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jpeg" ContentType="image/jpeg"/>
  <Default Extension="JPG" ContentType="image/.jp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7"/>
  </p:handoutMasterIdLst>
  <p:sldIdLst>
    <p:sldId id="256" r:id="rId3"/>
    <p:sldId id="266" r:id="rId5"/>
    <p:sldId id="257" r:id="rId6"/>
    <p:sldId id="258" r:id="rId7"/>
    <p:sldId id="260" r:id="rId8"/>
    <p:sldId id="262" r:id="rId9"/>
    <p:sldId id="264" r:id="rId10"/>
    <p:sldId id="283" r:id="rId11"/>
    <p:sldId id="274" r:id="rId12"/>
    <p:sldId id="276" r:id="rId13"/>
    <p:sldId id="278" r:id="rId14"/>
    <p:sldId id="280" r:id="rId15"/>
    <p:sldId id="284" r:id="rId16"/>
  </p:sldIdLst>
  <p:sldSz cx="9144000" cy="6858000" type="screen4x3"/>
  <p:notesSz cx="6858000" cy="9190355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282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Header Placeholder 2049"/>
          <p:cNvSpPr>
            <a:spLocks noGrp="1"/>
          </p:cNvSpPr>
          <p:nvPr>
            <p:ph type="hdr" sz="quarter"/>
          </p:nvPr>
        </p:nvSpPr>
        <p:spPr>
          <a:xfrm>
            <a:off x="-38100" y="20638"/>
            <a:ext cx="3016250" cy="447675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/>
          <a:p>
            <a:pPr lvl="0" defTabSz="889000"/>
            <a:endParaRPr lang="en-US" sz="1000" i="1" dirty="0"/>
          </a:p>
        </p:txBody>
      </p:sp>
      <p:sp>
        <p:nvSpPr>
          <p:cNvPr id="2051" name="Date Placeholder 2050"/>
          <p:cNvSpPr>
            <a:spLocks noGrp="1"/>
          </p:cNvSpPr>
          <p:nvPr>
            <p:ph type="dt" idx="1"/>
          </p:nvPr>
        </p:nvSpPr>
        <p:spPr>
          <a:xfrm>
            <a:off x="3879850" y="20638"/>
            <a:ext cx="2940050" cy="447675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/>
          <a:p>
            <a:pPr lvl="0" algn="r" defTabSz="889000"/>
            <a:endParaRPr lang="en-US" sz="1000" i="1" dirty="0"/>
          </a:p>
        </p:txBody>
      </p:sp>
      <p:sp>
        <p:nvSpPr>
          <p:cNvPr id="2052" name="Slide Image Placeholder 2051"/>
          <p:cNvSpPr>
            <a:spLocks noTextEdit="1"/>
          </p:cNvSpPr>
          <p:nvPr>
            <p:ph type="sldImg" idx="2"/>
          </p:nvPr>
        </p:nvSpPr>
        <p:spPr>
          <a:xfrm>
            <a:off x="1138238" y="701675"/>
            <a:ext cx="4581525" cy="3433763"/>
          </a:xfrm>
          <a:prstGeom prst="rect">
            <a:avLst/>
          </a:prstGeom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053" name="Text Placeholder 2052"/>
          <p:cNvSpPr>
            <a:spLocks noGrp="1"/>
          </p:cNvSpPr>
          <p:nvPr>
            <p:ph type="body" sz="quarter" idx="3"/>
          </p:nvPr>
        </p:nvSpPr>
        <p:spPr>
          <a:xfrm>
            <a:off x="942975" y="4368800"/>
            <a:ext cx="4972050" cy="4125913"/>
          </a:xfrm>
          <a:prstGeom prst="rect">
            <a:avLst/>
          </a:prstGeom>
          <a:noFill/>
          <a:ln w="9525">
            <a:noFill/>
          </a:ln>
        </p:spPr>
        <p:txBody>
          <a:bodyPr lIns="90488" tIns="46038" rIns="90488" bIns="46038"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2054" name="Footer Placeholder 2053"/>
          <p:cNvSpPr>
            <a:spLocks noGrp="1"/>
          </p:cNvSpPr>
          <p:nvPr>
            <p:ph type="ftr" sz="quarter" idx="4"/>
          </p:nvPr>
        </p:nvSpPr>
        <p:spPr>
          <a:xfrm>
            <a:off x="-38100" y="8720138"/>
            <a:ext cx="3016250" cy="447675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defTabSz="889000"/>
            <a:endParaRPr lang="en-US" sz="1000" i="1" dirty="0"/>
          </a:p>
        </p:txBody>
      </p:sp>
      <p:sp>
        <p:nvSpPr>
          <p:cNvPr id="2055" name="Slide Number Placeholder 2054"/>
          <p:cNvSpPr>
            <a:spLocks noGrp="1"/>
          </p:cNvSpPr>
          <p:nvPr>
            <p:ph type="sldNum" sz="quarter" idx="5"/>
          </p:nvPr>
        </p:nvSpPr>
        <p:spPr>
          <a:xfrm>
            <a:off x="3879850" y="8720138"/>
            <a:ext cx="2940050" cy="447675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 defTabSz="889000"/>
            <a:fld id="{9A0DB2DC-4C9A-4742-B13C-FB6460FD3503}" type="slidenum">
              <a:rPr lang="en-US" sz="1000" i="1" dirty="0"/>
            </a:fld>
            <a:endParaRPr lang="en-US" sz="1000" i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8890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1pPr>
    <a:lvl2pPr marL="450850" lvl="1" indent="0" algn="l" defTabSz="8890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2pPr>
    <a:lvl3pPr marL="901700" lvl="2" indent="0" algn="l" defTabSz="8890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3pPr>
    <a:lvl4pPr marL="1352550" lvl="3" indent="0" algn="l" defTabSz="8890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4pPr>
    <a:lvl5pPr marL="1803400" lvl="4" indent="0" algn="l" defTabSz="8890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5pPr>
    <a:lvl6pPr marL="2286000" lvl="5" indent="0" algn="l" defTabSz="8890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6pPr>
    <a:lvl7pPr marL="2743200" lvl="6" indent="0" algn="l" defTabSz="8890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7pPr>
    <a:lvl8pPr marL="3200400" lvl="7" indent="0" algn="l" defTabSz="8890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8pPr>
    <a:lvl9pPr marL="3657600" lvl="8" indent="0" algn="l" defTabSz="8890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2"/>
          </p:nvPr>
        </p:nvSpPr>
        <p:spPr/>
        <p:txBody>
          <a:bodyPr/>
          <a:p>
            <a:pPr lvl="0" algn="r" defTabSz="889000"/>
            <a:fld id="{9A0DB2DC-4C9A-4742-B13C-FB6460FD3503}" type="slidenum">
              <a:rPr lang="en-US" sz="1000" i="1" dirty="0"/>
            </a:fld>
            <a:endParaRPr lang="en-US" sz="1000" i="1" dirty="0"/>
          </a:p>
        </p:txBody>
      </p:sp>
      <p:sp>
        <p:nvSpPr>
          <p:cNvPr id="5122" name="Slide Image Placeholder 5121"/>
          <p:cNvSpPr>
            <a:spLocks noTextEdit="1"/>
          </p:cNvSpPr>
          <p:nvPr>
            <p:ph type="sldImg"/>
          </p:nvPr>
        </p:nvSpPr>
        <p:spPr>
          <a:xfrm>
            <a:off x="1139825" y="701675"/>
            <a:ext cx="4578350" cy="3433763"/>
          </a:xfrm>
          <a:ln>
            <a:solidFill>
              <a:schemeClr val="tx1">
                <a:alpha val="100000"/>
              </a:schemeClr>
            </a:solidFill>
          </a:ln>
        </p:spPr>
      </p:sp>
      <p:sp>
        <p:nvSpPr>
          <p:cNvPr id="5123" name="Text Placeholder 5122"/>
          <p:cNvSpPr>
            <a:spLocks noGrp="1"/>
          </p:cNvSpPr>
          <p:nvPr>
            <p:ph type="body" idx="1"/>
          </p:nvPr>
        </p:nvSpPr>
        <p:spPr/>
        <p:txBody>
          <a:bodyPr vert="horz" wrap="square" lIns="90488" tIns="46038" rIns="90488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9458" name="Group 19457"/>
          <p:cNvGrpSpPr/>
          <p:nvPr/>
        </p:nvGrpSpPr>
        <p:grpSpPr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9459" name="Group 19458"/>
            <p:cNvGrpSpPr/>
            <p:nvPr/>
          </p:nvGrpSpPr>
          <p:grpSpPr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9460" name="Rectangles 19459"/>
              <p:cNvSpPr/>
              <p:nvPr/>
            </p:nvSpPr>
            <p:spPr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grpSp>
            <p:nvGrpSpPr>
              <p:cNvPr id="19461" name="Group 19460"/>
              <p:cNvGrpSpPr/>
              <p:nvPr userDrawn="1"/>
            </p:nvGrpSpPr>
            <p:grpSpPr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9462" name="Straight Connector 19461"/>
                <p:cNvSpPr/>
                <p:nvPr/>
              </p:nvSpPr>
              <p:spPr>
                <a:xfrm>
                  <a:off x="0" y="192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63" name="Straight Connector 19462"/>
                <p:cNvSpPr/>
                <p:nvPr/>
              </p:nvSpPr>
              <p:spPr>
                <a:xfrm>
                  <a:off x="0" y="384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64" name="Straight Connector 19463"/>
                <p:cNvSpPr/>
                <p:nvPr/>
              </p:nvSpPr>
              <p:spPr>
                <a:xfrm>
                  <a:off x="0" y="576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65" name="Straight Connector 19464"/>
                <p:cNvSpPr/>
                <p:nvPr/>
              </p:nvSpPr>
              <p:spPr>
                <a:xfrm>
                  <a:off x="0" y="768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66" name="Straight Connector 19465"/>
                <p:cNvSpPr/>
                <p:nvPr/>
              </p:nvSpPr>
              <p:spPr>
                <a:xfrm>
                  <a:off x="0" y="960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67" name="Straight Connector 19466"/>
                <p:cNvSpPr/>
                <p:nvPr/>
              </p:nvSpPr>
              <p:spPr>
                <a:xfrm>
                  <a:off x="0" y="1152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68" name="Straight Connector 19467"/>
                <p:cNvSpPr/>
                <p:nvPr/>
              </p:nvSpPr>
              <p:spPr>
                <a:xfrm>
                  <a:off x="0" y="1344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69" name="Straight Connector 19468"/>
                <p:cNvSpPr/>
                <p:nvPr/>
              </p:nvSpPr>
              <p:spPr>
                <a:xfrm>
                  <a:off x="0" y="1536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70" name="Straight Connector 19469"/>
                <p:cNvSpPr/>
                <p:nvPr/>
              </p:nvSpPr>
              <p:spPr>
                <a:xfrm>
                  <a:off x="0" y="1728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71" name="Straight Connector 19470"/>
                <p:cNvSpPr/>
                <p:nvPr/>
              </p:nvSpPr>
              <p:spPr>
                <a:xfrm>
                  <a:off x="0" y="1920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72" name="Straight Connector 19471"/>
                <p:cNvSpPr/>
                <p:nvPr/>
              </p:nvSpPr>
              <p:spPr>
                <a:xfrm>
                  <a:off x="0" y="2112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73" name="Straight Connector 19472"/>
                <p:cNvSpPr/>
                <p:nvPr/>
              </p:nvSpPr>
              <p:spPr>
                <a:xfrm>
                  <a:off x="0" y="2304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74" name="Straight Connector 19473"/>
                <p:cNvSpPr/>
                <p:nvPr/>
              </p:nvSpPr>
              <p:spPr>
                <a:xfrm>
                  <a:off x="0" y="2496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75" name="Straight Connector 19474"/>
                <p:cNvSpPr/>
                <p:nvPr/>
              </p:nvSpPr>
              <p:spPr>
                <a:xfrm>
                  <a:off x="0" y="2688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76" name="Straight Connector 19475"/>
                <p:cNvSpPr/>
                <p:nvPr/>
              </p:nvSpPr>
              <p:spPr>
                <a:xfrm>
                  <a:off x="0" y="2880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77" name="Straight Connector 19476"/>
                <p:cNvSpPr/>
                <p:nvPr/>
              </p:nvSpPr>
              <p:spPr>
                <a:xfrm>
                  <a:off x="0" y="3072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78" name="Straight Connector 19477"/>
                <p:cNvSpPr/>
                <p:nvPr/>
              </p:nvSpPr>
              <p:spPr>
                <a:xfrm>
                  <a:off x="0" y="3264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79" name="Straight Connector 19478"/>
                <p:cNvSpPr/>
                <p:nvPr/>
              </p:nvSpPr>
              <p:spPr>
                <a:xfrm>
                  <a:off x="0" y="3456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0" name="Straight Connector 19479"/>
                <p:cNvSpPr/>
                <p:nvPr/>
              </p:nvSpPr>
              <p:spPr>
                <a:xfrm>
                  <a:off x="0" y="3648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1" name="Straight Connector 19480"/>
                <p:cNvSpPr/>
                <p:nvPr/>
              </p:nvSpPr>
              <p:spPr>
                <a:xfrm>
                  <a:off x="0" y="3840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2" name="Straight Connector 19481"/>
                <p:cNvSpPr/>
                <p:nvPr/>
              </p:nvSpPr>
              <p:spPr>
                <a:xfrm>
                  <a:off x="0" y="4032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3" name="Straight Connector 19482"/>
                <p:cNvSpPr/>
                <p:nvPr/>
              </p:nvSpPr>
              <p:spPr>
                <a:xfrm>
                  <a:off x="0" y="4224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4" name="Straight Connector 19483"/>
                <p:cNvSpPr/>
                <p:nvPr/>
              </p:nvSpPr>
              <p:spPr>
                <a:xfrm>
                  <a:off x="19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5" name="Straight Connector 19484"/>
                <p:cNvSpPr/>
                <p:nvPr/>
              </p:nvSpPr>
              <p:spPr>
                <a:xfrm>
                  <a:off x="38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6" name="Straight Connector 19485"/>
                <p:cNvSpPr/>
                <p:nvPr/>
              </p:nvSpPr>
              <p:spPr>
                <a:xfrm>
                  <a:off x="57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7" name="Straight Connector 19486"/>
                <p:cNvSpPr/>
                <p:nvPr/>
              </p:nvSpPr>
              <p:spPr>
                <a:xfrm>
                  <a:off x="76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8" name="Straight Connector 19487"/>
                <p:cNvSpPr/>
                <p:nvPr/>
              </p:nvSpPr>
              <p:spPr>
                <a:xfrm>
                  <a:off x="960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9" name="Straight Connector 19488"/>
                <p:cNvSpPr/>
                <p:nvPr/>
              </p:nvSpPr>
              <p:spPr>
                <a:xfrm>
                  <a:off x="115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90" name="Straight Connector 19489"/>
                <p:cNvSpPr/>
                <p:nvPr/>
              </p:nvSpPr>
              <p:spPr>
                <a:xfrm>
                  <a:off x="134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91" name="Straight Connector 19490"/>
                <p:cNvSpPr/>
                <p:nvPr/>
              </p:nvSpPr>
              <p:spPr>
                <a:xfrm>
                  <a:off x="153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92" name="Straight Connector 19491"/>
                <p:cNvSpPr/>
                <p:nvPr/>
              </p:nvSpPr>
              <p:spPr>
                <a:xfrm>
                  <a:off x="172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93" name="Straight Connector 19492"/>
                <p:cNvSpPr/>
                <p:nvPr/>
              </p:nvSpPr>
              <p:spPr>
                <a:xfrm>
                  <a:off x="1920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94" name="Straight Connector 19493"/>
                <p:cNvSpPr/>
                <p:nvPr/>
              </p:nvSpPr>
              <p:spPr>
                <a:xfrm>
                  <a:off x="211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95" name="Straight Connector 19494"/>
                <p:cNvSpPr/>
                <p:nvPr/>
              </p:nvSpPr>
              <p:spPr>
                <a:xfrm>
                  <a:off x="230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96" name="Straight Connector 19495"/>
                <p:cNvSpPr/>
                <p:nvPr/>
              </p:nvSpPr>
              <p:spPr>
                <a:xfrm>
                  <a:off x="249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97" name="Straight Connector 19496"/>
                <p:cNvSpPr/>
                <p:nvPr/>
              </p:nvSpPr>
              <p:spPr>
                <a:xfrm>
                  <a:off x="268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98" name="Straight Connector 19497"/>
                <p:cNvSpPr/>
                <p:nvPr/>
              </p:nvSpPr>
              <p:spPr>
                <a:xfrm>
                  <a:off x="2880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99" name="Straight Connector 19498"/>
                <p:cNvSpPr/>
                <p:nvPr/>
              </p:nvSpPr>
              <p:spPr>
                <a:xfrm>
                  <a:off x="307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00" name="Straight Connector 19499"/>
                <p:cNvSpPr/>
                <p:nvPr/>
              </p:nvSpPr>
              <p:spPr>
                <a:xfrm>
                  <a:off x="326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01" name="Straight Connector 19500"/>
                <p:cNvSpPr/>
                <p:nvPr/>
              </p:nvSpPr>
              <p:spPr>
                <a:xfrm>
                  <a:off x="345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02" name="Straight Connector 19501"/>
                <p:cNvSpPr/>
                <p:nvPr/>
              </p:nvSpPr>
              <p:spPr>
                <a:xfrm>
                  <a:off x="364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03" name="Straight Connector 19502"/>
                <p:cNvSpPr/>
                <p:nvPr/>
              </p:nvSpPr>
              <p:spPr>
                <a:xfrm>
                  <a:off x="3840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04" name="Straight Connector 19503"/>
                <p:cNvSpPr/>
                <p:nvPr/>
              </p:nvSpPr>
              <p:spPr>
                <a:xfrm>
                  <a:off x="403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05" name="Straight Connector 19504"/>
                <p:cNvSpPr/>
                <p:nvPr/>
              </p:nvSpPr>
              <p:spPr>
                <a:xfrm>
                  <a:off x="422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06" name="Straight Connector 19505"/>
                <p:cNvSpPr/>
                <p:nvPr/>
              </p:nvSpPr>
              <p:spPr>
                <a:xfrm>
                  <a:off x="441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07" name="Straight Connector 19506"/>
                <p:cNvSpPr/>
                <p:nvPr/>
              </p:nvSpPr>
              <p:spPr>
                <a:xfrm>
                  <a:off x="460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08" name="Straight Connector 19507"/>
                <p:cNvSpPr/>
                <p:nvPr/>
              </p:nvSpPr>
              <p:spPr>
                <a:xfrm>
                  <a:off x="4800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09" name="Straight Connector 19508"/>
                <p:cNvSpPr/>
                <p:nvPr/>
              </p:nvSpPr>
              <p:spPr>
                <a:xfrm>
                  <a:off x="499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10" name="Straight Connector 19509"/>
                <p:cNvSpPr/>
                <p:nvPr/>
              </p:nvSpPr>
              <p:spPr>
                <a:xfrm>
                  <a:off x="518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11" name="Straight Connector 19510"/>
                <p:cNvSpPr/>
                <p:nvPr/>
              </p:nvSpPr>
              <p:spPr>
                <a:xfrm>
                  <a:off x="537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12" name="Straight Connector 19511"/>
                <p:cNvSpPr/>
                <p:nvPr/>
              </p:nvSpPr>
              <p:spPr>
                <a:xfrm>
                  <a:off x="556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9513" name="Straight Connector 19512"/>
              <p:cNvSpPr/>
              <p:nvPr/>
            </p:nvSpPr>
            <p:spPr>
              <a:xfrm>
                <a:off x="5568" y="0"/>
                <a:ext cx="0" cy="1488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9514" name="Group 19513"/>
            <p:cNvGrpSpPr/>
            <p:nvPr userDrawn="1"/>
          </p:nvGrpSpPr>
          <p:grpSpPr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9515" name="Straight Connector 19514"/>
              <p:cNvSpPr/>
              <p:nvPr/>
            </p:nvSpPr>
            <p:spPr>
              <a:xfrm>
                <a:off x="506" y="559"/>
                <a:ext cx="0" cy="1796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16" name="Straight Connector 19515"/>
              <p:cNvSpPr/>
              <p:nvPr/>
            </p:nvSpPr>
            <p:spPr>
              <a:xfrm flipH="1" flipV="1">
                <a:off x="3" y="1924"/>
                <a:ext cx="3211" cy="1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17" name="Straight Connector 19516"/>
              <p:cNvSpPr/>
              <p:nvPr/>
            </p:nvSpPr>
            <p:spPr>
              <a:xfrm flipH="1" flipV="1">
                <a:off x="384" y="938"/>
                <a:ext cx="3811" cy="1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18" name="Freeform 19517"/>
              <p:cNvSpPr/>
              <p:nvPr/>
            </p:nvSpPr>
            <p:spPr>
              <a:xfrm rot="-5400000" flipH="1">
                <a:off x="425" y="860"/>
                <a:ext cx="156" cy="157"/>
              </a:xfrm>
              <a:custGeom>
                <a:avLst/>
                <a:gdLst>
                  <a:gd name="txL" fmla="*/ 0 w 43195"/>
                  <a:gd name="txT" fmla="*/ 0 h 43200"/>
                  <a:gd name="txR" fmla="*/ 43195 w 43195"/>
                  <a:gd name="txB" fmla="*/ 43200 h 43200"/>
                </a:gdLst>
                <a:ahLst/>
                <a:cxnLst>
                  <a:cxn ang="270">
                    <a:pos x="21113" y="5"/>
                  </a:cxn>
                  <a:cxn ang="90">
                    <a:pos x="0" y="22055"/>
                  </a:cxn>
                  <a:cxn ang="90">
                    <a:pos x="21595" y="21600"/>
                  </a:cxn>
                </a:cxnLst>
                <a:rect l="txL" t="txT" r="txR" b="txB"/>
                <a:pathLst>
                  <a:path w="43195" h="43200" fill="none">
                    <a:moveTo>
                      <a:pt x="21113" y="5"/>
                    </a:moveTo>
                    <a:arcTo wR="21600" hR="21600" stAng="-5476718" swAng="16204296"/>
                  </a:path>
                  <a:path w="43195" h="43200" stroke="0">
                    <a:moveTo>
                      <a:pt x="21113" y="5"/>
                    </a:moveTo>
                    <a:arcTo wR="21600" hR="21600" stAng="-5476718" swAng="16204296"/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19519" name="Group 19518"/>
            <p:cNvGrpSpPr/>
            <p:nvPr userDrawn="1"/>
          </p:nvGrpSpPr>
          <p:grpSpPr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19520" name="Straight Connector 19519"/>
              <p:cNvSpPr/>
              <p:nvPr/>
            </p:nvSpPr>
            <p:spPr>
              <a:xfrm flipV="1">
                <a:off x="1480" y="3442"/>
                <a:ext cx="3808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21" name="Straight Connector 19520"/>
              <p:cNvSpPr/>
              <p:nvPr/>
            </p:nvSpPr>
            <p:spPr>
              <a:xfrm flipH="1">
                <a:off x="5172" y="1952"/>
                <a:ext cx="0" cy="1812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22" name="Freeform 19521"/>
              <p:cNvSpPr/>
              <p:nvPr/>
            </p:nvSpPr>
            <p:spPr>
              <a:xfrm rot="5400000">
                <a:off x="5096" y="3346"/>
                <a:ext cx="156" cy="157"/>
              </a:xfrm>
              <a:custGeom>
                <a:avLst/>
                <a:gdLst>
                  <a:gd name="txL" fmla="*/ 0 w 43195"/>
                  <a:gd name="txT" fmla="*/ 0 h 43200"/>
                  <a:gd name="txR" fmla="*/ 43195 w 43195"/>
                  <a:gd name="txB" fmla="*/ 43200 h 43200"/>
                </a:gdLst>
                <a:ahLst/>
                <a:cxnLst>
                  <a:cxn ang="270">
                    <a:pos x="21113" y="5"/>
                  </a:cxn>
                  <a:cxn ang="90">
                    <a:pos x="0" y="22055"/>
                  </a:cxn>
                  <a:cxn ang="90">
                    <a:pos x="21595" y="21600"/>
                  </a:cxn>
                </a:cxnLst>
                <a:rect l="txL" t="txT" r="txR" b="txB"/>
                <a:pathLst>
                  <a:path w="43195" h="43200" fill="none">
                    <a:moveTo>
                      <a:pt x="21113" y="5"/>
                    </a:moveTo>
                    <a:arcTo wR="21600" hR="21600" stAng="-5476718" swAng="16204296"/>
                  </a:path>
                  <a:path w="43195" h="43200" stroke="0">
                    <a:moveTo>
                      <a:pt x="21113" y="5"/>
                    </a:moveTo>
                    <a:arcTo wR="21600" hR="21600" stAng="-5476718" swAng="16204296"/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</p:grpSp>
      <p:sp>
        <p:nvSpPr>
          <p:cNvPr id="19523" name="Title 19522"/>
          <p:cNvSpPr>
            <a:spLocks noGrp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9524" name="Subtitle 19523" descr="Rectangle: Click to edit Master text styles&#13;&#10;Second level&#13;&#10;Third level&#13;&#10;Fourth level&#13;&#10;Fifth level"/>
          <p:cNvSpPr>
            <a:spLocks noGrp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>
              <a:buClr>
                <a:schemeClr val="hlink"/>
              </a:buClr>
              <a:buSzPct val="110000"/>
              <a:buFont typeface="Wingdings" panose="05000000000000000000" pitchFamily="2" charset="2"/>
              <a:buNone/>
              <a:defRPr/>
            </a:lvl1pPr>
            <a:lvl2pPr marL="457200" lvl="1" indent="0" algn="ctr">
              <a:buClr>
                <a:schemeClr val="tx1"/>
              </a:buClr>
              <a:buSzPct val="60000"/>
              <a:buFont typeface="Wingdings" panose="05000000000000000000" pitchFamily="2" charset="2"/>
              <a:buNone/>
              <a:defRPr/>
            </a:lvl2pPr>
            <a:lvl3pPr marL="914400" lvl="2" indent="0" algn="ctr">
              <a:buClr>
                <a:schemeClr val="hlink"/>
              </a:buClr>
              <a:buSzPct val="95000"/>
              <a:buFont typeface="Wingdings" panose="05000000000000000000" pitchFamily="2" charset="2"/>
              <a:buNone/>
              <a:defRPr/>
            </a:lvl3pPr>
            <a:lvl4pPr marL="1371600" lvl="3" indent="0" algn="ctr">
              <a:buClr>
                <a:schemeClr val="tx1"/>
              </a:buClr>
              <a:buSzPct val="65000"/>
              <a:buFont typeface="Wingdings" panose="05000000000000000000" pitchFamily="2" charset="2"/>
              <a:buNone/>
              <a:defRPr/>
            </a:lvl4pPr>
            <a:lvl5pPr marL="1828800" lvl="4" indent="0" algn="ctr"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dirty="0"/>
              <a:t>Click to edit Master subtitle style</a:t>
            </a:r>
            <a:endParaRPr dirty="0"/>
          </a:p>
        </p:txBody>
      </p:sp>
      <p:sp>
        <p:nvSpPr>
          <p:cNvPr id="19525" name="Date Placeholder 19524"/>
          <p:cNvSpPr>
            <a:spLocks noGrp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400">
                <a:latin typeface="Tahoma" panose="020B0604030504040204" pitchFamily="34" charset="0"/>
              </a:defRPr>
            </a:lvl1pPr>
          </a:lstStyle>
          <a:p>
            <a:pPr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9526" name="Footer Placeholder 19525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400">
                <a:latin typeface="Tahoma" panose="020B0604030504040204" pitchFamily="34" charset="0"/>
              </a:defRPr>
            </a:lvl1pPr>
          </a:lstStyle>
          <a:p>
            <a:pPr eaLnBrk="1" hangingPunct="1"/>
            <a:endParaRPr lang="en-US" dirty="0"/>
          </a:p>
        </p:txBody>
      </p:sp>
      <p:sp>
        <p:nvSpPr>
          <p:cNvPr id="19527" name="Slide Number Placeholder 19526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400">
                <a:latin typeface="Tahoma" panose="020B0604030504040204" pitchFamily="34" charset="0"/>
              </a:defRPr>
            </a:lvl1pPr>
          </a:lstStyle>
          <a:p>
            <a:pPr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8479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08476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2124" y="1905000"/>
            <a:ext cx="3808476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8434" name="Group 18433"/>
          <p:cNvGrpSpPr/>
          <p:nvPr/>
        </p:nvGrpSpPr>
        <p:grpSpPr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8435" name="Group 18434"/>
            <p:cNvGrpSpPr/>
            <p:nvPr/>
          </p:nvGrpSpPr>
          <p:grpSpPr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8436" name="Group 18435"/>
              <p:cNvGrpSpPr/>
              <p:nvPr/>
            </p:nvGrpSpPr>
            <p:grpSpPr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8437" name="Straight Connector 18436"/>
                <p:cNvSpPr/>
                <p:nvPr/>
              </p:nvSpPr>
              <p:spPr>
                <a:xfrm>
                  <a:off x="0" y="192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38" name="Straight Connector 18437"/>
                <p:cNvSpPr/>
                <p:nvPr/>
              </p:nvSpPr>
              <p:spPr>
                <a:xfrm>
                  <a:off x="0" y="384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39" name="Straight Connector 18438"/>
                <p:cNvSpPr/>
                <p:nvPr/>
              </p:nvSpPr>
              <p:spPr>
                <a:xfrm>
                  <a:off x="0" y="576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40" name="Straight Connector 18439"/>
                <p:cNvSpPr/>
                <p:nvPr/>
              </p:nvSpPr>
              <p:spPr>
                <a:xfrm>
                  <a:off x="0" y="768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41" name="Straight Connector 18440"/>
                <p:cNvSpPr/>
                <p:nvPr/>
              </p:nvSpPr>
              <p:spPr>
                <a:xfrm>
                  <a:off x="0" y="960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42" name="Straight Connector 18441"/>
                <p:cNvSpPr/>
                <p:nvPr/>
              </p:nvSpPr>
              <p:spPr>
                <a:xfrm>
                  <a:off x="0" y="1152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43" name="Straight Connector 18442"/>
                <p:cNvSpPr/>
                <p:nvPr/>
              </p:nvSpPr>
              <p:spPr>
                <a:xfrm>
                  <a:off x="0" y="1344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44" name="Straight Connector 18443"/>
                <p:cNvSpPr/>
                <p:nvPr/>
              </p:nvSpPr>
              <p:spPr>
                <a:xfrm>
                  <a:off x="0" y="1536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45" name="Straight Connector 18444"/>
                <p:cNvSpPr/>
                <p:nvPr/>
              </p:nvSpPr>
              <p:spPr>
                <a:xfrm>
                  <a:off x="0" y="1728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46" name="Straight Connector 18445"/>
                <p:cNvSpPr/>
                <p:nvPr/>
              </p:nvSpPr>
              <p:spPr>
                <a:xfrm>
                  <a:off x="0" y="1920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47" name="Straight Connector 18446"/>
                <p:cNvSpPr/>
                <p:nvPr/>
              </p:nvSpPr>
              <p:spPr>
                <a:xfrm>
                  <a:off x="0" y="2112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48" name="Straight Connector 18447"/>
                <p:cNvSpPr/>
                <p:nvPr/>
              </p:nvSpPr>
              <p:spPr>
                <a:xfrm>
                  <a:off x="0" y="2304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49" name="Straight Connector 18448"/>
                <p:cNvSpPr/>
                <p:nvPr/>
              </p:nvSpPr>
              <p:spPr>
                <a:xfrm>
                  <a:off x="0" y="2496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50" name="Straight Connector 18449"/>
                <p:cNvSpPr/>
                <p:nvPr/>
              </p:nvSpPr>
              <p:spPr>
                <a:xfrm>
                  <a:off x="0" y="2688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51" name="Straight Connector 18450"/>
                <p:cNvSpPr/>
                <p:nvPr/>
              </p:nvSpPr>
              <p:spPr>
                <a:xfrm>
                  <a:off x="0" y="2880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52" name="Straight Connector 18451"/>
                <p:cNvSpPr/>
                <p:nvPr/>
              </p:nvSpPr>
              <p:spPr>
                <a:xfrm>
                  <a:off x="0" y="3072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53" name="Straight Connector 18452"/>
                <p:cNvSpPr/>
                <p:nvPr/>
              </p:nvSpPr>
              <p:spPr>
                <a:xfrm>
                  <a:off x="0" y="3264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54" name="Straight Connector 18453"/>
                <p:cNvSpPr/>
                <p:nvPr/>
              </p:nvSpPr>
              <p:spPr>
                <a:xfrm>
                  <a:off x="0" y="3456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55" name="Straight Connector 18454"/>
                <p:cNvSpPr/>
                <p:nvPr/>
              </p:nvSpPr>
              <p:spPr>
                <a:xfrm>
                  <a:off x="0" y="3648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56" name="Straight Connector 18455"/>
                <p:cNvSpPr/>
                <p:nvPr/>
              </p:nvSpPr>
              <p:spPr>
                <a:xfrm>
                  <a:off x="0" y="3840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57" name="Straight Connector 18456"/>
                <p:cNvSpPr/>
                <p:nvPr/>
              </p:nvSpPr>
              <p:spPr>
                <a:xfrm>
                  <a:off x="0" y="4032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58" name="Straight Connector 18457"/>
                <p:cNvSpPr/>
                <p:nvPr/>
              </p:nvSpPr>
              <p:spPr>
                <a:xfrm>
                  <a:off x="0" y="4224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8459" name="Group 18458"/>
              <p:cNvGrpSpPr/>
              <p:nvPr/>
            </p:nvGrpSpPr>
            <p:grpSpPr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8460" name="Straight Connector 18459"/>
                <p:cNvSpPr/>
                <p:nvPr/>
              </p:nvSpPr>
              <p:spPr>
                <a:xfrm>
                  <a:off x="19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61" name="Straight Connector 18460"/>
                <p:cNvSpPr/>
                <p:nvPr/>
              </p:nvSpPr>
              <p:spPr>
                <a:xfrm>
                  <a:off x="38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62" name="Straight Connector 18461"/>
                <p:cNvSpPr/>
                <p:nvPr/>
              </p:nvSpPr>
              <p:spPr>
                <a:xfrm>
                  <a:off x="57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63" name="Straight Connector 18462"/>
                <p:cNvSpPr/>
                <p:nvPr/>
              </p:nvSpPr>
              <p:spPr>
                <a:xfrm>
                  <a:off x="76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64" name="Straight Connector 18463"/>
                <p:cNvSpPr/>
                <p:nvPr/>
              </p:nvSpPr>
              <p:spPr>
                <a:xfrm>
                  <a:off x="960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65" name="Straight Connector 18464"/>
                <p:cNvSpPr/>
                <p:nvPr/>
              </p:nvSpPr>
              <p:spPr>
                <a:xfrm>
                  <a:off x="115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66" name="Straight Connector 18465"/>
                <p:cNvSpPr/>
                <p:nvPr/>
              </p:nvSpPr>
              <p:spPr>
                <a:xfrm>
                  <a:off x="134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67" name="Straight Connector 18466"/>
                <p:cNvSpPr/>
                <p:nvPr/>
              </p:nvSpPr>
              <p:spPr>
                <a:xfrm>
                  <a:off x="153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68" name="Straight Connector 18467"/>
                <p:cNvSpPr/>
                <p:nvPr/>
              </p:nvSpPr>
              <p:spPr>
                <a:xfrm>
                  <a:off x="172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69" name="Straight Connector 18468"/>
                <p:cNvSpPr/>
                <p:nvPr/>
              </p:nvSpPr>
              <p:spPr>
                <a:xfrm>
                  <a:off x="1920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70" name="Straight Connector 18469"/>
                <p:cNvSpPr/>
                <p:nvPr/>
              </p:nvSpPr>
              <p:spPr>
                <a:xfrm>
                  <a:off x="211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71" name="Straight Connector 18470"/>
                <p:cNvSpPr/>
                <p:nvPr/>
              </p:nvSpPr>
              <p:spPr>
                <a:xfrm>
                  <a:off x="230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72" name="Straight Connector 18471"/>
                <p:cNvSpPr/>
                <p:nvPr/>
              </p:nvSpPr>
              <p:spPr>
                <a:xfrm>
                  <a:off x="249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73" name="Straight Connector 18472"/>
                <p:cNvSpPr/>
                <p:nvPr/>
              </p:nvSpPr>
              <p:spPr>
                <a:xfrm>
                  <a:off x="268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74" name="Straight Connector 18473"/>
                <p:cNvSpPr/>
                <p:nvPr/>
              </p:nvSpPr>
              <p:spPr>
                <a:xfrm>
                  <a:off x="2880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75" name="Straight Connector 18474"/>
                <p:cNvSpPr/>
                <p:nvPr/>
              </p:nvSpPr>
              <p:spPr>
                <a:xfrm>
                  <a:off x="307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76" name="Straight Connector 18475"/>
                <p:cNvSpPr/>
                <p:nvPr/>
              </p:nvSpPr>
              <p:spPr>
                <a:xfrm>
                  <a:off x="326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77" name="Straight Connector 18476"/>
                <p:cNvSpPr/>
                <p:nvPr/>
              </p:nvSpPr>
              <p:spPr>
                <a:xfrm>
                  <a:off x="345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78" name="Straight Connector 18477"/>
                <p:cNvSpPr/>
                <p:nvPr/>
              </p:nvSpPr>
              <p:spPr>
                <a:xfrm>
                  <a:off x="364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79" name="Straight Connector 18478"/>
                <p:cNvSpPr/>
                <p:nvPr/>
              </p:nvSpPr>
              <p:spPr>
                <a:xfrm>
                  <a:off x="3840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80" name="Straight Connector 18479"/>
                <p:cNvSpPr/>
                <p:nvPr/>
              </p:nvSpPr>
              <p:spPr>
                <a:xfrm>
                  <a:off x="403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81" name="Straight Connector 18480"/>
                <p:cNvSpPr/>
                <p:nvPr/>
              </p:nvSpPr>
              <p:spPr>
                <a:xfrm>
                  <a:off x="422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82" name="Straight Connector 18481"/>
                <p:cNvSpPr/>
                <p:nvPr/>
              </p:nvSpPr>
              <p:spPr>
                <a:xfrm>
                  <a:off x="441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83" name="Straight Connector 18482"/>
                <p:cNvSpPr/>
                <p:nvPr/>
              </p:nvSpPr>
              <p:spPr>
                <a:xfrm>
                  <a:off x="460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84" name="Straight Connector 18483"/>
                <p:cNvSpPr/>
                <p:nvPr/>
              </p:nvSpPr>
              <p:spPr>
                <a:xfrm>
                  <a:off x="4800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85" name="Straight Connector 18484"/>
                <p:cNvSpPr/>
                <p:nvPr/>
              </p:nvSpPr>
              <p:spPr>
                <a:xfrm>
                  <a:off x="499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86" name="Straight Connector 18485"/>
                <p:cNvSpPr/>
                <p:nvPr/>
              </p:nvSpPr>
              <p:spPr>
                <a:xfrm>
                  <a:off x="518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87" name="Straight Connector 18486"/>
                <p:cNvSpPr/>
                <p:nvPr/>
              </p:nvSpPr>
              <p:spPr>
                <a:xfrm>
                  <a:off x="537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88" name="Straight Connector 18487"/>
                <p:cNvSpPr/>
                <p:nvPr/>
              </p:nvSpPr>
              <p:spPr>
                <a:xfrm>
                  <a:off x="556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sp>
          <p:nvSpPr>
            <p:cNvPr id="18489" name="Rectangles 18488"/>
            <p:cNvSpPr/>
            <p:nvPr/>
          </p:nvSpPr>
          <p:spPr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8490" name="Straight Connector 18489"/>
            <p:cNvSpPr/>
            <p:nvPr/>
          </p:nvSpPr>
          <p:spPr>
            <a:xfrm>
              <a:off x="5568" y="0"/>
              <a:ext cx="0" cy="1488"/>
            </a:xfrm>
            <a:prstGeom prst="line">
              <a:avLst/>
            </a:prstGeom>
            <a:ln w="9525" cap="flat" cmpd="sng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18491" name="Group 18490"/>
            <p:cNvGrpSpPr/>
            <p:nvPr/>
          </p:nvGrpSpPr>
          <p:grpSpPr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8492" name="Straight Connector 18491"/>
              <p:cNvSpPr/>
              <p:nvPr/>
            </p:nvSpPr>
            <p:spPr>
              <a:xfrm flipH="1">
                <a:off x="96" y="1037"/>
                <a:ext cx="2208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493" name="Straight Connector 18492"/>
              <p:cNvSpPr/>
              <p:nvPr/>
            </p:nvSpPr>
            <p:spPr>
              <a:xfrm>
                <a:off x="336" y="920"/>
                <a:ext cx="0" cy="2872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494" name="Freeform 18493"/>
              <p:cNvSpPr/>
              <p:nvPr/>
            </p:nvSpPr>
            <p:spPr>
              <a:xfrm flipH="1">
                <a:off x="217" y="916"/>
                <a:ext cx="239" cy="239"/>
              </a:xfrm>
              <a:custGeom>
                <a:avLst/>
                <a:gdLst>
                  <a:gd name="txL" fmla="*/ 0 w 43195"/>
                  <a:gd name="txT" fmla="*/ 0 h 43200"/>
                  <a:gd name="txR" fmla="*/ 43195 w 43195"/>
                  <a:gd name="txB" fmla="*/ 43200 h 43200"/>
                </a:gdLst>
                <a:ahLst/>
                <a:cxnLst>
                  <a:cxn ang="270">
                    <a:pos x="21113" y="5"/>
                  </a:cxn>
                  <a:cxn ang="90">
                    <a:pos x="0" y="22055"/>
                  </a:cxn>
                  <a:cxn ang="90">
                    <a:pos x="21595" y="21600"/>
                  </a:cxn>
                </a:cxnLst>
                <a:rect l="txL" t="txT" r="txR" b="txB"/>
                <a:pathLst>
                  <a:path w="43195" h="43200" fill="none">
                    <a:moveTo>
                      <a:pt x="21113" y="5"/>
                    </a:moveTo>
                    <a:arcTo wR="21600" hR="21600" stAng="-5476718" swAng="16204296"/>
                  </a:path>
                  <a:path w="43195" h="43200" stroke="0">
                    <a:moveTo>
                      <a:pt x="21113" y="5"/>
                    </a:moveTo>
                    <a:arcTo wR="21600" hR="21600" stAng="-5476718" swAng="16204296"/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</p:grpSp>
      <p:sp>
        <p:nvSpPr>
          <p:cNvPr id="18495" name="Title 18494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8496" name="Text Placeholder 18495" descr="Rectangle: Click to edit Master text styles&#13;&#10;Second level&#13;&#10;Third level&#13;&#10;Fourth level&#13;&#10;Fifth level"/>
          <p:cNvSpPr>
            <a:spLocks noGrp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8497" name="Date Placeholder 18496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400">
                <a:latin typeface="Tahoma" panose="020B0604030504040204" pitchFamily="34" charset="0"/>
              </a:defRPr>
            </a:lvl1pPr>
          </a:lstStyle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8498" name="Footer Placeholder 18497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400">
                <a:latin typeface="Tahoma" panose="020B0604030504040204" pitchFamily="34" charset="0"/>
              </a:defRPr>
            </a:lvl1pPr>
          </a:lstStyle>
          <a:p>
            <a:pPr lvl="0" eaLnBrk="1" hangingPunct="1"/>
            <a:endParaRPr lang="en-US" dirty="0"/>
          </a:p>
        </p:txBody>
      </p:sp>
      <p:sp>
        <p:nvSpPr>
          <p:cNvPr id="18499" name="Slide Number Placeholder 18498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400">
                <a:latin typeface="Tahoma" panose="020B060403050404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3"/>
        </a:buBlip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4.emf"/><Relationship Id="rId1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3.wmf"/><Relationship Id="rId1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itle 4097"/>
          <p:cNvSpPr>
            <a:spLocks noGrp="1"/>
          </p:cNvSpPr>
          <p:nvPr>
            <p:ph type="ctrTitle"/>
          </p:nvPr>
        </p:nvSpPr>
        <p:spPr/>
        <p:txBody>
          <a:bodyPr vert="horz" wrap="square" lIns="92075" tIns="46038" rIns="92075" bIns="46038" anchor="ctr" anchorCtr="0"/>
          <a:p>
            <a:pPr defTabSz="914400">
              <a:buSzTx/>
              <a:buFontTx/>
              <a:buNone/>
            </a:pPr>
            <a:r>
              <a:rPr kern="1200" baseline="0">
                <a:latin typeface="Tahoma" panose="020B0604030504040204" pitchFamily="34" charset="0"/>
              </a:rPr>
              <a:t>IT Investments</a:t>
            </a:r>
            <a:endParaRPr kern="1200" baseline="0">
              <a:latin typeface="Tahoma" panose="020B0604030504040204" pitchFamily="34" charset="0"/>
            </a:endParaRPr>
          </a:p>
        </p:txBody>
      </p:sp>
      <p:sp>
        <p:nvSpPr>
          <p:cNvPr id="4099" name="Subtitle 4098" descr="Rectangle: Click to edit Master text styles&#13;&#10;Second level&#13;&#10;Third level&#13;&#10;Fourth level&#13;&#10;Fifth level"/>
          <p:cNvSpPr>
            <a:spLocks noGrp="1"/>
          </p:cNvSpPr>
          <p:nvPr>
            <p:ph type="subTitle" idx="1"/>
          </p:nvPr>
        </p:nvSpPr>
        <p:spPr/>
        <p:txBody>
          <a:bodyPr vert="horz" wrap="square" lIns="92075" tIns="46038" rIns="92075" bIns="46038" anchor="t" anchorCtr="0"/>
          <a:p>
            <a:pPr marL="342900" indent="-342900" defTabSz="914400">
              <a:buSzPct val="110000"/>
            </a:pPr>
            <a:r>
              <a:rPr kern="1200" baseline="0">
                <a:latin typeface="Tahoma" panose="020B0604030504040204" pitchFamily="34" charset="0"/>
              </a:rPr>
              <a:t>Selection Process</a:t>
            </a:r>
            <a:endParaRPr kern="1200" baseline="0">
              <a:latin typeface="Tahoma" panose="020B0604030504040204" pitchFamily="34" charset="0"/>
            </a:endParaRPr>
          </a:p>
          <a:p>
            <a:pPr marL="342900" indent="-342900" defTabSz="914400">
              <a:buSzPct val="110000"/>
            </a:pPr>
            <a:r>
              <a:rPr kern="1200" baseline="0">
                <a:latin typeface="Tahoma" panose="020B0604030504040204" pitchFamily="34" charset="0"/>
              </a:rPr>
              <a:t>Evaluation Criteria</a:t>
            </a:r>
            <a:endParaRPr kern="1200" baseline="0">
              <a:latin typeface="Tahoma" panose="020B0604030504040204" pitchFamily="34" charset="0"/>
            </a:endParaRPr>
          </a:p>
        </p:txBody>
      </p:sp>
      <p:sp>
        <p:nvSpPr>
          <p:cNvPr id="4100" name="Rectangles 4099"/>
          <p:cNvSpPr/>
          <p:nvPr/>
        </p:nvSpPr>
        <p:spPr>
          <a:xfrm>
            <a:off x="6461125" y="5614988"/>
            <a:ext cx="355600" cy="366712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1800">
                <a:latin typeface="Times New Roman" panose="02020603050405020304" pitchFamily="18" charset="0"/>
              </a:rPr>
              <a:t>   </a:t>
            </a:r>
            <a:endParaRPr sz="1800">
              <a:latin typeface="Times New Roman" panose="02020603050405020304" pitchFamily="18" charset="0"/>
            </a:endParaRPr>
          </a:p>
        </p:txBody>
      </p:sp>
      <p:pic>
        <p:nvPicPr>
          <p:cNvPr id="2" name="Picture 1" descr="Garry Roi 20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92875" y="4173220"/>
            <a:ext cx="1487805" cy="118999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itle 14337"/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 vert="horz" wrap="square" lIns="92075" tIns="46038" rIns="92075" bIns="46038" anchor="ctr" anchorCtr="0"/>
          <a:p>
            <a:r>
              <a:rPr sz="4000"/>
              <a:t>Financial return</a:t>
            </a:r>
            <a:endParaRPr sz="4000"/>
          </a:p>
        </p:txBody>
      </p:sp>
      <p:sp>
        <p:nvSpPr>
          <p:cNvPr id="14339" name="Text Placeholder 14338" descr="Rectangle: Click to edit Master text styles&#13;&#10;Second level&#13;&#10;Third level&#13;&#10;Fourth level&#13;&#10;Fifth level"/>
          <p:cNvSpPr>
            <a:spLocks noGrp="1"/>
          </p:cNvSpPr>
          <p:nvPr>
            <p:ph type="body" idx="1"/>
          </p:nvPr>
        </p:nvSpPr>
        <p:spPr/>
        <p:txBody>
          <a:bodyPr vert="horz" wrap="square" lIns="92075" tIns="46038" rIns="92075" bIns="46038" anchor="t" anchorCtr="0"/>
          <a:p>
            <a:pPr>
              <a:lnSpc>
                <a:spcPct val="90000"/>
              </a:lnSpc>
            </a:pPr>
            <a:r>
              <a:t>IRR greater than 50%                    10 points</a:t>
            </a:r>
          </a:p>
          <a:p>
            <a:pPr>
              <a:lnSpc>
                <a:spcPct val="90000"/>
              </a:lnSpc>
            </a:pPr>
            <a:r>
              <a:t>IRR between 35% and 49%             5 points</a:t>
            </a:r>
          </a:p>
          <a:p>
            <a:pPr>
              <a:lnSpc>
                <a:spcPct val="90000"/>
              </a:lnSpc>
            </a:pPr>
            <a:r>
              <a:t>IRR between 20% and 34%             1 point</a:t>
            </a:r>
          </a:p>
          <a:p>
            <a:pPr>
              <a:lnSpc>
                <a:spcPct val="90000"/>
              </a:lnSpc>
            </a:pPr>
            <a:r>
              <a:t>IRR less than 20%                           0 points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itle 1536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 vert="horz" wrap="square" lIns="92075" tIns="46038" rIns="92075" bIns="46038" anchor="ctr" anchorCtr="0"/>
          <a:p>
            <a:r>
              <a:rPr sz="3200"/>
              <a:t>Risk level factors</a:t>
            </a:r>
            <a:r>
              <a:rPr lang="en-US" sz="3200"/>
              <a:t> </a:t>
            </a:r>
            <a:endParaRPr lang="en-US" sz="3200"/>
          </a:p>
        </p:txBody>
      </p:sp>
      <p:sp>
        <p:nvSpPr>
          <p:cNvPr id="15363" name="Text Placeholder 15362" descr="Rectangle: Click to edit Master text styles&#13;&#10;Second level&#13;&#10;Third level&#13;&#10;Fourth level&#13;&#10;Fifth level"/>
          <p:cNvSpPr>
            <a:spLocks noGrp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 vert="horz" wrap="square" lIns="92075" tIns="46038" rIns="92075" bIns="46038" anchor="t" anchorCtr="0"/>
          <a:p>
            <a:pPr>
              <a:lnSpc>
                <a:spcPct val="90000"/>
              </a:lnSpc>
            </a:pPr>
            <a:r>
              <a:rPr sz="1800"/>
              <a:t>Business process re-engineering</a:t>
            </a:r>
            <a:endParaRPr sz="1800"/>
          </a:p>
          <a:p>
            <a:pPr>
              <a:lnSpc>
                <a:spcPct val="90000"/>
              </a:lnSpc>
              <a:buNone/>
            </a:pPr>
            <a:r>
              <a:rPr sz="1200"/>
              <a:t>H	-  </a:t>
            </a:r>
            <a:r>
              <a:rPr sz="1400"/>
              <a:t>major re-engineering affecting multiple organizations</a:t>
            </a:r>
            <a:endParaRPr sz="1200"/>
          </a:p>
          <a:p>
            <a:pPr>
              <a:lnSpc>
                <a:spcPct val="90000"/>
              </a:lnSpc>
              <a:buNone/>
            </a:pPr>
            <a:r>
              <a:rPr sz="1200"/>
              <a:t>M	 - </a:t>
            </a:r>
            <a:r>
              <a:rPr sz="1400"/>
              <a:t>Moderate redesign</a:t>
            </a:r>
            <a:r>
              <a:rPr sz="1200"/>
              <a:t> 	</a:t>
            </a:r>
            <a:endParaRPr sz="1200"/>
          </a:p>
          <a:p>
            <a:pPr>
              <a:lnSpc>
                <a:spcPct val="90000"/>
              </a:lnSpc>
              <a:buNone/>
            </a:pPr>
            <a:r>
              <a:rPr sz="1200"/>
              <a:t>L	 - </a:t>
            </a:r>
            <a:r>
              <a:rPr sz="1400"/>
              <a:t>No redesign required</a:t>
            </a:r>
            <a:endParaRPr sz="1800"/>
          </a:p>
          <a:p>
            <a:pPr lvl="1">
              <a:lnSpc>
                <a:spcPct val="90000"/>
              </a:lnSpc>
              <a:buNone/>
            </a:pPr>
            <a:endParaRPr sz="1400"/>
          </a:p>
          <a:p>
            <a:pPr>
              <a:lnSpc>
                <a:spcPct val="90000"/>
              </a:lnSpc>
            </a:pPr>
            <a:r>
              <a:rPr sz="1800"/>
              <a:t>Time to complete</a:t>
            </a:r>
            <a:endParaRPr sz="1800"/>
          </a:p>
          <a:p>
            <a:pPr>
              <a:lnSpc>
                <a:spcPct val="90000"/>
              </a:lnSpc>
              <a:buNone/>
            </a:pPr>
            <a:r>
              <a:rPr sz="1200"/>
              <a:t>H	 </a:t>
            </a:r>
            <a:r>
              <a:rPr sz="1400"/>
              <a:t>- more than 18 months</a:t>
            </a:r>
            <a:endParaRPr sz="1200"/>
          </a:p>
          <a:p>
            <a:pPr>
              <a:lnSpc>
                <a:spcPct val="90000"/>
              </a:lnSpc>
              <a:buNone/>
            </a:pPr>
            <a:r>
              <a:rPr sz="1200"/>
              <a:t>M	 </a:t>
            </a:r>
            <a:r>
              <a:rPr sz="1400"/>
              <a:t>- 1 year to 18 months</a:t>
            </a:r>
            <a:r>
              <a:rPr sz="1200"/>
              <a:t>	</a:t>
            </a:r>
            <a:endParaRPr sz="1200"/>
          </a:p>
          <a:p>
            <a:pPr>
              <a:lnSpc>
                <a:spcPct val="90000"/>
              </a:lnSpc>
              <a:buNone/>
            </a:pPr>
            <a:r>
              <a:rPr sz="1200"/>
              <a:t>L	-   </a:t>
            </a:r>
            <a:r>
              <a:rPr sz="1400"/>
              <a:t>Less than 1 year</a:t>
            </a:r>
            <a:endParaRPr sz="1400"/>
          </a:p>
          <a:p>
            <a:pPr>
              <a:lnSpc>
                <a:spcPct val="90000"/>
              </a:lnSpc>
              <a:buNone/>
            </a:pPr>
            <a:endParaRPr sz="1800"/>
          </a:p>
          <a:p>
            <a:pPr>
              <a:lnSpc>
                <a:spcPct val="90000"/>
              </a:lnSpc>
            </a:pPr>
            <a:r>
              <a:rPr sz="1800"/>
              <a:t>Technology</a:t>
            </a:r>
            <a:endParaRPr sz="1800"/>
          </a:p>
          <a:p>
            <a:pPr>
              <a:lnSpc>
                <a:spcPct val="90000"/>
              </a:lnSpc>
              <a:buNone/>
            </a:pPr>
            <a:r>
              <a:rPr sz="1200"/>
              <a:t>H	 - </a:t>
            </a:r>
            <a:r>
              <a:rPr sz="1400"/>
              <a:t>New, never implemented on this scale</a:t>
            </a:r>
            <a:endParaRPr sz="1200"/>
          </a:p>
          <a:p>
            <a:pPr>
              <a:lnSpc>
                <a:spcPct val="90000"/>
              </a:lnSpc>
              <a:buNone/>
            </a:pPr>
            <a:r>
              <a:rPr sz="1200"/>
              <a:t>M 	-  </a:t>
            </a:r>
            <a:r>
              <a:rPr sz="1400"/>
              <a:t>New to the company, but established</a:t>
            </a:r>
            <a:r>
              <a:rPr sz="1200"/>
              <a:t> 	</a:t>
            </a:r>
            <a:endParaRPr sz="1200"/>
          </a:p>
          <a:p>
            <a:pPr>
              <a:lnSpc>
                <a:spcPct val="90000"/>
              </a:lnSpc>
              <a:buNone/>
            </a:pPr>
            <a:r>
              <a:rPr sz="1200"/>
              <a:t>L	 - </a:t>
            </a:r>
            <a:r>
              <a:rPr sz="1400"/>
              <a:t>New, pilot or smaller scale success in the company</a:t>
            </a:r>
            <a:endParaRPr sz="1400"/>
          </a:p>
          <a:p>
            <a:pPr>
              <a:lnSpc>
                <a:spcPct val="90000"/>
              </a:lnSpc>
              <a:buNone/>
            </a:pPr>
            <a:endParaRPr sz="1800"/>
          </a:p>
          <a:p>
            <a:pPr>
              <a:lnSpc>
                <a:spcPct val="90000"/>
              </a:lnSpc>
            </a:pPr>
            <a:r>
              <a:rPr sz="1800"/>
              <a:t>Resources ( to design, develop, test, deploy)</a:t>
            </a:r>
            <a:endParaRPr sz="1800"/>
          </a:p>
          <a:p>
            <a:pPr>
              <a:lnSpc>
                <a:spcPct val="90000"/>
              </a:lnSpc>
              <a:buNone/>
            </a:pPr>
            <a:r>
              <a:rPr sz="1400"/>
              <a:t>H	- Substantial cross functional dedicated resources required</a:t>
            </a:r>
            <a:endParaRPr sz="1400"/>
          </a:p>
          <a:p>
            <a:pPr>
              <a:lnSpc>
                <a:spcPct val="90000"/>
              </a:lnSpc>
              <a:buNone/>
            </a:pPr>
            <a:r>
              <a:rPr sz="1400"/>
              <a:t>M	- IT and some operational resources</a:t>
            </a:r>
            <a:endParaRPr sz="1400"/>
          </a:p>
          <a:p>
            <a:pPr>
              <a:lnSpc>
                <a:spcPct val="90000"/>
              </a:lnSpc>
              <a:buNone/>
            </a:pPr>
            <a:r>
              <a:rPr sz="1400"/>
              <a:t>L	- IT only</a:t>
            </a:r>
            <a:endParaRPr sz="1400"/>
          </a:p>
        </p:txBody>
      </p:sp>
      <p:sp>
        <p:nvSpPr>
          <p:cNvPr id="15364" name="Rectangles 15363"/>
          <p:cNvSpPr/>
          <p:nvPr/>
        </p:nvSpPr>
        <p:spPr>
          <a:xfrm>
            <a:off x="4969510" y="1901190"/>
            <a:ext cx="3488690" cy="2242185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>
            <a:noAutofit/>
          </a:bodyPr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Times New Roman" panose="02020603050405020304" pitchFamily="18" charset="0"/>
              </a:rPr>
              <a:t>Assign points to each of the 4 categories and then take an average of them</a:t>
            </a:r>
            <a:r>
              <a:rPr lang="en-US" sz="2000">
                <a:latin typeface="Times New Roman" panose="02020603050405020304" pitchFamily="18" charset="0"/>
              </a:rPr>
              <a:t> </a:t>
            </a:r>
            <a:endParaRPr sz="2000">
              <a:latin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>
                <a:latin typeface="Times New Roman" panose="02020603050405020304" pitchFamily="18" charset="0"/>
              </a:rPr>
              <a:t>High        1 point</a:t>
            </a:r>
            <a:endParaRPr>
              <a:latin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>
                <a:latin typeface="Times New Roman" panose="02020603050405020304" pitchFamily="18" charset="0"/>
              </a:rPr>
              <a:t>Medium   5 points</a:t>
            </a:r>
            <a:endParaRPr>
              <a:latin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>
                <a:latin typeface="Times New Roman" panose="02020603050405020304" pitchFamily="18" charset="0"/>
              </a:rPr>
              <a:t>Low        10 points</a:t>
            </a:r>
            <a:endParaRPr>
              <a:latin typeface="Times New Roman" panose="02020603050405020304" pitchFamily="18" charset="0"/>
            </a:endParaRPr>
          </a:p>
        </p:txBody>
      </p:sp>
      <p:sp>
        <p:nvSpPr>
          <p:cNvPr id="15365" name="Rectangles 15364"/>
          <p:cNvSpPr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5366" name="Rectangles 15365"/>
          <p:cNvSpPr/>
          <p:nvPr/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5367" name="Rectangles 15366"/>
          <p:cNvSpPr/>
          <p:nvPr/>
        </p:nvSpPr>
        <p:spPr>
          <a:xfrm>
            <a:off x="174625" y="6469063"/>
            <a:ext cx="593725" cy="168275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500">
                <a:latin typeface="Times New Roman" panose="02020603050405020304" pitchFamily="18" charset="0"/>
              </a:rPr>
              <a:t>program rev.</a:t>
            </a:r>
            <a:r>
              <a:rPr sz="500" dirty="0" err="1">
                <a:latin typeface="Times New Roman" panose="02020603050405020304" pitchFamily="18" charset="0"/>
              </a:rPr>
              <a:t>ppt</a:t>
            </a:r>
            <a:endParaRPr sz="500" dirty="0" err="1">
              <a:latin typeface="Times New Roman" panose="02020603050405020304" pitchFamily="18" charset="0"/>
            </a:endParaRPr>
          </a:p>
        </p:txBody>
      </p:sp>
      <p:sp>
        <p:nvSpPr>
          <p:cNvPr id="15368" name="Rectangles 15367"/>
          <p:cNvSpPr/>
          <p:nvPr/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 anchor="ctr" anchorCtr="0"/>
          <a:p>
            <a:pPr eaLnBrk="0" hangingPunct="0"/>
            <a:endParaRPr lang="en-US" sz="1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itle 16385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 vert="horz" wrap="square" lIns="92075" tIns="46038" rIns="92075" bIns="46038" anchor="ctr" anchorCtr="0"/>
          <a:p>
            <a:r>
              <a:rPr sz="4000"/>
              <a:t>Role of Finance Manager</a:t>
            </a:r>
            <a:endParaRPr sz="4000"/>
          </a:p>
        </p:txBody>
      </p:sp>
      <p:sp>
        <p:nvSpPr>
          <p:cNvPr id="16387" name="Text Placeholder 16386" descr="Rectangle: Click to edit Master text styles&#13;&#10;Second level&#13;&#10;Third level&#13;&#10;Fourth level&#13;&#10;Fifth level"/>
          <p:cNvSpPr>
            <a:spLocks noGrp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 vert="horz" wrap="square" lIns="92075" tIns="46038" rIns="92075" bIns="46038" anchor="t" anchorCtr="0"/>
          <a:p>
            <a:pPr>
              <a:lnSpc>
                <a:spcPct val="90000"/>
              </a:lnSpc>
            </a:pPr>
            <a:r>
              <a:rPr sz="2400"/>
              <a:t>Support business operations and IT in developing programs to enhance business process competitiveness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Ensure consistent justification of programs using standard evaluation criteria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Assign finance help to determine financial return as measured by IRR/NPV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Ensure for every proposed business systems program</a:t>
            </a:r>
            <a:endParaRPr sz="2400"/>
          </a:p>
          <a:p>
            <a:pPr lvl="1">
              <a:lnSpc>
                <a:spcPct val="90000"/>
              </a:lnSpc>
            </a:pPr>
            <a:r>
              <a:rPr sz="2400"/>
              <a:t>A financial justification is developed</a:t>
            </a:r>
            <a:endParaRPr sz="2400"/>
          </a:p>
          <a:p>
            <a:pPr lvl="1">
              <a:lnSpc>
                <a:spcPct val="90000"/>
              </a:lnSpc>
            </a:pPr>
            <a:r>
              <a:rPr sz="2400"/>
              <a:t>P&amp;L impact is quantified and owned</a:t>
            </a:r>
            <a:endParaRPr sz="2400"/>
          </a:p>
          <a:p>
            <a:pPr lvl="1">
              <a:lnSpc>
                <a:spcPct val="90000"/>
              </a:lnSpc>
            </a:pPr>
            <a:r>
              <a:rPr sz="2400"/>
              <a:t>Cost of ownership is less than legacy system</a:t>
            </a:r>
            <a:endParaRPr sz="2400"/>
          </a:p>
          <a:p>
            <a:pPr lvl="1">
              <a:lnSpc>
                <a:spcPct val="90000"/>
              </a:lnSpc>
            </a:pPr>
            <a:r>
              <a:rPr sz="2400"/>
              <a:t>Legacy application shut down is specified</a:t>
            </a:r>
            <a:endParaRPr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Applying Evaluation Criteria</a:t>
            </a:r>
          </a:p>
        </p:txBody>
      </p:sp>
      <p:graphicFrame>
        <p:nvGraphicFramePr>
          <p:cNvPr id="1027" name="Object 1026"/>
          <p:cNvGraphicFramePr/>
          <p:nvPr/>
        </p:nvGraphicFramePr>
        <p:xfrm>
          <a:off x="762000" y="1828642"/>
          <a:ext cx="7772400" cy="4411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6562725" imgH="3486150" progId="Excel.Sheet.8">
                  <p:embed/>
                </p:oleObj>
              </mc:Choice>
              <mc:Fallback>
                <p:oleObj name="" r:id="rId1" imgW="6562725" imgH="3486150" progId="Excel.Sheet.8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62000" y="1828642"/>
                        <a:ext cx="7772400" cy="441198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Title 6145"/>
          <p:cNvSpPr>
            <a:spLocks noGrp="1"/>
          </p:cNvSpPr>
          <p:nvPr>
            <p:ph type="title"/>
          </p:nvPr>
        </p:nvSpPr>
        <p:spPr>
          <a:xfrm>
            <a:off x="838200" y="381000"/>
            <a:ext cx="7772400" cy="1143000"/>
          </a:xfrm>
        </p:spPr>
        <p:txBody>
          <a:bodyPr vert="horz" wrap="square" lIns="92075" tIns="46038" rIns="92075" bIns="46038" anchor="ctr" anchorCtr="0"/>
          <a:p>
            <a:r>
              <a:t>Objectives</a:t>
            </a:r>
          </a:p>
        </p:txBody>
      </p:sp>
      <p:sp>
        <p:nvSpPr>
          <p:cNvPr id="6147" name="Text Placeholder 6146" descr="Rectangle: Click to edit Master text styles&#13;&#10;Second level&#13;&#10;Third level&#13;&#10;Fourth level&#13;&#10;Fifth level"/>
          <p:cNvSpPr>
            <a:spLocks noGrp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 vert="horz" wrap="square" lIns="92075" tIns="46038" rIns="92075" bIns="46038" anchor="t" anchorCtr="0"/>
          <a:p>
            <a:pPr>
              <a:lnSpc>
                <a:spcPct val="90000"/>
              </a:lnSpc>
            </a:pPr>
            <a:r>
              <a:rPr sz="2800"/>
              <a:t>To ensure that the Senior Staff can answer the following questions:</a:t>
            </a:r>
            <a:endParaRPr sz="2800"/>
          </a:p>
          <a:p>
            <a:pPr lvl="1">
              <a:lnSpc>
                <a:spcPct val="90000"/>
              </a:lnSpc>
            </a:pPr>
            <a:r>
              <a:rPr sz="2400"/>
              <a:t>Are we getting value from our IT investments?</a:t>
            </a:r>
            <a:endParaRPr sz="2400"/>
          </a:p>
          <a:p>
            <a:pPr lvl="1">
              <a:lnSpc>
                <a:spcPct val="90000"/>
              </a:lnSpc>
            </a:pPr>
            <a:r>
              <a:rPr sz="2400"/>
              <a:t>Do we have the proper level of business commitment to ensure implementation success?</a:t>
            </a:r>
            <a:endParaRPr sz="2400"/>
          </a:p>
          <a:p>
            <a:pPr lvl="1">
              <a:lnSpc>
                <a:spcPct val="90000"/>
              </a:lnSpc>
            </a:pPr>
            <a:r>
              <a:rPr sz="2400"/>
              <a:t>Which programs help our company the most in its quest to achieve competitive advantage?</a:t>
            </a:r>
            <a:endParaRPr sz="2400"/>
          </a:p>
          <a:p>
            <a:pPr lvl="1">
              <a:lnSpc>
                <a:spcPct val="90000"/>
              </a:lnSpc>
            </a:pPr>
            <a:r>
              <a:rPr sz="2400"/>
              <a:t>If we can not afford to do all of the proposed projects, which ones should we defer or cancel?</a:t>
            </a:r>
            <a:endParaRPr sz="2400"/>
          </a:p>
          <a:p>
            <a:pPr lvl="1">
              <a:lnSpc>
                <a:spcPct val="90000"/>
              </a:lnSpc>
            </a:pPr>
            <a:r>
              <a:rPr sz="2400"/>
              <a:t>How should IT resources be allocated/organized to be most effective?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Oval 7169"/>
          <p:cNvSpPr/>
          <p:nvPr/>
        </p:nvSpPr>
        <p:spPr>
          <a:xfrm>
            <a:off x="1846263" y="1795463"/>
            <a:ext cx="5613400" cy="3784600"/>
          </a:xfrm>
          <a:prstGeom prst="ellipse">
            <a:avLst/>
          </a:prstGeom>
          <a:noFill/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1" name="Rectangles 7170"/>
          <p:cNvSpPr/>
          <p:nvPr/>
        </p:nvSpPr>
        <p:spPr>
          <a:xfrm>
            <a:off x="928688" y="273050"/>
            <a:ext cx="7375525" cy="946150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endParaRPr sz="2800" b="1">
              <a:latin typeface="Times New Roman" panose="02020603050405020304" pitchFamily="18" charset="0"/>
            </a:endParaRPr>
          </a:p>
          <a:p>
            <a:pPr eaLnBrk="0" hangingPunct="0"/>
            <a:r>
              <a:rPr sz="2800" b="1">
                <a:latin typeface="Times New Roman" panose="02020603050405020304" pitchFamily="18" charset="0"/>
              </a:rPr>
              <a:t>Closed Loop Program Evaluation Methodology</a:t>
            </a:r>
            <a:endParaRPr sz="2800" b="1">
              <a:latin typeface="Times New Roman" panose="02020603050405020304" pitchFamily="18" charset="0"/>
            </a:endParaRPr>
          </a:p>
        </p:txBody>
      </p:sp>
      <p:sp>
        <p:nvSpPr>
          <p:cNvPr id="7172" name="Oval 7171"/>
          <p:cNvSpPr/>
          <p:nvPr/>
        </p:nvSpPr>
        <p:spPr>
          <a:xfrm>
            <a:off x="3897313" y="1331913"/>
            <a:ext cx="1511300" cy="120650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3" name="Oval 7172"/>
          <p:cNvSpPr/>
          <p:nvPr/>
        </p:nvSpPr>
        <p:spPr>
          <a:xfrm>
            <a:off x="3973513" y="4837113"/>
            <a:ext cx="1663700" cy="105410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4" name="Oval 7173"/>
          <p:cNvSpPr/>
          <p:nvPr/>
        </p:nvSpPr>
        <p:spPr>
          <a:xfrm>
            <a:off x="849313" y="2627313"/>
            <a:ext cx="1892300" cy="120650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5" name="Oval 7174"/>
          <p:cNvSpPr/>
          <p:nvPr/>
        </p:nvSpPr>
        <p:spPr>
          <a:xfrm>
            <a:off x="6488113" y="2322513"/>
            <a:ext cx="1511300" cy="120650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6" name="Oval 7175"/>
          <p:cNvSpPr/>
          <p:nvPr/>
        </p:nvSpPr>
        <p:spPr>
          <a:xfrm>
            <a:off x="1687513" y="4456113"/>
            <a:ext cx="1358900" cy="105410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7" name="Oval 7176"/>
          <p:cNvSpPr/>
          <p:nvPr/>
        </p:nvSpPr>
        <p:spPr>
          <a:xfrm>
            <a:off x="6488113" y="4151313"/>
            <a:ext cx="1511300" cy="120650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8" name="Isosceles Triangle 7177"/>
          <p:cNvSpPr/>
          <p:nvPr/>
        </p:nvSpPr>
        <p:spPr>
          <a:xfrm rot="5400000">
            <a:off x="3592513" y="1712913"/>
            <a:ext cx="444500" cy="292100"/>
          </a:xfrm>
          <a:prstGeom prst="triangle">
            <a:avLst>
              <a:gd name="adj" fmla="val 49995"/>
            </a:avLst>
          </a:pr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9" name="Isosceles Triangle 7178"/>
          <p:cNvSpPr/>
          <p:nvPr/>
        </p:nvSpPr>
        <p:spPr>
          <a:xfrm rot="18840000">
            <a:off x="2830513" y="5065713"/>
            <a:ext cx="444500" cy="292100"/>
          </a:xfrm>
          <a:prstGeom prst="triangle">
            <a:avLst>
              <a:gd name="adj" fmla="val 49995"/>
            </a:avLst>
          </a:pr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80" name="Isosceles Triangle 7179"/>
          <p:cNvSpPr/>
          <p:nvPr/>
        </p:nvSpPr>
        <p:spPr>
          <a:xfrm rot="15660000">
            <a:off x="5421313" y="5294313"/>
            <a:ext cx="444500" cy="292100"/>
          </a:xfrm>
          <a:prstGeom prst="triangle">
            <a:avLst>
              <a:gd name="adj" fmla="val 49995"/>
            </a:avLst>
          </a:pr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81" name="Isosceles Triangle 7180"/>
          <p:cNvSpPr/>
          <p:nvPr/>
        </p:nvSpPr>
        <p:spPr>
          <a:xfrm rot="11400000">
            <a:off x="7173913" y="3922713"/>
            <a:ext cx="444500" cy="292100"/>
          </a:xfrm>
          <a:prstGeom prst="triangle">
            <a:avLst>
              <a:gd name="adj" fmla="val 49995"/>
            </a:avLst>
          </a:prstGeom>
          <a:solidFill>
            <a:schemeClr val="folHlink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82" name="Isosceles Triangle 7181"/>
          <p:cNvSpPr/>
          <p:nvPr/>
        </p:nvSpPr>
        <p:spPr>
          <a:xfrm rot="6840000">
            <a:off x="6411913" y="2246313"/>
            <a:ext cx="444500" cy="292100"/>
          </a:xfrm>
          <a:prstGeom prst="triangle">
            <a:avLst>
              <a:gd name="adj" fmla="val 49995"/>
            </a:avLst>
          </a:pr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83" name="Isosceles Triangle 7182"/>
          <p:cNvSpPr/>
          <p:nvPr/>
        </p:nvSpPr>
        <p:spPr>
          <a:xfrm rot="7140000">
            <a:off x="1687513" y="3922713"/>
            <a:ext cx="444500" cy="292100"/>
          </a:xfrm>
          <a:prstGeom prst="triangle">
            <a:avLst>
              <a:gd name="adj" fmla="val 49995"/>
            </a:avLst>
          </a:pr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84" name="Rectangles 7183"/>
          <p:cNvSpPr/>
          <p:nvPr/>
        </p:nvSpPr>
        <p:spPr>
          <a:xfrm>
            <a:off x="1055688" y="2719388"/>
            <a:ext cx="1284287" cy="1155700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1400">
                <a:latin typeface="Times New Roman" panose="02020603050405020304" pitchFamily="18" charset="0"/>
              </a:rPr>
              <a:t>Define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Discretionary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 programs and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calculate return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endParaRPr sz="1400">
              <a:latin typeface="Times New Roman" panose="02020603050405020304" pitchFamily="18" charset="0"/>
            </a:endParaRPr>
          </a:p>
        </p:txBody>
      </p:sp>
      <p:sp>
        <p:nvSpPr>
          <p:cNvPr id="7185" name="Rectangles 7184"/>
          <p:cNvSpPr/>
          <p:nvPr/>
        </p:nvSpPr>
        <p:spPr>
          <a:xfrm>
            <a:off x="4103688" y="1576388"/>
            <a:ext cx="1274762" cy="730250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1400">
                <a:latin typeface="Times New Roman" panose="02020603050405020304" pitchFamily="18" charset="0"/>
              </a:rPr>
              <a:t>Use Evaluation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criteria to rank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Programs</a:t>
            </a:r>
            <a:endParaRPr sz="1400">
              <a:latin typeface="Times New Roman" panose="02020603050405020304" pitchFamily="18" charset="0"/>
            </a:endParaRPr>
          </a:p>
        </p:txBody>
      </p:sp>
      <p:sp>
        <p:nvSpPr>
          <p:cNvPr id="7186" name="Rectangles 7185"/>
          <p:cNvSpPr/>
          <p:nvPr/>
        </p:nvSpPr>
        <p:spPr>
          <a:xfrm>
            <a:off x="6618288" y="2468563"/>
            <a:ext cx="1438275" cy="942975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>
            <a:spAutoFit/>
          </a:bodyPr>
          <a:p>
            <a:pPr eaLnBrk="0" hangingPunct="0"/>
            <a:r>
              <a:rPr sz="1400">
                <a:latin typeface="Times New Roman" panose="02020603050405020304" pitchFamily="18" charset="0"/>
              </a:rPr>
              <a:t>Select set of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programs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affordable to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the company</a:t>
            </a:r>
            <a:endParaRPr sz="1400">
              <a:latin typeface="Times New Roman" panose="02020603050405020304" pitchFamily="18" charset="0"/>
            </a:endParaRPr>
          </a:p>
        </p:txBody>
      </p:sp>
      <p:sp>
        <p:nvSpPr>
          <p:cNvPr id="7187" name="Rectangles 7186"/>
          <p:cNvSpPr/>
          <p:nvPr/>
        </p:nvSpPr>
        <p:spPr>
          <a:xfrm>
            <a:off x="6770688" y="4395788"/>
            <a:ext cx="954087" cy="942975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1400">
                <a:latin typeface="Times New Roman" panose="02020603050405020304" pitchFamily="18" charset="0"/>
              </a:rPr>
              <a:t>Implement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on time 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at cost 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to spec</a:t>
            </a:r>
            <a:endParaRPr sz="1400">
              <a:latin typeface="Times New Roman" panose="02020603050405020304" pitchFamily="18" charset="0"/>
            </a:endParaRPr>
          </a:p>
        </p:txBody>
      </p:sp>
      <p:sp>
        <p:nvSpPr>
          <p:cNvPr id="7188" name="Rectangles 7187"/>
          <p:cNvSpPr/>
          <p:nvPr/>
        </p:nvSpPr>
        <p:spPr>
          <a:xfrm>
            <a:off x="4179888" y="5081588"/>
            <a:ext cx="1230312" cy="517525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1400" dirty="0" err="1">
                <a:latin typeface="Times New Roman" panose="02020603050405020304" pitchFamily="18" charset="0"/>
              </a:rPr>
              <a:t>Operationalize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ROI Benefits</a:t>
            </a:r>
            <a:endParaRPr sz="1400">
              <a:latin typeface="Times New Roman" panose="02020603050405020304" pitchFamily="18" charset="0"/>
            </a:endParaRPr>
          </a:p>
        </p:txBody>
      </p:sp>
      <p:sp>
        <p:nvSpPr>
          <p:cNvPr id="7189" name="Rectangles 7188"/>
          <p:cNvSpPr/>
          <p:nvPr/>
        </p:nvSpPr>
        <p:spPr>
          <a:xfrm>
            <a:off x="1970088" y="4776788"/>
            <a:ext cx="708025" cy="730250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1400">
                <a:latin typeface="Times New Roman" panose="02020603050405020304" pitchFamily="18" charset="0"/>
              </a:rPr>
              <a:t>Inspect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Results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endParaRPr sz="1400">
              <a:latin typeface="Times New Roman" panose="02020603050405020304" pitchFamily="18" charset="0"/>
            </a:endParaRPr>
          </a:p>
        </p:txBody>
      </p:sp>
      <p:sp>
        <p:nvSpPr>
          <p:cNvPr id="7190" name="Rectangles 7189"/>
          <p:cNvSpPr/>
          <p:nvPr/>
        </p:nvSpPr>
        <p:spPr>
          <a:xfrm>
            <a:off x="446088" y="3032125"/>
            <a:ext cx="311150" cy="396875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2000">
                <a:latin typeface="Times New Roman" panose="02020603050405020304" pitchFamily="18" charset="0"/>
              </a:rPr>
              <a:t>1</a:t>
            </a:r>
            <a:endParaRPr sz="2000">
              <a:latin typeface="Times New Roman" panose="02020603050405020304" pitchFamily="18" charset="0"/>
            </a:endParaRPr>
          </a:p>
        </p:txBody>
      </p:sp>
      <p:sp>
        <p:nvSpPr>
          <p:cNvPr id="7191" name="Rectangles 7190"/>
          <p:cNvSpPr/>
          <p:nvPr/>
        </p:nvSpPr>
        <p:spPr>
          <a:xfrm>
            <a:off x="5399088" y="1203325"/>
            <a:ext cx="311150" cy="396875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2000">
                <a:latin typeface="Times New Roman" panose="02020603050405020304" pitchFamily="18" charset="0"/>
              </a:rPr>
              <a:t>2</a:t>
            </a:r>
            <a:endParaRPr sz="2000">
              <a:latin typeface="Times New Roman" panose="02020603050405020304" pitchFamily="18" charset="0"/>
            </a:endParaRPr>
          </a:p>
        </p:txBody>
      </p:sp>
      <p:sp>
        <p:nvSpPr>
          <p:cNvPr id="7192" name="Rectangles 7191"/>
          <p:cNvSpPr/>
          <p:nvPr/>
        </p:nvSpPr>
        <p:spPr>
          <a:xfrm>
            <a:off x="8142288" y="2727325"/>
            <a:ext cx="311150" cy="396875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2000">
                <a:latin typeface="Times New Roman" panose="02020603050405020304" pitchFamily="18" charset="0"/>
              </a:rPr>
              <a:t>3</a:t>
            </a:r>
            <a:endParaRPr sz="2000">
              <a:latin typeface="Times New Roman" panose="02020603050405020304" pitchFamily="18" charset="0"/>
            </a:endParaRPr>
          </a:p>
        </p:txBody>
      </p:sp>
      <p:sp>
        <p:nvSpPr>
          <p:cNvPr id="7193" name="Rectangles 7192"/>
          <p:cNvSpPr/>
          <p:nvPr/>
        </p:nvSpPr>
        <p:spPr>
          <a:xfrm>
            <a:off x="7989888" y="4937125"/>
            <a:ext cx="311150" cy="396875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2000">
                <a:latin typeface="Times New Roman" panose="02020603050405020304" pitchFamily="18" charset="0"/>
              </a:rPr>
              <a:t>4</a:t>
            </a:r>
            <a:endParaRPr sz="2000">
              <a:latin typeface="Times New Roman" panose="02020603050405020304" pitchFamily="18" charset="0"/>
            </a:endParaRPr>
          </a:p>
        </p:txBody>
      </p:sp>
      <p:sp>
        <p:nvSpPr>
          <p:cNvPr id="7194" name="Rectangles 7193"/>
          <p:cNvSpPr/>
          <p:nvPr/>
        </p:nvSpPr>
        <p:spPr>
          <a:xfrm>
            <a:off x="4560888" y="5927725"/>
            <a:ext cx="311150" cy="396875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2000">
                <a:latin typeface="Times New Roman" panose="02020603050405020304" pitchFamily="18" charset="0"/>
              </a:rPr>
              <a:t>5</a:t>
            </a:r>
            <a:endParaRPr sz="2000">
              <a:latin typeface="Times New Roman" panose="02020603050405020304" pitchFamily="18" charset="0"/>
            </a:endParaRPr>
          </a:p>
        </p:txBody>
      </p:sp>
      <p:sp>
        <p:nvSpPr>
          <p:cNvPr id="7195" name="Rectangles 7194"/>
          <p:cNvSpPr/>
          <p:nvPr/>
        </p:nvSpPr>
        <p:spPr>
          <a:xfrm>
            <a:off x="1512888" y="5241925"/>
            <a:ext cx="311150" cy="396875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2000">
                <a:latin typeface="Times New Roman" panose="02020603050405020304" pitchFamily="18" charset="0"/>
              </a:rPr>
              <a:t>6</a:t>
            </a:r>
            <a:endParaRPr sz="2000">
              <a:latin typeface="Times New Roman" panose="02020603050405020304" pitchFamily="18" charset="0"/>
            </a:endParaRPr>
          </a:p>
        </p:txBody>
      </p:sp>
      <p:sp>
        <p:nvSpPr>
          <p:cNvPr id="7196" name="Oval 7195"/>
          <p:cNvSpPr/>
          <p:nvPr/>
        </p:nvSpPr>
        <p:spPr>
          <a:xfrm>
            <a:off x="5878513" y="5522913"/>
            <a:ext cx="1663700" cy="947737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97" name="Rectangles 7196"/>
          <p:cNvSpPr/>
          <p:nvPr/>
        </p:nvSpPr>
        <p:spPr>
          <a:xfrm>
            <a:off x="6080125" y="5813425"/>
            <a:ext cx="1344613" cy="517525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1400">
                <a:latin typeface="Times New Roman" panose="02020603050405020304" pitchFamily="18" charset="0"/>
              </a:rPr>
              <a:t>Retire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Legacy Systems</a:t>
            </a:r>
            <a:endParaRPr sz="1400">
              <a:latin typeface="Times New Roman" panose="02020603050405020304" pitchFamily="18" charset="0"/>
            </a:endParaRPr>
          </a:p>
        </p:txBody>
      </p:sp>
      <p:sp>
        <p:nvSpPr>
          <p:cNvPr id="7198" name="Straight Connector 7197"/>
          <p:cNvSpPr/>
          <p:nvPr/>
        </p:nvSpPr>
        <p:spPr>
          <a:xfrm>
            <a:off x="5334000" y="5791200"/>
            <a:ext cx="533400" cy="2286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7199" name="Isosceles Triangle 7198"/>
          <p:cNvSpPr/>
          <p:nvPr/>
        </p:nvSpPr>
        <p:spPr>
          <a:xfrm rot="7080000">
            <a:off x="5573713" y="5903913"/>
            <a:ext cx="444500" cy="292100"/>
          </a:xfrm>
          <a:prstGeom prst="triangle">
            <a:avLst>
              <a:gd name="adj" fmla="val 49995"/>
            </a:avLst>
          </a:prstGeom>
          <a:solidFill>
            <a:schemeClr val="folHlink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200" name="Text Box 7199"/>
          <p:cNvSpPr txBox="1"/>
          <p:nvPr/>
        </p:nvSpPr>
        <p:spPr>
          <a:xfrm>
            <a:off x="4343400" y="2540000"/>
            <a:ext cx="1447800" cy="82232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r>
              <a:rPr sz="1200" b="1" i="1">
                <a:latin typeface="Tahoma" panose="020B0604030504040204" pitchFamily="34" charset="0"/>
              </a:rPr>
              <a:t>As defined by</a:t>
            </a:r>
            <a:endParaRPr sz="1200" b="1" i="1">
              <a:latin typeface="Tahoma" panose="020B0604030504040204" pitchFamily="34" charset="0"/>
            </a:endParaRPr>
          </a:p>
          <a:p>
            <a:r>
              <a:rPr sz="1200" b="1" i="1">
                <a:latin typeface="Tahoma" panose="020B0604030504040204" pitchFamily="34" charset="0"/>
              </a:rPr>
              <a:t>Executive staff</a:t>
            </a:r>
            <a:endParaRPr sz="1200" b="1" i="1">
              <a:latin typeface="Tahoma" panose="020B0604030504040204" pitchFamily="34" charset="0"/>
            </a:endParaRPr>
          </a:p>
          <a:p>
            <a:r>
              <a:rPr sz="1200" b="1" i="1">
                <a:latin typeface="Tahoma" panose="020B0604030504040204" pitchFamily="34" charset="0"/>
              </a:rPr>
              <a:t>or IT Steering </a:t>
            </a:r>
            <a:endParaRPr sz="1200" b="1" i="1">
              <a:latin typeface="Tahoma" panose="020B0604030504040204" pitchFamily="34" charset="0"/>
            </a:endParaRPr>
          </a:p>
          <a:p>
            <a:r>
              <a:rPr sz="1200" b="1" i="1">
                <a:latin typeface="Tahoma" panose="020B0604030504040204" pitchFamily="34" charset="0"/>
              </a:rPr>
              <a:t>Committee</a:t>
            </a:r>
            <a:endParaRPr sz="1200" b="1" i="1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itle 8193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 vert="horz" wrap="square" lIns="92075" tIns="46038" rIns="92075" bIns="46038" anchor="ctr" anchorCtr="0"/>
          <a:p>
            <a:r>
              <a:rPr sz="4000"/>
              <a:t>Selection process - issues</a:t>
            </a:r>
            <a:endParaRPr sz="4000"/>
          </a:p>
        </p:txBody>
      </p:sp>
      <p:sp>
        <p:nvSpPr>
          <p:cNvPr id="8195" name="Text Placeholder 8194" descr="Rectangle: Click to edit Master text styles&#13;&#10;Second level&#13;&#10;Third level&#13;&#10;Fourth level&#13;&#10;Fifth level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 vert="horz" wrap="square" lIns="92075" tIns="46038" rIns="92075" bIns="46038" anchor="t" anchorCtr="0"/>
          <a:p>
            <a:pPr>
              <a:lnSpc>
                <a:spcPct val="90000"/>
              </a:lnSpc>
              <a:buFontTx/>
              <a:buChar char="1"/>
            </a:pPr>
            <a:r>
              <a:rPr sz="2400"/>
              <a:t>How do we ensure that each IT project delivers value in terms of improved business processes and/or increased revenue or reduced cost?</a:t>
            </a:r>
            <a:endParaRPr sz="2400"/>
          </a:p>
          <a:p>
            <a:pPr>
              <a:lnSpc>
                <a:spcPct val="90000"/>
              </a:lnSpc>
              <a:buNone/>
            </a:pPr>
            <a:endParaRPr sz="2400"/>
          </a:p>
          <a:p>
            <a:pPr>
              <a:lnSpc>
                <a:spcPct val="90000"/>
              </a:lnSpc>
              <a:buFontTx/>
              <a:buChar char="2"/>
            </a:pPr>
            <a:r>
              <a:rPr sz="2400"/>
              <a:t>If total proposed IT investment for the business unit is not affordable, how does the company decide which programs should be deferred or canceled?</a:t>
            </a:r>
            <a:endParaRPr sz="2400"/>
          </a:p>
          <a:p>
            <a:pPr>
              <a:lnSpc>
                <a:spcPct val="90000"/>
              </a:lnSpc>
              <a:buNone/>
            </a:pPr>
            <a:endParaRPr sz="2400"/>
          </a:p>
          <a:p>
            <a:pPr>
              <a:lnSpc>
                <a:spcPct val="90000"/>
              </a:lnSpc>
              <a:buFontTx/>
              <a:buChar char="3"/>
            </a:pPr>
            <a:r>
              <a:rPr sz="2400"/>
              <a:t>If total proposed IT investment for the company is not affordable, how does the executive staff decide which programs should be deferred or canceled?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itle 9217"/>
          <p:cNvSpPr>
            <a:spLocks noGrp="1"/>
          </p:cNvSpPr>
          <p:nvPr>
            <p:ph type="title"/>
          </p:nvPr>
        </p:nvSpPr>
        <p:spPr/>
        <p:txBody>
          <a:bodyPr vert="horz" wrap="square" lIns="92075" tIns="46038" rIns="92075" bIns="46038" anchor="ctr" anchorCtr="0"/>
          <a:p>
            <a:r>
              <a:rPr sz="3600"/>
              <a:t>Issue 1 - Every business systems project must deliver value</a:t>
            </a:r>
            <a:endParaRPr sz="3600"/>
          </a:p>
        </p:txBody>
      </p:sp>
      <p:sp>
        <p:nvSpPr>
          <p:cNvPr id="9219" name="Text Placeholder 9218" descr="Rectangle: Click to edit Master text styles&#13;&#10;Second level&#13;&#10;Third level&#13;&#10;Fourth level&#13;&#10;Fifth level"/>
          <p:cNvSpPr>
            <a:spLocks noGrp="1"/>
          </p:cNvSpPr>
          <p:nvPr>
            <p:ph type="body" idx="1"/>
          </p:nvPr>
        </p:nvSpPr>
        <p:spPr/>
        <p:txBody>
          <a:bodyPr vert="horz" wrap="square" lIns="92075" tIns="46038" rIns="92075" bIns="46038" anchor="t" anchorCtr="0"/>
          <a:p>
            <a:pPr>
              <a:lnSpc>
                <a:spcPct val="90000"/>
              </a:lnSpc>
            </a:pPr>
            <a:r>
              <a:rPr sz="2400"/>
              <a:t>IT Leader evaluates proposed investments against the criteria for new projects (assigned by Executive Staff or IT Steering Committee)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Operational managers inspect their program plans to ensure they are in the compelling interest of the business and are</a:t>
            </a:r>
            <a:r>
              <a:rPr sz="2400" dirty="0" err="1"/>
              <a:t> implementable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Executive Staff or IT Steering Committee inspects top programs of all business units to ensure non-duplication, strategic fit, compliance with new investment criteria, opportunities for convergence and BU commitment to the achievement of operational benefits/realization of process improvements</a:t>
            </a:r>
            <a:endParaRPr sz="2400"/>
          </a:p>
        </p:txBody>
      </p:sp>
      <p:sp>
        <p:nvSpPr>
          <p:cNvPr id="9220" name="Rectangles 9219"/>
          <p:cNvSpPr/>
          <p:nvPr/>
        </p:nvSpPr>
        <p:spPr>
          <a:xfrm>
            <a:off x="609600" y="381000"/>
            <a:ext cx="1676400" cy="457200"/>
          </a:xfrm>
          <a:prstGeom prst="rect">
            <a:avLst/>
          </a:prstGeom>
          <a:noFill/>
          <a:ln w="47625" cap="flat" cmpd="thickThin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Title 10241"/>
          <p:cNvSpPr>
            <a:spLocks noGrp="1"/>
          </p:cNvSpPr>
          <p:nvPr>
            <p:ph type="title"/>
          </p:nvPr>
        </p:nvSpPr>
        <p:spPr/>
        <p:txBody>
          <a:bodyPr vert="horz" wrap="square" lIns="92075" tIns="46038" rIns="92075" bIns="46038" anchor="ctr" anchorCtr="0"/>
          <a:p>
            <a:r>
              <a:rPr sz="4000"/>
              <a:t>Issue 2   - BU can not afford all proposed projects</a:t>
            </a:r>
            <a:endParaRPr sz="4000"/>
          </a:p>
        </p:txBody>
      </p:sp>
      <p:sp>
        <p:nvSpPr>
          <p:cNvPr id="10243" name="Text Placeholder 10242" descr="Rectangle: Click to edit Master text styles&#13;&#10;Second level&#13;&#10;Third level&#13;&#10;Fourth level&#13;&#10;Fifth level"/>
          <p:cNvSpPr>
            <a:spLocks noGrp="1"/>
          </p:cNvSpPr>
          <p:nvPr>
            <p:ph type="body" idx="1"/>
          </p:nvPr>
        </p:nvSpPr>
        <p:spPr/>
        <p:txBody>
          <a:bodyPr vert="horz" wrap="square" lIns="92075" tIns="46038" rIns="92075" bIns="46038" anchor="t" anchorCtr="0"/>
          <a:p>
            <a:pPr>
              <a:lnSpc>
                <a:spcPct val="90000"/>
              </a:lnSpc>
            </a:pPr>
            <a:r>
              <a:rPr sz="2400"/>
              <a:t>Using the evaluation criteria for individual projects, IT and BU Operating managers rank projects in strategic importance of the investment against its projected value</a:t>
            </a:r>
            <a:endParaRPr sz="2400"/>
          </a:p>
          <a:p>
            <a:pPr>
              <a:lnSpc>
                <a:spcPct val="90000"/>
              </a:lnSpc>
              <a:buNone/>
            </a:pPr>
            <a:endParaRPr sz="2400"/>
          </a:p>
          <a:p>
            <a:pPr>
              <a:lnSpc>
                <a:spcPct val="90000"/>
              </a:lnSpc>
            </a:pPr>
            <a:r>
              <a:rPr sz="2400"/>
              <a:t>Based on the ranking, IT and Operating managers recommend alternative portfolio</a:t>
            </a:r>
            <a:endParaRPr sz="2400"/>
          </a:p>
          <a:p>
            <a:pPr>
              <a:lnSpc>
                <a:spcPct val="90000"/>
              </a:lnSpc>
              <a:buNone/>
            </a:pPr>
            <a:endParaRPr sz="2400"/>
          </a:p>
          <a:p>
            <a:pPr>
              <a:lnSpc>
                <a:spcPct val="90000"/>
              </a:lnSpc>
            </a:pPr>
            <a:r>
              <a:rPr sz="2400"/>
              <a:t>On request from BU, IT recommends alternative portfolio based on assessment of likely success of the project and achievement of project goals</a:t>
            </a:r>
            <a:endParaRPr sz="2400"/>
          </a:p>
        </p:txBody>
      </p:sp>
      <p:sp>
        <p:nvSpPr>
          <p:cNvPr id="10244" name="Rectangles 10243"/>
          <p:cNvSpPr/>
          <p:nvPr/>
        </p:nvSpPr>
        <p:spPr>
          <a:xfrm>
            <a:off x="609600" y="304800"/>
            <a:ext cx="1857375" cy="561975"/>
          </a:xfrm>
          <a:prstGeom prst="rect">
            <a:avLst/>
          </a:prstGeom>
          <a:noFill/>
          <a:ln w="47625" cap="flat" cmpd="thickThin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itle 11265"/>
          <p:cNvSpPr>
            <a:spLocks noGrp="1"/>
          </p:cNvSpPr>
          <p:nvPr>
            <p:ph type="title"/>
          </p:nvPr>
        </p:nvSpPr>
        <p:spPr/>
        <p:txBody>
          <a:bodyPr vert="horz" wrap="square" lIns="92075" tIns="46038" rIns="92075" bIns="46038" anchor="ctr" anchorCtr="0"/>
          <a:p>
            <a:r>
              <a:rPr sz="4000"/>
              <a:t>Issue 3  - Company can not afford all proposed projects</a:t>
            </a:r>
            <a:endParaRPr sz="4000"/>
          </a:p>
        </p:txBody>
      </p:sp>
      <p:sp>
        <p:nvSpPr>
          <p:cNvPr id="11267" name="Text Placeholder 11266" descr="Rectangle: Click to edit Master text styles&#13;&#10;Second level&#13;&#10;Third level&#13;&#10;Fourth level&#13;&#10;Fifth level"/>
          <p:cNvSpPr>
            <a:spLocks noGrp="1"/>
          </p:cNvSpPr>
          <p:nvPr>
            <p:ph type="body" idx="1"/>
          </p:nvPr>
        </p:nvSpPr>
        <p:spPr/>
        <p:txBody>
          <a:bodyPr vert="horz" wrap="square" lIns="92075" tIns="46038" rIns="92075" bIns="46038" anchor="t" anchorCtr="0"/>
          <a:p>
            <a:r>
              <a:rPr sz="2400"/>
              <a:t>Executive Staff or IT Steering Committee and IT merge ranked project list from each requestor and highlight project dependencies</a:t>
            </a:r>
            <a:endParaRPr sz="2400"/>
          </a:p>
          <a:p>
            <a:pPr>
              <a:buNone/>
            </a:pPr>
            <a:endParaRPr sz="2400"/>
          </a:p>
          <a:p>
            <a:r>
              <a:rPr sz="2400"/>
              <a:t>BU Staff and IT categorize projects into mandatory, strategic and deferred, and recommend alternative portfolio</a:t>
            </a:r>
            <a:endParaRPr sz="2400"/>
          </a:p>
          <a:p>
            <a:pPr>
              <a:buNone/>
            </a:pPr>
            <a:endParaRPr sz="2400"/>
          </a:p>
          <a:p>
            <a:r>
              <a:rPr sz="2400"/>
              <a:t>Executive Staff and BU GMs approve recommendations</a:t>
            </a:r>
            <a:endParaRPr sz="2400"/>
          </a:p>
        </p:txBody>
      </p:sp>
      <p:sp>
        <p:nvSpPr>
          <p:cNvPr id="11268" name="Rectangles 11267"/>
          <p:cNvSpPr/>
          <p:nvPr/>
        </p:nvSpPr>
        <p:spPr>
          <a:xfrm>
            <a:off x="609600" y="304800"/>
            <a:ext cx="1781175" cy="561975"/>
          </a:xfrm>
          <a:prstGeom prst="rect">
            <a:avLst/>
          </a:prstGeom>
          <a:noFill/>
          <a:ln w="47625" cap="flat" cmpd="thickThin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itle 12289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 vert="horz" wrap="square" lIns="92075" tIns="46038" rIns="92075" bIns="46038" anchor="ctr" anchorCtr="0"/>
          <a:p>
            <a:r>
              <a:rPr sz="4000"/>
              <a:t>Evaluation criteria</a:t>
            </a:r>
            <a:endParaRPr sz="4000"/>
          </a:p>
        </p:txBody>
      </p:sp>
      <p:graphicFrame>
        <p:nvGraphicFramePr>
          <p:cNvPr id="12291" name="Table Placeholder 12290" descr="Rectangle: Click to edit Master text styles&#13;&#10;Second level&#13;&#10;Third level&#13;&#10;Fourth level&#13;&#10;Fifth level"/>
          <p:cNvGraphicFramePr>
            <a:graphicFrameLocks noGrp="1"/>
          </p:cNvGraphicFramePr>
          <p:nvPr>
            <p:ph type="tbl" idx="1"/>
          </p:nvPr>
        </p:nvGraphicFramePr>
        <p:xfrm>
          <a:off x="1865313" y="1511300"/>
          <a:ext cx="5343525" cy="430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7772400" imgH="6260465" progId="Word.Document.6">
                  <p:embed/>
                </p:oleObj>
              </mc:Choice>
              <mc:Fallback>
                <p:oleObj name="" r:id="rId1" imgW="7772400" imgH="6260465" progId="Word.Document.6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>
                      <a:xfrm>
                        <a:off x="1865313" y="1511300"/>
                        <a:ext cx="5343525" cy="430212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Text Box 12291"/>
          <p:cNvSpPr txBox="1"/>
          <p:nvPr/>
        </p:nvSpPr>
        <p:spPr>
          <a:xfrm>
            <a:off x="381000" y="5943600"/>
            <a:ext cx="7135813" cy="581025"/>
          </a:xfrm>
          <a:prstGeom prst="rect">
            <a:avLst/>
          </a:prstGeom>
          <a:noFill/>
          <a:ln w="12700">
            <a:noFill/>
          </a:ln>
        </p:spPr>
        <p:txBody>
          <a:bodyPr wrap="none" anchor="t" anchorCtr="0">
            <a:spAutoFit/>
          </a:bodyPr>
          <a:p>
            <a:r>
              <a:rPr sz="1600" b="1">
                <a:latin typeface="Tahoma" panose="020B0604030504040204" pitchFamily="34" charset="0"/>
              </a:rPr>
              <a:t>Note: This weighting is an example only.  Each company will assign </a:t>
            </a:r>
            <a:endParaRPr sz="1600" b="1">
              <a:latin typeface="Tahoma" panose="020B0604030504040204" pitchFamily="34" charset="0"/>
            </a:endParaRPr>
          </a:p>
          <a:p>
            <a:r>
              <a:rPr sz="1600" b="1">
                <a:latin typeface="Tahoma" panose="020B0604030504040204" pitchFamily="34" charset="0"/>
              </a:rPr>
              <a:t>its own weighting based on their business needs</a:t>
            </a:r>
            <a:endParaRPr sz="1600" b="1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Title 13313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 vert="horz" wrap="square" lIns="92075" tIns="46038" rIns="92075" bIns="46038" anchor="ctr" anchorCtr="0"/>
          <a:p>
            <a:r>
              <a:rPr sz="4000"/>
              <a:t>Strategic importance</a:t>
            </a:r>
            <a:endParaRPr sz="4000"/>
          </a:p>
        </p:txBody>
      </p:sp>
      <p:sp>
        <p:nvSpPr>
          <p:cNvPr id="13315" name="Text Placeholder 13314" descr="Rectangle: Click to edit Master text styles&#13;&#10;Second level&#13;&#10;Third level&#13;&#10;Fourth level&#13;&#10;Fifth level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 vert="horz" wrap="square" lIns="92075" tIns="46038" rIns="92075" bIns="46038" anchor="t" anchorCtr="0"/>
          <a:p>
            <a:r>
              <a:rPr sz="2000"/>
              <a:t>Improves process competitiveness                         10 points                                                           and increases revenue</a:t>
            </a:r>
            <a:endParaRPr sz="2000"/>
          </a:p>
          <a:p>
            <a:r>
              <a:rPr sz="2000"/>
              <a:t>Improves process competitiveness                           5 points                                                                                  and reduces cost</a:t>
            </a:r>
            <a:endParaRPr sz="2000"/>
          </a:p>
          <a:p>
            <a:r>
              <a:rPr sz="2000"/>
              <a:t>No improvement in process competitiveness,             1 point                                                              but reduces cost</a:t>
            </a:r>
            <a:endParaRPr sz="2000"/>
          </a:p>
          <a:p>
            <a:r>
              <a:rPr sz="2000"/>
              <a:t>No operational improvement in non-competitive       -5 points                                                                               process</a:t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63A78"/>
      </a:accent4>
      <a:accent5>
        <a:srgbClr val="F4E8C1"/>
      </a:accent5>
      <a:accent6>
        <a:srgbClr val="9F9F9F"/>
      </a:accent6>
      <a:hlink>
        <a:srgbClr val="6F89F7"/>
      </a:hlink>
      <a:folHlink>
        <a:srgbClr val="CFDBFD"/>
      </a:folHlink>
    </a:clrScheme>
    <a:fontScheme name="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40458C"/>
        </a:lt1>
        <a:dk2>
          <a:srgbClr val="FFFFCC"/>
        </a:dk2>
        <a:lt2>
          <a:srgbClr val="000000"/>
        </a:lt2>
        <a:accent1>
          <a:srgbClr val="8D8DB3"/>
        </a:accent1>
        <a:accent2>
          <a:srgbClr val="B2B2B2"/>
        </a:accent2>
        <a:accent3>
          <a:srgbClr val="B0B1C5"/>
        </a:accent3>
        <a:accent4>
          <a:srgbClr val="DCDCDC"/>
        </a:accent4>
        <a:accent5>
          <a:srgbClr val="C5C5D5"/>
        </a:accent5>
        <a:accent6>
          <a:srgbClr val="9F9F9F"/>
        </a:accent6>
        <a:hlink>
          <a:srgbClr val="6F89F7"/>
        </a:hlink>
        <a:folHlink>
          <a:srgbClr val="4F56A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63A78"/>
        </a:accent4>
        <a:accent5>
          <a:srgbClr val="F4E8C1"/>
        </a:accent5>
        <a:accent6>
          <a:srgbClr val="9F9F9F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2D2D2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2AD5C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CCFFCC"/>
        </a:dk2>
        <a:lt2>
          <a:srgbClr val="000000"/>
        </a:lt2>
        <a:accent1>
          <a:srgbClr val="006699"/>
        </a:accent1>
        <a:accent2>
          <a:srgbClr val="009999"/>
        </a:accent2>
        <a:accent3>
          <a:srgbClr val="AAADB9"/>
        </a:accent3>
        <a:accent4>
          <a:srgbClr val="DCDCDC"/>
        </a:accent4>
        <a:accent5>
          <a:srgbClr val="AAB9CA"/>
        </a:accent5>
        <a:accent6>
          <a:srgbClr val="008989"/>
        </a:accent6>
        <a:hlink>
          <a:srgbClr val="0099CC"/>
        </a:hlink>
        <a:folHlink>
          <a:srgbClr val="00458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4A48"/>
        </a:lt1>
        <a:dk2>
          <a:srgbClr val="33CCCC"/>
        </a:dk2>
        <a:lt2>
          <a:srgbClr val="000000"/>
        </a:lt2>
        <a:accent1>
          <a:srgbClr val="006699"/>
        </a:accent1>
        <a:accent2>
          <a:srgbClr val="009999"/>
        </a:accent2>
        <a:accent3>
          <a:srgbClr val="AAB2B1"/>
        </a:accent3>
        <a:accent4>
          <a:srgbClr val="DCDCDC"/>
        </a:accent4>
        <a:accent5>
          <a:srgbClr val="AAB9CA"/>
        </a:accent5>
        <a:accent6>
          <a:srgbClr val="008989"/>
        </a:accent6>
        <a:hlink>
          <a:srgbClr val="00CC99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3300"/>
        </a:lt1>
        <a:dk2>
          <a:srgbClr val="FFFFCC"/>
        </a:dk2>
        <a:lt2>
          <a:srgbClr val="000000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CDCDC"/>
        </a:accent4>
        <a:accent5>
          <a:srgbClr val="E2CAAA"/>
        </a:accent5>
        <a:accent6>
          <a:srgbClr val="B75B00"/>
        </a:accent6>
        <a:hlink>
          <a:srgbClr val="808000"/>
        </a:hlink>
        <a:folHlink>
          <a:srgbClr val="525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2"/>
        </a:accent5>
        <a:accent6>
          <a:srgbClr val="72AFB3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0</TotalTime>
  <Words>4845</Words>
  <Application>WPS Presentation</Application>
  <PresentationFormat>On-screen Show</PresentationFormat>
  <Paragraphs>156</Paragraphs>
  <Slides>13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Arial</vt:lpstr>
      <vt:lpstr>SimSun</vt:lpstr>
      <vt:lpstr>Wingdings</vt:lpstr>
      <vt:lpstr>Tahoma</vt:lpstr>
      <vt:lpstr>Times New Roman</vt:lpstr>
      <vt:lpstr>Microsoft YaHei</vt:lpstr>
      <vt:lpstr>Arial Unicode MS</vt:lpstr>
      <vt:lpstr>Blueprint</vt:lpstr>
      <vt:lpstr>Word.Document.6</vt:lpstr>
      <vt:lpstr>Excel.Sheet.8</vt:lpstr>
      <vt:lpstr>IT Investments</vt:lpstr>
      <vt:lpstr>Objectives</vt:lpstr>
      <vt:lpstr>PowerPoint 演示文稿</vt:lpstr>
      <vt:lpstr>Selection process - issues</vt:lpstr>
      <vt:lpstr>Issue 1 - Every business systems project must deliver value</vt:lpstr>
      <vt:lpstr>Issue 2   - BU can not afford all proposed projects</vt:lpstr>
      <vt:lpstr>Issue 3  - Company can not afford all proposed projects</vt:lpstr>
      <vt:lpstr>Evaluation criteria</vt:lpstr>
      <vt:lpstr>Strategic importance</vt:lpstr>
      <vt:lpstr>Financial return</vt:lpstr>
      <vt:lpstr>Risk level factors </vt:lpstr>
      <vt:lpstr>Role of Finance Manager</vt:lpstr>
      <vt:lpstr>Applying Evaluation Criteria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Systems Investments</dc:title>
  <dc:creator/>
  <cp:lastModifiedBy>google1600378577</cp:lastModifiedBy>
  <cp:revision>7689949</cp:revision>
  <dcterms:created xsi:type="dcterms:W3CDTF">2024-08-24T17:00:00Z</dcterms:created>
  <dcterms:modified xsi:type="dcterms:W3CDTF">2025-08-12T13:37:47Z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5F667356362346A3999C17CECB24CD9E_13</vt:lpwstr>
  </property>
  <property fmtid="{D5CDD505-2E9C-101B-9397-08002B2CF9AE}" pid="3" name="KSOProductBuildVer">
    <vt:lpwstr>1033-12.2.0.21179</vt:lpwstr>
  </property>
</Properties>
</file>