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handoutMasterIdLst>
    <p:handoutMasterId r:id="rId24"/>
  </p:handoutMasterIdLst>
  <p:sldIdLst>
    <p:sldId id="258" r:id="rId5"/>
    <p:sldId id="341" r:id="rId6"/>
    <p:sldId id="311" r:id="rId7"/>
    <p:sldId id="303" r:id="rId8"/>
    <p:sldId id="304" r:id="rId9"/>
    <p:sldId id="336" r:id="rId10"/>
    <p:sldId id="339" r:id="rId11"/>
    <p:sldId id="348" r:id="rId12"/>
    <p:sldId id="366" r:id="rId13"/>
    <p:sldId id="351" r:id="rId14"/>
    <p:sldId id="367" r:id="rId15"/>
    <p:sldId id="364" r:id="rId16"/>
    <p:sldId id="365" r:id="rId17"/>
    <p:sldId id="361" r:id="rId18"/>
    <p:sldId id="368" r:id="rId19"/>
    <p:sldId id="345" r:id="rId20"/>
    <p:sldId id="358" r:id="rId21"/>
    <p:sldId id="314"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4273"/>
    <a:srgbClr val="1A6268"/>
    <a:srgbClr val="006E2D"/>
    <a:srgbClr val="00468C"/>
    <a:srgbClr val="006699"/>
    <a:srgbClr val="84C341"/>
    <a:srgbClr val="245F7A"/>
    <a:srgbClr val="2E7A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6A7380-2021-4E18-8693-9ACC1B228B79}" v="5" dt="2024-11-14T16:41:38.9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2" autoAdjust="0"/>
    <p:restoredTop sz="77215" autoAdjust="0"/>
  </p:normalViewPr>
  <p:slideViewPr>
    <p:cSldViewPr>
      <p:cViewPr varScale="1">
        <p:scale>
          <a:sx n="66" d="100"/>
          <a:sy n="66" d="100"/>
        </p:scale>
        <p:origin x="84" y="750"/>
      </p:cViewPr>
      <p:guideLst>
        <p:guide orient="horz" pos="2160"/>
        <p:guide pos="3840"/>
      </p:guideLst>
    </p:cSldViewPr>
  </p:slideViewPr>
  <p:notesTextViewPr>
    <p:cViewPr>
      <p:scale>
        <a:sx n="1" d="1"/>
        <a:sy n="1" d="1"/>
      </p:scale>
      <p:origin x="0" y="0"/>
    </p:cViewPr>
  </p:notesTextViewPr>
  <p:notesViewPr>
    <p:cSldViewPr>
      <p:cViewPr varScale="1">
        <p:scale>
          <a:sx n="58" d="100"/>
          <a:sy n="58" d="100"/>
        </p:scale>
        <p:origin x="-291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F74CA85-33DC-4062-8FC1-9DF1AC2DF342}" type="datetimeFigureOut">
              <a:rPr lang="en-US" smtClean="0"/>
              <a:t>11/14/2024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83CA35B-2F4F-4F47-BCC6-E2F64A6270A0}" type="slidenum">
              <a:rPr lang="en-US" smtClean="0"/>
              <a:t>‹#›</a:t>
            </a:fld>
            <a:endParaRPr lang="en-US"/>
          </a:p>
        </p:txBody>
      </p:sp>
    </p:spTree>
    <p:extLst>
      <p:ext uri="{BB962C8B-B14F-4D97-AF65-F5344CB8AC3E}">
        <p14:creationId xmlns:p14="http://schemas.microsoft.com/office/powerpoint/2010/main" val="2246226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20F40AB-4412-4994-9F1B-11048DB4811C}" type="datetimeFigureOut">
              <a:rPr lang="en-US" smtClean="0"/>
              <a:t>11/14/2024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DD914BF-F733-4330-9EDB-DE6B4A5587A8}" type="slidenum">
              <a:rPr lang="en-US" smtClean="0"/>
              <a:t>‹#›</a:t>
            </a:fld>
            <a:endParaRPr lang="en-US"/>
          </a:p>
        </p:txBody>
      </p:sp>
    </p:spTree>
    <p:extLst>
      <p:ext uri="{BB962C8B-B14F-4D97-AF65-F5344CB8AC3E}">
        <p14:creationId xmlns:p14="http://schemas.microsoft.com/office/powerpoint/2010/main" val="3449843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newmibridges.michigan.gov/s/isd-landing-page?language=en_US"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s://michigan.fisheryfacts.com/" TargetMode="External"/><Relationship Id="rId4" Type="http://schemas.openxmlformats.org/officeDocument/2006/relationships/hyperlink" Target="https://mienviro.michigan.gov/ncore/external/publicnotice/search"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D914BF-F733-4330-9EDB-DE6B4A5587A8}" type="slidenum">
              <a:rPr lang="en-US" smtClean="0"/>
              <a:t>1</a:t>
            </a:fld>
            <a:endParaRPr lang="en-US"/>
          </a:p>
        </p:txBody>
      </p:sp>
    </p:spTree>
    <p:extLst>
      <p:ext uri="{BB962C8B-B14F-4D97-AF65-F5344CB8AC3E}">
        <p14:creationId xmlns:p14="http://schemas.microsoft.com/office/powerpoint/2010/main" val="983040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Service, or Activity are key definitions in the ADA. </a:t>
            </a:r>
          </a:p>
          <a:p>
            <a:endParaRPr lang="en-US" dirty="0"/>
          </a:p>
          <a:p>
            <a:pPr lvl="1"/>
            <a:r>
              <a:rPr lang="en-US" dirty="0">
                <a:hlinkClick r:id="rId3"/>
              </a:rPr>
              <a:t>MI Bridges (michigan.gov)</a:t>
            </a:r>
            <a:endParaRPr lang="en-US" dirty="0"/>
          </a:p>
          <a:p>
            <a:pPr lvl="1"/>
            <a:r>
              <a:rPr lang="en-US" dirty="0"/>
              <a:t>EGLE’s </a:t>
            </a:r>
            <a:r>
              <a:rPr lang="en-US" dirty="0">
                <a:hlinkClick r:id="rId4"/>
              </a:rPr>
              <a:t>Public Notice Search - </a:t>
            </a:r>
            <a:r>
              <a:rPr lang="en-US" dirty="0" err="1">
                <a:hlinkClick r:id="rId4"/>
              </a:rPr>
              <a:t>MiEnviro</a:t>
            </a:r>
            <a:r>
              <a:rPr lang="en-US" dirty="0">
                <a:hlinkClick r:id="rId4"/>
              </a:rPr>
              <a:t> Portal</a:t>
            </a:r>
            <a:endParaRPr lang="en-US" dirty="0"/>
          </a:p>
          <a:p>
            <a:pPr lvl="1"/>
            <a:r>
              <a:rPr lang="en-US" dirty="0"/>
              <a:t>DNR’s </a:t>
            </a:r>
            <a:r>
              <a:rPr lang="en-US" dirty="0">
                <a:hlinkClick r:id="rId5"/>
              </a:rPr>
              <a:t>FACTS™ - Michigan Portal (fisheryfacts.com)</a:t>
            </a:r>
            <a:endParaRPr lang="en-US" dirty="0"/>
          </a:p>
          <a:p>
            <a:endParaRPr lang="en-US" dirty="0"/>
          </a:p>
        </p:txBody>
      </p:sp>
      <p:sp>
        <p:nvSpPr>
          <p:cNvPr id="4" name="Slide Number Placeholder 3"/>
          <p:cNvSpPr>
            <a:spLocks noGrp="1"/>
          </p:cNvSpPr>
          <p:nvPr>
            <p:ph type="sldNum" sz="quarter" idx="5"/>
          </p:nvPr>
        </p:nvSpPr>
        <p:spPr/>
        <p:txBody>
          <a:bodyPr/>
          <a:lstStyle/>
          <a:p>
            <a:fld id="{DDD914BF-F733-4330-9EDB-DE6B4A5587A8}" type="slidenum">
              <a:rPr lang="en-US" smtClean="0"/>
              <a:t>12</a:t>
            </a:fld>
            <a:endParaRPr lang="en-US"/>
          </a:p>
        </p:txBody>
      </p:sp>
    </p:spTree>
    <p:extLst>
      <p:ext uri="{BB962C8B-B14F-4D97-AF65-F5344CB8AC3E}">
        <p14:creationId xmlns:p14="http://schemas.microsoft.com/office/powerpoint/2010/main" val="1723698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Archived: Content must be created before the date the entity must comply. Content must only be used for reference and in a special area for archived information. </a:t>
            </a:r>
          </a:p>
          <a:p>
            <a:r>
              <a:rPr lang="en-US" dirty="0"/>
              <a:t>Pre-Existing Documents: Must be Word processing, presentation, PDF or spreadsheet files that were created before the date the entity must comply. </a:t>
            </a:r>
          </a:p>
          <a:p>
            <a:r>
              <a:rPr lang="en-US" dirty="0"/>
              <a:t>Pre-Existing Social Media: Posts made prior to the date the state or local government must comply with the rule change. </a:t>
            </a:r>
          </a:p>
          <a:p>
            <a:r>
              <a:rPr lang="en-US" dirty="0"/>
              <a:t>Third Party: Content must be posted by a third party where the third party is not posting due to contractual, licensing or other arrangement with a public entity. </a:t>
            </a:r>
          </a:p>
          <a:p>
            <a:r>
              <a:rPr lang="en-US" dirty="0"/>
              <a:t>Individualized: Documents that are for a specific individual, are in Word processing, presentation, PDF or spreadsheet format and are password-protected or otherwise secured. </a:t>
            </a:r>
          </a:p>
          <a:p>
            <a:endParaRPr lang="en-US" dirty="0"/>
          </a:p>
        </p:txBody>
      </p:sp>
      <p:sp>
        <p:nvSpPr>
          <p:cNvPr id="4" name="Slide Number Placeholder 3"/>
          <p:cNvSpPr>
            <a:spLocks noGrp="1"/>
          </p:cNvSpPr>
          <p:nvPr>
            <p:ph type="sldNum" sz="quarter" idx="5"/>
          </p:nvPr>
        </p:nvSpPr>
        <p:spPr/>
        <p:txBody>
          <a:bodyPr/>
          <a:lstStyle/>
          <a:p>
            <a:fld id="{DDD914BF-F733-4330-9EDB-DE6B4A5587A8}" type="slidenum">
              <a:rPr lang="en-US" smtClean="0"/>
              <a:t>13</a:t>
            </a:fld>
            <a:endParaRPr lang="en-US"/>
          </a:p>
        </p:txBody>
      </p:sp>
    </p:spTree>
    <p:extLst>
      <p:ext uri="{BB962C8B-B14F-4D97-AF65-F5344CB8AC3E}">
        <p14:creationId xmlns:p14="http://schemas.microsoft.com/office/powerpoint/2010/main" val="295894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 Coordinators are required for organizations with</a:t>
            </a:r>
          </a:p>
          <a:p>
            <a:endParaRPr lang="en-US" dirty="0"/>
          </a:p>
          <a:p>
            <a:r>
              <a:rPr lang="en-US" dirty="0"/>
              <a:t>Contracts: You/We are responsible for what the vendor does</a:t>
            </a:r>
          </a:p>
          <a:p>
            <a:r>
              <a:rPr lang="en-US" dirty="0"/>
              <a:t>Cannot subrogate or contract away these obligations</a:t>
            </a:r>
          </a:p>
          <a:p>
            <a:pPr lvl="1"/>
            <a:r>
              <a:rPr lang="en-US" dirty="0"/>
              <a:t>Advertising &amp; Marketing</a:t>
            </a:r>
          </a:p>
          <a:p>
            <a:pPr lvl="1"/>
            <a:r>
              <a:rPr lang="en-US" dirty="0"/>
              <a:t>Training</a:t>
            </a:r>
          </a:p>
          <a:p>
            <a:endParaRPr lang="en-US" dirty="0"/>
          </a:p>
        </p:txBody>
      </p:sp>
      <p:sp>
        <p:nvSpPr>
          <p:cNvPr id="4" name="Slide Number Placeholder 3"/>
          <p:cNvSpPr>
            <a:spLocks noGrp="1"/>
          </p:cNvSpPr>
          <p:nvPr>
            <p:ph type="sldNum" sz="quarter" idx="5"/>
          </p:nvPr>
        </p:nvSpPr>
        <p:spPr/>
        <p:txBody>
          <a:bodyPr/>
          <a:lstStyle/>
          <a:p>
            <a:fld id="{DDD914BF-F733-4330-9EDB-DE6B4A5587A8}" type="slidenum">
              <a:rPr lang="en-US" smtClean="0"/>
              <a:t>14</a:t>
            </a:fld>
            <a:endParaRPr lang="en-US"/>
          </a:p>
        </p:txBody>
      </p:sp>
    </p:spTree>
    <p:extLst>
      <p:ext uri="{BB962C8B-B14F-4D97-AF65-F5344CB8AC3E}">
        <p14:creationId xmlns:p14="http://schemas.microsoft.com/office/powerpoint/2010/main" val="1179840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Reviewed in the past</a:t>
            </a:r>
          </a:p>
          <a:p>
            <a:r>
              <a:rPr lang="en-US" dirty="0"/>
              <a:t>2.0 issues found</a:t>
            </a:r>
          </a:p>
          <a:p>
            <a:r>
              <a:rPr lang="en-US" dirty="0"/>
              <a:t>2.1 issues found – Started reviewing apps to the 2.1 standard in January 2024</a:t>
            </a:r>
          </a:p>
          <a:p>
            <a:r>
              <a:rPr lang="en-US" dirty="0"/>
              <a:t>2.0 no issues found</a:t>
            </a:r>
          </a:p>
          <a:p>
            <a:r>
              <a:rPr lang="en-US" dirty="0"/>
              <a:t>2.1 no issues found</a:t>
            </a:r>
          </a:p>
          <a:p>
            <a:endParaRPr lang="en-US" dirty="0"/>
          </a:p>
          <a:p>
            <a:r>
              <a:rPr lang="en-US" dirty="0"/>
              <a:t>Over 600 total identified apps (Numbers have been refined as we identified webpages or MS 365 was entered in the MSL.</a:t>
            </a:r>
          </a:p>
          <a:p>
            <a:r>
              <a:rPr lang="en-US"/>
              <a:t>80+ </a:t>
            </a:r>
            <a:r>
              <a:rPr lang="en-US" dirty="0"/>
              <a:t>identified as high priority </a:t>
            </a:r>
          </a:p>
          <a:p>
            <a:r>
              <a:rPr lang="en-US" dirty="0"/>
              <a:t>430-ish</a:t>
            </a:r>
          </a:p>
          <a:p>
            <a:r>
              <a:rPr lang="en-US" dirty="0"/>
              <a:t>100-ish</a:t>
            </a:r>
          </a:p>
          <a:p>
            <a:endParaRPr lang="en-US" dirty="0"/>
          </a:p>
        </p:txBody>
      </p:sp>
      <p:sp>
        <p:nvSpPr>
          <p:cNvPr id="4" name="Slide Number Placeholder 3"/>
          <p:cNvSpPr>
            <a:spLocks noGrp="1"/>
          </p:cNvSpPr>
          <p:nvPr>
            <p:ph type="sldNum" sz="quarter" idx="5"/>
          </p:nvPr>
        </p:nvSpPr>
        <p:spPr/>
        <p:txBody>
          <a:bodyPr/>
          <a:lstStyle/>
          <a:p>
            <a:fld id="{DDD914BF-F733-4330-9EDB-DE6B4A5587A8}" type="slidenum">
              <a:rPr lang="en-US" smtClean="0"/>
              <a:t>15</a:t>
            </a:fld>
            <a:endParaRPr lang="en-US"/>
          </a:p>
        </p:txBody>
      </p:sp>
    </p:spTree>
    <p:extLst>
      <p:ext uri="{BB962C8B-B14F-4D97-AF65-F5344CB8AC3E}">
        <p14:creationId xmlns:p14="http://schemas.microsoft.com/office/powerpoint/2010/main" val="36411753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D914BF-F733-4330-9EDB-DE6B4A5587A8}" type="slidenum">
              <a:rPr lang="en-US" smtClean="0"/>
              <a:t>17</a:t>
            </a:fld>
            <a:endParaRPr lang="en-US"/>
          </a:p>
        </p:txBody>
      </p:sp>
    </p:spTree>
    <p:extLst>
      <p:ext uri="{BB962C8B-B14F-4D97-AF65-F5344CB8AC3E}">
        <p14:creationId xmlns:p14="http://schemas.microsoft.com/office/powerpoint/2010/main" val="2973509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Verdana" panose="020B0604030504040204" pitchFamily="34" charset="0"/>
                <a:ea typeface="Times New Roman" panose="02020603050405020304" pitchFamily="18" charset="0"/>
              </a:rPr>
              <a:t>The DIAC is responsible for promoting digital accessibility training and awareness across all state departments and agencies, participating in related workgroups, providing guidance to agencies, and supporting ADACs. He is also involved in procurement contracts when required.</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endParaRPr lang="en-US" sz="1800" dirty="0">
              <a:effectLst/>
              <a:latin typeface="Verdana" panose="020B0604030504040204" pitchFamily="34" charset="0"/>
              <a:ea typeface="Times New Roman" panose="02020603050405020304" pitchFamily="18" charset="0"/>
            </a:endParaRPr>
          </a:p>
          <a:p>
            <a:pPr marL="0" marR="0">
              <a:spcBef>
                <a:spcPts val="0"/>
              </a:spcBef>
              <a:spcAft>
                <a:spcPts val="0"/>
              </a:spcAft>
            </a:pPr>
            <a:r>
              <a:rPr lang="en-US" sz="1800" dirty="0">
                <a:effectLst/>
                <a:latin typeface="Verdana" panose="020B0604030504040204" pitchFamily="34" charset="0"/>
                <a:ea typeface="Times New Roman" panose="02020603050405020304" pitchFamily="18" charset="0"/>
              </a:rPr>
              <a:t>I am lucky in that I have two managers, reporting to both DTMB &amp; MDCR.</a:t>
            </a:r>
            <a:endParaRPr lang="en-US" sz="1800" dirty="0">
              <a:effectLst/>
              <a:latin typeface="Calibri" panose="020F0502020204030204" pitchFamily="34"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DD914BF-F733-4330-9EDB-DE6B4A5587A8}" type="slidenum">
              <a:rPr lang="en-US" smtClean="0"/>
              <a:t>2</a:t>
            </a:fld>
            <a:endParaRPr lang="en-US"/>
          </a:p>
        </p:txBody>
      </p:sp>
    </p:spTree>
    <p:extLst>
      <p:ext uri="{BB962C8B-B14F-4D97-AF65-F5344CB8AC3E}">
        <p14:creationId xmlns:p14="http://schemas.microsoft.com/office/powerpoint/2010/main" val="2292034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MDE spent millions in staff time over the course of 4 or 5 years in the 2015</a:t>
            </a:r>
          </a:p>
          <a:p>
            <a:r>
              <a:rPr lang="en-US" dirty="0"/>
              <a:t>There was an additional complaint in 2023-2024. other </a:t>
            </a:r>
            <a:br>
              <a:rPr lang="en-US" dirty="0"/>
            </a:br>
            <a:br>
              <a:rPr lang="en-US" dirty="0"/>
            </a:br>
            <a:r>
              <a:rPr lang="en-US" dirty="0"/>
              <a:t>LEO was 2023 into 2024. Less time involved, but it caused additional work and follow-up monitoring.</a:t>
            </a:r>
          </a:p>
          <a:p>
            <a:endParaRPr lang="en-US" dirty="0"/>
          </a:p>
          <a:p>
            <a:r>
              <a:rPr lang="en-US" dirty="0"/>
              <a:t>Have also heard from Oscoda public schools, Ottawa Intermediate, and one near Berrien Springs. (Can’t recall)</a:t>
            </a:r>
          </a:p>
        </p:txBody>
      </p:sp>
      <p:sp>
        <p:nvSpPr>
          <p:cNvPr id="4" name="Slide Number Placeholder 3"/>
          <p:cNvSpPr>
            <a:spLocks noGrp="1"/>
          </p:cNvSpPr>
          <p:nvPr>
            <p:ph type="sldNum" sz="quarter" idx="5"/>
          </p:nvPr>
        </p:nvSpPr>
        <p:spPr/>
        <p:txBody>
          <a:bodyPr/>
          <a:lstStyle/>
          <a:p>
            <a:fld id="{DDD914BF-F733-4330-9EDB-DE6B4A5587A8}" type="slidenum">
              <a:rPr lang="en-US" smtClean="0"/>
              <a:t>4</a:t>
            </a:fld>
            <a:endParaRPr lang="en-US"/>
          </a:p>
        </p:txBody>
      </p:sp>
    </p:spTree>
    <p:extLst>
      <p:ext uri="{BB962C8B-B14F-4D97-AF65-F5344CB8AC3E}">
        <p14:creationId xmlns:p14="http://schemas.microsoft.com/office/powerpoint/2010/main" val="1238785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Websites is the generic term for what DTMB calls Websites an Applications  Both developed in-house and commercially contracted/licensed.</a:t>
            </a:r>
          </a:p>
          <a:p>
            <a:endParaRPr lang="en-US" dirty="0"/>
          </a:p>
          <a:p>
            <a:r>
              <a:rPr lang="en-US" dirty="0"/>
              <a:t>Other public interaction points include TV monitors in waiting rooms, hallways, elevator lobbies. Scrolling tickers.</a:t>
            </a:r>
          </a:p>
          <a:p>
            <a:endParaRPr lang="en-US" dirty="0"/>
          </a:p>
          <a:p>
            <a:r>
              <a:rPr lang="en-US" dirty="0"/>
              <a:t>Elevator interfaces.</a:t>
            </a:r>
          </a:p>
        </p:txBody>
      </p:sp>
      <p:sp>
        <p:nvSpPr>
          <p:cNvPr id="4" name="Slide Number Placeholder 3"/>
          <p:cNvSpPr>
            <a:spLocks noGrp="1"/>
          </p:cNvSpPr>
          <p:nvPr>
            <p:ph type="sldNum" sz="quarter" idx="5"/>
          </p:nvPr>
        </p:nvSpPr>
        <p:spPr/>
        <p:txBody>
          <a:bodyPr/>
          <a:lstStyle/>
          <a:p>
            <a:fld id="{DDD914BF-F733-4330-9EDB-DE6B4A5587A8}" type="slidenum">
              <a:rPr lang="en-US" smtClean="0"/>
              <a:t>5</a:t>
            </a:fld>
            <a:endParaRPr lang="en-US"/>
          </a:p>
        </p:txBody>
      </p:sp>
    </p:spTree>
    <p:extLst>
      <p:ext uri="{BB962C8B-B14F-4D97-AF65-F5344CB8AC3E}">
        <p14:creationId xmlns:p14="http://schemas.microsoft.com/office/powerpoint/2010/main" val="760813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Myriad Pro" panose="020B0503030403020204" pitchFamily="34" charset="0"/>
                <a:ea typeface="Calibri" panose="020F0502020204030204" pitchFamily="34" charset="0"/>
                <a:cs typeface="Times New Roman" panose="02020603050405020304" pitchFamily="18" charset="0"/>
              </a:rPr>
              <a:t>-ADA - In general, it prohibits discrimination based on disability. Title I – Employment (employee) Title II – Public Services (MDE complaint, National Health Law Program (</a:t>
            </a:r>
            <a:r>
              <a:rPr lang="en-US" sz="1800" dirty="0" err="1">
                <a:effectLst/>
                <a:latin typeface="Myriad Pro" panose="020B0503030403020204" pitchFamily="34" charset="0"/>
                <a:ea typeface="Calibri" panose="020F0502020204030204" pitchFamily="34" charset="0"/>
                <a:cs typeface="Times New Roman" panose="02020603050405020304" pitchFamily="18" charset="0"/>
              </a:rPr>
              <a:t>NHeLP</a:t>
            </a:r>
            <a:r>
              <a:rPr lang="en-US" sz="1800" dirty="0">
                <a:effectLst/>
                <a:latin typeface="Myriad Pro" panose="020B0503030403020204" pitchFamily="34" charset="0"/>
                <a:ea typeface="Calibri" panose="020F0502020204030204" pitchFamily="34" charset="0"/>
                <a:cs typeface="Times New Roman" panose="02020603050405020304" pitchFamily="18" charset="0"/>
              </a:rPr>
              <a:t>) Title III – Public Accommodations (Meijer, </a:t>
            </a:r>
            <a:r>
              <a:rPr lang="en-US" sz="1800" dirty="0" err="1">
                <a:effectLst/>
                <a:latin typeface="Myriad Pro" panose="020B0503030403020204" pitchFamily="34" charset="0"/>
                <a:ea typeface="Calibri" panose="020F0502020204030204" pitchFamily="34" charset="0"/>
                <a:cs typeface="Times New Roman" panose="02020603050405020304" pitchFamily="18" charset="0"/>
              </a:rPr>
              <a:t>RiteAid</a:t>
            </a:r>
            <a:r>
              <a:rPr lang="en-US" sz="1800" dirty="0">
                <a:effectLst/>
                <a:latin typeface="Myriad Pro" panose="020B0503030403020204" pitchFamily="34" charset="0"/>
                <a:ea typeface="Calibri" panose="020F0502020204030204" pitchFamily="34" charset="0"/>
                <a:cs typeface="Times New Roman" panose="02020603050405020304" pitchFamily="18" charset="0"/>
              </a:rPr>
              <a:t>, et al)   The new WCAG regulations kick in April 24, 2026</a:t>
            </a:r>
          </a:p>
          <a:p>
            <a:r>
              <a:rPr lang="en-US" sz="1800" dirty="0">
                <a:effectLst/>
                <a:latin typeface="Myriad Pro" panose="020B0503030403020204" pitchFamily="34" charset="0"/>
                <a:ea typeface="Calibri" panose="020F0502020204030204" pitchFamily="34" charset="0"/>
                <a:cs typeface="Times New Roman" panose="02020603050405020304" pitchFamily="18" charset="0"/>
              </a:rPr>
              <a:t>--Section 504 requires agencies to provide individuals with disabilities an equal opportunity to participate in their programs and benefit from their services, including the provision of information to employees and members of the public. Section 504 covers "any program or activity receiving federal financial assistance.“</a:t>
            </a:r>
          </a:p>
          <a:p>
            <a:r>
              <a:rPr lang="en-US" sz="1800" dirty="0">
                <a:effectLst/>
                <a:latin typeface="Myriad Pro" panose="020B0503030403020204" pitchFamily="34" charset="0"/>
                <a:ea typeface="Calibri" panose="020F0502020204030204" pitchFamily="34" charset="0"/>
                <a:cs typeface="Times New Roman" panose="02020603050405020304" pitchFamily="18" charset="0"/>
              </a:rPr>
              <a:t>-Section 508 requires that all electronic information provide “equal or equivalent access to everyone,” including visually impaired, hearing impaired, and the physically disabled. (Equal access) From a State perspective, Section 508 only applies in certain situations under the Assistive Technology Act of 1998. (MDE)</a:t>
            </a:r>
          </a:p>
          <a:p>
            <a:r>
              <a:rPr lang="en-US" sz="1800" dirty="0">
                <a:effectLst/>
                <a:latin typeface="Myriad Pro" panose="020B0503030403020204" pitchFamily="34" charset="0"/>
                <a:cs typeface="Times New Roman" panose="02020603050405020304" pitchFamily="18" charset="0"/>
              </a:rPr>
              <a:t>-</a:t>
            </a:r>
            <a:r>
              <a:rPr lang="en-US" sz="1800" dirty="0">
                <a:effectLst/>
                <a:latin typeface="Myriad Pro" panose="020B0503030403020204" pitchFamily="34" charset="0"/>
                <a:ea typeface="Calibri" panose="020F0502020204030204" pitchFamily="34" charset="0"/>
                <a:cs typeface="Times New Roman" panose="02020603050405020304" pitchFamily="18" charset="0"/>
              </a:rPr>
              <a:t>Ad Guide Policy 1650 specifically mentions Departments shall take steps to make materials accessible to the public. Videos made by or distributed by Departments will be made accessible using various methods. And, websites are required to meet accessibility standards.</a:t>
            </a:r>
          </a:p>
          <a:p>
            <a:r>
              <a:rPr lang="en-US" sz="1800" dirty="0">
                <a:effectLst/>
                <a:latin typeface="Myriad Pro" panose="020B0503030403020204" pitchFamily="34" charset="0"/>
                <a:cs typeface="Times New Roman" panose="02020603050405020304" pitchFamily="18" charset="0"/>
              </a:rPr>
              <a:t>-ED 14-01</a:t>
            </a:r>
            <a:r>
              <a:rPr lang="en-US" sz="1800" dirty="0">
                <a:effectLst/>
                <a:latin typeface="Myriad Pro" panose="020B0503030403020204" pitchFamily="34" charset="0"/>
                <a:ea typeface="Calibri" panose="020F0502020204030204" pitchFamily="34" charset="0"/>
                <a:cs typeface="Times New Roman" panose="02020603050405020304" pitchFamily="18" charset="0"/>
              </a:rPr>
              <a:t>“(The program shall include…) Working with the Department of Technology, Management, and Budget (DTMB) to develop a long term strategy and plan for all documents, websites, and other printed materials to comply with Americans with Disabilities Act (ADA) and Americans with Disabilities Act Accessibility Guidelines (ADAAG). This should include both internal and external information.”</a:t>
            </a:r>
          </a:p>
          <a:p>
            <a:r>
              <a:rPr lang="en-US" sz="1800" dirty="0">
                <a:effectLst/>
                <a:latin typeface="Myriad Pro" panose="020B0503030403020204" pitchFamily="34" charset="0"/>
                <a:cs typeface="Times New Roman" panose="02020603050405020304" pitchFamily="18" charset="0"/>
              </a:rPr>
              <a:t>-L&amp;F - </a:t>
            </a:r>
            <a:r>
              <a:rPr lang="en-US" sz="1800" dirty="0">
                <a:effectLst/>
                <a:latin typeface="Arial" panose="020B0604020202020204" pitchFamily="34" charset="0"/>
                <a:ea typeface="Calibri" panose="020F0502020204030204" pitchFamily="34" charset="0"/>
              </a:rPr>
              <a:t>ensure that Michigan.gov visitors have a similar experience throughout all state applications, as well as the portal and agency sites.</a:t>
            </a:r>
            <a:endParaRPr lang="en-US" dirty="0"/>
          </a:p>
        </p:txBody>
      </p:sp>
      <p:sp>
        <p:nvSpPr>
          <p:cNvPr id="4" name="Slide Number Placeholder 3"/>
          <p:cNvSpPr>
            <a:spLocks noGrp="1"/>
          </p:cNvSpPr>
          <p:nvPr>
            <p:ph type="sldNum" sz="quarter" idx="5"/>
          </p:nvPr>
        </p:nvSpPr>
        <p:spPr/>
        <p:txBody>
          <a:bodyPr/>
          <a:lstStyle/>
          <a:p>
            <a:fld id="{DDD914BF-F733-4330-9EDB-DE6B4A5587A8}" type="slidenum">
              <a:rPr lang="en-US" smtClean="0"/>
              <a:t>6</a:t>
            </a:fld>
            <a:endParaRPr lang="en-US"/>
          </a:p>
        </p:txBody>
      </p:sp>
    </p:spTree>
    <p:extLst>
      <p:ext uri="{BB962C8B-B14F-4D97-AF65-F5344CB8AC3E}">
        <p14:creationId xmlns:p14="http://schemas.microsoft.com/office/powerpoint/2010/main" val="4030064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Accessibility means that all people can perceive, understand, navigate, and interact with electronic information and be active, contributing members of the digital world. Visual, auditory, physical, speech, cognitive, and neurological disabilities should be considered when implementing accessibility</a:t>
            </a:r>
          </a:p>
          <a:p>
            <a:endParaRPr lang="en-US" dirty="0"/>
          </a:p>
        </p:txBody>
      </p:sp>
      <p:sp>
        <p:nvSpPr>
          <p:cNvPr id="4" name="Slide Number Placeholder 3"/>
          <p:cNvSpPr>
            <a:spLocks noGrp="1"/>
          </p:cNvSpPr>
          <p:nvPr>
            <p:ph type="sldNum" sz="quarter" idx="5"/>
          </p:nvPr>
        </p:nvSpPr>
        <p:spPr/>
        <p:txBody>
          <a:bodyPr/>
          <a:lstStyle/>
          <a:p>
            <a:fld id="{DDD914BF-F733-4330-9EDB-DE6B4A5587A8}" type="slidenum">
              <a:rPr lang="en-US" smtClean="0"/>
              <a:t>7</a:t>
            </a:fld>
            <a:endParaRPr lang="en-US"/>
          </a:p>
        </p:txBody>
      </p:sp>
    </p:spTree>
    <p:extLst>
      <p:ext uri="{BB962C8B-B14F-4D97-AF65-F5344CB8AC3E}">
        <p14:creationId xmlns:p14="http://schemas.microsoft.com/office/powerpoint/2010/main" val="1277086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Oklahoma Digital ID (I.E. Drivers License) – The mobile application had an accessibility complaint filed against it and DOJ found that it was not accessible and had to be remediated.</a:t>
            </a:r>
          </a:p>
        </p:txBody>
      </p:sp>
      <p:sp>
        <p:nvSpPr>
          <p:cNvPr id="4" name="Slide Number Placeholder 3"/>
          <p:cNvSpPr>
            <a:spLocks noGrp="1"/>
          </p:cNvSpPr>
          <p:nvPr>
            <p:ph type="sldNum" sz="quarter" idx="5"/>
          </p:nvPr>
        </p:nvSpPr>
        <p:spPr/>
        <p:txBody>
          <a:bodyPr/>
          <a:lstStyle/>
          <a:p>
            <a:fld id="{DDD914BF-F733-4330-9EDB-DE6B4A5587A8}" type="slidenum">
              <a:rPr lang="en-US" smtClean="0"/>
              <a:t>8</a:t>
            </a:fld>
            <a:endParaRPr lang="en-US"/>
          </a:p>
        </p:txBody>
      </p:sp>
    </p:spTree>
    <p:extLst>
      <p:ext uri="{BB962C8B-B14F-4D97-AF65-F5344CB8AC3E}">
        <p14:creationId xmlns:p14="http://schemas.microsoft.com/office/powerpoint/2010/main" val="370032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200" u="none" strike="noStrike" cap="none" spc="0" normalizeH="0" baseline="0" dirty="0">
                <a:ln>
                  <a:noFill/>
                </a:ln>
                <a:solidFill>
                  <a:schemeClr val="bg2"/>
                </a:solidFill>
                <a:effectLst/>
                <a:uFillTx/>
                <a:latin typeface="Montserrat"/>
                <a:sym typeface="Helvetica Light"/>
              </a:rPr>
              <a:t>Title II applies to all services, programs, or activities of state and local governments, from adoption services to zoning regulation. This includes the services, programs, and activities that state and local governments offer online and through mobile apps. </a:t>
            </a:r>
          </a:p>
          <a:p>
            <a:endParaRPr kumimoji="0" lang="en-US" sz="1200" u="none" strike="noStrike" cap="none" spc="0" normalizeH="0" baseline="0" dirty="0">
              <a:ln>
                <a:noFill/>
              </a:ln>
              <a:solidFill>
                <a:schemeClr val="bg2"/>
              </a:solidFill>
              <a:effectLst/>
              <a:uFillTx/>
              <a:latin typeface="Montserrat"/>
              <a:sym typeface="Helvetica 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spc="0" normalizeH="0" baseline="0" dirty="0">
                <a:ln>
                  <a:noFill/>
                </a:ln>
                <a:solidFill>
                  <a:schemeClr val="bg2"/>
                </a:solidFill>
                <a:effectLst/>
                <a:uFillTx/>
                <a:latin typeface="Montserrat"/>
                <a:sym typeface="Helvetica Light"/>
              </a:rPr>
              <a:t>As a public entity with a population of 50,000 or more, </a:t>
            </a:r>
            <a:r>
              <a:rPr kumimoji="0" lang="en-US" sz="1200" b="1" u="none" strike="noStrike" cap="none" spc="0" normalizeH="0" baseline="0" dirty="0">
                <a:ln>
                  <a:noFill/>
                </a:ln>
                <a:solidFill>
                  <a:schemeClr val="bg2"/>
                </a:solidFill>
                <a:effectLst/>
                <a:uFillTx/>
                <a:latin typeface="Montserrat SemiBold"/>
                <a:sym typeface="Helvetica Light"/>
              </a:rPr>
              <a:t>the State must achieve compliance by April 24th, 2026</a:t>
            </a:r>
            <a:r>
              <a:rPr kumimoji="0" lang="en-US" sz="1200" b="0" i="0" u="none" strike="noStrike" cap="none" spc="0" normalizeH="0" baseline="0" dirty="0">
                <a:ln>
                  <a:noFill/>
                </a:ln>
                <a:solidFill>
                  <a:schemeClr val="bg2"/>
                </a:solidFill>
                <a:effectLst/>
                <a:uFillTx/>
                <a:latin typeface="Montserrat"/>
                <a:sym typeface="Helvetica Light"/>
              </a:rPr>
              <a:t>. Public entities with populations less than 50,000 have until April 26, 2027.</a:t>
            </a:r>
            <a:endParaRPr lang="en-US" sz="1200" dirty="0">
              <a:solidFill>
                <a:schemeClr val="bg2"/>
              </a:solidFill>
              <a:latin typeface="Montserrat"/>
            </a:endParaRPr>
          </a:p>
        </p:txBody>
      </p:sp>
      <p:sp>
        <p:nvSpPr>
          <p:cNvPr id="4" name="Slide Number Placeholder 3"/>
          <p:cNvSpPr>
            <a:spLocks noGrp="1"/>
          </p:cNvSpPr>
          <p:nvPr>
            <p:ph type="sldNum" sz="quarter" idx="5"/>
          </p:nvPr>
        </p:nvSpPr>
        <p:spPr/>
        <p:txBody>
          <a:bodyPr/>
          <a:lstStyle/>
          <a:p>
            <a:fld id="{DDD914BF-F733-4330-9EDB-DE6B4A5587A8}" type="slidenum">
              <a:rPr lang="en-US" smtClean="0"/>
              <a:t>9</a:t>
            </a:fld>
            <a:endParaRPr lang="en-US"/>
          </a:p>
        </p:txBody>
      </p:sp>
    </p:spTree>
    <p:extLst>
      <p:ext uri="{BB962C8B-B14F-4D97-AF65-F5344CB8AC3E}">
        <p14:creationId xmlns:p14="http://schemas.microsoft.com/office/powerpoint/2010/main" val="263210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D914BF-F733-4330-9EDB-DE6B4A5587A8}" type="slidenum">
              <a:rPr lang="en-US" smtClean="0"/>
              <a:t>10</a:t>
            </a:fld>
            <a:endParaRPr lang="en-US"/>
          </a:p>
        </p:txBody>
      </p:sp>
    </p:spTree>
    <p:extLst>
      <p:ext uri="{BB962C8B-B14F-4D97-AF65-F5344CB8AC3E}">
        <p14:creationId xmlns:p14="http://schemas.microsoft.com/office/powerpoint/2010/main" val="28285503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0" name="Rectangle 9"/>
          <p:cNvSpPr/>
          <p:nvPr userDrawn="1"/>
        </p:nvSpPr>
        <p:spPr>
          <a:xfrm>
            <a:off x="0" y="0"/>
            <a:ext cx="12192000" cy="5486400"/>
          </a:xfrm>
          <a:prstGeom prst="rect">
            <a:avLst/>
          </a:prstGeom>
          <a:gradFill flip="none" rotWithShape="1">
            <a:gsLst>
              <a:gs pos="0">
                <a:srgbClr val="186368"/>
              </a:gs>
              <a:gs pos="100000">
                <a:srgbClr val="0C4273"/>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dirty="0"/>
          </a:p>
        </p:txBody>
      </p:sp>
      <p:sp>
        <p:nvSpPr>
          <p:cNvPr id="11" name="Rectangle 10"/>
          <p:cNvSpPr/>
          <p:nvPr userDrawn="1"/>
        </p:nvSpPr>
        <p:spPr>
          <a:xfrm>
            <a:off x="-19602" y="5257801"/>
            <a:ext cx="12211602" cy="1600200"/>
          </a:xfrm>
          <a:prstGeom prst="rect">
            <a:avLst/>
          </a:prstGeom>
          <a:solidFill>
            <a:srgbClr val="2020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dirty="0"/>
          </a:p>
        </p:txBody>
      </p:sp>
      <p:sp>
        <p:nvSpPr>
          <p:cNvPr id="3" name="Title 2"/>
          <p:cNvSpPr>
            <a:spLocks noGrp="1"/>
          </p:cNvSpPr>
          <p:nvPr>
            <p:ph type="title" hasCustomPrompt="1"/>
          </p:nvPr>
        </p:nvSpPr>
        <p:spPr>
          <a:xfrm>
            <a:off x="457200" y="2057400"/>
            <a:ext cx="10972800" cy="571501"/>
          </a:xfrm>
          <a:prstGeom prst="rect">
            <a:avLst/>
          </a:prstGeom>
        </p:spPr>
        <p:txBody>
          <a:bodyPr>
            <a:noAutofit/>
          </a:bodyPr>
          <a:lstStyle>
            <a:lvl1pPr>
              <a:defRPr sz="6000">
                <a:solidFill>
                  <a:srgbClr val="FFFFFF"/>
                </a:solidFill>
              </a:defRPr>
            </a:lvl1pPr>
          </a:lstStyle>
          <a:p>
            <a:r>
              <a:rPr lang="en-US" dirty="0"/>
              <a:t>Click to enter Master title</a:t>
            </a:r>
          </a:p>
        </p:txBody>
      </p:sp>
      <p:sp>
        <p:nvSpPr>
          <p:cNvPr id="5" name="Text Placeholder 4"/>
          <p:cNvSpPr>
            <a:spLocks noGrp="1"/>
          </p:cNvSpPr>
          <p:nvPr>
            <p:ph type="body" sz="quarter" idx="10" hasCustomPrompt="1"/>
          </p:nvPr>
        </p:nvSpPr>
        <p:spPr>
          <a:xfrm>
            <a:off x="457200" y="2743200"/>
            <a:ext cx="7010400" cy="1066800"/>
          </a:xfrm>
        </p:spPr>
        <p:txBody>
          <a:bodyPr>
            <a:normAutofit/>
          </a:bodyPr>
          <a:lstStyle>
            <a:lvl1pPr marL="0" indent="0" algn="l">
              <a:buNone/>
              <a:defRPr sz="3600">
                <a:solidFill>
                  <a:srgbClr val="FFFFFF"/>
                </a:solidFill>
              </a:defRPr>
            </a:lvl1pPr>
          </a:lstStyle>
          <a:p>
            <a:pPr lvl="0"/>
            <a:r>
              <a:rPr lang="en-US" dirty="0"/>
              <a:t>Click to add sub title</a:t>
            </a:r>
          </a:p>
        </p:txBody>
      </p:sp>
      <p:sp>
        <p:nvSpPr>
          <p:cNvPr id="8" name="Text Placeholder 7"/>
          <p:cNvSpPr>
            <a:spLocks noGrp="1"/>
          </p:cNvSpPr>
          <p:nvPr>
            <p:ph type="body" sz="quarter" idx="11" hasCustomPrompt="1"/>
          </p:nvPr>
        </p:nvSpPr>
        <p:spPr bwMode="gray">
          <a:xfrm>
            <a:off x="5314243" y="5410200"/>
            <a:ext cx="6502400" cy="685800"/>
          </a:xfrm>
        </p:spPr>
        <p:txBody>
          <a:bodyPr>
            <a:normAutofit/>
          </a:bodyPr>
          <a:lstStyle>
            <a:lvl1pPr marL="0" indent="0" algn="r">
              <a:buNone/>
              <a:defRPr sz="1600" b="1">
                <a:solidFill>
                  <a:schemeClr val="bg1"/>
                </a:solidFill>
              </a:defRPr>
            </a:lvl1pPr>
          </a:lstStyle>
          <a:p>
            <a:pPr lvl="0"/>
            <a:r>
              <a:rPr lang="en-US" dirty="0"/>
              <a:t>Click to add Speaker information</a:t>
            </a:r>
          </a:p>
        </p:txBody>
      </p:sp>
      <p:sp>
        <p:nvSpPr>
          <p:cNvPr id="13" name="Text Placeholder 7"/>
          <p:cNvSpPr>
            <a:spLocks noGrp="1"/>
          </p:cNvSpPr>
          <p:nvPr>
            <p:ph type="body" sz="quarter" idx="12" hasCustomPrompt="1"/>
          </p:nvPr>
        </p:nvSpPr>
        <p:spPr bwMode="gray">
          <a:xfrm>
            <a:off x="5314243" y="6172200"/>
            <a:ext cx="6502400" cy="554592"/>
          </a:xfrm>
        </p:spPr>
        <p:txBody>
          <a:bodyPr>
            <a:normAutofit/>
          </a:bodyPr>
          <a:lstStyle>
            <a:lvl1pPr marL="0" marR="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sz="1400">
                <a:solidFill>
                  <a:schemeClr val="bg1"/>
                </a:solidFill>
              </a:defRPr>
            </a:lvl1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ltLang="en-US" dirty="0">
                <a:solidFill>
                  <a:schemeClr val="bg1"/>
                </a:solidFill>
              </a:rPr>
              <a:t>Click to add event title info &amp; date</a:t>
            </a:r>
          </a:p>
          <a:p>
            <a:pPr lvl="0"/>
            <a:endParaRPr lang="en-US" dirty="0"/>
          </a:p>
        </p:txBody>
      </p:sp>
      <p:pic>
        <p:nvPicPr>
          <p:cNvPr id="16" name="Picture 15" descr="whi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081" y="6358417"/>
            <a:ext cx="991119" cy="347183"/>
          </a:xfrm>
          <a:prstGeom prst="rect">
            <a:avLst/>
          </a:prstGeom>
        </p:spPr>
      </p:pic>
      <p:pic>
        <p:nvPicPr>
          <p:cNvPr id="12" name="Picture 11">
            <a:extLst>
              <a:ext uri="{FF2B5EF4-FFF2-40B4-BE49-F238E27FC236}">
                <a16:creationId xmlns:a16="http://schemas.microsoft.com/office/drawing/2014/main" id="{F01F26E9-9D41-41B7-82C2-82C18D008F9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8800" y="6303439"/>
            <a:ext cx="1447800" cy="407449"/>
          </a:xfrm>
          <a:prstGeom prst="rect">
            <a:avLst/>
          </a:prstGeom>
        </p:spPr>
      </p:pic>
    </p:spTree>
    <p:extLst>
      <p:ext uri="{BB962C8B-B14F-4D97-AF65-F5344CB8AC3E}">
        <p14:creationId xmlns:p14="http://schemas.microsoft.com/office/powerpoint/2010/main" val="272324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80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Placeholder 5"/>
          <p:cNvSpPr>
            <a:spLocks noGrp="1"/>
          </p:cNvSpPr>
          <p:nvPr>
            <p:ph type="title"/>
          </p:nvPr>
        </p:nvSpPr>
        <p:spPr>
          <a:xfrm>
            <a:off x="609600" y="61120"/>
            <a:ext cx="8763000" cy="47228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71739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Rectangle 2"/>
          <p:cNvSpPr/>
          <p:nvPr userDrawn="1"/>
        </p:nvSpPr>
        <p:spPr>
          <a:xfrm>
            <a:off x="0" y="0"/>
            <a:ext cx="12192000" cy="6248400"/>
          </a:xfrm>
          <a:prstGeom prst="rect">
            <a:avLst/>
          </a:prstGeom>
          <a:gradFill flip="none" rotWithShape="1">
            <a:gsLst>
              <a:gs pos="0">
                <a:srgbClr val="186368"/>
              </a:gs>
              <a:gs pos="100000">
                <a:srgbClr val="0C4273"/>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dirty="0"/>
          </a:p>
        </p:txBody>
      </p:sp>
      <p:sp>
        <p:nvSpPr>
          <p:cNvPr id="2" name="Title 1"/>
          <p:cNvSpPr>
            <a:spLocks noGrp="1"/>
          </p:cNvSpPr>
          <p:nvPr>
            <p:ph type="title"/>
          </p:nvPr>
        </p:nvSpPr>
        <p:spPr>
          <a:xfrm>
            <a:off x="609600" y="2667000"/>
            <a:ext cx="10744200" cy="472280"/>
          </a:xfrm>
        </p:spPr>
        <p:txBody>
          <a:bodyPr>
            <a:noAutofit/>
          </a:bodyPr>
          <a:lstStyle>
            <a:lvl1pPr>
              <a:defRPr sz="6400"/>
            </a:lvl1pPr>
          </a:lstStyle>
          <a:p>
            <a:r>
              <a:rPr lang="en-US"/>
              <a:t>Click to edit Master title style</a:t>
            </a:r>
            <a:endParaRPr lang="en-US" dirty="0"/>
          </a:p>
        </p:txBody>
      </p:sp>
    </p:spTree>
    <p:extLst>
      <p:ext uri="{BB962C8B-B14F-4D97-AF65-F5344CB8AC3E}">
        <p14:creationId xmlns:p14="http://schemas.microsoft.com/office/powerpoint/2010/main" val="36434709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914400"/>
            <a:ext cx="10972800" cy="52117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Gradient Rectangle.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1"/>
            <a:ext cx="9677400" cy="609600"/>
          </a:xfrm>
          <a:prstGeom prst="rect">
            <a:avLst/>
          </a:prstGeom>
        </p:spPr>
      </p:pic>
      <p:sp>
        <p:nvSpPr>
          <p:cNvPr id="11" name="Rectangle 10"/>
          <p:cNvSpPr/>
          <p:nvPr userDrawn="1"/>
        </p:nvSpPr>
        <p:spPr>
          <a:xfrm>
            <a:off x="0" y="6248400"/>
            <a:ext cx="12192000" cy="609600"/>
          </a:xfrm>
          <a:prstGeom prst="rect">
            <a:avLst/>
          </a:prstGeom>
          <a:solidFill>
            <a:srgbClr val="2020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descr="white.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09081" y="6358417"/>
            <a:ext cx="991119" cy="347183"/>
          </a:xfrm>
          <a:prstGeom prst="rect">
            <a:avLst/>
          </a:prstGeom>
        </p:spPr>
      </p:pic>
      <p:sp>
        <p:nvSpPr>
          <p:cNvPr id="6" name="Title Placeholder 5"/>
          <p:cNvSpPr>
            <a:spLocks noGrp="1"/>
          </p:cNvSpPr>
          <p:nvPr>
            <p:ph type="title"/>
          </p:nvPr>
        </p:nvSpPr>
        <p:spPr>
          <a:xfrm>
            <a:off x="609600" y="61120"/>
            <a:ext cx="8763000" cy="472280"/>
          </a:xfrm>
          <a:prstGeom prst="rect">
            <a:avLst/>
          </a:prstGeom>
        </p:spPr>
        <p:txBody>
          <a:bodyPr vert="horz" lIns="91440" tIns="45720" rIns="91440" bIns="45720" rtlCol="0" anchor="ctr">
            <a:normAutofit/>
          </a:bodyPr>
          <a:lstStyle/>
          <a:p>
            <a:r>
              <a:rPr lang="en-US"/>
              <a:t>Click to edit Master title style</a:t>
            </a:r>
            <a:endParaRPr lang="en-US" dirty="0"/>
          </a:p>
        </p:txBody>
      </p:sp>
      <p:pic>
        <p:nvPicPr>
          <p:cNvPr id="8" name="Picture 7">
            <a:extLst>
              <a:ext uri="{FF2B5EF4-FFF2-40B4-BE49-F238E27FC236}">
                <a16:creationId xmlns:a16="http://schemas.microsoft.com/office/drawing/2014/main" id="{212218EF-6BD0-4A2D-BA85-33C7542FC3A8}"/>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134600" y="6328283"/>
            <a:ext cx="1447800" cy="407449"/>
          </a:xfrm>
          <a:prstGeom prst="rect">
            <a:avLst/>
          </a:prstGeom>
        </p:spPr>
      </p:pic>
    </p:spTree>
    <p:extLst>
      <p:ext uri="{BB962C8B-B14F-4D97-AF65-F5344CB8AC3E}">
        <p14:creationId xmlns:p14="http://schemas.microsoft.com/office/powerpoint/2010/main" val="3338334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spcBef>
          <a:spcPct val="0"/>
        </a:spcBef>
        <a:buNone/>
        <a:defRPr sz="28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ryl.net/blog/" TargetMode="External"/><Relationship Id="rId2" Type="http://schemas.openxmlformats.org/officeDocument/2006/relationships/hyperlink" Target="https://twitter.com/A11yAwareness" TargetMode="External"/><Relationship Id="rId1" Type="http://schemas.openxmlformats.org/officeDocument/2006/relationships/slideLayout" Target="../slideLayouts/slideLayout2.xml"/><Relationship Id="rId5" Type="http://schemas.openxmlformats.org/officeDocument/2006/relationships/hyperlink" Target="https://www.accessible-social.com/" TargetMode="External"/><Relationship Id="rId4" Type="http://schemas.openxmlformats.org/officeDocument/2006/relationships/hyperlink" Target="https://www.linkedin.com/in/alexaheinrich/"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ada.gov/" TargetMode="External"/><Relationship Id="rId3" Type="http://schemas.openxmlformats.org/officeDocument/2006/relationships/hyperlink" Target="https://digital.michigan.gov/" TargetMode="External"/><Relationship Id="rId7" Type="http://schemas.openxmlformats.org/officeDocument/2006/relationships/hyperlink" Target="https://www.section508.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plainlanguage.gov/howto/" TargetMode="External"/><Relationship Id="rId5" Type="http://schemas.openxmlformats.org/officeDocument/2006/relationships/hyperlink" Target="https://oit.colorado.gov/standards-policies-guides/guide-to-accessible-web-services" TargetMode="External"/><Relationship Id="rId4" Type="http://schemas.openxmlformats.org/officeDocument/2006/relationships/hyperlink" Target="https://mn.gov/mnit/about-mnit/accessibility/"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DigitalAccessibility@michigan.gov" TargetMode="External"/><Relationship Id="rId2" Type="http://schemas.openxmlformats.org/officeDocument/2006/relationships/hyperlink" Target="mailto:estillj@michigan.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estillj@michigan.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mailto:DigitalAccessibility@michigan.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dc.gov/media/releases/2018/p0816-disability.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3280432.fs1.hubspotusercontent-na1.net/hubfs/3280432/2024-ADA-Report-Digital-Accessibility-Lawsuits.pdf" TargetMode="External"/><Relationship Id="rId4" Type="http://schemas.openxmlformats.org/officeDocument/2006/relationships/hyperlink" Target="https://www.pewresearch.org/fact-tank/2021/06/01/facts-about-americans-and-facebook/"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michigan.gov/standards" TargetMode="External"/><Relationship Id="rId3" Type="http://schemas.openxmlformats.org/officeDocument/2006/relationships/hyperlink" Target="https://www.ada.gov/law-and-regs/title-ii-2010-regulations/" TargetMode="External"/><Relationship Id="rId7" Type="http://schemas.openxmlformats.org/officeDocument/2006/relationships/hyperlink" Target="https://www.michigan.gov/som/-/media/Project/Websites/SOM/Media/SOM-Policies/State-of-Michigan-Digital-Standards.pdf?rev=64461e589c934452af464841ad5a200c&amp;hash=F9C203AC31E8BDAECFDC6C11FCB42BF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michigan.gov/dtmb/-/media/Project/Websites/dtmb/Law-and-Policies/Admin-Guide/1600/165002-Accessibility-and-Reasonable-Modifications-ADA-Title-II.pdf?rev=216a04b8e1d54abbb55b054de96c79d8&amp;hash=D33FECE775F81CDF78A18D06F1283C1F" TargetMode="External"/><Relationship Id="rId5" Type="http://schemas.openxmlformats.org/officeDocument/2006/relationships/hyperlink" Target="https://www.michigan.gov/-/media/Project/Websites/mdcr/legal/pwdcra.pdf?rev=1b443a3e9bd14b0c90e1d05a6503110e" TargetMode="External"/><Relationship Id="rId4" Type="http://schemas.openxmlformats.org/officeDocument/2006/relationships/hyperlink" Target="https://www.ada.gov/resources/disability-rights-guide/#rehabilitation-act"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lflegal.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11404600" cy="1752600"/>
          </a:xfrm>
        </p:spPr>
        <p:txBody>
          <a:bodyPr>
            <a:noAutofit/>
          </a:bodyPr>
          <a:lstStyle/>
          <a:p>
            <a:r>
              <a:rPr lang="en-US" sz="3600" b="0" dirty="0">
                <a:latin typeface="Malgun Gothic" panose="020B0503020000020004" pitchFamily="34" charset="-127"/>
                <a:ea typeface="Malgun Gothic" panose="020B0503020000020004" pitchFamily="34" charset="-127"/>
              </a:rPr>
              <a:t>Digital Accessibility &amp; New ADA Title II Requirements</a:t>
            </a:r>
          </a:p>
        </p:txBody>
      </p:sp>
      <p:sp>
        <p:nvSpPr>
          <p:cNvPr id="4" name="Text Placeholder 3"/>
          <p:cNvSpPr>
            <a:spLocks noGrp="1"/>
          </p:cNvSpPr>
          <p:nvPr>
            <p:ph type="body" sz="quarter" idx="11"/>
          </p:nvPr>
        </p:nvSpPr>
        <p:spPr>
          <a:xfrm>
            <a:off x="5283200" y="5410200"/>
            <a:ext cx="6502400" cy="609600"/>
          </a:xfrm>
        </p:spPr>
        <p:txBody>
          <a:bodyPr>
            <a:normAutofit lnSpcReduction="10000"/>
          </a:bodyPr>
          <a:lstStyle/>
          <a:p>
            <a:r>
              <a:rPr lang="en-US" dirty="0">
                <a:latin typeface="Malgun Gothic" panose="020B0503020000020004" pitchFamily="34" charset="-127"/>
                <a:ea typeface="Malgun Gothic" panose="020B0503020000020004" pitchFamily="34" charset="-127"/>
              </a:rPr>
              <a:t>John Estill</a:t>
            </a:r>
          </a:p>
          <a:p>
            <a:r>
              <a:rPr lang="en-US" b="1" dirty="0">
                <a:latin typeface="Malgun Gothic" panose="020B0503020000020004" pitchFamily="34" charset="-127"/>
                <a:ea typeface="Malgun Gothic" panose="020B0503020000020004" pitchFamily="34" charset="-127"/>
              </a:rPr>
              <a:t>Digital Information Accessibility Coordinator, State of Michigan</a:t>
            </a:r>
          </a:p>
        </p:txBody>
      </p:sp>
      <p:sp>
        <p:nvSpPr>
          <p:cNvPr id="5" name="Text Placeholder 4"/>
          <p:cNvSpPr>
            <a:spLocks noGrp="1"/>
          </p:cNvSpPr>
          <p:nvPr>
            <p:ph type="body" sz="quarter" idx="12"/>
          </p:nvPr>
        </p:nvSpPr>
        <p:spPr>
          <a:xfrm>
            <a:off x="5314243" y="6099086"/>
            <a:ext cx="6502400" cy="606514"/>
          </a:xfrm>
        </p:spPr>
        <p:txBody>
          <a:bodyPr>
            <a:normAutofit/>
          </a:bodyPr>
          <a:lstStyle/>
          <a:p>
            <a:r>
              <a:rPr lang="en-US" dirty="0">
                <a:latin typeface="Malgun Gothic" panose="020B0503020000020004" pitchFamily="34" charset="-127"/>
                <a:ea typeface="Malgun Gothic" panose="020B0503020000020004" pitchFamily="34" charset="-127"/>
              </a:rPr>
              <a:t>November 15, 2024</a:t>
            </a:r>
          </a:p>
        </p:txBody>
      </p:sp>
    </p:spTree>
    <p:extLst>
      <p:ext uri="{BB962C8B-B14F-4D97-AF65-F5344CB8AC3E}">
        <p14:creationId xmlns:p14="http://schemas.microsoft.com/office/powerpoint/2010/main" val="1595656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EDF7E1-D100-4245-9381-429D5BE94840}"/>
              </a:ext>
            </a:extLst>
          </p:cNvPr>
          <p:cNvSpPr>
            <a:spLocks noGrp="1"/>
          </p:cNvSpPr>
          <p:nvPr>
            <p:ph type="title"/>
          </p:nvPr>
        </p:nvSpPr>
        <p:spPr/>
        <p:txBody>
          <a:bodyPr>
            <a:normAutofit fontScale="90000"/>
          </a:bodyPr>
          <a:lstStyle/>
          <a:p>
            <a:r>
              <a:rPr lang="en-US" dirty="0"/>
              <a:t>Section 508 versus ADA Title II</a:t>
            </a:r>
          </a:p>
        </p:txBody>
      </p:sp>
      <p:sp>
        <p:nvSpPr>
          <p:cNvPr id="2" name="Content Placeholder 1">
            <a:extLst>
              <a:ext uri="{FF2B5EF4-FFF2-40B4-BE49-F238E27FC236}">
                <a16:creationId xmlns:a16="http://schemas.microsoft.com/office/drawing/2014/main" id="{1F298C89-C110-4217-8BF2-078F8A51DAF1}"/>
              </a:ext>
            </a:extLst>
          </p:cNvPr>
          <p:cNvSpPr>
            <a:spLocks noGrp="1"/>
          </p:cNvSpPr>
          <p:nvPr>
            <p:ph idx="1"/>
          </p:nvPr>
        </p:nvSpPr>
        <p:spPr/>
        <p:txBody>
          <a:bodyPr/>
          <a:lstStyle/>
          <a:p>
            <a:r>
              <a:rPr lang="en-US" dirty="0"/>
              <a:t>Section 508 of the Rehabilitation Act applies to federal departments</a:t>
            </a:r>
          </a:p>
          <a:p>
            <a:r>
              <a:rPr lang="en-US" dirty="0"/>
              <a:t>Section 504 applies to state and local</a:t>
            </a:r>
          </a:p>
          <a:p>
            <a:pPr lvl="1"/>
            <a:r>
              <a:rPr lang="en-US" dirty="0"/>
              <a:t>And any group that receives federal funding</a:t>
            </a:r>
          </a:p>
          <a:p>
            <a:r>
              <a:rPr lang="en-US" dirty="0"/>
              <a:t>The state has internal policies, I.E. Policy 1650</a:t>
            </a:r>
          </a:p>
          <a:p>
            <a:pPr lvl="1"/>
            <a:r>
              <a:rPr lang="en-US" dirty="0"/>
              <a:t>Generally, Policy 1650 refers to the ADA, Section 504, Michigan Deaf Persons’ </a:t>
            </a:r>
            <a:r>
              <a:rPr lang="en-US"/>
              <a:t>Interpreters Act, </a:t>
            </a:r>
            <a:r>
              <a:rPr lang="en-US" dirty="0"/>
              <a:t>and Michigan Persons with Disabilities Civil Rights Act</a:t>
            </a:r>
          </a:p>
          <a:p>
            <a:r>
              <a:rPr lang="en-US" dirty="0"/>
              <a:t>If your County/City/Public School aligns with 508:</a:t>
            </a:r>
          </a:p>
          <a:p>
            <a:pPr lvl="1"/>
            <a:r>
              <a:rPr lang="en-US" dirty="0"/>
              <a:t>Review which law is more strict</a:t>
            </a:r>
          </a:p>
          <a:p>
            <a:pPr lvl="1"/>
            <a:r>
              <a:rPr lang="en-US" dirty="0"/>
              <a:t>Generally, the new ADA Title II is stricter  (WCAG 2.1 versus 2.0)</a:t>
            </a:r>
          </a:p>
          <a:p>
            <a:pPr marL="457200" lvl="1" indent="0">
              <a:buNone/>
            </a:pPr>
            <a:endParaRPr lang="en-US" dirty="0"/>
          </a:p>
          <a:p>
            <a:endParaRPr lang="en-US" dirty="0"/>
          </a:p>
        </p:txBody>
      </p:sp>
    </p:spTree>
    <p:extLst>
      <p:ext uri="{BB962C8B-B14F-4D97-AF65-F5344CB8AC3E}">
        <p14:creationId xmlns:p14="http://schemas.microsoft.com/office/powerpoint/2010/main" val="4281663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3867621-6C7F-E074-9A7B-52C2AF41D70C}"/>
              </a:ext>
            </a:extLst>
          </p:cNvPr>
          <p:cNvSpPr>
            <a:spLocks noGrp="1"/>
          </p:cNvSpPr>
          <p:nvPr>
            <p:ph type="title"/>
          </p:nvPr>
        </p:nvSpPr>
        <p:spPr/>
        <p:txBody>
          <a:bodyPr>
            <a:normAutofit fontScale="90000"/>
          </a:bodyPr>
          <a:lstStyle/>
          <a:p>
            <a:r>
              <a:rPr lang="en-US" dirty="0"/>
              <a:t>ADA Title II Scope</a:t>
            </a:r>
          </a:p>
        </p:txBody>
      </p:sp>
      <p:sp>
        <p:nvSpPr>
          <p:cNvPr id="2" name="Content Placeholder 1">
            <a:extLst>
              <a:ext uri="{FF2B5EF4-FFF2-40B4-BE49-F238E27FC236}">
                <a16:creationId xmlns:a16="http://schemas.microsoft.com/office/drawing/2014/main" id="{0DEFFAF5-9E19-ADD6-5BC0-4BCD80D42D88}"/>
              </a:ext>
            </a:extLst>
          </p:cNvPr>
          <p:cNvSpPr>
            <a:spLocks noGrp="1"/>
          </p:cNvSpPr>
          <p:nvPr>
            <p:ph idx="1"/>
          </p:nvPr>
        </p:nvSpPr>
        <p:spPr/>
        <p:txBody>
          <a:bodyPr/>
          <a:lstStyle/>
          <a:p>
            <a:r>
              <a:rPr lang="fr-FR" dirty="0" err="1"/>
              <a:t>Websites</a:t>
            </a:r>
            <a:r>
              <a:rPr lang="fr-FR" dirty="0"/>
              <a:t> </a:t>
            </a:r>
          </a:p>
          <a:p>
            <a:r>
              <a:rPr lang="fr-FR" dirty="0"/>
              <a:t>Web Applications </a:t>
            </a:r>
          </a:p>
          <a:p>
            <a:r>
              <a:rPr lang="fr-FR" dirty="0"/>
              <a:t>Mobile Applications </a:t>
            </a:r>
          </a:p>
          <a:p>
            <a:r>
              <a:rPr lang="fr-FR" dirty="0"/>
              <a:t>Documents</a:t>
            </a:r>
          </a:p>
          <a:p>
            <a:r>
              <a:rPr lang="fr-FR" dirty="0"/>
              <a:t>Social Media</a:t>
            </a:r>
            <a:endParaRPr lang="en-US" dirty="0"/>
          </a:p>
        </p:txBody>
      </p:sp>
    </p:spTree>
    <p:extLst>
      <p:ext uri="{BB962C8B-B14F-4D97-AF65-F5344CB8AC3E}">
        <p14:creationId xmlns:p14="http://schemas.microsoft.com/office/powerpoint/2010/main" val="1396323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38B9F7-2767-469C-1268-223CD2D75A07}"/>
              </a:ext>
            </a:extLst>
          </p:cNvPr>
          <p:cNvSpPr>
            <a:spLocks noGrp="1"/>
          </p:cNvSpPr>
          <p:nvPr>
            <p:ph type="title"/>
          </p:nvPr>
        </p:nvSpPr>
        <p:spPr/>
        <p:txBody>
          <a:bodyPr>
            <a:normAutofit fontScale="90000"/>
          </a:bodyPr>
          <a:lstStyle/>
          <a:p>
            <a:r>
              <a:rPr lang="en-US" dirty="0"/>
              <a:t>What Does the ADA Title II Rule Change Mean to Me?</a:t>
            </a:r>
          </a:p>
        </p:txBody>
      </p:sp>
      <p:sp>
        <p:nvSpPr>
          <p:cNvPr id="2" name="Content Placeholder 1">
            <a:extLst>
              <a:ext uri="{FF2B5EF4-FFF2-40B4-BE49-F238E27FC236}">
                <a16:creationId xmlns:a16="http://schemas.microsoft.com/office/drawing/2014/main" id="{12DA7A21-42E4-9EB6-5914-5ED99710E04C}"/>
              </a:ext>
            </a:extLst>
          </p:cNvPr>
          <p:cNvSpPr>
            <a:spLocks noGrp="1"/>
          </p:cNvSpPr>
          <p:nvPr>
            <p:ph idx="1"/>
          </p:nvPr>
        </p:nvSpPr>
        <p:spPr/>
        <p:txBody>
          <a:bodyPr/>
          <a:lstStyle/>
          <a:p>
            <a:r>
              <a:rPr lang="en-US" dirty="0"/>
              <a:t>External systems and content</a:t>
            </a:r>
          </a:p>
          <a:p>
            <a:pPr lvl="1"/>
            <a:r>
              <a:rPr lang="en-US" dirty="0"/>
              <a:t>It is used by someone other than a direct employee</a:t>
            </a:r>
          </a:p>
          <a:p>
            <a:pPr lvl="1"/>
            <a:r>
              <a:rPr lang="en-US" dirty="0"/>
              <a:t>Used to provide a service, program, and/or activity of a public entity</a:t>
            </a:r>
          </a:p>
          <a:p>
            <a:r>
              <a:rPr lang="en-US" dirty="0"/>
              <a:t>This includes external systems that are:</a:t>
            </a:r>
          </a:p>
          <a:p>
            <a:pPr lvl="1"/>
            <a:r>
              <a:rPr lang="en-US" dirty="0"/>
              <a:t>Developed in-house</a:t>
            </a:r>
          </a:p>
          <a:p>
            <a:pPr lvl="1"/>
            <a:r>
              <a:rPr lang="en-US" dirty="0"/>
              <a:t>Procured through contract</a:t>
            </a:r>
          </a:p>
          <a:p>
            <a:r>
              <a:rPr lang="en-US" dirty="0"/>
              <a:t>Timeframe</a:t>
            </a:r>
          </a:p>
          <a:p>
            <a:pPr lvl="1"/>
            <a:r>
              <a:rPr lang="en-US" dirty="0"/>
              <a:t>Over 50,000 people: April 2026</a:t>
            </a:r>
          </a:p>
          <a:p>
            <a:pPr lvl="1"/>
            <a:r>
              <a:rPr lang="en-US" dirty="0"/>
              <a:t>Under 50,000 people: April 2027</a:t>
            </a:r>
          </a:p>
        </p:txBody>
      </p:sp>
    </p:spTree>
    <p:extLst>
      <p:ext uri="{BB962C8B-B14F-4D97-AF65-F5344CB8AC3E}">
        <p14:creationId xmlns:p14="http://schemas.microsoft.com/office/powerpoint/2010/main" val="1813642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B7CF422-0779-C93C-1886-65E45C9E7019}"/>
              </a:ext>
            </a:extLst>
          </p:cNvPr>
          <p:cNvSpPr>
            <a:spLocks noGrp="1"/>
          </p:cNvSpPr>
          <p:nvPr>
            <p:ph type="title"/>
          </p:nvPr>
        </p:nvSpPr>
        <p:spPr/>
        <p:txBody>
          <a:bodyPr>
            <a:normAutofit fontScale="90000"/>
          </a:bodyPr>
          <a:lstStyle/>
          <a:p>
            <a:r>
              <a:rPr lang="en-US" dirty="0"/>
              <a:t>Exceptions</a:t>
            </a:r>
          </a:p>
        </p:txBody>
      </p:sp>
      <p:sp>
        <p:nvSpPr>
          <p:cNvPr id="2" name="Content Placeholder 1">
            <a:extLst>
              <a:ext uri="{FF2B5EF4-FFF2-40B4-BE49-F238E27FC236}">
                <a16:creationId xmlns:a16="http://schemas.microsoft.com/office/drawing/2014/main" id="{58EE8294-8564-6CB8-443B-7987383619FC}"/>
              </a:ext>
            </a:extLst>
          </p:cNvPr>
          <p:cNvSpPr>
            <a:spLocks noGrp="1"/>
          </p:cNvSpPr>
          <p:nvPr>
            <p:ph idx="1"/>
          </p:nvPr>
        </p:nvSpPr>
        <p:spPr/>
        <p:txBody>
          <a:bodyPr/>
          <a:lstStyle/>
          <a:p>
            <a:r>
              <a:rPr lang="en-US" dirty="0"/>
              <a:t>There are 5 exceptions under the new DOJ rule</a:t>
            </a:r>
          </a:p>
          <a:p>
            <a:pPr lvl="1"/>
            <a:r>
              <a:rPr lang="en-US" dirty="0"/>
              <a:t>Archived web content</a:t>
            </a:r>
          </a:p>
          <a:p>
            <a:pPr lvl="1"/>
            <a:r>
              <a:rPr lang="en-US" dirty="0"/>
              <a:t>Preexisting electronic documents</a:t>
            </a:r>
          </a:p>
          <a:p>
            <a:pPr lvl="1"/>
            <a:r>
              <a:rPr lang="en-US" dirty="0"/>
              <a:t>Preexisting social media posts</a:t>
            </a:r>
          </a:p>
          <a:p>
            <a:pPr lvl="1"/>
            <a:r>
              <a:rPr lang="en-US" dirty="0"/>
              <a:t>Content posted by an independent third-party</a:t>
            </a:r>
          </a:p>
          <a:p>
            <a:pPr lvl="1"/>
            <a:r>
              <a:rPr lang="en-US" dirty="0"/>
              <a:t>Individualized documents that are password-protected</a:t>
            </a:r>
          </a:p>
          <a:p>
            <a:endParaRPr lang="en-US" dirty="0"/>
          </a:p>
        </p:txBody>
      </p:sp>
    </p:spTree>
    <p:extLst>
      <p:ext uri="{BB962C8B-B14F-4D97-AF65-F5344CB8AC3E}">
        <p14:creationId xmlns:p14="http://schemas.microsoft.com/office/powerpoint/2010/main" val="2681119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E48DA0-C325-E32E-9AFB-ED98291E1B5D}"/>
              </a:ext>
            </a:extLst>
          </p:cNvPr>
          <p:cNvSpPr>
            <a:spLocks noGrp="1"/>
          </p:cNvSpPr>
          <p:nvPr>
            <p:ph type="title"/>
          </p:nvPr>
        </p:nvSpPr>
        <p:spPr/>
        <p:txBody>
          <a:bodyPr>
            <a:normAutofit fontScale="90000"/>
          </a:bodyPr>
          <a:lstStyle/>
          <a:p>
            <a:r>
              <a:rPr lang="en-US" dirty="0"/>
              <a:t>Transition Plan</a:t>
            </a:r>
          </a:p>
        </p:txBody>
      </p:sp>
      <p:sp>
        <p:nvSpPr>
          <p:cNvPr id="2" name="Content Placeholder 1">
            <a:extLst>
              <a:ext uri="{FF2B5EF4-FFF2-40B4-BE49-F238E27FC236}">
                <a16:creationId xmlns:a16="http://schemas.microsoft.com/office/drawing/2014/main" id="{2034BADA-3D67-7C8F-CB29-6751234C7865}"/>
              </a:ext>
            </a:extLst>
          </p:cNvPr>
          <p:cNvSpPr>
            <a:spLocks noGrp="1"/>
          </p:cNvSpPr>
          <p:nvPr>
            <p:ph idx="1"/>
          </p:nvPr>
        </p:nvSpPr>
        <p:spPr/>
        <p:txBody>
          <a:bodyPr/>
          <a:lstStyle/>
          <a:p>
            <a:r>
              <a:rPr lang="en-US" dirty="0"/>
              <a:t>Do you have one?!</a:t>
            </a:r>
          </a:p>
          <a:p>
            <a:pPr lvl="1"/>
            <a:r>
              <a:rPr lang="en-US" dirty="0"/>
              <a:t>First thing DOJ or Department of Education, Office of Civil Rights looks for</a:t>
            </a:r>
          </a:p>
          <a:p>
            <a:r>
              <a:rPr lang="en-US" dirty="0"/>
              <a:t>First essential item is training!</a:t>
            </a:r>
          </a:p>
          <a:p>
            <a:pPr lvl="1"/>
            <a:r>
              <a:rPr lang="en-US" dirty="0"/>
              <a:t>Is your staff trained?</a:t>
            </a:r>
          </a:p>
          <a:p>
            <a:pPr lvl="1"/>
            <a:r>
              <a:rPr lang="en-US" dirty="0"/>
              <a:t>Who is your ADA Coordinator?</a:t>
            </a:r>
          </a:p>
          <a:p>
            <a:r>
              <a:rPr lang="en-US" dirty="0"/>
              <a:t>Update policies, standards, &amp; procedures to require specific technical standard</a:t>
            </a:r>
          </a:p>
          <a:p>
            <a:r>
              <a:rPr lang="en-US" dirty="0"/>
              <a:t>Update contract language</a:t>
            </a:r>
          </a:p>
          <a:p>
            <a:r>
              <a:rPr lang="en-US" dirty="0"/>
              <a:t>Identify and prioritize IT systems for review and remediation</a:t>
            </a:r>
          </a:p>
          <a:p>
            <a:endParaRPr lang="en-US" dirty="0"/>
          </a:p>
        </p:txBody>
      </p:sp>
    </p:spTree>
    <p:extLst>
      <p:ext uri="{BB962C8B-B14F-4D97-AF65-F5344CB8AC3E}">
        <p14:creationId xmlns:p14="http://schemas.microsoft.com/office/powerpoint/2010/main" val="2464419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93202DF-FE5B-D1D8-AF9F-3183BF6F3096}"/>
              </a:ext>
            </a:extLst>
          </p:cNvPr>
          <p:cNvSpPr>
            <a:spLocks noGrp="1"/>
          </p:cNvSpPr>
          <p:nvPr>
            <p:ph type="title"/>
          </p:nvPr>
        </p:nvSpPr>
        <p:spPr/>
        <p:txBody>
          <a:bodyPr>
            <a:normAutofit fontScale="90000"/>
          </a:bodyPr>
          <a:lstStyle/>
          <a:p>
            <a:r>
              <a:rPr lang="en-US" dirty="0"/>
              <a:t>Michigan’s Prioritization Process</a:t>
            </a:r>
          </a:p>
        </p:txBody>
      </p:sp>
      <p:sp>
        <p:nvSpPr>
          <p:cNvPr id="2" name="Content Placeholder 1">
            <a:extLst>
              <a:ext uri="{FF2B5EF4-FFF2-40B4-BE49-F238E27FC236}">
                <a16:creationId xmlns:a16="http://schemas.microsoft.com/office/drawing/2014/main" id="{1CEE81AC-8908-D38B-DEAE-BDBCFA47C7DB}"/>
              </a:ext>
            </a:extLst>
          </p:cNvPr>
          <p:cNvSpPr>
            <a:spLocks noGrp="1"/>
          </p:cNvSpPr>
          <p:nvPr>
            <p:ph idx="1"/>
          </p:nvPr>
        </p:nvSpPr>
        <p:spPr>
          <a:xfrm>
            <a:off x="609600" y="914400"/>
            <a:ext cx="10972800" cy="550964"/>
          </a:xfrm>
        </p:spPr>
        <p:txBody>
          <a:bodyPr/>
          <a:lstStyle/>
          <a:p>
            <a:r>
              <a:rPr lang="en-US" sz="2800" dirty="0">
                <a:solidFill>
                  <a:srgbClr val="142D3E"/>
                </a:solidFill>
              </a:rPr>
              <a:t>The State is prioritizing the review order using a risk-based approach</a:t>
            </a:r>
          </a:p>
          <a:p>
            <a:endParaRPr lang="en-US" dirty="0"/>
          </a:p>
        </p:txBody>
      </p:sp>
      <p:graphicFrame>
        <p:nvGraphicFramePr>
          <p:cNvPr id="8" name="Table 7" descr="A grid with X axis displaying WCAG Review Status and y-axis displaying number of External Users with a relation ship to priority level. Systems with less than 10,000 external users that have a WCAG Review Status of Not Reviewed or 2.0 AA Issues Found are Priority 2. Systems with WCAG Review Status of 2.0 AA with No Issues and 2.1 AA No Issues with any number of External Users are Priority 3.&#10;Systems with 10,000+external users that have a WCAG Review Status of Not Reviewed or 2.0 AA Issues Found are Priority 1. &#10;Define status, Priority Level, and numbers of users.">
            <a:extLst>
              <a:ext uri="{FF2B5EF4-FFF2-40B4-BE49-F238E27FC236}">
                <a16:creationId xmlns:a16="http://schemas.microsoft.com/office/drawing/2014/main" id="{A3337873-9AB4-7F95-2A3D-AC33631014A6}"/>
              </a:ext>
            </a:extLst>
          </p:cNvPr>
          <p:cNvGraphicFramePr>
            <a:graphicFrameLocks noGrp="1"/>
          </p:cNvGraphicFramePr>
          <p:nvPr>
            <p:extLst>
              <p:ext uri="{D42A27DB-BD31-4B8C-83A1-F6EECF244321}">
                <p14:modId xmlns:p14="http://schemas.microsoft.com/office/powerpoint/2010/main" val="1166733243"/>
              </p:ext>
            </p:extLst>
          </p:nvPr>
        </p:nvGraphicFramePr>
        <p:xfrm>
          <a:off x="820266" y="1820646"/>
          <a:ext cx="9289453" cy="3886200"/>
        </p:xfrm>
        <a:graphic>
          <a:graphicData uri="http://schemas.openxmlformats.org/drawingml/2006/table">
            <a:tbl>
              <a:tblPr firstRow="1" bandRow="1">
                <a:tableStyleId>{5940675A-B579-460E-94D1-54222C63F5DA}</a:tableStyleId>
              </a:tblPr>
              <a:tblGrid>
                <a:gridCol w="1796973">
                  <a:extLst>
                    <a:ext uri="{9D8B030D-6E8A-4147-A177-3AD203B41FA5}">
                      <a16:colId xmlns:a16="http://schemas.microsoft.com/office/drawing/2014/main" val="3992254583"/>
                    </a:ext>
                  </a:extLst>
                </a:gridCol>
                <a:gridCol w="1394786">
                  <a:extLst>
                    <a:ext uri="{9D8B030D-6E8A-4147-A177-3AD203B41FA5}">
                      <a16:colId xmlns:a16="http://schemas.microsoft.com/office/drawing/2014/main" val="497001470"/>
                    </a:ext>
                  </a:extLst>
                </a:gridCol>
                <a:gridCol w="1452968">
                  <a:extLst>
                    <a:ext uri="{9D8B030D-6E8A-4147-A177-3AD203B41FA5}">
                      <a16:colId xmlns:a16="http://schemas.microsoft.com/office/drawing/2014/main" val="4137274991"/>
                    </a:ext>
                  </a:extLst>
                </a:gridCol>
                <a:gridCol w="1548242">
                  <a:extLst>
                    <a:ext uri="{9D8B030D-6E8A-4147-A177-3AD203B41FA5}">
                      <a16:colId xmlns:a16="http://schemas.microsoft.com/office/drawing/2014/main" val="372491482"/>
                    </a:ext>
                  </a:extLst>
                </a:gridCol>
                <a:gridCol w="1548242">
                  <a:extLst>
                    <a:ext uri="{9D8B030D-6E8A-4147-A177-3AD203B41FA5}">
                      <a16:colId xmlns:a16="http://schemas.microsoft.com/office/drawing/2014/main" val="1431387564"/>
                    </a:ext>
                  </a:extLst>
                </a:gridCol>
                <a:gridCol w="1548242">
                  <a:extLst>
                    <a:ext uri="{9D8B030D-6E8A-4147-A177-3AD203B41FA5}">
                      <a16:colId xmlns:a16="http://schemas.microsoft.com/office/drawing/2014/main" val="3511882757"/>
                    </a:ext>
                  </a:extLst>
                </a:gridCol>
              </a:tblGrid>
              <a:tr h="370840">
                <a:tc>
                  <a:txBody>
                    <a:bodyPr/>
                    <a:lstStyle/>
                    <a:p>
                      <a:pPr algn="r"/>
                      <a:r>
                        <a:rPr lang="en-US" sz="1200" b="1" dirty="0">
                          <a:solidFill>
                            <a:schemeClr val="tx1"/>
                          </a:solidFill>
                          <a:latin typeface="Montserrat" pitchFamily="2" charset="77"/>
                        </a:rPr>
                        <a:t>1,000,001+</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5ECB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AAEA9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87C4E"/>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0634D"/>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64E4C"/>
                    </a:solidFill>
                  </a:tcPr>
                </a:tc>
                <a:extLst>
                  <a:ext uri="{0D108BD9-81ED-4DB2-BD59-A6C34878D82A}">
                    <a16:rowId xmlns:a16="http://schemas.microsoft.com/office/drawing/2014/main" val="2312647109"/>
                  </a:ext>
                </a:extLst>
              </a:tr>
              <a:tr h="370840">
                <a:tc>
                  <a:txBody>
                    <a:bodyPr/>
                    <a:lstStyle/>
                    <a:p>
                      <a:pPr algn="r"/>
                      <a:r>
                        <a:rPr lang="en-US" sz="1200" b="1" dirty="0">
                          <a:solidFill>
                            <a:schemeClr val="tx1"/>
                          </a:solidFill>
                          <a:latin typeface="Montserrat" pitchFamily="2" charset="77"/>
                        </a:rPr>
                        <a:t>500,001 -1,000,000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BEDCA"/>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0ECB0"/>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A854E"/>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36A4D"/>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C5A4E"/>
                    </a:solidFill>
                  </a:tcPr>
                </a:tc>
                <a:extLst>
                  <a:ext uri="{0D108BD9-81ED-4DB2-BD59-A6C34878D82A}">
                    <a16:rowId xmlns:a16="http://schemas.microsoft.com/office/drawing/2014/main" val="408111298"/>
                  </a:ext>
                </a:extLst>
              </a:tr>
              <a:tr h="370840">
                <a:tc>
                  <a:txBody>
                    <a:bodyPr/>
                    <a:lstStyle/>
                    <a:p>
                      <a:pPr algn="r"/>
                      <a:r>
                        <a:rPr lang="en-US" sz="1200" b="1" dirty="0">
                          <a:solidFill>
                            <a:schemeClr val="tx1"/>
                          </a:solidFill>
                          <a:latin typeface="Montserrat" pitchFamily="2" charset="77"/>
                        </a:rPr>
                        <a:t>100,001 – 500,000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CEDD0"/>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3ECB6"/>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F904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7774D"/>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0634D"/>
                    </a:solidFill>
                  </a:tcPr>
                </a:tc>
                <a:extLst>
                  <a:ext uri="{0D108BD9-81ED-4DB2-BD59-A6C34878D82A}">
                    <a16:rowId xmlns:a16="http://schemas.microsoft.com/office/drawing/2014/main" val="2931498368"/>
                  </a:ext>
                </a:extLst>
              </a:tr>
              <a:tr h="370840">
                <a:tc>
                  <a:txBody>
                    <a:bodyPr/>
                    <a:lstStyle/>
                    <a:p>
                      <a:pPr algn="r"/>
                      <a:r>
                        <a:rPr lang="en-US" sz="1200" b="1" dirty="0">
                          <a:solidFill>
                            <a:schemeClr val="tx1"/>
                          </a:solidFill>
                          <a:latin typeface="Montserrat" pitchFamily="2" charset="77"/>
                        </a:rPr>
                        <a:t>60,001 – 500,000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1EED9"/>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5ECBE"/>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E1994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9804E"/>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46E4E"/>
                    </a:solidFill>
                  </a:tcPr>
                </a:tc>
                <a:extLst>
                  <a:ext uri="{0D108BD9-81ED-4DB2-BD59-A6C34878D82A}">
                    <a16:rowId xmlns:a16="http://schemas.microsoft.com/office/drawing/2014/main" val="1552346173"/>
                  </a:ext>
                </a:extLst>
              </a:tr>
              <a:tr h="370840">
                <a:tc>
                  <a:txBody>
                    <a:bodyPr/>
                    <a:lstStyle/>
                    <a:p>
                      <a:pPr algn="r"/>
                      <a:r>
                        <a:rPr lang="en-US" sz="1200" b="1" dirty="0">
                          <a:solidFill>
                            <a:schemeClr val="tx1"/>
                          </a:solidFill>
                          <a:latin typeface="Montserrat" pitchFamily="2" charset="77"/>
                        </a:rPr>
                        <a:t>25,001 – 60,000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2EFE0"/>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8ECC3"/>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E4A051"/>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C8B4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6784E"/>
                    </a:solidFill>
                  </a:tcPr>
                </a:tc>
                <a:extLst>
                  <a:ext uri="{0D108BD9-81ED-4DB2-BD59-A6C34878D82A}">
                    <a16:rowId xmlns:a16="http://schemas.microsoft.com/office/drawing/2014/main" val="4054459405"/>
                  </a:ext>
                </a:extLst>
              </a:tr>
              <a:tr h="370840">
                <a:tc>
                  <a:txBody>
                    <a:bodyPr/>
                    <a:lstStyle/>
                    <a:p>
                      <a:pPr algn="r"/>
                      <a:r>
                        <a:rPr lang="en-US" sz="1200" b="1" dirty="0">
                          <a:solidFill>
                            <a:schemeClr val="tx1"/>
                          </a:solidFill>
                          <a:latin typeface="Montserrat" pitchFamily="2" charset="77"/>
                        </a:rPr>
                        <a:t>10,001 – 25,000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5EFE6"/>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BEDCA"/>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E7A951"/>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E19A4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1</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DA814D"/>
                    </a:solidFill>
                  </a:tcPr>
                </a:tc>
                <a:extLst>
                  <a:ext uri="{0D108BD9-81ED-4DB2-BD59-A6C34878D82A}">
                    <a16:rowId xmlns:a16="http://schemas.microsoft.com/office/drawing/2014/main" val="2597344945"/>
                  </a:ext>
                </a:extLst>
              </a:tr>
              <a:tr h="370840">
                <a:tc>
                  <a:txBody>
                    <a:bodyPr/>
                    <a:lstStyle/>
                    <a:p>
                      <a:pPr algn="r"/>
                      <a:r>
                        <a:rPr lang="en-US" sz="1200" b="1" dirty="0">
                          <a:solidFill>
                            <a:schemeClr val="tx1"/>
                          </a:solidFill>
                          <a:latin typeface="Montserrat" pitchFamily="2" charset="77"/>
                        </a:rPr>
                        <a:t>501 – 10,000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8F0EE"/>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BCEDD0"/>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5D36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FC760"/>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EAB955"/>
                    </a:solidFill>
                  </a:tcPr>
                </a:tc>
                <a:extLst>
                  <a:ext uri="{0D108BD9-81ED-4DB2-BD59-A6C34878D82A}">
                    <a16:rowId xmlns:a16="http://schemas.microsoft.com/office/drawing/2014/main" val="3099253458"/>
                  </a:ext>
                </a:extLst>
              </a:tr>
              <a:tr h="370840">
                <a:tc>
                  <a:txBody>
                    <a:bodyPr/>
                    <a:lstStyle/>
                    <a:p>
                      <a:pPr algn="r"/>
                      <a:r>
                        <a:rPr lang="en-US" sz="1200" b="1" dirty="0">
                          <a:solidFill>
                            <a:schemeClr val="tx1"/>
                          </a:solidFill>
                          <a:latin typeface="Montserrat" pitchFamily="2" charset="77"/>
                        </a:rPr>
                        <a:t>101 – 500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BEFF6"/>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C2EED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0DD7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5D371"/>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12700" cap="flat" cmpd="sng" algn="ctr">
                      <a:solidFill>
                        <a:srgbClr val="142C3E">
                          <a:alpha val="25098"/>
                        </a:srgbClr>
                      </a:solidFill>
                      <a:prstDash val="solid"/>
                      <a:round/>
                      <a:headEnd type="none" w="med" len="med"/>
                      <a:tailEnd type="none" w="med" len="med"/>
                    </a:lnB>
                    <a:solidFill>
                      <a:srgbClr val="DFC760"/>
                    </a:solidFill>
                  </a:tcPr>
                </a:tc>
                <a:extLst>
                  <a:ext uri="{0D108BD9-81ED-4DB2-BD59-A6C34878D82A}">
                    <a16:rowId xmlns:a16="http://schemas.microsoft.com/office/drawing/2014/main" val="316180450"/>
                  </a:ext>
                </a:extLst>
              </a:tr>
              <a:tr h="370840">
                <a:tc>
                  <a:txBody>
                    <a:bodyPr/>
                    <a:lstStyle/>
                    <a:p>
                      <a:pPr algn="r"/>
                      <a:r>
                        <a:rPr lang="en-US" sz="1200" b="1" dirty="0">
                          <a:solidFill>
                            <a:schemeClr val="tx1"/>
                          </a:solidFill>
                          <a:latin typeface="Montserrat" pitchFamily="2" charset="77"/>
                        </a:rPr>
                        <a:t>1-100</a:t>
                      </a:r>
                    </a:p>
                  </a:txBody>
                  <a:tcPr marR="182880" anchor="ctr">
                    <a:lnL w="12700" cmpd="sng">
                      <a:noFill/>
                    </a:lnL>
                    <a:lnR w="28575" cap="flat" cmpd="sng" algn="ctr">
                      <a:solidFill>
                        <a:schemeClr val="bg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CEF0FF"/>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3</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C6F0E9"/>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28575" cap="flat" cmpd="sng" algn="ctr">
                      <a:solidFill>
                        <a:schemeClr val="bg2"/>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C5EA91"/>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12700" cap="flat" cmpd="sng" algn="ctr">
                      <a:solidFill>
                        <a:srgbClr val="142C3E">
                          <a:alpha val="25098"/>
                        </a:srgbClr>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CCE183"/>
                    </a:solidFill>
                  </a:tcPr>
                </a:tc>
                <a:tc>
                  <a:txBody>
                    <a:bodyPr/>
                    <a:lstStyle/>
                    <a:p>
                      <a:pPr marL="0" marR="0" lvl="0" indent="0" algn="ctr" defTabSz="41275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alpha val="0"/>
                            </a:srgbClr>
                          </a:solidFill>
                          <a:effectLst/>
                          <a:uLnTx/>
                          <a:uFillTx/>
                          <a:latin typeface="Montserrat" pitchFamily="2" charset="77"/>
                          <a:ea typeface="Helvetica Neue Medium"/>
                          <a:cs typeface="Helvetica Neue Medium"/>
                          <a:sym typeface="Helvetica Neue Light"/>
                        </a:rPr>
                        <a:t>Priority 2</a:t>
                      </a:r>
                    </a:p>
                  </a:txBody>
                  <a:tcPr>
                    <a:lnL w="12700" cap="flat" cmpd="sng" algn="ctr">
                      <a:solidFill>
                        <a:srgbClr val="142C3E">
                          <a:alpha val="25098"/>
                        </a:srgbClr>
                      </a:solidFill>
                      <a:prstDash val="solid"/>
                      <a:round/>
                      <a:headEnd type="none" w="med" len="med"/>
                      <a:tailEnd type="none" w="med" len="med"/>
                    </a:lnL>
                    <a:lnR w="28575" cap="flat" cmpd="sng" algn="ctr">
                      <a:solidFill>
                        <a:schemeClr val="bg2"/>
                      </a:solidFill>
                      <a:prstDash val="solid"/>
                      <a:round/>
                      <a:headEnd type="none" w="med" len="med"/>
                      <a:tailEnd type="none" w="med" len="med"/>
                    </a:lnR>
                    <a:lnT w="12700" cap="flat" cmpd="sng" algn="ctr">
                      <a:solidFill>
                        <a:srgbClr val="142C3E">
                          <a:alpha val="25098"/>
                        </a:srgbClr>
                      </a:solidFill>
                      <a:prstDash val="solid"/>
                      <a:round/>
                      <a:headEnd type="none" w="med" len="med"/>
                      <a:tailEnd type="none" w="med" len="med"/>
                    </a:lnT>
                    <a:lnB w="28575" cap="flat" cmpd="sng" algn="ctr">
                      <a:solidFill>
                        <a:schemeClr val="bg2"/>
                      </a:solidFill>
                      <a:prstDash val="solid"/>
                      <a:round/>
                      <a:headEnd type="none" w="med" len="med"/>
                      <a:tailEnd type="none" w="med" len="med"/>
                    </a:lnB>
                    <a:solidFill>
                      <a:srgbClr val="D3D675"/>
                    </a:solidFill>
                  </a:tcPr>
                </a:tc>
                <a:extLst>
                  <a:ext uri="{0D108BD9-81ED-4DB2-BD59-A6C34878D82A}">
                    <a16:rowId xmlns:a16="http://schemas.microsoft.com/office/drawing/2014/main" val="1606981767"/>
                  </a:ext>
                </a:extLst>
              </a:tr>
              <a:tr h="370840">
                <a:tc>
                  <a:txBody>
                    <a:bodyPr/>
                    <a:lstStyle/>
                    <a:p>
                      <a:pPr algn="r"/>
                      <a:endParaRPr lang="en-US" dirty="0">
                        <a:latin typeface="Montserrat" pitchFamily="2" charset="77"/>
                      </a:endParaRPr>
                    </a:p>
                  </a:txBody>
                  <a:tcPr marR="18288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200" b="1">
                          <a:solidFill>
                            <a:schemeClr val="tx1"/>
                          </a:solidFill>
                          <a:latin typeface="Montserrat" pitchFamily="2" charset="77"/>
                        </a:rPr>
                        <a:t>2.1 AA</a:t>
                      </a:r>
                    </a:p>
                    <a:p>
                      <a:r>
                        <a:rPr lang="en-US" sz="1200" b="1">
                          <a:solidFill>
                            <a:schemeClr val="tx1"/>
                          </a:solidFill>
                          <a:latin typeface="Montserrat" pitchFamily="2" charset="77"/>
                        </a:rPr>
                        <a:t>No Issues</a:t>
                      </a:r>
                    </a:p>
                  </a:txBody>
                  <a:tcPr marT="137160">
                    <a:lnL w="12700" cmpd="sng">
                      <a:noFill/>
                    </a:lnL>
                    <a:lnR w="12700" cmpd="sng">
                      <a:noFill/>
                    </a:lnR>
                    <a:lnT w="28575"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US" sz="1200" b="1">
                          <a:solidFill>
                            <a:schemeClr val="tx1"/>
                          </a:solidFill>
                          <a:latin typeface="Montserrat" pitchFamily="2" charset="77"/>
                        </a:rPr>
                        <a:t>2.0 AA</a:t>
                      </a:r>
                    </a:p>
                    <a:p>
                      <a:r>
                        <a:rPr lang="en-US" sz="1200" b="1">
                          <a:solidFill>
                            <a:schemeClr val="tx1"/>
                          </a:solidFill>
                          <a:latin typeface="Montserrat" pitchFamily="2" charset="77"/>
                        </a:rPr>
                        <a:t>No Issues</a:t>
                      </a:r>
                    </a:p>
                  </a:txBody>
                  <a:tcPr marT="137160">
                    <a:lnL w="12700" cmpd="sng">
                      <a:noFill/>
                    </a:lnL>
                    <a:lnR w="12700" cmpd="sng">
                      <a:noFill/>
                    </a:lnR>
                    <a:lnT w="28575"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US" sz="1200" b="1">
                          <a:solidFill>
                            <a:schemeClr val="tx1"/>
                          </a:solidFill>
                          <a:latin typeface="Montserrat" pitchFamily="2" charset="77"/>
                        </a:rPr>
                        <a:t>2.1 AA</a:t>
                      </a:r>
                    </a:p>
                    <a:p>
                      <a:r>
                        <a:rPr lang="en-US" sz="1200" b="1">
                          <a:solidFill>
                            <a:schemeClr val="tx1"/>
                          </a:solidFill>
                          <a:latin typeface="Montserrat" pitchFamily="2" charset="77"/>
                        </a:rPr>
                        <a:t>Issues found</a:t>
                      </a:r>
                    </a:p>
                  </a:txBody>
                  <a:tcPr marT="137160">
                    <a:lnL w="12700" cmpd="sng">
                      <a:noFill/>
                    </a:lnL>
                    <a:lnR w="12700" cmpd="sng">
                      <a:noFill/>
                    </a:lnR>
                    <a:lnT w="28575"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200" b="1" dirty="0">
                          <a:solidFill>
                            <a:schemeClr val="tx1"/>
                          </a:solidFill>
                          <a:latin typeface="Montserrat" pitchFamily="2" charset="77"/>
                        </a:rPr>
                        <a:t>2.0 AA</a:t>
                      </a:r>
                    </a:p>
                    <a:p>
                      <a:r>
                        <a:rPr lang="en-US" sz="1200" b="1" dirty="0">
                          <a:solidFill>
                            <a:schemeClr val="tx1"/>
                          </a:solidFill>
                          <a:latin typeface="Montserrat" pitchFamily="2" charset="77"/>
                        </a:rPr>
                        <a:t>Issues Found</a:t>
                      </a:r>
                    </a:p>
                  </a:txBody>
                  <a:tcPr marT="137160">
                    <a:lnL w="12700" cmpd="sng">
                      <a:noFill/>
                    </a:lnL>
                    <a:lnR w="12700" cmpd="sng">
                      <a:noFill/>
                    </a:lnR>
                    <a:lnT w="28575"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200" b="1" dirty="0">
                          <a:solidFill>
                            <a:schemeClr val="tx1"/>
                          </a:solidFill>
                          <a:latin typeface="Montserrat" pitchFamily="2" charset="77"/>
                        </a:rPr>
                        <a:t>Not Reviewed</a:t>
                      </a:r>
                    </a:p>
                  </a:txBody>
                  <a:tcPr marT="137160">
                    <a:lnL w="12700" cmpd="sng">
                      <a:noFill/>
                    </a:lnL>
                    <a:lnR w="12700" cmpd="sng">
                      <a:noFill/>
                    </a:lnR>
                    <a:lnT w="28575"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53728438"/>
                  </a:ext>
                </a:extLst>
              </a:tr>
            </a:tbl>
          </a:graphicData>
        </a:graphic>
      </p:graphicFrame>
      <p:sp>
        <p:nvSpPr>
          <p:cNvPr id="9" name="TextBox 8">
            <a:extLst>
              <a:ext uri="{FF2B5EF4-FFF2-40B4-BE49-F238E27FC236}">
                <a16:creationId xmlns:a16="http://schemas.microsoft.com/office/drawing/2014/main" id="{7AE1FCE7-D7D0-B37F-19FD-C67B2F2BB948}"/>
              </a:ext>
              <a:ext uri="{C183D7F6-B498-43B3-948B-1728B52AA6E4}">
                <adec:decorative xmlns:adec="http://schemas.microsoft.com/office/drawing/2017/decorative" val="1"/>
              </a:ext>
            </a:extLst>
          </p:cNvPr>
          <p:cNvSpPr txBox="1"/>
          <p:nvPr/>
        </p:nvSpPr>
        <p:spPr>
          <a:xfrm rot="16200000">
            <a:off x="-1162548" y="3467072"/>
            <a:ext cx="3295823" cy="4349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20000"/>
              </a:lnSpc>
              <a:spcBef>
                <a:spcPts val="0"/>
              </a:spcBef>
              <a:spcAft>
                <a:spcPts val="0"/>
              </a:spcAft>
              <a:buClrTx/>
              <a:buSzTx/>
              <a:buFontTx/>
              <a:buNone/>
              <a:tabLst/>
            </a:pPr>
            <a:r>
              <a:rPr lang="en-US" b="1" spc="300" dirty="0">
                <a:latin typeface="Montserrat" pitchFamily="2" charset="77"/>
              </a:rPr>
              <a:t>EXTERNAL USERS</a:t>
            </a:r>
            <a:endParaRPr kumimoji="0" lang="en-US" b="1" i="0" u="none" strike="noStrike" cap="none" spc="300" normalizeH="0" baseline="0" dirty="0">
              <a:ln>
                <a:noFill/>
              </a:ln>
              <a:effectLst/>
              <a:uFillTx/>
              <a:latin typeface="Montserrat" pitchFamily="2" charset="77"/>
              <a:sym typeface="Helvetica Light"/>
            </a:endParaRPr>
          </a:p>
        </p:txBody>
      </p:sp>
      <p:sp>
        <p:nvSpPr>
          <p:cNvPr id="10" name="TextBox 9">
            <a:extLst>
              <a:ext uri="{FF2B5EF4-FFF2-40B4-BE49-F238E27FC236}">
                <a16:creationId xmlns:a16="http://schemas.microsoft.com/office/drawing/2014/main" id="{E9EC3450-45CF-3369-413D-69951221C7C1}"/>
              </a:ext>
              <a:ext uri="{C183D7F6-B498-43B3-948B-1728B52AA6E4}">
                <adec:decorative xmlns:adec="http://schemas.microsoft.com/office/drawing/2017/decorative" val="1"/>
              </a:ext>
            </a:extLst>
          </p:cNvPr>
          <p:cNvSpPr txBox="1"/>
          <p:nvPr/>
        </p:nvSpPr>
        <p:spPr>
          <a:xfrm>
            <a:off x="2558158" y="5791200"/>
            <a:ext cx="7551561" cy="4349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20000"/>
              </a:lnSpc>
              <a:spcBef>
                <a:spcPts val="0"/>
              </a:spcBef>
              <a:spcAft>
                <a:spcPts val="0"/>
              </a:spcAft>
              <a:buClrTx/>
              <a:buSzTx/>
              <a:buFontTx/>
              <a:buNone/>
              <a:tabLst/>
            </a:pPr>
            <a:r>
              <a:rPr lang="en-US" b="1" spc="300" dirty="0">
                <a:latin typeface="Montserrat" pitchFamily="2" charset="77"/>
              </a:rPr>
              <a:t>WCAG REVIEW STATUS</a:t>
            </a:r>
            <a:endParaRPr kumimoji="0" lang="en-US" b="1" i="0" u="none" strike="noStrike" cap="none" spc="300" normalizeH="0" baseline="0" dirty="0">
              <a:ln>
                <a:noFill/>
              </a:ln>
              <a:effectLst/>
              <a:uFillTx/>
              <a:latin typeface="Montserrat" pitchFamily="2" charset="77"/>
              <a:sym typeface="Helvetica Light"/>
            </a:endParaRPr>
          </a:p>
        </p:txBody>
      </p:sp>
      <p:sp>
        <p:nvSpPr>
          <p:cNvPr id="11" name="TextBox 10">
            <a:extLst>
              <a:ext uri="{FF2B5EF4-FFF2-40B4-BE49-F238E27FC236}">
                <a16:creationId xmlns:a16="http://schemas.microsoft.com/office/drawing/2014/main" id="{77308B83-B10B-D5D3-8CE5-8863FB33085D}"/>
              </a:ext>
              <a:ext uri="{C183D7F6-B498-43B3-948B-1728B52AA6E4}">
                <adec:decorative xmlns:adec="http://schemas.microsoft.com/office/drawing/2017/decorative" val="1"/>
              </a:ext>
            </a:extLst>
          </p:cNvPr>
          <p:cNvSpPr txBox="1"/>
          <p:nvPr/>
        </p:nvSpPr>
        <p:spPr>
          <a:xfrm>
            <a:off x="10126029" y="1340823"/>
            <a:ext cx="1151570"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200" b="1" dirty="0">
                <a:latin typeface="Montserrat" pitchFamily="2" charset="77"/>
              </a:rPr>
              <a:t>High Risk</a:t>
            </a:r>
            <a:br>
              <a:rPr lang="en-US" sz="1200" b="1" dirty="0">
                <a:latin typeface="Montserrat" pitchFamily="2" charset="77"/>
              </a:rPr>
            </a:br>
            <a:r>
              <a:rPr lang="en-US" sz="1200" b="1" dirty="0">
                <a:latin typeface="Montserrat" pitchFamily="2" charset="77"/>
              </a:rPr>
              <a:t>High</a:t>
            </a:r>
            <a:r>
              <a:rPr kumimoji="0" lang="en-US" sz="1200" b="1" i="0" u="none" strike="noStrike" cap="none" normalizeH="0" baseline="0" dirty="0">
                <a:ln>
                  <a:noFill/>
                </a:ln>
                <a:effectLst/>
                <a:uFillTx/>
                <a:latin typeface="Montserrat" pitchFamily="2" charset="77"/>
                <a:sym typeface="Helvetica Light"/>
              </a:rPr>
              <a:t> Priority</a:t>
            </a:r>
          </a:p>
        </p:txBody>
      </p:sp>
      <p:cxnSp>
        <p:nvCxnSpPr>
          <p:cNvPr id="12" name="Straight Arrow Connector 11">
            <a:extLst>
              <a:ext uri="{FF2B5EF4-FFF2-40B4-BE49-F238E27FC236}">
                <a16:creationId xmlns:a16="http://schemas.microsoft.com/office/drawing/2014/main" id="{4A93D453-D071-D4A2-41E1-6B7DFFE20B78}"/>
              </a:ext>
              <a:ext uri="{C183D7F6-B498-43B3-948B-1728B52AA6E4}">
                <adec:decorative xmlns:adec="http://schemas.microsoft.com/office/drawing/2017/decorative" val="1"/>
              </a:ext>
            </a:extLst>
          </p:cNvPr>
          <p:cNvCxnSpPr>
            <a:cxnSpLocks/>
            <a:stCxn id="11" idx="2"/>
            <a:endCxn id="14" idx="0"/>
          </p:cNvCxnSpPr>
          <p:nvPr/>
        </p:nvCxnSpPr>
        <p:spPr>
          <a:xfrm>
            <a:off x="10701814" y="1812747"/>
            <a:ext cx="81862" cy="3166717"/>
          </a:xfrm>
          <a:prstGeom prst="straightConnector1">
            <a:avLst/>
          </a:prstGeom>
          <a:noFill/>
          <a:ln w="50800" cap="flat">
            <a:solidFill>
              <a:schemeClr val="tx1"/>
            </a:solidFill>
            <a:prstDash val="solid"/>
            <a:miter lim="400000"/>
            <a:headEnd type="triangle"/>
            <a:tailEnd type="triangle"/>
          </a:ln>
          <a:effectLst/>
          <a:sp3d/>
        </p:spPr>
        <p:style>
          <a:lnRef idx="0">
            <a:scrgbClr r="0" g="0" b="0"/>
          </a:lnRef>
          <a:fillRef idx="0">
            <a:scrgbClr r="0" g="0" b="0"/>
          </a:fillRef>
          <a:effectRef idx="0">
            <a:scrgbClr r="0" g="0" b="0"/>
          </a:effectRef>
          <a:fontRef idx="none"/>
        </p:style>
      </p:cxnSp>
      <p:cxnSp>
        <p:nvCxnSpPr>
          <p:cNvPr id="13" name="Straight Arrow Connector 12">
            <a:extLst>
              <a:ext uri="{FF2B5EF4-FFF2-40B4-BE49-F238E27FC236}">
                <a16:creationId xmlns:a16="http://schemas.microsoft.com/office/drawing/2014/main" id="{00306011-E58A-6C84-CB2C-63B5FD745814}"/>
              </a:ext>
              <a:ext uri="{C183D7F6-B498-43B3-948B-1728B52AA6E4}">
                <adec:decorative xmlns:adec="http://schemas.microsoft.com/office/drawing/2017/decorative" val="1"/>
              </a:ext>
            </a:extLst>
          </p:cNvPr>
          <p:cNvCxnSpPr>
            <a:cxnSpLocks/>
            <a:stCxn id="15" idx="3"/>
            <a:endCxn id="11" idx="1"/>
          </p:cNvCxnSpPr>
          <p:nvPr/>
        </p:nvCxnSpPr>
        <p:spPr>
          <a:xfrm>
            <a:off x="3398132" y="1570792"/>
            <a:ext cx="6727897" cy="5993"/>
          </a:xfrm>
          <a:prstGeom prst="straightConnector1">
            <a:avLst/>
          </a:prstGeom>
          <a:noFill/>
          <a:ln w="50800" cap="flat">
            <a:solidFill>
              <a:schemeClr val="tx1"/>
            </a:solidFill>
            <a:prstDash val="solid"/>
            <a:miter lim="400000"/>
            <a:headEnd type="triangle"/>
            <a:tailEnd type="triangle"/>
          </a:ln>
          <a:effectLst/>
          <a:sp3d/>
        </p:spPr>
        <p:style>
          <a:lnRef idx="0">
            <a:scrgbClr r="0" g="0" b="0"/>
          </a:lnRef>
          <a:fillRef idx="0">
            <a:scrgbClr r="0" g="0" b="0"/>
          </a:fillRef>
          <a:effectRef idx="0">
            <a:scrgbClr r="0" g="0" b="0"/>
          </a:effectRef>
          <a:fontRef idx="none"/>
        </p:style>
      </p:cxnSp>
      <p:sp>
        <p:nvSpPr>
          <p:cNvPr id="14" name="TextBox 13">
            <a:extLst>
              <a:ext uri="{FF2B5EF4-FFF2-40B4-BE49-F238E27FC236}">
                <a16:creationId xmlns:a16="http://schemas.microsoft.com/office/drawing/2014/main" id="{6A29A3A4-F74A-D3F8-86D8-0537651CBAE6}"/>
              </a:ext>
              <a:ext uri="{C183D7F6-B498-43B3-948B-1728B52AA6E4}">
                <adec:decorative xmlns:adec="http://schemas.microsoft.com/office/drawing/2017/decorative" val="1"/>
              </a:ext>
            </a:extLst>
          </p:cNvPr>
          <p:cNvSpPr txBox="1"/>
          <p:nvPr/>
        </p:nvSpPr>
        <p:spPr>
          <a:xfrm>
            <a:off x="10227126" y="4979464"/>
            <a:ext cx="1113099"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200" b="1" dirty="0">
                <a:latin typeface="Montserrat" pitchFamily="2" charset="77"/>
              </a:rPr>
              <a:t>Lower Risk</a:t>
            </a:r>
            <a:endParaRPr kumimoji="0" lang="en-US" sz="1200" b="1" i="0" u="none" strike="noStrike" cap="none" normalizeH="0" baseline="0" dirty="0">
              <a:ln>
                <a:noFill/>
              </a:ln>
              <a:effectLst/>
              <a:uFillTx/>
              <a:latin typeface="Montserrat" pitchFamily="2" charset="77"/>
              <a:sym typeface="Helvetica Light"/>
            </a:endParaRPr>
          </a:p>
        </p:txBody>
      </p:sp>
      <p:sp>
        <p:nvSpPr>
          <p:cNvPr id="15" name="TextBox 14">
            <a:extLst>
              <a:ext uri="{FF2B5EF4-FFF2-40B4-BE49-F238E27FC236}">
                <a16:creationId xmlns:a16="http://schemas.microsoft.com/office/drawing/2014/main" id="{611930AC-13D5-71EE-3DA3-4B8E8B758458}"/>
              </a:ext>
              <a:ext uri="{C183D7F6-B498-43B3-948B-1728B52AA6E4}">
                <adec:decorative xmlns:adec="http://schemas.microsoft.com/office/drawing/2017/decorative" val="1"/>
              </a:ext>
            </a:extLst>
          </p:cNvPr>
          <p:cNvSpPr txBox="1"/>
          <p:nvPr/>
        </p:nvSpPr>
        <p:spPr>
          <a:xfrm>
            <a:off x="2246562" y="1427163"/>
            <a:ext cx="1151570"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200" b="1" dirty="0">
                <a:latin typeface="Montserrat" pitchFamily="2" charset="77"/>
              </a:rPr>
              <a:t>Lower Risk</a:t>
            </a:r>
            <a:endParaRPr kumimoji="0" lang="en-US" sz="1200" b="1" i="0" u="none" strike="noStrike" cap="none" normalizeH="0" baseline="0" dirty="0">
              <a:ln>
                <a:noFill/>
              </a:ln>
              <a:effectLst/>
              <a:uFillTx/>
              <a:latin typeface="Montserrat" pitchFamily="2" charset="77"/>
              <a:sym typeface="Helvetica Light"/>
            </a:endParaRPr>
          </a:p>
        </p:txBody>
      </p:sp>
      <p:sp>
        <p:nvSpPr>
          <p:cNvPr id="16" name="TextBox 15">
            <a:extLst>
              <a:ext uri="{FF2B5EF4-FFF2-40B4-BE49-F238E27FC236}">
                <a16:creationId xmlns:a16="http://schemas.microsoft.com/office/drawing/2014/main" id="{92597BE7-535A-F77E-2343-EA81206EFEC1}"/>
              </a:ext>
            </a:extLst>
          </p:cNvPr>
          <p:cNvSpPr txBox="1"/>
          <p:nvPr/>
        </p:nvSpPr>
        <p:spPr>
          <a:xfrm>
            <a:off x="6825797" y="2663694"/>
            <a:ext cx="1961322"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3000" b="1" i="0" u="none" strike="noStrike" cap="none" spc="0" normalizeH="0" baseline="0">
                <a:ln>
                  <a:noFill/>
                </a:ln>
                <a:solidFill>
                  <a:srgbClr val="000000"/>
                </a:solidFill>
                <a:effectLst/>
                <a:uFillTx/>
                <a:latin typeface="Montserrat" pitchFamily="2" charset="77"/>
                <a:ea typeface="Helvetica Neue"/>
                <a:cs typeface="Helvetica Neue"/>
                <a:sym typeface="Helvetica Neue"/>
              </a:rPr>
              <a:t>Priority 1</a:t>
            </a:r>
          </a:p>
        </p:txBody>
      </p:sp>
      <p:sp>
        <p:nvSpPr>
          <p:cNvPr id="17" name="TextBox 16">
            <a:extLst>
              <a:ext uri="{FF2B5EF4-FFF2-40B4-BE49-F238E27FC236}">
                <a16:creationId xmlns:a16="http://schemas.microsoft.com/office/drawing/2014/main" id="{23665CFF-6BD7-B3B2-EBB6-1B9685FBABD1}"/>
              </a:ext>
            </a:extLst>
          </p:cNvPr>
          <p:cNvSpPr txBox="1"/>
          <p:nvPr/>
        </p:nvSpPr>
        <p:spPr>
          <a:xfrm>
            <a:off x="6825797" y="4333468"/>
            <a:ext cx="1961322"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3000" b="1" i="0" u="none" strike="noStrike" cap="none" spc="0" normalizeH="0" baseline="0" dirty="0">
                <a:ln>
                  <a:noFill/>
                </a:ln>
                <a:effectLst/>
                <a:uFillTx/>
                <a:latin typeface="Montserrat" pitchFamily="2" charset="77"/>
                <a:ea typeface="Helvetica Neue"/>
                <a:cs typeface="Helvetica Neue"/>
                <a:sym typeface="Helvetica Neue"/>
              </a:rPr>
              <a:t>Priority 2</a:t>
            </a:r>
          </a:p>
        </p:txBody>
      </p:sp>
      <p:sp>
        <p:nvSpPr>
          <p:cNvPr id="18" name="TextBox 17">
            <a:extLst>
              <a:ext uri="{FF2B5EF4-FFF2-40B4-BE49-F238E27FC236}">
                <a16:creationId xmlns:a16="http://schemas.microsoft.com/office/drawing/2014/main" id="{411C6E59-4259-A6F4-8D81-CEC1E9A90BAA}"/>
              </a:ext>
            </a:extLst>
          </p:cNvPr>
          <p:cNvSpPr txBox="1"/>
          <p:nvPr/>
        </p:nvSpPr>
        <p:spPr>
          <a:xfrm>
            <a:off x="3062180" y="3193781"/>
            <a:ext cx="1961322"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3000" b="1" i="0" u="none" strike="noStrike" cap="none" spc="0" normalizeH="0" baseline="0" dirty="0">
                <a:ln>
                  <a:noFill/>
                </a:ln>
                <a:effectLst/>
                <a:uFillTx/>
                <a:latin typeface="Montserrat" pitchFamily="2" charset="77"/>
                <a:ea typeface="Helvetica Neue"/>
                <a:cs typeface="Helvetica Neue"/>
                <a:sym typeface="Helvetica Neue"/>
              </a:rPr>
              <a:t>Priority 3</a:t>
            </a:r>
          </a:p>
        </p:txBody>
      </p:sp>
    </p:spTree>
    <p:extLst>
      <p:ext uri="{BB962C8B-B14F-4D97-AF65-F5344CB8AC3E}">
        <p14:creationId xmlns:p14="http://schemas.microsoft.com/office/powerpoint/2010/main" val="3436607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D18DB58-D476-E144-E3DB-D0B7E709A15D}"/>
              </a:ext>
            </a:extLst>
          </p:cNvPr>
          <p:cNvSpPr>
            <a:spLocks noGrp="1"/>
          </p:cNvSpPr>
          <p:nvPr>
            <p:ph type="title"/>
          </p:nvPr>
        </p:nvSpPr>
        <p:spPr/>
        <p:txBody>
          <a:bodyPr>
            <a:normAutofit fontScale="90000"/>
          </a:bodyPr>
          <a:lstStyle/>
          <a:p>
            <a:r>
              <a:rPr lang="en-US" dirty="0"/>
              <a:t>Social Media Resources</a:t>
            </a:r>
          </a:p>
        </p:txBody>
      </p:sp>
      <p:sp>
        <p:nvSpPr>
          <p:cNvPr id="2" name="Content Placeholder 1">
            <a:extLst>
              <a:ext uri="{FF2B5EF4-FFF2-40B4-BE49-F238E27FC236}">
                <a16:creationId xmlns:a16="http://schemas.microsoft.com/office/drawing/2014/main" id="{5083BA48-ACC5-C450-2B15-74C4B9C0AEF8}"/>
              </a:ext>
            </a:extLst>
          </p:cNvPr>
          <p:cNvSpPr>
            <a:spLocks noGrp="1"/>
          </p:cNvSpPr>
          <p:nvPr>
            <p:ph idx="1"/>
          </p:nvPr>
        </p:nvSpPr>
        <p:spPr/>
        <p:txBody>
          <a:bodyPr/>
          <a:lstStyle/>
          <a:p>
            <a:r>
              <a:rPr lang="en-US" dirty="0"/>
              <a:t>Simple, constant feed of accessibility tips:</a:t>
            </a:r>
          </a:p>
          <a:p>
            <a:pPr lvl="1"/>
            <a:r>
              <a:rPr lang="en-US" dirty="0">
                <a:hlinkClick r:id="rId2"/>
              </a:rPr>
              <a:t>@A11yAwareness</a:t>
            </a:r>
            <a:r>
              <a:rPr lang="en-US" dirty="0"/>
              <a:t> (This is Twitter link, but this handle is everywhere)</a:t>
            </a:r>
          </a:p>
          <a:p>
            <a:r>
              <a:rPr lang="en-US" dirty="0">
                <a:hlinkClick r:id="rId3"/>
              </a:rPr>
              <a:t>Meryl Evans Blog – Meryl.net home</a:t>
            </a:r>
            <a:endParaRPr lang="en-US" dirty="0"/>
          </a:p>
          <a:p>
            <a:pPr lvl="1"/>
            <a:r>
              <a:rPr lang="en-US" dirty="0"/>
              <a:t>Find her on LinkedIn, too.</a:t>
            </a:r>
          </a:p>
          <a:p>
            <a:r>
              <a:rPr lang="en-US" dirty="0">
                <a:hlinkClick r:id="rId4"/>
              </a:rPr>
              <a:t>Alexa Heinrich</a:t>
            </a:r>
            <a:r>
              <a:rPr lang="en-US" dirty="0"/>
              <a:t> (LinkedIn)</a:t>
            </a:r>
          </a:p>
          <a:p>
            <a:pPr lvl="1"/>
            <a:r>
              <a:rPr lang="en-US" dirty="0">
                <a:hlinkClick r:id="rId5"/>
              </a:rPr>
              <a:t>Accessible Social (accessible-social.com)</a:t>
            </a:r>
            <a:endParaRPr lang="en-US" dirty="0"/>
          </a:p>
        </p:txBody>
      </p:sp>
    </p:spTree>
    <p:extLst>
      <p:ext uri="{BB962C8B-B14F-4D97-AF65-F5344CB8AC3E}">
        <p14:creationId xmlns:p14="http://schemas.microsoft.com/office/powerpoint/2010/main" val="528734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Other Resources</a:t>
            </a:r>
          </a:p>
        </p:txBody>
      </p:sp>
      <p:sp>
        <p:nvSpPr>
          <p:cNvPr id="2" name="Content Placeholder 1"/>
          <p:cNvSpPr>
            <a:spLocks noGrp="1"/>
          </p:cNvSpPr>
          <p:nvPr>
            <p:ph idx="1"/>
          </p:nvPr>
        </p:nvSpPr>
        <p:spPr/>
        <p:txBody>
          <a:bodyPr>
            <a:normAutofit lnSpcReduction="10000"/>
          </a:bodyPr>
          <a:lstStyle/>
          <a:p>
            <a:pPr marL="0" indent="0">
              <a:lnSpc>
                <a:spcPct val="100000"/>
              </a:lnSpc>
              <a:buNone/>
            </a:pPr>
            <a:r>
              <a:rPr lang="en-US" b="1" dirty="0"/>
              <a:t>Non-Visual Desktop Application (NVDA):</a:t>
            </a:r>
          </a:p>
          <a:p>
            <a:r>
              <a:rPr lang="en-US" dirty="0"/>
              <a:t>Free screen reader software. </a:t>
            </a:r>
          </a:p>
          <a:p>
            <a:pPr lvl="1"/>
            <a:r>
              <a:rPr lang="en-US" dirty="0"/>
              <a:t>Available to SOM employees in the Software Center</a:t>
            </a:r>
          </a:p>
          <a:p>
            <a:r>
              <a:rPr lang="en-US" dirty="0"/>
              <a:t>Turn on Accessibility on your phone</a:t>
            </a:r>
          </a:p>
          <a:p>
            <a:pPr marL="0" indent="0">
              <a:buNone/>
            </a:pPr>
            <a:r>
              <a:rPr lang="en-US" b="1" dirty="0"/>
              <a:t>Research:</a:t>
            </a:r>
          </a:p>
          <a:p>
            <a:r>
              <a:rPr lang="en-US" dirty="0"/>
              <a:t>SOM Employees can go to SharePoint </a:t>
            </a:r>
            <a:r>
              <a:rPr lang="en-US" dirty="0">
                <a:ea typeface="Segoe UI Emoji" panose="020B0502040204020203" pitchFamily="34" charset="0"/>
              </a:rPr>
              <a:t>→</a:t>
            </a:r>
            <a:r>
              <a:rPr lang="en-US" dirty="0"/>
              <a:t> </a:t>
            </a:r>
            <a:r>
              <a:rPr lang="en-US" dirty="0">
                <a:hlinkClick r:id="rId3"/>
              </a:rPr>
              <a:t>https://digital.michigan.gov/</a:t>
            </a:r>
            <a:r>
              <a:rPr lang="en-US" dirty="0"/>
              <a:t> </a:t>
            </a:r>
          </a:p>
          <a:p>
            <a:r>
              <a:rPr lang="en-US" dirty="0">
                <a:ea typeface="Segoe UI Emoji" panose="020B0502040204020203" pitchFamily="34" charset="0"/>
              </a:rPr>
              <a:t>State of Minnesota → </a:t>
            </a:r>
            <a:r>
              <a:rPr lang="en-US" dirty="0">
                <a:hlinkClick r:id="rId4"/>
              </a:rPr>
              <a:t>Office of Accessibility / Minnesota IT Services</a:t>
            </a:r>
            <a:endParaRPr lang="en-US" dirty="0"/>
          </a:p>
          <a:p>
            <a:r>
              <a:rPr lang="en-US" dirty="0"/>
              <a:t>State of Colorado </a:t>
            </a:r>
            <a:r>
              <a:rPr lang="en-US" dirty="0">
                <a:ea typeface="Segoe UI Emoji" panose="020B0502040204020203" pitchFamily="34" charset="0"/>
              </a:rPr>
              <a:t>→ </a:t>
            </a:r>
            <a:r>
              <a:rPr lang="en-US" dirty="0">
                <a:hlinkClick r:id="rId5"/>
              </a:rPr>
              <a:t>Guide to Accessible Web Services | OIT Colorado</a:t>
            </a:r>
            <a:endParaRPr lang="en-US" dirty="0"/>
          </a:p>
          <a:p>
            <a:r>
              <a:rPr lang="en-US" dirty="0"/>
              <a:t>Plain Language</a:t>
            </a:r>
            <a:r>
              <a:rPr lang="en-US" dirty="0">
                <a:ea typeface="Segoe UI Emoji" panose="020B0502040204020203" pitchFamily="34" charset="0"/>
              </a:rPr>
              <a:t> →</a:t>
            </a:r>
            <a:r>
              <a:rPr lang="en-US" dirty="0"/>
              <a:t> </a:t>
            </a:r>
            <a:r>
              <a:rPr lang="en-US" dirty="0">
                <a:hlinkClick r:id="rId6"/>
              </a:rPr>
              <a:t>PlainLanguage.gov</a:t>
            </a:r>
            <a:endParaRPr lang="en-US" dirty="0"/>
          </a:p>
          <a:p>
            <a:r>
              <a:rPr lang="en-US" dirty="0"/>
              <a:t>Federal Accessibility </a:t>
            </a:r>
            <a:r>
              <a:rPr lang="en-US" dirty="0">
                <a:ea typeface="Segoe UI Emoji" panose="020B0502040204020203" pitchFamily="34" charset="0"/>
              </a:rPr>
              <a:t>→</a:t>
            </a:r>
            <a:r>
              <a:rPr lang="en-US" dirty="0"/>
              <a:t> </a:t>
            </a:r>
            <a:r>
              <a:rPr lang="en-US" dirty="0">
                <a:hlinkClick r:id="rId7"/>
              </a:rPr>
              <a:t>Home | Section508.gov</a:t>
            </a:r>
            <a:endParaRPr lang="en-US" dirty="0"/>
          </a:p>
          <a:p>
            <a:r>
              <a:rPr lang="en-US" dirty="0"/>
              <a:t>Settlement Resolutions </a:t>
            </a:r>
            <a:r>
              <a:rPr lang="en-US" dirty="0">
                <a:ea typeface="Segoe UI Emoji" panose="020B0502040204020203" pitchFamily="34" charset="0"/>
              </a:rPr>
              <a:t>→</a:t>
            </a:r>
            <a:r>
              <a:rPr lang="en-US" dirty="0"/>
              <a:t> </a:t>
            </a:r>
            <a:r>
              <a:rPr lang="en-US" dirty="0">
                <a:hlinkClick r:id="rId8"/>
              </a:rPr>
              <a:t>ADA.gov</a:t>
            </a:r>
            <a:endParaRPr lang="en-US" dirty="0"/>
          </a:p>
        </p:txBody>
      </p:sp>
    </p:spTree>
    <p:extLst>
      <p:ext uri="{BB962C8B-B14F-4D97-AF65-F5344CB8AC3E}">
        <p14:creationId xmlns:p14="http://schemas.microsoft.com/office/powerpoint/2010/main" val="2780538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1B21850-895C-43BB-919B-33A36F8E737C}"/>
              </a:ext>
            </a:extLst>
          </p:cNvPr>
          <p:cNvSpPr>
            <a:spLocks noGrp="1"/>
          </p:cNvSpPr>
          <p:nvPr>
            <p:ph type="title"/>
          </p:nvPr>
        </p:nvSpPr>
        <p:spPr/>
        <p:txBody>
          <a:bodyPr>
            <a:normAutofit fontScale="90000"/>
          </a:bodyPr>
          <a:lstStyle/>
          <a:p>
            <a:r>
              <a:rPr lang="en-US" dirty="0"/>
              <a:t>Questions</a:t>
            </a:r>
          </a:p>
        </p:txBody>
      </p:sp>
      <p:sp>
        <p:nvSpPr>
          <p:cNvPr id="2" name="Content Placeholder 1">
            <a:extLst>
              <a:ext uri="{FF2B5EF4-FFF2-40B4-BE49-F238E27FC236}">
                <a16:creationId xmlns:a16="http://schemas.microsoft.com/office/drawing/2014/main" id="{F0A6C479-6FB1-47AB-A5EE-5AC8190CCBD5}"/>
              </a:ext>
            </a:extLst>
          </p:cNvPr>
          <p:cNvSpPr>
            <a:spLocks noGrp="1"/>
          </p:cNvSpPr>
          <p:nvPr>
            <p:ph idx="1"/>
          </p:nvPr>
        </p:nvSpPr>
        <p:spPr/>
        <p:txBody>
          <a:bodyPr/>
          <a:lstStyle/>
          <a:p>
            <a:r>
              <a:rPr lang="en-US" dirty="0"/>
              <a:t>Questions?</a:t>
            </a:r>
          </a:p>
          <a:p>
            <a:pPr marL="0" indent="0">
              <a:buNone/>
            </a:pPr>
            <a:endParaRPr lang="en-US" dirty="0"/>
          </a:p>
          <a:p>
            <a:pPr marL="0" indent="0">
              <a:buNone/>
            </a:pPr>
            <a:endParaRPr lang="en-US" dirty="0"/>
          </a:p>
          <a:p>
            <a:pPr marL="0" indent="0">
              <a:buNone/>
            </a:pPr>
            <a:r>
              <a:rPr lang="en-US" dirty="0"/>
              <a:t>John Estill</a:t>
            </a:r>
          </a:p>
          <a:p>
            <a:pPr marL="0" indent="0">
              <a:buNone/>
            </a:pPr>
            <a:r>
              <a:rPr lang="en-US" dirty="0"/>
              <a:t>State of Michigan</a:t>
            </a:r>
          </a:p>
          <a:p>
            <a:pPr marL="0" indent="0">
              <a:buNone/>
            </a:pPr>
            <a:r>
              <a:rPr lang="en-US" dirty="0"/>
              <a:t>Digital Information Accessibility Coordinator</a:t>
            </a:r>
          </a:p>
          <a:p>
            <a:pPr marL="0" indent="0">
              <a:buNone/>
            </a:pPr>
            <a:r>
              <a:rPr lang="en-US" dirty="0"/>
              <a:t>DTMB &amp; MDCR</a:t>
            </a:r>
          </a:p>
          <a:p>
            <a:pPr marL="0" indent="0">
              <a:buNone/>
            </a:pPr>
            <a:r>
              <a:rPr lang="en-US" dirty="0">
                <a:hlinkClick r:id="rId2"/>
              </a:rPr>
              <a:t>estillj@michigan.gov</a:t>
            </a:r>
            <a:endParaRPr lang="en-US" dirty="0"/>
          </a:p>
          <a:p>
            <a:pPr marL="0" indent="0">
              <a:buNone/>
            </a:pPr>
            <a:r>
              <a:rPr lang="en-US" dirty="0">
                <a:hlinkClick r:id="rId3"/>
              </a:rPr>
              <a:t>DigitalAccessibility@michigan.gov</a:t>
            </a:r>
            <a:endParaRPr lang="en-US" dirty="0"/>
          </a:p>
          <a:p>
            <a:pPr marL="0" indent="0">
              <a:buNone/>
            </a:pPr>
            <a:r>
              <a:rPr lang="en-US" dirty="0"/>
              <a:t>517-242-5415</a:t>
            </a:r>
          </a:p>
          <a:p>
            <a:endParaRPr lang="en-US" dirty="0"/>
          </a:p>
        </p:txBody>
      </p:sp>
    </p:spTree>
    <p:extLst>
      <p:ext uri="{BB962C8B-B14F-4D97-AF65-F5344CB8AC3E}">
        <p14:creationId xmlns:p14="http://schemas.microsoft.com/office/powerpoint/2010/main" val="3232836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1F7FE23-DA3D-41EE-A8AA-6D4E3B630C72}"/>
              </a:ext>
            </a:extLst>
          </p:cNvPr>
          <p:cNvSpPr>
            <a:spLocks noGrp="1"/>
          </p:cNvSpPr>
          <p:nvPr>
            <p:ph type="title"/>
          </p:nvPr>
        </p:nvSpPr>
        <p:spPr/>
        <p:txBody>
          <a:bodyPr>
            <a:normAutofit fontScale="90000"/>
          </a:bodyPr>
          <a:lstStyle/>
          <a:p>
            <a:r>
              <a:rPr lang="en-US" dirty="0"/>
              <a:t>Presenter’s Background</a:t>
            </a:r>
          </a:p>
        </p:txBody>
      </p:sp>
      <p:sp>
        <p:nvSpPr>
          <p:cNvPr id="2" name="Content Placeholder 1">
            <a:extLst>
              <a:ext uri="{FF2B5EF4-FFF2-40B4-BE49-F238E27FC236}">
                <a16:creationId xmlns:a16="http://schemas.microsoft.com/office/drawing/2014/main" id="{1ED4FB76-5166-48A4-BEA5-F8690156F428}"/>
              </a:ext>
            </a:extLst>
          </p:cNvPr>
          <p:cNvSpPr>
            <a:spLocks noGrp="1"/>
          </p:cNvSpPr>
          <p:nvPr>
            <p:ph idx="1"/>
          </p:nvPr>
        </p:nvSpPr>
        <p:spPr>
          <a:xfrm>
            <a:off x="304800" y="740762"/>
            <a:ext cx="10972800" cy="5211764"/>
          </a:xfrm>
        </p:spPr>
        <p:txBody>
          <a:bodyPr>
            <a:normAutofit/>
          </a:bodyPr>
          <a:lstStyle/>
          <a:p>
            <a:pPr marL="0" indent="0">
              <a:buNone/>
            </a:pPr>
            <a:r>
              <a:rPr lang="en-US" dirty="0"/>
              <a:t>John Estill</a:t>
            </a:r>
          </a:p>
          <a:p>
            <a:pPr marL="0" indent="0">
              <a:buNone/>
            </a:pPr>
            <a:r>
              <a:rPr lang="en-US" dirty="0"/>
              <a:t>State of Michigan</a:t>
            </a:r>
          </a:p>
          <a:p>
            <a:pPr marL="0" indent="0">
              <a:buNone/>
            </a:pPr>
            <a:r>
              <a:rPr lang="en-US" dirty="0"/>
              <a:t>Digital Information Accessibility Coordinator</a:t>
            </a:r>
          </a:p>
          <a:p>
            <a:pPr marL="0" indent="0">
              <a:buNone/>
            </a:pPr>
            <a:r>
              <a:rPr lang="en-US" dirty="0"/>
              <a:t>DTMB &amp; MDCR</a:t>
            </a:r>
          </a:p>
          <a:p>
            <a:pPr marL="0" indent="0">
              <a:buNone/>
            </a:pPr>
            <a:r>
              <a:rPr lang="en-US" dirty="0">
                <a:hlinkClick r:id="rId3"/>
              </a:rPr>
              <a:t>estillj@michigan.gov</a:t>
            </a:r>
            <a:endParaRPr lang="en-US" dirty="0"/>
          </a:p>
          <a:p>
            <a:pPr marL="0" indent="0">
              <a:buNone/>
            </a:pPr>
            <a:r>
              <a:rPr lang="en-US" dirty="0">
                <a:hlinkClick r:id="rId4"/>
              </a:rPr>
              <a:t>DigitalAccessibility@michigan.gov</a:t>
            </a:r>
            <a:endParaRPr lang="en-US" dirty="0"/>
          </a:p>
          <a:p>
            <a:pPr marL="0" indent="0">
              <a:buNone/>
            </a:pPr>
            <a:r>
              <a:rPr lang="en-US" dirty="0"/>
              <a:t>517-242-5415</a:t>
            </a:r>
          </a:p>
          <a:p>
            <a:endParaRPr lang="en-US" dirty="0"/>
          </a:p>
          <a:p>
            <a:r>
              <a:rPr lang="en-US" dirty="0"/>
              <a:t>15 years on the Michigan.gov team</a:t>
            </a:r>
          </a:p>
          <a:p>
            <a:r>
              <a:rPr lang="en-US" dirty="0"/>
              <a:t>Past 9+ years with a high focus on accessibility. 2+ as the DIAC.</a:t>
            </a:r>
          </a:p>
          <a:p>
            <a:endParaRPr lang="en-US" dirty="0"/>
          </a:p>
        </p:txBody>
      </p:sp>
      <p:pic>
        <p:nvPicPr>
          <p:cNvPr id="5" name="Picture 4" descr="Headshot of John Estill, a middle aged Bald man with a beard and glasses">
            <a:extLst>
              <a:ext uri="{FF2B5EF4-FFF2-40B4-BE49-F238E27FC236}">
                <a16:creationId xmlns:a16="http://schemas.microsoft.com/office/drawing/2014/main" id="{D2407DC9-25FC-4DA1-B031-AA012DD59B8B}"/>
              </a:ext>
            </a:extLst>
          </p:cNvPr>
          <p:cNvPicPr>
            <a:picLocks noChangeAspect="1"/>
          </p:cNvPicPr>
          <p:nvPr/>
        </p:nvPicPr>
        <p:blipFill>
          <a:blip r:embed="rId5"/>
          <a:stretch>
            <a:fillRect/>
          </a:stretch>
        </p:blipFill>
        <p:spPr>
          <a:xfrm>
            <a:off x="8962373" y="755844"/>
            <a:ext cx="2590800" cy="2590800"/>
          </a:xfrm>
          <a:prstGeom prst="rect">
            <a:avLst/>
          </a:prstGeom>
        </p:spPr>
      </p:pic>
    </p:spTree>
    <p:extLst>
      <p:ext uri="{BB962C8B-B14F-4D97-AF65-F5344CB8AC3E}">
        <p14:creationId xmlns:p14="http://schemas.microsoft.com/office/powerpoint/2010/main" val="2234516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1F7FE23-DA3D-41EE-A8AA-6D4E3B630C72}"/>
              </a:ext>
            </a:extLst>
          </p:cNvPr>
          <p:cNvSpPr>
            <a:spLocks noGrp="1"/>
          </p:cNvSpPr>
          <p:nvPr>
            <p:ph type="title"/>
          </p:nvPr>
        </p:nvSpPr>
        <p:spPr/>
        <p:txBody>
          <a:bodyPr>
            <a:normAutofit fontScale="90000"/>
          </a:bodyPr>
          <a:lstStyle/>
          <a:p>
            <a:r>
              <a:rPr lang="en-US" dirty="0"/>
              <a:t>Presentation Disclaimer </a:t>
            </a:r>
          </a:p>
        </p:txBody>
      </p:sp>
      <p:sp>
        <p:nvSpPr>
          <p:cNvPr id="2" name="Content Placeholder 1">
            <a:extLst>
              <a:ext uri="{FF2B5EF4-FFF2-40B4-BE49-F238E27FC236}">
                <a16:creationId xmlns:a16="http://schemas.microsoft.com/office/drawing/2014/main" id="{1ED4FB76-5166-48A4-BEA5-F8690156F428}"/>
              </a:ext>
            </a:extLst>
          </p:cNvPr>
          <p:cNvSpPr>
            <a:spLocks noGrp="1"/>
          </p:cNvSpPr>
          <p:nvPr>
            <p:ph idx="1"/>
          </p:nvPr>
        </p:nvSpPr>
        <p:spPr>
          <a:xfrm>
            <a:off x="304800" y="740762"/>
            <a:ext cx="10972800" cy="5211764"/>
          </a:xfrm>
        </p:spPr>
        <p:txBody>
          <a:bodyPr>
            <a:normAutofit/>
          </a:bodyPr>
          <a:lstStyle/>
          <a:p>
            <a:pPr marL="0" indent="0">
              <a:buNone/>
            </a:pPr>
            <a:endParaRPr lang="en-US" dirty="0"/>
          </a:p>
          <a:p>
            <a:pPr marL="0" marR="0" indent="0">
              <a:spcBef>
                <a:spcPts val="0"/>
              </a:spcBef>
              <a:spcAft>
                <a:spcPts val="0"/>
              </a:spcAft>
              <a:buNone/>
            </a:pPr>
            <a:r>
              <a:rPr lang="en-US" sz="2800" dirty="0">
                <a:solidFill>
                  <a:srgbClr val="000000"/>
                </a:solidFill>
                <a:effectLst/>
                <a:ea typeface="Calibri" panose="020F0502020204030204" pitchFamily="34" charset="0"/>
              </a:rPr>
              <a:t>The information provided in this presentation does not, and is not intended to, constitute legal advice.</a:t>
            </a:r>
          </a:p>
          <a:p>
            <a:pPr marL="0" marR="0">
              <a:spcBef>
                <a:spcPts val="0"/>
              </a:spcBef>
              <a:spcAft>
                <a:spcPts val="0"/>
              </a:spcAft>
            </a:pPr>
            <a:endParaRPr lang="en-US" sz="2800" dirty="0">
              <a:solidFill>
                <a:srgbClr val="000000"/>
              </a:solidFill>
              <a:ea typeface="Calibri" panose="020F0502020204030204" pitchFamily="34" charset="0"/>
            </a:endParaRPr>
          </a:p>
          <a:p>
            <a:pPr marL="0" marR="0" indent="0">
              <a:spcBef>
                <a:spcPts val="0"/>
              </a:spcBef>
              <a:spcAft>
                <a:spcPts val="0"/>
              </a:spcAft>
              <a:buNone/>
            </a:pPr>
            <a:r>
              <a:rPr lang="en-US" sz="2800" dirty="0">
                <a:solidFill>
                  <a:srgbClr val="000000"/>
                </a:solidFill>
                <a:effectLst/>
                <a:ea typeface="Calibri" panose="020F0502020204030204" pitchFamily="34" charset="0"/>
              </a:rPr>
              <a:t>All information, content, and materials used in this presentation are for general informational purposes only and are not a </a:t>
            </a:r>
            <a:r>
              <a:rPr lang="en-US" sz="2800" dirty="0">
                <a:effectLst/>
                <a:ea typeface="Calibri" panose="020F0502020204030204" pitchFamily="34" charset="0"/>
              </a:rPr>
              <a:t>determination of a particular individual’s legal rights.</a:t>
            </a:r>
          </a:p>
          <a:p>
            <a:pPr marL="0" indent="0">
              <a:buNone/>
            </a:pPr>
            <a:endParaRPr lang="en-US" sz="2800" dirty="0"/>
          </a:p>
          <a:p>
            <a:pPr marL="0" indent="0">
              <a:buNone/>
            </a:pPr>
            <a:r>
              <a:rPr lang="en-US" sz="2800" b="0" i="0" dirty="0">
                <a:effectLst/>
              </a:rPr>
              <a:t>Please ask before disseminating the contents of this presentation.</a:t>
            </a:r>
          </a:p>
          <a:p>
            <a:pPr marL="0" indent="0">
              <a:buNone/>
            </a:pPr>
            <a:endParaRPr lang="en-US" dirty="0"/>
          </a:p>
          <a:p>
            <a:pPr marL="0" indent="0">
              <a:buNone/>
            </a:pPr>
            <a:r>
              <a:rPr lang="en-US" sz="2800" b="0" i="0" dirty="0">
                <a:effectLst/>
              </a:rPr>
              <a:t>Presenter’s Notes are present in this PowerPoint.</a:t>
            </a:r>
          </a:p>
          <a:p>
            <a:pPr marL="0" indent="0">
              <a:buNone/>
            </a:pPr>
            <a:endParaRPr lang="en-US" dirty="0"/>
          </a:p>
        </p:txBody>
      </p:sp>
    </p:spTree>
    <p:extLst>
      <p:ext uri="{BB962C8B-B14F-4D97-AF65-F5344CB8AC3E}">
        <p14:creationId xmlns:p14="http://schemas.microsoft.com/office/powerpoint/2010/main" val="4198463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90D7934-E69F-4D9A-BE22-012E1D330222}"/>
              </a:ext>
            </a:extLst>
          </p:cNvPr>
          <p:cNvSpPr>
            <a:spLocks noGrp="1"/>
          </p:cNvSpPr>
          <p:nvPr>
            <p:ph type="title"/>
          </p:nvPr>
        </p:nvSpPr>
        <p:spPr/>
        <p:txBody>
          <a:bodyPr>
            <a:normAutofit fontScale="90000"/>
          </a:bodyPr>
          <a:lstStyle/>
          <a:p>
            <a:r>
              <a:rPr lang="en-US" dirty="0"/>
              <a:t>Stats</a:t>
            </a:r>
          </a:p>
        </p:txBody>
      </p:sp>
      <p:sp>
        <p:nvSpPr>
          <p:cNvPr id="2" name="Content Placeholder 1">
            <a:extLst>
              <a:ext uri="{FF2B5EF4-FFF2-40B4-BE49-F238E27FC236}">
                <a16:creationId xmlns:a16="http://schemas.microsoft.com/office/drawing/2014/main" id="{387BDD30-4331-4D4D-9701-D89C9A0CF193}"/>
              </a:ext>
            </a:extLst>
          </p:cNvPr>
          <p:cNvSpPr>
            <a:spLocks noGrp="1"/>
          </p:cNvSpPr>
          <p:nvPr>
            <p:ph idx="1"/>
          </p:nvPr>
        </p:nvSpPr>
        <p:spPr/>
        <p:txBody>
          <a:bodyPr>
            <a:normAutofit lnSpcReduction="10000"/>
          </a:bodyPr>
          <a:lstStyle/>
          <a:p>
            <a:r>
              <a:rPr lang="en-US" dirty="0"/>
              <a:t>~10 million people in Michigan</a:t>
            </a:r>
          </a:p>
          <a:p>
            <a:r>
              <a:rPr lang="en-US" dirty="0"/>
              <a:t>1 in 4 adults have a disability – </a:t>
            </a:r>
            <a:r>
              <a:rPr lang="en-US" dirty="0">
                <a:hlinkClick r:id="rId3"/>
              </a:rPr>
              <a:t>CDC</a:t>
            </a:r>
            <a:endParaRPr lang="en-US" dirty="0"/>
          </a:p>
          <a:p>
            <a:r>
              <a:rPr lang="en-US" dirty="0"/>
              <a:t>7 in 10 use social media – </a:t>
            </a:r>
            <a:r>
              <a:rPr lang="en-US" dirty="0">
                <a:hlinkClick r:id="rId4"/>
              </a:rPr>
              <a:t>Pew Research</a:t>
            </a:r>
            <a:endParaRPr lang="en-US" dirty="0"/>
          </a:p>
          <a:p>
            <a:r>
              <a:rPr lang="en-US" dirty="0"/>
              <a:t>More millennials are likely to report having a disability; and they are almost 40!</a:t>
            </a:r>
          </a:p>
          <a:p>
            <a:r>
              <a:rPr lang="en-US" dirty="0"/>
              <a:t>Over 4,000 website accessibility lawsuits in 2023 – </a:t>
            </a:r>
            <a:r>
              <a:rPr lang="en-US" dirty="0">
                <a:hlinkClick r:id="rId5"/>
              </a:rPr>
              <a:t>UsableNet (PDF)</a:t>
            </a:r>
            <a:endParaRPr lang="en-US" dirty="0"/>
          </a:p>
          <a:p>
            <a:r>
              <a:rPr lang="en-US" dirty="0"/>
              <a:t>Many end in settlements or corrective action – no $$$ penalty</a:t>
            </a:r>
          </a:p>
          <a:p>
            <a:pPr lvl="1"/>
            <a:r>
              <a:rPr lang="en-US" dirty="0"/>
              <a:t>Meijer</a:t>
            </a:r>
          </a:p>
          <a:p>
            <a:pPr lvl="1"/>
            <a:r>
              <a:rPr lang="en-US" dirty="0" err="1"/>
              <a:t>RiteAid</a:t>
            </a:r>
            <a:endParaRPr lang="en-US" dirty="0"/>
          </a:p>
          <a:p>
            <a:pPr lvl="1"/>
            <a:r>
              <a:rPr lang="en-US" dirty="0"/>
              <a:t>MDE &amp; LEO</a:t>
            </a:r>
          </a:p>
          <a:p>
            <a:r>
              <a:rPr lang="en-US" dirty="0"/>
              <a:t>Or defended, if doing it right</a:t>
            </a:r>
          </a:p>
        </p:txBody>
      </p:sp>
    </p:spTree>
    <p:extLst>
      <p:ext uri="{BB962C8B-B14F-4D97-AF65-F5344CB8AC3E}">
        <p14:creationId xmlns:p14="http://schemas.microsoft.com/office/powerpoint/2010/main" val="2694593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654119-FDE2-4ED9-AFAF-BF8BBB0D1D17}"/>
              </a:ext>
            </a:extLst>
          </p:cNvPr>
          <p:cNvSpPr>
            <a:spLocks noGrp="1"/>
          </p:cNvSpPr>
          <p:nvPr>
            <p:ph type="title"/>
          </p:nvPr>
        </p:nvSpPr>
        <p:spPr/>
        <p:txBody>
          <a:bodyPr>
            <a:normAutofit fontScale="90000"/>
          </a:bodyPr>
          <a:lstStyle/>
          <a:p>
            <a:r>
              <a:rPr lang="en-US" dirty="0"/>
              <a:t>Comprehensive Look At SOM Digital Presence</a:t>
            </a:r>
          </a:p>
        </p:txBody>
      </p:sp>
      <p:sp>
        <p:nvSpPr>
          <p:cNvPr id="2" name="Content Placeholder 1">
            <a:extLst>
              <a:ext uri="{FF2B5EF4-FFF2-40B4-BE49-F238E27FC236}">
                <a16:creationId xmlns:a16="http://schemas.microsoft.com/office/drawing/2014/main" id="{267AEE59-42FF-4DB2-9793-092F30E26AAF}"/>
              </a:ext>
            </a:extLst>
          </p:cNvPr>
          <p:cNvSpPr>
            <a:spLocks noGrp="1"/>
          </p:cNvSpPr>
          <p:nvPr>
            <p:ph idx="1"/>
          </p:nvPr>
        </p:nvSpPr>
        <p:spPr/>
        <p:txBody>
          <a:bodyPr/>
          <a:lstStyle/>
          <a:p>
            <a:r>
              <a:rPr lang="en-US" dirty="0"/>
              <a:t>Websites</a:t>
            </a:r>
          </a:p>
          <a:p>
            <a:pPr lvl="1"/>
            <a:r>
              <a:rPr lang="en-US" dirty="0"/>
              <a:t>All of them, not just the main ones (SOM has 600+)</a:t>
            </a:r>
          </a:p>
          <a:p>
            <a:r>
              <a:rPr lang="en-US" dirty="0"/>
              <a:t>Bulk Email</a:t>
            </a:r>
          </a:p>
          <a:p>
            <a:pPr lvl="1"/>
            <a:r>
              <a:rPr lang="en-US" dirty="0"/>
              <a:t>GovDelivery (Granicus) for most</a:t>
            </a:r>
          </a:p>
          <a:p>
            <a:pPr lvl="1"/>
            <a:r>
              <a:rPr lang="en-US" dirty="0"/>
              <a:t>1,000s of distinct email lists</a:t>
            </a:r>
          </a:p>
          <a:p>
            <a:r>
              <a:rPr lang="en-US" dirty="0"/>
              <a:t>Social Media</a:t>
            </a:r>
          </a:p>
          <a:p>
            <a:pPr lvl="1"/>
            <a:r>
              <a:rPr lang="en-US" dirty="0"/>
              <a:t>800+ social accounts between 11 platforms</a:t>
            </a:r>
          </a:p>
          <a:p>
            <a:r>
              <a:rPr lang="en-US" dirty="0"/>
              <a:t>Kiosks</a:t>
            </a:r>
          </a:p>
          <a:p>
            <a:r>
              <a:rPr lang="en-US" dirty="0"/>
              <a:t>Other public &amp; employee interaction points</a:t>
            </a:r>
          </a:p>
          <a:p>
            <a:endParaRPr lang="en-US" dirty="0"/>
          </a:p>
          <a:p>
            <a:endParaRPr lang="en-US" dirty="0"/>
          </a:p>
        </p:txBody>
      </p:sp>
    </p:spTree>
    <p:extLst>
      <p:ext uri="{BB962C8B-B14F-4D97-AF65-F5344CB8AC3E}">
        <p14:creationId xmlns:p14="http://schemas.microsoft.com/office/powerpoint/2010/main" val="1378613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554AC7E-BB4F-4627-ADA0-D6D4E4DE5921}"/>
              </a:ext>
            </a:extLst>
          </p:cNvPr>
          <p:cNvSpPr>
            <a:spLocks noGrp="1"/>
          </p:cNvSpPr>
          <p:nvPr>
            <p:ph type="title"/>
          </p:nvPr>
        </p:nvSpPr>
        <p:spPr/>
        <p:txBody>
          <a:bodyPr>
            <a:normAutofit fontScale="90000"/>
          </a:bodyPr>
          <a:lstStyle/>
          <a:p>
            <a:r>
              <a:rPr lang="en-US" dirty="0"/>
              <a:t>Laws and Policy</a:t>
            </a:r>
          </a:p>
        </p:txBody>
      </p:sp>
      <p:sp>
        <p:nvSpPr>
          <p:cNvPr id="2" name="Content Placeholder 1">
            <a:extLst>
              <a:ext uri="{FF2B5EF4-FFF2-40B4-BE49-F238E27FC236}">
                <a16:creationId xmlns:a16="http://schemas.microsoft.com/office/drawing/2014/main" id="{43DA7D9D-0359-4682-ADCE-8609F3E3CB16}"/>
              </a:ext>
            </a:extLst>
          </p:cNvPr>
          <p:cNvSpPr>
            <a:spLocks noGrp="1"/>
          </p:cNvSpPr>
          <p:nvPr>
            <p:ph idx="1"/>
          </p:nvPr>
        </p:nvSpPr>
        <p:spPr/>
        <p:txBody>
          <a:bodyPr/>
          <a:lstStyle/>
          <a:p>
            <a:r>
              <a:rPr lang="en-US" dirty="0"/>
              <a:t>Law</a:t>
            </a:r>
          </a:p>
          <a:p>
            <a:pPr lvl="1"/>
            <a:r>
              <a:rPr lang="en-US" dirty="0"/>
              <a:t>Americans with Disabilities Act (ADA) – </a:t>
            </a:r>
            <a:r>
              <a:rPr lang="en-US" dirty="0">
                <a:hlinkClick r:id="rId3"/>
              </a:rPr>
              <a:t>Title II</a:t>
            </a:r>
            <a:endParaRPr lang="en-US" dirty="0"/>
          </a:p>
          <a:p>
            <a:pPr lvl="1"/>
            <a:r>
              <a:rPr lang="en-US" dirty="0"/>
              <a:t>Section 504 &amp; 508 of the </a:t>
            </a:r>
            <a:r>
              <a:rPr lang="en-US" dirty="0">
                <a:hlinkClick r:id="rId4"/>
              </a:rPr>
              <a:t>Rehabilitation Act of 1973</a:t>
            </a:r>
            <a:endParaRPr lang="en-US" dirty="0"/>
          </a:p>
          <a:p>
            <a:pPr lvl="1"/>
            <a:r>
              <a:rPr lang="en-US" dirty="0"/>
              <a:t>Michigan Law – </a:t>
            </a:r>
            <a:r>
              <a:rPr lang="en-US" dirty="0">
                <a:hlinkClick r:id="rId5"/>
              </a:rPr>
              <a:t>Persons with Disabilities Civil Rights Act</a:t>
            </a:r>
            <a:endParaRPr lang="en-US" dirty="0"/>
          </a:p>
          <a:p>
            <a:r>
              <a:rPr lang="en-US" dirty="0"/>
              <a:t>State Policy</a:t>
            </a:r>
          </a:p>
          <a:p>
            <a:pPr lvl="1"/>
            <a:r>
              <a:rPr lang="en-US" u="sng" dirty="0">
                <a:solidFill>
                  <a:srgbClr val="0563C1"/>
                </a:solidFill>
                <a:effectLst/>
                <a:ea typeface="Calibri" panose="020F0502020204030204" pitchFamily="34" charset="0"/>
                <a:cs typeface="Times New Roman" panose="02020603050405020304" pitchFamily="18" charset="0"/>
                <a:hlinkClick r:id="rId6"/>
              </a:rPr>
              <a:t>1650.02 Accessibility and Reasonable Modifications</a:t>
            </a:r>
            <a:endParaRPr lang="en-US" u="sng" dirty="0">
              <a:solidFill>
                <a:srgbClr val="0563C1"/>
              </a:solidFill>
              <a:ea typeface="Calibri" panose="020F0502020204030204" pitchFamily="34" charset="0"/>
              <a:cs typeface="Times New Roman" panose="02020603050405020304" pitchFamily="18" charset="0"/>
            </a:endParaRPr>
          </a:p>
          <a:p>
            <a:pPr lvl="1"/>
            <a:r>
              <a:rPr lang="en-US" u="sng" dirty="0">
                <a:solidFill>
                  <a:srgbClr val="0563C1"/>
                </a:solidFill>
                <a:effectLst/>
                <a:ea typeface="Calibri" panose="020F0502020204030204" pitchFamily="34" charset="0"/>
                <a:cs typeface="Times New Roman" panose="02020603050405020304" pitchFamily="18" charset="0"/>
                <a:hlinkClick r:id="rId7"/>
              </a:rPr>
              <a:t>State of Michigan Digital Standards for Websites and Applications</a:t>
            </a:r>
            <a:endParaRPr lang="en-US" u="sng" dirty="0">
              <a:solidFill>
                <a:srgbClr val="0563C1"/>
              </a:solidFill>
              <a:effectLst/>
              <a:ea typeface="Calibri" panose="020F0502020204030204" pitchFamily="34" charset="0"/>
              <a:cs typeface="Times New Roman" panose="02020603050405020304" pitchFamily="18" charset="0"/>
            </a:endParaRPr>
          </a:p>
          <a:p>
            <a:pPr lvl="1"/>
            <a:r>
              <a:rPr lang="en-US" dirty="0"/>
              <a:t>Actually, for everything, just go to: </a:t>
            </a:r>
            <a:r>
              <a:rPr lang="en-US" dirty="0">
                <a:hlinkClick r:id="rId8"/>
              </a:rPr>
              <a:t>https://www.michigan.gov/standards</a:t>
            </a:r>
            <a:endParaRPr lang="en-US" u="sng" dirty="0">
              <a:solidFill>
                <a:srgbClr val="0563C1"/>
              </a:solidFill>
              <a:ea typeface="Calibri" panose="020F0502020204030204" pitchFamily="34" charset="0"/>
              <a:cs typeface="Times New Roman" panose="02020603050405020304" pitchFamily="18" charset="0"/>
            </a:endParaRPr>
          </a:p>
          <a:p>
            <a:pPr lvl="1"/>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1066796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6F4283E-7905-4750-896B-2DD571F0B23A}"/>
              </a:ext>
            </a:extLst>
          </p:cNvPr>
          <p:cNvSpPr>
            <a:spLocks noGrp="1"/>
          </p:cNvSpPr>
          <p:nvPr>
            <p:ph type="title"/>
          </p:nvPr>
        </p:nvSpPr>
        <p:spPr/>
        <p:txBody>
          <a:bodyPr>
            <a:normAutofit fontScale="90000"/>
          </a:bodyPr>
          <a:lstStyle/>
          <a:p>
            <a:r>
              <a:rPr lang="en-US" dirty="0"/>
              <a:t>Why do it?</a:t>
            </a:r>
          </a:p>
        </p:txBody>
      </p:sp>
      <p:sp>
        <p:nvSpPr>
          <p:cNvPr id="2" name="Content Placeholder 1">
            <a:extLst>
              <a:ext uri="{FF2B5EF4-FFF2-40B4-BE49-F238E27FC236}">
                <a16:creationId xmlns:a16="http://schemas.microsoft.com/office/drawing/2014/main" id="{05B47108-3423-44D5-83F7-A09C2DE796E6}"/>
              </a:ext>
            </a:extLst>
          </p:cNvPr>
          <p:cNvSpPr>
            <a:spLocks noGrp="1"/>
          </p:cNvSpPr>
          <p:nvPr>
            <p:ph idx="1"/>
          </p:nvPr>
        </p:nvSpPr>
        <p:spPr/>
        <p:txBody>
          <a:bodyPr/>
          <a:lstStyle/>
          <a:p>
            <a:r>
              <a:rPr lang="en-US" dirty="0"/>
              <a:t>We want to include as many people as we can</a:t>
            </a:r>
          </a:p>
          <a:p>
            <a:r>
              <a:rPr lang="en-US" dirty="0"/>
              <a:t>We should not do it because we have to</a:t>
            </a:r>
          </a:p>
          <a:p>
            <a:r>
              <a:rPr lang="en-US" dirty="0"/>
              <a:t>We should do it because we care</a:t>
            </a:r>
          </a:p>
          <a:p>
            <a:r>
              <a:rPr lang="en-US" dirty="0"/>
              <a:t>Non-compliance can result in</a:t>
            </a:r>
          </a:p>
          <a:p>
            <a:pPr lvl="1"/>
            <a:r>
              <a:rPr lang="en-US" dirty="0"/>
              <a:t>Lawsuit</a:t>
            </a:r>
          </a:p>
          <a:p>
            <a:pPr lvl="1"/>
            <a:r>
              <a:rPr lang="en-US" dirty="0"/>
              <a:t>Federal Complaint</a:t>
            </a:r>
          </a:p>
          <a:p>
            <a:pPr lvl="1"/>
            <a:r>
              <a:rPr lang="en-US" dirty="0"/>
              <a:t>Poor public opinion</a:t>
            </a:r>
          </a:p>
          <a:p>
            <a:pPr lvl="1"/>
            <a:r>
              <a:rPr lang="en-US" dirty="0"/>
              <a:t>Disenfranchisement by the disability community</a:t>
            </a:r>
          </a:p>
        </p:txBody>
      </p:sp>
    </p:spTree>
    <p:extLst>
      <p:ext uri="{BB962C8B-B14F-4D97-AF65-F5344CB8AC3E}">
        <p14:creationId xmlns:p14="http://schemas.microsoft.com/office/powerpoint/2010/main" val="13403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90D7934-E69F-4D9A-BE22-012E1D330222}"/>
              </a:ext>
            </a:extLst>
          </p:cNvPr>
          <p:cNvSpPr>
            <a:spLocks noGrp="1"/>
          </p:cNvSpPr>
          <p:nvPr>
            <p:ph type="title"/>
          </p:nvPr>
        </p:nvSpPr>
        <p:spPr/>
        <p:txBody>
          <a:bodyPr>
            <a:normAutofit fontScale="90000"/>
          </a:bodyPr>
          <a:lstStyle/>
          <a:p>
            <a:r>
              <a:rPr lang="en-US" dirty="0"/>
              <a:t>Legal Updates</a:t>
            </a:r>
          </a:p>
        </p:txBody>
      </p:sp>
      <p:sp>
        <p:nvSpPr>
          <p:cNvPr id="2" name="Content Placeholder 1">
            <a:extLst>
              <a:ext uri="{FF2B5EF4-FFF2-40B4-BE49-F238E27FC236}">
                <a16:creationId xmlns:a16="http://schemas.microsoft.com/office/drawing/2014/main" id="{387BDD30-4331-4D4D-9701-D89C9A0CF193}"/>
              </a:ext>
            </a:extLst>
          </p:cNvPr>
          <p:cNvSpPr>
            <a:spLocks noGrp="1"/>
          </p:cNvSpPr>
          <p:nvPr>
            <p:ph idx="1"/>
          </p:nvPr>
        </p:nvSpPr>
        <p:spPr/>
        <p:txBody>
          <a:bodyPr>
            <a:normAutofit/>
          </a:bodyPr>
          <a:lstStyle/>
          <a:p>
            <a:r>
              <a:rPr lang="en-US" dirty="0"/>
              <a:t>ADA Title II</a:t>
            </a:r>
          </a:p>
          <a:p>
            <a:pPr lvl="1"/>
            <a:r>
              <a:rPr lang="en-US" b="0" i="0" dirty="0">
                <a:solidFill>
                  <a:srgbClr val="212529"/>
                </a:solidFill>
                <a:effectLst/>
              </a:rPr>
              <a:t>Dept of Justice added</a:t>
            </a:r>
            <a:r>
              <a:rPr lang="en-US" dirty="0">
                <a:solidFill>
                  <a:srgbClr val="212529"/>
                </a:solidFill>
              </a:rPr>
              <a:t> WCAG 2.1 AA in April 2024, enforcement begins April 2026</a:t>
            </a:r>
          </a:p>
          <a:p>
            <a:pPr lvl="1"/>
            <a:r>
              <a:rPr lang="en-US" dirty="0">
                <a:solidFill>
                  <a:srgbClr val="212529"/>
                </a:solidFill>
              </a:rPr>
              <a:t>Specifically calls out Social Media</a:t>
            </a:r>
          </a:p>
          <a:p>
            <a:r>
              <a:rPr lang="en-US" b="0" i="0" dirty="0">
                <a:solidFill>
                  <a:srgbClr val="212529"/>
                </a:solidFill>
                <a:effectLst/>
              </a:rPr>
              <a:t>DOJ is using 2.1 AA in all of their Resolution Agreements since 2023</a:t>
            </a:r>
          </a:p>
          <a:p>
            <a:pPr lvl="1"/>
            <a:r>
              <a:rPr lang="en-US" b="0" i="0" dirty="0">
                <a:solidFill>
                  <a:srgbClr val="212529"/>
                </a:solidFill>
                <a:effectLst/>
              </a:rPr>
              <a:t>Oklahoma Digital ID</a:t>
            </a:r>
            <a:endParaRPr lang="en-US" dirty="0">
              <a:solidFill>
                <a:srgbClr val="212529"/>
              </a:solidFill>
            </a:endParaRPr>
          </a:p>
          <a:p>
            <a:r>
              <a:rPr lang="en-US" b="0" i="0" dirty="0">
                <a:solidFill>
                  <a:srgbClr val="212529"/>
                </a:solidFill>
                <a:effectLst/>
              </a:rPr>
              <a:t>Federal HHS looking to WCAG 2.1 AA as part of their section of 504</a:t>
            </a:r>
          </a:p>
          <a:p>
            <a:endParaRPr lang="en-US" b="0" i="0" dirty="0">
              <a:solidFill>
                <a:srgbClr val="212529"/>
              </a:solidFill>
              <a:effectLst/>
            </a:endParaRPr>
          </a:p>
          <a:p>
            <a:endParaRPr lang="en-US" b="0" i="0" dirty="0">
              <a:solidFill>
                <a:srgbClr val="212529"/>
              </a:solidFill>
              <a:effectLst/>
            </a:endParaRPr>
          </a:p>
          <a:p>
            <a:r>
              <a:rPr lang="en-US" dirty="0">
                <a:solidFill>
                  <a:srgbClr val="212529"/>
                </a:solidFill>
              </a:rPr>
              <a:t>Resource: </a:t>
            </a:r>
            <a:r>
              <a:rPr lang="en-US" dirty="0">
                <a:hlinkClick r:id="rId3"/>
              </a:rPr>
              <a:t>Lainey Feingold – Disability Rights (lflegal.com)</a:t>
            </a:r>
            <a:endParaRPr lang="en-US" b="0" i="0" dirty="0">
              <a:solidFill>
                <a:srgbClr val="212529"/>
              </a:solidFill>
              <a:effectLst/>
            </a:endParaRPr>
          </a:p>
          <a:p>
            <a:endParaRPr lang="en-US" dirty="0"/>
          </a:p>
        </p:txBody>
      </p:sp>
    </p:spTree>
    <p:extLst>
      <p:ext uri="{BB962C8B-B14F-4D97-AF65-F5344CB8AC3E}">
        <p14:creationId xmlns:p14="http://schemas.microsoft.com/office/powerpoint/2010/main" val="3455528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C39471-E073-7DB8-FFC1-F410A2D660EB}"/>
              </a:ext>
            </a:extLst>
          </p:cNvPr>
          <p:cNvSpPr>
            <a:spLocks noGrp="1"/>
          </p:cNvSpPr>
          <p:nvPr>
            <p:ph type="title"/>
          </p:nvPr>
        </p:nvSpPr>
        <p:spPr/>
        <p:txBody>
          <a:bodyPr>
            <a:normAutofit fontScale="90000"/>
          </a:bodyPr>
          <a:lstStyle/>
          <a:p>
            <a:r>
              <a:rPr lang="en-US" dirty="0"/>
              <a:t>ADA Title II Recent Timeline</a:t>
            </a:r>
          </a:p>
        </p:txBody>
      </p:sp>
      <p:sp>
        <p:nvSpPr>
          <p:cNvPr id="2" name="Content Placeholder 1">
            <a:extLst>
              <a:ext uri="{FF2B5EF4-FFF2-40B4-BE49-F238E27FC236}">
                <a16:creationId xmlns:a16="http://schemas.microsoft.com/office/drawing/2014/main" id="{C2FBE942-DE21-2772-DEDA-5804A6DA8AEF}"/>
              </a:ext>
            </a:extLst>
          </p:cNvPr>
          <p:cNvSpPr>
            <a:spLocks noGrp="1"/>
          </p:cNvSpPr>
          <p:nvPr>
            <p:ph idx="1"/>
          </p:nvPr>
        </p:nvSpPr>
        <p:spPr/>
        <p:txBody>
          <a:bodyPr/>
          <a:lstStyle/>
          <a:p>
            <a:r>
              <a:rPr lang="en-US" dirty="0"/>
              <a:t>Prior to April 24, 2024</a:t>
            </a:r>
          </a:p>
          <a:p>
            <a:pPr lvl="1"/>
            <a:r>
              <a:rPr lang="en-US" dirty="0"/>
              <a:t>Title II of the ADA requires state and local governments to make sure that their services, programs, and activities are accessible to people with disabilities</a:t>
            </a:r>
          </a:p>
          <a:p>
            <a:pPr lvl="1"/>
            <a:r>
              <a:rPr lang="en-US" dirty="0"/>
              <a:t>No Technical Standard</a:t>
            </a:r>
          </a:p>
          <a:p>
            <a:r>
              <a:rPr lang="en-US" dirty="0"/>
              <a:t>After April 24, 2024</a:t>
            </a:r>
          </a:p>
          <a:p>
            <a:pPr lvl="1"/>
            <a:r>
              <a:rPr lang="en-US" dirty="0"/>
              <a:t>The rule change set a specific technical standard that state and local governments must follow to meet their existing obligations under Title II of the ADA for web and mobile app accessibility</a:t>
            </a:r>
          </a:p>
          <a:p>
            <a:pPr lvl="1"/>
            <a:r>
              <a:rPr lang="en-US" dirty="0"/>
              <a:t>The technical standard set is Web Content Accessibility Guidelines (WCAG) 2.1, Level AA</a:t>
            </a:r>
          </a:p>
          <a:p>
            <a:pPr lvl="1"/>
            <a:endParaRPr lang="en-US" dirty="0"/>
          </a:p>
        </p:txBody>
      </p:sp>
    </p:spTree>
    <p:extLst>
      <p:ext uri="{BB962C8B-B14F-4D97-AF65-F5344CB8AC3E}">
        <p14:creationId xmlns:p14="http://schemas.microsoft.com/office/powerpoint/2010/main" val="3851142661"/>
      </p:ext>
    </p:extLst>
  </p:cSld>
  <p:clrMapOvr>
    <a:masterClrMapping/>
  </p:clrMapOvr>
</p:sld>
</file>

<file path=ppt/theme/theme1.xml><?xml version="1.0" encoding="utf-8"?>
<a:theme xmlns:a="http://schemas.openxmlformats.org/drawingml/2006/main" name="DTMB Powerpoint Template -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TMB-Modern" id="{B6218B3B-D199-40F2-B864-1E5B0A14B00C}" vid="{8757F15D-B071-4B7D-BA23-C2CDE921987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CDD81C489894D89B935613992F5F4" ma:contentTypeVersion="8" ma:contentTypeDescription="Create a new document." ma:contentTypeScope="" ma:versionID="3f1b7b981bcbef1a7de274d835f3c83b">
  <xsd:schema xmlns:xsd="http://www.w3.org/2001/XMLSchema" xmlns:xs="http://www.w3.org/2001/XMLSchema" xmlns:p="http://schemas.microsoft.com/office/2006/metadata/properties" xmlns:ns2="fc91af59-b93f-4a39-96d8-11ff9208716f" targetNamespace="http://schemas.microsoft.com/office/2006/metadata/properties" ma:root="true" ma:fieldsID="bb367eca2c6e2ef6db100ca35d55fd19" ns2:_="">
    <xsd:import namespace="fc91af59-b93f-4a39-96d8-11ff9208716f"/>
    <xsd:element name="properties">
      <xsd:complexType>
        <xsd:sequence>
          <xsd:element name="documentManagement">
            <xsd:complexType>
              <xsd:all>
                <xsd:element ref="ns2:Category" minOccurs="0"/>
                <xsd:element ref="ns2:Date_x0020_Publish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91af59-b93f-4a39-96d8-11ff9208716f"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element name="Date_x0020_Published" ma:index="9" nillable="true" ma:displayName="Date Published" ma:format="DateOnly" ma:internalName="Date_x0020_Published">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isplay Nam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fc91af59-b93f-4a39-96d8-11ff9208716f">Quick Links</Category>
    <Date_x0020_Published xmlns="fc91af59-b93f-4a39-96d8-11ff9208716f" xsi:nil="true"/>
  </documentManagement>
</p:properties>
</file>

<file path=customXml/itemProps1.xml><?xml version="1.0" encoding="utf-8"?>
<ds:datastoreItem xmlns:ds="http://schemas.openxmlformats.org/officeDocument/2006/customXml" ds:itemID="{046C5713-AFAB-4BBD-B08C-DE9AF5ECC8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91af59-b93f-4a39-96d8-11ff920871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A6F08F-E6B6-4117-BB97-47B1259413CD}">
  <ds:schemaRefs>
    <ds:schemaRef ds:uri="http://schemas.microsoft.com/sharepoint/v3/contenttype/forms"/>
  </ds:schemaRefs>
</ds:datastoreItem>
</file>

<file path=customXml/itemProps3.xml><?xml version="1.0" encoding="utf-8"?>
<ds:datastoreItem xmlns:ds="http://schemas.openxmlformats.org/officeDocument/2006/customXml" ds:itemID="{524B6B3A-6E92-431F-BE76-5972F3DAD885}">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fc91af59-b93f-4a39-96d8-11ff9208716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DTMB Powerpoint Template - Modern</Template>
  <TotalTime>34094</TotalTime>
  <Words>2066</Words>
  <Application>Microsoft Office PowerPoint</Application>
  <PresentationFormat>Widescreen</PresentationFormat>
  <Paragraphs>289</Paragraphs>
  <Slides>18</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Malgun Gothic</vt:lpstr>
      <vt:lpstr>Arial</vt:lpstr>
      <vt:lpstr>Calibri</vt:lpstr>
      <vt:lpstr>Montserrat</vt:lpstr>
      <vt:lpstr>Montserrat SemiBold</vt:lpstr>
      <vt:lpstr>Myriad Pro</vt:lpstr>
      <vt:lpstr>Segoe UI Emoji</vt:lpstr>
      <vt:lpstr>Verdana</vt:lpstr>
      <vt:lpstr>DTMB Powerpoint Template - 2015</vt:lpstr>
      <vt:lpstr>Digital Accessibility &amp; New ADA Title II Requirements</vt:lpstr>
      <vt:lpstr>Presenter’s Background</vt:lpstr>
      <vt:lpstr>Presentation Disclaimer </vt:lpstr>
      <vt:lpstr>Stats</vt:lpstr>
      <vt:lpstr>Comprehensive Look At SOM Digital Presence</vt:lpstr>
      <vt:lpstr>Laws and Policy</vt:lpstr>
      <vt:lpstr>Why do it?</vt:lpstr>
      <vt:lpstr>Legal Updates</vt:lpstr>
      <vt:lpstr>ADA Title II Recent Timeline</vt:lpstr>
      <vt:lpstr>Section 508 versus ADA Title II</vt:lpstr>
      <vt:lpstr>ADA Title II Scope</vt:lpstr>
      <vt:lpstr>What Does the ADA Title II Rule Change Mean to Me?</vt:lpstr>
      <vt:lpstr>Exceptions</vt:lpstr>
      <vt:lpstr>Transition Plan</vt:lpstr>
      <vt:lpstr>Michigan’s Prioritization Process</vt:lpstr>
      <vt:lpstr>Social Media Resources</vt:lpstr>
      <vt:lpstr>Other Resources</vt:lpstr>
      <vt:lpstr>Questions</vt:lpstr>
    </vt:vector>
  </TitlesOfParts>
  <Company>State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101</dc:title>
  <dc:creator>DTMB &amp; MDCR</dc:creator>
  <cp:lastModifiedBy>Estill, John (DTMB)</cp:lastModifiedBy>
  <cp:revision>104</cp:revision>
  <cp:lastPrinted>2019-03-18T12:27:49Z</cp:lastPrinted>
  <dcterms:created xsi:type="dcterms:W3CDTF">2017-03-20T17:18:35Z</dcterms:created>
  <dcterms:modified xsi:type="dcterms:W3CDTF">2024-11-14T19:58:59Z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Contact">
    <vt:lpwstr/>
  </property>
  <property fmtid="{D5CDD505-2E9C-101B-9397-08002B2CF9AE}" pid="3" name="PublishingContactPicture">
    <vt:lpwstr>, </vt:lpwstr>
  </property>
  <property fmtid="{D5CDD505-2E9C-101B-9397-08002B2CF9AE}" pid="4" name="ContentTypeId">
    <vt:lpwstr>0x0101006E2CDD81C489894D89B935613992F5F4</vt:lpwstr>
  </property>
  <property fmtid="{D5CDD505-2E9C-101B-9397-08002B2CF9AE}" pid="5" name="PublishingVariationRelationshipLinkFieldID">
    <vt:lpwstr>, </vt:lpwstr>
  </property>
  <property fmtid="{D5CDD505-2E9C-101B-9397-08002B2CF9AE}" pid="6" name="HeaderStyleDefinitions">
    <vt:lpwstr/>
  </property>
  <property fmtid="{D5CDD505-2E9C-101B-9397-08002B2CF9AE}" pid="7" name="MSIP_Label_3a2fed65-62e7-46ea-af74-187e0c17143a_Enabled">
    <vt:lpwstr>true</vt:lpwstr>
  </property>
  <property fmtid="{D5CDD505-2E9C-101B-9397-08002B2CF9AE}" pid="8" name="MSIP_Label_3a2fed65-62e7-46ea-af74-187e0c17143a_SetDate">
    <vt:lpwstr>2021-09-16T18:21:58Z</vt:lpwstr>
  </property>
  <property fmtid="{D5CDD505-2E9C-101B-9397-08002B2CF9AE}" pid="9" name="MSIP_Label_3a2fed65-62e7-46ea-af74-187e0c17143a_Method">
    <vt:lpwstr>Privileged</vt:lpwstr>
  </property>
  <property fmtid="{D5CDD505-2E9C-101B-9397-08002B2CF9AE}" pid="10" name="MSIP_Label_3a2fed65-62e7-46ea-af74-187e0c17143a_Name">
    <vt:lpwstr>3a2fed65-62e7-46ea-af74-187e0c17143a</vt:lpwstr>
  </property>
  <property fmtid="{D5CDD505-2E9C-101B-9397-08002B2CF9AE}" pid="11" name="MSIP_Label_3a2fed65-62e7-46ea-af74-187e0c17143a_SiteId">
    <vt:lpwstr>d5fb7087-3777-42ad-966a-892ef47225d1</vt:lpwstr>
  </property>
  <property fmtid="{D5CDD505-2E9C-101B-9397-08002B2CF9AE}" pid="12" name="MSIP_Label_3a2fed65-62e7-46ea-af74-187e0c17143a_ActionId">
    <vt:lpwstr>dd3f761c-7e74-4bfc-991f-e808bea8c352</vt:lpwstr>
  </property>
  <property fmtid="{D5CDD505-2E9C-101B-9397-08002B2CF9AE}" pid="13" name="MSIP_Label_3a2fed65-62e7-46ea-af74-187e0c17143a_ContentBits">
    <vt:lpwstr>0</vt:lpwstr>
  </property>
</Properties>
</file>