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70" r:id="rId5"/>
    <p:sldId id="271" r:id="rId6"/>
    <p:sldId id="274" r:id="rId7"/>
    <p:sldId id="275" r:id="rId8"/>
    <p:sldId id="277" r:id="rId9"/>
    <p:sldId id="269" r:id="rId10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First Section" id="{8B9D9E3D-F68D-4D7A-9E56-CEA0DABC574A}">
          <p14:sldIdLst>
            <p14:sldId id="270"/>
            <p14:sldId id="271"/>
            <p14:sldId id="274"/>
            <p14:sldId id="275"/>
            <p14:sldId id="277"/>
            <p14:sldId id="26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2334"/>
    <a:srgbClr val="4D4D4D"/>
    <a:srgbClr val="162E4B"/>
    <a:srgbClr val="3EA0B5"/>
    <a:srgbClr val="C7C8CA"/>
    <a:srgbClr val="CFD7E7"/>
    <a:srgbClr val="899E50"/>
    <a:srgbClr val="A3CF62"/>
    <a:srgbClr val="0B2F4D"/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859" autoAdjust="0"/>
    <p:restoredTop sz="90678" autoAdjust="0"/>
  </p:normalViewPr>
  <p:slideViewPr>
    <p:cSldViewPr>
      <p:cViewPr varScale="1">
        <p:scale>
          <a:sx n="100" d="100"/>
          <a:sy n="100" d="100"/>
        </p:scale>
        <p:origin x="366" y="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2994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06/06/18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2D966E-AF42-4487-A6DA-5F7FC522E6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419475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r>
              <a:rPr lang="en-US"/>
              <a:t>06/06/18</a:t>
            </a:r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F06E0B5-D0C9-4042-AC8E-22D3214D64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77485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https://docs.google.com/spreadsheets/d/1DN9a7tSC3ms3qMDWnew59cFFLUJjN8Oc/edit?gid=1783115224#gid=1783115224</a:t>
            </a:r>
          </a:p>
        </p:txBody>
      </p:sp>
    </p:spTree>
    <p:extLst>
      <p:ext uri="{BB962C8B-B14F-4D97-AF65-F5344CB8AC3E}">
        <p14:creationId xmlns:p14="http://schemas.microsoft.com/office/powerpoint/2010/main" val="24466639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ichigan.gov/egle" TargetMode="External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4" Type="http://schemas.openxmlformats.org/officeDocument/2006/relationships/hyperlink" Target="https://www.michigan.gov/egle/outreach/connect" TargetMode="Externa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7409" y="1592540"/>
            <a:ext cx="10363200" cy="1470025"/>
          </a:xfrm>
        </p:spPr>
        <p:txBody>
          <a:bodyPr anchor="b"/>
          <a:lstStyle>
            <a:lvl1pPr>
              <a:defRPr b="0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57486"/>
            <a:ext cx="8534400" cy="2009913"/>
          </a:xfrm>
        </p:spPr>
        <p:txBody>
          <a:bodyPr/>
          <a:lstStyle>
            <a:lvl1pPr marL="0" indent="0" algn="ctr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 sz="2400" dirty="0"/>
          </a:p>
        </p:txBody>
      </p:sp>
      <p:sp>
        <p:nvSpPr>
          <p:cNvPr id="7" name="Rectangle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67409" y="3108601"/>
            <a:ext cx="10566400" cy="190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6" name="Picture 5" descr="Michigan Department of Environment, Great Lakes, and Energy">
            <a:extLst>
              <a:ext uri="{FF2B5EF4-FFF2-40B4-BE49-F238E27FC236}">
                <a16:creationId xmlns:a16="http://schemas.microsoft.com/office/drawing/2014/main" id="{FAC5CA67-1684-8091-FFC0-176C82037B5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503697"/>
            <a:ext cx="10566400" cy="850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4535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775D5D-2EE2-A112-64B3-34BF9643CCC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-1203552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Closing slide</a:t>
            </a:r>
          </a:p>
        </p:txBody>
      </p:sp>
      <p:pic>
        <p:nvPicPr>
          <p:cNvPr id="9" name="Picture 8" descr="Michigan Department of Environment, Great Lakes, and Energy">
            <a:extLst>
              <a:ext uri="{FF2B5EF4-FFF2-40B4-BE49-F238E27FC236}">
                <a16:creationId xmlns:a16="http://schemas.microsoft.com/office/drawing/2014/main" id="{C4D7D0CD-1300-1A88-3B3E-2114FD9C8B4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3995" y="274638"/>
            <a:ext cx="2798828" cy="2798828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7A109AA-285E-55F7-AA3F-5E8B4043B634}"/>
              </a:ext>
            </a:extLst>
          </p:cNvPr>
          <p:cNvSpPr txBox="1"/>
          <p:nvPr userDrawn="1"/>
        </p:nvSpPr>
        <p:spPr>
          <a:xfrm>
            <a:off x="1173663" y="423340"/>
            <a:ext cx="526604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>
                <a:solidFill>
                  <a:srgbClr val="4D4D4D"/>
                </a:solidFill>
              </a:rPr>
              <a:t>Michigan Department of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b="1" dirty="0">
                <a:solidFill>
                  <a:srgbClr val="4D4D4D"/>
                </a:solidFill>
              </a:rPr>
              <a:t>Environment, Great Lakes, and Energy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>
              <a:solidFill>
                <a:srgbClr val="4D4D4D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solidFill>
                  <a:srgbClr val="4D4D4D"/>
                </a:solidFill>
              </a:rPr>
              <a:t>800-662-9278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solidFill>
                  <a:srgbClr val="4D4D4D"/>
                </a:solidFill>
                <a:hlinkClick r:id="rId3"/>
              </a:rPr>
              <a:t>Michigan.gov/egle</a:t>
            </a:r>
            <a:endParaRPr lang="en-US" dirty="0">
              <a:solidFill>
                <a:srgbClr val="4D4D4D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3804193-461C-0C70-709C-132B1F9E9D72}"/>
              </a:ext>
            </a:extLst>
          </p:cNvPr>
          <p:cNvSpPr txBox="1"/>
          <p:nvPr userDrawn="1"/>
        </p:nvSpPr>
        <p:spPr>
          <a:xfrm>
            <a:off x="1175435" y="4724400"/>
            <a:ext cx="1033076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4D4D4D"/>
                </a:solidFill>
              </a:rPr>
              <a:t>Follow us at:</a:t>
            </a:r>
          </a:p>
          <a:p>
            <a:r>
              <a:rPr lang="en-US" sz="3200" dirty="0">
                <a:hlinkClick r:id="rId4"/>
              </a:rPr>
              <a:t>Michigan.gov/EGLEConnect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75019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566400" cy="868362"/>
          </a:xfrm>
        </p:spPr>
        <p:txBody>
          <a:bodyPr/>
          <a:lstStyle>
            <a:lvl1pPr>
              <a:defRPr b="0">
                <a:solidFill>
                  <a:srgbClr val="162E4B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51818D"/>
              </a:buClr>
              <a:buFont typeface="Arial" panose="020B0604020202020204" pitchFamily="34" charset="0"/>
              <a:buChar char="•"/>
              <a:defRPr>
                <a:solidFill>
                  <a:srgbClr val="4D4D4D"/>
                </a:solidFill>
              </a:defRPr>
            </a:lvl1pPr>
            <a:lvl2pPr marL="742950" indent="-285750">
              <a:buClr>
                <a:srgbClr val="51818D"/>
              </a:buClr>
              <a:buFont typeface="Calibri" panose="020F0502020204030204" pitchFamily="34" charset="0"/>
              <a:buChar char="‒"/>
              <a:defRPr>
                <a:solidFill>
                  <a:srgbClr val="4D4D4D"/>
                </a:solidFill>
              </a:defRPr>
            </a:lvl2pPr>
            <a:lvl3pPr marL="1143000" indent="-228600">
              <a:buClr>
                <a:srgbClr val="51818D"/>
              </a:buClr>
              <a:buFont typeface="Arial" panose="020B0604020202020204" pitchFamily="34" charset="0"/>
              <a:buChar char="•"/>
              <a:defRPr>
                <a:solidFill>
                  <a:srgbClr val="4D4D4D"/>
                </a:solidFill>
              </a:defRPr>
            </a:lvl3pPr>
            <a:lvl4pPr marL="1600200" indent="-228600">
              <a:buClr>
                <a:srgbClr val="51818D"/>
              </a:buClr>
              <a:buFont typeface="Calibri" panose="020F0502020204030204" pitchFamily="34" charset="0"/>
              <a:buChar char="‒"/>
              <a:defRPr>
                <a:solidFill>
                  <a:srgbClr val="4D4D4D"/>
                </a:solidFill>
              </a:defRPr>
            </a:lvl4pPr>
            <a:lvl5pPr marL="2057400" indent="-228600">
              <a:buClr>
                <a:srgbClr val="51818D"/>
              </a:buClr>
              <a:buFont typeface="Calibri" panose="020F0502020204030204" pitchFamily="34" charset="0"/>
              <a:buChar char="»"/>
              <a:defRPr>
                <a:solidFill>
                  <a:srgbClr val="4D4D4D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28575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0"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02112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  <a:defRPr sz="2800"/>
            </a:lvl1pPr>
            <a:lvl2pPr marL="742950" indent="-285750">
              <a:buClr>
                <a:schemeClr val="accent1"/>
              </a:buClr>
              <a:buFont typeface="Calibri" panose="020F0502020204030204" pitchFamily="34" charset="0"/>
              <a:buChar char="‒"/>
              <a:defRPr sz="2400"/>
            </a:lvl2pPr>
            <a:lvl3pPr marL="11430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2000"/>
            </a:lvl3pPr>
            <a:lvl4pPr marL="1600200" indent="-228600">
              <a:buClr>
                <a:schemeClr val="accent1"/>
              </a:buClr>
              <a:buFont typeface="Calibri" panose="020F0502020204030204" pitchFamily="34" charset="0"/>
              <a:buChar char="‒"/>
              <a:defRPr sz="1800"/>
            </a:lvl4pPr>
            <a:lvl5pPr marL="2057400" indent="-228600">
              <a:buClr>
                <a:schemeClr val="accent1"/>
              </a:buClr>
              <a:buFont typeface="Calibri" panose="020F0502020204030204" pitchFamily="34" charset="0"/>
              <a:buChar char="»"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buClr>
                <a:schemeClr val="accent1"/>
              </a:buClr>
              <a:defRPr sz="2800"/>
            </a:lvl1pPr>
            <a:lvl2pPr>
              <a:buClr>
                <a:schemeClr val="accent1"/>
              </a:buClr>
              <a:defRPr sz="2400"/>
            </a:lvl2pPr>
            <a:lvl3pPr>
              <a:buClr>
                <a:schemeClr val="accent1"/>
              </a:buClr>
              <a:defRPr sz="2000"/>
            </a:lvl3pPr>
            <a:lvl4pPr>
              <a:buClr>
                <a:schemeClr val="accent1"/>
              </a:buClr>
              <a:defRPr sz="1800"/>
            </a:lvl4pPr>
            <a:lvl5pPr>
              <a:buClr>
                <a:schemeClr val="accent1"/>
              </a:buCl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97372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  <a:lvl2pPr marL="742950" indent="-285750">
              <a:buClr>
                <a:schemeClr val="accent1"/>
              </a:buClr>
              <a:buFont typeface="Calibri" panose="020F0502020204030204" pitchFamily="34" charset="0"/>
              <a:buChar char="‒"/>
              <a:defRPr sz="2000"/>
            </a:lvl2pPr>
            <a:lvl3pPr marL="11430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800"/>
            </a:lvl3pPr>
            <a:lvl4pPr marL="1600200" indent="-228600">
              <a:buClr>
                <a:schemeClr val="accent1"/>
              </a:buClr>
              <a:buFont typeface="Calibri" panose="020F0502020204030204" pitchFamily="34" charset="0"/>
              <a:buChar char="‒"/>
              <a:defRPr sz="1600"/>
            </a:lvl4pPr>
            <a:lvl5pPr marL="2057400" indent="-228600">
              <a:buClr>
                <a:schemeClr val="accent1"/>
              </a:buClr>
              <a:buFont typeface="Calibri" panose="020F0502020204030204" pitchFamily="34" charset="0"/>
              <a:buChar char="»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  <a:lvl2pPr marL="742950" indent="-285750">
              <a:buClr>
                <a:schemeClr val="accent1"/>
              </a:buClr>
              <a:buFont typeface="Calibri" panose="020F0502020204030204" pitchFamily="34" charset="0"/>
              <a:buChar char="‒"/>
              <a:defRPr sz="2000"/>
            </a:lvl2pPr>
            <a:lvl3pPr marL="11430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1800"/>
            </a:lvl3pPr>
            <a:lvl4pPr marL="1600200" indent="-228600">
              <a:buClr>
                <a:schemeClr val="accent1"/>
              </a:buClr>
              <a:buFont typeface="Calibri" panose="020F0502020204030204" pitchFamily="34" charset="0"/>
              <a:buChar char="‒"/>
              <a:defRPr sz="1600"/>
            </a:lvl4pPr>
            <a:lvl5pPr marL="2057400" indent="-228600">
              <a:buClr>
                <a:schemeClr val="accent1"/>
              </a:buClr>
              <a:buFont typeface="Calibri" panose="020F0502020204030204" pitchFamily="34" charset="0"/>
              <a:buChar char="»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73164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6591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558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buClr>
                <a:schemeClr val="accent1"/>
              </a:buClr>
              <a:defRPr sz="3200"/>
            </a:lvl1pPr>
            <a:lvl2pPr>
              <a:buClr>
                <a:schemeClr val="accent1"/>
              </a:buClr>
              <a:defRPr sz="2800"/>
            </a:lvl2pPr>
            <a:lvl3pPr>
              <a:buClr>
                <a:schemeClr val="accent1"/>
              </a:buClr>
              <a:defRPr sz="2400"/>
            </a:lvl3pPr>
            <a:lvl4pPr>
              <a:buClr>
                <a:schemeClr val="accent1"/>
              </a:buClr>
              <a:defRPr sz="2000"/>
            </a:lvl4pPr>
            <a:lvl5pPr>
              <a:buClr>
                <a:schemeClr val="accent1"/>
              </a:buCl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44102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 descr="Insert appropriate alternative text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45375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F6B014C8-59E4-465C-AD2E-21A05B16C9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5562603"/>
            <a:ext cx="12192000" cy="1295398"/>
            <a:chOff x="0" y="2433638"/>
            <a:chExt cx="2092326" cy="506412"/>
          </a:xfrm>
        </p:grpSpPr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id="{2D4A2765-DB4A-4066-8CA8-83306205A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0" y="2511425"/>
              <a:ext cx="2092325" cy="428625"/>
            </a:xfrm>
            <a:custGeom>
              <a:avLst/>
              <a:gdLst>
                <a:gd name="T0" fmla="*/ 6589 w 6589"/>
                <a:gd name="T1" fmla="*/ 208 h 1349"/>
                <a:gd name="T2" fmla="*/ 6434 w 6589"/>
                <a:gd name="T3" fmla="*/ 266 h 1349"/>
                <a:gd name="T4" fmla="*/ 6128 w 6589"/>
                <a:gd name="T5" fmla="*/ 369 h 1349"/>
                <a:gd name="T6" fmla="*/ 5825 w 6589"/>
                <a:gd name="T7" fmla="*/ 461 h 1349"/>
                <a:gd name="T8" fmla="*/ 5527 w 6589"/>
                <a:gd name="T9" fmla="*/ 538 h 1349"/>
                <a:gd name="T10" fmla="*/ 5232 w 6589"/>
                <a:gd name="T11" fmla="*/ 605 h 1349"/>
                <a:gd name="T12" fmla="*/ 4943 w 6589"/>
                <a:gd name="T13" fmla="*/ 659 h 1349"/>
                <a:gd name="T14" fmla="*/ 4659 w 6589"/>
                <a:gd name="T15" fmla="*/ 702 h 1349"/>
                <a:gd name="T16" fmla="*/ 4379 w 6589"/>
                <a:gd name="T17" fmla="*/ 735 h 1349"/>
                <a:gd name="T18" fmla="*/ 4106 w 6589"/>
                <a:gd name="T19" fmla="*/ 757 h 1349"/>
                <a:gd name="T20" fmla="*/ 3839 w 6589"/>
                <a:gd name="T21" fmla="*/ 772 h 1349"/>
                <a:gd name="T22" fmla="*/ 3577 w 6589"/>
                <a:gd name="T23" fmla="*/ 776 h 1349"/>
                <a:gd name="T24" fmla="*/ 3322 w 6589"/>
                <a:gd name="T25" fmla="*/ 774 h 1349"/>
                <a:gd name="T26" fmla="*/ 3073 w 6589"/>
                <a:gd name="T27" fmla="*/ 764 h 1349"/>
                <a:gd name="T28" fmla="*/ 2833 w 6589"/>
                <a:gd name="T29" fmla="*/ 747 h 1349"/>
                <a:gd name="T30" fmla="*/ 2598 w 6589"/>
                <a:gd name="T31" fmla="*/ 724 h 1349"/>
                <a:gd name="T32" fmla="*/ 2372 w 6589"/>
                <a:gd name="T33" fmla="*/ 696 h 1349"/>
                <a:gd name="T34" fmla="*/ 2046 w 6589"/>
                <a:gd name="T35" fmla="*/ 646 h 1349"/>
                <a:gd name="T36" fmla="*/ 1643 w 6589"/>
                <a:gd name="T37" fmla="*/ 565 h 1349"/>
                <a:gd name="T38" fmla="*/ 1276 w 6589"/>
                <a:gd name="T39" fmla="*/ 473 h 1349"/>
                <a:gd name="T40" fmla="*/ 947 w 6589"/>
                <a:gd name="T41" fmla="*/ 375 h 1349"/>
                <a:gd name="T42" fmla="*/ 658 w 6589"/>
                <a:gd name="T43" fmla="*/ 277 h 1349"/>
                <a:gd name="T44" fmla="*/ 411 w 6589"/>
                <a:gd name="T45" fmla="*/ 184 h 1349"/>
                <a:gd name="T46" fmla="*/ 122 w 6589"/>
                <a:gd name="T47" fmla="*/ 58 h 1349"/>
                <a:gd name="T48" fmla="*/ 0 w 6589"/>
                <a:gd name="T49" fmla="*/ 0 h 1349"/>
                <a:gd name="T50" fmla="*/ 0 w 6589"/>
                <a:gd name="T51" fmla="*/ 1 h 1349"/>
                <a:gd name="T52" fmla="*/ 61 w 6589"/>
                <a:gd name="T53" fmla="*/ 78 h 1349"/>
                <a:gd name="T54" fmla="*/ 201 w 6589"/>
                <a:gd name="T55" fmla="*/ 242 h 1349"/>
                <a:gd name="T56" fmla="*/ 365 w 6589"/>
                <a:gd name="T57" fmla="*/ 417 h 1349"/>
                <a:gd name="T58" fmla="*/ 553 w 6589"/>
                <a:gd name="T59" fmla="*/ 595 h 1349"/>
                <a:gd name="T60" fmla="*/ 768 w 6589"/>
                <a:gd name="T61" fmla="*/ 775 h 1349"/>
                <a:gd name="T62" fmla="*/ 1010 w 6589"/>
                <a:gd name="T63" fmla="*/ 953 h 1349"/>
                <a:gd name="T64" fmla="*/ 1209 w 6589"/>
                <a:gd name="T65" fmla="*/ 1079 h 1349"/>
                <a:gd name="T66" fmla="*/ 1350 w 6589"/>
                <a:gd name="T67" fmla="*/ 1160 h 1349"/>
                <a:gd name="T68" fmla="*/ 1498 w 6589"/>
                <a:gd name="T69" fmla="*/ 1239 h 1349"/>
                <a:gd name="T70" fmla="*/ 1654 w 6589"/>
                <a:gd name="T71" fmla="*/ 1314 h 1349"/>
                <a:gd name="T72" fmla="*/ 1734 w 6589"/>
                <a:gd name="T73" fmla="*/ 1349 h 1349"/>
                <a:gd name="T74" fmla="*/ 6589 w 6589"/>
                <a:gd name="T75" fmla="*/ 1349 h 1349"/>
                <a:gd name="T76" fmla="*/ 6589 w 6589"/>
                <a:gd name="T77" fmla="*/ 208 h 1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6589" h="1349">
                  <a:moveTo>
                    <a:pt x="6589" y="208"/>
                  </a:moveTo>
                  <a:lnTo>
                    <a:pt x="6434" y="266"/>
                  </a:lnTo>
                  <a:lnTo>
                    <a:pt x="6128" y="369"/>
                  </a:lnTo>
                  <a:lnTo>
                    <a:pt x="5825" y="461"/>
                  </a:lnTo>
                  <a:lnTo>
                    <a:pt x="5527" y="538"/>
                  </a:lnTo>
                  <a:lnTo>
                    <a:pt x="5232" y="605"/>
                  </a:lnTo>
                  <a:lnTo>
                    <a:pt x="4943" y="659"/>
                  </a:lnTo>
                  <a:lnTo>
                    <a:pt x="4659" y="702"/>
                  </a:lnTo>
                  <a:lnTo>
                    <a:pt x="4379" y="735"/>
                  </a:lnTo>
                  <a:lnTo>
                    <a:pt x="4106" y="757"/>
                  </a:lnTo>
                  <a:lnTo>
                    <a:pt x="3839" y="772"/>
                  </a:lnTo>
                  <a:lnTo>
                    <a:pt x="3577" y="776"/>
                  </a:lnTo>
                  <a:lnTo>
                    <a:pt x="3322" y="774"/>
                  </a:lnTo>
                  <a:lnTo>
                    <a:pt x="3073" y="764"/>
                  </a:lnTo>
                  <a:lnTo>
                    <a:pt x="2833" y="747"/>
                  </a:lnTo>
                  <a:lnTo>
                    <a:pt x="2598" y="724"/>
                  </a:lnTo>
                  <a:lnTo>
                    <a:pt x="2372" y="696"/>
                  </a:lnTo>
                  <a:lnTo>
                    <a:pt x="2046" y="646"/>
                  </a:lnTo>
                  <a:lnTo>
                    <a:pt x="1643" y="565"/>
                  </a:lnTo>
                  <a:lnTo>
                    <a:pt x="1276" y="473"/>
                  </a:lnTo>
                  <a:lnTo>
                    <a:pt x="947" y="375"/>
                  </a:lnTo>
                  <a:lnTo>
                    <a:pt x="658" y="277"/>
                  </a:lnTo>
                  <a:lnTo>
                    <a:pt x="411" y="184"/>
                  </a:lnTo>
                  <a:lnTo>
                    <a:pt x="122" y="58"/>
                  </a:lnTo>
                  <a:lnTo>
                    <a:pt x="0" y="0"/>
                  </a:lnTo>
                  <a:lnTo>
                    <a:pt x="0" y="1"/>
                  </a:lnTo>
                  <a:lnTo>
                    <a:pt x="61" y="78"/>
                  </a:lnTo>
                  <a:lnTo>
                    <a:pt x="201" y="242"/>
                  </a:lnTo>
                  <a:lnTo>
                    <a:pt x="365" y="417"/>
                  </a:lnTo>
                  <a:lnTo>
                    <a:pt x="553" y="595"/>
                  </a:lnTo>
                  <a:lnTo>
                    <a:pt x="768" y="775"/>
                  </a:lnTo>
                  <a:lnTo>
                    <a:pt x="1010" y="953"/>
                  </a:lnTo>
                  <a:lnTo>
                    <a:pt x="1209" y="1079"/>
                  </a:lnTo>
                  <a:lnTo>
                    <a:pt x="1350" y="1160"/>
                  </a:lnTo>
                  <a:lnTo>
                    <a:pt x="1498" y="1239"/>
                  </a:lnTo>
                  <a:lnTo>
                    <a:pt x="1654" y="1314"/>
                  </a:lnTo>
                  <a:lnTo>
                    <a:pt x="1734" y="1349"/>
                  </a:lnTo>
                  <a:lnTo>
                    <a:pt x="6589" y="1349"/>
                  </a:lnTo>
                  <a:lnTo>
                    <a:pt x="6589" y="208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/>
            </a:p>
          </p:txBody>
        </p:sp>
        <p:sp>
          <p:nvSpPr>
            <p:cNvPr id="10" name="Freeform 11">
              <a:extLst>
                <a:ext uri="{FF2B5EF4-FFF2-40B4-BE49-F238E27FC236}">
                  <a16:creationId xmlns:a16="http://schemas.microsoft.com/office/drawing/2014/main" id="{D433C055-B5E9-490C-81C1-CB3BAC4AF0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3988" y="2433638"/>
              <a:ext cx="668338" cy="282575"/>
            </a:xfrm>
            <a:custGeom>
              <a:avLst/>
              <a:gdLst>
                <a:gd name="T0" fmla="*/ 2106 w 2106"/>
                <a:gd name="T1" fmla="*/ 0 h 892"/>
                <a:gd name="T2" fmla="*/ 1969 w 2106"/>
                <a:gd name="T3" fmla="*/ 93 h 892"/>
                <a:gd name="T4" fmla="*/ 1695 w 2106"/>
                <a:gd name="T5" fmla="*/ 260 h 892"/>
                <a:gd name="T6" fmla="*/ 1420 w 2106"/>
                <a:gd name="T7" fmla="*/ 405 h 892"/>
                <a:gd name="T8" fmla="*/ 1149 w 2106"/>
                <a:gd name="T9" fmla="*/ 531 h 892"/>
                <a:gd name="T10" fmla="*/ 881 w 2106"/>
                <a:gd name="T11" fmla="*/ 640 h 892"/>
                <a:gd name="T12" fmla="*/ 619 w 2106"/>
                <a:gd name="T13" fmla="*/ 729 h 892"/>
                <a:gd name="T14" fmla="*/ 364 w 2106"/>
                <a:gd name="T15" fmla="*/ 805 h 892"/>
                <a:gd name="T16" fmla="*/ 119 w 2106"/>
                <a:gd name="T17" fmla="*/ 867 h 892"/>
                <a:gd name="T18" fmla="*/ 0 w 2106"/>
                <a:gd name="T19" fmla="*/ 892 h 892"/>
                <a:gd name="T20" fmla="*/ 125 w 2106"/>
                <a:gd name="T21" fmla="*/ 876 h 892"/>
                <a:gd name="T22" fmla="*/ 376 w 2106"/>
                <a:gd name="T23" fmla="*/ 841 h 892"/>
                <a:gd name="T24" fmla="*/ 633 w 2106"/>
                <a:gd name="T25" fmla="*/ 796 h 892"/>
                <a:gd name="T26" fmla="*/ 893 w 2106"/>
                <a:gd name="T27" fmla="*/ 743 h 892"/>
                <a:gd name="T28" fmla="*/ 1157 w 2106"/>
                <a:gd name="T29" fmla="*/ 680 h 892"/>
                <a:gd name="T30" fmla="*/ 1424 w 2106"/>
                <a:gd name="T31" fmla="*/ 605 h 892"/>
                <a:gd name="T32" fmla="*/ 1695 w 2106"/>
                <a:gd name="T33" fmla="*/ 523 h 892"/>
                <a:gd name="T34" fmla="*/ 1968 w 2106"/>
                <a:gd name="T35" fmla="*/ 428 h 892"/>
                <a:gd name="T36" fmla="*/ 2106 w 2106"/>
                <a:gd name="T37" fmla="*/ 376 h 892"/>
                <a:gd name="T38" fmla="*/ 2106 w 2106"/>
                <a:gd name="T39" fmla="*/ 0 h 8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106" h="892">
                  <a:moveTo>
                    <a:pt x="2106" y="0"/>
                  </a:moveTo>
                  <a:lnTo>
                    <a:pt x="1969" y="93"/>
                  </a:lnTo>
                  <a:lnTo>
                    <a:pt x="1695" y="260"/>
                  </a:lnTo>
                  <a:lnTo>
                    <a:pt x="1420" y="405"/>
                  </a:lnTo>
                  <a:lnTo>
                    <a:pt x="1149" y="531"/>
                  </a:lnTo>
                  <a:lnTo>
                    <a:pt x="881" y="640"/>
                  </a:lnTo>
                  <a:lnTo>
                    <a:pt x="619" y="729"/>
                  </a:lnTo>
                  <a:lnTo>
                    <a:pt x="364" y="805"/>
                  </a:lnTo>
                  <a:lnTo>
                    <a:pt x="119" y="867"/>
                  </a:lnTo>
                  <a:lnTo>
                    <a:pt x="0" y="892"/>
                  </a:lnTo>
                  <a:lnTo>
                    <a:pt x="125" y="876"/>
                  </a:lnTo>
                  <a:lnTo>
                    <a:pt x="376" y="841"/>
                  </a:lnTo>
                  <a:lnTo>
                    <a:pt x="633" y="796"/>
                  </a:lnTo>
                  <a:lnTo>
                    <a:pt x="893" y="743"/>
                  </a:lnTo>
                  <a:lnTo>
                    <a:pt x="1157" y="680"/>
                  </a:lnTo>
                  <a:lnTo>
                    <a:pt x="1424" y="605"/>
                  </a:lnTo>
                  <a:lnTo>
                    <a:pt x="1695" y="523"/>
                  </a:lnTo>
                  <a:lnTo>
                    <a:pt x="1968" y="428"/>
                  </a:lnTo>
                  <a:lnTo>
                    <a:pt x="2106" y="376"/>
                  </a:lnTo>
                  <a:lnTo>
                    <a:pt x="2106" y="0"/>
                  </a:lnTo>
                  <a:close/>
                </a:path>
              </a:pathLst>
            </a:custGeom>
            <a:solidFill>
              <a:srgbClr val="899E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/>
            </a:p>
          </p:txBody>
        </p:sp>
        <p:sp>
          <p:nvSpPr>
            <p:cNvPr id="11" name="Freeform 708">
              <a:extLst>
                <a:ext uri="{FF2B5EF4-FFF2-40B4-BE49-F238E27FC236}">
                  <a16:creationId xmlns:a16="http://schemas.microsoft.com/office/drawing/2014/main" id="{F5FD3C94-E264-433C-9A1E-9711795B94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" y="2532062"/>
              <a:ext cx="508000" cy="407988"/>
            </a:xfrm>
            <a:custGeom>
              <a:avLst/>
              <a:gdLst>
                <a:gd name="T0" fmla="*/ 0 w 1597"/>
                <a:gd name="T1" fmla="*/ 0 h 1286"/>
                <a:gd name="T2" fmla="*/ 0 w 1597"/>
                <a:gd name="T3" fmla="*/ 1286 h 1286"/>
                <a:gd name="T4" fmla="*/ 1597 w 1597"/>
                <a:gd name="T5" fmla="*/ 1286 h 1286"/>
                <a:gd name="T6" fmla="*/ 1524 w 1597"/>
                <a:gd name="T7" fmla="*/ 1251 h 1286"/>
                <a:gd name="T8" fmla="*/ 1382 w 1597"/>
                <a:gd name="T9" fmla="*/ 1178 h 1286"/>
                <a:gd name="T10" fmla="*/ 1181 w 1597"/>
                <a:gd name="T11" fmla="*/ 1062 h 1286"/>
                <a:gd name="T12" fmla="*/ 936 w 1597"/>
                <a:gd name="T13" fmla="*/ 899 h 1286"/>
                <a:gd name="T14" fmla="*/ 713 w 1597"/>
                <a:gd name="T15" fmla="*/ 732 h 1286"/>
                <a:gd name="T16" fmla="*/ 515 w 1597"/>
                <a:gd name="T17" fmla="*/ 560 h 1286"/>
                <a:gd name="T18" fmla="*/ 340 w 1597"/>
                <a:gd name="T19" fmla="*/ 391 h 1286"/>
                <a:gd name="T20" fmla="*/ 188 w 1597"/>
                <a:gd name="T21" fmla="*/ 227 h 1286"/>
                <a:gd name="T22" fmla="*/ 57 w 1597"/>
                <a:gd name="T23" fmla="*/ 73 h 1286"/>
                <a:gd name="T24" fmla="*/ 0 w 1597"/>
                <a:gd name="T25" fmla="*/ 0 h 1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97" h="1286">
                  <a:moveTo>
                    <a:pt x="0" y="0"/>
                  </a:moveTo>
                  <a:lnTo>
                    <a:pt x="0" y="1286"/>
                  </a:lnTo>
                  <a:lnTo>
                    <a:pt x="1597" y="1286"/>
                  </a:lnTo>
                  <a:lnTo>
                    <a:pt x="1524" y="1251"/>
                  </a:lnTo>
                  <a:lnTo>
                    <a:pt x="1382" y="1178"/>
                  </a:lnTo>
                  <a:lnTo>
                    <a:pt x="1181" y="1062"/>
                  </a:lnTo>
                  <a:lnTo>
                    <a:pt x="936" y="899"/>
                  </a:lnTo>
                  <a:lnTo>
                    <a:pt x="713" y="732"/>
                  </a:lnTo>
                  <a:lnTo>
                    <a:pt x="515" y="560"/>
                  </a:lnTo>
                  <a:lnTo>
                    <a:pt x="340" y="391"/>
                  </a:lnTo>
                  <a:lnTo>
                    <a:pt x="188" y="227"/>
                  </a:lnTo>
                  <a:lnTo>
                    <a:pt x="57" y="7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99E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/>
            </a:p>
          </p:txBody>
        </p:sp>
      </p:grpSp>
      <p:pic>
        <p:nvPicPr>
          <p:cNvPr id="13" name="Picture 12">
            <a:extLst>
              <a:ext uri="{FF2B5EF4-FFF2-40B4-BE49-F238E27FC236}">
                <a16:creationId xmlns:a16="http://schemas.microsoft.com/office/drawing/2014/main" id="{2E82BC82-E29D-4806-A476-DBB51DDB11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744505" y="6325143"/>
            <a:ext cx="1066495" cy="321848"/>
          </a:xfrm>
          <a:prstGeom prst="rect">
            <a:avLst/>
          </a:prstGeom>
        </p:spPr>
      </p:pic>
      <p:sp>
        <p:nvSpPr>
          <p:cNvPr id="12" name="Slide Number Placeholder 3">
            <a:extLst>
              <a:ext uri="{FF2B5EF4-FFF2-40B4-BE49-F238E27FC236}">
                <a16:creationId xmlns:a16="http://schemas.microsoft.com/office/drawing/2014/main" id="{4CCB0CCD-1538-43DE-9FB9-C7B3E0D9D9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761998" y="6126164"/>
            <a:ext cx="640080" cy="640080"/>
          </a:xfrm>
          <a:prstGeom prst="ellipse">
            <a:avLst/>
          </a:prstGeom>
          <a:solidFill>
            <a:srgbClr val="4B686D"/>
          </a:solidFill>
        </p:spPr>
        <p:txBody>
          <a:bodyPr lIns="45720" rIns="4572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9F6F8184-1DEB-4DCD-889D-47617B20737C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36875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162E4B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3200" kern="1200">
          <a:solidFill>
            <a:srgbClr val="162E4B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2800" kern="1200">
          <a:solidFill>
            <a:srgbClr val="162E4B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2400" kern="1200">
          <a:solidFill>
            <a:srgbClr val="162E4B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2000" kern="1200">
          <a:solidFill>
            <a:srgbClr val="162E4B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2000" kern="1200">
          <a:solidFill>
            <a:srgbClr val="162E4B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Homanr1@michigan.gov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app.powerbigov.us/view?r=eyJrIjoiNGRjNGZiMTItZWJjZi00ZjQ4LWIyOTUtNzA2NWUyZTZjN2U5IiwidCI6ImQ1ZmI3MDg3LTM3NzctNDJhZC05NjZhLTg5MmVmNDcyMjVkMSJ9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spreadsheets/d/1DN9a7tSC3ms3qMDWnew59cFFLUJjN8Oc/edit?usp=sharing&amp;ouid=101666392496913797584&amp;rtpof=true&amp;sd=tru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An Interactive Introduction to Microsoft Power BI">
            <a:extLst>
              <a:ext uri="{FF2B5EF4-FFF2-40B4-BE49-F238E27FC236}">
                <a16:creationId xmlns:a16="http://schemas.microsoft.com/office/drawing/2014/main" id="{5B73663B-8FAF-51A0-AB13-9FE400C5825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An Interactive Introduction to Microsoft Power BI</a:t>
            </a:r>
          </a:p>
        </p:txBody>
      </p:sp>
      <p:sp>
        <p:nvSpPr>
          <p:cNvPr id="3" name="Subtitle 2" descr="Robert Homan&#10;Drinking Water and Environmental Health Division&#10;Data Application Support Unit&#10;Homanr1@michigan.gov&#10;(517) 599-8661&#10;">
            <a:extLst>
              <a:ext uri="{FF2B5EF4-FFF2-40B4-BE49-F238E27FC236}">
                <a16:creationId xmlns:a16="http://schemas.microsoft.com/office/drawing/2014/main" id="{A73C4788-0EDE-2797-5BE5-B3D6E2A5AE5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chemeClr val="tx1"/>
                </a:solidFill>
              </a:rPr>
              <a:t>Robert Homan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Drinking Water and Environmental Health Division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chemeClr val="tx1"/>
                </a:solidFill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Data Application Support Unit</a:t>
            </a:r>
            <a:endParaRPr lang="en-US" sz="3200" dirty="0">
              <a:solidFill>
                <a:schemeClr val="tx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u="sng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  <a:hlinkClick r:id="rId2"/>
              </a:rPr>
              <a:t>Homanr1@michigan.gov</a:t>
            </a:r>
            <a:endParaRPr lang="en-US" sz="32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(517) 599-8661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956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What is Microsoft Power BI?">
            <a:extLst>
              <a:ext uri="{FF2B5EF4-FFF2-40B4-BE49-F238E27FC236}">
                <a16:creationId xmlns:a16="http://schemas.microsoft.com/office/drawing/2014/main" id="{0280A8A9-4CBB-87BC-79EB-9925C9B96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 anchor="ctr">
            <a:normAutofit/>
          </a:bodyPr>
          <a:lstStyle/>
          <a:p>
            <a:r>
              <a:rPr lang="en-US" dirty="0"/>
              <a:t>What is Microsoft Power BI?</a:t>
            </a:r>
          </a:p>
        </p:txBody>
      </p:sp>
      <p:sp>
        <p:nvSpPr>
          <p:cNvPr id="3" name="Content Placeholder 2" descr="A text box containing a description of what Microsoft Power BI is as well as a link to a Power BI report.">
            <a:extLst>
              <a:ext uri="{FF2B5EF4-FFF2-40B4-BE49-F238E27FC236}">
                <a16:creationId xmlns:a16="http://schemas.microsoft.com/office/drawing/2014/main" id="{B1DC50CA-0D85-6667-1639-BC40565AB5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28600" y="1405764"/>
            <a:ext cx="5384800" cy="4525963"/>
          </a:xfrm>
        </p:spPr>
        <p:txBody>
          <a:bodyPr>
            <a:normAutofit/>
          </a:bodyPr>
          <a:lstStyle/>
          <a:p>
            <a:r>
              <a:rPr lang="en-US" dirty="0"/>
              <a:t>Power BI is a Report Building Software Program</a:t>
            </a:r>
          </a:p>
          <a:p>
            <a:r>
              <a:rPr lang="en-US" dirty="0"/>
              <a:t>Creates Dynamic Visual Reports</a:t>
            </a:r>
          </a:p>
          <a:p>
            <a:r>
              <a:rPr lang="en-US" dirty="0"/>
              <a:t>Available in Software Center</a:t>
            </a:r>
          </a:p>
          <a:p>
            <a:r>
              <a:rPr lang="en-US" dirty="0">
                <a:solidFill>
                  <a:srgbClr val="00B0F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Example</a:t>
            </a:r>
            <a:endParaRPr lang="en-US" dirty="0">
              <a:solidFill>
                <a:srgbClr val="00B0F0"/>
              </a:solidFill>
            </a:endParaRPr>
          </a:p>
          <a:p>
            <a:endParaRPr lang="en-US" dirty="0"/>
          </a:p>
        </p:txBody>
      </p:sp>
      <p:pic>
        <p:nvPicPr>
          <p:cNvPr id="9" name="Picture 8" descr="An example of a Power BI Report">
            <a:extLst>
              <a:ext uri="{FF2B5EF4-FFF2-40B4-BE49-F238E27FC236}">
                <a16:creationId xmlns:a16="http://schemas.microsoft.com/office/drawing/2014/main" id="{F304E0F4-ADDD-FFBD-12E6-56762CB02C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1200" y="1480456"/>
            <a:ext cx="6172200" cy="3810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19484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What We Will Use Power BI To Do">
            <a:extLst>
              <a:ext uri="{FF2B5EF4-FFF2-40B4-BE49-F238E27FC236}">
                <a16:creationId xmlns:a16="http://schemas.microsoft.com/office/drawing/2014/main" id="{0280A8A9-4CBB-87BC-79EB-9925C9B96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 anchor="ctr">
            <a:normAutofit/>
          </a:bodyPr>
          <a:lstStyle/>
          <a:p>
            <a:r>
              <a:rPr lang="en-US" dirty="0"/>
              <a:t>What We Will Use Power BI To Do</a:t>
            </a:r>
          </a:p>
        </p:txBody>
      </p:sp>
      <p:sp>
        <p:nvSpPr>
          <p:cNvPr id="3" name="Content Placeholder 2" descr="Turn an Excel file into an Interactive Report&#10;Mask errors in the data&#10;Create &amp; Modify Visuals:&#10;Tables&#10;Graphs&#10;Slicers&#10;Add Alternate Text&#10;Publish reports&#10;">
            <a:extLst>
              <a:ext uri="{FF2B5EF4-FFF2-40B4-BE49-F238E27FC236}">
                <a16:creationId xmlns:a16="http://schemas.microsoft.com/office/drawing/2014/main" id="{B1DC50CA-0D85-6667-1639-BC40565AB5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/>
              <a:t>Turn an Excel file into an Interactive Report</a:t>
            </a:r>
          </a:p>
          <a:p>
            <a:pPr>
              <a:lnSpc>
                <a:spcPct val="90000"/>
              </a:lnSpc>
            </a:pPr>
            <a:r>
              <a:rPr lang="en-US" dirty="0"/>
              <a:t>Mask errors in the data</a:t>
            </a:r>
          </a:p>
          <a:p>
            <a:pPr>
              <a:lnSpc>
                <a:spcPct val="90000"/>
              </a:lnSpc>
            </a:pPr>
            <a:r>
              <a:rPr lang="en-US" dirty="0"/>
              <a:t>Create &amp; Modify Visuals: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sz="2800" dirty="0"/>
              <a:t>Tables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sz="2800" dirty="0"/>
              <a:t>Graphs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sz="2800" dirty="0"/>
              <a:t>Slicers</a:t>
            </a:r>
          </a:p>
          <a:p>
            <a:pPr>
              <a:lnSpc>
                <a:spcPct val="90000"/>
              </a:lnSpc>
            </a:pPr>
            <a:r>
              <a:rPr lang="en-US" dirty="0"/>
              <a:t>Add Alternate Text</a:t>
            </a:r>
          </a:p>
          <a:p>
            <a:pPr>
              <a:lnSpc>
                <a:spcPct val="90000"/>
              </a:lnSpc>
            </a:pPr>
            <a:r>
              <a:rPr lang="en-US" dirty="0"/>
              <a:t>Publish reports</a:t>
            </a:r>
          </a:p>
          <a:p>
            <a:pPr>
              <a:lnSpc>
                <a:spcPct val="90000"/>
              </a:lnSpc>
            </a:pPr>
            <a:endParaRPr lang="en-US" dirty="0"/>
          </a:p>
        </p:txBody>
      </p:sp>
      <p:pic>
        <p:nvPicPr>
          <p:cNvPr id="7" name="Picture 6" descr="An image of a Power BI Report.">
            <a:extLst>
              <a:ext uri="{FF2B5EF4-FFF2-40B4-BE49-F238E27FC236}">
                <a16:creationId xmlns:a16="http://schemas.microsoft.com/office/drawing/2014/main" id="{9ED16B28-5CEF-6B7D-E1B7-D48C21A948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7602" y="1828800"/>
            <a:ext cx="5384800" cy="30020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174749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 descr="Use This Link or the QR Code to Access the Testing Data.&#10;&#10;The word &quot;Link&quot; is a hyperlink leading to the tutorial data used in the demonstration.">
            <a:extLst>
              <a:ext uri="{FF2B5EF4-FFF2-40B4-BE49-F238E27FC236}">
                <a16:creationId xmlns:a16="http://schemas.microsoft.com/office/drawing/2014/main" id="{B1DC50CA-0D85-6667-1639-BC40565AB5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0196" y="304800"/>
            <a:ext cx="10515600" cy="68801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>
                <a:solidFill>
                  <a:schemeClr val="tx1"/>
                </a:solidFill>
              </a:rPr>
              <a:t>Use This</a:t>
            </a:r>
            <a:r>
              <a:rPr lang="en-US" b="1" dirty="0"/>
              <a:t> </a:t>
            </a:r>
            <a:r>
              <a:rPr lang="en-US" b="1" dirty="0">
                <a:solidFill>
                  <a:srgbClr val="00B0F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Link</a:t>
            </a:r>
            <a:r>
              <a:rPr lang="en-US" b="1" dirty="0"/>
              <a:t> </a:t>
            </a:r>
            <a:r>
              <a:rPr lang="en-US" b="1" dirty="0">
                <a:solidFill>
                  <a:schemeClr val="tx1"/>
                </a:solidFill>
              </a:rPr>
              <a:t>or the QR Code to Access the Testing Data</a:t>
            </a:r>
          </a:p>
        </p:txBody>
      </p:sp>
      <p:pic>
        <p:nvPicPr>
          <p:cNvPr id="5" name="Picture 4" descr="A QR code linking to the Demonstration Data.">
            <a:extLst>
              <a:ext uri="{FF2B5EF4-FFF2-40B4-BE49-F238E27FC236}">
                <a16:creationId xmlns:a16="http://schemas.microsoft.com/office/drawing/2014/main" id="{F21C46AF-1507-6338-A7AA-B5F8BA6D93C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397" y="992818"/>
            <a:ext cx="4215204" cy="4215204"/>
          </a:xfrm>
          <a:prstGeom prst="rect">
            <a:avLst/>
          </a:prstGeom>
        </p:spPr>
      </p:pic>
      <p:pic>
        <p:nvPicPr>
          <p:cNvPr id="9" name="Picture 8" descr="A visual showing the viewer how to download the excel data.">
            <a:extLst>
              <a:ext uri="{FF2B5EF4-FFF2-40B4-BE49-F238E27FC236}">
                <a16:creationId xmlns:a16="http://schemas.microsoft.com/office/drawing/2014/main" id="{ABA99B71-6612-B332-5A1A-A21BC7E4785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48400" y="992818"/>
            <a:ext cx="4585895" cy="4293622"/>
          </a:xfrm>
          <a:prstGeom prst="rect">
            <a:avLst/>
          </a:prstGeom>
        </p:spPr>
      </p:pic>
      <p:sp>
        <p:nvSpPr>
          <p:cNvPr id="12" name="Content Placeholder 2" descr="Please Follow Along With the Demonstration!&#10;">
            <a:extLst>
              <a:ext uri="{FF2B5EF4-FFF2-40B4-BE49-F238E27FC236}">
                <a16:creationId xmlns:a16="http://schemas.microsoft.com/office/drawing/2014/main" id="{B6CC485D-6DA7-7B48-A784-F9A938F33D2B}"/>
              </a:ext>
            </a:extLst>
          </p:cNvPr>
          <p:cNvSpPr txBox="1">
            <a:spLocks/>
          </p:cNvSpPr>
          <p:nvPr/>
        </p:nvSpPr>
        <p:spPr>
          <a:xfrm>
            <a:off x="1219200" y="5484182"/>
            <a:ext cx="9448800" cy="76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51818D"/>
              </a:buClr>
              <a:buFont typeface="Arial" panose="020B0604020202020204" pitchFamily="34" charset="0"/>
              <a:buChar char="•"/>
              <a:defRPr sz="32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51818D"/>
              </a:buClr>
              <a:buFont typeface="Calibri" panose="020F0502020204030204" pitchFamily="34" charset="0"/>
              <a:buChar char="‒"/>
              <a:defRPr sz="28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51818D"/>
              </a:buClr>
              <a:buFont typeface="Arial" panose="020B0604020202020204" pitchFamily="34" charset="0"/>
              <a:buChar char="•"/>
              <a:defRPr sz="24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51818D"/>
              </a:buClr>
              <a:buFont typeface="Calibri" panose="020F0502020204030204" pitchFamily="34" charset="0"/>
              <a:buChar char="‒"/>
              <a:defRPr sz="20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51818D"/>
              </a:buClr>
              <a:buFont typeface="Calibri" panose="020F0502020204030204" pitchFamily="34" charset="0"/>
              <a:buChar char="»"/>
              <a:defRPr sz="20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b="1" dirty="0">
                <a:solidFill>
                  <a:schemeClr val="tx1"/>
                </a:solidFill>
              </a:rPr>
              <a:t>Please Follow Along With the Demonstration!</a:t>
            </a:r>
          </a:p>
        </p:txBody>
      </p:sp>
    </p:spTree>
    <p:extLst>
      <p:ext uri="{BB962C8B-B14F-4D97-AF65-F5344CB8AC3E}">
        <p14:creationId xmlns:p14="http://schemas.microsoft.com/office/powerpoint/2010/main" val="3870855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Works Cited">
            <a:extLst>
              <a:ext uri="{FF2B5EF4-FFF2-40B4-BE49-F238E27FC236}">
                <a16:creationId xmlns:a16="http://schemas.microsoft.com/office/drawing/2014/main" id="{0280A8A9-4CBB-87BC-79EB-9925C9B96C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Works Cited</a:t>
            </a:r>
          </a:p>
        </p:txBody>
      </p:sp>
      <p:sp>
        <p:nvSpPr>
          <p:cNvPr id="3" name="Content Placeholder 2" descr="A citation for a random name generator.">
            <a:extLst>
              <a:ext uri="{FF2B5EF4-FFF2-40B4-BE49-F238E27FC236}">
                <a16:creationId xmlns:a16="http://schemas.microsoft.com/office/drawing/2014/main" id="{B1DC50CA-0D85-6667-1639-BC40565AB5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71601"/>
            <a:ext cx="11201400" cy="38862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Trevithick Press Ltd. (2022, March 24). </a:t>
            </a:r>
            <a:r>
              <a:rPr lang="en-US" i="1" dirty="0">
                <a:solidFill>
                  <a:schemeClr val="tx1"/>
                </a:solidFill>
              </a:rPr>
              <a:t>Name generator</a:t>
            </a:r>
            <a:r>
              <a:rPr lang="en-US" dirty="0">
                <a:solidFill>
                  <a:schemeClr val="tx1"/>
                </a:solidFill>
              </a:rPr>
              <a:t>. Masterpiece Generator. Retrieved November 4, 2024, from https://www.name-generator.org.uk/</a:t>
            </a:r>
          </a:p>
        </p:txBody>
      </p:sp>
    </p:spTree>
    <p:extLst>
      <p:ext uri="{BB962C8B-B14F-4D97-AF65-F5344CB8AC3E}">
        <p14:creationId xmlns:p14="http://schemas.microsoft.com/office/powerpoint/2010/main" val="12936119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C2A1E3-E27F-D079-D52E-CADFFBAAA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Closing slide</a:t>
            </a:r>
          </a:p>
        </p:txBody>
      </p:sp>
    </p:spTree>
    <p:extLst>
      <p:ext uri="{BB962C8B-B14F-4D97-AF65-F5344CB8AC3E}">
        <p14:creationId xmlns:p14="http://schemas.microsoft.com/office/powerpoint/2010/main" val="5022007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GLE Theme Accessibl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51818D"/>
      </a:accent1>
      <a:accent2>
        <a:srgbClr val="899E50"/>
      </a:accent2>
      <a:accent3>
        <a:srgbClr val="3C6069"/>
      </a:accent3>
      <a:accent4>
        <a:srgbClr val="66763C"/>
      </a:accent4>
      <a:accent5>
        <a:srgbClr val="B5CED4"/>
      </a:accent5>
      <a:accent6>
        <a:srgbClr val="D0DAB6"/>
      </a:accent6>
      <a:hlink>
        <a:srgbClr val="287C78"/>
      </a:hlink>
      <a:folHlink>
        <a:srgbClr val="1B4B53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ormat xmlns="5b583e47-9436-4327-abb4-11afb55c8403">Widescreen</Format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5CCACEB8F7A14CA7D3F37ECB742DEC" ma:contentTypeVersion="5" ma:contentTypeDescription="Create a new document." ma:contentTypeScope="" ma:versionID="8253d3e2b40ebb11cf4192e02ea9ce51">
  <xsd:schema xmlns:xsd="http://www.w3.org/2001/XMLSchema" xmlns:xs="http://www.w3.org/2001/XMLSchema" xmlns:p="http://schemas.microsoft.com/office/2006/metadata/properties" xmlns:ns2="5b583e47-9436-4327-abb4-11afb55c8403" targetNamespace="http://schemas.microsoft.com/office/2006/metadata/properties" ma:root="true" ma:fieldsID="9d4bb8d8891f48156d6ba81afbfc056c" ns2:_="">
    <xsd:import namespace="5b583e47-9436-4327-abb4-11afb55c840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Format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583e47-9436-4327-abb4-11afb55c840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Format" ma:index="10" nillable="true" ma:displayName="Format" ma:format="Dropdown" ma:internalName="Format">
      <xsd:simpleType>
        <xsd:restriction base="dms:Choice">
          <xsd:enumeration value="Widescreen"/>
          <xsd:enumeration value="Standard"/>
        </xsd:restriction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2364D8D-4FAB-4AD3-9BBD-DAF0A75DBF2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08ECE49-571D-43C0-8B48-56FCA035BB0B}">
  <ds:schemaRefs>
    <ds:schemaRef ds:uri="http://schemas.openxmlformats.org/package/2006/metadata/core-properties"/>
    <ds:schemaRef ds:uri="http://schemas.microsoft.com/office/infopath/2007/PartnerControls"/>
    <ds:schemaRef ds:uri="http://purl.org/dc/terms/"/>
    <ds:schemaRef ds:uri="5b583e47-9436-4327-abb4-11afb55c8403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8303FFB-8864-4A84-B4E0-AF1E95B9043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b583e47-9436-4327-abb4-11afb55c840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3595</TotalTime>
  <Words>164</Words>
  <Application>Microsoft Office PowerPoint</Application>
  <PresentationFormat>Widescreen</PresentationFormat>
  <Paragraphs>26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Aptos</vt:lpstr>
      <vt:lpstr>Aptos Display</vt:lpstr>
      <vt:lpstr>Arial</vt:lpstr>
      <vt:lpstr>Calibri</vt:lpstr>
      <vt:lpstr>Wingdings</vt:lpstr>
      <vt:lpstr>Office Theme</vt:lpstr>
      <vt:lpstr>An Interactive Introduction to Microsoft Power BI</vt:lpstr>
      <vt:lpstr>What is Microsoft Power BI?</vt:lpstr>
      <vt:lpstr>What We Will Use Power BI To Do</vt:lpstr>
      <vt:lpstr>PowerPoint Presentation</vt:lpstr>
      <vt:lpstr>Works Cited</vt:lpstr>
      <vt:lpstr>Closing slide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EGLE PowerPoint Presentation Template</dc:title>
  <dc:creator>Berthold, Alana (DEQ)</dc:creator>
  <cp:lastModifiedBy>Homan, Robert (EGLE)</cp:lastModifiedBy>
  <cp:revision>38</cp:revision>
  <cp:lastPrinted>2019-04-22T20:29:02Z</cp:lastPrinted>
  <dcterms:created xsi:type="dcterms:W3CDTF">2019-04-11T16:38:06Z</dcterms:created>
  <dcterms:modified xsi:type="dcterms:W3CDTF">2024-11-12T22:06:20Z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0x010100DE5CCACEB8F7A14CA7D3F37ECB742DEC</vt:lpwstr>
  </property>
  <property fmtid="{D5CDD505-2E9C-101B-9397-08002B2CF9AE}" pid="3" name="Content Audience">
    <vt:lpwstr>1;#All Employees|6bc884fa-9dfb-49ce-af07-824c4a8a1ac0</vt:lpwstr>
  </property>
  <property fmtid="{D5CDD505-2E9C-101B-9397-08002B2CF9AE}" pid="4" name="Type Keyword">
    <vt:lpwstr>7;#Template|e539783f-af07-412f-87c2-3668423b470a</vt:lpwstr>
  </property>
  <property fmtid="{D5CDD505-2E9C-101B-9397-08002B2CF9AE}" pid="5" name="Topic Keyword">
    <vt:lpwstr>1067;#Powerpoint|bc942c66-aab8-46fe-b10f-fb7139c595b3;#533;#Templates|9e225b52-3005-4b4b-b80e-785aada6d8bd</vt:lpwstr>
  </property>
  <property fmtid="{D5CDD505-2E9C-101B-9397-08002B2CF9AE}" pid="6" name="MSIP_Label_3a2fed65-62e7-46ea-af74-187e0c17143a_Enabled">
    <vt:lpwstr>True</vt:lpwstr>
  </property>
  <property fmtid="{D5CDD505-2E9C-101B-9397-08002B2CF9AE}" pid="7" name="MSIP_Label_3a2fed65-62e7-46ea-af74-187e0c17143a_SiteId">
    <vt:lpwstr>d5fb7087-3777-42ad-966a-892ef47225d1</vt:lpwstr>
  </property>
  <property fmtid="{D5CDD505-2E9C-101B-9397-08002B2CF9AE}" pid="8" name="MSIP_Label_3a2fed65-62e7-46ea-af74-187e0c17143a_Owner">
    <vt:lpwstr>BERTHOLDA@michigan.gov</vt:lpwstr>
  </property>
  <property fmtid="{D5CDD505-2E9C-101B-9397-08002B2CF9AE}" pid="9" name="MSIP_Label_3a2fed65-62e7-46ea-af74-187e0c17143a_SetDate">
    <vt:lpwstr>2020-06-17T11:57:00.4871858Z</vt:lpwstr>
  </property>
  <property fmtid="{D5CDD505-2E9C-101B-9397-08002B2CF9AE}" pid="10" name="MSIP_Label_3a2fed65-62e7-46ea-af74-187e0c17143a_Name">
    <vt:lpwstr>Internal Data (Standard State Data)</vt:lpwstr>
  </property>
  <property fmtid="{D5CDD505-2E9C-101B-9397-08002B2CF9AE}" pid="11" name="MSIP_Label_3a2fed65-62e7-46ea-af74-187e0c17143a_Application">
    <vt:lpwstr>Microsoft Azure Information Protection</vt:lpwstr>
  </property>
  <property fmtid="{D5CDD505-2E9C-101B-9397-08002B2CF9AE}" pid="12" name="MSIP_Label_3a2fed65-62e7-46ea-af74-187e0c17143a_ActionId">
    <vt:lpwstr>ce5f7648-b22c-4f1b-a68d-de53e96643aa</vt:lpwstr>
  </property>
  <property fmtid="{D5CDD505-2E9C-101B-9397-08002B2CF9AE}" pid="13" name="MSIP_Label_3a2fed65-62e7-46ea-af74-187e0c17143a_Extended_MSFT_Method">
    <vt:lpwstr>Manual</vt:lpwstr>
  </property>
  <property fmtid="{D5CDD505-2E9C-101B-9397-08002B2CF9AE}" pid="14" name="Sensitivity">
    <vt:lpwstr>Internal Data (Standard State Data)</vt:lpwstr>
  </property>
</Properties>
</file>