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Robot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50" roundtripDataSignature="AMtx7mgXjSw1DfvZBlHUjFvF4QLfALY/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2ac6501352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2ac6501352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32ac6501352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2abd0f4d42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2abd0f4d42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g32abd0f4d42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ac6501352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2ac6501352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g32ac6501352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abd0f4d42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2abd0f4d42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32abd0f4d42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2abd0f4d42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2abd0f4d42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g32abd0f4d42_0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abd0f4d42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2abd0f4d42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32abd0f4d42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2abd0f4d42_0_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2abd0f4d42_0_1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32abd0f4d42_0_1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2abd0f4d42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2abd0f4d42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32abd0f4d42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2abd0f4d42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2abd0f4d42_0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g32abd0f4d42_0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2abd0f4d42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2abd0f4d42_0_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32abd0f4d42_0_1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2abd0f4d42_0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2abd0f4d42_0_1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32abd0f4d42_0_1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2ac6501352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2ac6501352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32ac6501352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2dec29555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2dec29555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32dec29555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2abd0f4d42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2abd0f4d42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32abd0f4d42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2abd0f4d42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2abd0f4d42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32abd0f4d42_0_1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2abd0f4d42_0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2abd0f4d42_0_2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g32abd0f4d42_0_2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2abd0f4d42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2abd0f4d42_0_2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32abd0f4d42_0_2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2abd0f4d42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2abd0f4d42_0_2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g32abd0f4d42_0_2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2abd0f4d42_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2abd0f4d42_0_2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2abd0f4d42_0_2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2abd0f4d4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 name="Google Shape;91;g32abd0f4d4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g32abd0f4d4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2abe74e4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2abe74e4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32abe74e47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2abe74e478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2abe74e47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32abe74e47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2abe74e47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2abe74e478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32abe74e47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2abe74e47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2abe74e47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32abe74e47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2abe74e47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2abe74e478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32abe74e478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2abe74e47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2abe74e478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32abe74e478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2abe74e478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2abe74e478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2abe74e478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7d477acf29522e0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7d477acf29522e0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g7d477acf29522e0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2abe74e478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2abe74e478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32abe74e478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2abd0f4d42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2abd0f4d42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32abd0f4d42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2abd0f4d42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2abd0f4d42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32abd0f4d42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2abd0f4d42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2abd0f4d42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g32abd0f4d42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2abd0f4d42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2abd0f4d42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2abd0f4d42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2abd0f4d42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2abd0f4d42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32abd0f4d42_0_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2abd0f4d4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2abd0f4d42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32abd0f4d42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Title and body text">
  <p:cSld name="2 - Title and body text">
    <p:spTree>
      <p:nvGrpSpPr>
        <p:cNvPr id="17" name="Shape 17"/>
        <p:cNvGrpSpPr/>
        <p:nvPr/>
      </p:nvGrpSpPr>
      <p:grpSpPr>
        <a:xfrm>
          <a:off x="0" y="0"/>
          <a:ext cx="0" cy="0"/>
          <a:chOff x="0" y="0"/>
          <a:chExt cx="0" cy="0"/>
        </a:xfrm>
      </p:grpSpPr>
      <p:sp>
        <p:nvSpPr>
          <p:cNvPr id="18" name="Google Shape;18;p20"/>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 type="body"/>
          </p:nvPr>
        </p:nvSpPr>
        <p:spPr>
          <a:xfrm>
            <a:off x="612488" y="2421566"/>
            <a:ext cx="10978994" cy="3903034"/>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SzPts val="2592"/>
              <a:buFont typeface="Arial"/>
              <a:buChar char="•"/>
              <a:defRPr sz="2400"/>
            </a:lvl1pPr>
            <a:lvl2pPr indent="-350519" lvl="1" marL="914400" algn="l">
              <a:lnSpc>
                <a:spcPct val="100000"/>
              </a:lnSpc>
              <a:spcBef>
                <a:spcPts val="600"/>
              </a:spcBef>
              <a:spcAft>
                <a:spcPts val="0"/>
              </a:spcAft>
              <a:buClr>
                <a:srgbClr val="003399"/>
              </a:buClr>
              <a:buSzPts val="1920"/>
              <a:buFont typeface="Courier New"/>
              <a:buChar char="o"/>
              <a:defRPr sz="2400"/>
            </a:lvl2pPr>
            <a:lvl3pPr indent="-381000" lvl="2" marL="1371600" algn="l">
              <a:lnSpc>
                <a:spcPct val="100000"/>
              </a:lnSpc>
              <a:spcBef>
                <a:spcPts val="600"/>
              </a:spcBef>
              <a:spcAft>
                <a:spcPts val="0"/>
              </a:spcAft>
              <a:buClr>
                <a:srgbClr val="001689"/>
              </a:buClr>
              <a:buSzPts val="2400"/>
              <a:buFont typeface="Arial"/>
              <a:buChar char="•"/>
              <a:defRPr sz="2400"/>
            </a:lvl3pPr>
            <a:lvl4pPr indent="-335280" lvl="3" marL="1828800" algn="l">
              <a:lnSpc>
                <a:spcPct val="90000"/>
              </a:lnSpc>
              <a:spcBef>
                <a:spcPts val="600"/>
              </a:spcBef>
              <a:spcAft>
                <a:spcPts val="0"/>
              </a:spcAft>
              <a:buSzPts val="1680"/>
              <a:buChar char="▪"/>
              <a:defRPr sz="2400"/>
            </a:lvl4pPr>
            <a:lvl5pPr indent="-320039" lvl="4" marL="2286000" algn="l">
              <a:lnSpc>
                <a:spcPct val="100000"/>
              </a:lnSpc>
              <a:spcBef>
                <a:spcPts val="400"/>
              </a:spcBef>
              <a:spcAft>
                <a:spcPts val="0"/>
              </a:spcAft>
              <a:buClr>
                <a:srgbClr val="003399"/>
              </a:buClr>
              <a:buSzPts val="1440"/>
              <a:buFont typeface="Courier New"/>
              <a:buChar char="o"/>
              <a:defRPr sz="2400"/>
            </a:lvl5pPr>
            <a:lvl6pPr indent="-365760" lvl="5" marL="2743200" algn="l">
              <a:lnSpc>
                <a:spcPct val="100000"/>
              </a:lnSpc>
              <a:spcBef>
                <a:spcPts val="600"/>
              </a:spcBef>
              <a:spcAft>
                <a:spcPts val="0"/>
              </a:spcAft>
              <a:buClr>
                <a:srgbClr val="003399"/>
              </a:buClr>
              <a:buSzPts val="2160"/>
              <a:buFont typeface="Arial"/>
              <a:buChar char="•"/>
              <a:defRPr sz="2400"/>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Title and blank space">
  <p:cSld name="6 - Title and blank space">
    <p:spTree>
      <p:nvGrpSpPr>
        <p:cNvPr id="60" name="Shape 60"/>
        <p:cNvGrpSpPr/>
        <p:nvPr/>
      </p:nvGrpSpPr>
      <p:grpSpPr>
        <a:xfrm>
          <a:off x="0" y="0"/>
          <a:ext cx="0" cy="0"/>
          <a:chOff x="0" y="0"/>
          <a:chExt cx="0" cy="0"/>
        </a:xfrm>
      </p:grpSpPr>
      <p:sp>
        <p:nvSpPr>
          <p:cNvPr id="61" name="Google Shape;61;p29"/>
          <p:cNvSpPr txBox="1"/>
          <p:nvPr>
            <p:ph type="title"/>
          </p:nvPr>
        </p:nvSpPr>
        <p:spPr>
          <a:xfrm>
            <a:off x="612489" y="1161007"/>
            <a:ext cx="10978994" cy="1181100"/>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lace holder for 1 big graphic placed on the center." id="62" name="Google Shape;62;p29"/>
          <p:cNvSpPr/>
          <p:nvPr>
            <p:ph idx="2" type="pic"/>
          </p:nvPr>
        </p:nvSpPr>
        <p:spPr>
          <a:xfrm>
            <a:off x="609601" y="2535022"/>
            <a:ext cx="10981882" cy="3713377"/>
          </a:xfrm>
          <a:prstGeom prst="rect">
            <a:avLst/>
          </a:prstGeom>
          <a:noFill/>
          <a:ln cap="flat" cmpd="sng" w="12700">
            <a:solidFill>
              <a:schemeClr val="dk1"/>
            </a:solidFill>
            <a:prstDash val="solid"/>
            <a:round/>
            <a:headEnd len="sm" w="sm" type="none"/>
            <a:tailEnd len="sm" w="sm"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6 - Title and blank space for a video">
  <p:cSld name="1_6 - Title and blank space for a video">
    <p:spTree>
      <p:nvGrpSpPr>
        <p:cNvPr id="63" name="Shape 63"/>
        <p:cNvGrpSpPr/>
        <p:nvPr/>
      </p:nvGrpSpPr>
      <p:grpSpPr>
        <a:xfrm>
          <a:off x="0" y="0"/>
          <a:ext cx="0" cy="0"/>
          <a:chOff x="0" y="0"/>
          <a:chExt cx="0" cy="0"/>
        </a:xfrm>
      </p:grpSpPr>
      <p:sp>
        <p:nvSpPr>
          <p:cNvPr id="64" name="Google Shape;64;p30"/>
          <p:cNvSpPr txBox="1"/>
          <p:nvPr>
            <p:ph type="title"/>
          </p:nvPr>
        </p:nvSpPr>
        <p:spPr>
          <a:xfrm>
            <a:off x="612489" y="1161007"/>
            <a:ext cx="10978994" cy="1181100"/>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lace holder for media, video (1) placed on the center." id="65" name="Google Shape;65;p30"/>
          <p:cNvSpPr/>
          <p:nvPr>
            <p:ph idx="2" type="media"/>
          </p:nvPr>
        </p:nvSpPr>
        <p:spPr>
          <a:xfrm>
            <a:off x="2397209" y="2400300"/>
            <a:ext cx="7377113" cy="3848100"/>
          </a:xfrm>
          <a:prstGeom prst="rect">
            <a:avLst/>
          </a:prstGeom>
          <a:noFill/>
          <a:ln cap="flat" cmpd="sng" w="9525">
            <a:solidFill>
              <a:srgbClr val="7F7F7F"/>
            </a:solidFill>
            <a:prstDash val="solid"/>
            <a:round/>
            <a:headEnd len="sm" w="sm" type="none"/>
            <a:tailEnd len="sm" w="sm" type="none"/>
          </a:ln>
        </p:spPr>
        <p:txBody>
          <a:bodyPr anchorCtr="0" anchor="t" bIns="45700" lIns="274300" spcFirstLastPara="1" rIns="45700" wrap="square" tIns="45700">
            <a:noAutofit/>
          </a:bodyPr>
          <a:lstStyle>
            <a:lvl1pPr lvl="0" marR="0" rtl="0" algn="l">
              <a:lnSpc>
                <a:spcPct val="100000"/>
              </a:lnSpc>
              <a:spcBef>
                <a:spcPts val="0"/>
              </a:spcBef>
              <a:spcAft>
                <a:spcPts val="0"/>
              </a:spcAft>
              <a:buClr>
                <a:srgbClr val="003399"/>
              </a:buClr>
              <a:buSzPts val="288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600"/>
              </a:spcBef>
              <a:spcAft>
                <a:spcPts val="0"/>
              </a:spcAft>
              <a:buClr>
                <a:srgbClr val="003399"/>
              </a:buClr>
              <a:buSzPts val="1920"/>
              <a:buFont typeface="Courier New"/>
              <a:buChar char="o"/>
              <a:defRPr b="0" i="0" sz="24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rgbClr val="003399"/>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accent1"/>
              </a:buClr>
              <a:buSzPts val="1960"/>
              <a:buFont typeface="Noto Sans Symbols"/>
              <a:buChar char="▪"/>
              <a:defRPr b="0" i="0" sz="28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rgbClr val="003399"/>
              </a:buClr>
              <a:buSzPts val="1440"/>
              <a:buFont typeface="Courier New"/>
              <a:buChar char="o"/>
              <a:defRPr b="0" i="0" sz="2400" u="none" cap="none" strike="noStrike">
                <a:solidFill>
                  <a:schemeClr val="dk1"/>
                </a:solidFill>
                <a:latin typeface="Calibri"/>
                <a:ea typeface="Calibri"/>
                <a:cs typeface="Calibri"/>
                <a:sym typeface="Calibri"/>
              </a:defRPr>
            </a:lvl5pPr>
            <a:lvl6pPr lvl="5" marR="0" rtl="0" algn="l">
              <a:lnSpc>
                <a:spcPct val="100000"/>
              </a:lnSpc>
              <a:spcBef>
                <a:spcPts val="600"/>
              </a:spcBef>
              <a:spcAft>
                <a:spcPts val="0"/>
              </a:spcAft>
              <a:buClr>
                <a:srgbClr val="003399"/>
              </a:buClr>
              <a:buSzPts val="2160"/>
              <a:buFont typeface="Arial"/>
              <a:buChar char="•"/>
              <a:defRPr b="0" i="0" sz="24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rgbClr val="101820"/>
              </a:buClr>
              <a:buSzPts val="2800"/>
              <a:buFont typeface="Noto Sans Symbols"/>
              <a:buChar char="🢝"/>
              <a:defRPr b="0" i="0" sz="2800" u="none" cap="none" strike="noStrike">
                <a:solidFill>
                  <a:schemeClr val="dk1"/>
                </a:solidFill>
                <a:latin typeface="Twentieth Century"/>
                <a:ea typeface="Twentieth Century"/>
                <a:cs typeface="Twentieth Century"/>
                <a:sym typeface="Twentieth Century"/>
              </a:defRPr>
            </a:lvl7pPr>
            <a:lvl8pPr lvl="7" marR="0" rtl="0" algn="l">
              <a:lnSpc>
                <a:spcPct val="90000"/>
              </a:lnSpc>
              <a:spcBef>
                <a:spcPts val="12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6 - Title and blank space for a table">
  <p:cSld name="2_6 - Title and blank space for a table">
    <p:spTree>
      <p:nvGrpSpPr>
        <p:cNvPr id="66" name="Shape 66"/>
        <p:cNvGrpSpPr/>
        <p:nvPr/>
      </p:nvGrpSpPr>
      <p:grpSpPr>
        <a:xfrm>
          <a:off x="0" y="0"/>
          <a:ext cx="0" cy="0"/>
          <a:chOff x="0" y="0"/>
          <a:chExt cx="0" cy="0"/>
        </a:xfrm>
      </p:grpSpPr>
      <p:sp>
        <p:nvSpPr>
          <p:cNvPr id="67" name="Google Shape;67;p31"/>
          <p:cNvSpPr txBox="1"/>
          <p:nvPr>
            <p:ph type="title"/>
          </p:nvPr>
        </p:nvSpPr>
        <p:spPr>
          <a:xfrm>
            <a:off x="612489" y="1161007"/>
            <a:ext cx="10978994" cy="1181100"/>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6 - Title and blank space for a chart">
  <p:cSld name="3_6 - Title and blank space for a chart">
    <p:spTree>
      <p:nvGrpSpPr>
        <p:cNvPr id="68" name="Shape 68"/>
        <p:cNvGrpSpPr/>
        <p:nvPr/>
      </p:nvGrpSpPr>
      <p:grpSpPr>
        <a:xfrm>
          <a:off x="0" y="0"/>
          <a:ext cx="0" cy="0"/>
          <a:chOff x="0" y="0"/>
          <a:chExt cx="0" cy="0"/>
        </a:xfrm>
      </p:grpSpPr>
      <p:sp>
        <p:nvSpPr>
          <p:cNvPr id="69" name="Google Shape;69;p32"/>
          <p:cNvSpPr txBox="1"/>
          <p:nvPr>
            <p:ph type="title"/>
          </p:nvPr>
        </p:nvSpPr>
        <p:spPr>
          <a:xfrm>
            <a:off x="612489" y="1161007"/>
            <a:ext cx="10978994" cy="1181100"/>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Place holder for a chart placed on the center." id="70" name="Google Shape;70;p32"/>
          <p:cNvSpPr/>
          <p:nvPr>
            <p:ph idx="2" type="chart"/>
          </p:nvPr>
        </p:nvSpPr>
        <p:spPr>
          <a:xfrm>
            <a:off x="609600" y="2400300"/>
            <a:ext cx="10982325" cy="3848100"/>
          </a:xfrm>
          <a:prstGeom prst="rect">
            <a:avLst/>
          </a:prstGeom>
          <a:noFill/>
          <a:ln cap="flat" cmpd="sng" w="19050">
            <a:solidFill>
              <a:schemeClr val="dk1"/>
            </a:solidFill>
            <a:prstDash val="solid"/>
            <a:round/>
            <a:headEnd len="sm" w="sm" type="none"/>
            <a:tailEnd len="sm" w="sm" type="none"/>
          </a:ln>
        </p:spPr>
        <p:txBody>
          <a:bodyPr anchorCtr="0" anchor="t" bIns="45700" lIns="274300" spcFirstLastPara="1" rIns="45700" wrap="square" tIns="45700">
            <a:noAutofit/>
          </a:bodyPr>
          <a:lstStyle>
            <a:lvl1pPr lvl="0" marR="0" rtl="0" algn="l">
              <a:lnSpc>
                <a:spcPct val="100000"/>
              </a:lnSpc>
              <a:spcBef>
                <a:spcPts val="0"/>
              </a:spcBef>
              <a:spcAft>
                <a:spcPts val="0"/>
              </a:spcAft>
              <a:buClr>
                <a:srgbClr val="003399"/>
              </a:buClr>
              <a:buSzPts val="2880"/>
              <a:buFont typeface="Arial"/>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600"/>
              </a:spcBef>
              <a:spcAft>
                <a:spcPts val="0"/>
              </a:spcAft>
              <a:buClr>
                <a:srgbClr val="003399"/>
              </a:buClr>
              <a:buSzPts val="1920"/>
              <a:buFont typeface="Courier New"/>
              <a:buChar char="o"/>
              <a:defRPr b="0" i="0" sz="2400" u="none" cap="none" strike="noStrike">
                <a:solidFill>
                  <a:schemeClr val="dk1"/>
                </a:solidFill>
                <a:latin typeface="Calibri"/>
                <a:ea typeface="Calibri"/>
                <a:cs typeface="Calibri"/>
                <a:sym typeface="Calibri"/>
              </a:defRPr>
            </a:lvl2pPr>
            <a:lvl3pPr lvl="2" marR="0" rtl="0" algn="l">
              <a:lnSpc>
                <a:spcPct val="100000"/>
              </a:lnSpc>
              <a:spcBef>
                <a:spcPts val="600"/>
              </a:spcBef>
              <a:spcAft>
                <a:spcPts val="0"/>
              </a:spcAft>
              <a:buClr>
                <a:srgbClr val="003399"/>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accent1"/>
              </a:buClr>
              <a:buSzPts val="1960"/>
              <a:buFont typeface="Noto Sans Symbols"/>
              <a:buChar char="▪"/>
              <a:defRPr b="0" i="0" sz="28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rgbClr val="003399"/>
              </a:buClr>
              <a:buSzPts val="1440"/>
              <a:buFont typeface="Courier New"/>
              <a:buChar char="o"/>
              <a:defRPr b="0" i="0" sz="2400" u="none" cap="none" strike="noStrike">
                <a:solidFill>
                  <a:schemeClr val="dk1"/>
                </a:solidFill>
                <a:latin typeface="Calibri"/>
                <a:ea typeface="Calibri"/>
                <a:cs typeface="Calibri"/>
                <a:sym typeface="Calibri"/>
              </a:defRPr>
            </a:lvl5pPr>
            <a:lvl6pPr lvl="5" marR="0" rtl="0" algn="l">
              <a:lnSpc>
                <a:spcPct val="100000"/>
              </a:lnSpc>
              <a:spcBef>
                <a:spcPts val="600"/>
              </a:spcBef>
              <a:spcAft>
                <a:spcPts val="0"/>
              </a:spcAft>
              <a:buClr>
                <a:srgbClr val="003399"/>
              </a:buClr>
              <a:buSzPts val="2160"/>
              <a:buFont typeface="Arial"/>
              <a:buChar char="•"/>
              <a:defRPr b="0" i="0" sz="24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rgbClr val="101820"/>
              </a:buClr>
              <a:buSzPts val="2800"/>
              <a:buFont typeface="Noto Sans Symbols"/>
              <a:buChar char="🢝"/>
              <a:defRPr b="0" i="0" sz="2800" u="none" cap="none" strike="noStrike">
                <a:solidFill>
                  <a:schemeClr val="dk1"/>
                </a:solidFill>
                <a:latin typeface="Twentieth Century"/>
                <a:ea typeface="Twentieth Century"/>
                <a:cs typeface="Twentieth Century"/>
                <a:sym typeface="Twentieth Century"/>
              </a:defRPr>
            </a:lvl7pPr>
            <a:lvl8pPr lvl="7" marR="0" rtl="0" algn="l">
              <a:lnSpc>
                <a:spcPct val="90000"/>
              </a:lnSpc>
              <a:spcBef>
                <a:spcPts val="12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Closing slide: space for logo at top, title and body text centered">
  <p:cSld name="7 - Closing slide: space for logo at top, title and body text centered">
    <p:spTree>
      <p:nvGrpSpPr>
        <p:cNvPr id="71" name="Shape 71"/>
        <p:cNvGrpSpPr/>
        <p:nvPr/>
      </p:nvGrpSpPr>
      <p:grpSpPr>
        <a:xfrm>
          <a:off x="0" y="0"/>
          <a:ext cx="0" cy="0"/>
          <a:chOff x="0" y="0"/>
          <a:chExt cx="0" cy="0"/>
        </a:xfrm>
      </p:grpSpPr>
      <p:sp>
        <p:nvSpPr>
          <p:cNvPr id="72" name="Google Shape;72;p33"/>
          <p:cNvSpPr txBox="1"/>
          <p:nvPr>
            <p:ph type="ctrTitle"/>
          </p:nvPr>
        </p:nvSpPr>
        <p:spPr>
          <a:xfrm>
            <a:off x="606868" y="2895455"/>
            <a:ext cx="11000232" cy="914400"/>
          </a:xfrm>
          <a:prstGeom prst="rect">
            <a:avLst/>
          </a:prstGeom>
          <a:noFill/>
          <a:ln>
            <a:noFill/>
          </a:ln>
        </p:spPr>
        <p:txBody>
          <a:bodyPr anchorCtr="0" anchor="ctr" bIns="45700" lIns="0" spcFirstLastPara="1" rIns="91425" wrap="square" tIns="182875">
            <a:noAutofit/>
          </a:bodyPr>
          <a:lstStyle>
            <a:lvl1pPr lvl="0" algn="ctr">
              <a:lnSpc>
                <a:spcPct val="80000"/>
              </a:lnSpc>
              <a:spcBef>
                <a:spcPts val="0"/>
              </a:spcBef>
              <a:spcAft>
                <a:spcPts val="0"/>
              </a:spcAft>
              <a:buClr>
                <a:srgbClr val="101820"/>
              </a:buClr>
              <a:buSzPts val="3600"/>
              <a:buFont typeface="Calibri"/>
              <a:buNone/>
              <a:defRPr sz="36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3"/>
          <p:cNvSpPr txBox="1"/>
          <p:nvPr>
            <p:ph idx="1" type="body"/>
          </p:nvPr>
        </p:nvSpPr>
        <p:spPr>
          <a:xfrm>
            <a:off x="606425" y="3810000"/>
            <a:ext cx="11001375" cy="2438400"/>
          </a:xfrm>
          <a:prstGeom prst="rect">
            <a:avLst/>
          </a:prstGeom>
          <a:noFill/>
          <a:ln>
            <a:noFill/>
          </a:ln>
        </p:spPr>
        <p:txBody>
          <a:bodyPr anchorCtr="0" anchor="t" bIns="45700" lIns="274300" spcFirstLastPara="1" rIns="45700" wrap="square" tIns="45700">
            <a:noAutofit/>
          </a:bodyPr>
          <a:lstStyle>
            <a:lvl1pPr indent="-228600" lvl="0" marL="457200" algn="ctr">
              <a:lnSpc>
                <a:spcPct val="100000"/>
              </a:lnSpc>
              <a:spcBef>
                <a:spcPts val="0"/>
              </a:spcBef>
              <a:spcAft>
                <a:spcPts val="0"/>
              </a:spcAft>
              <a:buSzPts val="2592"/>
              <a:buNone/>
              <a:defRPr/>
            </a:lvl1pPr>
            <a:lvl2pPr indent="-320040" lvl="1" marL="914400" algn="l">
              <a:lnSpc>
                <a:spcPct val="100000"/>
              </a:lnSpc>
              <a:spcBef>
                <a:spcPts val="600"/>
              </a:spcBef>
              <a:spcAft>
                <a:spcPts val="0"/>
              </a:spcAft>
              <a:buSzPts val="1440"/>
              <a:buChar char="o"/>
              <a:defRPr/>
            </a:lvl2pPr>
            <a:lvl3pPr indent="-342900" lvl="2" marL="1371600" algn="l">
              <a:lnSpc>
                <a:spcPct val="100000"/>
              </a:lnSpc>
              <a:spcBef>
                <a:spcPts val="600"/>
              </a:spcBef>
              <a:spcAft>
                <a:spcPts val="0"/>
              </a:spcAft>
              <a:buSzPts val="1800"/>
              <a:buChar char="•"/>
              <a:defRPr/>
            </a:lvl3pPr>
            <a:lvl4pPr indent="-308610" lvl="3" marL="1828800" algn="l">
              <a:lnSpc>
                <a:spcPct val="90000"/>
              </a:lnSpc>
              <a:spcBef>
                <a:spcPts val="600"/>
              </a:spcBef>
              <a:spcAft>
                <a:spcPts val="0"/>
              </a:spcAft>
              <a:buSzPts val="1260"/>
              <a:buChar char="▪"/>
              <a:defRPr/>
            </a:lvl4pPr>
            <a:lvl5pPr indent="-297179" lvl="4" marL="2286000" algn="l">
              <a:lnSpc>
                <a:spcPct val="100000"/>
              </a:lnSpc>
              <a:spcBef>
                <a:spcPts val="400"/>
              </a:spcBef>
              <a:spcAft>
                <a:spcPts val="0"/>
              </a:spcAft>
              <a:buSzPts val="1080"/>
              <a:buChar char="o"/>
              <a:defRPr/>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 - Title, space for logo at the top and body text">
  <p:cSld name="2 b - Title, space for logo at the top and body text">
    <p:spTree>
      <p:nvGrpSpPr>
        <p:cNvPr id="20" name="Shape 20"/>
        <p:cNvGrpSpPr/>
        <p:nvPr/>
      </p:nvGrpSpPr>
      <p:grpSpPr>
        <a:xfrm>
          <a:off x="0" y="0"/>
          <a:ext cx="0" cy="0"/>
          <a:chOff x="0" y="0"/>
          <a:chExt cx="0" cy="0"/>
        </a:xfrm>
      </p:grpSpPr>
      <p:sp>
        <p:nvSpPr>
          <p:cNvPr id="21" name="Google Shape;21;p21"/>
          <p:cNvSpPr txBox="1"/>
          <p:nvPr>
            <p:ph type="title"/>
          </p:nvPr>
        </p:nvSpPr>
        <p:spPr>
          <a:xfrm>
            <a:off x="612490" y="1170638"/>
            <a:ext cx="7889956" cy="1153461"/>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 type="body"/>
          </p:nvPr>
        </p:nvSpPr>
        <p:spPr>
          <a:xfrm>
            <a:off x="612488" y="2421566"/>
            <a:ext cx="10978994" cy="3826834"/>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SzPts val="2592"/>
              <a:buFont typeface="Arial"/>
              <a:buChar char="•"/>
              <a:defRPr sz="2400"/>
            </a:lvl1pPr>
            <a:lvl2pPr indent="-350519" lvl="1" marL="914400" algn="l">
              <a:lnSpc>
                <a:spcPct val="100000"/>
              </a:lnSpc>
              <a:spcBef>
                <a:spcPts val="600"/>
              </a:spcBef>
              <a:spcAft>
                <a:spcPts val="0"/>
              </a:spcAft>
              <a:buClr>
                <a:srgbClr val="003399"/>
              </a:buClr>
              <a:buSzPts val="1920"/>
              <a:buFont typeface="Courier New"/>
              <a:buChar char="o"/>
              <a:defRPr sz="2400"/>
            </a:lvl2pPr>
            <a:lvl3pPr indent="-381000" lvl="2" marL="1371600" algn="l">
              <a:lnSpc>
                <a:spcPct val="100000"/>
              </a:lnSpc>
              <a:spcBef>
                <a:spcPts val="600"/>
              </a:spcBef>
              <a:spcAft>
                <a:spcPts val="0"/>
              </a:spcAft>
              <a:buClr>
                <a:srgbClr val="001689"/>
              </a:buClr>
              <a:buSzPts val="2400"/>
              <a:buFont typeface="Arial"/>
              <a:buChar char="•"/>
              <a:defRPr sz="2400"/>
            </a:lvl3pPr>
            <a:lvl4pPr indent="-335280" lvl="3" marL="1828800" algn="l">
              <a:lnSpc>
                <a:spcPct val="90000"/>
              </a:lnSpc>
              <a:spcBef>
                <a:spcPts val="600"/>
              </a:spcBef>
              <a:spcAft>
                <a:spcPts val="0"/>
              </a:spcAft>
              <a:buSzPts val="1680"/>
              <a:buChar char="▪"/>
              <a:defRPr sz="2400"/>
            </a:lvl4pPr>
            <a:lvl5pPr indent="-320039" lvl="4" marL="2286000" algn="l">
              <a:lnSpc>
                <a:spcPct val="100000"/>
              </a:lnSpc>
              <a:spcBef>
                <a:spcPts val="400"/>
              </a:spcBef>
              <a:spcAft>
                <a:spcPts val="0"/>
              </a:spcAft>
              <a:buClr>
                <a:srgbClr val="003399"/>
              </a:buClr>
              <a:buSzPts val="1440"/>
              <a:buFont typeface="Courier New"/>
              <a:buChar char="o"/>
              <a:defRPr sz="2400"/>
            </a:lvl5pPr>
            <a:lvl6pPr indent="-365760" lvl="5" marL="2743200" algn="l">
              <a:lnSpc>
                <a:spcPct val="100000"/>
              </a:lnSpc>
              <a:spcBef>
                <a:spcPts val="600"/>
              </a:spcBef>
              <a:spcAft>
                <a:spcPts val="0"/>
              </a:spcAft>
              <a:buClr>
                <a:srgbClr val="003399"/>
              </a:buClr>
              <a:buSzPts val="2160"/>
              <a:buFont typeface="Arial"/>
              <a:buChar char="•"/>
              <a:defRPr sz="2400"/>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descr="Place holder for small graphic placed at the top-right of the title." id="23" name="Google Shape;23;p21"/>
          <p:cNvSpPr/>
          <p:nvPr>
            <p:ph idx="2" type="pic"/>
          </p:nvPr>
        </p:nvSpPr>
        <p:spPr>
          <a:xfrm>
            <a:off x="9495432" y="1168400"/>
            <a:ext cx="2095500" cy="1154113"/>
          </a:xfrm>
          <a:prstGeom prst="rect">
            <a:avLst/>
          </a:prstGeom>
          <a:noFill/>
          <a:ln cap="flat" cmpd="sng" w="19050">
            <a:solidFill>
              <a:schemeClr val="dk1"/>
            </a:solidFill>
            <a:prstDash val="solid"/>
            <a:round/>
            <a:headEnd len="sm" w="sm" type="none"/>
            <a:tailEnd len="sm" w="sm" type="none"/>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 - Opening slide: Space for logo, title and body text">
  <p:cSld name="1_1 - Opening slide: Space for logo, title and body text">
    <p:spTree>
      <p:nvGrpSpPr>
        <p:cNvPr id="24" name="Shape 24"/>
        <p:cNvGrpSpPr/>
        <p:nvPr/>
      </p:nvGrpSpPr>
      <p:grpSpPr>
        <a:xfrm>
          <a:off x="0" y="0"/>
          <a:ext cx="0" cy="0"/>
          <a:chOff x="0" y="0"/>
          <a:chExt cx="0" cy="0"/>
        </a:xfrm>
      </p:grpSpPr>
      <p:sp>
        <p:nvSpPr>
          <p:cNvPr id="25" name="Google Shape;25;p22"/>
          <p:cNvSpPr/>
          <p:nvPr/>
        </p:nvSpPr>
        <p:spPr>
          <a:xfrm>
            <a:off x="92161" y="1676418"/>
            <a:ext cx="2938120" cy="4571982"/>
          </a:xfrm>
          <a:prstGeom prst="rect">
            <a:avLst/>
          </a:prstGeom>
          <a:gradFill>
            <a:gsLst>
              <a:gs pos="0">
                <a:srgbClr val="9FE1FF"/>
              </a:gs>
              <a:gs pos="10000">
                <a:srgbClr val="FFFFFF"/>
              </a:gs>
              <a:gs pos="71000">
                <a:srgbClr val="FFFFFF"/>
              </a:gs>
              <a:gs pos="83000">
                <a:srgbClr val="93DEFF"/>
              </a:gs>
              <a:gs pos="100000">
                <a:srgbClr val="FFFFFF"/>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wentieth Century"/>
              <a:buNone/>
            </a:pPr>
            <a:r>
              <a:t/>
            </a:r>
            <a:endParaRPr b="0" i="0" sz="1800" u="none" cap="none" strike="noStrike">
              <a:solidFill>
                <a:schemeClr val="lt1"/>
              </a:solidFill>
              <a:latin typeface="Calibri"/>
              <a:ea typeface="Calibri"/>
              <a:cs typeface="Calibri"/>
              <a:sym typeface="Calibri"/>
            </a:endParaRPr>
          </a:p>
        </p:txBody>
      </p:sp>
      <p:sp>
        <p:nvSpPr>
          <p:cNvPr id="26" name="Google Shape;26;p22"/>
          <p:cNvSpPr txBox="1"/>
          <p:nvPr>
            <p:ph type="ctrTitle"/>
          </p:nvPr>
        </p:nvSpPr>
        <p:spPr>
          <a:xfrm>
            <a:off x="3414157" y="1156648"/>
            <a:ext cx="8192942" cy="1907022"/>
          </a:xfrm>
          <a:prstGeom prst="rect">
            <a:avLst/>
          </a:prstGeom>
          <a:noFill/>
          <a:ln>
            <a:noFill/>
          </a:ln>
        </p:spPr>
        <p:txBody>
          <a:bodyPr anchorCtr="0" anchor="ctr" bIns="45700" lIns="0" spcFirstLastPara="1" rIns="91425" wrap="square" tIns="457200">
            <a:noAutofit/>
          </a:bodyPr>
          <a:lstStyle>
            <a:lvl1pPr lvl="0" algn="l">
              <a:lnSpc>
                <a:spcPct val="80000"/>
              </a:lnSpc>
              <a:spcBef>
                <a:spcPts val="0"/>
              </a:spcBef>
              <a:spcAft>
                <a:spcPts val="0"/>
              </a:spcAft>
              <a:buClr>
                <a:srgbClr val="101820"/>
              </a:buClr>
              <a:buSzPts val="3600"/>
              <a:buFont typeface="Calibri"/>
              <a:buNone/>
              <a:defRPr sz="3600">
                <a:solidFill>
                  <a:srgbClr val="1018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 type="body"/>
          </p:nvPr>
        </p:nvSpPr>
        <p:spPr>
          <a:xfrm>
            <a:off x="3414156" y="3180472"/>
            <a:ext cx="8193643" cy="2534528"/>
          </a:xfrm>
          <a:prstGeom prst="rect">
            <a:avLst/>
          </a:prstGeom>
          <a:noFill/>
          <a:ln>
            <a:noFill/>
          </a:ln>
        </p:spPr>
        <p:txBody>
          <a:bodyPr anchorCtr="0" anchor="t" bIns="45700" lIns="274300" spcFirstLastPara="1" rIns="45700" wrap="square" tIns="45700">
            <a:noAutofit/>
          </a:bodyPr>
          <a:lstStyle>
            <a:lvl1pPr indent="-228600" lvl="0" marL="457200" algn="l">
              <a:lnSpc>
                <a:spcPct val="100000"/>
              </a:lnSpc>
              <a:spcBef>
                <a:spcPts val="0"/>
              </a:spcBef>
              <a:spcAft>
                <a:spcPts val="0"/>
              </a:spcAft>
              <a:buSzPts val="2880"/>
              <a:buFont typeface="Arial"/>
              <a:buNone/>
              <a:defRPr sz="2400"/>
            </a:lvl1pPr>
            <a:lvl2pPr indent="-228600" lvl="1" marL="914400" algn="l">
              <a:lnSpc>
                <a:spcPct val="100000"/>
              </a:lnSpc>
              <a:spcBef>
                <a:spcPts val="600"/>
              </a:spcBef>
              <a:spcAft>
                <a:spcPts val="0"/>
              </a:spcAft>
              <a:buSzPts val="1920"/>
              <a:buNone/>
              <a:defRPr sz="2400"/>
            </a:lvl2pPr>
            <a:lvl3pPr indent="-228600" lvl="2" marL="1371600" algn="l">
              <a:lnSpc>
                <a:spcPct val="100000"/>
              </a:lnSpc>
              <a:spcBef>
                <a:spcPts val="600"/>
              </a:spcBef>
              <a:spcAft>
                <a:spcPts val="0"/>
              </a:spcAft>
              <a:buSzPts val="2400"/>
              <a:buNone/>
              <a:defRPr sz="2400"/>
            </a:lvl3pPr>
            <a:lvl4pPr indent="-228600" lvl="3" marL="1828800" algn="l">
              <a:lnSpc>
                <a:spcPct val="90000"/>
              </a:lnSpc>
              <a:spcBef>
                <a:spcPts val="600"/>
              </a:spcBef>
              <a:spcAft>
                <a:spcPts val="0"/>
              </a:spcAft>
              <a:buSzPts val="1680"/>
              <a:buNone/>
              <a:defRPr sz="2400"/>
            </a:lvl4pPr>
            <a:lvl5pPr indent="-228600" lvl="4" marL="2286000" algn="l">
              <a:lnSpc>
                <a:spcPct val="100000"/>
              </a:lnSpc>
              <a:spcBef>
                <a:spcPts val="400"/>
              </a:spcBef>
              <a:spcAft>
                <a:spcPts val="0"/>
              </a:spcAft>
              <a:buSzPts val="1440"/>
              <a:buNone/>
              <a:defRPr sz="2400"/>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8" name="Google Shape;28;p22"/>
          <p:cNvSpPr txBox="1"/>
          <p:nvPr>
            <p:ph idx="2" type="body"/>
          </p:nvPr>
        </p:nvSpPr>
        <p:spPr>
          <a:xfrm>
            <a:off x="92075" y="2891912"/>
            <a:ext cx="2938463" cy="2534528"/>
          </a:xfrm>
          <a:prstGeom prst="rect">
            <a:avLst/>
          </a:prstGeom>
          <a:noFill/>
          <a:ln>
            <a:noFill/>
          </a:ln>
        </p:spPr>
        <p:txBody>
          <a:bodyPr anchorCtr="0" anchor="t" bIns="45700" lIns="274300" spcFirstLastPara="1" rIns="45700" wrap="square" tIns="45700">
            <a:noAutofit/>
          </a:bodyPr>
          <a:lstStyle>
            <a:lvl1pPr indent="-228600" lvl="0" marL="457200" algn="l">
              <a:lnSpc>
                <a:spcPct val="100000"/>
              </a:lnSpc>
              <a:spcBef>
                <a:spcPts val="0"/>
              </a:spcBef>
              <a:spcAft>
                <a:spcPts val="0"/>
              </a:spcAft>
              <a:buSzPts val="2880"/>
              <a:buNone/>
              <a:defRPr sz="2400"/>
            </a:lvl1pPr>
            <a:lvl2pPr indent="-228600" lvl="1" marL="914400" algn="l">
              <a:lnSpc>
                <a:spcPct val="100000"/>
              </a:lnSpc>
              <a:spcBef>
                <a:spcPts val="600"/>
              </a:spcBef>
              <a:spcAft>
                <a:spcPts val="0"/>
              </a:spcAft>
              <a:buSzPts val="1920"/>
              <a:buNone/>
              <a:defRPr sz="2400"/>
            </a:lvl2pPr>
            <a:lvl3pPr indent="-228600" lvl="2" marL="1371600" algn="l">
              <a:lnSpc>
                <a:spcPct val="100000"/>
              </a:lnSpc>
              <a:spcBef>
                <a:spcPts val="600"/>
              </a:spcBef>
              <a:spcAft>
                <a:spcPts val="0"/>
              </a:spcAft>
              <a:buSzPts val="2400"/>
              <a:buNone/>
              <a:defRPr sz="2400"/>
            </a:lvl3pPr>
            <a:lvl4pPr indent="-228600" lvl="3" marL="1828800" algn="l">
              <a:lnSpc>
                <a:spcPct val="90000"/>
              </a:lnSpc>
              <a:spcBef>
                <a:spcPts val="600"/>
              </a:spcBef>
              <a:spcAft>
                <a:spcPts val="0"/>
              </a:spcAft>
              <a:buSzPts val="1680"/>
              <a:buNone/>
              <a:defRPr sz="2400"/>
            </a:lvl4pPr>
            <a:lvl5pPr indent="-228600" lvl="4" marL="2286000" algn="l">
              <a:lnSpc>
                <a:spcPct val="100000"/>
              </a:lnSpc>
              <a:spcBef>
                <a:spcPts val="400"/>
              </a:spcBef>
              <a:spcAft>
                <a:spcPts val="0"/>
              </a:spcAft>
              <a:buSzPts val="1440"/>
              <a:buNone/>
              <a:defRPr sz="2400"/>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descr="Picture 1" id="29" name="Google Shape;29;p22"/>
          <p:cNvSpPr/>
          <p:nvPr>
            <p:ph idx="3" type="pic"/>
          </p:nvPr>
        </p:nvSpPr>
        <p:spPr>
          <a:xfrm>
            <a:off x="177782" y="1156648"/>
            <a:ext cx="2852755" cy="1466267"/>
          </a:xfrm>
          <a:prstGeom prst="rect">
            <a:avLst/>
          </a:prstGeom>
          <a:noFill/>
          <a:ln>
            <a:noFill/>
          </a:ln>
        </p:spPr>
      </p:sp>
    </p:spTree>
  </p:cSld>
  <p:clrMapOvr>
    <a:masterClrMapping/>
  </p:clrMapOvr>
  <p:extLst>
    <p:ext uri="{DCECCB84-F9BA-43D5-87BE-67443E8EF086}">
      <p15:sldGuideLst>
        <p15:guide id="1" pos="984">
          <p15:clr>
            <a:srgbClr val="FBAE40"/>
          </p15:clr>
        </p15:guide>
        <p15:guide id="2" pos="39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and 2 body text">
  <p:cSld name="4 - Title and 2 body text">
    <p:spTree>
      <p:nvGrpSpPr>
        <p:cNvPr id="30" name="Shape 30"/>
        <p:cNvGrpSpPr/>
        <p:nvPr/>
      </p:nvGrpSpPr>
      <p:grpSpPr>
        <a:xfrm>
          <a:off x="0" y="0"/>
          <a:ext cx="0" cy="0"/>
          <a:chOff x="0" y="0"/>
          <a:chExt cx="0" cy="0"/>
        </a:xfrm>
      </p:grpSpPr>
      <p:sp>
        <p:nvSpPr>
          <p:cNvPr id="31" name="Google Shape;31;p23"/>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3"/>
          <p:cNvSpPr txBox="1"/>
          <p:nvPr>
            <p:ph idx="1" type="body"/>
          </p:nvPr>
        </p:nvSpPr>
        <p:spPr>
          <a:xfrm>
            <a:off x="609600" y="2407674"/>
            <a:ext cx="5291400" cy="3840600"/>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Clr>
                <a:srgbClr val="003399"/>
              </a:buClr>
              <a:buSzPts val="2592"/>
              <a:buFont typeface="Arial"/>
              <a:buChar char="•"/>
              <a:defRPr sz="2400"/>
            </a:lvl1pPr>
            <a:lvl2pPr indent="-350519" lvl="1" marL="914400" algn="l">
              <a:lnSpc>
                <a:spcPct val="100000"/>
              </a:lnSpc>
              <a:spcBef>
                <a:spcPts val="600"/>
              </a:spcBef>
              <a:spcAft>
                <a:spcPts val="0"/>
              </a:spcAft>
              <a:buSzPts val="1920"/>
              <a:buChar char="o"/>
              <a:defRPr sz="2400"/>
            </a:lvl2pPr>
            <a:lvl3pPr indent="-381000" lvl="2" marL="1371600" algn="l">
              <a:lnSpc>
                <a:spcPct val="100000"/>
              </a:lnSpc>
              <a:spcBef>
                <a:spcPts val="600"/>
              </a:spcBef>
              <a:spcAft>
                <a:spcPts val="0"/>
              </a:spcAft>
              <a:buSzPts val="2400"/>
              <a:buChar char="•"/>
              <a:defRPr sz="2400"/>
            </a:lvl3pPr>
            <a:lvl4pPr indent="-335280" lvl="3" marL="1828800" algn="l">
              <a:lnSpc>
                <a:spcPct val="90000"/>
              </a:lnSpc>
              <a:spcBef>
                <a:spcPts val="600"/>
              </a:spcBef>
              <a:spcAft>
                <a:spcPts val="0"/>
              </a:spcAft>
              <a:buSzPts val="1680"/>
              <a:buChar char="▪"/>
              <a:defRPr sz="2400"/>
            </a:lvl4pPr>
            <a:lvl5pPr indent="-320039" lvl="4" marL="2286000" algn="l">
              <a:lnSpc>
                <a:spcPct val="100000"/>
              </a:lnSpc>
              <a:spcBef>
                <a:spcPts val="400"/>
              </a:spcBef>
              <a:spcAft>
                <a:spcPts val="0"/>
              </a:spcAft>
              <a:buSzPts val="1440"/>
              <a:buChar char="o"/>
              <a:defRPr sz="2400"/>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23"/>
          <p:cNvSpPr txBox="1"/>
          <p:nvPr>
            <p:ph idx="2" type="body"/>
          </p:nvPr>
        </p:nvSpPr>
        <p:spPr>
          <a:xfrm>
            <a:off x="6291263" y="2408488"/>
            <a:ext cx="5300662" cy="3839912"/>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SzPts val="2592"/>
              <a:buChar char="•"/>
              <a:defRPr sz="2400"/>
            </a:lvl1pPr>
            <a:lvl2pPr indent="-350519" lvl="1" marL="914400" algn="l">
              <a:lnSpc>
                <a:spcPct val="100000"/>
              </a:lnSpc>
              <a:spcBef>
                <a:spcPts val="600"/>
              </a:spcBef>
              <a:spcAft>
                <a:spcPts val="0"/>
              </a:spcAft>
              <a:buSzPts val="1920"/>
              <a:buChar char="o"/>
              <a:defRPr sz="2400"/>
            </a:lvl2pPr>
            <a:lvl3pPr indent="-381000" lvl="2" marL="1371600" algn="l">
              <a:lnSpc>
                <a:spcPct val="100000"/>
              </a:lnSpc>
              <a:spcBef>
                <a:spcPts val="600"/>
              </a:spcBef>
              <a:spcAft>
                <a:spcPts val="0"/>
              </a:spcAft>
              <a:buSzPts val="2400"/>
              <a:buChar char="•"/>
              <a:defRPr sz="2400"/>
            </a:lvl3pPr>
            <a:lvl4pPr indent="-335280" lvl="3" marL="1828800" algn="l">
              <a:lnSpc>
                <a:spcPct val="90000"/>
              </a:lnSpc>
              <a:spcBef>
                <a:spcPts val="600"/>
              </a:spcBef>
              <a:spcAft>
                <a:spcPts val="0"/>
              </a:spcAft>
              <a:buSzPts val="1680"/>
              <a:buChar char="▪"/>
              <a:defRPr sz="2400"/>
            </a:lvl4pPr>
            <a:lvl5pPr indent="-320039" lvl="4" marL="2286000" algn="l">
              <a:lnSpc>
                <a:spcPct val="100000"/>
              </a:lnSpc>
              <a:spcBef>
                <a:spcPts val="400"/>
              </a:spcBef>
              <a:spcAft>
                <a:spcPts val="0"/>
              </a:spcAft>
              <a:buSzPts val="1440"/>
              <a:buChar char="o"/>
              <a:defRPr sz="2400"/>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Title, 2 subtitles, 2 body text">
  <p:cSld name="5 - Title, 2 subtitles, 2 body text">
    <p:spTree>
      <p:nvGrpSpPr>
        <p:cNvPr id="34" name="Shape 34"/>
        <p:cNvGrpSpPr/>
        <p:nvPr/>
      </p:nvGrpSpPr>
      <p:grpSpPr>
        <a:xfrm>
          <a:off x="0" y="0"/>
          <a:ext cx="0" cy="0"/>
          <a:chOff x="0" y="0"/>
          <a:chExt cx="0" cy="0"/>
        </a:xfrm>
      </p:grpSpPr>
      <p:sp>
        <p:nvSpPr>
          <p:cNvPr id="35" name="Google Shape;35;p24"/>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4"/>
          <p:cNvSpPr txBox="1"/>
          <p:nvPr>
            <p:ph idx="1" type="body"/>
          </p:nvPr>
        </p:nvSpPr>
        <p:spPr>
          <a:xfrm>
            <a:off x="620332" y="2412683"/>
            <a:ext cx="5280596" cy="583735"/>
          </a:xfrm>
          <a:prstGeom prst="rect">
            <a:avLst/>
          </a:prstGeom>
          <a:noFill/>
          <a:ln>
            <a:noFill/>
          </a:ln>
        </p:spPr>
        <p:txBody>
          <a:bodyPr anchorCtr="0" anchor="ctr" bIns="45700" lIns="274300" spcFirstLastPara="1" rIns="45700" wrap="square" tIns="45700">
            <a:noAutofit/>
          </a:bodyPr>
          <a:lstStyle>
            <a:lvl1pPr indent="-228600" lvl="0" marL="457200" algn="l">
              <a:lnSpc>
                <a:spcPct val="50000"/>
              </a:lnSpc>
              <a:spcBef>
                <a:spcPts val="0"/>
              </a:spcBef>
              <a:spcAft>
                <a:spcPts val="0"/>
              </a:spcAft>
              <a:buSzPts val="2880"/>
              <a:buNone/>
              <a:defRPr b="1" sz="2400"/>
            </a:lvl1pPr>
            <a:lvl2pPr indent="-228600" lvl="1" marL="914400" algn="l">
              <a:lnSpc>
                <a:spcPct val="100000"/>
              </a:lnSpc>
              <a:spcBef>
                <a:spcPts val="600"/>
              </a:spcBef>
              <a:spcAft>
                <a:spcPts val="0"/>
              </a:spcAft>
              <a:buSzPts val="16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90000"/>
              </a:lnSpc>
              <a:spcBef>
                <a:spcPts val="600"/>
              </a:spcBef>
              <a:spcAft>
                <a:spcPts val="0"/>
              </a:spcAft>
              <a:buSzPts val="1120"/>
              <a:buNone/>
              <a:defRPr b="1" sz="1600"/>
            </a:lvl4pPr>
            <a:lvl5pPr indent="-228600" lvl="4" marL="2286000" algn="l">
              <a:lnSpc>
                <a:spcPct val="100000"/>
              </a:lnSpc>
              <a:spcBef>
                <a:spcPts val="400"/>
              </a:spcBef>
              <a:spcAft>
                <a:spcPts val="0"/>
              </a:spcAft>
              <a:buSzPts val="960"/>
              <a:buNone/>
              <a:defRPr b="1" sz="1600"/>
            </a:lvl5pPr>
            <a:lvl6pPr indent="-228600" lvl="5" marL="2743200" algn="l">
              <a:lnSpc>
                <a:spcPct val="100000"/>
              </a:lnSpc>
              <a:spcBef>
                <a:spcPts val="600"/>
              </a:spcBef>
              <a:spcAft>
                <a:spcPts val="0"/>
              </a:spcAft>
              <a:buSzPts val="144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12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7" name="Google Shape;37;p24"/>
          <p:cNvSpPr txBox="1"/>
          <p:nvPr>
            <p:ph idx="2" type="body"/>
          </p:nvPr>
        </p:nvSpPr>
        <p:spPr>
          <a:xfrm>
            <a:off x="609600" y="3071958"/>
            <a:ext cx="5291328" cy="3176442"/>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Clr>
                <a:srgbClr val="003399"/>
              </a:buClr>
              <a:buSzPts val="2592"/>
              <a:buFont typeface="Arial"/>
              <a:buChar char="•"/>
              <a:defRPr sz="2400"/>
            </a:lvl1pPr>
            <a:lvl2pPr indent="-350519" lvl="1" marL="914400" algn="l">
              <a:lnSpc>
                <a:spcPct val="100000"/>
              </a:lnSpc>
              <a:spcBef>
                <a:spcPts val="600"/>
              </a:spcBef>
              <a:spcAft>
                <a:spcPts val="0"/>
              </a:spcAft>
              <a:buSzPts val="1920"/>
              <a:buChar char="o"/>
              <a:defRPr sz="2400"/>
            </a:lvl2pPr>
            <a:lvl3pPr indent="-381000" lvl="2" marL="1371600" algn="l">
              <a:lnSpc>
                <a:spcPct val="100000"/>
              </a:lnSpc>
              <a:spcBef>
                <a:spcPts val="600"/>
              </a:spcBef>
              <a:spcAft>
                <a:spcPts val="0"/>
              </a:spcAft>
              <a:buSzPts val="2400"/>
              <a:buChar char="•"/>
              <a:defRPr sz="2400"/>
            </a:lvl3pPr>
            <a:lvl4pPr indent="-335280" lvl="3" marL="1828800" algn="l">
              <a:lnSpc>
                <a:spcPct val="90000"/>
              </a:lnSpc>
              <a:spcBef>
                <a:spcPts val="600"/>
              </a:spcBef>
              <a:spcAft>
                <a:spcPts val="0"/>
              </a:spcAft>
              <a:buSzPts val="1680"/>
              <a:buChar char="▪"/>
              <a:defRPr sz="2400"/>
            </a:lvl4pPr>
            <a:lvl5pPr indent="-320039" lvl="4" marL="2286000" algn="l">
              <a:lnSpc>
                <a:spcPct val="100000"/>
              </a:lnSpc>
              <a:spcBef>
                <a:spcPts val="400"/>
              </a:spcBef>
              <a:spcAft>
                <a:spcPts val="0"/>
              </a:spcAft>
              <a:buSzPts val="1440"/>
              <a:buChar char="o"/>
              <a:defRPr sz="2400"/>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24"/>
          <p:cNvSpPr txBox="1"/>
          <p:nvPr>
            <p:ph idx="3" type="body"/>
          </p:nvPr>
        </p:nvSpPr>
        <p:spPr>
          <a:xfrm>
            <a:off x="6291074" y="2412683"/>
            <a:ext cx="5283770" cy="583735"/>
          </a:xfrm>
          <a:prstGeom prst="rect">
            <a:avLst/>
          </a:prstGeom>
          <a:noFill/>
          <a:ln>
            <a:noFill/>
          </a:ln>
        </p:spPr>
        <p:txBody>
          <a:bodyPr anchorCtr="0" anchor="ctr" bIns="45700" lIns="274300" spcFirstLastPara="1" rIns="45700" wrap="square" tIns="45700">
            <a:noAutofit/>
          </a:bodyPr>
          <a:lstStyle>
            <a:lvl1pPr indent="-228600" lvl="0" marL="457200" algn="l">
              <a:lnSpc>
                <a:spcPct val="50000"/>
              </a:lnSpc>
              <a:spcBef>
                <a:spcPts val="0"/>
              </a:spcBef>
              <a:spcAft>
                <a:spcPts val="0"/>
              </a:spcAft>
              <a:buSzPts val="2880"/>
              <a:buNone/>
              <a:defRPr b="1" sz="2400"/>
            </a:lvl1pPr>
            <a:lvl2pPr indent="-228600" lvl="1" marL="914400" algn="l">
              <a:lnSpc>
                <a:spcPct val="100000"/>
              </a:lnSpc>
              <a:spcBef>
                <a:spcPts val="600"/>
              </a:spcBef>
              <a:spcAft>
                <a:spcPts val="0"/>
              </a:spcAft>
              <a:buSzPts val="16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90000"/>
              </a:lnSpc>
              <a:spcBef>
                <a:spcPts val="600"/>
              </a:spcBef>
              <a:spcAft>
                <a:spcPts val="0"/>
              </a:spcAft>
              <a:buSzPts val="1120"/>
              <a:buNone/>
              <a:defRPr b="1" sz="1600"/>
            </a:lvl4pPr>
            <a:lvl5pPr indent="-228600" lvl="4" marL="2286000" algn="l">
              <a:lnSpc>
                <a:spcPct val="100000"/>
              </a:lnSpc>
              <a:spcBef>
                <a:spcPts val="400"/>
              </a:spcBef>
              <a:spcAft>
                <a:spcPts val="0"/>
              </a:spcAft>
              <a:buSzPts val="960"/>
              <a:buNone/>
              <a:defRPr b="1" sz="1600"/>
            </a:lvl5pPr>
            <a:lvl6pPr indent="-228600" lvl="5" marL="2743200" algn="l">
              <a:lnSpc>
                <a:spcPct val="100000"/>
              </a:lnSpc>
              <a:spcBef>
                <a:spcPts val="600"/>
              </a:spcBef>
              <a:spcAft>
                <a:spcPts val="0"/>
              </a:spcAft>
              <a:buSzPts val="144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12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39" name="Google Shape;39;p24"/>
          <p:cNvSpPr txBox="1"/>
          <p:nvPr>
            <p:ph idx="4" type="body"/>
          </p:nvPr>
        </p:nvSpPr>
        <p:spPr>
          <a:xfrm>
            <a:off x="6291263" y="3072592"/>
            <a:ext cx="5300662" cy="3175808"/>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SzPts val="2592"/>
              <a:buChar char="•"/>
              <a:defRPr sz="2400"/>
            </a:lvl1pPr>
            <a:lvl2pPr indent="-350519" lvl="1" marL="914400" algn="l">
              <a:lnSpc>
                <a:spcPct val="100000"/>
              </a:lnSpc>
              <a:spcBef>
                <a:spcPts val="600"/>
              </a:spcBef>
              <a:spcAft>
                <a:spcPts val="0"/>
              </a:spcAft>
              <a:buSzPts val="1920"/>
              <a:buChar char="o"/>
              <a:defRPr sz="2400"/>
            </a:lvl2pPr>
            <a:lvl3pPr indent="-381000" lvl="2" marL="1371600" algn="l">
              <a:lnSpc>
                <a:spcPct val="100000"/>
              </a:lnSpc>
              <a:spcBef>
                <a:spcPts val="600"/>
              </a:spcBef>
              <a:spcAft>
                <a:spcPts val="0"/>
              </a:spcAft>
              <a:buSzPts val="2400"/>
              <a:buChar char="•"/>
              <a:defRPr sz="2400"/>
            </a:lvl3pPr>
            <a:lvl4pPr indent="-335280" lvl="3" marL="1828800" algn="l">
              <a:lnSpc>
                <a:spcPct val="90000"/>
              </a:lnSpc>
              <a:spcBef>
                <a:spcPts val="600"/>
              </a:spcBef>
              <a:spcAft>
                <a:spcPts val="0"/>
              </a:spcAft>
              <a:buSzPts val="1680"/>
              <a:buChar char="▪"/>
              <a:defRPr sz="2400"/>
            </a:lvl4pPr>
            <a:lvl5pPr indent="-320039" lvl="4" marL="2286000" algn="l">
              <a:lnSpc>
                <a:spcPct val="100000"/>
              </a:lnSpc>
              <a:spcBef>
                <a:spcPts val="400"/>
              </a:spcBef>
              <a:spcAft>
                <a:spcPts val="0"/>
              </a:spcAft>
              <a:buSzPts val="1440"/>
              <a:buChar char="o"/>
              <a:defRPr sz="2400"/>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b - Title, subtitle and body text">
  <p:cSld name="5 b - Title, subtitle and body text">
    <p:spTree>
      <p:nvGrpSpPr>
        <p:cNvPr id="40" name="Shape 40"/>
        <p:cNvGrpSpPr/>
        <p:nvPr/>
      </p:nvGrpSpPr>
      <p:grpSpPr>
        <a:xfrm>
          <a:off x="0" y="0"/>
          <a:ext cx="0" cy="0"/>
          <a:chOff x="0" y="0"/>
          <a:chExt cx="0" cy="0"/>
        </a:xfrm>
      </p:grpSpPr>
      <p:sp>
        <p:nvSpPr>
          <p:cNvPr id="41" name="Google Shape;41;p25"/>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1" type="body"/>
          </p:nvPr>
        </p:nvSpPr>
        <p:spPr>
          <a:xfrm>
            <a:off x="620332" y="2412683"/>
            <a:ext cx="10968260" cy="583735"/>
          </a:xfrm>
          <a:prstGeom prst="rect">
            <a:avLst/>
          </a:prstGeom>
          <a:noFill/>
          <a:ln>
            <a:noFill/>
          </a:ln>
        </p:spPr>
        <p:txBody>
          <a:bodyPr anchorCtr="0" anchor="ctr" bIns="45700" lIns="274300" spcFirstLastPara="1" rIns="45700" wrap="square" tIns="45700">
            <a:noAutofit/>
          </a:bodyPr>
          <a:lstStyle>
            <a:lvl1pPr indent="-228600" lvl="0" marL="457200" algn="l">
              <a:lnSpc>
                <a:spcPct val="50000"/>
              </a:lnSpc>
              <a:spcBef>
                <a:spcPts val="0"/>
              </a:spcBef>
              <a:spcAft>
                <a:spcPts val="0"/>
              </a:spcAft>
              <a:buSzPts val="2880"/>
              <a:buNone/>
              <a:defRPr b="1" sz="2400"/>
            </a:lvl1pPr>
            <a:lvl2pPr indent="-228600" lvl="1" marL="914400" algn="l">
              <a:lnSpc>
                <a:spcPct val="100000"/>
              </a:lnSpc>
              <a:spcBef>
                <a:spcPts val="600"/>
              </a:spcBef>
              <a:spcAft>
                <a:spcPts val="0"/>
              </a:spcAft>
              <a:buSzPts val="16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90000"/>
              </a:lnSpc>
              <a:spcBef>
                <a:spcPts val="600"/>
              </a:spcBef>
              <a:spcAft>
                <a:spcPts val="0"/>
              </a:spcAft>
              <a:buSzPts val="1120"/>
              <a:buNone/>
              <a:defRPr b="1" sz="1600"/>
            </a:lvl4pPr>
            <a:lvl5pPr indent="-228600" lvl="4" marL="2286000" algn="l">
              <a:lnSpc>
                <a:spcPct val="100000"/>
              </a:lnSpc>
              <a:spcBef>
                <a:spcPts val="400"/>
              </a:spcBef>
              <a:spcAft>
                <a:spcPts val="0"/>
              </a:spcAft>
              <a:buSzPts val="960"/>
              <a:buNone/>
              <a:defRPr b="1" sz="1600"/>
            </a:lvl5pPr>
            <a:lvl6pPr indent="-228600" lvl="5" marL="2743200" algn="l">
              <a:lnSpc>
                <a:spcPct val="100000"/>
              </a:lnSpc>
              <a:spcBef>
                <a:spcPts val="600"/>
              </a:spcBef>
              <a:spcAft>
                <a:spcPts val="0"/>
              </a:spcAft>
              <a:buSzPts val="1440"/>
              <a:buNone/>
              <a:defRPr b="1" sz="1600"/>
            </a:lvl6pPr>
            <a:lvl7pPr indent="-228600" lvl="6" marL="3200400" algn="l">
              <a:lnSpc>
                <a:spcPct val="90000"/>
              </a:lnSpc>
              <a:spcBef>
                <a:spcPts val="600"/>
              </a:spcBef>
              <a:spcAft>
                <a:spcPts val="0"/>
              </a:spcAft>
              <a:buSzPts val="1600"/>
              <a:buNone/>
              <a:defRPr b="1" sz="1600"/>
            </a:lvl7pPr>
            <a:lvl8pPr indent="-228600" lvl="7" marL="3657600" algn="l">
              <a:lnSpc>
                <a:spcPct val="90000"/>
              </a:lnSpc>
              <a:spcBef>
                <a:spcPts val="12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3" name="Google Shape;43;p25"/>
          <p:cNvSpPr txBox="1"/>
          <p:nvPr>
            <p:ph idx="2" type="body"/>
          </p:nvPr>
        </p:nvSpPr>
        <p:spPr>
          <a:xfrm>
            <a:off x="609599" y="3071958"/>
            <a:ext cx="10978993" cy="3176442"/>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Clr>
                <a:srgbClr val="003399"/>
              </a:buClr>
              <a:buSzPts val="2592"/>
              <a:buFont typeface="Arial"/>
              <a:buChar char="•"/>
              <a:defRPr sz="2400"/>
            </a:lvl1pPr>
            <a:lvl2pPr indent="-350519" lvl="1" marL="914400" algn="l">
              <a:lnSpc>
                <a:spcPct val="100000"/>
              </a:lnSpc>
              <a:spcBef>
                <a:spcPts val="600"/>
              </a:spcBef>
              <a:spcAft>
                <a:spcPts val="0"/>
              </a:spcAft>
              <a:buSzPts val="1920"/>
              <a:buChar char="o"/>
              <a:defRPr sz="2400"/>
            </a:lvl2pPr>
            <a:lvl3pPr indent="-381000" lvl="2" marL="1371600" algn="l">
              <a:lnSpc>
                <a:spcPct val="100000"/>
              </a:lnSpc>
              <a:spcBef>
                <a:spcPts val="600"/>
              </a:spcBef>
              <a:spcAft>
                <a:spcPts val="0"/>
              </a:spcAft>
              <a:buSzPts val="2400"/>
              <a:buChar char="•"/>
              <a:defRPr sz="2400"/>
            </a:lvl3pPr>
            <a:lvl4pPr indent="-335280" lvl="3" marL="1828800" algn="l">
              <a:lnSpc>
                <a:spcPct val="90000"/>
              </a:lnSpc>
              <a:spcBef>
                <a:spcPts val="600"/>
              </a:spcBef>
              <a:spcAft>
                <a:spcPts val="0"/>
              </a:spcAft>
              <a:buSzPts val="1680"/>
              <a:buChar char="▪"/>
              <a:defRPr sz="2400"/>
            </a:lvl4pPr>
            <a:lvl5pPr indent="-320039" lvl="4" marL="2286000" algn="l">
              <a:lnSpc>
                <a:spcPct val="100000"/>
              </a:lnSpc>
              <a:spcBef>
                <a:spcPts val="400"/>
              </a:spcBef>
              <a:spcAft>
                <a:spcPts val="0"/>
              </a:spcAft>
              <a:buSzPts val="1440"/>
              <a:buChar char="o"/>
              <a:defRPr sz="2400"/>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b - Title, body text (bigger), space for 2 graphics on the right side ">
  <p:cSld name="3 b - Title, body text (bigger), space for 2 graphics on the right side ">
    <p:spTree>
      <p:nvGrpSpPr>
        <p:cNvPr id="44" name="Shape 44"/>
        <p:cNvGrpSpPr/>
        <p:nvPr/>
      </p:nvGrpSpPr>
      <p:grpSpPr>
        <a:xfrm>
          <a:off x="0" y="0"/>
          <a:ext cx="0" cy="0"/>
          <a:chOff x="0" y="0"/>
          <a:chExt cx="0" cy="0"/>
        </a:xfrm>
      </p:grpSpPr>
      <p:sp>
        <p:nvSpPr>
          <p:cNvPr id="45" name="Google Shape;45;p26"/>
          <p:cNvSpPr txBox="1"/>
          <p:nvPr>
            <p:ph type="title"/>
          </p:nvPr>
        </p:nvSpPr>
        <p:spPr>
          <a:xfrm>
            <a:off x="612489" y="1171640"/>
            <a:ext cx="10978994" cy="1159834"/>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6"/>
          <p:cNvSpPr txBox="1"/>
          <p:nvPr>
            <p:ph idx="1" type="body"/>
          </p:nvPr>
        </p:nvSpPr>
        <p:spPr>
          <a:xfrm>
            <a:off x="616974" y="2422422"/>
            <a:ext cx="8561860" cy="3825978"/>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SzPts val="2592"/>
              <a:buFont typeface="Arial"/>
              <a:buChar char="•"/>
              <a:defRPr/>
            </a:lvl1pPr>
            <a:lvl2pPr indent="-320040" lvl="1" marL="914400" algn="l">
              <a:lnSpc>
                <a:spcPct val="100000"/>
              </a:lnSpc>
              <a:spcBef>
                <a:spcPts val="600"/>
              </a:spcBef>
              <a:spcAft>
                <a:spcPts val="0"/>
              </a:spcAft>
              <a:buSzPts val="1440"/>
              <a:buChar char="o"/>
              <a:defRPr/>
            </a:lvl2pPr>
            <a:lvl3pPr indent="-342900" lvl="2" marL="1371600" algn="l">
              <a:lnSpc>
                <a:spcPct val="100000"/>
              </a:lnSpc>
              <a:spcBef>
                <a:spcPts val="600"/>
              </a:spcBef>
              <a:spcAft>
                <a:spcPts val="0"/>
              </a:spcAft>
              <a:buSzPts val="1800"/>
              <a:buChar char="•"/>
              <a:defRPr/>
            </a:lvl3pPr>
            <a:lvl4pPr indent="-308610" lvl="3" marL="1828800" algn="l">
              <a:lnSpc>
                <a:spcPct val="90000"/>
              </a:lnSpc>
              <a:spcBef>
                <a:spcPts val="600"/>
              </a:spcBef>
              <a:spcAft>
                <a:spcPts val="0"/>
              </a:spcAft>
              <a:buSzPts val="1260"/>
              <a:buChar char="▪"/>
              <a:defRPr/>
            </a:lvl4pPr>
            <a:lvl5pPr indent="-297179" lvl="4" marL="2286000" algn="l">
              <a:lnSpc>
                <a:spcPct val="100000"/>
              </a:lnSpc>
              <a:spcBef>
                <a:spcPts val="400"/>
              </a:spcBef>
              <a:spcAft>
                <a:spcPts val="0"/>
              </a:spcAft>
              <a:buSzPts val="1080"/>
              <a:buChar char="o"/>
              <a:defRPr/>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descr="Place holder 1 for 1 small graphic placed on the right side of the content box, Place holder for graphic placed on the right side of the content box, column 1, row 1." id="47" name="Google Shape;47;p26"/>
          <p:cNvSpPr/>
          <p:nvPr>
            <p:ph idx="2" type="pic"/>
          </p:nvPr>
        </p:nvSpPr>
        <p:spPr>
          <a:xfrm>
            <a:off x="9832678" y="2535023"/>
            <a:ext cx="1724152" cy="1153461"/>
          </a:xfrm>
          <a:prstGeom prst="rect">
            <a:avLst/>
          </a:prstGeom>
          <a:noFill/>
          <a:ln cap="flat" cmpd="sng" w="12700">
            <a:solidFill>
              <a:schemeClr val="dk1"/>
            </a:solidFill>
            <a:prstDash val="solid"/>
            <a:round/>
            <a:headEnd len="sm" w="sm" type="none"/>
            <a:tailEnd len="sm" w="sm" type="none"/>
          </a:ln>
        </p:spPr>
      </p:sp>
      <p:sp>
        <p:nvSpPr>
          <p:cNvPr descr="Place holder 2 for 1 small graphic placed on the right side of the content box, column 1, row 2." id="48" name="Google Shape;48;p26"/>
          <p:cNvSpPr/>
          <p:nvPr>
            <p:ph idx="3" type="pic"/>
          </p:nvPr>
        </p:nvSpPr>
        <p:spPr>
          <a:xfrm>
            <a:off x="9850874" y="3877976"/>
            <a:ext cx="1724152" cy="1153461"/>
          </a:xfrm>
          <a:prstGeom prst="rect">
            <a:avLst/>
          </a:prstGeom>
          <a:noFill/>
          <a:ln cap="flat" cmpd="sng" w="12700">
            <a:solidFill>
              <a:schemeClr val="dk1"/>
            </a:solidFill>
            <a:prstDash val="solid"/>
            <a:round/>
            <a:headEnd len="sm" w="sm" type="none"/>
            <a:tailEnd len="sm" w="sm"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Title, body text, space for graphics on the right side ">
  <p:cSld name="3 - Title, body text, space for graphics on the right side ">
    <p:spTree>
      <p:nvGrpSpPr>
        <p:cNvPr id="49" name="Shape 49"/>
        <p:cNvGrpSpPr/>
        <p:nvPr/>
      </p:nvGrpSpPr>
      <p:grpSpPr>
        <a:xfrm>
          <a:off x="0" y="0"/>
          <a:ext cx="0" cy="0"/>
          <a:chOff x="0" y="0"/>
          <a:chExt cx="0" cy="0"/>
        </a:xfrm>
      </p:grpSpPr>
      <p:sp>
        <p:nvSpPr>
          <p:cNvPr id="50" name="Google Shape;50;p27"/>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 type="body"/>
          </p:nvPr>
        </p:nvSpPr>
        <p:spPr>
          <a:xfrm>
            <a:off x="616974" y="2422422"/>
            <a:ext cx="5486400" cy="3825978"/>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SzPts val="2592"/>
              <a:buFont typeface="Arial"/>
              <a:buChar char="•"/>
              <a:defRPr/>
            </a:lvl1pPr>
            <a:lvl2pPr indent="-320040" lvl="1" marL="914400" algn="l">
              <a:lnSpc>
                <a:spcPct val="100000"/>
              </a:lnSpc>
              <a:spcBef>
                <a:spcPts val="600"/>
              </a:spcBef>
              <a:spcAft>
                <a:spcPts val="0"/>
              </a:spcAft>
              <a:buSzPts val="1440"/>
              <a:buChar char="o"/>
              <a:defRPr/>
            </a:lvl2pPr>
            <a:lvl3pPr indent="-342900" lvl="2" marL="1371600" algn="l">
              <a:lnSpc>
                <a:spcPct val="100000"/>
              </a:lnSpc>
              <a:spcBef>
                <a:spcPts val="600"/>
              </a:spcBef>
              <a:spcAft>
                <a:spcPts val="0"/>
              </a:spcAft>
              <a:buSzPts val="1800"/>
              <a:buChar char="•"/>
              <a:defRPr/>
            </a:lvl3pPr>
            <a:lvl4pPr indent="-308610" lvl="3" marL="1828800" algn="l">
              <a:lnSpc>
                <a:spcPct val="90000"/>
              </a:lnSpc>
              <a:spcBef>
                <a:spcPts val="600"/>
              </a:spcBef>
              <a:spcAft>
                <a:spcPts val="0"/>
              </a:spcAft>
              <a:buSzPts val="1260"/>
              <a:buChar char="▪"/>
              <a:defRPr/>
            </a:lvl4pPr>
            <a:lvl5pPr indent="-297179" lvl="4" marL="2286000" algn="l">
              <a:lnSpc>
                <a:spcPct val="100000"/>
              </a:lnSpc>
              <a:spcBef>
                <a:spcPts val="400"/>
              </a:spcBef>
              <a:spcAft>
                <a:spcPts val="0"/>
              </a:spcAft>
              <a:buSzPts val="1080"/>
              <a:buChar char="o"/>
              <a:defRPr/>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descr="Place holder for graphic placed on the right side of the content box." id="52" name="Google Shape;52;p27"/>
          <p:cNvSpPr/>
          <p:nvPr>
            <p:ph idx="2" type="pic"/>
          </p:nvPr>
        </p:nvSpPr>
        <p:spPr>
          <a:xfrm>
            <a:off x="7235897" y="2567348"/>
            <a:ext cx="4355586" cy="2742304"/>
          </a:xfrm>
          <a:prstGeom prst="rect">
            <a:avLst/>
          </a:prstGeom>
          <a:noFill/>
          <a:ln cap="flat" cmpd="sng" w="12700">
            <a:solidFill>
              <a:schemeClr val="dk1"/>
            </a:solidFill>
            <a:prstDash val="solid"/>
            <a:round/>
            <a:headEnd len="sm" w="sm" type="none"/>
            <a:tailEnd len="sm" w="sm" type="none"/>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3 - Title, body text, space for graphics on the right side ">
  <p:cSld name="1_3 - Title, body text, space for graphics on the right side ">
    <p:spTree>
      <p:nvGrpSpPr>
        <p:cNvPr id="53" name="Shape 53"/>
        <p:cNvGrpSpPr/>
        <p:nvPr/>
      </p:nvGrpSpPr>
      <p:grpSpPr>
        <a:xfrm>
          <a:off x="0" y="0"/>
          <a:ext cx="0" cy="0"/>
          <a:chOff x="0" y="0"/>
          <a:chExt cx="0" cy="0"/>
        </a:xfrm>
      </p:grpSpPr>
      <p:sp>
        <p:nvSpPr>
          <p:cNvPr id="54" name="Google Shape;54;p28"/>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lvl1pPr lvl="0" algn="l">
              <a:lnSpc>
                <a:spcPct val="80000"/>
              </a:lnSpc>
              <a:spcBef>
                <a:spcPts val="0"/>
              </a:spcBef>
              <a:spcAft>
                <a:spcPts val="0"/>
              </a:spcAft>
              <a:buClr>
                <a:srgbClr val="0C0C0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idx="1" type="body"/>
          </p:nvPr>
        </p:nvSpPr>
        <p:spPr>
          <a:xfrm>
            <a:off x="616974" y="2422422"/>
            <a:ext cx="5486400" cy="3825978"/>
          </a:xfrm>
          <a:prstGeom prst="rect">
            <a:avLst/>
          </a:prstGeom>
          <a:noFill/>
          <a:ln>
            <a:noFill/>
          </a:ln>
        </p:spPr>
        <p:txBody>
          <a:bodyPr anchorCtr="0" anchor="t" bIns="45700" lIns="274300" spcFirstLastPara="1" rIns="45700" wrap="square" tIns="45700">
            <a:noAutofit/>
          </a:bodyPr>
          <a:lstStyle>
            <a:lvl1pPr indent="-393192" lvl="0" marL="457200" algn="l">
              <a:lnSpc>
                <a:spcPct val="100000"/>
              </a:lnSpc>
              <a:spcBef>
                <a:spcPts val="0"/>
              </a:spcBef>
              <a:spcAft>
                <a:spcPts val="0"/>
              </a:spcAft>
              <a:buSzPts val="2592"/>
              <a:buFont typeface="Arial"/>
              <a:buChar char="•"/>
              <a:defRPr/>
            </a:lvl1pPr>
            <a:lvl2pPr indent="-320040" lvl="1" marL="914400" algn="l">
              <a:lnSpc>
                <a:spcPct val="100000"/>
              </a:lnSpc>
              <a:spcBef>
                <a:spcPts val="600"/>
              </a:spcBef>
              <a:spcAft>
                <a:spcPts val="0"/>
              </a:spcAft>
              <a:buSzPts val="1440"/>
              <a:buChar char="o"/>
              <a:defRPr/>
            </a:lvl2pPr>
            <a:lvl3pPr indent="-342900" lvl="2" marL="1371600" algn="l">
              <a:lnSpc>
                <a:spcPct val="100000"/>
              </a:lnSpc>
              <a:spcBef>
                <a:spcPts val="600"/>
              </a:spcBef>
              <a:spcAft>
                <a:spcPts val="0"/>
              </a:spcAft>
              <a:buSzPts val="1800"/>
              <a:buChar char="•"/>
              <a:defRPr/>
            </a:lvl3pPr>
            <a:lvl4pPr indent="-308610" lvl="3" marL="1828800" algn="l">
              <a:lnSpc>
                <a:spcPct val="90000"/>
              </a:lnSpc>
              <a:spcBef>
                <a:spcPts val="600"/>
              </a:spcBef>
              <a:spcAft>
                <a:spcPts val="0"/>
              </a:spcAft>
              <a:buSzPts val="1260"/>
              <a:buChar char="▪"/>
              <a:defRPr/>
            </a:lvl4pPr>
            <a:lvl5pPr indent="-297179" lvl="4" marL="2286000" algn="l">
              <a:lnSpc>
                <a:spcPct val="100000"/>
              </a:lnSpc>
              <a:spcBef>
                <a:spcPts val="400"/>
              </a:spcBef>
              <a:spcAft>
                <a:spcPts val="0"/>
              </a:spcAft>
              <a:buSzPts val="1080"/>
              <a:buChar char="o"/>
              <a:defRPr/>
            </a:lvl5pPr>
            <a:lvl6pPr indent="-331470" lvl="5" marL="2743200" algn="l">
              <a:lnSpc>
                <a:spcPct val="100000"/>
              </a:lnSpc>
              <a:spcBef>
                <a:spcPts val="600"/>
              </a:spcBef>
              <a:spcAft>
                <a:spcPts val="0"/>
              </a:spcAft>
              <a:buSzPts val="1620"/>
              <a:buChar char="•"/>
              <a:defRPr/>
            </a:lvl6pPr>
            <a:lvl7pPr indent="-342900" lvl="6" marL="3200400" algn="l">
              <a:lnSpc>
                <a:spcPct val="90000"/>
              </a:lnSpc>
              <a:spcBef>
                <a:spcPts val="600"/>
              </a:spcBef>
              <a:spcAft>
                <a:spcPts val="0"/>
              </a:spcAft>
              <a:buSzPts val="1800"/>
              <a:buChar char="?"/>
              <a:defRPr/>
            </a:lvl7pPr>
            <a:lvl8pPr indent="-342900" lvl="7" marL="3657600" algn="l">
              <a:lnSpc>
                <a:spcPct val="90000"/>
              </a:lnSpc>
              <a:spcBef>
                <a:spcPts val="12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descr="Place holder 1 for 1 small graphic placed on the right side of the content box, column 1." id="56" name="Google Shape;56;p28"/>
          <p:cNvSpPr/>
          <p:nvPr>
            <p:ph idx="2" type="pic"/>
          </p:nvPr>
        </p:nvSpPr>
        <p:spPr>
          <a:xfrm>
            <a:off x="7028596" y="2535023"/>
            <a:ext cx="1724152" cy="1153461"/>
          </a:xfrm>
          <a:prstGeom prst="rect">
            <a:avLst/>
          </a:prstGeom>
          <a:noFill/>
          <a:ln cap="flat" cmpd="sng" w="12700">
            <a:solidFill>
              <a:schemeClr val="dk1"/>
            </a:solidFill>
            <a:prstDash val="solid"/>
            <a:round/>
            <a:headEnd len="sm" w="sm" type="none"/>
            <a:tailEnd len="sm" w="sm" type="none"/>
          </a:ln>
        </p:spPr>
      </p:sp>
      <p:sp>
        <p:nvSpPr>
          <p:cNvPr descr="Place holder for graphic placed on the right side of the content box, column 2" id="57" name="Google Shape;57;p28"/>
          <p:cNvSpPr/>
          <p:nvPr>
            <p:ph idx="3" type="pic"/>
          </p:nvPr>
        </p:nvSpPr>
        <p:spPr>
          <a:xfrm>
            <a:off x="9405581" y="2548671"/>
            <a:ext cx="1724152" cy="1153461"/>
          </a:xfrm>
          <a:prstGeom prst="rect">
            <a:avLst/>
          </a:prstGeom>
          <a:noFill/>
          <a:ln cap="flat" cmpd="sng" w="12700">
            <a:solidFill>
              <a:schemeClr val="dk1"/>
            </a:solidFill>
            <a:prstDash val="solid"/>
            <a:round/>
            <a:headEnd len="sm" w="sm" type="none"/>
            <a:tailEnd len="sm" w="sm" type="none"/>
          </a:ln>
        </p:spPr>
      </p:sp>
      <p:sp>
        <p:nvSpPr>
          <p:cNvPr descr="Place holder 2 for 1 small graphic placed on the right side of the content box, column 1." id="58" name="Google Shape;58;p28"/>
          <p:cNvSpPr/>
          <p:nvPr>
            <p:ph idx="4" type="pic"/>
          </p:nvPr>
        </p:nvSpPr>
        <p:spPr>
          <a:xfrm>
            <a:off x="7046792" y="3877976"/>
            <a:ext cx="1724152" cy="1153461"/>
          </a:xfrm>
          <a:prstGeom prst="rect">
            <a:avLst/>
          </a:prstGeom>
          <a:noFill/>
          <a:ln cap="flat" cmpd="sng" w="12700">
            <a:solidFill>
              <a:schemeClr val="dk1"/>
            </a:solidFill>
            <a:prstDash val="solid"/>
            <a:round/>
            <a:headEnd len="sm" w="sm" type="none"/>
            <a:tailEnd len="sm" w="sm" type="none"/>
          </a:ln>
        </p:spPr>
      </p:sp>
      <p:sp>
        <p:nvSpPr>
          <p:cNvPr descr="Place holder 4 for 1 small graphic placed on the right side of the content box, Place holder for graphic placed on the right side of the content box, column 2." id="59" name="Google Shape;59;p28"/>
          <p:cNvSpPr/>
          <p:nvPr>
            <p:ph idx="5" type="pic"/>
          </p:nvPr>
        </p:nvSpPr>
        <p:spPr>
          <a:xfrm>
            <a:off x="9409545" y="3873389"/>
            <a:ext cx="1724152" cy="1153461"/>
          </a:xfrm>
          <a:prstGeom prst="rect">
            <a:avLst/>
          </a:prstGeom>
          <a:noFill/>
          <a:ln cap="flat" cmpd="sng" w="12700">
            <a:solidFill>
              <a:schemeClr val="dk1"/>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612949" y="1174805"/>
            <a:ext cx="10972800" cy="1143093"/>
          </a:xfrm>
          <a:prstGeom prst="rect">
            <a:avLst/>
          </a:prstGeom>
          <a:noFill/>
          <a:ln>
            <a:noFill/>
          </a:ln>
        </p:spPr>
        <p:txBody>
          <a:bodyPr anchorCtr="0" anchor="ctr" bIns="45700" lIns="0" spcFirstLastPara="1" rIns="91425" wrap="square" tIns="182875">
            <a:noAutofit/>
          </a:bodyPr>
          <a:lstStyle>
            <a:lvl1pPr lvl="0" marR="0" rtl="0" algn="l">
              <a:lnSpc>
                <a:spcPct val="80000"/>
              </a:lnSpc>
              <a:spcBef>
                <a:spcPts val="0"/>
              </a:spcBef>
              <a:spcAft>
                <a:spcPts val="0"/>
              </a:spcAft>
              <a:buClr>
                <a:srgbClr val="0C0C0C"/>
              </a:buClr>
              <a:buSzPts val="3600"/>
              <a:buFont typeface="Calibri"/>
              <a:buNone/>
              <a:defRPr b="1" i="0" sz="3600" u="none" cap="none" strike="noStrike">
                <a:solidFill>
                  <a:srgbClr val="0C0C0C"/>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9"/>
          <p:cNvSpPr txBox="1"/>
          <p:nvPr>
            <p:ph idx="1" type="body"/>
          </p:nvPr>
        </p:nvSpPr>
        <p:spPr>
          <a:xfrm>
            <a:off x="612949" y="2423160"/>
            <a:ext cx="10972799" cy="3825240"/>
          </a:xfrm>
          <a:prstGeom prst="rect">
            <a:avLst/>
          </a:prstGeom>
          <a:noFill/>
          <a:ln>
            <a:noFill/>
          </a:ln>
        </p:spPr>
        <p:txBody>
          <a:bodyPr anchorCtr="0" anchor="t" bIns="45700" lIns="274300" spcFirstLastPara="1" rIns="45700" wrap="square" tIns="45700">
            <a:noAutofit/>
          </a:bodyPr>
          <a:lstStyle>
            <a:lvl1pPr indent="-411480" lvl="0" marL="457200" marR="0" rtl="0" algn="l">
              <a:lnSpc>
                <a:spcPct val="100000"/>
              </a:lnSpc>
              <a:spcBef>
                <a:spcPts val="0"/>
              </a:spcBef>
              <a:spcAft>
                <a:spcPts val="0"/>
              </a:spcAft>
              <a:buClr>
                <a:srgbClr val="003399"/>
              </a:buClr>
              <a:buSzPts val="2880"/>
              <a:buFont typeface="Arial"/>
              <a:buChar char="•"/>
              <a:defRPr b="0" i="0" sz="2400" u="none" cap="none" strike="noStrike">
                <a:solidFill>
                  <a:schemeClr val="dk1"/>
                </a:solidFill>
                <a:latin typeface="Calibri"/>
                <a:ea typeface="Calibri"/>
                <a:cs typeface="Calibri"/>
                <a:sym typeface="Calibri"/>
              </a:defRPr>
            </a:lvl1pPr>
            <a:lvl2pPr indent="-350519" lvl="1" marL="914400" marR="0" rtl="0" algn="l">
              <a:lnSpc>
                <a:spcPct val="100000"/>
              </a:lnSpc>
              <a:spcBef>
                <a:spcPts val="600"/>
              </a:spcBef>
              <a:spcAft>
                <a:spcPts val="0"/>
              </a:spcAft>
              <a:buClr>
                <a:srgbClr val="003399"/>
              </a:buClr>
              <a:buSzPts val="1920"/>
              <a:buFont typeface="Courier New"/>
              <a:buChar char="o"/>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600"/>
              </a:spcBef>
              <a:spcAft>
                <a:spcPts val="0"/>
              </a:spcAft>
              <a:buClr>
                <a:srgbClr val="003399"/>
              </a:buClr>
              <a:buSzPts val="2400"/>
              <a:buFont typeface="Arial"/>
              <a:buChar char="•"/>
              <a:defRPr b="0" i="0" sz="2400" u="none" cap="none" strike="noStrike">
                <a:solidFill>
                  <a:schemeClr val="dk1"/>
                </a:solidFill>
                <a:latin typeface="Calibri"/>
                <a:ea typeface="Calibri"/>
                <a:cs typeface="Calibri"/>
                <a:sym typeface="Calibri"/>
              </a:defRPr>
            </a:lvl3pPr>
            <a:lvl4pPr indent="-353060" lvl="3" marL="1828800" marR="0" rtl="0" algn="l">
              <a:lnSpc>
                <a:spcPct val="90000"/>
              </a:lnSpc>
              <a:spcBef>
                <a:spcPts val="600"/>
              </a:spcBef>
              <a:spcAft>
                <a:spcPts val="0"/>
              </a:spcAft>
              <a:buClr>
                <a:schemeClr val="accent1"/>
              </a:buClr>
              <a:buSzPts val="1960"/>
              <a:buFont typeface="Noto Sans Symbols"/>
              <a:buChar char="▪"/>
              <a:defRPr b="0" i="0" sz="2800" u="none" cap="none" strike="noStrike">
                <a:solidFill>
                  <a:schemeClr val="dk1"/>
                </a:solidFill>
                <a:latin typeface="Calibri"/>
                <a:ea typeface="Calibri"/>
                <a:cs typeface="Calibri"/>
                <a:sym typeface="Calibri"/>
              </a:defRPr>
            </a:lvl4pPr>
            <a:lvl5pPr indent="-320039" lvl="4" marL="2286000" marR="0" rtl="0" algn="l">
              <a:lnSpc>
                <a:spcPct val="100000"/>
              </a:lnSpc>
              <a:spcBef>
                <a:spcPts val="400"/>
              </a:spcBef>
              <a:spcAft>
                <a:spcPts val="0"/>
              </a:spcAft>
              <a:buClr>
                <a:srgbClr val="003399"/>
              </a:buClr>
              <a:buSzPts val="1440"/>
              <a:buFont typeface="Courier New"/>
              <a:buChar char="o"/>
              <a:defRPr b="0" i="0" sz="2400" u="none" cap="none" strike="noStrike">
                <a:solidFill>
                  <a:schemeClr val="dk1"/>
                </a:solidFill>
                <a:latin typeface="Calibri"/>
                <a:ea typeface="Calibri"/>
                <a:cs typeface="Calibri"/>
                <a:sym typeface="Calibri"/>
              </a:defRPr>
            </a:lvl5pPr>
            <a:lvl6pPr indent="-365760" lvl="5" marL="2743200" marR="0" rtl="0" algn="l">
              <a:lnSpc>
                <a:spcPct val="100000"/>
              </a:lnSpc>
              <a:spcBef>
                <a:spcPts val="600"/>
              </a:spcBef>
              <a:spcAft>
                <a:spcPts val="0"/>
              </a:spcAft>
              <a:buClr>
                <a:srgbClr val="003399"/>
              </a:buClr>
              <a:buSzPts val="2160"/>
              <a:buFont typeface="Arial"/>
              <a:buChar char="•"/>
              <a:defRPr b="0" i="0" sz="2400" u="none" cap="none" strike="noStrike">
                <a:solidFill>
                  <a:schemeClr val="dk1"/>
                </a:solidFill>
                <a:latin typeface="Calibri"/>
                <a:ea typeface="Calibri"/>
                <a:cs typeface="Calibri"/>
                <a:sym typeface="Calibri"/>
              </a:defRPr>
            </a:lvl6pPr>
            <a:lvl7pPr indent="-406400" lvl="6" marL="3200400" marR="0" rtl="0" algn="l">
              <a:lnSpc>
                <a:spcPct val="90000"/>
              </a:lnSpc>
              <a:spcBef>
                <a:spcPts val="600"/>
              </a:spcBef>
              <a:spcAft>
                <a:spcPts val="0"/>
              </a:spcAft>
              <a:buClr>
                <a:srgbClr val="101820"/>
              </a:buClr>
              <a:buSzPts val="2800"/>
              <a:buFont typeface="Noto Sans Symbols"/>
              <a:buChar char="🢝"/>
              <a:defRPr b="0" i="0" sz="28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12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9"/>
          <p:cNvSpPr/>
          <p:nvPr/>
        </p:nvSpPr>
        <p:spPr>
          <a:xfrm flipH="1">
            <a:off x="12286311" y="3724"/>
            <a:ext cx="766751" cy="1133856"/>
          </a:xfrm>
          <a:prstGeom prst="rightArrow">
            <a:avLst>
              <a:gd fmla="val 50000" name="adj1"/>
              <a:gd fmla="val 50000" name="adj2"/>
            </a:avLst>
          </a:prstGeom>
          <a:solidFill>
            <a:srgbClr val="FFF2CC"/>
          </a:solidFill>
          <a:ln cap="flat" cmpd="sng" w="158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19"/>
          <p:cNvSpPr/>
          <p:nvPr/>
        </p:nvSpPr>
        <p:spPr>
          <a:xfrm>
            <a:off x="-856873" y="-933"/>
            <a:ext cx="766751" cy="1133856"/>
          </a:xfrm>
          <a:prstGeom prst="rightArrow">
            <a:avLst>
              <a:gd fmla="val 50000" name="adj1"/>
              <a:gd fmla="val 50000" name="adj2"/>
            </a:avLst>
          </a:prstGeom>
          <a:solidFill>
            <a:srgbClr val="FFF2CC"/>
          </a:solidFill>
          <a:ln cap="flat" cmpd="sng" w="1587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19"/>
          <p:cNvSpPr txBox="1"/>
          <p:nvPr/>
        </p:nvSpPr>
        <p:spPr>
          <a:xfrm>
            <a:off x="11548677" y="6528872"/>
            <a:ext cx="606252" cy="307777"/>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
        <p:nvSpPr>
          <p:cNvPr id="15" name="Google Shape;15;p19"/>
          <p:cNvSpPr/>
          <p:nvPr/>
        </p:nvSpPr>
        <p:spPr>
          <a:xfrm>
            <a:off x="-30326" y="1298015"/>
            <a:ext cx="125730" cy="1102285"/>
          </a:xfrm>
          <a:prstGeom prst="rect">
            <a:avLst/>
          </a:prstGeom>
          <a:solidFill>
            <a:srgbClr val="5DC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wentieth Century"/>
              <a:buNone/>
            </a:pPr>
            <a:r>
              <a:t/>
            </a:r>
            <a:endParaRPr b="0" i="0" sz="1800" u="none" cap="none" strike="noStrike">
              <a:solidFill>
                <a:schemeClr val="lt1"/>
              </a:solidFill>
              <a:latin typeface="Calibri"/>
              <a:ea typeface="Calibri"/>
              <a:cs typeface="Calibri"/>
              <a:sym typeface="Calibri"/>
            </a:endParaRPr>
          </a:p>
        </p:txBody>
      </p:sp>
      <p:sp>
        <p:nvSpPr>
          <p:cNvPr id="16" name="Google Shape;16;p19"/>
          <p:cNvSpPr/>
          <p:nvPr/>
        </p:nvSpPr>
        <p:spPr>
          <a:xfrm>
            <a:off x="-30326" y="2392906"/>
            <a:ext cx="125730" cy="3855493"/>
          </a:xfrm>
          <a:prstGeom prst="rect">
            <a:avLst/>
          </a:prstGeom>
          <a:solidFill>
            <a:srgbClr val="0083B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Twentieth Century"/>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20">
          <p15:clr>
            <a:srgbClr val="F26B43"/>
          </p15:clr>
        </p15:guide>
        <p15:guide id="2" pos="552">
          <p15:clr>
            <a:srgbClr val="F26B43"/>
          </p15:clr>
        </p15:guide>
        <p15:guide id="3" orient="horz">
          <p15:clr>
            <a:srgbClr val="F26B43"/>
          </p15:clr>
        </p15:guide>
        <p15:guide id="4" orient="horz" pos="4320">
          <p15:clr>
            <a:srgbClr val="F26B43"/>
          </p15:clr>
        </p15:guide>
        <p15:guide id="5" orient="horz" pos="3936">
          <p15:clr>
            <a:srgbClr val="F26B43"/>
          </p15:clr>
        </p15:guide>
        <p15:guide id="6" orient="horz" pos="1464">
          <p15:clr>
            <a:srgbClr val="F26B43"/>
          </p15:clr>
        </p15:guide>
        <p15:guide id="7" orient="horz" pos="1512">
          <p15:clr>
            <a:srgbClr val="F26B43"/>
          </p15:clr>
        </p15:guide>
        <p15:guide id="8" pos="384">
          <p15:clr>
            <a:srgbClr val="F26B43"/>
          </p15:clr>
        </p15:guide>
        <p15:guide id="9" pos="3840">
          <p15:clr>
            <a:srgbClr val="F26B43"/>
          </p15:clr>
        </p15:guide>
        <p15:guide id="10" pos="729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verywellhealth.com/visual-thinking-and-autism-511999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nwcommons.nwciowa.edu/cgi/viewcontent.cgi?article=1478&amp;context=education_masters" TargetMode="External"/><Relationship Id="rId4" Type="http://schemas.openxmlformats.org/officeDocument/2006/relationships/hyperlink" Target="https://pmc.ncbi.nlm.nih.gov/articles/PMC5256450/" TargetMode="External"/><Relationship Id="rId9" Type="http://schemas.openxmlformats.org/officeDocument/2006/relationships/hyperlink" Target="https://vkc.vumc.org/assets/files/resources/visualsupports.pdf" TargetMode="External"/><Relationship Id="rId5" Type="http://schemas.openxmlformats.org/officeDocument/2006/relationships/hyperlink" Target="https://research.aota.org/ajot/article-abstract/77/Supplement%201/7710393100/24526/Interventions-for-Work-Employment-Participation?redirectedFrom=fulltext" TargetMode="External"/><Relationship Id="rId6" Type="http://schemas.openxmlformats.org/officeDocument/2006/relationships/hyperlink" Target="https://research.aota.org/ajot/article-abstract/73/5/7305185030p1/9866/Examining-Primary-Care-Health-Encounters-for?redirectedFrom=fulltext" TargetMode="External"/><Relationship Id="rId7" Type="http://schemas.openxmlformats.org/officeDocument/2006/relationships/hyperlink" Target="http://eclkc.ohs.acf.hhs.gov/children-disabilities/article/visual-supports" TargetMode="External"/><Relationship Id="rId8" Type="http://schemas.openxmlformats.org/officeDocument/2006/relationships/hyperlink" Target="https://www.tandfonline.com/doi/full/10.3109/13668250.2018.143176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image" Target="../media/image33.jpg"/><Relationship Id="rId5" Type="http://schemas.openxmlformats.org/officeDocument/2006/relationships/image" Target="../media/image7.jp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udlguidelines.cast.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9.jpg"/><Relationship Id="rId5" Type="http://schemas.openxmlformats.org/officeDocument/2006/relationships/image" Target="../media/image31.png"/><Relationship Id="rId6"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hyperlink" Target="http://drive.google.com/file/d/1oyW_b34nzn3dDgNA63MpBqZlV8PE9sgb/view" TargetMode="Externa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scholarworks.wmich.edu/reading_horizons/vol37/iss2/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3"/>
          <p:cNvSpPr txBox="1"/>
          <p:nvPr>
            <p:ph type="ctrTitle"/>
          </p:nvPr>
        </p:nvSpPr>
        <p:spPr>
          <a:xfrm>
            <a:off x="3414150" y="1156650"/>
            <a:ext cx="8193000" cy="2272500"/>
          </a:xfrm>
          <a:prstGeom prst="rect">
            <a:avLst/>
          </a:prstGeom>
          <a:noFill/>
          <a:ln>
            <a:noFill/>
          </a:ln>
        </p:spPr>
        <p:txBody>
          <a:bodyPr anchorCtr="0" anchor="ctr" bIns="45700" lIns="0" spcFirstLastPara="1" rIns="91425" wrap="square" tIns="457200">
            <a:noAutofit/>
          </a:bodyPr>
          <a:lstStyle/>
          <a:p>
            <a:pPr indent="0" lvl="0" marL="0" rtl="0" algn="l">
              <a:lnSpc>
                <a:spcPct val="80000"/>
              </a:lnSpc>
              <a:spcBef>
                <a:spcPts val="0"/>
              </a:spcBef>
              <a:spcAft>
                <a:spcPts val="0"/>
              </a:spcAft>
              <a:buClr>
                <a:srgbClr val="101820"/>
              </a:buClr>
              <a:buSzPts val="3600"/>
              <a:buFont typeface="Calibri"/>
              <a:buNone/>
            </a:pPr>
            <a:r>
              <a:rPr lang="en-US"/>
              <a:t>Unlocking the Power of Using Visual Tools:</a:t>
            </a:r>
            <a:endParaRPr/>
          </a:p>
          <a:p>
            <a:pPr indent="0" lvl="0" marL="0" rtl="0" algn="ctr">
              <a:lnSpc>
                <a:spcPct val="80000"/>
              </a:lnSpc>
              <a:spcBef>
                <a:spcPts val="0"/>
              </a:spcBef>
              <a:spcAft>
                <a:spcPts val="0"/>
              </a:spcAft>
              <a:buClr>
                <a:srgbClr val="101820"/>
              </a:buClr>
              <a:buSzPts val="3600"/>
              <a:buFont typeface="Calibri"/>
              <a:buNone/>
            </a:pPr>
            <a:r>
              <a:rPr b="0" lang="en-US"/>
              <a:t>Why </a:t>
            </a:r>
            <a:r>
              <a:rPr b="0" lang="en-US"/>
              <a:t>Visual Schedules, First/Then, Timers, and Social Scripts are essential!</a:t>
            </a:r>
            <a:endParaRPr b="0"/>
          </a:p>
        </p:txBody>
      </p:sp>
      <p:pic>
        <p:nvPicPr>
          <p:cNvPr descr="A black and blue text" id="80" name="Google Shape;80;p3"/>
          <p:cNvPicPr preferRelativeResize="0"/>
          <p:nvPr>
            <p:ph idx="3" type="pic"/>
          </p:nvPr>
        </p:nvPicPr>
        <p:blipFill rotWithShape="1">
          <a:blip r:embed="rId3">
            <a:alphaModFix/>
          </a:blip>
          <a:srcRect b="-62990" l="0" r="0" t="337"/>
          <a:stretch/>
        </p:blipFill>
        <p:spPr>
          <a:xfrm>
            <a:off x="177782" y="1227906"/>
            <a:ext cx="2852755" cy="1055372"/>
          </a:xfrm>
          <a:prstGeom prst="rect">
            <a:avLst/>
          </a:prstGeom>
          <a:noFill/>
          <a:ln>
            <a:noFill/>
          </a:ln>
        </p:spPr>
      </p:pic>
      <p:sp>
        <p:nvSpPr>
          <p:cNvPr id="81" name="Google Shape;81;p3"/>
          <p:cNvSpPr txBox="1"/>
          <p:nvPr>
            <p:ph idx="2" type="body"/>
          </p:nvPr>
        </p:nvSpPr>
        <p:spPr>
          <a:xfrm>
            <a:off x="92075" y="2891912"/>
            <a:ext cx="2938463" cy="2534528"/>
          </a:xfrm>
          <a:prstGeom prst="rect">
            <a:avLst/>
          </a:prstGeom>
          <a:noFill/>
          <a:ln>
            <a:noFill/>
          </a:ln>
        </p:spPr>
        <p:txBody>
          <a:bodyPr anchorCtr="0" anchor="t" bIns="45700" lIns="274300" spcFirstLastPara="1" rIns="45700" wrap="square" tIns="45700">
            <a:noAutofit/>
          </a:bodyPr>
          <a:lstStyle/>
          <a:p>
            <a:pPr indent="0" lvl="0" marL="0" rtl="0" algn="l">
              <a:lnSpc>
                <a:spcPct val="100000"/>
              </a:lnSpc>
              <a:spcBef>
                <a:spcPts val="0"/>
              </a:spcBef>
              <a:spcAft>
                <a:spcPts val="0"/>
              </a:spcAft>
              <a:buSzPts val="2880"/>
              <a:buNone/>
            </a:pPr>
            <a:r>
              <a:rPr lang="en-US">
                <a:solidFill>
                  <a:srgbClr val="0C0C0C"/>
                </a:solidFill>
              </a:rPr>
              <a:t>Charting the Cs Conference 2025:</a:t>
            </a:r>
            <a:endParaRPr/>
          </a:p>
          <a:p>
            <a:pPr indent="0" lvl="0" marL="0" rtl="0" algn="l">
              <a:lnSpc>
                <a:spcPct val="100000"/>
              </a:lnSpc>
              <a:spcBef>
                <a:spcPts val="800"/>
              </a:spcBef>
              <a:spcAft>
                <a:spcPts val="0"/>
              </a:spcAft>
              <a:buSzPts val="2880"/>
              <a:buNone/>
            </a:pPr>
            <a:r>
              <a:rPr i="1" lang="en-US">
                <a:solidFill>
                  <a:srgbClr val="0C0C0C"/>
                </a:solidFill>
              </a:rPr>
              <a:t>To Literacy and Beyond</a:t>
            </a:r>
            <a:endParaRPr/>
          </a:p>
          <a:p>
            <a:pPr indent="0" lvl="0" marL="0" rtl="0" algn="l">
              <a:lnSpc>
                <a:spcPct val="100000"/>
              </a:lnSpc>
              <a:spcBef>
                <a:spcPts val="2000"/>
              </a:spcBef>
              <a:spcAft>
                <a:spcPts val="0"/>
              </a:spcAft>
              <a:buSzPts val="2880"/>
              <a:buNone/>
            </a:pPr>
            <a:r>
              <a:rPr lang="en-US">
                <a:solidFill>
                  <a:srgbClr val="0C0C0C"/>
                </a:solidFill>
              </a:rPr>
              <a:t>Cooperation </a:t>
            </a:r>
            <a:br>
              <a:rPr lang="en-US">
                <a:solidFill>
                  <a:srgbClr val="0C0C0C"/>
                </a:solidFill>
              </a:rPr>
            </a:br>
            <a:r>
              <a:rPr lang="en-US">
                <a:solidFill>
                  <a:srgbClr val="0C0C0C"/>
                </a:solidFill>
              </a:rPr>
              <a:t>Communication </a:t>
            </a:r>
            <a:br>
              <a:rPr lang="en-US">
                <a:solidFill>
                  <a:srgbClr val="0C0C0C"/>
                </a:solidFill>
              </a:rPr>
            </a:br>
            <a:r>
              <a:rPr lang="en-US">
                <a:solidFill>
                  <a:srgbClr val="0C0C0C"/>
                </a:solidFill>
              </a:rPr>
              <a:t>Collaboration</a:t>
            </a:r>
            <a:endParaRPr/>
          </a:p>
        </p:txBody>
      </p:sp>
      <p:sp>
        <p:nvSpPr>
          <p:cNvPr id="82" name="Google Shape;82;p3"/>
          <p:cNvSpPr txBox="1"/>
          <p:nvPr>
            <p:ph idx="1" type="body"/>
          </p:nvPr>
        </p:nvSpPr>
        <p:spPr>
          <a:xfrm>
            <a:off x="3413825" y="3748074"/>
            <a:ext cx="8193600" cy="1951800"/>
          </a:xfrm>
          <a:prstGeom prst="rect">
            <a:avLst/>
          </a:prstGeom>
          <a:noFill/>
          <a:ln>
            <a:noFill/>
          </a:ln>
        </p:spPr>
        <p:txBody>
          <a:bodyPr anchorCtr="0" anchor="t" bIns="45700" lIns="274300" spcFirstLastPara="1" rIns="45700" wrap="square" tIns="45700">
            <a:noAutofit/>
          </a:bodyPr>
          <a:lstStyle/>
          <a:p>
            <a:pPr indent="0" lvl="0" marL="0" rtl="0" algn="l">
              <a:lnSpc>
                <a:spcPct val="100000"/>
              </a:lnSpc>
              <a:spcBef>
                <a:spcPts val="0"/>
              </a:spcBef>
              <a:spcAft>
                <a:spcPts val="0"/>
              </a:spcAft>
              <a:buSzPts val="2880"/>
              <a:buNone/>
            </a:pPr>
            <a:r>
              <a:rPr lang="en-US"/>
              <a:t>Presentation Date April 2025</a:t>
            </a:r>
            <a:endParaRPr/>
          </a:p>
          <a:p>
            <a:pPr indent="0" lvl="0" marL="0" rtl="0" algn="l">
              <a:lnSpc>
                <a:spcPct val="100000"/>
              </a:lnSpc>
              <a:spcBef>
                <a:spcPts val="600"/>
              </a:spcBef>
              <a:spcAft>
                <a:spcPts val="0"/>
              </a:spcAft>
              <a:buSzPts val="2880"/>
              <a:buNone/>
            </a:pPr>
            <a:r>
              <a:rPr lang="en-US"/>
              <a:t>Presenters Names: </a:t>
            </a:r>
            <a:endParaRPr/>
          </a:p>
          <a:p>
            <a:pPr indent="0" lvl="0" marL="0" rtl="0" algn="l">
              <a:lnSpc>
                <a:spcPct val="100000"/>
              </a:lnSpc>
              <a:spcBef>
                <a:spcPts val="600"/>
              </a:spcBef>
              <a:spcAft>
                <a:spcPts val="0"/>
              </a:spcAft>
              <a:buSzPts val="2880"/>
              <a:buNone/>
            </a:pPr>
            <a:r>
              <a:rPr lang="en-US"/>
              <a:t>Laura Kleffman, Occupational Therapist</a:t>
            </a:r>
            <a:endParaRPr/>
          </a:p>
          <a:p>
            <a:pPr indent="0" lvl="0" marL="0" rtl="0" algn="l">
              <a:lnSpc>
                <a:spcPct val="100000"/>
              </a:lnSpc>
              <a:spcBef>
                <a:spcPts val="600"/>
              </a:spcBef>
              <a:spcAft>
                <a:spcPts val="0"/>
              </a:spcAft>
              <a:buSzPts val="2880"/>
              <a:buNone/>
            </a:pPr>
            <a:r>
              <a:rPr lang="en-US"/>
              <a:t>Jen Jaros, Early Childhood Family Education Coordinator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2ac6501352_0_27"/>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Autism and Use of Visuals, References</a:t>
            </a:r>
            <a:endParaRPr/>
          </a:p>
        </p:txBody>
      </p:sp>
      <p:sp>
        <p:nvSpPr>
          <p:cNvPr id="152" name="Google Shape;152;g32ac6501352_0_27"/>
          <p:cNvSpPr txBox="1"/>
          <p:nvPr>
            <p:ph idx="2" type="body"/>
          </p:nvPr>
        </p:nvSpPr>
        <p:spPr>
          <a:xfrm>
            <a:off x="348025" y="2400300"/>
            <a:ext cx="11234400" cy="4248300"/>
          </a:xfrm>
          <a:prstGeom prst="rect">
            <a:avLst/>
          </a:prstGeom>
        </p:spPr>
        <p:txBody>
          <a:bodyPr anchorCtr="0" anchor="t" bIns="45700" lIns="274300" spcFirstLastPara="1" rIns="45700"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4D5156"/>
                </a:solidFill>
                <a:highlight>
                  <a:schemeClr val="lt1"/>
                </a:highlight>
                <a:latin typeface="Arial"/>
                <a:ea typeface="Arial"/>
                <a:cs typeface="Arial"/>
                <a:sym typeface="Arial"/>
              </a:rPr>
              <a:t>Kasari, C., Brady, N., Lord, C., &amp; Tager-Flusberg, H. (2013). Assessing the minimally verbal school-aged child with autism spectrum disorder. Autism Research, 6(6), 479–493. doi: 10.1002/aur.1334.Review. Retrieved November 8, 2016, from https://www.ncbi.nlm.nih.gov/ pubmed/24353165. </a:t>
            </a:r>
            <a:endParaRPr>
              <a:solidFill>
                <a:srgbClr val="4D5156"/>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solidFill>
                  <a:srgbClr val="4D5156"/>
                </a:solidFill>
                <a:highlight>
                  <a:schemeClr val="lt1"/>
                </a:highlight>
                <a:latin typeface="Arial"/>
                <a:ea typeface="Arial"/>
                <a:cs typeface="Arial"/>
                <a:sym typeface="Arial"/>
              </a:rPr>
              <a:t>Tager-Flusberg, H., &amp; Kasari, C. (2013). Minimally verbal school-aged children with autism spectrum disorder: the neglected end of the spectrum. Autism Research, 6(6), 468–478. doi: 10.1002/aur.1329. Review. Retrieved November 8, 2016, from https://www.ncbi.nlm.nih. gov/pubmed/24124067.</a:t>
            </a:r>
            <a:endParaRPr>
              <a:solidFill>
                <a:srgbClr val="4D5156"/>
              </a:solidFill>
              <a:highlight>
                <a:schemeClr val="lt1"/>
              </a:highlight>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u="sng">
                <a:solidFill>
                  <a:srgbClr val="0097A7"/>
                </a:solidFill>
                <a:highlight>
                  <a:schemeClr val="lt1"/>
                </a:highlight>
                <a:latin typeface="Arial"/>
                <a:ea typeface="Arial"/>
                <a:cs typeface="Arial"/>
                <a:sym typeface="Arial"/>
                <a:hlinkClick r:id="rId3">
                  <a:extLst>
                    <a:ext uri="{A12FA001-AC4F-418D-AE19-62706E023703}">
                      <ahyp:hlinkClr val="tx"/>
                    </a:ext>
                  </a:extLst>
                </a:hlinkClick>
              </a:rPr>
              <a:t>https://www.verywellhealth.com/visual-thinking-and-autism-5119992</a:t>
            </a:r>
            <a:endParaRPr>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2abd0f4d42_0_66"/>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lnSpc>
                <a:spcPct val="100000"/>
              </a:lnSpc>
              <a:spcBef>
                <a:spcPts val="0"/>
              </a:spcBef>
              <a:spcAft>
                <a:spcPts val="0"/>
              </a:spcAft>
              <a:buClr>
                <a:schemeClr val="dk1"/>
              </a:buClr>
              <a:buSzPts val="1100"/>
              <a:buFont typeface="Arial"/>
              <a:buNone/>
            </a:pPr>
            <a:r>
              <a:rPr b="0" lang="en-US">
                <a:solidFill>
                  <a:schemeClr val="dk1"/>
                </a:solidFill>
              </a:rPr>
              <a:t>Additional Resources Used for this Presentation as it relates to the diagnosis of Autism:</a:t>
            </a:r>
            <a:endParaRPr/>
          </a:p>
        </p:txBody>
      </p:sp>
      <p:sp>
        <p:nvSpPr>
          <p:cNvPr id="159" name="Google Shape;159;g32abd0f4d42_0_66"/>
          <p:cNvSpPr txBox="1"/>
          <p:nvPr>
            <p:ph idx="2" type="body"/>
          </p:nvPr>
        </p:nvSpPr>
        <p:spPr>
          <a:xfrm>
            <a:off x="609600" y="2324100"/>
            <a:ext cx="10979100" cy="3795600"/>
          </a:xfrm>
          <a:prstGeom prst="rect">
            <a:avLst/>
          </a:prstGeom>
        </p:spPr>
        <p:txBody>
          <a:bodyPr anchorCtr="0" anchor="t" bIns="45700" lIns="274300" spcFirstLastPara="1" rIns="45700" wrap="square" tIns="45700">
            <a:noAutofit/>
          </a:bodyPr>
          <a:lstStyle/>
          <a:p>
            <a:pPr indent="-393192" lvl="0" marL="457200" rtl="0" algn="l">
              <a:lnSpc>
                <a:spcPct val="115000"/>
              </a:lnSpc>
              <a:spcBef>
                <a:spcPts val="0"/>
              </a:spcBef>
              <a:spcAft>
                <a:spcPts val="0"/>
              </a:spcAft>
              <a:buSzPts val="2592"/>
              <a:buChar char="•"/>
            </a:pPr>
            <a:r>
              <a:rPr lang="en-US">
                <a:solidFill>
                  <a:srgbClr val="595959"/>
                </a:solidFill>
              </a:rPr>
              <a:t>From </a:t>
            </a:r>
            <a:r>
              <a:rPr lang="en-US" u="sng">
                <a:solidFill>
                  <a:srgbClr val="0097A7"/>
                </a:solidFill>
                <a:hlinkClick r:id="rId3">
                  <a:extLst>
                    <a:ext uri="{A12FA001-AC4F-418D-AE19-62706E023703}">
                      <ahyp:hlinkClr val="tx"/>
                    </a:ext>
                  </a:extLst>
                </a:hlinkClick>
              </a:rPr>
              <a:t>preschool aged children</a:t>
            </a:r>
            <a:r>
              <a:rPr lang="en-US">
                <a:solidFill>
                  <a:srgbClr val="595959"/>
                </a:solidFill>
              </a:rPr>
              <a:t> in a classroom, </a:t>
            </a:r>
            <a:r>
              <a:rPr lang="en-US" u="sng">
                <a:solidFill>
                  <a:srgbClr val="0097A7"/>
                </a:solidFill>
                <a:hlinkClick r:id="rId4">
                  <a:extLst>
                    <a:ext uri="{A12FA001-AC4F-418D-AE19-62706E023703}">
                      <ahyp:hlinkClr val="tx"/>
                    </a:ext>
                  </a:extLst>
                </a:hlinkClick>
              </a:rPr>
              <a:t>school age supports</a:t>
            </a:r>
            <a:r>
              <a:rPr lang="en-US">
                <a:solidFill>
                  <a:srgbClr val="595959"/>
                </a:solidFill>
              </a:rPr>
              <a:t>, to adults on the </a:t>
            </a:r>
            <a:r>
              <a:rPr lang="en-US" u="sng">
                <a:solidFill>
                  <a:srgbClr val="0097A7"/>
                </a:solidFill>
                <a:hlinkClick r:id="rId5">
                  <a:extLst>
                    <a:ext uri="{A12FA001-AC4F-418D-AE19-62706E023703}">
                      <ahyp:hlinkClr val="tx"/>
                    </a:ext>
                  </a:extLst>
                </a:hlinkClick>
              </a:rPr>
              <a:t>job site</a:t>
            </a:r>
            <a:r>
              <a:rPr lang="en-US">
                <a:solidFill>
                  <a:srgbClr val="595959"/>
                </a:solidFill>
              </a:rPr>
              <a:t> or visiting a </a:t>
            </a:r>
            <a:r>
              <a:rPr lang="en-US" u="sng">
                <a:solidFill>
                  <a:srgbClr val="0097A7"/>
                </a:solidFill>
                <a:hlinkClick r:id="rId6">
                  <a:extLst>
                    <a:ext uri="{A12FA001-AC4F-418D-AE19-62706E023703}">
                      <ahyp:hlinkClr val="tx"/>
                    </a:ext>
                  </a:extLst>
                </a:hlinkClick>
              </a:rPr>
              <a:t>doctor</a:t>
            </a:r>
            <a:r>
              <a:rPr lang="en-US">
                <a:solidFill>
                  <a:srgbClr val="595959"/>
                </a:solidFill>
              </a:rPr>
              <a:t>; the use of visual tools accelerated a person’s ability to engage in a common routine, understand expectations, social norms, and functional engagement in the activity.</a:t>
            </a:r>
            <a:endParaRPr>
              <a:solidFill>
                <a:srgbClr val="595959"/>
              </a:solidFill>
            </a:endParaRPr>
          </a:p>
          <a:p>
            <a:pPr indent="-393192" lvl="0" marL="457200" rtl="0" algn="l">
              <a:spcBef>
                <a:spcPts val="0"/>
              </a:spcBef>
              <a:spcAft>
                <a:spcPts val="0"/>
              </a:spcAft>
              <a:buSzPts val="2592"/>
              <a:buChar char="•"/>
            </a:pPr>
            <a:r>
              <a:rPr b="1" lang="en-US"/>
              <a:t>Preschool</a:t>
            </a:r>
            <a:r>
              <a:rPr b="1" lang="en-US"/>
              <a:t> Aged Resources:</a:t>
            </a:r>
            <a:r>
              <a:rPr lang="en-US"/>
              <a:t> </a:t>
            </a:r>
            <a:r>
              <a:rPr lang="en-US" u="sng">
                <a:solidFill>
                  <a:srgbClr val="0097A7"/>
                </a:solidFill>
                <a:hlinkClick r:id="rId7">
                  <a:extLst>
                    <a:ext uri="{A12FA001-AC4F-418D-AE19-62706E023703}">
                      <ahyp:hlinkClr val="tx"/>
                    </a:ext>
                  </a:extLst>
                </a:hlinkClick>
              </a:rPr>
              <a:t>Head Start - Early Childhood Learning and Knowledge Center</a:t>
            </a:r>
            <a:endParaRPr/>
          </a:p>
          <a:p>
            <a:pPr indent="-393192" lvl="0" marL="457200" rtl="0" algn="l">
              <a:spcBef>
                <a:spcPts val="0"/>
              </a:spcBef>
              <a:spcAft>
                <a:spcPts val="0"/>
              </a:spcAft>
              <a:buSzPts val="2592"/>
              <a:buChar char="•"/>
            </a:pPr>
            <a:r>
              <a:rPr b="1" lang="en-US"/>
              <a:t>Journal of Intellectual and Developmental Disability:</a:t>
            </a:r>
            <a:r>
              <a:rPr lang="en-US"/>
              <a:t> </a:t>
            </a:r>
            <a:r>
              <a:rPr lang="en-US" u="sng">
                <a:solidFill>
                  <a:srgbClr val="0097A7"/>
                </a:solidFill>
                <a:hlinkClick r:id="rId8">
                  <a:extLst>
                    <a:ext uri="{A12FA001-AC4F-418D-AE19-62706E023703}">
                      <ahyp:hlinkClr val="tx"/>
                    </a:ext>
                  </a:extLst>
                </a:hlinkClick>
              </a:rPr>
              <a:t>The effectiveness of visual activity schedules for individuals with ID; A meta-analysis.</a:t>
            </a:r>
            <a:endParaRPr/>
          </a:p>
          <a:p>
            <a:pPr indent="-393192" lvl="0" marL="457200" rtl="0" algn="l">
              <a:spcBef>
                <a:spcPts val="0"/>
              </a:spcBef>
              <a:spcAft>
                <a:spcPts val="0"/>
              </a:spcAft>
              <a:buSzPts val="2592"/>
              <a:buChar char="•"/>
            </a:pPr>
            <a:r>
              <a:rPr lang="en-US" u="sng">
                <a:solidFill>
                  <a:srgbClr val="0097A7"/>
                </a:solidFill>
                <a:hlinkClick r:id="rId9">
                  <a:extLst>
                    <a:ext uri="{A12FA001-AC4F-418D-AE19-62706E023703}">
                      <ahyp:hlinkClr val="tx"/>
                    </a:ext>
                  </a:extLst>
                </a:hlinkClick>
              </a:rPr>
              <a:t>Visual Supports and Autism</a:t>
            </a:r>
            <a:r>
              <a:rPr lang="en-US"/>
              <a:t> from Vanderbilt Kennedy Center</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32ac6501352_0_34"/>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OK enough theory and resources….Time to Dive into Visual Tools!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2abd0f4d42_0_90"/>
          <p:cNvSpPr txBox="1"/>
          <p:nvPr>
            <p:ph type="title"/>
          </p:nvPr>
        </p:nvSpPr>
        <p:spPr>
          <a:xfrm>
            <a:off x="606450" y="1380601"/>
            <a:ext cx="10979100" cy="12636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Common Visuals Considered and Utilized in Classrooms, Group Homes, Family Homes, Child Care Sites, Playgrounds Etc.</a:t>
            </a:r>
            <a:endParaRPr/>
          </a:p>
        </p:txBody>
      </p:sp>
      <p:sp>
        <p:nvSpPr>
          <p:cNvPr id="172" name="Google Shape;172;g32abd0f4d42_0_90"/>
          <p:cNvSpPr txBox="1"/>
          <p:nvPr>
            <p:ph idx="1" type="body"/>
          </p:nvPr>
        </p:nvSpPr>
        <p:spPr>
          <a:xfrm>
            <a:off x="547000" y="3060924"/>
            <a:ext cx="5486400" cy="27876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All of these tools rely on creating a visual image or picture.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it’s visual, it doesn’t disappear like spoken words do!</a:t>
            </a:r>
            <a:endParaRPr/>
          </a:p>
        </p:txBody>
      </p:sp>
      <p:pic>
        <p:nvPicPr>
          <p:cNvPr descr="Visual Picture Velcro Schedule" id="173" name="Google Shape;173;g32abd0f4d42_0_90" title="Visual Picture Velcro Schedule"/>
          <p:cNvPicPr preferRelativeResize="0"/>
          <p:nvPr>
            <p:ph idx="2" type="pic"/>
          </p:nvPr>
        </p:nvPicPr>
        <p:blipFill rotWithShape="1">
          <a:blip r:embed="rId3">
            <a:alphaModFix/>
          </a:blip>
          <a:srcRect b="16551" l="0" r="0" t="16545"/>
          <a:stretch/>
        </p:blipFill>
        <p:spPr>
          <a:xfrm>
            <a:off x="6857434" y="3060923"/>
            <a:ext cx="1724099" cy="1153501"/>
          </a:xfrm>
          <a:prstGeom prst="rect">
            <a:avLst/>
          </a:prstGeom>
        </p:spPr>
      </p:pic>
      <p:pic>
        <p:nvPicPr>
          <p:cNvPr descr="First/Then Chart" id="174" name="Google Shape;174;g32abd0f4d42_0_90" title="First/Then Chart"/>
          <p:cNvPicPr preferRelativeResize="0"/>
          <p:nvPr>
            <p:ph idx="3" type="pic"/>
          </p:nvPr>
        </p:nvPicPr>
        <p:blipFill rotWithShape="1">
          <a:blip r:embed="rId4">
            <a:alphaModFix/>
          </a:blip>
          <a:srcRect b="0" l="15336" r="15329" t="0"/>
          <a:stretch/>
        </p:blipFill>
        <p:spPr>
          <a:xfrm>
            <a:off x="9051881" y="3099796"/>
            <a:ext cx="1724099" cy="1153500"/>
          </a:xfrm>
          <a:prstGeom prst="rect">
            <a:avLst/>
          </a:prstGeom>
        </p:spPr>
      </p:pic>
      <p:pic>
        <p:nvPicPr>
          <p:cNvPr descr="Time Timer" id="175" name="Google Shape;175;g32abd0f4d42_0_90" title="Time Timer"/>
          <p:cNvPicPr preferRelativeResize="0"/>
          <p:nvPr>
            <p:ph idx="4" type="pic"/>
          </p:nvPr>
        </p:nvPicPr>
        <p:blipFill rotWithShape="1">
          <a:blip r:embed="rId5">
            <a:alphaModFix/>
          </a:blip>
          <a:srcRect b="16551" l="0" r="0" t="16545"/>
          <a:stretch/>
        </p:blipFill>
        <p:spPr>
          <a:xfrm>
            <a:off x="6857417" y="4437801"/>
            <a:ext cx="1724100" cy="1153500"/>
          </a:xfrm>
          <a:prstGeom prst="rect">
            <a:avLst/>
          </a:prstGeom>
        </p:spPr>
      </p:pic>
      <p:pic>
        <p:nvPicPr>
          <p:cNvPr descr="Social Script" id="176" name="Google Shape;176;g32abd0f4d42_0_90" title="Social Script"/>
          <p:cNvPicPr preferRelativeResize="0"/>
          <p:nvPr>
            <p:ph idx="5" type="pic"/>
          </p:nvPr>
        </p:nvPicPr>
        <p:blipFill rotWithShape="1">
          <a:blip r:embed="rId6">
            <a:alphaModFix/>
          </a:blip>
          <a:srcRect b="0" l="9" r="0" t="0"/>
          <a:stretch/>
        </p:blipFill>
        <p:spPr>
          <a:xfrm>
            <a:off x="9051870" y="4437789"/>
            <a:ext cx="1724100" cy="115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32abd0f4d42_0_59"/>
          <p:cNvSpPr txBox="1"/>
          <p:nvPr>
            <p:ph type="title"/>
          </p:nvPr>
        </p:nvSpPr>
        <p:spPr>
          <a:xfrm>
            <a:off x="606439" y="114298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Organizing ourselves for the rest of this presentation</a:t>
            </a:r>
            <a:endParaRPr/>
          </a:p>
        </p:txBody>
      </p:sp>
      <p:sp>
        <p:nvSpPr>
          <p:cNvPr id="183" name="Google Shape;183;g32abd0f4d42_0_59"/>
          <p:cNvSpPr txBox="1"/>
          <p:nvPr>
            <p:ph idx="1" type="body"/>
          </p:nvPr>
        </p:nvSpPr>
        <p:spPr>
          <a:xfrm>
            <a:off x="695150" y="2408199"/>
            <a:ext cx="5291400" cy="3840600"/>
          </a:xfrm>
          <a:prstGeom prst="rect">
            <a:avLst/>
          </a:prstGeom>
        </p:spPr>
        <p:txBody>
          <a:bodyPr anchorCtr="0" anchor="t" bIns="45700" lIns="274300" spcFirstLastPara="1" rIns="45700" wrap="square" tIns="45700">
            <a:noAutofit/>
          </a:bodyPr>
          <a:lstStyle/>
          <a:p>
            <a:pPr indent="-393700" lvl="0" marL="457200" rtl="0" algn="l">
              <a:lnSpc>
                <a:spcPct val="80000"/>
              </a:lnSpc>
              <a:spcBef>
                <a:spcPts val="0"/>
              </a:spcBef>
              <a:spcAft>
                <a:spcPts val="0"/>
              </a:spcAft>
              <a:buClr>
                <a:srgbClr val="0C0C0C"/>
              </a:buClr>
              <a:buSzPts val="2600"/>
              <a:buFont typeface="Calibri"/>
              <a:buChar char="•"/>
            </a:pPr>
            <a:r>
              <a:rPr lang="en-US" sz="2600">
                <a:solidFill>
                  <a:srgbClr val="0C0C0C"/>
                </a:solidFill>
              </a:rPr>
              <a:t>WHO are we focused on?</a:t>
            </a:r>
            <a:endParaRPr sz="2600">
              <a:solidFill>
                <a:srgbClr val="0C0C0C"/>
              </a:solidFill>
            </a:endParaRPr>
          </a:p>
          <a:p>
            <a:pPr indent="-393700" lvl="0" marL="457200" rtl="0" algn="l">
              <a:spcBef>
                <a:spcPts val="0"/>
              </a:spcBef>
              <a:spcAft>
                <a:spcPts val="0"/>
              </a:spcAft>
              <a:buSzPts val="2600"/>
              <a:buFont typeface="Calibri"/>
              <a:buChar char="•"/>
            </a:pPr>
            <a:r>
              <a:rPr lang="en-US" sz="2600"/>
              <a:t>WHAT are we doing... theoretically?</a:t>
            </a:r>
            <a:endParaRPr sz="2600"/>
          </a:p>
          <a:p>
            <a:pPr indent="-393700" lvl="0" marL="457200" rtl="0" algn="l">
              <a:spcBef>
                <a:spcPts val="0"/>
              </a:spcBef>
              <a:spcAft>
                <a:spcPts val="0"/>
              </a:spcAft>
              <a:buSzPts val="2600"/>
              <a:buFont typeface="Calibri"/>
              <a:buChar char="•"/>
            </a:pPr>
            <a:r>
              <a:rPr lang="en-US" sz="2600"/>
              <a:t>WHERE are these used?</a:t>
            </a:r>
            <a:endParaRPr sz="2600"/>
          </a:p>
          <a:p>
            <a:pPr indent="-381000" lvl="0" marL="457200" rtl="0" algn="l">
              <a:spcBef>
                <a:spcPts val="0"/>
              </a:spcBef>
              <a:spcAft>
                <a:spcPts val="0"/>
              </a:spcAft>
              <a:buSzPts val="2400"/>
              <a:buFont typeface="Calibri"/>
              <a:buChar char="•"/>
            </a:pPr>
            <a:r>
              <a:rPr lang="en-US"/>
              <a:t>WHEN do we provide visual tools?</a:t>
            </a:r>
            <a:endParaRPr/>
          </a:p>
          <a:p>
            <a:pPr indent="-393700" lvl="0" marL="457200" rtl="0" algn="l">
              <a:spcBef>
                <a:spcPts val="0"/>
              </a:spcBef>
              <a:spcAft>
                <a:spcPts val="0"/>
              </a:spcAft>
              <a:buSzPts val="2600"/>
              <a:buFont typeface="Calibri"/>
              <a:buChar char="•"/>
            </a:pPr>
            <a:r>
              <a:rPr lang="en-US" sz="2600"/>
              <a:t>WHY do we use these?</a:t>
            </a:r>
            <a:endParaRPr sz="2600"/>
          </a:p>
          <a:p>
            <a:pPr indent="-393700" lvl="0" marL="457200" rtl="0" algn="l">
              <a:spcBef>
                <a:spcPts val="0"/>
              </a:spcBef>
              <a:spcAft>
                <a:spcPts val="0"/>
              </a:spcAft>
              <a:buSzPts val="2600"/>
              <a:buFont typeface="Calibri"/>
              <a:buChar char="•"/>
            </a:pPr>
            <a:r>
              <a:rPr lang="en-US" sz="2600"/>
              <a:t>HOW do we get started?</a:t>
            </a:r>
            <a:endParaRPr sz="2600"/>
          </a:p>
        </p:txBody>
      </p:sp>
      <p:pic>
        <p:nvPicPr>
          <p:cNvPr descr="Colorful Circles with the words &quot;Who, What, Where, How, When and Why&quot;" id="184" name="Google Shape;184;g32abd0f4d42_0_59" title="Colorful Circles with the words &quot;Who, What, Where, How, When and Why&quot;"/>
          <p:cNvPicPr preferRelativeResize="0"/>
          <p:nvPr>
            <p:ph idx="2" type="pic"/>
          </p:nvPr>
        </p:nvPicPr>
        <p:blipFill rotWithShape="1">
          <a:blip r:embed="rId3">
            <a:alphaModFix/>
          </a:blip>
          <a:srcRect b="0" l="0" r="0" t="0"/>
          <a:stretch/>
        </p:blipFill>
        <p:spPr>
          <a:xfrm>
            <a:off x="6733675" y="2768275"/>
            <a:ext cx="4531275" cy="291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2abd0f4d42_0_106"/>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WHO is helped by visual tools?</a:t>
            </a:r>
            <a:endParaRPr/>
          </a:p>
        </p:txBody>
      </p:sp>
      <p:sp>
        <p:nvSpPr>
          <p:cNvPr id="191" name="Google Shape;191;g32abd0f4d42_0_106"/>
          <p:cNvSpPr txBox="1"/>
          <p:nvPr>
            <p:ph idx="2" type="body"/>
          </p:nvPr>
        </p:nvSpPr>
        <p:spPr>
          <a:xfrm>
            <a:off x="477425" y="2659850"/>
            <a:ext cx="5291400" cy="3711300"/>
          </a:xfrm>
          <a:prstGeom prst="rect">
            <a:avLst/>
          </a:prstGeom>
        </p:spPr>
        <p:txBody>
          <a:bodyPr anchorCtr="0" anchor="t" bIns="45700" lIns="274300" spcFirstLastPara="1" rIns="45700" wrap="square" tIns="45700">
            <a:noAutofit/>
          </a:bodyPr>
          <a:lstStyle/>
          <a:p>
            <a:pPr indent="0" lvl="0" marL="0" rtl="0" algn="l">
              <a:lnSpc>
                <a:spcPct val="100000"/>
              </a:lnSpc>
              <a:spcBef>
                <a:spcPts val="1200"/>
              </a:spcBef>
              <a:spcAft>
                <a:spcPts val="0"/>
              </a:spcAft>
              <a:buNone/>
            </a:pPr>
            <a:r>
              <a:rPr b="1" lang="en-US"/>
              <a:t>People… </a:t>
            </a:r>
            <a:endParaRPr b="1"/>
          </a:p>
          <a:p>
            <a:pPr indent="-381000" lvl="0" marL="457200" rtl="0" algn="l">
              <a:lnSpc>
                <a:spcPct val="100000"/>
              </a:lnSpc>
              <a:spcBef>
                <a:spcPts val="1200"/>
              </a:spcBef>
              <a:spcAft>
                <a:spcPts val="0"/>
              </a:spcAft>
              <a:buClr>
                <a:schemeClr val="dk1"/>
              </a:buClr>
              <a:buSzPts val="2400"/>
              <a:buFont typeface="Calibri"/>
              <a:buChar char="●"/>
            </a:pPr>
            <a:r>
              <a:rPr b="1" lang="en-US"/>
              <a:t>Who are learning to read</a:t>
            </a:r>
            <a:endParaRPr b="1"/>
          </a:p>
          <a:p>
            <a:pPr indent="-381000" lvl="0" marL="457200" rtl="0" algn="l">
              <a:lnSpc>
                <a:spcPct val="100000"/>
              </a:lnSpc>
              <a:spcBef>
                <a:spcPts val="0"/>
              </a:spcBef>
              <a:spcAft>
                <a:spcPts val="0"/>
              </a:spcAft>
              <a:buClr>
                <a:schemeClr val="dk1"/>
              </a:buClr>
              <a:buSzPts val="2400"/>
              <a:buFont typeface="Calibri"/>
              <a:buChar char="●"/>
            </a:pPr>
            <a:r>
              <a:rPr b="1" lang="en-US"/>
              <a:t>Who might struggle with understanding spoken language</a:t>
            </a:r>
            <a:endParaRPr b="1"/>
          </a:p>
          <a:p>
            <a:pPr indent="-381000" lvl="0" marL="457200" rtl="0" algn="l">
              <a:lnSpc>
                <a:spcPct val="100000"/>
              </a:lnSpc>
              <a:spcBef>
                <a:spcPts val="0"/>
              </a:spcBef>
              <a:spcAft>
                <a:spcPts val="0"/>
              </a:spcAft>
              <a:buClr>
                <a:schemeClr val="dk1"/>
              </a:buClr>
              <a:buSzPts val="2400"/>
              <a:buFont typeface="Calibri"/>
              <a:buChar char="●"/>
            </a:pPr>
            <a:r>
              <a:rPr b="1" lang="en-US"/>
              <a:t>Who have a strength with understanding language spoken to them and struggle to express themselves regularly or reliably.</a:t>
            </a:r>
            <a:endParaRPr b="1"/>
          </a:p>
          <a:p>
            <a:pPr indent="0" lvl="0" marL="457200" rtl="0" algn="l">
              <a:lnSpc>
                <a:spcPct val="115000"/>
              </a:lnSpc>
              <a:spcBef>
                <a:spcPts val="1200"/>
              </a:spcBef>
              <a:spcAft>
                <a:spcPts val="0"/>
              </a:spcAft>
              <a:buNone/>
            </a:pPr>
            <a:r>
              <a:t/>
            </a:r>
            <a:endParaRPr b="1"/>
          </a:p>
          <a:p>
            <a:pPr indent="0" lvl="0" marL="457200" rtl="0" algn="l">
              <a:lnSpc>
                <a:spcPct val="115000"/>
              </a:lnSpc>
              <a:spcBef>
                <a:spcPts val="1200"/>
              </a:spcBef>
              <a:spcAft>
                <a:spcPts val="0"/>
              </a:spcAft>
              <a:buNone/>
            </a:pPr>
            <a:r>
              <a:t/>
            </a:r>
            <a:endParaRPr b="1" sz="2000"/>
          </a:p>
          <a:p>
            <a:pPr indent="0" lvl="0" marL="0" rtl="0" algn="l">
              <a:spcBef>
                <a:spcPts val="1200"/>
              </a:spcBef>
              <a:spcAft>
                <a:spcPts val="0"/>
              </a:spcAft>
              <a:buNone/>
            </a:pPr>
            <a:r>
              <a:t/>
            </a:r>
            <a:endParaRPr/>
          </a:p>
        </p:txBody>
      </p:sp>
      <p:sp>
        <p:nvSpPr>
          <p:cNvPr id="192" name="Google Shape;192;g32abd0f4d42_0_106"/>
          <p:cNvSpPr txBox="1"/>
          <p:nvPr>
            <p:ph idx="2" type="body"/>
          </p:nvPr>
        </p:nvSpPr>
        <p:spPr>
          <a:xfrm>
            <a:off x="5924925" y="2695600"/>
            <a:ext cx="5291400" cy="3377400"/>
          </a:xfrm>
          <a:prstGeom prst="rect">
            <a:avLst/>
          </a:prstGeom>
        </p:spPr>
        <p:txBody>
          <a:bodyPr anchorCtr="0" anchor="t" bIns="45700" lIns="274300" spcFirstLastPara="1" rIns="45700" wrap="square" tIns="45700">
            <a:noAutofit/>
          </a:bodyPr>
          <a:lstStyle/>
          <a:p>
            <a:pPr indent="-381000" lvl="0" marL="457200" rtl="0" algn="l">
              <a:lnSpc>
                <a:spcPct val="115000"/>
              </a:lnSpc>
              <a:spcBef>
                <a:spcPts val="1200"/>
              </a:spcBef>
              <a:spcAft>
                <a:spcPts val="0"/>
              </a:spcAft>
              <a:buSzPts val="2400"/>
              <a:buFont typeface="Calibri"/>
              <a:buChar char="•"/>
            </a:pPr>
            <a:r>
              <a:rPr b="1" lang="en-US"/>
              <a:t>Who experience hearing loss</a:t>
            </a:r>
            <a:endParaRPr b="1"/>
          </a:p>
          <a:p>
            <a:pPr indent="-381000" lvl="0" marL="457200" rtl="0" algn="l">
              <a:lnSpc>
                <a:spcPct val="115000"/>
              </a:lnSpc>
              <a:spcBef>
                <a:spcPts val="0"/>
              </a:spcBef>
              <a:spcAft>
                <a:spcPts val="0"/>
              </a:spcAft>
              <a:buSzPts val="2400"/>
              <a:buFont typeface="Calibri"/>
              <a:buChar char="•"/>
            </a:pPr>
            <a:r>
              <a:rPr b="1" lang="en-US"/>
              <a:t>Who  are neurodiverse</a:t>
            </a:r>
            <a:endParaRPr b="1"/>
          </a:p>
          <a:p>
            <a:pPr indent="-381000" lvl="0" marL="457200" rtl="0" algn="l">
              <a:lnSpc>
                <a:spcPct val="115000"/>
              </a:lnSpc>
              <a:spcBef>
                <a:spcPts val="0"/>
              </a:spcBef>
              <a:spcAft>
                <a:spcPts val="0"/>
              </a:spcAft>
              <a:buSzPts val="2400"/>
              <a:buFont typeface="Calibri"/>
              <a:buChar char="•"/>
            </a:pPr>
            <a:r>
              <a:rPr b="1" lang="en-US"/>
              <a:t>Who display uneven development</a:t>
            </a:r>
            <a:endParaRPr b="1"/>
          </a:p>
          <a:p>
            <a:pPr indent="-381000" lvl="0" marL="457200" rtl="0" algn="l">
              <a:lnSpc>
                <a:spcPct val="115000"/>
              </a:lnSpc>
              <a:spcBef>
                <a:spcPts val="0"/>
              </a:spcBef>
              <a:spcAft>
                <a:spcPts val="0"/>
              </a:spcAft>
              <a:buSzPts val="2400"/>
              <a:buFont typeface="Calibri"/>
              <a:buChar char="•"/>
            </a:pPr>
            <a:r>
              <a:rPr b="1" lang="en-US"/>
              <a:t>Who are typically developing, and are in the stages of mastery with receptive and expressive language processing</a:t>
            </a:r>
            <a:endParaRPr b="1"/>
          </a:p>
          <a:p>
            <a:pPr indent="-393192" lvl="0" marL="457200" rtl="0" algn="l">
              <a:lnSpc>
                <a:spcPct val="115000"/>
              </a:lnSpc>
              <a:spcBef>
                <a:spcPts val="0"/>
              </a:spcBef>
              <a:spcAft>
                <a:spcPts val="0"/>
              </a:spcAft>
              <a:buSzPts val="2592"/>
              <a:buChar char="•"/>
            </a:pPr>
            <a:r>
              <a:rPr b="1" lang="en-US"/>
              <a:t>ALL people</a:t>
            </a:r>
            <a:endParaRPr b="1"/>
          </a:p>
          <a:p>
            <a:pPr indent="0" lvl="0" marL="0" rtl="0" algn="l">
              <a:spcBef>
                <a:spcPts val="12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2abd0f4d42_0_116"/>
          <p:cNvSpPr txBox="1"/>
          <p:nvPr>
            <p:ph type="title"/>
          </p:nvPr>
        </p:nvSpPr>
        <p:spPr>
          <a:xfrm>
            <a:off x="606450" y="1183698"/>
            <a:ext cx="10979100" cy="9396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WHAT are we doing?</a:t>
            </a:r>
            <a:endParaRPr/>
          </a:p>
        </p:txBody>
      </p:sp>
      <p:sp>
        <p:nvSpPr>
          <p:cNvPr id="199" name="Google Shape;199;g32abd0f4d42_0_116"/>
          <p:cNvSpPr txBox="1"/>
          <p:nvPr>
            <p:ph idx="1" type="body"/>
          </p:nvPr>
        </p:nvSpPr>
        <p:spPr>
          <a:xfrm>
            <a:off x="620332" y="2412683"/>
            <a:ext cx="5280600" cy="583800"/>
          </a:xfrm>
          <a:prstGeom prst="rect">
            <a:avLst/>
          </a:prstGeom>
        </p:spPr>
        <p:txBody>
          <a:bodyPr anchorCtr="0" anchor="ctr" bIns="45700" lIns="274300" spcFirstLastPara="1" rIns="45700" wrap="square" tIns="45700">
            <a:noAutofit/>
          </a:bodyPr>
          <a:lstStyle/>
          <a:p>
            <a:pPr indent="0" lvl="0" marL="0" rtl="0" algn="l">
              <a:spcBef>
                <a:spcPts val="0"/>
              </a:spcBef>
              <a:spcAft>
                <a:spcPts val="0"/>
              </a:spcAft>
              <a:buNone/>
            </a:pPr>
            <a:r>
              <a:rPr lang="en-US"/>
              <a:t>1. Accommodating Processing Skills</a:t>
            </a:r>
            <a:endParaRPr/>
          </a:p>
        </p:txBody>
      </p:sp>
      <p:sp>
        <p:nvSpPr>
          <p:cNvPr id="200" name="Google Shape;200;g32abd0f4d42_0_116"/>
          <p:cNvSpPr txBox="1"/>
          <p:nvPr>
            <p:ph idx="2" type="body"/>
          </p:nvPr>
        </p:nvSpPr>
        <p:spPr>
          <a:xfrm>
            <a:off x="609600" y="3071958"/>
            <a:ext cx="5291400" cy="3176400"/>
          </a:xfrm>
          <a:prstGeom prst="rect">
            <a:avLst/>
          </a:prstGeom>
        </p:spPr>
        <p:txBody>
          <a:bodyPr anchorCtr="0" anchor="t"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The way in which information goes in, gets stored and creates a response, may take longer for some.</a:t>
            </a:r>
            <a:endParaRPr/>
          </a:p>
          <a:p>
            <a:pPr indent="0" lvl="0" marL="0" rtl="0" algn="l">
              <a:spcBef>
                <a:spcPts val="1200"/>
              </a:spcBef>
              <a:spcAft>
                <a:spcPts val="0"/>
              </a:spcAft>
              <a:buNone/>
            </a:pPr>
            <a:r>
              <a:t/>
            </a:r>
            <a:endParaRPr/>
          </a:p>
        </p:txBody>
      </p:sp>
      <p:sp>
        <p:nvSpPr>
          <p:cNvPr id="201" name="Google Shape;201;g32abd0f4d42_0_116"/>
          <p:cNvSpPr txBox="1"/>
          <p:nvPr>
            <p:ph idx="3" type="body"/>
          </p:nvPr>
        </p:nvSpPr>
        <p:spPr>
          <a:xfrm>
            <a:off x="6291074" y="2543233"/>
            <a:ext cx="5283900" cy="583800"/>
          </a:xfrm>
          <a:prstGeom prst="rect">
            <a:avLst/>
          </a:prstGeom>
        </p:spPr>
        <p:txBody>
          <a:bodyPr anchorCtr="0" anchor="ctr"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2. </a:t>
            </a:r>
            <a:r>
              <a:rPr lang="en-US"/>
              <a:t>Supporting Receptive Language</a:t>
            </a:r>
            <a:endParaRPr/>
          </a:p>
          <a:p>
            <a:pPr indent="0" lvl="0" marL="0" rtl="0" algn="l">
              <a:spcBef>
                <a:spcPts val="1200"/>
              </a:spcBef>
              <a:spcAft>
                <a:spcPts val="0"/>
              </a:spcAft>
              <a:buNone/>
            </a:pPr>
            <a:r>
              <a:t/>
            </a:r>
            <a:endParaRPr/>
          </a:p>
        </p:txBody>
      </p:sp>
      <p:sp>
        <p:nvSpPr>
          <p:cNvPr id="202" name="Google Shape;202;g32abd0f4d42_0_116"/>
          <p:cNvSpPr txBox="1"/>
          <p:nvPr>
            <p:ph idx="4" type="body"/>
          </p:nvPr>
        </p:nvSpPr>
        <p:spPr>
          <a:xfrm>
            <a:off x="6282663" y="3072242"/>
            <a:ext cx="5300700" cy="3175800"/>
          </a:xfrm>
          <a:prstGeom prst="rect">
            <a:avLst/>
          </a:prstGeom>
        </p:spPr>
        <p:txBody>
          <a:bodyPr anchorCtr="0" anchor="t"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Tapping into someone’s understanding of language and concepts through alternative means.</a:t>
            </a:r>
            <a:endParaRPr/>
          </a:p>
          <a:p>
            <a:pPr indent="0" lvl="0" marL="0" rtl="0" algn="l">
              <a:spcBef>
                <a:spcPts val="12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2abd0f4d42_0_128"/>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Clr>
                <a:schemeClr val="dk1"/>
              </a:buClr>
              <a:buSzPts val="1100"/>
              <a:buFont typeface="Arial"/>
              <a:buNone/>
            </a:pPr>
            <a:r>
              <a:rPr lang="en-US"/>
              <a:t>WHAT are we doing? (Continued)</a:t>
            </a:r>
            <a:endParaRPr/>
          </a:p>
          <a:p>
            <a:pPr indent="0" lvl="0" marL="0" rtl="0" algn="l">
              <a:spcBef>
                <a:spcPts val="0"/>
              </a:spcBef>
              <a:spcAft>
                <a:spcPts val="0"/>
              </a:spcAft>
              <a:buNone/>
            </a:pPr>
            <a:r>
              <a:t/>
            </a:r>
            <a:endParaRPr/>
          </a:p>
        </p:txBody>
      </p:sp>
      <p:sp>
        <p:nvSpPr>
          <p:cNvPr id="209" name="Google Shape;209;g32abd0f4d42_0_128"/>
          <p:cNvSpPr txBox="1"/>
          <p:nvPr>
            <p:ph idx="1" type="body"/>
          </p:nvPr>
        </p:nvSpPr>
        <p:spPr>
          <a:xfrm>
            <a:off x="620332" y="2412683"/>
            <a:ext cx="5280600" cy="583800"/>
          </a:xfrm>
          <a:prstGeom prst="rect">
            <a:avLst/>
          </a:prstGeom>
        </p:spPr>
        <p:txBody>
          <a:bodyPr anchorCtr="0" anchor="ctr"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3. </a:t>
            </a:r>
            <a:r>
              <a:rPr lang="en-US"/>
              <a:t>Supporting Concrete Learners</a:t>
            </a:r>
            <a:endParaRPr/>
          </a:p>
          <a:p>
            <a:pPr indent="0" lvl="0" marL="0" rtl="0" algn="l">
              <a:spcBef>
                <a:spcPts val="1200"/>
              </a:spcBef>
              <a:spcAft>
                <a:spcPts val="0"/>
              </a:spcAft>
              <a:buNone/>
            </a:pPr>
            <a:r>
              <a:t/>
            </a:r>
            <a:endParaRPr/>
          </a:p>
        </p:txBody>
      </p:sp>
      <p:sp>
        <p:nvSpPr>
          <p:cNvPr id="210" name="Google Shape;210;g32abd0f4d42_0_128"/>
          <p:cNvSpPr txBox="1"/>
          <p:nvPr>
            <p:ph idx="2" type="body"/>
          </p:nvPr>
        </p:nvSpPr>
        <p:spPr>
          <a:xfrm>
            <a:off x="609600" y="3071958"/>
            <a:ext cx="5291400" cy="3176400"/>
          </a:xfrm>
          <a:prstGeom prst="rect">
            <a:avLst/>
          </a:prstGeom>
        </p:spPr>
        <p:txBody>
          <a:bodyPr anchorCtr="0" anchor="t"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Helping the concept that is spoken and “stays in the air”and never really “lands” anywhere.</a:t>
            </a:r>
            <a:endParaRPr/>
          </a:p>
          <a:p>
            <a:pPr indent="0" lvl="0" marL="0" rtl="0" algn="l">
              <a:spcBef>
                <a:spcPts val="1200"/>
              </a:spcBef>
              <a:spcAft>
                <a:spcPts val="0"/>
              </a:spcAft>
              <a:buNone/>
            </a:pPr>
            <a:r>
              <a:t/>
            </a:r>
            <a:endParaRPr/>
          </a:p>
        </p:txBody>
      </p:sp>
      <p:sp>
        <p:nvSpPr>
          <p:cNvPr id="211" name="Google Shape;211;g32abd0f4d42_0_128"/>
          <p:cNvSpPr txBox="1"/>
          <p:nvPr>
            <p:ph idx="3" type="body"/>
          </p:nvPr>
        </p:nvSpPr>
        <p:spPr>
          <a:xfrm>
            <a:off x="6291075" y="2412675"/>
            <a:ext cx="5283900" cy="1250100"/>
          </a:xfrm>
          <a:prstGeom prst="rect">
            <a:avLst/>
          </a:prstGeom>
        </p:spPr>
        <p:txBody>
          <a:bodyPr anchorCtr="0" anchor="ctr"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4. </a:t>
            </a:r>
            <a:r>
              <a:rPr lang="en-US"/>
              <a:t>Did you know that 80-85% of our sensory input is visual?</a:t>
            </a:r>
            <a:endParaRPr/>
          </a:p>
          <a:p>
            <a:pPr indent="0" lvl="0" marL="0" rtl="0" algn="l">
              <a:spcBef>
                <a:spcPts val="12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2abd0f4d42_0_140"/>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WHERE can we use visuals?</a:t>
            </a:r>
            <a:endParaRPr/>
          </a:p>
        </p:txBody>
      </p:sp>
      <p:sp>
        <p:nvSpPr>
          <p:cNvPr id="218" name="Google Shape;218;g32abd0f4d42_0_140"/>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393192" lvl="0" marL="457200" rtl="0" algn="l">
              <a:spcBef>
                <a:spcPts val="0"/>
              </a:spcBef>
              <a:spcAft>
                <a:spcPts val="0"/>
              </a:spcAft>
              <a:buSzPts val="2592"/>
              <a:buChar char="•"/>
            </a:pPr>
            <a:r>
              <a:rPr lang="en-US"/>
              <a:t>At home</a:t>
            </a:r>
            <a:endParaRPr/>
          </a:p>
          <a:p>
            <a:pPr indent="-393192" lvl="0" marL="457200" rtl="0" algn="l">
              <a:spcBef>
                <a:spcPts val="0"/>
              </a:spcBef>
              <a:spcAft>
                <a:spcPts val="0"/>
              </a:spcAft>
              <a:buSzPts val="2592"/>
              <a:buChar char="•"/>
            </a:pPr>
            <a:r>
              <a:rPr lang="en-US"/>
              <a:t>In the car</a:t>
            </a:r>
            <a:endParaRPr/>
          </a:p>
          <a:p>
            <a:pPr indent="-393192" lvl="0" marL="457200" rtl="0" algn="l">
              <a:spcBef>
                <a:spcPts val="0"/>
              </a:spcBef>
              <a:spcAft>
                <a:spcPts val="0"/>
              </a:spcAft>
              <a:buSzPts val="2592"/>
              <a:buChar char="•"/>
            </a:pPr>
            <a:r>
              <a:rPr lang="en-US"/>
              <a:t>At work</a:t>
            </a:r>
            <a:endParaRPr/>
          </a:p>
          <a:p>
            <a:pPr indent="-393192" lvl="0" marL="457200" rtl="0" algn="l">
              <a:spcBef>
                <a:spcPts val="0"/>
              </a:spcBef>
              <a:spcAft>
                <a:spcPts val="0"/>
              </a:spcAft>
              <a:buSzPts val="2592"/>
              <a:buChar char="•"/>
            </a:pPr>
            <a:r>
              <a:rPr lang="en-US"/>
              <a:t>Dr/Dentist appointment</a:t>
            </a:r>
            <a:endParaRPr/>
          </a:p>
          <a:p>
            <a:pPr indent="-393192" lvl="0" marL="457200" rtl="0" algn="l">
              <a:spcBef>
                <a:spcPts val="0"/>
              </a:spcBef>
              <a:spcAft>
                <a:spcPts val="0"/>
              </a:spcAft>
              <a:buSzPts val="2592"/>
              <a:buChar char="•"/>
            </a:pPr>
            <a:r>
              <a:rPr lang="en-US"/>
              <a:t>Restaurant</a:t>
            </a:r>
            <a:endParaRPr/>
          </a:p>
          <a:p>
            <a:pPr indent="-393192" lvl="0" marL="457200" rtl="0" algn="l">
              <a:spcBef>
                <a:spcPts val="0"/>
              </a:spcBef>
              <a:spcAft>
                <a:spcPts val="0"/>
              </a:spcAft>
              <a:buSzPts val="2592"/>
              <a:buChar char="•"/>
            </a:pPr>
            <a:r>
              <a:rPr lang="en-US"/>
              <a:t>Grocery store</a:t>
            </a:r>
            <a:endParaRPr/>
          </a:p>
          <a:p>
            <a:pPr indent="-393192" lvl="0" marL="457200" rtl="0" algn="l">
              <a:spcBef>
                <a:spcPts val="0"/>
              </a:spcBef>
              <a:spcAft>
                <a:spcPts val="0"/>
              </a:spcAft>
              <a:buSzPts val="2592"/>
              <a:buChar char="•"/>
            </a:pPr>
            <a:r>
              <a:rPr lang="en-US"/>
              <a:t>Trying a new activity/location</a:t>
            </a:r>
            <a:endParaRPr/>
          </a:p>
          <a:p>
            <a:pPr indent="-393192" lvl="0" marL="457200" rtl="0" algn="l">
              <a:spcBef>
                <a:spcPts val="0"/>
              </a:spcBef>
              <a:spcAft>
                <a:spcPts val="0"/>
              </a:spcAft>
              <a:buSzPts val="2592"/>
              <a:buChar char="•"/>
            </a:pPr>
            <a:r>
              <a:rPr lang="en-US"/>
              <a:t>During a transition</a:t>
            </a:r>
            <a:endParaRPr/>
          </a:p>
          <a:p>
            <a:pPr indent="-393192" lvl="0" marL="457200" rtl="0" algn="l">
              <a:spcBef>
                <a:spcPts val="0"/>
              </a:spcBef>
              <a:spcAft>
                <a:spcPts val="0"/>
              </a:spcAft>
              <a:buSzPts val="2592"/>
              <a:buChar char="•"/>
            </a:pPr>
            <a:r>
              <a:rPr lang="en-US"/>
              <a:t>Anywhere, they can be portable!</a:t>
            </a:r>
            <a:endParaRPr/>
          </a:p>
        </p:txBody>
      </p:sp>
      <p:pic>
        <p:nvPicPr>
          <p:cNvPr descr="Purple and pink background with the word &quot;Everywhere&quot;" id="219" name="Google Shape;219;g32abd0f4d42_0_140" title="Purple and pink background with the word &quot;Everywhere&quot;"/>
          <p:cNvPicPr preferRelativeResize="0"/>
          <p:nvPr>
            <p:ph idx="2" type="pic"/>
          </p:nvPr>
        </p:nvPicPr>
        <p:blipFill rotWithShape="1">
          <a:blip r:embed="rId3">
            <a:alphaModFix/>
          </a:blip>
          <a:srcRect b="0" l="2047" r="0" t="0"/>
          <a:stretch/>
        </p:blipFill>
        <p:spPr>
          <a:xfrm>
            <a:off x="6430825" y="2536250"/>
            <a:ext cx="5113075" cy="29232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2abd0f4d42_0_148"/>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WHEN do we use visuals? Anytime we need to….</a:t>
            </a:r>
            <a:endParaRPr/>
          </a:p>
        </p:txBody>
      </p:sp>
      <p:sp>
        <p:nvSpPr>
          <p:cNvPr id="226" name="Google Shape;226;g32abd0f4d42_0_148"/>
          <p:cNvSpPr txBox="1"/>
          <p:nvPr>
            <p:ph idx="1" type="body"/>
          </p:nvPr>
        </p:nvSpPr>
        <p:spPr>
          <a:xfrm>
            <a:off x="609600" y="2407674"/>
            <a:ext cx="5291400" cy="3840600"/>
          </a:xfrm>
          <a:prstGeom prst="rect">
            <a:avLst/>
          </a:prstGeom>
        </p:spPr>
        <p:txBody>
          <a:bodyPr anchorCtr="0" anchor="t"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...increase structure and predictability (which means decreasing anxiety about the future)</a:t>
            </a:r>
            <a:endParaRPr/>
          </a:p>
          <a:p>
            <a:pPr indent="0" lvl="0" marL="0" rtl="0" algn="l">
              <a:spcBef>
                <a:spcPts val="1200"/>
              </a:spcBef>
              <a:spcAft>
                <a:spcPts val="0"/>
              </a:spcAft>
              <a:buNone/>
            </a:pPr>
            <a:r>
              <a:t/>
            </a:r>
            <a:endParaRPr/>
          </a:p>
        </p:txBody>
      </p:sp>
      <p:sp>
        <p:nvSpPr>
          <p:cNvPr id="227" name="Google Shape;227;g32abd0f4d42_0_148"/>
          <p:cNvSpPr txBox="1"/>
          <p:nvPr>
            <p:ph idx="2" type="body"/>
          </p:nvPr>
        </p:nvSpPr>
        <p:spPr>
          <a:xfrm>
            <a:off x="6291263" y="2408488"/>
            <a:ext cx="5300700" cy="3840000"/>
          </a:xfrm>
          <a:prstGeom prst="rect">
            <a:avLst/>
          </a:prstGeom>
        </p:spPr>
        <p:txBody>
          <a:bodyPr anchorCtr="0" anchor="t" bIns="45700" lIns="274300" spcFirstLastPara="1" rIns="45700"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....switch our focus on behaviors of resistance TO what we’re asking that is preventing </a:t>
            </a:r>
            <a:r>
              <a:rPr lang="en-US"/>
              <a:t>forward</a:t>
            </a:r>
            <a:r>
              <a:rPr lang="en-US"/>
              <a:t> progress or participation</a:t>
            </a:r>
            <a:endParaRPr/>
          </a:p>
          <a:p>
            <a:pPr indent="0" lvl="0" marL="0" rtl="0" algn="l">
              <a:spcBef>
                <a:spcPts val="12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p>
            <a:pPr indent="0" lvl="0" marL="0" rtl="0" algn="ctr">
              <a:lnSpc>
                <a:spcPct val="100000"/>
              </a:lnSpc>
              <a:spcBef>
                <a:spcPts val="0"/>
              </a:spcBef>
              <a:spcAft>
                <a:spcPts val="0"/>
              </a:spcAft>
              <a:buClr>
                <a:schemeClr val="dk1"/>
              </a:buClr>
              <a:buSzPts val="1100"/>
              <a:buFont typeface="Arial"/>
              <a:buNone/>
            </a:pPr>
            <a:r>
              <a:rPr b="0" lang="en-US" u="sng">
                <a:solidFill>
                  <a:srgbClr val="0097A7"/>
                </a:solidFill>
                <a:hlinkClick r:id="rId3">
                  <a:extLst>
                    <a:ext uri="{A12FA001-AC4F-418D-AE19-62706E023703}">
                      <ahyp:hlinkClr val="tx"/>
                    </a:ext>
                  </a:extLst>
                </a:hlinkClick>
              </a:rPr>
              <a:t>Universal Design for Learning</a:t>
            </a:r>
            <a:endParaRPr/>
          </a:p>
        </p:txBody>
      </p:sp>
      <p:sp>
        <p:nvSpPr>
          <p:cNvPr id="88" name="Google Shape;88;p4"/>
          <p:cNvSpPr txBox="1"/>
          <p:nvPr>
            <p:ph idx="1" type="body"/>
          </p:nvPr>
        </p:nvSpPr>
        <p:spPr>
          <a:xfrm>
            <a:off x="612488" y="2421566"/>
            <a:ext cx="10978994" cy="3903034"/>
          </a:xfrm>
          <a:prstGeom prst="rect">
            <a:avLst/>
          </a:prstGeom>
          <a:noFill/>
          <a:ln>
            <a:noFill/>
          </a:ln>
        </p:spPr>
        <p:txBody>
          <a:bodyPr anchorCtr="0" anchor="t" bIns="45700" lIns="274300" spcFirstLastPara="1" rIns="45700" wrap="square" tIns="45700">
            <a:noAutofit/>
          </a:bodyPr>
          <a:lstStyle/>
          <a:p>
            <a:pPr indent="0" lvl="0" marL="0" rtl="0" algn="l">
              <a:lnSpc>
                <a:spcPct val="100000"/>
              </a:lnSpc>
              <a:spcBef>
                <a:spcPts val="0"/>
              </a:spcBef>
              <a:spcAft>
                <a:spcPts val="0"/>
              </a:spcAft>
              <a:buSzPts val="2592"/>
              <a:buNone/>
            </a:pPr>
            <a:r>
              <a:rPr lang="en-US">
                <a:solidFill>
                  <a:srgbClr val="595959"/>
                </a:solidFill>
              </a:rPr>
              <a:t>Guidelines that offer a set of concrete suggestions that can be applied to any discipline or domain to ensure that all learners can access and participate in meaningful, challenging learning opportunities.</a:t>
            </a:r>
            <a:r>
              <a:rPr lang="en-US">
                <a:solidFill>
                  <a:srgbClr val="595959"/>
                </a:solidFill>
                <a:latin typeface="Comic Sans MS"/>
                <a:ea typeface="Comic Sans MS"/>
                <a:cs typeface="Comic Sans MS"/>
                <a:sym typeface="Comic Sans MS"/>
              </a:rPr>
              <a:t> </a:t>
            </a:r>
            <a:endParaRPr>
              <a:solidFill>
                <a:srgbClr val="595959"/>
              </a:solidFill>
              <a:latin typeface="Comic Sans MS"/>
              <a:ea typeface="Comic Sans MS"/>
              <a:cs typeface="Comic Sans MS"/>
              <a:sym typeface="Comic Sans MS"/>
            </a:endParaRPr>
          </a:p>
          <a:p>
            <a:pPr indent="0" lvl="0" marL="0" rtl="0" algn="l">
              <a:lnSpc>
                <a:spcPct val="100000"/>
              </a:lnSpc>
              <a:spcBef>
                <a:spcPts val="600"/>
              </a:spcBef>
              <a:spcAft>
                <a:spcPts val="0"/>
              </a:spcAft>
              <a:buNone/>
            </a:pPr>
            <a:r>
              <a:t/>
            </a:r>
            <a:endParaRPr b="1"/>
          </a:p>
          <a:p>
            <a:pPr indent="0" lvl="0" marL="457200" rtl="0" algn="l">
              <a:lnSpc>
                <a:spcPct val="100000"/>
              </a:lnSpc>
              <a:spcBef>
                <a:spcPts val="600"/>
              </a:spcBef>
              <a:spcAft>
                <a:spcPts val="0"/>
              </a:spcAft>
              <a:buNone/>
            </a:pPr>
            <a:r>
              <a:rPr b="1" lang="en-US"/>
              <a:t>UDL aims to change the design of the environment rather than to situate the problem as a perceived deficit within the learner.</a:t>
            </a:r>
            <a:endParaRPr b="1"/>
          </a:p>
          <a:p>
            <a:pPr indent="0" lvl="0" marL="457200" rtl="0" algn="l">
              <a:lnSpc>
                <a:spcPct val="100000"/>
              </a:lnSpc>
              <a:spcBef>
                <a:spcPts val="600"/>
              </a:spcBef>
              <a:spcAft>
                <a:spcPts val="0"/>
              </a:spcAft>
              <a:buNone/>
            </a:pPr>
            <a:r>
              <a:t/>
            </a:r>
            <a:endParaRPr b="1"/>
          </a:p>
          <a:p>
            <a:pPr indent="0" lvl="0" marL="457200" rtl="0" algn="l">
              <a:lnSpc>
                <a:spcPct val="100000"/>
              </a:lnSpc>
              <a:spcBef>
                <a:spcPts val="600"/>
              </a:spcBef>
              <a:spcAft>
                <a:spcPts val="0"/>
              </a:spcAft>
              <a:buNone/>
            </a:pPr>
            <a:r>
              <a:rPr b="1" lang="en-US"/>
              <a:t>Implications for the Early Childhood Environment…</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6"/>
          <p:cNvSpPr txBox="1"/>
          <p:nvPr>
            <p:ph type="title"/>
          </p:nvPr>
        </p:nvSpPr>
        <p:spPr>
          <a:xfrm>
            <a:off x="612489" y="1170638"/>
            <a:ext cx="10978994" cy="1153461"/>
          </a:xfrm>
          <a:prstGeom prst="rect">
            <a:avLst/>
          </a:prstGeom>
          <a:noFill/>
          <a:ln>
            <a:noFill/>
          </a:ln>
        </p:spPr>
        <p:txBody>
          <a:bodyPr anchorCtr="0" anchor="ctr" bIns="45700" lIns="0" spcFirstLastPara="1" rIns="91425" wrap="square" tIns="182875">
            <a:noAutofit/>
          </a:bodyPr>
          <a:lstStyle/>
          <a:p>
            <a:pPr indent="0" lvl="0" marL="0" rtl="0" algn="l">
              <a:spcBef>
                <a:spcPts val="0"/>
              </a:spcBef>
              <a:spcAft>
                <a:spcPts val="0"/>
              </a:spcAft>
              <a:buClr>
                <a:schemeClr val="dk1"/>
              </a:buClr>
              <a:buSzPts val="1100"/>
              <a:buFont typeface="Arial"/>
              <a:buNone/>
            </a:pPr>
            <a:r>
              <a:rPr lang="en-US"/>
              <a:t>WHEN do we use visuals? Anytime we need to….(Cont’d)</a:t>
            </a:r>
            <a:endParaRPr/>
          </a:p>
          <a:p>
            <a:pPr indent="0" lvl="0" marL="0" rtl="0" algn="l">
              <a:lnSpc>
                <a:spcPct val="80000"/>
              </a:lnSpc>
              <a:spcBef>
                <a:spcPts val="0"/>
              </a:spcBef>
              <a:spcAft>
                <a:spcPts val="0"/>
              </a:spcAft>
              <a:buClr>
                <a:srgbClr val="0C0C0C"/>
              </a:buClr>
              <a:buSzPts val="3600"/>
              <a:buFont typeface="Calibri"/>
              <a:buNone/>
            </a:pPr>
            <a:r>
              <a:t/>
            </a:r>
            <a:endParaRPr/>
          </a:p>
        </p:txBody>
      </p:sp>
      <p:sp>
        <p:nvSpPr>
          <p:cNvPr id="233" name="Google Shape;233;p6"/>
          <p:cNvSpPr txBox="1"/>
          <p:nvPr>
            <p:ph idx="1" type="body"/>
          </p:nvPr>
        </p:nvSpPr>
        <p:spPr>
          <a:xfrm>
            <a:off x="609600" y="2407674"/>
            <a:ext cx="5291400" cy="3840600"/>
          </a:xfrm>
          <a:prstGeom prst="rect">
            <a:avLst/>
          </a:prstGeom>
          <a:noFill/>
          <a:ln>
            <a:noFill/>
          </a:ln>
        </p:spPr>
        <p:txBody>
          <a:bodyPr anchorCtr="0" anchor="t" bIns="45700" lIns="274300" spcFirstLastPara="1" rIns="45700" wrap="square" tIns="45700">
            <a:noAutofit/>
          </a:bodyPr>
          <a:lstStyle/>
          <a:p>
            <a:pPr indent="0" lvl="0" marL="457200" rtl="0" algn="l">
              <a:lnSpc>
                <a:spcPct val="115000"/>
              </a:lnSpc>
              <a:spcBef>
                <a:spcPts val="1200"/>
              </a:spcBef>
              <a:spcAft>
                <a:spcPts val="0"/>
              </a:spcAft>
              <a:buNone/>
            </a:pPr>
            <a:r>
              <a:rPr lang="en-US"/>
              <a:t>...measure the passage of time for those who don’t understand how to measure time on a clock or understand the concept of time being measured</a:t>
            </a:r>
            <a:endParaRPr/>
          </a:p>
          <a:p>
            <a:pPr indent="0" lvl="0" marL="457200" rtl="0" algn="l">
              <a:lnSpc>
                <a:spcPct val="100000"/>
              </a:lnSpc>
              <a:spcBef>
                <a:spcPts val="1200"/>
              </a:spcBef>
              <a:spcAft>
                <a:spcPts val="0"/>
              </a:spcAft>
              <a:buNone/>
            </a:pPr>
            <a:r>
              <a:t/>
            </a:r>
            <a:endParaRPr/>
          </a:p>
        </p:txBody>
      </p:sp>
      <p:sp>
        <p:nvSpPr>
          <p:cNvPr id="234" name="Google Shape;234;p6"/>
          <p:cNvSpPr txBox="1"/>
          <p:nvPr>
            <p:ph idx="1" type="body"/>
          </p:nvPr>
        </p:nvSpPr>
        <p:spPr>
          <a:xfrm>
            <a:off x="6300075" y="2521199"/>
            <a:ext cx="5291400" cy="3840600"/>
          </a:xfrm>
          <a:prstGeom prst="rect">
            <a:avLst/>
          </a:prstGeom>
          <a:noFill/>
          <a:ln>
            <a:noFill/>
          </a:ln>
        </p:spPr>
        <p:txBody>
          <a:bodyPr anchorCtr="0" anchor="t" bIns="45700" lIns="274300" spcFirstLastPara="1" rIns="45700" wrap="square" tIns="45700">
            <a:noAutofit/>
          </a:bodyPr>
          <a:lstStyle/>
          <a:p>
            <a:pPr indent="0" lvl="0" marL="457200" rtl="0" algn="l">
              <a:lnSpc>
                <a:spcPct val="100000"/>
              </a:lnSpc>
              <a:spcBef>
                <a:spcPts val="600"/>
              </a:spcBef>
              <a:spcAft>
                <a:spcPts val="0"/>
              </a:spcAft>
              <a:buNone/>
            </a:pPr>
            <a:r>
              <a:rPr lang="en-US"/>
              <a:t>…create a tool that explains complex and </a:t>
            </a:r>
            <a:r>
              <a:rPr lang="en-US"/>
              <a:t>abstract</a:t>
            </a:r>
            <a:r>
              <a:rPr lang="en-US"/>
              <a:t> concepts. Examples:  social cues interactions or social cues/norms.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32abd0f4d42_0_165"/>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WHY use visual tools?</a:t>
            </a:r>
            <a:endParaRPr/>
          </a:p>
        </p:txBody>
      </p:sp>
      <p:sp>
        <p:nvSpPr>
          <p:cNvPr id="241" name="Google Shape;241;g32abd0f4d42_0_165"/>
          <p:cNvSpPr txBox="1"/>
          <p:nvPr>
            <p:ph idx="1" type="body"/>
          </p:nvPr>
        </p:nvSpPr>
        <p:spPr>
          <a:xfrm>
            <a:off x="609600" y="2407674"/>
            <a:ext cx="5291400" cy="3840600"/>
          </a:xfrm>
          <a:prstGeom prst="rect">
            <a:avLst/>
          </a:prstGeom>
        </p:spPr>
        <p:txBody>
          <a:bodyPr anchorCtr="0" anchor="t" bIns="45700" lIns="274300" spcFirstLastPara="1" rIns="45700" wrap="square" tIns="45700">
            <a:noAutofit/>
          </a:bodyPr>
          <a:lstStyle/>
          <a:p>
            <a:pPr indent="-381000" lvl="0" marL="457200" rtl="0" algn="l">
              <a:lnSpc>
                <a:spcPct val="115000"/>
              </a:lnSpc>
              <a:spcBef>
                <a:spcPts val="1200"/>
              </a:spcBef>
              <a:spcAft>
                <a:spcPts val="0"/>
              </a:spcAft>
              <a:buSzPts val="2400"/>
              <a:buChar char="•"/>
            </a:pPr>
            <a:r>
              <a:rPr lang="en-US"/>
              <a:t>Display behavioral expectations</a:t>
            </a:r>
            <a:endParaRPr/>
          </a:p>
          <a:p>
            <a:pPr indent="-381000" lvl="0" marL="457200" rtl="0" algn="l">
              <a:lnSpc>
                <a:spcPct val="115000"/>
              </a:lnSpc>
              <a:spcBef>
                <a:spcPts val="0"/>
              </a:spcBef>
              <a:spcAft>
                <a:spcPts val="0"/>
              </a:spcAft>
              <a:buSzPts val="2400"/>
              <a:buChar char="•"/>
            </a:pPr>
            <a:r>
              <a:rPr lang="en-US"/>
              <a:t>Develop predictable routines </a:t>
            </a:r>
            <a:endParaRPr/>
          </a:p>
          <a:p>
            <a:pPr indent="-381000" lvl="0" marL="457200" rtl="0" algn="l">
              <a:lnSpc>
                <a:spcPct val="115000"/>
              </a:lnSpc>
              <a:spcBef>
                <a:spcPts val="0"/>
              </a:spcBef>
              <a:spcAft>
                <a:spcPts val="0"/>
              </a:spcAft>
              <a:buSzPts val="2400"/>
              <a:buChar char="•"/>
            </a:pPr>
            <a:r>
              <a:rPr lang="en-US"/>
              <a:t>Support a clear compromise</a:t>
            </a:r>
            <a:endParaRPr/>
          </a:p>
          <a:p>
            <a:pPr indent="-381000" lvl="0" marL="457200" rtl="0" algn="l">
              <a:lnSpc>
                <a:spcPct val="115000"/>
              </a:lnSpc>
              <a:spcBef>
                <a:spcPts val="0"/>
              </a:spcBef>
              <a:spcAft>
                <a:spcPts val="0"/>
              </a:spcAft>
              <a:buSzPts val="2400"/>
              <a:buChar char="•"/>
            </a:pPr>
            <a:r>
              <a:rPr lang="en-US"/>
              <a:t>Expand play </a:t>
            </a:r>
            <a:endParaRPr/>
          </a:p>
          <a:p>
            <a:pPr indent="-381000" lvl="0" marL="457200" rtl="0" algn="l">
              <a:lnSpc>
                <a:spcPct val="115000"/>
              </a:lnSpc>
              <a:spcBef>
                <a:spcPts val="0"/>
              </a:spcBef>
              <a:spcAft>
                <a:spcPts val="0"/>
              </a:spcAft>
              <a:buSzPts val="2400"/>
              <a:buChar char="•"/>
            </a:pPr>
            <a:r>
              <a:rPr lang="en-US"/>
              <a:t>Decrease the teaching and learning cycle for all involved</a:t>
            </a:r>
            <a:endParaRPr/>
          </a:p>
          <a:p>
            <a:pPr indent="-381000" lvl="0" marL="457200" rtl="0" algn="l">
              <a:lnSpc>
                <a:spcPct val="115000"/>
              </a:lnSpc>
              <a:spcBef>
                <a:spcPts val="0"/>
              </a:spcBef>
              <a:spcAft>
                <a:spcPts val="0"/>
              </a:spcAft>
              <a:buSzPts val="2400"/>
              <a:buChar char="•"/>
            </a:pPr>
            <a:r>
              <a:rPr lang="en-US"/>
              <a:t>Reduce anxiety</a:t>
            </a:r>
            <a:endParaRPr/>
          </a:p>
          <a:p>
            <a:pPr indent="-393192" lvl="0" marL="457200" rtl="0" algn="l">
              <a:lnSpc>
                <a:spcPct val="115000"/>
              </a:lnSpc>
              <a:spcBef>
                <a:spcPts val="0"/>
              </a:spcBef>
              <a:spcAft>
                <a:spcPts val="0"/>
              </a:spcAft>
              <a:buSzPts val="2592"/>
              <a:buChar char="•"/>
            </a:pPr>
            <a:r>
              <a:rPr lang="en-US"/>
              <a:t>Measure time</a:t>
            </a:r>
            <a:endParaRPr/>
          </a:p>
          <a:p>
            <a:pPr indent="0" lvl="0" marL="457200" rtl="0" algn="l">
              <a:lnSpc>
                <a:spcPct val="115000"/>
              </a:lnSpc>
              <a:spcBef>
                <a:spcPts val="1200"/>
              </a:spcBef>
              <a:spcAft>
                <a:spcPts val="0"/>
              </a:spcAft>
              <a:buNone/>
            </a:pPr>
            <a:r>
              <a:t/>
            </a:r>
            <a:endParaRPr/>
          </a:p>
          <a:p>
            <a:pPr indent="0" lvl="0" marL="45720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
        <p:nvSpPr>
          <p:cNvPr id="242" name="Google Shape;242;g32abd0f4d42_0_165"/>
          <p:cNvSpPr txBox="1"/>
          <p:nvPr>
            <p:ph idx="2" type="body"/>
          </p:nvPr>
        </p:nvSpPr>
        <p:spPr>
          <a:xfrm>
            <a:off x="6291263" y="2408488"/>
            <a:ext cx="5300700" cy="3840000"/>
          </a:xfrm>
          <a:prstGeom prst="rect">
            <a:avLst/>
          </a:prstGeom>
        </p:spPr>
        <p:txBody>
          <a:bodyPr anchorCtr="0" anchor="t" bIns="45700" lIns="274300" spcFirstLastPara="1" rIns="45700" wrap="square" tIns="45700">
            <a:noAutofit/>
          </a:bodyPr>
          <a:lstStyle/>
          <a:p>
            <a:pPr indent="-381000" lvl="0" marL="457200" rtl="0" algn="l">
              <a:lnSpc>
                <a:spcPct val="115000"/>
              </a:lnSpc>
              <a:spcBef>
                <a:spcPts val="1200"/>
              </a:spcBef>
              <a:spcAft>
                <a:spcPts val="0"/>
              </a:spcAft>
              <a:buSzPts val="2400"/>
              <a:buChar char="•"/>
            </a:pPr>
            <a:r>
              <a:rPr lang="en-US"/>
              <a:t>Tap into an </a:t>
            </a:r>
            <a:r>
              <a:rPr lang="en-US"/>
              <a:t>individual's</a:t>
            </a:r>
            <a:r>
              <a:rPr lang="en-US"/>
              <a:t> receptive language skills</a:t>
            </a:r>
            <a:endParaRPr/>
          </a:p>
          <a:p>
            <a:pPr indent="-381000" lvl="0" marL="457200" rtl="0" algn="l">
              <a:lnSpc>
                <a:spcPct val="115000"/>
              </a:lnSpc>
              <a:spcBef>
                <a:spcPts val="0"/>
              </a:spcBef>
              <a:spcAft>
                <a:spcPts val="0"/>
              </a:spcAft>
              <a:buSzPts val="2400"/>
              <a:buChar char="•"/>
            </a:pPr>
            <a:r>
              <a:rPr lang="en-US"/>
              <a:t>Create a common understanding between two people regardless of skill level</a:t>
            </a:r>
            <a:endParaRPr/>
          </a:p>
          <a:p>
            <a:pPr indent="-381000" lvl="0" marL="457200" rtl="0" algn="l">
              <a:lnSpc>
                <a:spcPct val="115000"/>
              </a:lnSpc>
              <a:spcBef>
                <a:spcPts val="0"/>
              </a:spcBef>
              <a:spcAft>
                <a:spcPts val="0"/>
              </a:spcAft>
              <a:buSzPts val="2400"/>
              <a:buChar char="•"/>
            </a:pPr>
            <a:r>
              <a:rPr lang="en-US"/>
              <a:t>Support </a:t>
            </a:r>
            <a:r>
              <a:rPr lang="en-US"/>
              <a:t>positive reinforcement</a:t>
            </a:r>
            <a:endParaRPr/>
          </a:p>
          <a:p>
            <a:pPr indent="-381000" lvl="0" marL="457200" rtl="0" algn="l">
              <a:lnSpc>
                <a:spcPct val="115000"/>
              </a:lnSpc>
              <a:spcBef>
                <a:spcPts val="0"/>
              </a:spcBef>
              <a:spcAft>
                <a:spcPts val="0"/>
              </a:spcAft>
              <a:buSzPts val="2400"/>
              <a:buChar char="•"/>
            </a:pPr>
            <a:r>
              <a:rPr lang="en-US"/>
              <a:t>A way to increase cooperation</a:t>
            </a:r>
            <a:endParaRPr/>
          </a:p>
          <a:p>
            <a:pPr indent="-381000" lvl="0" marL="457200" rtl="0" algn="l">
              <a:lnSpc>
                <a:spcPct val="115000"/>
              </a:lnSpc>
              <a:spcBef>
                <a:spcPts val="0"/>
              </a:spcBef>
              <a:spcAft>
                <a:spcPts val="0"/>
              </a:spcAft>
              <a:buSzPts val="2400"/>
              <a:buChar char="•"/>
            </a:pPr>
            <a:r>
              <a:rPr lang="en-US"/>
              <a:t>Address social and emotional needs</a:t>
            </a:r>
            <a:endParaRPr/>
          </a:p>
          <a:p>
            <a:pPr indent="0" lvl="0" marL="457200" rtl="0" algn="l">
              <a:spcBef>
                <a:spcPts val="12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2ac6501352_0_2"/>
          <p:cNvSpPr txBox="1"/>
          <p:nvPr>
            <p:ph type="title"/>
          </p:nvPr>
        </p:nvSpPr>
        <p:spPr>
          <a:xfrm>
            <a:off x="822414" y="1201100"/>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How do visual schedules relate to English Language Arts?</a:t>
            </a:r>
            <a:endParaRPr/>
          </a:p>
        </p:txBody>
      </p:sp>
      <p:sp>
        <p:nvSpPr>
          <p:cNvPr id="249" name="Google Shape;249;g32ac6501352_0_2"/>
          <p:cNvSpPr txBox="1"/>
          <p:nvPr>
            <p:ph idx="3" type="body"/>
          </p:nvPr>
        </p:nvSpPr>
        <p:spPr>
          <a:xfrm>
            <a:off x="613349" y="2421371"/>
            <a:ext cx="5283900" cy="583800"/>
          </a:xfrm>
          <a:prstGeom prst="rect">
            <a:avLst/>
          </a:prstGeom>
        </p:spPr>
        <p:txBody>
          <a:bodyPr anchorCtr="0" anchor="ctr" bIns="45700" lIns="274300" spcFirstLastPara="1" rIns="45700" wrap="square" tIns="45700">
            <a:noAutofit/>
          </a:bodyPr>
          <a:lstStyle/>
          <a:p>
            <a:pPr indent="0" lvl="0" marL="0" rtl="0" algn="l">
              <a:spcBef>
                <a:spcPts val="0"/>
              </a:spcBef>
              <a:spcAft>
                <a:spcPts val="0"/>
              </a:spcAft>
              <a:buNone/>
            </a:pPr>
            <a:r>
              <a:rPr lang="en-US"/>
              <a:t>Pre-reading Visual Skills</a:t>
            </a:r>
            <a:endParaRPr/>
          </a:p>
        </p:txBody>
      </p:sp>
      <p:sp>
        <p:nvSpPr>
          <p:cNvPr id="250" name="Google Shape;250;g32ac6501352_0_2"/>
          <p:cNvSpPr txBox="1"/>
          <p:nvPr>
            <p:ph idx="4" type="body"/>
          </p:nvPr>
        </p:nvSpPr>
        <p:spPr>
          <a:xfrm>
            <a:off x="700675" y="3005175"/>
            <a:ext cx="5300700" cy="3176400"/>
          </a:xfrm>
          <a:prstGeom prst="rect">
            <a:avLst/>
          </a:prstGeom>
        </p:spPr>
        <p:txBody>
          <a:bodyPr anchorCtr="0" anchor="t" bIns="45700" lIns="274300" spcFirstLastPara="1" rIns="45700" wrap="square" tIns="45700">
            <a:noAutofit/>
          </a:bodyPr>
          <a:lstStyle/>
          <a:p>
            <a:pPr indent="-381000" lvl="0" marL="457200" rtl="0" algn="l">
              <a:spcBef>
                <a:spcPts val="0"/>
              </a:spcBef>
              <a:spcAft>
                <a:spcPts val="0"/>
              </a:spcAft>
              <a:buSzPts val="2400"/>
              <a:buAutoNum type="arabicPeriod"/>
            </a:pPr>
            <a:r>
              <a:rPr lang="en-US"/>
              <a:t>Developmentally, top to bottom visual scanning occurs first.</a:t>
            </a:r>
            <a:endParaRPr/>
          </a:p>
          <a:p>
            <a:pPr indent="-381000" lvl="0" marL="457200" rtl="0" algn="l">
              <a:spcBef>
                <a:spcPts val="0"/>
              </a:spcBef>
              <a:spcAft>
                <a:spcPts val="0"/>
              </a:spcAft>
              <a:buSzPts val="2400"/>
              <a:buAutoNum type="arabicPeriod"/>
            </a:pPr>
            <a:r>
              <a:rPr lang="en-US"/>
              <a:t>Then, left to right sequencing develops.</a:t>
            </a:r>
            <a:endParaRPr/>
          </a:p>
          <a:p>
            <a:pPr indent="-381000" lvl="0" marL="457200" rtl="0" algn="l">
              <a:spcBef>
                <a:spcPts val="0"/>
              </a:spcBef>
              <a:spcAft>
                <a:spcPts val="0"/>
              </a:spcAft>
              <a:buSzPts val="2400"/>
              <a:buAutoNum type="arabicPeriod"/>
            </a:pPr>
            <a:r>
              <a:rPr lang="en-US"/>
              <a:t>Some people don’t master the left to right sequencing and then we meet them where their skills are.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32dec295551_0_0"/>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Clr>
                <a:schemeClr val="dk1"/>
              </a:buClr>
              <a:buSzPts val="1100"/>
              <a:buFont typeface="Arial"/>
              <a:buNone/>
            </a:pPr>
            <a:r>
              <a:rPr lang="en-US"/>
              <a:t>How do visual schedules relate to English Language Arts?</a:t>
            </a:r>
            <a:endParaRPr/>
          </a:p>
          <a:p>
            <a:pPr indent="0" lvl="0" marL="0" rtl="0" algn="l">
              <a:spcBef>
                <a:spcPts val="0"/>
              </a:spcBef>
              <a:spcAft>
                <a:spcPts val="0"/>
              </a:spcAft>
              <a:buNone/>
            </a:pPr>
            <a:r>
              <a:t/>
            </a:r>
            <a:endParaRPr/>
          </a:p>
        </p:txBody>
      </p:sp>
      <p:sp>
        <p:nvSpPr>
          <p:cNvPr id="257" name="Google Shape;257;g32dec295551_0_0"/>
          <p:cNvSpPr txBox="1"/>
          <p:nvPr>
            <p:ph idx="1" type="body"/>
          </p:nvPr>
        </p:nvSpPr>
        <p:spPr>
          <a:xfrm>
            <a:off x="620332" y="2412683"/>
            <a:ext cx="5280600" cy="583800"/>
          </a:xfrm>
          <a:prstGeom prst="rect">
            <a:avLst/>
          </a:prstGeom>
        </p:spPr>
        <p:txBody>
          <a:bodyPr anchorCtr="0" anchor="ctr" bIns="45700" lIns="274300" spcFirstLastPara="1" rIns="45700" wrap="square" tIns="45700">
            <a:noAutofit/>
          </a:bodyPr>
          <a:lstStyle/>
          <a:p>
            <a:pPr indent="0" lvl="0" marL="0" rtl="0" algn="l">
              <a:spcBef>
                <a:spcPts val="0"/>
              </a:spcBef>
              <a:spcAft>
                <a:spcPts val="0"/>
              </a:spcAft>
              <a:buClr>
                <a:schemeClr val="dk1"/>
              </a:buClr>
              <a:buSzPts val="1100"/>
              <a:buFont typeface="Arial"/>
              <a:buNone/>
            </a:pPr>
            <a:r>
              <a:rPr lang="en-US"/>
              <a:t>Traditional Academic Instruction</a:t>
            </a:r>
            <a:endParaRPr/>
          </a:p>
          <a:p>
            <a:pPr indent="0" lvl="0" marL="0" rtl="0" algn="l">
              <a:spcBef>
                <a:spcPts val="0"/>
              </a:spcBef>
              <a:spcAft>
                <a:spcPts val="0"/>
              </a:spcAft>
              <a:buNone/>
            </a:pPr>
            <a:r>
              <a:t/>
            </a:r>
            <a:endParaRPr/>
          </a:p>
        </p:txBody>
      </p:sp>
      <p:sp>
        <p:nvSpPr>
          <p:cNvPr id="258" name="Google Shape;258;g32dec295551_0_0"/>
          <p:cNvSpPr txBox="1"/>
          <p:nvPr>
            <p:ph idx="2" type="body"/>
          </p:nvPr>
        </p:nvSpPr>
        <p:spPr>
          <a:xfrm>
            <a:off x="609600" y="3071950"/>
            <a:ext cx="7902600" cy="3176400"/>
          </a:xfrm>
          <a:prstGeom prst="rect">
            <a:avLst/>
          </a:prstGeom>
        </p:spPr>
        <p:txBody>
          <a:bodyPr anchorCtr="0" anchor="t" bIns="45700" lIns="274300" spcFirstLastPara="1" rIns="45700" wrap="square" tIns="45700">
            <a:noAutofit/>
          </a:bodyPr>
          <a:lstStyle/>
          <a:p>
            <a:pPr indent="-381000" lvl="0" marL="457200" rtl="0" algn="l">
              <a:spcBef>
                <a:spcPts val="0"/>
              </a:spcBef>
              <a:spcAft>
                <a:spcPts val="0"/>
              </a:spcAft>
              <a:buSzPts val="2400"/>
              <a:buAutoNum type="arabicPeriod"/>
            </a:pPr>
            <a:r>
              <a:rPr lang="en-US"/>
              <a:t>Support Visual Perceptual Skills</a:t>
            </a:r>
            <a:endParaRPr/>
          </a:p>
          <a:p>
            <a:pPr indent="-381000" lvl="0" marL="457200" rtl="0" algn="l">
              <a:spcBef>
                <a:spcPts val="0"/>
              </a:spcBef>
              <a:spcAft>
                <a:spcPts val="0"/>
              </a:spcAft>
              <a:buSzPts val="2400"/>
              <a:buAutoNum type="arabicPeriod"/>
            </a:pPr>
            <a:r>
              <a:rPr lang="en-US"/>
              <a:t>Visually recognizing similarities and differences</a:t>
            </a:r>
            <a:endParaRPr/>
          </a:p>
          <a:p>
            <a:pPr indent="-381000" lvl="0" marL="457200" rtl="0" algn="l">
              <a:spcBef>
                <a:spcPts val="0"/>
              </a:spcBef>
              <a:spcAft>
                <a:spcPts val="0"/>
              </a:spcAft>
              <a:buSzPts val="2400"/>
              <a:buAutoNum type="arabicPeriod"/>
            </a:pPr>
            <a:r>
              <a:rPr lang="en-US"/>
              <a:t>Derive meaning from visual information</a:t>
            </a:r>
            <a:endParaRPr/>
          </a:p>
          <a:p>
            <a:pPr indent="-381000" lvl="0" marL="457200" rtl="0" algn="l">
              <a:spcBef>
                <a:spcPts val="0"/>
              </a:spcBef>
              <a:spcAft>
                <a:spcPts val="0"/>
              </a:spcAft>
              <a:buSzPts val="2400"/>
              <a:buAutoNum type="arabicPeriod"/>
            </a:pPr>
            <a:r>
              <a:rPr lang="en-US"/>
              <a:t>Provides structure for a lesson, life skills, social cues</a:t>
            </a:r>
            <a:endParaRPr/>
          </a:p>
          <a:p>
            <a:pPr indent="-381000" lvl="0" marL="457200" rtl="0" algn="l">
              <a:spcBef>
                <a:spcPts val="0"/>
              </a:spcBef>
              <a:spcAft>
                <a:spcPts val="0"/>
              </a:spcAft>
              <a:buSzPts val="2400"/>
              <a:buAutoNum type="arabicPeriod"/>
            </a:pPr>
            <a:r>
              <a:rPr lang="en-US"/>
              <a:t>Promotes independence</a:t>
            </a:r>
            <a:endParaRPr/>
          </a:p>
          <a:p>
            <a:pPr indent="-381000" lvl="0" marL="457200" rtl="0" algn="l">
              <a:spcBef>
                <a:spcPts val="0"/>
              </a:spcBef>
              <a:spcAft>
                <a:spcPts val="0"/>
              </a:spcAft>
              <a:buSzPts val="2400"/>
              <a:buAutoNum type="arabicPeriod"/>
            </a:pPr>
            <a:r>
              <a:rPr lang="en-US"/>
              <a:t>Can pair text with picture cues</a:t>
            </a:r>
            <a:endParaRPr/>
          </a:p>
          <a:p>
            <a:pPr indent="-381000" lvl="0" marL="457200" rtl="0" algn="l">
              <a:spcBef>
                <a:spcPts val="0"/>
              </a:spcBef>
              <a:spcAft>
                <a:spcPts val="0"/>
              </a:spcAft>
              <a:buSzPts val="2400"/>
              <a:buAutoNum type="arabicPeriod"/>
            </a:pPr>
            <a:r>
              <a:rPr lang="en-US"/>
              <a:t>Introduces new vocabulary</a:t>
            </a:r>
            <a:endParaRPr/>
          </a:p>
          <a:p>
            <a:pPr indent="-381000" lvl="0" marL="457200" rtl="0" algn="l">
              <a:spcBef>
                <a:spcPts val="0"/>
              </a:spcBef>
              <a:spcAft>
                <a:spcPts val="0"/>
              </a:spcAft>
              <a:buSzPts val="2400"/>
              <a:buAutoNum type="arabicPeriod"/>
            </a:pPr>
            <a:r>
              <a:rPr lang="en-US"/>
              <a:t>Story sequencing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2abd0f4d42_0_157"/>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HOW to initiate and implement visual tools?</a:t>
            </a:r>
            <a:endParaRPr/>
          </a:p>
        </p:txBody>
      </p:sp>
      <p:sp>
        <p:nvSpPr>
          <p:cNvPr id="265" name="Google Shape;265;g32abd0f4d42_0_157"/>
          <p:cNvSpPr txBox="1"/>
          <p:nvPr>
            <p:ph idx="1" type="body"/>
          </p:nvPr>
        </p:nvSpPr>
        <p:spPr>
          <a:xfrm>
            <a:off x="609600" y="2407674"/>
            <a:ext cx="5291400" cy="38406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Decide with your team what is needed to focus on first?</a:t>
            </a:r>
            <a:endParaRPr/>
          </a:p>
          <a:p>
            <a:pPr indent="-393192" lvl="0" marL="457200" rtl="0" algn="l">
              <a:spcBef>
                <a:spcPts val="0"/>
              </a:spcBef>
              <a:spcAft>
                <a:spcPts val="0"/>
              </a:spcAft>
              <a:buSzPts val="2592"/>
              <a:buFont typeface="Calibri"/>
              <a:buChar char="•"/>
            </a:pPr>
            <a:r>
              <a:rPr lang="en-US"/>
              <a:t>Teach</a:t>
            </a:r>
            <a:r>
              <a:rPr lang="en-US"/>
              <a:t> or reinforce social skills</a:t>
            </a:r>
            <a:endParaRPr/>
          </a:p>
          <a:p>
            <a:pPr indent="-393192" lvl="0" marL="457200" rtl="0" algn="l">
              <a:spcBef>
                <a:spcPts val="0"/>
              </a:spcBef>
              <a:spcAft>
                <a:spcPts val="0"/>
              </a:spcAft>
              <a:buSzPts val="2592"/>
              <a:buFont typeface="Calibri"/>
              <a:buChar char="•"/>
            </a:pPr>
            <a:r>
              <a:rPr lang="en-US"/>
              <a:t>Establish a routine or daily schedule</a:t>
            </a:r>
            <a:endParaRPr/>
          </a:p>
          <a:p>
            <a:pPr indent="-393192" lvl="0" marL="457200" rtl="0" algn="l">
              <a:spcBef>
                <a:spcPts val="0"/>
              </a:spcBef>
              <a:spcAft>
                <a:spcPts val="0"/>
              </a:spcAft>
              <a:buSzPts val="2592"/>
              <a:buFont typeface="Calibri"/>
              <a:buChar char="•"/>
            </a:pPr>
            <a:r>
              <a:rPr lang="en-US"/>
              <a:t>Give choices / reminders</a:t>
            </a:r>
            <a:endParaRPr/>
          </a:p>
          <a:p>
            <a:pPr indent="-393192" lvl="0" marL="457200" rtl="0" algn="l">
              <a:spcBef>
                <a:spcPts val="0"/>
              </a:spcBef>
              <a:spcAft>
                <a:spcPts val="0"/>
              </a:spcAft>
              <a:buSzPts val="2592"/>
              <a:buFont typeface="Calibri"/>
              <a:buChar char="•"/>
            </a:pPr>
            <a:r>
              <a:rPr lang="en-US"/>
              <a:t>Positive reinforcers</a:t>
            </a:r>
            <a:endParaRPr/>
          </a:p>
          <a:p>
            <a:pPr indent="-393192" lvl="0" marL="457200" rtl="0" algn="l">
              <a:spcBef>
                <a:spcPts val="0"/>
              </a:spcBef>
              <a:spcAft>
                <a:spcPts val="0"/>
              </a:spcAft>
              <a:buSzPts val="2592"/>
              <a:buFont typeface="Calibri"/>
              <a:buChar char="•"/>
            </a:pPr>
            <a:r>
              <a:rPr lang="en-US"/>
              <a:t>Measure time</a:t>
            </a:r>
            <a:endParaRPr/>
          </a:p>
          <a:p>
            <a:pPr indent="0" lvl="0" marL="0" rtl="0" algn="l">
              <a:lnSpc>
                <a:spcPct val="115000"/>
              </a:lnSpc>
              <a:spcBef>
                <a:spcPts val="1200"/>
              </a:spcBef>
              <a:spcAft>
                <a:spcPts val="0"/>
              </a:spcAft>
              <a:buNone/>
            </a:pPr>
            <a:r>
              <a:t/>
            </a:r>
            <a:endParaRPr>
              <a:latin typeface="Arial"/>
              <a:ea typeface="Arial"/>
              <a:cs typeface="Arial"/>
              <a:sym typeface="Arial"/>
            </a:endParaRPr>
          </a:p>
          <a:p>
            <a:pPr indent="0" lvl="0" marL="0" rtl="0" algn="l">
              <a:spcBef>
                <a:spcPts val="1200"/>
              </a:spcBef>
              <a:spcAft>
                <a:spcPts val="0"/>
              </a:spcAft>
              <a:buNone/>
            </a:pPr>
            <a:r>
              <a:t/>
            </a:r>
            <a:endParaRPr>
              <a:latin typeface="Arial"/>
              <a:ea typeface="Arial"/>
              <a:cs typeface="Arial"/>
              <a:sym typeface="Arial"/>
            </a:endParaRPr>
          </a:p>
        </p:txBody>
      </p:sp>
      <p:sp>
        <p:nvSpPr>
          <p:cNvPr id="266" name="Google Shape;266;g32abd0f4d42_0_157"/>
          <p:cNvSpPr txBox="1"/>
          <p:nvPr>
            <p:ph idx="2" type="body"/>
          </p:nvPr>
        </p:nvSpPr>
        <p:spPr>
          <a:xfrm>
            <a:off x="6291263" y="2408488"/>
            <a:ext cx="5300700" cy="3840000"/>
          </a:xfrm>
          <a:prstGeom prst="rect">
            <a:avLst/>
          </a:prstGeom>
        </p:spPr>
        <p:txBody>
          <a:bodyPr anchorCtr="0" anchor="t" bIns="45700" lIns="274300" spcFirstLastPara="1" rIns="45700" wrap="square" tIns="45700">
            <a:noAutofit/>
          </a:bodyPr>
          <a:lstStyle/>
          <a:p>
            <a:pPr indent="0" lvl="0" marL="0" rtl="0" algn="l">
              <a:lnSpc>
                <a:spcPct val="115000"/>
              </a:lnSpc>
              <a:spcBef>
                <a:spcPts val="1200"/>
              </a:spcBef>
              <a:spcAft>
                <a:spcPts val="0"/>
              </a:spcAft>
              <a:buNone/>
            </a:pPr>
            <a:r>
              <a:rPr lang="en-US"/>
              <a:t>Brainstorm ideas and give yourself grace!  Try to predict how this will go well and how it might need revision.</a:t>
            </a:r>
            <a:endParaRPr/>
          </a:p>
          <a:p>
            <a:pPr indent="-381000" lvl="0" marL="457200" rtl="0" algn="l">
              <a:lnSpc>
                <a:spcPct val="115000"/>
              </a:lnSpc>
              <a:spcBef>
                <a:spcPts val="1200"/>
              </a:spcBef>
              <a:spcAft>
                <a:spcPts val="0"/>
              </a:spcAft>
              <a:buSzPts val="2400"/>
              <a:buFont typeface="Calibri"/>
              <a:buChar char="•"/>
            </a:pPr>
            <a:r>
              <a:rPr lang="en-US"/>
              <a:t>On behalf of the people needing it and implementing it!</a:t>
            </a:r>
            <a:endParaRPr/>
          </a:p>
          <a:p>
            <a:pPr indent="-381000" lvl="0" marL="457200" rtl="0" algn="l">
              <a:lnSpc>
                <a:spcPct val="115000"/>
              </a:lnSpc>
              <a:spcBef>
                <a:spcPts val="0"/>
              </a:spcBef>
              <a:spcAft>
                <a:spcPts val="0"/>
              </a:spcAft>
              <a:buSzPts val="2400"/>
              <a:buFont typeface="Calibri"/>
              <a:buChar char="•"/>
            </a:pPr>
            <a:r>
              <a:rPr b="1" lang="en-US"/>
              <a:t>Both sides matter for successful interventions!</a:t>
            </a:r>
            <a:endParaRPr b="1"/>
          </a:p>
          <a:p>
            <a:pPr indent="0" lvl="0" marL="0" rtl="0" algn="l">
              <a:spcBef>
                <a:spcPts val="1200"/>
              </a:spcBef>
              <a:spcAft>
                <a:spcPts val="0"/>
              </a:spcAft>
              <a:buClr>
                <a:schemeClr val="dk1"/>
              </a:buClr>
              <a:buSzPts val="1100"/>
              <a:buFont typeface="Arial"/>
              <a:buNone/>
            </a:pPr>
            <a:r>
              <a:t/>
            </a:r>
            <a:endParaRPr>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32abd0f4d42_0_193"/>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Clr>
                <a:schemeClr val="dk1"/>
              </a:buClr>
              <a:buSzPts val="1100"/>
              <a:buFont typeface="Arial"/>
              <a:buNone/>
            </a:pPr>
            <a:r>
              <a:rPr lang="en-US"/>
              <a:t>HOW to initiate and implement visual tools? (Cont’d)</a:t>
            </a:r>
            <a:endParaRPr/>
          </a:p>
          <a:p>
            <a:pPr indent="0" lvl="0" marL="0" rtl="0" algn="l">
              <a:spcBef>
                <a:spcPts val="0"/>
              </a:spcBef>
              <a:spcAft>
                <a:spcPts val="0"/>
              </a:spcAft>
              <a:buNone/>
            </a:pPr>
            <a:r>
              <a:t/>
            </a:r>
            <a:endParaRPr/>
          </a:p>
        </p:txBody>
      </p:sp>
      <p:sp>
        <p:nvSpPr>
          <p:cNvPr id="273" name="Google Shape;273;g32abd0f4d42_0_193"/>
          <p:cNvSpPr txBox="1"/>
          <p:nvPr>
            <p:ph idx="1" type="body"/>
          </p:nvPr>
        </p:nvSpPr>
        <p:spPr>
          <a:xfrm>
            <a:off x="620332" y="2412683"/>
            <a:ext cx="5280600" cy="583800"/>
          </a:xfrm>
          <a:prstGeom prst="rect">
            <a:avLst/>
          </a:prstGeom>
        </p:spPr>
        <p:txBody>
          <a:bodyPr anchorCtr="0" anchor="ctr" bIns="45700" lIns="274300" spcFirstLastPara="1" rIns="45700" wrap="square" tIns="45700">
            <a:noAutofit/>
          </a:bodyPr>
          <a:lstStyle/>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rPr lang="en-US"/>
              <a:t>Acquire Materials Needed!</a:t>
            </a:r>
            <a:endParaRPr/>
          </a:p>
          <a:p>
            <a:pPr indent="0" lvl="0" marL="0" rtl="0" algn="l">
              <a:lnSpc>
                <a:spcPct val="100000"/>
              </a:lnSpc>
              <a:spcBef>
                <a:spcPts val="0"/>
              </a:spcBef>
              <a:spcAft>
                <a:spcPts val="0"/>
              </a:spcAft>
              <a:buClr>
                <a:schemeClr val="dk1"/>
              </a:buClr>
              <a:buSzPts val="1100"/>
              <a:buFont typeface="Arial"/>
              <a:buNone/>
            </a:pPr>
            <a:r>
              <a:t/>
            </a:r>
            <a:endParaRPr b="0"/>
          </a:p>
          <a:p>
            <a:pPr indent="0" lvl="0" marL="0" rtl="0" algn="l">
              <a:spcBef>
                <a:spcPts val="0"/>
              </a:spcBef>
              <a:spcAft>
                <a:spcPts val="0"/>
              </a:spcAft>
              <a:buNone/>
            </a:pPr>
            <a:r>
              <a:t/>
            </a:r>
            <a:endParaRPr/>
          </a:p>
        </p:txBody>
      </p:sp>
      <p:sp>
        <p:nvSpPr>
          <p:cNvPr id="274" name="Google Shape;274;g32abd0f4d42_0_193"/>
          <p:cNvSpPr txBox="1"/>
          <p:nvPr>
            <p:ph idx="2" type="body"/>
          </p:nvPr>
        </p:nvSpPr>
        <p:spPr>
          <a:xfrm>
            <a:off x="609600" y="3071950"/>
            <a:ext cx="10429800" cy="31764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Clr>
                <a:schemeClr val="dk1"/>
              </a:buClr>
              <a:buSzPts val="1100"/>
              <a:buFont typeface="Arial"/>
              <a:buNone/>
            </a:pPr>
            <a:r>
              <a:rPr lang="en-US"/>
              <a:t>Do you need a commercial product? </a:t>
            </a:r>
            <a:endParaRPr/>
          </a:p>
          <a:p>
            <a:pPr indent="0" lvl="0" marL="0" rtl="0" algn="l">
              <a:spcBef>
                <a:spcPts val="0"/>
              </a:spcBef>
              <a:spcAft>
                <a:spcPts val="0"/>
              </a:spcAft>
              <a:buClr>
                <a:schemeClr val="dk1"/>
              </a:buClr>
              <a:buSzPts val="1100"/>
              <a:buFont typeface="Arial"/>
              <a:buNone/>
            </a:pPr>
            <a:r>
              <a:rPr lang="en-US"/>
              <a:t>Can something be made? </a:t>
            </a:r>
            <a:endParaRPr/>
          </a:p>
          <a:p>
            <a:pPr indent="0" lvl="0" marL="0" rtl="0" algn="l">
              <a:spcBef>
                <a:spcPts val="0"/>
              </a:spcBef>
              <a:spcAft>
                <a:spcPts val="0"/>
              </a:spcAft>
              <a:buClr>
                <a:schemeClr val="dk1"/>
              </a:buClr>
              <a:buSzPts val="1100"/>
              <a:buFont typeface="Arial"/>
              <a:buNone/>
            </a:pPr>
            <a:r>
              <a:rPr lang="en-US"/>
              <a:t>What materials or technology is needed? </a:t>
            </a:r>
            <a:endParaRPr/>
          </a:p>
          <a:p>
            <a:pPr indent="0" lvl="0" marL="0" rtl="0" algn="l">
              <a:spcBef>
                <a:spcPts val="0"/>
              </a:spcBef>
              <a:spcAft>
                <a:spcPts val="0"/>
              </a:spcAft>
              <a:buClr>
                <a:schemeClr val="dk1"/>
              </a:buClr>
              <a:buSzPts val="1100"/>
              <a:buFont typeface="Arial"/>
              <a:buNone/>
            </a:pPr>
            <a:r>
              <a:rPr lang="en-US"/>
              <a:t>How much time is needed? </a:t>
            </a:r>
            <a:endParaRPr/>
          </a:p>
          <a:p>
            <a:pPr indent="0" lvl="0" marL="0" rtl="0" algn="l">
              <a:spcBef>
                <a:spcPts val="0"/>
              </a:spcBef>
              <a:spcAft>
                <a:spcPts val="0"/>
              </a:spcAft>
              <a:buClr>
                <a:schemeClr val="dk1"/>
              </a:buClr>
              <a:buSzPts val="1100"/>
              <a:buFont typeface="Arial"/>
              <a:buNone/>
            </a:pPr>
            <a:r>
              <a:rPr lang="en-US"/>
              <a:t>How will this work for the long term? </a:t>
            </a:r>
            <a:endParaRPr/>
          </a:p>
          <a:p>
            <a:pPr indent="0" lvl="0" marL="0" rtl="0" algn="l">
              <a:spcBef>
                <a:spcPts val="0"/>
              </a:spcBef>
              <a:spcAft>
                <a:spcPts val="0"/>
              </a:spcAft>
              <a:buClr>
                <a:schemeClr val="dk1"/>
              </a:buClr>
              <a:buSzPts val="1100"/>
              <a:buFont typeface="Arial"/>
              <a:buNone/>
            </a:pPr>
            <a:r>
              <a:rPr lang="en-US"/>
              <a:t>Is it durable?</a:t>
            </a:r>
            <a:endParaRPr/>
          </a:p>
          <a:p>
            <a:pPr indent="0" lvl="0" marL="0" rtl="0" algn="l">
              <a:spcBef>
                <a:spcPts val="0"/>
              </a:spcBef>
              <a:spcAft>
                <a:spcPts val="0"/>
              </a:spcAft>
              <a:buClr>
                <a:schemeClr val="dk1"/>
              </a:buClr>
              <a:buSzPts val="1100"/>
              <a:buFont typeface="Arial"/>
              <a:buNone/>
            </a:pPr>
            <a:r>
              <a:rPr lang="en-US"/>
              <a:t>And finally, what’s the easiest way to create and manipulate this visual tool?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2abd0f4d42_0_202"/>
          <p:cNvSpPr txBox="1"/>
          <p:nvPr>
            <p:ph type="title"/>
          </p:nvPr>
        </p:nvSpPr>
        <p:spPr>
          <a:xfrm>
            <a:off x="612489" y="1161007"/>
            <a:ext cx="10979100" cy="1181100"/>
          </a:xfrm>
          <a:prstGeom prst="rect">
            <a:avLst/>
          </a:prstGeom>
        </p:spPr>
        <p:txBody>
          <a:bodyPr anchorCtr="0" anchor="ctr" bIns="45700" lIns="0" spcFirstLastPara="1" rIns="91425" wrap="square" tIns="182875">
            <a:noAutofit/>
          </a:bodyPr>
          <a:lstStyle/>
          <a:p>
            <a:pPr indent="0" lvl="0" marL="0" rtl="0" algn="ctr">
              <a:lnSpc>
                <a:spcPct val="100000"/>
              </a:lnSpc>
              <a:spcBef>
                <a:spcPts val="0"/>
              </a:spcBef>
              <a:spcAft>
                <a:spcPts val="0"/>
              </a:spcAft>
              <a:buNone/>
            </a:pPr>
            <a:r>
              <a:t/>
            </a:r>
            <a:endParaRPr b="0" sz="49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b="0" lang="en-US" sz="4900">
                <a:solidFill>
                  <a:schemeClr val="dk1"/>
                </a:solidFill>
                <a:latin typeface="Arial"/>
                <a:ea typeface="Arial"/>
                <a:cs typeface="Arial"/>
                <a:sym typeface="Arial"/>
              </a:rPr>
              <a:t>High Tech Options…</a:t>
            </a:r>
            <a:endParaRPr b="0" sz="4900">
              <a:solidFill>
                <a:schemeClr val="dk1"/>
              </a:solidFill>
              <a:latin typeface="Arial"/>
              <a:ea typeface="Arial"/>
              <a:cs typeface="Arial"/>
              <a:sym typeface="Arial"/>
            </a:endParaRPr>
          </a:p>
          <a:p>
            <a:pPr indent="0" lvl="0" marL="0" rtl="0" algn="l">
              <a:spcBef>
                <a:spcPts val="0"/>
              </a:spcBef>
              <a:spcAft>
                <a:spcPts val="0"/>
              </a:spcAft>
              <a:buNone/>
            </a:pPr>
            <a:r>
              <a:t/>
            </a:r>
            <a:endParaRPr b="0" sz="49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2abd0f4d42_0_208"/>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Apple/IPAD Apps To Consider</a:t>
            </a:r>
            <a:endParaRPr/>
          </a:p>
        </p:txBody>
      </p:sp>
      <p:sp>
        <p:nvSpPr>
          <p:cNvPr id="287" name="Google Shape;287;g32abd0f4d42_0_208"/>
          <p:cNvSpPr txBox="1"/>
          <p:nvPr>
            <p:ph idx="1" type="body"/>
          </p:nvPr>
        </p:nvSpPr>
        <p:spPr>
          <a:xfrm>
            <a:off x="670349" y="2400297"/>
            <a:ext cx="5486400" cy="3825900"/>
          </a:xfrm>
          <a:prstGeom prst="rect">
            <a:avLst/>
          </a:prstGeom>
        </p:spPr>
        <p:txBody>
          <a:bodyPr anchorCtr="0" anchor="t" bIns="45700" lIns="274300" spcFirstLastPara="1" rIns="45700" wrap="square" tIns="45700">
            <a:noAutofit/>
          </a:bodyPr>
          <a:lstStyle/>
          <a:p>
            <a:pPr indent="-393192" lvl="0" marL="457200" rtl="0" algn="l">
              <a:spcBef>
                <a:spcPts val="0"/>
              </a:spcBef>
              <a:spcAft>
                <a:spcPts val="0"/>
              </a:spcAft>
              <a:buSzPts val="2592"/>
              <a:buChar char="•"/>
            </a:pPr>
            <a:r>
              <a:rPr lang="en-US"/>
              <a:t>Choiceworks (top left image)</a:t>
            </a:r>
            <a:endParaRPr/>
          </a:p>
          <a:p>
            <a:pPr indent="-368300" lvl="0" marL="457200" rtl="0" algn="l">
              <a:spcBef>
                <a:spcPts val="0"/>
              </a:spcBef>
              <a:spcAft>
                <a:spcPts val="0"/>
              </a:spcAft>
              <a:buSzPts val="2200"/>
              <a:buChar char="•"/>
            </a:pPr>
            <a:r>
              <a:rPr lang="en-US" sz="2200"/>
              <a:t>First Then Visual Schedule HD (top right)</a:t>
            </a:r>
            <a:endParaRPr sz="2200"/>
          </a:p>
          <a:p>
            <a:pPr indent="-393192" lvl="0" marL="457200" rtl="0" algn="l">
              <a:spcBef>
                <a:spcPts val="0"/>
              </a:spcBef>
              <a:spcAft>
                <a:spcPts val="0"/>
              </a:spcAft>
              <a:buSzPts val="2592"/>
              <a:buChar char="•"/>
            </a:pPr>
            <a:r>
              <a:rPr lang="en-US"/>
              <a:t>Visual Schedule Planner (bottom left)</a:t>
            </a:r>
            <a:endParaRPr/>
          </a:p>
          <a:p>
            <a:pPr indent="-393192" lvl="0" marL="457200" rtl="0" algn="l">
              <a:spcBef>
                <a:spcPts val="0"/>
              </a:spcBef>
              <a:spcAft>
                <a:spcPts val="0"/>
              </a:spcAft>
              <a:buSzPts val="2592"/>
              <a:buChar char="•"/>
            </a:pPr>
            <a:r>
              <a:rPr lang="en-US"/>
              <a:t>Time Timer (bottom right)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schedule apps are available for purchase.</a:t>
            </a:r>
            <a:endParaRPr/>
          </a:p>
          <a:p>
            <a:pPr indent="0" lvl="0" marL="0" rtl="0" algn="l">
              <a:spcBef>
                <a:spcPts val="0"/>
              </a:spcBef>
              <a:spcAft>
                <a:spcPts val="0"/>
              </a:spcAft>
              <a:buNone/>
            </a:pPr>
            <a:r>
              <a:rPr lang="en-US"/>
              <a:t>The Time Timer app is free.</a:t>
            </a:r>
            <a:endParaRPr/>
          </a:p>
        </p:txBody>
      </p:sp>
      <p:pic>
        <p:nvPicPr>
          <p:cNvPr descr="Time Timer Application Image" id="288" name="Google Shape;288;g32abd0f4d42_0_208" title="Time Timer Application Image"/>
          <p:cNvPicPr preferRelativeResize="0"/>
          <p:nvPr>
            <p:ph idx="4" type="pic"/>
          </p:nvPr>
        </p:nvPicPr>
        <p:blipFill rotWithShape="1">
          <a:blip r:embed="rId3">
            <a:alphaModFix/>
          </a:blip>
          <a:srcRect b="2356" l="14029" r="14022" t="5968"/>
          <a:stretch/>
        </p:blipFill>
        <p:spPr>
          <a:xfrm>
            <a:off x="9110950" y="4339400"/>
            <a:ext cx="2275800" cy="1554300"/>
          </a:xfrm>
          <a:prstGeom prst="rect">
            <a:avLst/>
          </a:prstGeom>
          <a:noFill/>
          <a:ln cap="flat" cmpd="sng" w="12700">
            <a:solidFill>
              <a:schemeClr val="dk1"/>
            </a:solidFill>
            <a:prstDash val="solid"/>
            <a:round/>
            <a:headEnd len="sm" w="sm" type="none"/>
            <a:tailEnd len="sm" w="sm" type="none"/>
          </a:ln>
        </p:spPr>
      </p:pic>
      <p:pic>
        <p:nvPicPr>
          <p:cNvPr descr="Visual Schedule Planner Application Image" id="289" name="Google Shape;289;g32abd0f4d42_0_208" title="Visual Schedule Planner Application Image"/>
          <p:cNvPicPr preferRelativeResize="0"/>
          <p:nvPr>
            <p:ph idx="2" type="pic"/>
          </p:nvPr>
        </p:nvPicPr>
        <p:blipFill rotWithShape="1">
          <a:blip r:embed="rId4">
            <a:alphaModFix/>
          </a:blip>
          <a:srcRect b="0" l="8820" r="8820" t="0"/>
          <a:stretch/>
        </p:blipFill>
        <p:spPr>
          <a:xfrm>
            <a:off x="6465950" y="4359650"/>
            <a:ext cx="2371200" cy="1513800"/>
          </a:xfrm>
          <a:prstGeom prst="rect">
            <a:avLst/>
          </a:prstGeom>
          <a:noFill/>
          <a:ln cap="flat" cmpd="sng" w="19050">
            <a:solidFill>
              <a:schemeClr val="dk1"/>
            </a:solidFill>
            <a:prstDash val="solid"/>
            <a:round/>
            <a:headEnd len="sm" w="sm" type="none"/>
            <a:tailEnd len="sm" w="sm" type="none"/>
          </a:ln>
        </p:spPr>
      </p:pic>
      <p:pic>
        <p:nvPicPr>
          <p:cNvPr descr="Choiceworks Application Image" id="290" name="Google Shape;290;g32abd0f4d42_0_208" title="Choiceworks Application Image"/>
          <p:cNvPicPr preferRelativeResize="0"/>
          <p:nvPr>
            <p:ph idx="2" type="pic"/>
          </p:nvPr>
        </p:nvPicPr>
        <p:blipFill rotWithShape="1">
          <a:blip r:embed="rId5">
            <a:alphaModFix/>
          </a:blip>
          <a:srcRect b="0" l="9670" r="9670" t="0"/>
          <a:stretch/>
        </p:blipFill>
        <p:spPr>
          <a:xfrm>
            <a:off x="6430550" y="2621300"/>
            <a:ext cx="2406600" cy="1513800"/>
          </a:xfrm>
          <a:prstGeom prst="rect">
            <a:avLst/>
          </a:prstGeom>
          <a:noFill/>
          <a:ln cap="flat" cmpd="sng" w="19050">
            <a:solidFill>
              <a:schemeClr val="dk1"/>
            </a:solidFill>
            <a:prstDash val="solid"/>
            <a:round/>
            <a:headEnd len="sm" w="sm" type="none"/>
            <a:tailEnd len="sm" w="sm" type="none"/>
          </a:ln>
        </p:spPr>
      </p:pic>
      <p:pic>
        <p:nvPicPr>
          <p:cNvPr descr="First Then Visual Schedule HD Application Image" id="291" name="Google Shape;291;g32abd0f4d42_0_208" title="First Then Visual Schedule HD Application Image"/>
          <p:cNvPicPr preferRelativeResize="0"/>
          <p:nvPr>
            <p:ph idx="2" type="pic"/>
          </p:nvPr>
        </p:nvPicPr>
        <p:blipFill rotWithShape="1">
          <a:blip r:embed="rId6">
            <a:alphaModFix/>
          </a:blip>
          <a:srcRect b="0" l="11502" r="11509" t="0"/>
          <a:stretch/>
        </p:blipFill>
        <p:spPr>
          <a:xfrm>
            <a:off x="9110950" y="2621250"/>
            <a:ext cx="2275800" cy="155430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32abd0f4d42_0_222"/>
          <p:cNvSpPr txBox="1"/>
          <p:nvPr>
            <p:ph type="title"/>
          </p:nvPr>
        </p:nvSpPr>
        <p:spPr>
          <a:xfrm>
            <a:off x="612489" y="1171640"/>
            <a:ext cx="10979100" cy="11598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CHROME STORE Apps</a:t>
            </a:r>
            <a:endParaRPr/>
          </a:p>
        </p:txBody>
      </p:sp>
      <p:sp>
        <p:nvSpPr>
          <p:cNvPr id="298" name="Google Shape;298;g32abd0f4d42_0_222"/>
          <p:cNvSpPr txBox="1"/>
          <p:nvPr>
            <p:ph idx="1" type="body"/>
          </p:nvPr>
        </p:nvSpPr>
        <p:spPr>
          <a:xfrm>
            <a:off x="616975" y="2422425"/>
            <a:ext cx="5772600" cy="3825900"/>
          </a:xfrm>
          <a:prstGeom prst="rect">
            <a:avLst/>
          </a:prstGeom>
        </p:spPr>
        <p:txBody>
          <a:bodyPr anchorCtr="0" anchor="t" bIns="45700" lIns="274300" spcFirstLastPara="1" rIns="45700" wrap="square" tIns="45700">
            <a:noAutofit/>
          </a:bodyPr>
          <a:lstStyle/>
          <a:p>
            <a:pPr indent="-393192" lvl="0" marL="457200" rtl="0" algn="l">
              <a:spcBef>
                <a:spcPts val="0"/>
              </a:spcBef>
              <a:spcAft>
                <a:spcPts val="0"/>
              </a:spcAft>
              <a:buSzPts val="2592"/>
              <a:buAutoNum type="arabicPeriod"/>
            </a:pPr>
            <a:r>
              <a:rPr lang="en-US"/>
              <a:t>Visual Schedule Pro (Top image)</a:t>
            </a:r>
            <a:endParaRPr/>
          </a:p>
          <a:p>
            <a:pPr indent="-393192" lvl="0" marL="457200" rtl="0" algn="l">
              <a:spcBef>
                <a:spcPts val="0"/>
              </a:spcBef>
              <a:spcAft>
                <a:spcPts val="0"/>
              </a:spcAft>
              <a:buSzPts val="2592"/>
              <a:buAutoNum type="arabicPeriod"/>
            </a:pPr>
            <a:r>
              <a:rPr lang="en-US"/>
              <a:t>Pictogram Agenda (Bottom image)</a:t>
            </a:r>
            <a:endParaRPr/>
          </a:p>
        </p:txBody>
      </p:sp>
      <p:pic>
        <p:nvPicPr>
          <p:cNvPr descr="Visual Schedule Pro Application Image" id="299" name="Google Shape;299;g32abd0f4d42_0_222" title="Visual Schedule Pro Application Image"/>
          <p:cNvPicPr preferRelativeResize="0"/>
          <p:nvPr>
            <p:ph idx="2" type="pic"/>
          </p:nvPr>
        </p:nvPicPr>
        <p:blipFill rotWithShape="1">
          <a:blip r:embed="rId3">
            <a:alphaModFix/>
          </a:blip>
          <a:srcRect b="-1503" l="-26974" r="-26989" t="-1503"/>
          <a:stretch/>
        </p:blipFill>
        <p:spPr>
          <a:xfrm>
            <a:off x="7453378" y="2473535"/>
            <a:ext cx="1724100" cy="1153500"/>
          </a:xfrm>
          <a:prstGeom prst="rect">
            <a:avLst/>
          </a:prstGeom>
        </p:spPr>
      </p:pic>
      <p:pic>
        <p:nvPicPr>
          <p:cNvPr descr="Pictogram Agenda Application Image" id="300" name="Google Shape;300;g32abd0f4d42_0_222" title="Pictogram Agenda Application Image"/>
          <p:cNvPicPr preferRelativeResize="0"/>
          <p:nvPr>
            <p:ph idx="3" type="pic"/>
          </p:nvPr>
        </p:nvPicPr>
        <p:blipFill rotWithShape="1">
          <a:blip r:embed="rId4">
            <a:alphaModFix/>
          </a:blip>
          <a:srcRect b="16551" l="0" r="0" t="16545"/>
          <a:stretch/>
        </p:blipFill>
        <p:spPr>
          <a:xfrm>
            <a:off x="7453374" y="4002376"/>
            <a:ext cx="1724100" cy="115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2abd0f4d42_0_230"/>
          <p:cNvSpPr txBox="1"/>
          <p:nvPr>
            <p:ph type="title"/>
          </p:nvPr>
        </p:nvSpPr>
        <p:spPr>
          <a:xfrm>
            <a:off x="612489" y="1161007"/>
            <a:ext cx="10979100" cy="1181100"/>
          </a:xfrm>
          <a:prstGeom prst="rect">
            <a:avLst/>
          </a:prstGeom>
        </p:spPr>
        <p:txBody>
          <a:bodyPr anchorCtr="0" anchor="ctr" bIns="45700" lIns="0" spcFirstLastPara="1" rIns="91425" wrap="square" tIns="182875">
            <a:noAutofit/>
          </a:bodyPr>
          <a:lstStyle/>
          <a:p>
            <a:pPr indent="0" lvl="0" marL="0" rtl="0" algn="ctr">
              <a:lnSpc>
                <a:spcPct val="100000"/>
              </a:lnSpc>
              <a:spcBef>
                <a:spcPts val="0"/>
              </a:spcBef>
              <a:spcAft>
                <a:spcPts val="0"/>
              </a:spcAft>
              <a:buClr>
                <a:schemeClr val="dk1"/>
              </a:buClr>
              <a:buSzPts val="1100"/>
              <a:buFont typeface="Arial"/>
              <a:buNone/>
            </a:pPr>
            <a:r>
              <a:t/>
            </a:r>
            <a:endParaRPr b="0" sz="4200">
              <a:solidFill>
                <a:schemeClr val="dk1"/>
              </a:solidFill>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b="0" lang="en-US" sz="4200">
                <a:solidFill>
                  <a:schemeClr val="dk1"/>
                </a:solidFill>
                <a:latin typeface="Arial"/>
                <a:ea typeface="Arial"/>
                <a:cs typeface="Arial"/>
                <a:sym typeface="Arial"/>
              </a:rPr>
              <a:t>Low Tech Options….</a:t>
            </a:r>
            <a:endParaRPr b="0" sz="42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2abd0f4d42_0_0"/>
          <p:cNvSpPr txBox="1"/>
          <p:nvPr>
            <p:ph type="title"/>
          </p:nvPr>
        </p:nvSpPr>
        <p:spPr>
          <a:xfrm>
            <a:off x="690264" y="1142990"/>
            <a:ext cx="10979100" cy="11598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Universal Design:</a:t>
            </a:r>
            <a:endParaRPr/>
          </a:p>
          <a:p>
            <a:pPr indent="0" lvl="0" marL="0" rtl="0" algn="l">
              <a:spcBef>
                <a:spcPts val="0"/>
              </a:spcBef>
              <a:spcAft>
                <a:spcPts val="0"/>
              </a:spcAft>
              <a:buNone/>
            </a:pPr>
            <a:r>
              <a:rPr lang="en-US"/>
              <a:t>Providing </a:t>
            </a:r>
            <a:r>
              <a:rPr lang="en-US"/>
              <a:t>support</a:t>
            </a:r>
            <a:r>
              <a:rPr lang="en-US"/>
              <a:t> for more people rather than fewer.</a:t>
            </a:r>
            <a:endParaRPr/>
          </a:p>
        </p:txBody>
      </p:sp>
      <p:sp>
        <p:nvSpPr>
          <p:cNvPr id="95" name="Google Shape;95;g32abd0f4d42_0_0"/>
          <p:cNvSpPr txBox="1"/>
          <p:nvPr>
            <p:ph idx="1" type="body"/>
          </p:nvPr>
        </p:nvSpPr>
        <p:spPr>
          <a:xfrm>
            <a:off x="616975" y="2422425"/>
            <a:ext cx="5725800" cy="30597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How many </a:t>
            </a:r>
            <a:r>
              <a:rPr lang="en-US"/>
              <a:t>times have </a:t>
            </a:r>
            <a:r>
              <a:rPr b="1" lang="en-US"/>
              <a:t>ramps</a:t>
            </a:r>
            <a:r>
              <a:rPr lang="en-US"/>
              <a:t> prevented someone with </a:t>
            </a:r>
            <a:r>
              <a:rPr b="1" lang="en-US"/>
              <a:t>independent mobility</a:t>
            </a:r>
            <a:r>
              <a:rPr lang="en-US"/>
              <a:t> from physically accessing a desired location?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many times have </a:t>
            </a:r>
            <a:r>
              <a:rPr b="1" lang="en-US"/>
              <a:t>stairs</a:t>
            </a:r>
            <a:r>
              <a:rPr lang="en-US"/>
              <a:t> prevented someone who </a:t>
            </a:r>
            <a:r>
              <a:rPr b="1" lang="en-US"/>
              <a:t>relies on wheeled mobility</a:t>
            </a:r>
            <a:r>
              <a:rPr lang="en-US"/>
              <a:t> from physically accessing a desired location?</a:t>
            </a:r>
            <a:endParaRPr/>
          </a:p>
        </p:txBody>
      </p:sp>
      <p:pic>
        <p:nvPicPr>
          <p:cNvPr descr="A man sitting in a wheelchair at the bottom of many stairs." id="96" name="Google Shape;96;g32abd0f4d42_0_0" title="Man in wheelchair"/>
          <p:cNvPicPr preferRelativeResize="0"/>
          <p:nvPr>
            <p:ph idx="2" type="pic"/>
          </p:nvPr>
        </p:nvPicPr>
        <p:blipFill rotWithShape="1">
          <a:blip r:embed="rId3">
            <a:alphaModFix/>
          </a:blip>
          <a:srcRect b="0" l="7344" r="7353" t="0"/>
          <a:stretch/>
        </p:blipFill>
        <p:spPr>
          <a:xfrm>
            <a:off x="8755951" y="2533287"/>
            <a:ext cx="2292951" cy="1534075"/>
          </a:xfrm>
          <a:prstGeom prst="rect">
            <a:avLst/>
          </a:prstGeom>
        </p:spPr>
      </p:pic>
      <p:pic>
        <p:nvPicPr>
          <p:cNvPr descr="A woman is rolling up a ramp in her wheelchair." id="97" name="Google Shape;97;g32abd0f4d42_0_0" title="Woman in a wheelchair"/>
          <p:cNvPicPr preferRelativeResize="0"/>
          <p:nvPr>
            <p:ph idx="3" type="pic"/>
          </p:nvPr>
        </p:nvPicPr>
        <p:blipFill rotWithShape="1">
          <a:blip r:embed="rId4">
            <a:alphaModFix/>
          </a:blip>
          <a:srcRect b="0" l="268" r="268" t="0"/>
          <a:stretch/>
        </p:blipFill>
        <p:spPr>
          <a:xfrm>
            <a:off x="8732600" y="4297850"/>
            <a:ext cx="2339675" cy="15653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32abe74e478_0_0"/>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sz="4000">
                <a:solidFill>
                  <a:schemeClr val="dk1"/>
                </a:solidFill>
              </a:rPr>
              <a:t>Templates can be purchased online </a:t>
            </a:r>
            <a:endParaRPr sz="4000">
              <a:solidFill>
                <a:schemeClr val="dk1"/>
              </a:solidFill>
            </a:endParaRPr>
          </a:p>
          <a:p>
            <a:pPr indent="0" lvl="0" marL="0" rtl="0" algn="l">
              <a:spcBef>
                <a:spcPts val="0"/>
              </a:spcBef>
              <a:spcAft>
                <a:spcPts val="0"/>
              </a:spcAft>
              <a:buNone/>
            </a:pPr>
            <a:r>
              <a:rPr lang="en-US" sz="2400">
                <a:solidFill>
                  <a:schemeClr val="dk1"/>
                </a:solidFill>
              </a:rPr>
              <a:t>(Pinterest, Teachers Pay Teachers, etc)</a:t>
            </a:r>
            <a:endParaRPr sz="2400"/>
          </a:p>
        </p:txBody>
      </p:sp>
      <p:sp>
        <p:nvSpPr>
          <p:cNvPr id="313" name="Google Shape;313;g32abe74e478_0_0"/>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Templates are available for purchase,</a:t>
            </a:r>
            <a:endParaRPr/>
          </a:p>
          <a:p>
            <a:pPr indent="0" lvl="0" marL="0" rtl="0" algn="l">
              <a:spcBef>
                <a:spcPts val="0"/>
              </a:spcBef>
              <a:spcAft>
                <a:spcPts val="0"/>
              </a:spcAft>
              <a:buNone/>
            </a:pPr>
            <a:r>
              <a:rPr lang="en-US"/>
              <a:t>or can be made by reviewing others strategies and what is needed. </a:t>
            </a:r>
            <a:endParaRPr/>
          </a:p>
          <a:p>
            <a:pPr indent="0" lvl="0" marL="0" rtl="0" algn="l">
              <a:spcBef>
                <a:spcPts val="0"/>
              </a:spcBef>
              <a:spcAft>
                <a:spcPts val="0"/>
              </a:spcAft>
              <a:buNone/>
            </a:pPr>
            <a:r>
              <a:rPr lang="en-US"/>
              <a:t>(The Teaching Speechie)</a:t>
            </a:r>
            <a:endParaRPr/>
          </a:p>
        </p:txBody>
      </p:sp>
      <p:pic>
        <p:nvPicPr>
          <p:cNvPr descr="First Then Board Example Image" id="314" name="Google Shape;314;g32abe74e478_0_0" title="First Then Board Example Image"/>
          <p:cNvPicPr preferRelativeResize="0"/>
          <p:nvPr>
            <p:ph idx="2" type="pic"/>
          </p:nvPr>
        </p:nvPicPr>
        <p:blipFill rotWithShape="1">
          <a:blip r:embed="rId3">
            <a:alphaModFix/>
          </a:blip>
          <a:srcRect b="0" l="-5572" r="-4766" t="0"/>
          <a:stretch/>
        </p:blipFill>
        <p:spPr>
          <a:xfrm>
            <a:off x="6833950" y="2567350"/>
            <a:ext cx="3824350" cy="35654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32abe74e478_0_7"/>
          <p:cNvSpPr txBox="1"/>
          <p:nvPr>
            <p:ph type="title"/>
          </p:nvPr>
        </p:nvSpPr>
        <p:spPr>
          <a:xfrm>
            <a:off x="446213" y="114298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Template Examples</a:t>
            </a:r>
            <a:endParaRPr b="0"/>
          </a:p>
        </p:txBody>
      </p:sp>
      <p:sp>
        <p:nvSpPr>
          <p:cNvPr id="321" name="Google Shape;321;g32abe74e478_0_7"/>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Digital Visual Schedule</a:t>
            </a:r>
            <a:endParaRPr/>
          </a:p>
          <a:p>
            <a:pPr indent="0" lvl="0" marL="0" rtl="0" algn="l">
              <a:spcBef>
                <a:spcPts val="0"/>
              </a:spcBef>
              <a:spcAft>
                <a:spcPts val="0"/>
              </a:spcAft>
              <a:buNone/>
            </a:pPr>
            <a:r>
              <a:rPr lang="en-US"/>
              <a:t>(Mrs. D’s Corner)</a:t>
            </a:r>
            <a:endParaRPr/>
          </a:p>
        </p:txBody>
      </p:sp>
      <p:pic>
        <p:nvPicPr>
          <p:cNvPr descr="Digital Visual Schedule with checkmarks" id="322" name="Google Shape;322;g32abe74e478_0_7" title="Digital Visual Schedule with checkmarks"/>
          <p:cNvPicPr preferRelativeResize="0"/>
          <p:nvPr>
            <p:ph idx="2" type="pic"/>
          </p:nvPr>
        </p:nvPicPr>
        <p:blipFill rotWithShape="1">
          <a:blip r:embed="rId3">
            <a:alphaModFix/>
          </a:blip>
          <a:srcRect b="0" l="-7327" r="-7522" t="0"/>
          <a:stretch/>
        </p:blipFill>
        <p:spPr>
          <a:xfrm>
            <a:off x="6567900" y="2567350"/>
            <a:ext cx="4281600" cy="3534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32abe74e478_0_14"/>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Templates for multiple steps in one task.</a:t>
            </a:r>
            <a:endParaRPr/>
          </a:p>
        </p:txBody>
      </p:sp>
      <p:sp>
        <p:nvSpPr>
          <p:cNvPr id="329" name="Google Shape;329;g32abe74e478_0_14"/>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Instead of multiple tasks, sometimes we need multiple steps for one task - routines within routines.</a:t>
            </a:r>
            <a:endParaRPr/>
          </a:p>
          <a:p>
            <a:pPr indent="0" lvl="0" marL="0" rtl="0" algn="l">
              <a:spcBef>
                <a:spcPts val="0"/>
              </a:spcBef>
              <a:spcAft>
                <a:spcPts val="0"/>
              </a:spcAft>
              <a:buNone/>
            </a:pPr>
            <a:r>
              <a:rPr lang="en-US"/>
              <a:t>(Teaching Sensory Explorers)</a:t>
            </a:r>
            <a:endParaRPr/>
          </a:p>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t/>
            </a:r>
            <a:endParaRPr sz="2300"/>
          </a:p>
          <a:p>
            <a:pPr indent="0" lvl="0" marL="0" rtl="0" algn="l">
              <a:spcBef>
                <a:spcPts val="0"/>
              </a:spcBef>
              <a:spcAft>
                <a:spcPts val="0"/>
              </a:spcAft>
              <a:buClr>
                <a:schemeClr val="dk1"/>
              </a:buClr>
              <a:buSzPts val="1100"/>
              <a:buFont typeface="Arial"/>
              <a:buNone/>
            </a:pPr>
            <a:r>
              <a:t/>
            </a:r>
            <a:endParaRPr sz="2300"/>
          </a:p>
        </p:txBody>
      </p:sp>
      <p:pic>
        <p:nvPicPr>
          <p:cNvPr descr="Example of a bathroom task schedule and using the toilet." id="330" name="Google Shape;330;g32abe74e478_0_14" title="Example of a bathroom task schedule"/>
          <p:cNvPicPr preferRelativeResize="0"/>
          <p:nvPr>
            <p:ph idx="2" type="pic"/>
          </p:nvPr>
        </p:nvPicPr>
        <p:blipFill rotWithShape="1">
          <a:blip r:embed="rId3">
            <a:alphaModFix/>
          </a:blip>
          <a:srcRect b="0" l="-9717" r="-9075" t="0"/>
          <a:stretch/>
        </p:blipFill>
        <p:spPr>
          <a:xfrm>
            <a:off x="7174800" y="2567350"/>
            <a:ext cx="3749526" cy="31766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32abe74e478_0_21"/>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Templates with a fold over option.</a:t>
            </a:r>
            <a:endParaRPr/>
          </a:p>
        </p:txBody>
      </p:sp>
      <p:sp>
        <p:nvSpPr>
          <p:cNvPr id="337" name="Google Shape;337;g32abe74e478_0_21"/>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(Teach, Love, Autism)</a:t>
            </a:r>
            <a:endParaRPr/>
          </a:p>
        </p:txBody>
      </p:sp>
      <p:pic>
        <p:nvPicPr>
          <p:cNvPr descr="Example of a visual schedule with fold over check marks in red and green." id="338" name="Google Shape;338;g32abe74e478_0_21" title="Example of a visual schedule"/>
          <p:cNvPicPr preferRelativeResize="0"/>
          <p:nvPr>
            <p:ph idx="2" type="pic"/>
          </p:nvPr>
        </p:nvPicPr>
        <p:blipFill rotWithShape="1">
          <a:blip r:embed="rId3">
            <a:alphaModFix/>
          </a:blip>
          <a:srcRect b="0" l="-7632" r="-7138" t="0"/>
          <a:stretch/>
        </p:blipFill>
        <p:spPr>
          <a:xfrm>
            <a:off x="6759125" y="2567350"/>
            <a:ext cx="4023875" cy="35411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2abe74e478_0_28"/>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Sometimes people need to have the task that is finished moved from one side to the other.  </a:t>
            </a:r>
            <a:endParaRPr/>
          </a:p>
        </p:txBody>
      </p:sp>
      <p:pic>
        <p:nvPicPr>
          <p:cNvPr descr="School Day example of a visual schedule" id="345" name="Google Shape;345;g32abe74e478_0_28" title="School Day example of a visual schedule"/>
          <p:cNvPicPr preferRelativeResize="0"/>
          <p:nvPr>
            <p:ph idx="2" type="pic"/>
          </p:nvPr>
        </p:nvPicPr>
        <p:blipFill rotWithShape="1">
          <a:blip r:embed="rId3">
            <a:alphaModFix/>
          </a:blip>
          <a:srcRect b="10402" l="-33664" r="-24163" t="11202"/>
          <a:stretch/>
        </p:blipFill>
        <p:spPr>
          <a:xfrm rot="-5400000">
            <a:off x="6595775" y="2381650"/>
            <a:ext cx="4783700" cy="3439050"/>
          </a:xfrm>
          <a:prstGeom prst="rect">
            <a:avLst/>
          </a:prstGeom>
        </p:spPr>
      </p:pic>
      <p:sp>
        <p:nvSpPr>
          <p:cNvPr id="346" name="Google Shape;346;g32abe74e478_0_28"/>
          <p:cNvSpPr txBox="1"/>
          <p:nvPr>
            <p:ph type="title"/>
          </p:nvPr>
        </p:nvSpPr>
        <p:spPr>
          <a:xfrm>
            <a:off x="612499" y="1170650"/>
            <a:ext cx="53403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Additional Examples….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2abe74e478_0_35"/>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More Low Tech Examples….</a:t>
            </a:r>
            <a:endParaRPr/>
          </a:p>
        </p:txBody>
      </p:sp>
      <p:sp>
        <p:nvSpPr>
          <p:cNvPr id="353" name="Google Shape;353;g32abe74e478_0_35"/>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Sometimes having something durable, portable, or “cleanable” helps the lifespan of the visual 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Sometimes pictures need to disappear for the individual to focus on the appropriate images.  </a:t>
            </a:r>
            <a:endParaRPr/>
          </a:p>
        </p:txBody>
      </p:sp>
      <p:pic>
        <p:nvPicPr>
          <p:cNvPr descr="Picture of clipboards used for visual schedules with velcro" id="354" name="Google Shape;354;g32abe74e478_0_35" title="Picture of clipboards used for visual schedules with velcro"/>
          <p:cNvPicPr preferRelativeResize="0"/>
          <p:nvPr>
            <p:ph idx="2" type="pic"/>
          </p:nvPr>
        </p:nvPicPr>
        <p:blipFill rotWithShape="1">
          <a:blip r:embed="rId3">
            <a:alphaModFix/>
          </a:blip>
          <a:srcRect b="-8103" l="-1009" r="-1010" t="-10887"/>
          <a:stretch/>
        </p:blipFill>
        <p:spPr>
          <a:xfrm>
            <a:off x="6471401" y="2567350"/>
            <a:ext cx="5120199" cy="32236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32abe74e478_0_49"/>
          <p:cNvSpPr txBox="1"/>
          <p:nvPr>
            <p:ph type="title"/>
          </p:nvPr>
        </p:nvSpPr>
        <p:spPr>
          <a:xfrm>
            <a:off x="612500" y="1171650"/>
            <a:ext cx="8075400" cy="11598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Early Examples of the EZ Slide Schedule</a:t>
            </a:r>
            <a:endParaRPr/>
          </a:p>
        </p:txBody>
      </p:sp>
      <p:sp>
        <p:nvSpPr>
          <p:cNvPr id="361" name="Google Shape;361;g32abe74e478_0_49"/>
          <p:cNvSpPr txBox="1"/>
          <p:nvPr>
            <p:ph idx="1" type="body"/>
          </p:nvPr>
        </p:nvSpPr>
        <p:spPr>
          <a:xfrm>
            <a:off x="616975" y="2422425"/>
            <a:ext cx="4388400" cy="22821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Seeing a picture, closing a door when something is completed.  Doors can be closed in any order, see the bathroom images example.</a:t>
            </a:r>
            <a:endParaRPr/>
          </a:p>
        </p:txBody>
      </p:sp>
      <p:pic>
        <p:nvPicPr>
          <p:cNvPr descr="EZ Slide Schedule with pictures of bathroom tasks" id="362" name="Google Shape;362;g32abe74e478_0_49" title="EZ Slide Schedule with pictures of bathroom tasks"/>
          <p:cNvPicPr preferRelativeResize="0"/>
          <p:nvPr>
            <p:ph idx="2" type="pic"/>
          </p:nvPr>
        </p:nvPicPr>
        <p:blipFill rotWithShape="1">
          <a:blip r:embed="rId3">
            <a:alphaModFix/>
          </a:blip>
          <a:srcRect b="12395" l="-25811" r="-24518" t="13110"/>
          <a:stretch/>
        </p:blipFill>
        <p:spPr>
          <a:xfrm rot="-5400000">
            <a:off x="7893288" y="3077912"/>
            <a:ext cx="3960450" cy="2649475"/>
          </a:xfrm>
          <a:prstGeom prst="rect">
            <a:avLst/>
          </a:prstGeom>
        </p:spPr>
      </p:pic>
      <p:pic>
        <p:nvPicPr>
          <p:cNvPr descr="EZ Slide Schedule with numbers 2,3,4 showing and the first box, number 1 has the door closed." id="363" name="Google Shape;363;g32abe74e478_0_49" title="EZ Slide Schedule with numbers"/>
          <p:cNvPicPr preferRelativeResize="0"/>
          <p:nvPr>
            <p:ph idx="3" type="pic"/>
          </p:nvPr>
        </p:nvPicPr>
        <p:blipFill rotWithShape="1">
          <a:blip r:embed="rId4">
            <a:alphaModFix/>
          </a:blip>
          <a:srcRect b="15166" l="-57619" r="-57619" t="15166"/>
          <a:stretch/>
        </p:blipFill>
        <p:spPr>
          <a:xfrm rot="-5400000">
            <a:off x="4934034" y="3064600"/>
            <a:ext cx="4000025" cy="26761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7d477acf29522e04_0"/>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EZ Slide Schedule Assembly Video</a:t>
            </a:r>
            <a:endParaRPr/>
          </a:p>
        </p:txBody>
      </p:sp>
      <p:pic>
        <p:nvPicPr>
          <p:cNvPr descr="Video of how to take schedule apart, insert pictures, and use schedule." id="370" name="Google Shape;370;g7d477acf29522e04_0" title="Assembly with template images.mov">
            <a:hlinkClick r:id="rId3"/>
          </p:cNvPr>
          <p:cNvPicPr preferRelativeResize="0"/>
          <p:nvPr/>
        </p:nvPicPr>
        <p:blipFill>
          <a:blip r:embed="rId4">
            <a:alphaModFix/>
          </a:blip>
          <a:stretch>
            <a:fillRect/>
          </a:stretch>
        </p:blipFill>
        <p:spPr>
          <a:xfrm>
            <a:off x="3146401" y="2545150"/>
            <a:ext cx="1999100" cy="35539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32abe74e478_0_57"/>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Let’s practice making an EZ Slide Schedule!</a:t>
            </a:r>
            <a:endParaRPr/>
          </a:p>
        </p:txBody>
      </p:sp>
      <p:sp>
        <p:nvSpPr>
          <p:cNvPr id="377" name="Google Shape;377;g32abe74e478_0_57"/>
          <p:cNvSpPr txBox="1"/>
          <p:nvPr>
            <p:ph idx="1" type="body"/>
          </p:nvPr>
        </p:nvSpPr>
        <p:spPr>
          <a:xfrm>
            <a:off x="616974" y="2422422"/>
            <a:ext cx="5486400" cy="38259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Clr>
                <a:schemeClr val="dk1"/>
              </a:buClr>
              <a:buSzPts val="1100"/>
              <a:buFont typeface="Arial"/>
              <a:buNone/>
            </a:pPr>
            <a:r>
              <a:rPr b="1" lang="en-US">
                <a:solidFill>
                  <a:srgbClr val="073763"/>
                </a:solidFill>
              </a:rPr>
              <a:t>EZ Slide Schedule:</a:t>
            </a:r>
            <a:endParaRPr b="1">
              <a:solidFill>
                <a:srgbClr val="073763"/>
              </a:solidFill>
            </a:endParaRPr>
          </a:p>
          <a:p>
            <a:pPr indent="0" lvl="0" marL="0" rtl="0" algn="l">
              <a:spcBef>
                <a:spcPts val="0"/>
              </a:spcBef>
              <a:spcAft>
                <a:spcPts val="0"/>
              </a:spcAft>
              <a:buClr>
                <a:schemeClr val="dk1"/>
              </a:buClr>
              <a:buSzPts val="1100"/>
              <a:buFont typeface="Arial"/>
              <a:buNone/>
            </a:pPr>
            <a:r>
              <a:rPr lang="en-US">
                <a:solidFill>
                  <a:srgbClr val="1F1F1F"/>
                </a:solidFill>
              </a:rPr>
              <a:t>Materials - EZ Slide Schedule, pictures, laminator (optional), scissors or cutters</a:t>
            </a:r>
            <a:endParaRPr>
              <a:solidFill>
                <a:srgbClr val="1F1F1F"/>
              </a:solidFill>
            </a:endParaRPr>
          </a:p>
          <a:p>
            <a:pPr indent="-381000" lvl="0" marL="457200" rtl="0" algn="l">
              <a:spcBef>
                <a:spcPts val="0"/>
              </a:spcBef>
              <a:spcAft>
                <a:spcPts val="0"/>
              </a:spcAft>
              <a:buClr>
                <a:srgbClr val="1F1F1F"/>
              </a:buClr>
              <a:buSzPts val="2400"/>
              <a:buFont typeface="Calibri"/>
              <a:buAutoNum type="arabicPeriod"/>
            </a:pPr>
            <a:r>
              <a:rPr lang="en-US">
                <a:solidFill>
                  <a:srgbClr val="1F1F1F"/>
                </a:solidFill>
              </a:rPr>
              <a:t>Cut pictures (rectangles)</a:t>
            </a:r>
            <a:endParaRPr>
              <a:solidFill>
                <a:srgbClr val="1F1F1F"/>
              </a:solidFill>
            </a:endParaRPr>
          </a:p>
          <a:p>
            <a:pPr indent="-381000" lvl="0" marL="457200" rtl="0" algn="l">
              <a:spcBef>
                <a:spcPts val="0"/>
              </a:spcBef>
              <a:spcAft>
                <a:spcPts val="0"/>
              </a:spcAft>
              <a:buClr>
                <a:srgbClr val="1F1F1F"/>
              </a:buClr>
              <a:buSzPts val="2400"/>
              <a:buFont typeface="Calibri"/>
              <a:buAutoNum type="arabicPeriod"/>
            </a:pPr>
            <a:r>
              <a:rPr lang="en-US">
                <a:solidFill>
                  <a:srgbClr val="1F1F1F"/>
                </a:solidFill>
              </a:rPr>
              <a:t>Laminate pictures (optional) and cut again.</a:t>
            </a:r>
            <a:endParaRPr>
              <a:solidFill>
                <a:srgbClr val="1F1F1F"/>
              </a:solidFill>
            </a:endParaRPr>
          </a:p>
          <a:p>
            <a:pPr indent="-381000" lvl="0" marL="457200" rtl="0" algn="l">
              <a:spcBef>
                <a:spcPts val="0"/>
              </a:spcBef>
              <a:spcAft>
                <a:spcPts val="0"/>
              </a:spcAft>
              <a:buClr>
                <a:srgbClr val="1F1F1F"/>
              </a:buClr>
              <a:buSzPts val="2400"/>
              <a:buFont typeface="Calibri"/>
              <a:buAutoNum type="arabicPeriod"/>
            </a:pPr>
            <a:r>
              <a:rPr lang="en-US">
                <a:solidFill>
                  <a:srgbClr val="1F1F1F"/>
                </a:solidFill>
              </a:rPr>
              <a:t>Insert pictures into the schedule</a:t>
            </a:r>
            <a:endParaRPr>
              <a:solidFill>
                <a:srgbClr val="1F1F1F"/>
              </a:solidFill>
            </a:endParaRPr>
          </a:p>
          <a:p>
            <a:pPr indent="-381000" lvl="0" marL="457200" rtl="0" algn="l">
              <a:spcBef>
                <a:spcPts val="0"/>
              </a:spcBef>
              <a:spcAft>
                <a:spcPts val="0"/>
              </a:spcAft>
              <a:buClr>
                <a:srgbClr val="1F1F1F"/>
              </a:buClr>
              <a:buSzPts val="2400"/>
              <a:buFont typeface="Calibri"/>
              <a:buAutoNum type="arabicPeriod"/>
            </a:pPr>
            <a:r>
              <a:rPr lang="en-US">
                <a:solidFill>
                  <a:srgbClr val="1F1F1F"/>
                </a:solidFill>
              </a:rPr>
              <a:t>DONE - use it right away!</a:t>
            </a:r>
            <a:endParaRPr/>
          </a:p>
        </p:txBody>
      </p:sp>
      <p:pic>
        <p:nvPicPr>
          <p:cNvPr descr="EZ Slide Visual Schedule Logo" id="378" name="Google Shape;378;g32abe74e478_0_57" title="EZ Slide Visual Schedule Logo"/>
          <p:cNvPicPr preferRelativeResize="0"/>
          <p:nvPr>
            <p:ph idx="2" type="pic"/>
          </p:nvPr>
        </p:nvPicPr>
        <p:blipFill rotWithShape="1">
          <a:blip r:embed="rId3">
            <a:alphaModFix/>
          </a:blip>
          <a:srcRect b="5737" l="0" r="0" t="5728"/>
          <a:stretch/>
        </p:blipFill>
        <p:spPr>
          <a:xfrm>
            <a:off x="7235897" y="2567348"/>
            <a:ext cx="4355699" cy="274230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7"/>
          <p:cNvSpPr txBox="1"/>
          <p:nvPr>
            <p:ph type="ctrTitle"/>
          </p:nvPr>
        </p:nvSpPr>
        <p:spPr>
          <a:xfrm>
            <a:off x="606868" y="2895455"/>
            <a:ext cx="11000232" cy="914400"/>
          </a:xfrm>
          <a:prstGeom prst="rect">
            <a:avLst/>
          </a:prstGeom>
          <a:noFill/>
          <a:ln>
            <a:noFill/>
          </a:ln>
        </p:spPr>
        <p:txBody>
          <a:bodyPr anchorCtr="0" anchor="ctr" bIns="45700" lIns="0" spcFirstLastPara="1" rIns="91425" wrap="square" tIns="182875">
            <a:noAutofit/>
          </a:bodyPr>
          <a:lstStyle/>
          <a:p>
            <a:pPr indent="0" lvl="0" marL="0" rtl="0" algn="ctr">
              <a:lnSpc>
                <a:spcPct val="80000"/>
              </a:lnSpc>
              <a:spcBef>
                <a:spcPts val="0"/>
              </a:spcBef>
              <a:spcAft>
                <a:spcPts val="0"/>
              </a:spcAft>
              <a:buClr>
                <a:srgbClr val="101820"/>
              </a:buClr>
              <a:buSzPts val="3600"/>
              <a:buFont typeface="Calibri"/>
              <a:buNone/>
            </a:pPr>
            <a:r>
              <a:rPr lang="en-US"/>
              <a:t>Thank you!</a:t>
            </a:r>
            <a:endParaRPr/>
          </a:p>
        </p:txBody>
      </p:sp>
      <p:sp>
        <p:nvSpPr>
          <p:cNvPr id="384" name="Google Shape;384;p17"/>
          <p:cNvSpPr txBox="1"/>
          <p:nvPr>
            <p:ph idx="1" type="body"/>
          </p:nvPr>
        </p:nvSpPr>
        <p:spPr>
          <a:xfrm>
            <a:off x="606425" y="3810000"/>
            <a:ext cx="11001375" cy="2438400"/>
          </a:xfrm>
          <a:prstGeom prst="rect">
            <a:avLst/>
          </a:prstGeom>
          <a:noFill/>
          <a:ln>
            <a:noFill/>
          </a:ln>
        </p:spPr>
        <p:txBody>
          <a:bodyPr anchorCtr="0" anchor="t" bIns="45700" lIns="274300" spcFirstLastPara="1" rIns="45700" wrap="square" tIns="45700">
            <a:noAutofit/>
          </a:bodyPr>
          <a:lstStyle/>
          <a:p>
            <a:pPr indent="0" lvl="0" marL="0" rtl="0" algn="ctr">
              <a:lnSpc>
                <a:spcPct val="100000"/>
              </a:lnSpc>
              <a:spcBef>
                <a:spcPts val="0"/>
              </a:spcBef>
              <a:spcAft>
                <a:spcPts val="0"/>
              </a:spcAft>
              <a:buSzPts val="2592"/>
              <a:buNone/>
            </a:pPr>
            <a:r>
              <a:rPr lang="en-US"/>
              <a:t>Laura Kleffman &amp; Jen Jaros</a:t>
            </a:r>
            <a:endParaRPr/>
          </a:p>
          <a:p>
            <a:pPr indent="0" lvl="0" marL="0" rtl="0" algn="ctr">
              <a:lnSpc>
                <a:spcPct val="100000"/>
              </a:lnSpc>
              <a:spcBef>
                <a:spcPts val="0"/>
              </a:spcBef>
              <a:spcAft>
                <a:spcPts val="0"/>
              </a:spcAft>
              <a:buSzPts val="2592"/>
              <a:buNone/>
            </a:pPr>
            <a:r>
              <a:rPr lang="en-US"/>
              <a:t>info@ezslideschedule.com</a:t>
            </a:r>
            <a:endParaRPr/>
          </a:p>
          <a:p>
            <a:pPr indent="0" lvl="0" marL="0" rtl="0" algn="ctr">
              <a:lnSpc>
                <a:spcPct val="100000"/>
              </a:lnSpc>
              <a:spcBef>
                <a:spcPts val="600"/>
              </a:spcBef>
              <a:spcAft>
                <a:spcPts val="0"/>
              </a:spcAft>
              <a:buSzPts val="2592"/>
              <a:buNone/>
            </a:pPr>
            <a:r>
              <a:t/>
            </a:r>
            <a:endParaRPr/>
          </a:p>
        </p:txBody>
      </p:sp>
      <p:pic>
        <p:nvPicPr>
          <p:cNvPr descr="Charting the Cs logo" id="385" name="Google Shape;385;p17"/>
          <p:cNvPicPr preferRelativeResize="0"/>
          <p:nvPr/>
        </p:nvPicPr>
        <p:blipFill rotWithShape="1">
          <a:blip r:embed="rId3">
            <a:alphaModFix/>
          </a:blip>
          <a:srcRect b="0" l="0" r="0" t="0"/>
          <a:stretch/>
        </p:blipFill>
        <p:spPr>
          <a:xfrm>
            <a:off x="4665318" y="1206364"/>
            <a:ext cx="2882435" cy="6047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32abd0f4d42_0_9"/>
          <p:cNvSpPr txBox="1"/>
          <p:nvPr>
            <p:ph type="title"/>
          </p:nvPr>
        </p:nvSpPr>
        <p:spPr>
          <a:xfrm>
            <a:off x="606439" y="1164290"/>
            <a:ext cx="10979100" cy="1159800"/>
          </a:xfrm>
          <a:prstGeom prst="rect">
            <a:avLst/>
          </a:prstGeom>
        </p:spPr>
        <p:txBody>
          <a:bodyPr anchorCtr="0" anchor="ctr" bIns="45700" lIns="0" spcFirstLastPara="1" rIns="91425" wrap="square" tIns="182875">
            <a:noAutofit/>
          </a:bodyPr>
          <a:lstStyle/>
          <a:p>
            <a:pPr indent="0" lvl="0" marL="0" rtl="0" algn="l">
              <a:spcBef>
                <a:spcPts val="0"/>
              </a:spcBef>
              <a:spcAft>
                <a:spcPts val="0"/>
              </a:spcAft>
              <a:buNone/>
            </a:pPr>
            <a:r>
              <a:rPr lang="en-US"/>
              <a:t>Universal Design: </a:t>
            </a:r>
            <a:endParaRPr/>
          </a:p>
          <a:p>
            <a:pPr indent="0" lvl="0" marL="0" rtl="0" algn="l">
              <a:spcBef>
                <a:spcPts val="0"/>
              </a:spcBef>
              <a:spcAft>
                <a:spcPts val="0"/>
              </a:spcAft>
              <a:buNone/>
            </a:pPr>
            <a:r>
              <a:rPr lang="en-US"/>
              <a:t>P</a:t>
            </a:r>
            <a:r>
              <a:rPr lang="en-US"/>
              <a:t>roviding </a:t>
            </a:r>
            <a:r>
              <a:rPr lang="en-US"/>
              <a:t>support</a:t>
            </a:r>
            <a:r>
              <a:rPr lang="en-US"/>
              <a:t> for more individuals rather than fewer.</a:t>
            </a:r>
            <a:endParaRPr/>
          </a:p>
        </p:txBody>
      </p:sp>
      <p:sp>
        <p:nvSpPr>
          <p:cNvPr id="104" name="Google Shape;104;g32abd0f4d42_0_9"/>
          <p:cNvSpPr txBox="1"/>
          <p:nvPr>
            <p:ph idx="1" type="body"/>
          </p:nvPr>
        </p:nvSpPr>
        <p:spPr>
          <a:xfrm>
            <a:off x="822250" y="2613025"/>
            <a:ext cx="5481600" cy="36834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How many times have people </a:t>
            </a:r>
            <a:r>
              <a:rPr b="1" lang="en-US"/>
              <a:t>without hearing loss</a:t>
            </a:r>
            <a:r>
              <a:rPr lang="en-US"/>
              <a:t> used Closed Captioning to support the message of the spoken word?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 many times have people </a:t>
            </a:r>
            <a:r>
              <a:rPr b="1" lang="en-US"/>
              <a:t>with hearing loss</a:t>
            </a:r>
            <a:r>
              <a:rPr lang="en-US"/>
              <a:t> missed out on the message of the spoken word </a:t>
            </a:r>
            <a:r>
              <a:rPr lang="en-US"/>
              <a:t>without</a:t>
            </a:r>
            <a:r>
              <a:rPr lang="en-US"/>
              <a:t> Closed </a:t>
            </a:r>
            <a:r>
              <a:rPr lang="en-US"/>
              <a:t>Captioning</a:t>
            </a:r>
            <a:r>
              <a:rPr lang="en-US"/>
              <a:t>?</a:t>
            </a:r>
            <a:endParaRPr/>
          </a:p>
        </p:txBody>
      </p:sp>
      <p:pic>
        <p:nvPicPr>
          <p:cNvPr descr="The Closed Captioning Symbol in black and white." id="105" name="Google Shape;105;g32abd0f4d42_0_9" title="Closed Caption Symbol"/>
          <p:cNvPicPr preferRelativeResize="0"/>
          <p:nvPr>
            <p:ph idx="2" type="pic"/>
          </p:nvPr>
        </p:nvPicPr>
        <p:blipFill rotWithShape="1">
          <a:blip r:embed="rId3">
            <a:alphaModFix/>
          </a:blip>
          <a:srcRect b="5396" l="0" r="0" t="5396"/>
          <a:stretch/>
        </p:blipFill>
        <p:spPr>
          <a:xfrm>
            <a:off x="8675525" y="2468900"/>
            <a:ext cx="2578000" cy="1724801"/>
          </a:xfrm>
          <a:prstGeom prst="rect">
            <a:avLst/>
          </a:prstGeom>
        </p:spPr>
      </p:pic>
      <p:pic>
        <p:nvPicPr>
          <p:cNvPr descr="A still image of a video using closed caption." id="106" name="Google Shape;106;g32abd0f4d42_0_9" title="Example of Closed Caption"/>
          <p:cNvPicPr preferRelativeResize="0"/>
          <p:nvPr>
            <p:ph idx="3" type="pic"/>
          </p:nvPr>
        </p:nvPicPr>
        <p:blipFill rotWithShape="1">
          <a:blip r:embed="rId4">
            <a:alphaModFix/>
          </a:blip>
          <a:srcRect b="0" l="416" r="416" t="0"/>
          <a:stretch/>
        </p:blipFill>
        <p:spPr>
          <a:xfrm>
            <a:off x="8675527" y="4338500"/>
            <a:ext cx="2577998" cy="1724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9" name="Shape 389"/>
        <p:cNvGrpSpPr/>
        <p:nvPr/>
      </p:nvGrpSpPr>
      <p:grpSpPr>
        <a:xfrm>
          <a:off x="0" y="0"/>
          <a:ext cx="0" cy="0"/>
          <a:chOff x="0" y="0"/>
          <a:chExt cx="0" cy="0"/>
        </a:xfrm>
      </p:grpSpPr>
      <p:sp>
        <p:nvSpPr>
          <p:cNvPr id="390" name="Google Shape;390;p18"/>
          <p:cNvSpPr txBox="1"/>
          <p:nvPr>
            <p:ph type="ctrTitle"/>
          </p:nvPr>
        </p:nvSpPr>
        <p:spPr>
          <a:xfrm>
            <a:off x="606868" y="2324101"/>
            <a:ext cx="11000232" cy="1104900"/>
          </a:xfrm>
          <a:prstGeom prst="rect">
            <a:avLst/>
          </a:prstGeom>
          <a:noFill/>
          <a:ln>
            <a:noFill/>
          </a:ln>
        </p:spPr>
        <p:txBody>
          <a:bodyPr anchorCtr="0" anchor="ctr" bIns="45700" lIns="0" spcFirstLastPara="1" rIns="91425" wrap="square" tIns="182875">
            <a:noAutofit/>
          </a:bodyPr>
          <a:lstStyle/>
          <a:p>
            <a:pPr indent="0" lvl="0" marL="0" rtl="0" algn="ctr">
              <a:lnSpc>
                <a:spcPct val="80000"/>
              </a:lnSpc>
              <a:spcBef>
                <a:spcPts val="0"/>
              </a:spcBef>
              <a:spcAft>
                <a:spcPts val="0"/>
              </a:spcAft>
              <a:buClr>
                <a:srgbClr val="101820"/>
              </a:buClr>
              <a:buSzPts val="3600"/>
              <a:buFont typeface="Calibri"/>
              <a:buNone/>
            </a:pPr>
            <a:r>
              <a:rPr lang="en-US"/>
              <a:t>Charting the Cs Conference 2025</a:t>
            </a:r>
            <a:endParaRPr i="1"/>
          </a:p>
        </p:txBody>
      </p:sp>
      <p:sp>
        <p:nvSpPr>
          <p:cNvPr id="391" name="Google Shape;391;p18"/>
          <p:cNvSpPr txBox="1"/>
          <p:nvPr>
            <p:ph idx="1" type="body"/>
          </p:nvPr>
        </p:nvSpPr>
        <p:spPr>
          <a:xfrm>
            <a:off x="606425" y="3429001"/>
            <a:ext cx="11001375" cy="2285999"/>
          </a:xfrm>
          <a:prstGeom prst="rect">
            <a:avLst/>
          </a:prstGeom>
          <a:noFill/>
          <a:ln>
            <a:noFill/>
          </a:ln>
        </p:spPr>
        <p:txBody>
          <a:bodyPr anchorCtr="0" anchor="t" bIns="45700" lIns="274300" spcFirstLastPara="1" rIns="45700" wrap="square" tIns="45700">
            <a:noAutofit/>
          </a:bodyPr>
          <a:lstStyle/>
          <a:p>
            <a:pPr indent="0" lvl="0" marL="0" rtl="0" algn="l">
              <a:lnSpc>
                <a:spcPct val="100000"/>
              </a:lnSpc>
              <a:spcBef>
                <a:spcPts val="0"/>
              </a:spcBef>
              <a:spcAft>
                <a:spcPts val="0"/>
              </a:spcAft>
              <a:buSzPts val="2592"/>
              <a:buNone/>
            </a:pPr>
            <a:r>
              <a:rPr lang="en-US"/>
              <a:t>Statewide Professional Development to Support the Workforce and Low Incidence Disability Areas in the State of Minnesota. </a:t>
            </a:r>
            <a:endParaRPr/>
          </a:p>
          <a:p>
            <a:pPr indent="0" lvl="0" marL="0" rtl="0" algn="l">
              <a:lnSpc>
                <a:spcPct val="100000"/>
              </a:lnSpc>
              <a:spcBef>
                <a:spcPts val="600"/>
              </a:spcBef>
              <a:spcAft>
                <a:spcPts val="0"/>
              </a:spcAft>
              <a:buSzPts val="2592"/>
              <a:buNone/>
            </a:pPr>
            <a:r>
              <a:rPr lang="en-US"/>
              <a:t>This presentation is partially funded with a grant from the Minnesota Department of Education using federal funding, CFDA 84.027A, Special Education – Grants to States. The contents of this website do not necessarily represent the policy of the federal Department of Education, or the state Department of Education and you should not assume endorsement by the federal or state government.</a:t>
            </a:r>
            <a:endParaRPr/>
          </a:p>
        </p:txBody>
      </p:sp>
      <p:pic>
        <p:nvPicPr>
          <p:cNvPr descr="Charting the Cs logo" id="392" name="Google Shape;392;p18"/>
          <p:cNvPicPr preferRelativeResize="0"/>
          <p:nvPr/>
        </p:nvPicPr>
        <p:blipFill rotWithShape="1">
          <a:blip r:embed="rId3">
            <a:alphaModFix/>
          </a:blip>
          <a:srcRect b="0" l="0" r="0" t="0"/>
          <a:stretch/>
        </p:blipFill>
        <p:spPr>
          <a:xfrm>
            <a:off x="4665319" y="1206364"/>
            <a:ext cx="2882435" cy="6047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2abd0f4d42_0_17"/>
          <p:cNvSpPr txBox="1"/>
          <p:nvPr>
            <p:ph type="title"/>
          </p:nvPr>
        </p:nvSpPr>
        <p:spPr>
          <a:xfrm>
            <a:off x="612500" y="1096800"/>
            <a:ext cx="7238700" cy="1788600"/>
          </a:xfrm>
          <a:prstGeom prst="rect">
            <a:avLst/>
          </a:prstGeom>
        </p:spPr>
        <p:txBody>
          <a:bodyPr anchorCtr="0" anchor="ctr" bIns="45700" lIns="0" spcFirstLastPara="1" rIns="91425" wrap="square" tIns="182875">
            <a:noAutofit/>
          </a:bodyPr>
          <a:lstStyle/>
          <a:p>
            <a:pPr indent="0" lvl="0" marL="0" rtl="0" algn="ctr">
              <a:spcBef>
                <a:spcPts val="0"/>
              </a:spcBef>
              <a:spcAft>
                <a:spcPts val="0"/>
              </a:spcAft>
              <a:buNone/>
            </a:pPr>
            <a:r>
              <a:rPr lang="en-US"/>
              <a:t>C</a:t>
            </a:r>
            <a:r>
              <a:rPr lang="en-US"/>
              <a:t>onsider how pictures can be a Universal Design tool to promote independence and increased understanding…</a:t>
            </a:r>
            <a:endParaRPr/>
          </a:p>
        </p:txBody>
      </p:sp>
      <p:sp>
        <p:nvSpPr>
          <p:cNvPr id="113" name="Google Shape;113;g32abd0f4d42_0_17"/>
          <p:cNvSpPr txBox="1"/>
          <p:nvPr>
            <p:ph idx="1" type="body"/>
          </p:nvPr>
        </p:nvSpPr>
        <p:spPr>
          <a:xfrm>
            <a:off x="609600" y="3129975"/>
            <a:ext cx="6643500" cy="2619600"/>
          </a:xfrm>
          <a:prstGeom prst="rect">
            <a:avLst/>
          </a:prstGeom>
        </p:spPr>
        <p:txBody>
          <a:bodyPr anchorCtr="0" anchor="t" bIns="45700" lIns="274300" spcFirstLastPara="1" rIns="45700" wrap="square" tIns="45700">
            <a:noAutofit/>
          </a:bodyPr>
          <a:lstStyle/>
          <a:p>
            <a:pPr indent="0" lvl="0" marL="0" rtl="0" algn="l">
              <a:spcBef>
                <a:spcPts val="0"/>
              </a:spcBef>
              <a:spcAft>
                <a:spcPts val="0"/>
              </a:spcAft>
              <a:buNone/>
            </a:pPr>
            <a:r>
              <a:rPr lang="en-US"/>
              <a:t>Point: the use of a visual picture tool provides access in a way that honors an individual’s </a:t>
            </a:r>
            <a:r>
              <a:rPr lang="en-US"/>
              <a:t>strengths</a:t>
            </a:r>
            <a:r>
              <a:rPr lang="en-US"/>
              <a:t> and comprehension</a:t>
            </a:r>
            <a:endParaRPr/>
          </a:p>
          <a:p>
            <a:pPr indent="-393192" lvl="0" marL="457200" rtl="0" algn="l">
              <a:spcBef>
                <a:spcPts val="0"/>
              </a:spcBef>
              <a:spcAft>
                <a:spcPts val="0"/>
              </a:spcAft>
              <a:buSzPts val="2592"/>
              <a:buChar char="•"/>
            </a:pPr>
            <a:r>
              <a:rPr lang="en-US"/>
              <a:t> Be aware of the messaging, and how it’s being sent and received.  How does the message sent find a useful spot to land?</a:t>
            </a:r>
            <a:endParaRPr/>
          </a:p>
        </p:txBody>
      </p:sp>
      <p:pic>
        <p:nvPicPr>
          <p:cNvPr descr="Cartoon icon with label &quot;How to teach visual learners&quot;" id="114" name="Google Shape;114;g32abd0f4d42_0_17" title="Cartoon Icon"/>
          <p:cNvPicPr preferRelativeResize="0"/>
          <p:nvPr>
            <p:ph idx="2" type="pic"/>
          </p:nvPr>
        </p:nvPicPr>
        <p:blipFill rotWithShape="1">
          <a:blip r:embed="rId3">
            <a:alphaModFix/>
          </a:blip>
          <a:srcRect b="0" l="3716" r="12580" t="0"/>
          <a:stretch/>
        </p:blipFill>
        <p:spPr>
          <a:xfrm>
            <a:off x="8037922" y="1334252"/>
            <a:ext cx="3519000" cy="2354400"/>
          </a:xfrm>
          <a:prstGeom prst="rect">
            <a:avLst/>
          </a:prstGeom>
        </p:spPr>
      </p:pic>
      <p:pic>
        <p:nvPicPr>
          <p:cNvPr descr="A first/then chart with Math as the first picture and Legos as the last picture." id="115" name="Google Shape;115;g32abd0f4d42_0_17" title="First/Then Example"/>
          <p:cNvPicPr preferRelativeResize="0"/>
          <p:nvPr>
            <p:ph idx="3" type="pic"/>
          </p:nvPr>
        </p:nvPicPr>
        <p:blipFill rotWithShape="1">
          <a:blip r:embed="rId4">
            <a:alphaModFix/>
          </a:blip>
          <a:srcRect b="16546" l="0" r="0" t="16546"/>
          <a:stretch/>
        </p:blipFill>
        <p:spPr>
          <a:xfrm>
            <a:off x="8055976" y="3877974"/>
            <a:ext cx="3519000" cy="235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2abd0f4d42_0_25"/>
          <p:cNvSpPr txBox="1"/>
          <p:nvPr>
            <p:ph type="title"/>
          </p:nvPr>
        </p:nvSpPr>
        <p:spPr>
          <a:xfrm>
            <a:off x="721250" y="1435025"/>
            <a:ext cx="7542000" cy="1153500"/>
          </a:xfrm>
          <a:prstGeom prst="rect">
            <a:avLst/>
          </a:prstGeom>
        </p:spPr>
        <p:txBody>
          <a:bodyPr anchorCtr="0" anchor="ctr" bIns="45700" lIns="0" spcFirstLastPara="1" rIns="91425" wrap="square" tIns="18287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DUAL CODING THEORY By Allan Paivio</a:t>
            </a:r>
            <a:endParaRPr/>
          </a:p>
        </p:txBody>
      </p:sp>
      <p:sp>
        <p:nvSpPr>
          <p:cNvPr id="122" name="Google Shape;122;g32abd0f4d42_0_25"/>
          <p:cNvSpPr txBox="1"/>
          <p:nvPr>
            <p:ph idx="1" type="body"/>
          </p:nvPr>
        </p:nvSpPr>
        <p:spPr>
          <a:xfrm>
            <a:off x="511425" y="3230224"/>
            <a:ext cx="10979100" cy="2096400"/>
          </a:xfrm>
          <a:prstGeom prst="rect">
            <a:avLst/>
          </a:prstGeom>
        </p:spPr>
        <p:txBody>
          <a:bodyPr anchorCtr="0" anchor="t" bIns="45700" lIns="274300" spcFirstLastPara="1" rIns="45700" wrap="square" tIns="45700">
            <a:noAutofit/>
          </a:bodyPr>
          <a:lstStyle/>
          <a:p>
            <a:pPr indent="0" lvl="0" marL="0" rtl="0" algn="l">
              <a:lnSpc>
                <a:spcPct val="115000"/>
              </a:lnSpc>
              <a:spcBef>
                <a:spcPts val="0"/>
              </a:spcBef>
              <a:spcAft>
                <a:spcPts val="1200"/>
              </a:spcAft>
              <a:buClr>
                <a:schemeClr val="dk1"/>
              </a:buClr>
              <a:buSzPts val="1100"/>
              <a:buFont typeface="Arial"/>
              <a:buNone/>
            </a:pPr>
            <a:r>
              <a:rPr lang="en-US">
                <a:solidFill>
                  <a:srgbClr val="1F1F1F"/>
                </a:solidFill>
                <a:highlight>
                  <a:schemeClr val="lt1"/>
                </a:highlight>
              </a:rPr>
              <a:t>The theory, developed by psychologist Allan Paivio, is </a:t>
            </a:r>
            <a:r>
              <a:rPr lang="en-US">
                <a:solidFill>
                  <a:srgbClr val="040C28"/>
                </a:solidFill>
                <a:highlight>
                  <a:schemeClr val="lt1"/>
                </a:highlight>
              </a:rPr>
              <a:t>based on the understanding that our memory utilizes </a:t>
            </a:r>
            <a:r>
              <a:rPr b="1" lang="en-US">
                <a:solidFill>
                  <a:srgbClr val="040C28"/>
                </a:solidFill>
                <a:highlight>
                  <a:schemeClr val="lt1"/>
                </a:highlight>
              </a:rPr>
              <a:t>two separate channels to store information: visual and verbal</a:t>
            </a:r>
            <a:r>
              <a:rPr b="1" lang="en-US">
                <a:solidFill>
                  <a:srgbClr val="1F1F1F"/>
                </a:solidFill>
                <a:highlight>
                  <a:schemeClr val="lt1"/>
                </a:highlight>
              </a:rPr>
              <a:t>.</a:t>
            </a:r>
            <a:r>
              <a:rPr lang="en-US">
                <a:solidFill>
                  <a:srgbClr val="1F1F1F"/>
                </a:solidFill>
                <a:highlight>
                  <a:schemeClr val="lt1"/>
                </a:highlight>
              </a:rPr>
              <a:t> While these channels function independently, they can also work together to </a:t>
            </a:r>
            <a:r>
              <a:rPr b="1" lang="en-US">
                <a:solidFill>
                  <a:srgbClr val="1F1F1F"/>
                </a:solidFill>
                <a:highlight>
                  <a:schemeClr val="lt1"/>
                </a:highlight>
              </a:rPr>
              <a:t>establish connections between words and images. </a:t>
            </a:r>
            <a:r>
              <a:rPr b="1" lang="en-US">
                <a:solidFill>
                  <a:srgbClr val="1F1F1F"/>
                </a:solidFill>
                <a:highlight>
                  <a:schemeClr val="lt1"/>
                </a:highlight>
                <a:latin typeface="Roboto"/>
                <a:ea typeface="Roboto"/>
                <a:cs typeface="Roboto"/>
                <a:sym typeface="Roboto"/>
              </a:rPr>
              <a:t> </a:t>
            </a:r>
            <a:endParaRPr>
              <a:latin typeface="Roboto"/>
              <a:ea typeface="Roboto"/>
              <a:cs typeface="Roboto"/>
              <a:sym typeface="Roboto"/>
            </a:endParaRPr>
          </a:p>
        </p:txBody>
      </p:sp>
      <p:pic>
        <p:nvPicPr>
          <p:cNvPr descr="Picture of The Dual Coding Theorist Allan Paivio" id="123" name="Google Shape;123;g32abd0f4d42_0_25" title="Picture of Allan Paivio"/>
          <p:cNvPicPr preferRelativeResize="0"/>
          <p:nvPr>
            <p:ph idx="2" type="pic"/>
          </p:nvPr>
        </p:nvPicPr>
        <p:blipFill rotWithShape="1">
          <a:blip r:embed="rId3">
            <a:alphaModFix/>
          </a:blip>
          <a:srcRect b="4103" l="0" r="0" t="4103"/>
          <a:stretch/>
        </p:blipFill>
        <p:spPr>
          <a:xfrm>
            <a:off x="8543399" y="1572725"/>
            <a:ext cx="2339950" cy="12887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2abd0f4d42_0_39"/>
          <p:cNvSpPr txBox="1"/>
          <p:nvPr>
            <p:ph type="title"/>
          </p:nvPr>
        </p:nvSpPr>
        <p:spPr>
          <a:xfrm>
            <a:off x="612500" y="1170648"/>
            <a:ext cx="10979100" cy="913800"/>
          </a:xfrm>
          <a:prstGeom prst="rect">
            <a:avLst/>
          </a:prstGeom>
        </p:spPr>
        <p:txBody>
          <a:bodyPr anchorCtr="0" anchor="ctr" bIns="45700" lIns="0" spcFirstLastPara="1" rIns="91425" wrap="square" tIns="182875">
            <a:noAutofit/>
          </a:bodyPr>
          <a:lstStyle/>
          <a:p>
            <a:pPr indent="0" lvl="0" marL="0" rtl="0" algn="ctr">
              <a:lnSpc>
                <a:spcPct val="100000"/>
              </a:lnSpc>
              <a:spcBef>
                <a:spcPts val="0"/>
              </a:spcBef>
              <a:spcAft>
                <a:spcPts val="0"/>
              </a:spcAft>
              <a:buClr>
                <a:schemeClr val="dk1"/>
              </a:buClr>
              <a:buSzPts val="1100"/>
              <a:buFont typeface="Arial"/>
              <a:buNone/>
            </a:pPr>
            <a:r>
              <a:rPr lang="en-US">
                <a:solidFill>
                  <a:srgbClr val="001D35"/>
                </a:solidFill>
                <a:highlight>
                  <a:schemeClr val="lt1"/>
                </a:highlight>
              </a:rPr>
              <a:t>The Pyramid Model</a:t>
            </a:r>
            <a:endParaRPr>
              <a:solidFill>
                <a:schemeClr val="dk1"/>
              </a:solidFill>
            </a:endParaRPr>
          </a:p>
          <a:p>
            <a:pPr indent="0" lvl="0" marL="0" rtl="0" algn="l">
              <a:spcBef>
                <a:spcPts val="0"/>
              </a:spcBef>
              <a:spcAft>
                <a:spcPts val="0"/>
              </a:spcAft>
              <a:buNone/>
            </a:pPr>
            <a:r>
              <a:t/>
            </a:r>
            <a:endParaRPr/>
          </a:p>
        </p:txBody>
      </p:sp>
      <p:sp>
        <p:nvSpPr>
          <p:cNvPr id="130" name="Google Shape;130;g32abd0f4d42_0_39"/>
          <p:cNvSpPr txBox="1"/>
          <p:nvPr>
            <p:ph idx="1" type="body"/>
          </p:nvPr>
        </p:nvSpPr>
        <p:spPr>
          <a:xfrm>
            <a:off x="612500" y="2278675"/>
            <a:ext cx="6749100" cy="3969600"/>
          </a:xfrm>
          <a:prstGeom prst="rect">
            <a:avLst/>
          </a:prstGeom>
        </p:spPr>
        <p:txBody>
          <a:bodyPr anchorCtr="0" anchor="t" bIns="45700" lIns="274300" spcFirstLastPara="1" rIns="45700" wrap="square" tIns="45700">
            <a:noAutofit/>
          </a:bodyPr>
          <a:lstStyle/>
          <a:p>
            <a:pPr indent="-393192" lvl="0" marL="457200" rtl="0" algn="l">
              <a:lnSpc>
                <a:spcPct val="115000"/>
              </a:lnSpc>
              <a:spcBef>
                <a:spcPts val="0"/>
              </a:spcBef>
              <a:spcAft>
                <a:spcPts val="0"/>
              </a:spcAft>
              <a:buSzPts val="2592"/>
              <a:buAutoNum type="arabicPeriod"/>
            </a:pPr>
            <a:r>
              <a:rPr lang="en-US">
                <a:solidFill>
                  <a:srgbClr val="001D35"/>
                </a:solidFill>
                <a:highlight>
                  <a:schemeClr val="lt1"/>
                </a:highlight>
              </a:rPr>
              <a:t>The Pyramid Model (AKA Positive Behavioral Interventions and Supports) is </a:t>
            </a:r>
            <a:r>
              <a:rPr lang="en-US"/>
              <a:t>a framework for early childhood education and care that uses visuals to promote social-emotional learning and behavior in children.</a:t>
            </a:r>
            <a:endParaRPr/>
          </a:p>
          <a:p>
            <a:pPr indent="-393192" lvl="0" marL="457200" rtl="0" algn="l">
              <a:lnSpc>
                <a:spcPct val="115000"/>
              </a:lnSpc>
              <a:spcBef>
                <a:spcPts val="0"/>
              </a:spcBef>
              <a:spcAft>
                <a:spcPts val="0"/>
              </a:spcAft>
              <a:buClr>
                <a:schemeClr val="dk1"/>
              </a:buClr>
              <a:buSzPts val="2592"/>
              <a:buAutoNum type="arabicPeriod"/>
            </a:pPr>
            <a:r>
              <a:rPr lang="en-US">
                <a:highlight>
                  <a:schemeClr val="lt1"/>
                </a:highlight>
              </a:rPr>
              <a:t>Visuals are used at all levels of the Pyramid Model to support these needs and aid in mutual understanding amongst the group or the individuals who need the targeted intervention.</a:t>
            </a:r>
            <a:endParaRPr>
              <a:highlight>
                <a:schemeClr val="lt1"/>
              </a:highlight>
            </a:endParaRPr>
          </a:p>
          <a:p>
            <a:pPr indent="0" lvl="0" marL="0" rtl="0" algn="l">
              <a:spcBef>
                <a:spcPts val="1200"/>
              </a:spcBef>
              <a:spcAft>
                <a:spcPts val="0"/>
              </a:spcAft>
              <a:buNone/>
            </a:pPr>
            <a:r>
              <a:t/>
            </a:r>
            <a:endParaRPr/>
          </a:p>
        </p:txBody>
      </p:sp>
      <p:pic>
        <p:nvPicPr>
          <p:cNvPr descr="A colorful pyramid with 1. Effective Workforce as the base, 2. Nuturing and Reponsive Relationships &amp; High Quality Supportive Environments as the next step up, 3. Targeted Social Supports on the third step up, 4. Intensive Intervention as the top of the pyramid" id="131" name="Google Shape;131;g32abd0f4d42_0_39" title="Colorful cartoon image of the Pyramid Model Interventions and Suppots"/>
          <p:cNvPicPr preferRelativeResize="0"/>
          <p:nvPr>
            <p:ph idx="2" type="pic"/>
          </p:nvPr>
        </p:nvPicPr>
        <p:blipFill rotWithShape="1">
          <a:blip r:embed="rId3">
            <a:alphaModFix/>
          </a:blip>
          <a:srcRect b="0" l="1578" r="1588" t="0"/>
          <a:stretch/>
        </p:blipFill>
        <p:spPr>
          <a:xfrm>
            <a:off x="7865725" y="2488600"/>
            <a:ext cx="3374274" cy="3234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2abd0f4d42_0_32"/>
          <p:cNvSpPr txBox="1"/>
          <p:nvPr>
            <p:ph type="title"/>
          </p:nvPr>
        </p:nvSpPr>
        <p:spPr>
          <a:xfrm>
            <a:off x="612500" y="1221200"/>
            <a:ext cx="10979100" cy="1102800"/>
          </a:xfrm>
          <a:prstGeom prst="rect">
            <a:avLst/>
          </a:prstGeom>
        </p:spPr>
        <p:txBody>
          <a:bodyPr anchorCtr="0" anchor="ctr" bIns="45700" lIns="0" spcFirstLastPara="1" rIns="91425" wrap="square" tIns="182875">
            <a:noAutofit/>
          </a:bodyPr>
          <a:lstStyle/>
          <a:p>
            <a:pPr indent="0" lvl="0" marL="0" rtl="0" algn="l">
              <a:lnSpc>
                <a:spcPct val="100000"/>
              </a:lnSpc>
              <a:spcBef>
                <a:spcPts val="0"/>
              </a:spcBef>
              <a:spcAft>
                <a:spcPts val="0"/>
              </a:spcAft>
              <a:buNone/>
            </a:pPr>
            <a:r>
              <a:rPr b="0" lang="en-US">
                <a:solidFill>
                  <a:schemeClr val="dk1"/>
                </a:solidFill>
              </a:rPr>
              <a:t>Early Childhood Literature and the use of Pictures - WHY?</a:t>
            </a:r>
            <a:endParaRPr b="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0" sz="1400">
              <a:solidFill>
                <a:srgbClr val="000000"/>
              </a:solidFill>
              <a:latin typeface="Roboto"/>
              <a:ea typeface="Roboto"/>
              <a:cs typeface="Roboto"/>
              <a:sym typeface="Roboto"/>
            </a:endParaRPr>
          </a:p>
          <a:p>
            <a:pPr indent="0" lvl="0" marL="0" rtl="0" algn="l">
              <a:spcBef>
                <a:spcPts val="1200"/>
              </a:spcBef>
              <a:spcAft>
                <a:spcPts val="0"/>
              </a:spcAft>
              <a:buNone/>
            </a:pPr>
            <a:r>
              <a:t/>
            </a:r>
            <a:endParaRPr/>
          </a:p>
        </p:txBody>
      </p:sp>
      <p:sp>
        <p:nvSpPr>
          <p:cNvPr id="138" name="Google Shape;138;g32abd0f4d42_0_32"/>
          <p:cNvSpPr txBox="1"/>
          <p:nvPr>
            <p:ph idx="1" type="body"/>
          </p:nvPr>
        </p:nvSpPr>
        <p:spPr>
          <a:xfrm>
            <a:off x="410325" y="2892950"/>
            <a:ext cx="10979100" cy="3172500"/>
          </a:xfrm>
          <a:prstGeom prst="rect">
            <a:avLst/>
          </a:prstGeom>
        </p:spPr>
        <p:txBody>
          <a:bodyPr anchorCtr="0" anchor="t" bIns="45700" lIns="274300" spcFirstLastPara="1" rIns="45700"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u="sng">
                <a:solidFill>
                  <a:schemeClr val="hlink"/>
                </a:solidFill>
                <a:highlight>
                  <a:schemeClr val="lt1"/>
                </a:highlight>
                <a:hlinkClick r:id="rId3"/>
              </a:rPr>
              <a:t>Zhihui Fang of Purdue University in 1996 concluded:</a:t>
            </a:r>
            <a:endParaRPr>
              <a:solidFill>
                <a:srgbClr val="001D35"/>
              </a:solidFill>
              <a:highlight>
                <a:schemeClr val="lt1"/>
              </a:highlight>
            </a:endParaRPr>
          </a:p>
          <a:p>
            <a:pPr indent="0" lvl="0" marL="0" rtl="0" algn="l">
              <a:lnSpc>
                <a:spcPct val="115000"/>
              </a:lnSpc>
              <a:spcBef>
                <a:spcPts val="1200"/>
              </a:spcBef>
              <a:spcAft>
                <a:spcPts val="0"/>
              </a:spcAft>
              <a:buClr>
                <a:schemeClr val="dk1"/>
              </a:buClr>
              <a:buSzPts val="1100"/>
              <a:buFont typeface="Arial"/>
              <a:buNone/>
            </a:pPr>
            <a:r>
              <a:rPr lang="en-US">
                <a:solidFill>
                  <a:srgbClr val="001D35"/>
                </a:solidFill>
                <a:highlight>
                  <a:schemeClr val="lt1"/>
                </a:highlight>
              </a:rPr>
              <a:t>In summary, illustrations in picture books are meant to delight, to </a:t>
            </a:r>
            <a:r>
              <a:rPr b="1" lang="en-US">
                <a:solidFill>
                  <a:srgbClr val="001D35"/>
                </a:solidFill>
                <a:highlight>
                  <a:schemeClr val="lt1"/>
                </a:highlight>
              </a:rPr>
              <a:t>capture attention</a:t>
            </a:r>
            <a:r>
              <a:rPr lang="en-US">
                <a:solidFill>
                  <a:srgbClr val="001D35"/>
                </a:solidFill>
                <a:highlight>
                  <a:schemeClr val="lt1"/>
                </a:highlight>
              </a:rPr>
              <a:t>, to amplify or tell a story, to </a:t>
            </a:r>
            <a:r>
              <a:rPr b="1" lang="en-US">
                <a:solidFill>
                  <a:srgbClr val="001D35"/>
                </a:solidFill>
                <a:highlight>
                  <a:schemeClr val="lt1"/>
                </a:highlight>
              </a:rPr>
              <a:t>teach a concept</a:t>
            </a:r>
            <a:r>
              <a:rPr lang="en-US">
                <a:solidFill>
                  <a:srgbClr val="001D35"/>
                </a:solidFill>
                <a:highlight>
                  <a:schemeClr val="lt1"/>
                </a:highlight>
              </a:rPr>
              <a:t>, and to develop appreciation and </a:t>
            </a:r>
            <a:r>
              <a:rPr b="1" lang="en-US">
                <a:solidFill>
                  <a:srgbClr val="001D35"/>
                </a:solidFill>
                <a:highlight>
                  <a:schemeClr val="lt1"/>
                </a:highlight>
              </a:rPr>
              <a:t>awareness </a:t>
            </a:r>
            <a:r>
              <a:rPr lang="en-US">
                <a:solidFill>
                  <a:srgbClr val="001D35"/>
                </a:solidFill>
                <a:highlight>
                  <a:schemeClr val="lt1"/>
                </a:highlight>
              </a:rPr>
              <a:t>in children. Given the important role illustrations play in children's picture books and in children's </a:t>
            </a:r>
            <a:r>
              <a:rPr b="1" lang="en-US">
                <a:solidFill>
                  <a:srgbClr val="001D35"/>
                </a:solidFill>
                <a:highlight>
                  <a:schemeClr val="lt1"/>
                </a:highlight>
              </a:rPr>
              <a:t>language and literacy development</a:t>
            </a:r>
            <a:r>
              <a:rPr lang="en-US">
                <a:solidFill>
                  <a:srgbClr val="001D35"/>
                </a:solidFill>
                <a:highlight>
                  <a:schemeClr val="lt1"/>
                </a:highlight>
              </a:rPr>
              <a:t>, it is imperative that teachers, textbook writers and illustrators become more sensitive to the information conveyed through the delicate interplay of print, </a:t>
            </a:r>
            <a:r>
              <a:rPr b="1" lang="en-US">
                <a:solidFill>
                  <a:srgbClr val="001D35"/>
                </a:solidFill>
                <a:highlight>
                  <a:schemeClr val="lt1"/>
                </a:highlight>
              </a:rPr>
              <a:t>pictures</a:t>
            </a:r>
            <a:r>
              <a:rPr lang="en-US">
                <a:solidFill>
                  <a:srgbClr val="001D35"/>
                </a:solidFill>
                <a:highlight>
                  <a:schemeClr val="lt1"/>
                </a:highlight>
              </a:rPr>
              <a:t>, and the child reader.</a:t>
            </a:r>
            <a:endParaRPr>
              <a:solidFill>
                <a:srgbClr val="001D35"/>
              </a:solidFill>
              <a:highlight>
                <a:schemeClr val="lt1"/>
              </a:highlight>
            </a:endParaRPr>
          </a:p>
          <a:p>
            <a:pPr indent="0" lvl="0" marL="0" rtl="0" algn="l">
              <a:lnSpc>
                <a:spcPct val="115000"/>
              </a:lnSpc>
              <a:spcBef>
                <a:spcPts val="1200"/>
              </a:spcBef>
              <a:spcAft>
                <a:spcPts val="1200"/>
              </a:spcAft>
              <a:buClr>
                <a:schemeClr val="dk1"/>
              </a:buClr>
              <a:buSzPts val="1100"/>
              <a:buFont typeface="Arial"/>
              <a:buNone/>
            </a:pPr>
            <a:r>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2abd0f4d42_0_52"/>
          <p:cNvSpPr txBox="1"/>
          <p:nvPr>
            <p:ph type="title"/>
          </p:nvPr>
        </p:nvSpPr>
        <p:spPr>
          <a:xfrm>
            <a:off x="612489" y="1170638"/>
            <a:ext cx="10979100" cy="1153500"/>
          </a:xfrm>
          <a:prstGeom prst="rect">
            <a:avLst/>
          </a:prstGeom>
        </p:spPr>
        <p:txBody>
          <a:bodyPr anchorCtr="0" anchor="ctr" bIns="45700" lIns="0" spcFirstLastPara="1" rIns="91425" wrap="square" tIns="182875">
            <a:noAutofit/>
          </a:bodyPr>
          <a:lstStyle/>
          <a:p>
            <a:pPr indent="0" lvl="0" marL="0" rtl="0" algn="ctr">
              <a:lnSpc>
                <a:spcPct val="100000"/>
              </a:lnSpc>
              <a:spcBef>
                <a:spcPts val="0"/>
              </a:spcBef>
              <a:spcAft>
                <a:spcPts val="0"/>
              </a:spcAft>
              <a:buClr>
                <a:schemeClr val="dk1"/>
              </a:buClr>
              <a:buSzPts val="990"/>
              <a:buFont typeface="Arial"/>
              <a:buNone/>
            </a:pPr>
            <a:r>
              <a:rPr lang="en-US">
                <a:solidFill>
                  <a:schemeClr val="dk1"/>
                </a:solidFill>
              </a:rPr>
              <a:t>Autism and Use of Visuals</a:t>
            </a:r>
            <a:endParaRPr/>
          </a:p>
        </p:txBody>
      </p:sp>
      <p:sp>
        <p:nvSpPr>
          <p:cNvPr id="145" name="Google Shape;145;g32abd0f4d42_0_52"/>
          <p:cNvSpPr txBox="1"/>
          <p:nvPr>
            <p:ph idx="1" type="body"/>
          </p:nvPr>
        </p:nvSpPr>
        <p:spPr>
          <a:xfrm>
            <a:off x="609600" y="2407675"/>
            <a:ext cx="10717500" cy="3840600"/>
          </a:xfrm>
          <a:prstGeom prst="rect">
            <a:avLst/>
          </a:prstGeom>
        </p:spPr>
        <p:txBody>
          <a:bodyPr anchorCtr="0" anchor="t" bIns="45700" lIns="274300" spcFirstLastPara="1" rIns="45700" wrap="square" tIns="45700">
            <a:noAutofit/>
          </a:bodyPr>
          <a:lstStyle/>
          <a:p>
            <a:pPr indent="0" lvl="0" marL="0" rtl="0" algn="l">
              <a:lnSpc>
                <a:spcPct val="115000"/>
              </a:lnSpc>
              <a:spcBef>
                <a:spcPts val="0"/>
              </a:spcBef>
              <a:spcAft>
                <a:spcPts val="0"/>
              </a:spcAft>
              <a:buNone/>
            </a:pPr>
            <a:r>
              <a:rPr b="1" lang="en-US">
                <a:solidFill>
                  <a:srgbClr val="545D7E"/>
                </a:solidFill>
                <a:highlight>
                  <a:schemeClr val="lt1"/>
                </a:highlight>
              </a:rPr>
              <a:t>Brain Processing:</a:t>
            </a:r>
            <a:r>
              <a:rPr lang="en-US">
                <a:solidFill>
                  <a:srgbClr val="545D7E"/>
                </a:solidFill>
                <a:highlight>
                  <a:schemeClr val="lt1"/>
                </a:highlight>
              </a:rPr>
              <a:t> Research indicates that autistic individuals may process language through visual areas of the brain, leading to a preference for visual information.</a:t>
            </a:r>
            <a:endParaRPr>
              <a:solidFill>
                <a:srgbClr val="545D7E"/>
              </a:solidFill>
              <a:highlight>
                <a:schemeClr val="lt1"/>
              </a:highlight>
            </a:endParaRPr>
          </a:p>
          <a:p>
            <a:pPr indent="0" lvl="0" marL="0" rtl="0" algn="l">
              <a:lnSpc>
                <a:spcPct val="115000"/>
              </a:lnSpc>
              <a:spcBef>
                <a:spcPts val="1200"/>
              </a:spcBef>
              <a:spcAft>
                <a:spcPts val="0"/>
              </a:spcAft>
              <a:buNone/>
            </a:pPr>
            <a:r>
              <a:rPr b="1" lang="en-US">
                <a:solidFill>
                  <a:srgbClr val="274E13"/>
                </a:solidFill>
                <a:highlight>
                  <a:schemeClr val="lt1"/>
                </a:highlight>
              </a:rPr>
              <a:t>Concrete Understanding: </a:t>
            </a:r>
            <a:r>
              <a:rPr lang="en-US">
                <a:solidFill>
                  <a:srgbClr val="274E13"/>
                </a:solidFill>
                <a:highlight>
                  <a:schemeClr val="lt1"/>
                </a:highlight>
              </a:rPr>
              <a:t>Pictures provide a concrete representation of concepts, which can be easier to grasp than abstract spoken language, especially when dealing with complex ideas or social cues</a:t>
            </a:r>
            <a:endParaRPr b="1">
              <a:solidFill>
                <a:srgbClr val="274E13"/>
              </a:solidFill>
              <a:highlight>
                <a:schemeClr val="lt1"/>
              </a:highlight>
            </a:endParaRPr>
          </a:p>
          <a:p>
            <a:pPr indent="0" lvl="0" marL="0" rtl="0" algn="l">
              <a:lnSpc>
                <a:spcPct val="115000"/>
              </a:lnSpc>
              <a:spcBef>
                <a:spcPts val="1200"/>
              </a:spcBef>
              <a:spcAft>
                <a:spcPts val="1200"/>
              </a:spcAft>
              <a:buNone/>
            </a:pPr>
            <a:r>
              <a:rPr b="1" lang="en-US">
                <a:solidFill>
                  <a:srgbClr val="990000"/>
                </a:solidFill>
                <a:highlight>
                  <a:schemeClr val="lt1"/>
                </a:highlight>
              </a:rPr>
              <a:t>Reduced Cognitive Load: </a:t>
            </a:r>
            <a:r>
              <a:rPr lang="en-US">
                <a:solidFill>
                  <a:srgbClr val="990000"/>
                </a:solidFill>
                <a:highlight>
                  <a:schemeClr val="lt1"/>
                </a:highlight>
              </a:rPr>
              <a:t>Interpreting spoken language often requires additional processing to understand nuances like tone and body language, which can be challenging for people with autism; visuals bypass this extra cognitive load</a:t>
            </a:r>
            <a:endParaRPr>
              <a:solidFill>
                <a:srgbClr val="99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2020-04-18T15:28:58Z</dcterms:created>
  <dc:creator>Statewide Professional Development to Support the Workforce and Low Incidence Disability Areas in the State of Minnesota</dc:creator>
</cp:coreProperties>
</file>