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98" r:id="rId3"/>
    <p:sldId id="292" r:id="rId4"/>
    <p:sldId id="293" r:id="rId5"/>
    <p:sldId id="299" r:id="rId6"/>
    <p:sldId id="300" r:id="rId7"/>
    <p:sldId id="301" r:id="rId8"/>
    <p:sldId id="303" r:id="rId9"/>
    <p:sldId id="266" r:id="rId10"/>
    <p:sldId id="270" r:id="rId11"/>
    <p:sldId id="268" r:id="rId12"/>
    <p:sldId id="267" r:id="rId13"/>
    <p:sldId id="273" r:id="rId14"/>
    <p:sldId id="271" r:id="rId15"/>
    <p:sldId id="272" r:id="rId16"/>
    <p:sldId id="264" r:id="rId17"/>
    <p:sldId id="265" r:id="rId18"/>
    <p:sldId id="305" r:id="rId19"/>
    <p:sldId id="258" r:id="rId20"/>
    <p:sldId id="259" r:id="rId21"/>
    <p:sldId id="302" r:id="rId22"/>
    <p:sldId id="260" r:id="rId23"/>
    <p:sldId id="304" r:id="rId24"/>
    <p:sldId id="261" r:id="rId25"/>
    <p:sldId id="280" r:id="rId26"/>
    <p:sldId id="281" r:id="rId27"/>
    <p:sldId id="262" r:id="rId28"/>
    <p:sldId id="263" r:id="rId29"/>
    <p:sldId id="275" r:id="rId30"/>
    <p:sldId id="276" r:id="rId31"/>
    <p:sldId id="277" r:id="rId32"/>
    <p:sldId id="306"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24"/>
    <p:restoredTop sz="94589"/>
  </p:normalViewPr>
  <p:slideViewPr>
    <p:cSldViewPr snapToGrid="0" snapToObjects="1">
      <p:cViewPr varScale="1">
        <p:scale>
          <a:sx n="94" d="100"/>
          <a:sy n="94" d="100"/>
        </p:scale>
        <p:origin x="232"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5FB86-ED25-1141-A061-299CDD1AAF26}" type="datetimeFigureOut">
              <a:rPr lang="nl-NL" smtClean="0"/>
              <a:t>12-01-2024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D4694-060F-7447-B3CE-07A52B868F28}" type="slidenum">
              <a:rPr lang="nl-NL" smtClean="0"/>
              <a:t>‹nr.›</a:t>
            </a:fld>
            <a:endParaRPr lang="nl-NL"/>
          </a:p>
        </p:txBody>
      </p:sp>
    </p:spTree>
    <p:extLst>
      <p:ext uri="{BB962C8B-B14F-4D97-AF65-F5344CB8AC3E}">
        <p14:creationId xmlns:p14="http://schemas.microsoft.com/office/powerpoint/2010/main" val="287261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2FECDF65-F2E4-44C6-A48F-7E5BDD8881FE}" type="slidenum">
              <a:rPr lang="en-US" smtClean="0"/>
              <a:t>3</a:t>
            </a:fld>
            <a:endParaRPr lang="en-US"/>
          </a:p>
        </p:txBody>
      </p:sp>
    </p:spTree>
    <p:extLst>
      <p:ext uri="{BB962C8B-B14F-4D97-AF65-F5344CB8AC3E}">
        <p14:creationId xmlns:p14="http://schemas.microsoft.com/office/powerpoint/2010/main" val="72361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E1175C4-BF23-7345-953F-156E78706D76}" type="slidenum">
              <a:rPr lang="nl-NL" smtClean="0"/>
              <a:t>16</a:t>
            </a:fld>
            <a:endParaRPr lang="nl-NL"/>
          </a:p>
        </p:txBody>
      </p:sp>
    </p:spTree>
    <p:extLst>
      <p:ext uri="{BB962C8B-B14F-4D97-AF65-F5344CB8AC3E}">
        <p14:creationId xmlns:p14="http://schemas.microsoft.com/office/powerpoint/2010/main" val="378648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31D60-4D19-3B41-A4B1-1DF86D6A6BE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172638E-DD4A-A245-956A-B15BA56AA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8977762-6FFB-A347-B70F-2918E16EC79F}"/>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5" name="Tijdelijke aanduiding voor voettekst 4">
            <a:extLst>
              <a:ext uri="{FF2B5EF4-FFF2-40B4-BE49-F238E27FC236}">
                <a16:creationId xmlns:a16="http://schemas.microsoft.com/office/drawing/2014/main" id="{C9C717E3-2F3F-CF4C-B933-0FFF5A7BAC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77DFB1A-541D-344D-8B5B-8A9A5B5039D4}"/>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691497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30DE1-FC06-5F4F-AFBB-31E4A4BD563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A76ECDF-0416-5344-B5E0-C602749F6DFA}"/>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A9005998-2B0F-8D4D-8FC0-69F919B785E0}"/>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5" name="Tijdelijke aanduiding voor voettekst 4">
            <a:extLst>
              <a:ext uri="{FF2B5EF4-FFF2-40B4-BE49-F238E27FC236}">
                <a16:creationId xmlns:a16="http://schemas.microsoft.com/office/drawing/2014/main" id="{B5D3FCC0-B296-7140-9C19-B5D3E3CC07A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886B0A-C3BE-924C-A390-7990D9F37BB7}"/>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7272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90ADA13-A0E9-4548-86AA-01278A9B31C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158055F-4AFC-A449-BA47-8F3F6F725B3F}"/>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4119D8C5-D777-AA46-B7C6-B5B760A315ED}"/>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5" name="Tijdelijke aanduiding voor voettekst 4">
            <a:extLst>
              <a:ext uri="{FF2B5EF4-FFF2-40B4-BE49-F238E27FC236}">
                <a16:creationId xmlns:a16="http://schemas.microsoft.com/office/drawing/2014/main" id="{52309DC0-7542-C54F-A003-F14F15198A2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AFDBB3-32E1-5A4E-AC77-D6E1F0829CDE}"/>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375623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E423C-6960-CD41-ADD3-C4A0D9384BC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CD1522F-19B7-8D40-A12C-6DCD284EB5D0}"/>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E43B972-8862-104C-9803-BC9DB781334E}"/>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5" name="Tijdelijke aanduiding voor voettekst 4">
            <a:extLst>
              <a:ext uri="{FF2B5EF4-FFF2-40B4-BE49-F238E27FC236}">
                <a16:creationId xmlns:a16="http://schemas.microsoft.com/office/drawing/2014/main" id="{4E8A63EB-B074-2946-8F6C-703978E651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46C7E3-3889-784C-92DE-67CEE65EDEBD}"/>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349795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5650D-3D0E-CD43-8D04-6336574F810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D111C63-0C44-A748-B200-C85C12BA0A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E1B35716-45E9-5C49-AEFB-94FCA6365501}"/>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5" name="Tijdelijke aanduiding voor voettekst 4">
            <a:extLst>
              <a:ext uri="{FF2B5EF4-FFF2-40B4-BE49-F238E27FC236}">
                <a16:creationId xmlns:a16="http://schemas.microsoft.com/office/drawing/2014/main" id="{F87A0018-8FB1-EB4D-BA76-6AFDE2C3533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05628C-63E4-3C40-B03A-C0CDF591FC59}"/>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188092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6E5C8-D7CF-1B46-A4F4-5E00AB4B0A3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8E26887-74B0-5048-BDB3-E6E2BAEFAB75}"/>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9DDD9945-6DB7-EB4A-BF14-A1C996DAA370}"/>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CF88E7B1-233D-7447-A724-921633C8C7CE}"/>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6" name="Tijdelijke aanduiding voor voettekst 5">
            <a:extLst>
              <a:ext uri="{FF2B5EF4-FFF2-40B4-BE49-F238E27FC236}">
                <a16:creationId xmlns:a16="http://schemas.microsoft.com/office/drawing/2014/main" id="{D582506A-DA03-DD4D-9DB8-B5BB4E4F4A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DD2087C-2688-1A4B-A8A3-3EFDA38572B1}"/>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195338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8FFA2-137F-BD4B-B1EE-D9920A29429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8D9DD9C-198A-7A4E-901F-33491AFD6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0B4BCCB5-7DB1-1A4B-8526-B2162ABC6A8B}"/>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43840BE7-2438-3F42-860D-042F3B8583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664432B5-B2A6-8040-8590-6828178275D1}"/>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3ED2CBB6-11D7-0045-8081-E0AB5F6590CB}"/>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8" name="Tijdelijke aanduiding voor voettekst 7">
            <a:extLst>
              <a:ext uri="{FF2B5EF4-FFF2-40B4-BE49-F238E27FC236}">
                <a16:creationId xmlns:a16="http://schemas.microsoft.com/office/drawing/2014/main" id="{A30BF4DC-764A-854E-A23C-53A7113F78D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E05DAA0-4D06-6A4A-B270-32C62EE069B8}"/>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350003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A682E-6BA2-C346-9733-0EFEA875B50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412B815-A617-E243-846D-870926737BAD}"/>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4" name="Tijdelijke aanduiding voor voettekst 3">
            <a:extLst>
              <a:ext uri="{FF2B5EF4-FFF2-40B4-BE49-F238E27FC236}">
                <a16:creationId xmlns:a16="http://schemas.microsoft.com/office/drawing/2014/main" id="{5892D82D-31D4-9F46-8925-FF59CCF1A47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2FB2E85-5C7E-2D4B-A6E8-A09D5844940E}"/>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70594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EEB19E7-4FB7-9D4A-B9D6-D0A6FB0D8856}"/>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3" name="Tijdelijke aanduiding voor voettekst 2">
            <a:extLst>
              <a:ext uri="{FF2B5EF4-FFF2-40B4-BE49-F238E27FC236}">
                <a16:creationId xmlns:a16="http://schemas.microsoft.com/office/drawing/2014/main" id="{C1152DF3-A905-6D4C-ABD9-E3137355833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AF690BF-BEDA-1F49-A29D-E48C8936CBA0}"/>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424818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39A7A-AB58-7F41-A853-1BBB86711C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A942D8C-8884-1944-9CA0-8A677C79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BC7921C3-DAF1-BD4F-B770-C4002EE99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ED773445-7E0E-6B4D-983D-80612BA20F42}"/>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6" name="Tijdelijke aanduiding voor voettekst 5">
            <a:extLst>
              <a:ext uri="{FF2B5EF4-FFF2-40B4-BE49-F238E27FC236}">
                <a16:creationId xmlns:a16="http://schemas.microsoft.com/office/drawing/2014/main" id="{94329BEE-2F0B-B940-B0C4-B1E092DB72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EE818F-53A3-744C-9584-DB2760F4BBBC}"/>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369913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E4445-BCC2-4245-9EAA-D53796D781C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C2BB57-AA2A-664E-8FFA-5D8BB88AA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2CF7D38-FC04-8649-8B01-EB7618EEC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318992E5-F2F9-6540-9BF4-83AB98AF8205}"/>
              </a:ext>
            </a:extLst>
          </p:cNvPr>
          <p:cNvSpPr>
            <a:spLocks noGrp="1"/>
          </p:cNvSpPr>
          <p:nvPr>
            <p:ph type="dt" sz="half" idx="10"/>
          </p:nvPr>
        </p:nvSpPr>
        <p:spPr/>
        <p:txBody>
          <a:bodyPr/>
          <a:lstStyle/>
          <a:p>
            <a:fld id="{32E2B098-7669-5B4F-9F7C-3AAEDD077F63}" type="datetimeFigureOut">
              <a:rPr lang="nl-NL" smtClean="0"/>
              <a:t>12-01-2024</a:t>
            </a:fld>
            <a:endParaRPr lang="nl-NL"/>
          </a:p>
        </p:txBody>
      </p:sp>
      <p:sp>
        <p:nvSpPr>
          <p:cNvPr id="6" name="Tijdelijke aanduiding voor voettekst 5">
            <a:extLst>
              <a:ext uri="{FF2B5EF4-FFF2-40B4-BE49-F238E27FC236}">
                <a16:creationId xmlns:a16="http://schemas.microsoft.com/office/drawing/2014/main" id="{7FBFDD32-05B3-5443-9D04-0FDAA59B123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194D3F1-C370-D347-8755-AC84286BA107}"/>
              </a:ext>
            </a:extLst>
          </p:cNvPr>
          <p:cNvSpPr>
            <a:spLocks noGrp="1"/>
          </p:cNvSpPr>
          <p:nvPr>
            <p:ph type="sldNum" sz="quarter" idx="12"/>
          </p:nvPr>
        </p:nvSpPr>
        <p:spPr/>
        <p:txBody>
          <a:bodyPr/>
          <a:lstStyle/>
          <a:p>
            <a:fld id="{45180FBD-DDFE-1942-ACB1-13E92C5AB846}" type="slidenum">
              <a:rPr lang="nl-NL" smtClean="0"/>
              <a:t>‹nr.›</a:t>
            </a:fld>
            <a:endParaRPr lang="nl-NL"/>
          </a:p>
        </p:txBody>
      </p:sp>
    </p:spTree>
    <p:extLst>
      <p:ext uri="{BB962C8B-B14F-4D97-AF65-F5344CB8AC3E}">
        <p14:creationId xmlns:p14="http://schemas.microsoft.com/office/powerpoint/2010/main" val="276203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884C0C3-349D-6846-9B4B-12366B174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5081492-132B-254B-AB94-D184551D5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828A6B3C-F23E-F64B-858C-18C046DDE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2B098-7669-5B4F-9F7C-3AAEDD077F63}" type="datetimeFigureOut">
              <a:rPr lang="nl-NL" smtClean="0"/>
              <a:t>12-01-2024</a:t>
            </a:fld>
            <a:endParaRPr lang="nl-NL"/>
          </a:p>
        </p:txBody>
      </p:sp>
      <p:sp>
        <p:nvSpPr>
          <p:cNvPr id="5" name="Tijdelijke aanduiding voor voettekst 4">
            <a:extLst>
              <a:ext uri="{FF2B5EF4-FFF2-40B4-BE49-F238E27FC236}">
                <a16:creationId xmlns:a16="http://schemas.microsoft.com/office/drawing/2014/main" id="{FFF3C1FD-08FA-5744-A640-7B3B55D50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FEA736D-2B55-B946-92FF-F98EE5B5C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80FBD-DDFE-1942-ACB1-13E92C5AB846}" type="slidenum">
              <a:rPr lang="nl-NL" smtClean="0"/>
              <a:t>‹nr.›</a:t>
            </a:fld>
            <a:endParaRPr lang="nl-NL"/>
          </a:p>
        </p:txBody>
      </p:sp>
    </p:spTree>
    <p:extLst>
      <p:ext uri="{BB962C8B-B14F-4D97-AF65-F5344CB8AC3E}">
        <p14:creationId xmlns:p14="http://schemas.microsoft.com/office/powerpoint/2010/main" val="1594885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QPKKQnijns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5v7TWKlYoN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hyperlink" Target="https://www.economielokaal.nl/opgave-5-indexcijfers/"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UP8Y1_nfYPo"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imgres?q=adidas&amp;um=1&amp;hl=en&amp;safe=active&amp;tbo=d&amp;biw=1348&amp;bih=896&amp;tbm=isch&amp;tbnid=YiTjvchUKJVgWM:&amp;imgrefurl=http://www.facebook.com/adidasoriginals&amp;docid=7Q1EmmgmptVmZM&amp;imgurl=http://profile.ak.fbcdn.net/hprofile-ak-snc7/c13.13.163.163/s160x160/398839_10150820564473888_31237359_n.jpg&amp;w=160&amp;h=160&amp;ei=zfnBUOSNL5DQ9ASCuoCwBA&amp;zoom=1&amp;iact=hc&amp;vpx=1139&amp;vpy=13&amp;dur=562&amp;hovh=128&amp;hovw=128&amp;tx=105&amp;ty=61&amp;sig=114086674001155691695&amp;page=2&amp;tbnh=128&amp;tbnw=128&amp;start=35&amp;ndsp=39&amp;ved=1t:429,r:41,s:0,i:209" TargetMode="External"/><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imgres?q=adidas&amp;um=1&amp;hl=en&amp;safe=active&amp;tbo=d&amp;biw=1348&amp;bih=896&amp;tbm=isch&amp;tbnid=YiTjvchUKJVgWM:&amp;imgrefurl=http://www.facebook.com/adidasoriginals&amp;docid=7Q1EmmgmptVmZM&amp;imgurl=http://profile.ak.fbcdn.net/hprofile-ak-snc7/c13.13.163.163/s160x160/398839_10150820564473888_31237359_n.jpg&amp;w=160&amp;h=160&amp;ei=zfnBUOSNL5DQ9ASCuoCwBA&amp;zoom=1&amp;iact=hc&amp;vpx=1139&amp;vpy=13&amp;dur=562&amp;hovh=128&amp;hovw=128&amp;tx=105&amp;ty=61&amp;sig=114086674001155691695&amp;page=2&amp;tbnh=128&amp;tbnw=128&amp;start=35&amp;ndsp=39&amp;ved=1t:429,r:41,s:0,i:209" TargetMode="Externa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45321-CFE0-4342-806A-50A1D9F0B12B}"/>
              </a:ext>
            </a:extLst>
          </p:cNvPr>
          <p:cNvSpPr>
            <a:spLocks noGrp="1"/>
          </p:cNvSpPr>
          <p:nvPr>
            <p:ph type="ctrTitle"/>
          </p:nvPr>
        </p:nvSpPr>
        <p:spPr>
          <a:xfrm>
            <a:off x="176981" y="1554480"/>
            <a:ext cx="11287431" cy="5055326"/>
          </a:xfrm>
        </p:spPr>
        <p:txBody>
          <a:bodyPr>
            <a:normAutofit fontScale="90000"/>
          </a:bodyPr>
          <a:lstStyle/>
          <a:p>
            <a:pPr algn="l"/>
            <a:r>
              <a:rPr lang="nl-NL" sz="4000" dirty="0"/>
              <a:t>H1: Gevangenendilemma, 				sheet 2 - 6 </a:t>
            </a:r>
            <a:br>
              <a:rPr lang="nl-NL" sz="4000" dirty="0"/>
            </a:br>
            <a:r>
              <a:rPr lang="nl-NL" sz="4000" dirty="0"/>
              <a:t>H2: Ruilen over tijd: Sparen en lenen		sheet 7-8</a:t>
            </a:r>
            <a:br>
              <a:rPr lang="nl-NL" sz="4000" dirty="0"/>
            </a:br>
            <a:r>
              <a:rPr lang="nl-NL" sz="4000" dirty="0"/>
              <a:t>H3: Belasting							sheet 9 - 11 	</a:t>
            </a:r>
            <a:br>
              <a:rPr lang="nl-NL" sz="4000" dirty="0"/>
            </a:br>
            <a:r>
              <a:rPr lang="nl-NL" sz="4000" dirty="0"/>
              <a:t>H4: Inkomensverdeling &amp; Lorenzcurve		sheet 12 – 15</a:t>
            </a:r>
            <a:br>
              <a:rPr lang="nl-NL" sz="4000" dirty="0"/>
            </a:br>
            <a:r>
              <a:rPr lang="nl-NL" sz="4000" dirty="0"/>
              <a:t>H5: Productie en toegevoegde waarde		sheet 16 – 19</a:t>
            </a:r>
            <a:br>
              <a:rPr lang="nl-NL" sz="4000" dirty="0"/>
            </a:br>
            <a:r>
              <a:rPr lang="nl-NL" sz="4000" dirty="0"/>
              <a:t>H6: Verzekeren						sheet 20 – 21</a:t>
            </a:r>
            <a:br>
              <a:rPr lang="nl-NL" sz="4000" dirty="0"/>
            </a:br>
            <a:r>
              <a:rPr lang="nl-NL" sz="4000" dirty="0"/>
              <a:t>H7: Huishouden (reëel &amp; nominaal)		sheet 22 – 28</a:t>
            </a:r>
            <a:br>
              <a:rPr lang="nl-NL" sz="4000" dirty="0"/>
            </a:br>
            <a:r>
              <a:rPr lang="nl-NL" sz="4000" dirty="0"/>
              <a:t>H8: Senioren							sheet 29 – 30</a:t>
            </a:r>
            <a:br>
              <a:rPr lang="nl-NL" sz="4000" dirty="0"/>
            </a:br>
            <a:r>
              <a:rPr lang="nl-NL" sz="4000" dirty="0"/>
              <a:t>H9: Ruilen over de tijd					nog maken</a:t>
            </a:r>
            <a:br>
              <a:rPr lang="nl-NL" sz="4000" dirty="0"/>
            </a:br>
            <a:endParaRPr lang="nl-NL" sz="4000" dirty="0"/>
          </a:p>
        </p:txBody>
      </p:sp>
      <p:sp>
        <p:nvSpPr>
          <p:cNvPr id="4" name="Tekstvak 3">
            <a:extLst>
              <a:ext uri="{FF2B5EF4-FFF2-40B4-BE49-F238E27FC236}">
                <a16:creationId xmlns:a16="http://schemas.microsoft.com/office/drawing/2014/main" id="{9C4944E8-A735-1247-8723-17BFC89B78A8}"/>
              </a:ext>
            </a:extLst>
          </p:cNvPr>
          <p:cNvSpPr txBox="1"/>
          <p:nvPr/>
        </p:nvSpPr>
        <p:spPr>
          <a:xfrm>
            <a:off x="3093551" y="0"/>
            <a:ext cx="5896742" cy="707886"/>
          </a:xfrm>
          <a:prstGeom prst="rect">
            <a:avLst/>
          </a:prstGeom>
          <a:noFill/>
        </p:spPr>
        <p:txBody>
          <a:bodyPr wrap="none" rtlCol="0">
            <a:spAutoFit/>
          </a:bodyPr>
          <a:lstStyle/>
          <a:p>
            <a:r>
              <a:rPr lang="nl-NL" sz="4000" b="1" dirty="0"/>
              <a:t>Onderwerpen Jong en Oud</a:t>
            </a:r>
          </a:p>
        </p:txBody>
      </p:sp>
    </p:spTree>
    <p:extLst>
      <p:ext uri="{BB962C8B-B14F-4D97-AF65-F5344CB8AC3E}">
        <p14:creationId xmlns:p14="http://schemas.microsoft.com/office/powerpoint/2010/main" val="201729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5000" y="152400"/>
            <a:ext cx="8229600" cy="1143000"/>
          </a:xfrm>
        </p:spPr>
        <p:txBody>
          <a:bodyPr/>
          <a:lstStyle/>
          <a:p>
            <a:r>
              <a:rPr lang="en-US" b="1" dirty="0"/>
              <a:t>H3. Test </a:t>
            </a:r>
            <a:r>
              <a:rPr lang="en-US" b="1" dirty="0" err="1"/>
              <a:t>belastingstelsel</a:t>
            </a:r>
            <a:endParaRPr lang="en-US" b="1" dirty="0"/>
          </a:p>
        </p:txBody>
      </p:sp>
      <p:sp>
        <p:nvSpPr>
          <p:cNvPr id="3" name="Tijdelijke aanduiding voor inhoud 2"/>
          <p:cNvSpPr>
            <a:spLocks noGrp="1"/>
          </p:cNvSpPr>
          <p:nvPr>
            <p:ph idx="1"/>
          </p:nvPr>
        </p:nvSpPr>
        <p:spPr>
          <a:xfrm>
            <a:off x="1752600" y="1600201"/>
            <a:ext cx="6400800" cy="3886200"/>
          </a:xfrm>
        </p:spPr>
        <p:txBody>
          <a:bodyPr>
            <a:normAutofit/>
          </a:bodyPr>
          <a:lstStyle/>
          <a:p>
            <a:pPr marL="0" indent="0">
              <a:buNone/>
            </a:pPr>
            <a:r>
              <a:rPr lang="en-US" sz="1800" b="1" dirty="0" err="1"/>
              <a:t>Progressief</a:t>
            </a:r>
            <a:r>
              <a:rPr lang="en-US" sz="1800" b="1" dirty="0"/>
              <a:t>, </a:t>
            </a:r>
            <a:r>
              <a:rPr lang="en-US" sz="1800" b="1" dirty="0" err="1"/>
              <a:t>degressief</a:t>
            </a:r>
            <a:r>
              <a:rPr lang="en-US" sz="1800" b="1" dirty="0"/>
              <a:t> of </a:t>
            </a:r>
            <a:r>
              <a:rPr lang="en-US" sz="1800" b="1" dirty="0" err="1"/>
              <a:t>proportioneel</a:t>
            </a:r>
            <a:r>
              <a:rPr lang="en-US" sz="1800" b="1" dirty="0"/>
              <a:t>?</a:t>
            </a:r>
          </a:p>
          <a:p>
            <a:pPr marL="514350" indent="-514350">
              <a:buAutoNum type="arabicPeriod"/>
            </a:pPr>
            <a:r>
              <a:rPr lang="en-US" sz="1800" dirty="0" err="1"/>
              <a:t>Iedereen</a:t>
            </a:r>
            <a:r>
              <a:rPr lang="en-US" sz="1800" dirty="0"/>
              <a:t> </a:t>
            </a:r>
            <a:r>
              <a:rPr lang="en-US" sz="1800" dirty="0" err="1"/>
              <a:t>betaalt</a:t>
            </a:r>
            <a:r>
              <a:rPr lang="en-US" sz="1800" dirty="0"/>
              <a:t> 30% </a:t>
            </a:r>
            <a:r>
              <a:rPr lang="en-US" sz="1800" dirty="0" err="1"/>
              <a:t>belasting</a:t>
            </a:r>
            <a:endParaRPr lang="en-US" sz="1800" dirty="0"/>
          </a:p>
          <a:p>
            <a:pPr marL="514350" indent="-514350">
              <a:buAutoNum type="arabicPeriod"/>
            </a:pPr>
            <a:r>
              <a:rPr lang="en-US" sz="1800" dirty="0" err="1"/>
              <a:t>Iedereen</a:t>
            </a:r>
            <a:r>
              <a:rPr lang="en-US" sz="1800" dirty="0"/>
              <a:t> </a:t>
            </a:r>
            <a:r>
              <a:rPr lang="en-US" sz="1800" dirty="0" err="1"/>
              <a:t>betaalt</a:t>
            </a:r>
            <a:r>
              <a:rPr lang="en-US" sz="1800" dirty="0"/>
              <a:t> 30% </a:t>
            </a:r>
            <a:r>
              <a:rPr lang="en-US" sz="1800" dirty="0" err="1"/>
              <a:t>belasting</a:t>
            </a:r>
            <a:r>
              <a:rPr lang="en-US" sz="1800" dirty="0"/>
              <a:t> </a:t>
            </a:r>
            <a:r>
              <a:rPr lang="en-US" sz="1800" dirty="0" err="1"/>
              <a:t>vanaf</a:t>
            </a:r>
            <a:r>
              <a:rPr lang="en-US" sz="1800" dirty="0"/>
              <a:t>  $11.000 (Bonaire)</a:t>
            </a:r>
          </a:p>
          <a:p>
            <a:pPr marL="514350" indent="-514350">
              <a:buAutoNum type="arabicPeriod"/>
            </a:pPr>
            <a:r>
              <a:rPr lang="en-US" sz="1800" dirty="0" err="1"/>
              <a:t>Iedereen</a:t>
            </a:r>
            <a:r>
              <a:rPr lang="en-US" sz="1800" dirty="0"/>
              <a:t> </a:t>
            </a:r>
            <a:r>
              <a:rPr lang="en-US" sz="1800" dirty="0" err="1"/>
              <a:t>betaalt</a:t>
            </a:r>
            <a:r>
              <a:rPr lang="en-US" sz="1800" dirty="0"/>
              <a:t> $6.000 </a:t>
            </a:r>
            <a:r>
              <a:rPr lang="en-US" sz="1800" dirty="0" err="1"/>
              <a:t>belasting</a:t>
            </a:r>
            <a:endParaRPr lang="en-US" sz="1800" dirty="0"/>
          </a:p>
          <a:p>
            <a:pPr marL="0" indent="0">
              <a:buNone/>
            </a:pPr>
            <a:endParaRPr lang="en-US" sz="1800" dirty="0"/>
          </a:p>
          <a:p>
            <a:pPr marL="0" indent="0">
              <a:buNone/>
            </a:pPr>
            <a:r>
              <a:rPr lang="en-US" sz="1800" b="1" dirty="0" err="1"/>
              <a:t>Nivellerend</a:t>
            </a:r>
            <a:r>
              <a:rPr lang="en-US" sz="1800" b="1" dirty="0"/>
              <a:t> of </a:t>
            </a:r>
            <a:r>
              <a:rPr lang="en-US" sz="1800" b="1" dirty="0" err="1"/>
              <a:t>denivellerend</a:t>
            </a:r>
            <a:r>
              <a:rPr lang="en-US" sz="1800" b="1" dirty="0"/>
              <a:t>?</a:t>
            </a:r>
          </a:p>
          <a:p>
            <a:pPr marL="457200" indent="-457200">
              <a:buFont typeface="+mj-lt"/>
              <a:buAutoNum type="arabicPeriod" startAt="4"/>
            </a:pPr>
            <a:r>
              <a:rPr lang="en-US" sz="1800" dirty="0" err="1"/>
              <a:t>Belastingpercentage</a:t>
            </a:r>
            <a:r>
              <a:rPr lang="en-US" sz="1800" dirty="0"/>
              <a:t> in de </a:t>
            </a:r>
            <a:r>
              <a:rPr lang="en-US" sz="1800" dirty="0" err="1"/>
              <a:t>hoogte</a:t>
            </a:r>
            <a:r>
              <a:rPr lang="en-US" sz="1800" dirty="0"/>
              <a:t> </a:t>
            </a:r>
            <a:r>
              <a:rPr lang="en-US" sz="1800" dirty="0" err="1"/>
              <a:t>schijf</a:t>
            </a:r>
            <a:r>
              <a:rPr lang="en-US" sz="1800" dirty="0"/>
              <a:t> </a:t>
            </a:r>
            <a:r>
              <a:rPr lang="en-US" sz="1800" dirty="0" err="1"/>
              <a:t>stijgt</a:t>
            </a:r>
            <a:endParaRPr lang="en-US" sz="1800" dirty="0"/>
          </a:p>
          <a:p>
            <a:pPr marL="457200" indent="-457200">
              <a:buFont typeface="+mj-lt"/>
              <a:buAutoNum type="arabicPeriod" startAt="4"/>
            </a:pPr>
            <a:r>
              <a:rPr lang="en-US" sz="1800" dirty="0" err="1"/>
              <a:t>Heffingskorting</a:t>
            </a:r>
            <a:r>
              <a:rPr lang="en-US" sz="1800" dirty="0"/>
              <a:t> </a:t>
            </a:r>
            <a:r>
              <a:rPr lang="en-US" sz="1800" dirty="0" err="1"/>
              <a:t>wordt</a:t>
            </a:r>
            <a:r>
              <a:rPr lang="en-US" sz="1800" dirty="0"/>
              <a:t> </a:t>
            </a:r>
            <a:r>
              <a:rPr lang="en-US" sz="1800" dirty="0" err="1"/>
              <a:t>afgeschaft</a:t>
            </a:r>
            <a:endParaRPr lang="en-US" sz="1800" dirty="0"/>
          </a:p>
          <a:p>
            <a:pPr marL="457200" indent="-457200">
              <a:buFont typeface="+mj-lt"/>
              <a:buAutoNum type="arabicPeriod" startAt="4"/>
            </a:pPr>
            <a:r>
              <a:rPr lang="en-US" sz="1800" dirty="0"/>
              <a:t>De </a:t>
            </a:r>
            <a:r>
              <a:rPr lang="en-US" sz="1800" dirty="0" err="1"/>
              <a:t>eerste</a:t>
            </a:r>
            <a:r>
              <a:rPr lang="en-US" sz="1800" dirty="0"/>
              <a:t> </a:t>
            </a:r>
            <a:r>
              <a:rPr lang="en-US" sz="1800" dirty="0" err="1"/>
              <a:t>schijf</a:t>
            </a:r>
            <a:r>
              <a:rPr lang="en-US" sz="1800" dirty="0"/>
              <a:t> in het </a:t>
            </a:r>
            <a:r>
              <a:rPr lang="en-US" sz="1800" dirty="0" err="1"/>
              <a:t>progressieve</a:t>
            </a:r>
            <a:r>
              <a:rPr lang="en-US" sz="1800" dirty="0"/>
              <a:t> </a:t>
            </a:r>
            <a:r>
              <a:rPr lang="en-US" sz="1800" dirty="0" err="1"/>
              <a:t>systeem</a:t>
            </a:r>
            <a:r>
              <a:rPr lang="en-US" sz="1800" dirty="0"/>
              <a:t> </a:t>
            </a:r>
            <a:r>
              <a:rPr lang="en-US" sz="1800" dirty="0" err="1"/>
              <a:t>wordt</a:t>
            </a:r>
            <a:r>
              <a:rPr lang="en-US" sz="1800" dirty="0"/>
              <a:t> </a:t>
            </a:r>
            <a:r>
              <a:rPr lang="en-US" sz="1800" dirty="0" err="1"/>
              <a:t>verlengt</a:t>
            </a:r>
            <a:r>
              <a:rPr lang="en-US" sz="1800" dirty="0"/>
              <a:t> van $ 10.000 </a:t>
            </a:r>
            <a:r>
              <a:rPr lang="en-US" sz="1800" dirty="0" err="1"/>
              <a:t>naar</a:t>
            </a:r>
            <a:r>
              <a:rPr lang="en-US" sz="1800" dirty="0"/>
              <a:t> $ 11.000</a:t>
            </a:r>
          </a:p>
          <a:p>
            <a:pPr marL="457200" indent="-457200">
              <a:buFont typeface="+mj-lt"/>
              <a:buAutoNum type="arabicPeriod" startAt="4"/>
            </a:pPr>
            <a:endParaRPr lang="en-US" sz="1800" dirty="0"/>
          </a:p>
        </p:txBody>
      </p:sp>
      <p:sp>
        <p:nvSpPr>
          <p:cNvPr id="4" name="Tekstvak 3"/>
          <p:cNvSpPr txBox="1"/>
          <p:nvPr/>
        </p:nvSpPr>
        <p:spPr>
          <a:xfrm>
            <a:off x="8229601" y="1722123"/>
            <a:ext cx="2301765" cy="3244015"/>
          </a:xfrm>
          <a:prstGeom prst="rect">
            <a:avLst/>
          </a:prstGeom>
          <a:noFill/>
        </p:spPr>
        <p:txBody>
          <a:bodyPr wrap="square" rtlCol="0">
            <a:spAutoFit/>
          </a:bodyPr>
          <a:lstStyle/>
          <a:p>
            <a:r>
              <a:rPr lang="en-US" b="1" dirty="0" err="1"/>
              <a:t>Antwoord</a:t>
            </a:r>
            <a:endParaRPr lang="en-US" b="1" dirty="0"/>
          </a:p>
          <a:p>
            <a:pPr marL="342900" indent="-342900">
              <a:buAutoNum type="arabicPeriod"/>
            </a:pPr>
            <a:r>
              <a:rPr lang="en-US" dirty="0" err="1"/>
              <a:t>Proportioneel</a:t>
            </a:r>
            <a:endParaRPr lang="en-US" dirty="0"/>
          </a:p>
          <a:p>
            <a:pPr marL="342900" indent="-342900">
              <a:buAutoNum type="arabicPeriod"/>
            </a:pPr>
            <a:r>
              <a:rPr lang="en-US" dirty="0" err="1"/>
              <a:t>Progressief</a:t>
            </a:r>
            <a:r>
              <a:rPr lang="en-US" dirty="0"/>
              <a:t> </a:t>
            </a:r>
          </a:p>
          <a:p>
            <a:pPr marL="342900" indent="-342900">
              <a:buAutoNum type="arabicPeriod"/>
            </a:pPr>
            <a:r>
              <a:rPr lang="en-US" dirty="0" err="1"/>
              <a:t>Degressief</a:t>
            </a:r>
            <a:endParaRPr lang="en-US" dirty="0"/>
          </a:p>
          <a:p>
            <a:pPr marL="342900" indent="-342900">
              <a:buAutoNum type="arabicPeriod"/>
            </a:pPr>
            <a:endParaRPr lang="en-US" dirty="0"/>
          </a:p>
          <a:p>
            <a:endParaRPr lang="en-US" dirty="0"/>
          </a:p>
          <a:p>
            <a:r>
              <a:rPr lang="en-US" b="1" dirty="0" err="1"/>
              <a:t>Antwoord</a:t>
            </a:r>
            <a:endParaRPr lang="en-US" b="1" dirty="0"/>
          </a:p>
          <a:p>
            <a:pPr marL="457200" indent="-457200">
              <a:buFont typeface="+mj-lt"/>
              <a:buAutoNum type="arabicPeriod" startAt="4"/>
            </a:pPr>
            <a:r>
              <a:rPr lang="en-US" dirty="0" err="1"/>
              <a:t>Nivellerend</a:t>
            </a:r>
            <a:endParaRPr lang="en-US" dirty="0"/>
          </a:p>
          <a:p>
            <a:pPr marL="457200" indent="-457200">
              <a:buFont typeface="+mj-lt"/>
              <a:buAutoNum type="arabicPeriod" startAt="4"/>
            </a:pPr>
            <a:r>
              <a:rPr lang="en-US" dirty="0" err="1"/>
              <a:t>Denivellerend</a:t>
            </a:r>
            <a:endParaRPr lang="en-US" dirty="0"/>
          </a:p>
          <a:p>
            <a:pPr marL="457200" indent="-457200">
              <a:buFont typeface="+mj-lt"/>
              <a:buAutoNum type="arabicPeriod" startAt="4"/>
            </a:pPr>
            <a:r>
              <a:rPr lang="en-US" dirty="0" err="1"/>
              <a:t>Nivellerend</a:t>
            </a:r>
            <a:endParaRPr lang="en-US" dirty="0"/>
          </a:p>
          <a:p>
            <a:endParaRPr lang="en-US" dirty="0"/>
          </a:p>
        </p:txBody>
      </p:sp>
    </p:spTree>
    <p:extLst>
      <p:ext uri="{BB962C8B-B14F-4D97-AF65-F5344CB8AC3E}">
        <p14:creationId xmlns:p14="http://schemas.microsoft.com/office/powerpoint/2010/main" val="112315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5877" y="989011"/>
            <a:ext cx="912780" cy="400110"/>
          </a:xfrm>
          <a:prstGeom prst="rect">
            <a:avLst/>
          </a:prstGeom>
        </p:spPr>
        <p:txBody>
          <a:bodyPr wrap="none">
            <a:spAutoFit/>
          </a:bodyPr>
          <a:lstStyle/>
          <a:p>
            <a:pPr fontAlgn="b"/>
            <a:r>
              <a:rPr lang="en-US" sz="2000" b="1" dirty="0">
                <a:solidFill>
                  <a:srgbClr val="000000"/>
                </a:solidFill>
              </a:rPr>
              <a:t>STAP 1</a:t>
            </a:r>
          </a:p>
        </p:txBody>
      </p:sp>
      <p:sp>
        <p:nvSpPr>
          <p:cNvPr id="8" name="Rectangle 7"/>
          <p:cNvSpPr/>
          <p:nvPr/>
        </p:nvSpPr>
        <p:spPr>
          <a:xfrm>
            <a:off x="3724471" y="972777"/>
            <a:ext cx="4138448" cy="400110"/>
          </a:xfrm>
          <a:prstGeom prst="rect">
            <a:avLst/>
          </a:prstGeom>
        </p:spPr>
        <p:txBody>
          <a:bodyPr wrap="none">
            <a:spAutoFit/>
          </a:bodyPr>
          <a:lstStyle/>
          <a:p>
            <a:pPr fontAlgn="b"/>
            <a:r>
              <a:rPr lang="en-US" sz="2000" dirty="0">
                <a:solidFill>
                  <a:srgbClr val="000000"/>
                </a:solidFill>
              </a:rPr>
              <a:t>&gt; </a:t>
            </a:r>
            <a:r>
              <a:rPr lang="en-US" sz="2000" dirty="0" err="1">
                <a:solidFill>
                  <a:srgbClr val="000000"/>
                </a:solidFill>
              </a:rPr>
              <a:t>Bereken</a:t>
            </a:r>
            <a:r>
              <a:rPr lang="en-US" sz="2000" dirty="0">
                <a:solidFill>
                  <a:srgbClr val="000000"/>
                </a:solidFill>
              </a:rPr>
              <a:t> het BELASTBAAR INKOMEN</a:t>
            </a:r>
          </a:p>
        </p:txBody>
      </p:sp>
      <p:sp>
        <p:nvSpPr>
          <p:cNvPr id="9" name="TextBox 8"/>
          <p:cNvSpPr txBox="1"/>
          <p:nvPr/>
        </p:nvSpPr>
        <p:spPr>
          <a:xfrm>
            <a:off x="1855878" y="1526650"/>
            <a:ext cx="2860585" cy="1323439"/>
          </a:xfrm>
          <a:prstGeom prst="rect">
            <a:avLst/>
          </a:prstGeom>
          <a:noFill/>
        </p:spPr>
        <p:txBody>
          <a:bodyPr wrap="square" rtlCol="0">
            <a:spAutoFit/>
          </a:bodyPr>
          <a:lstStyle/>
          <a:p>
            <a:r>
              <a:rPr lang="en-US" sz="2000" dirty="0" err="1"/>
              <a:t>Bruto</a:t>
            </a:r>
            <a:r>
              <a:rPr lang="en-US" sz="2000" dirty="0"/>
              <a:t> loon</a:t>
            </a:r>
          </a:p>
          <a:p>
            <a:r>
              <a:rPr lang="en-US" sz="2000" dirty="0" err="1"/>
              <a:t>Aftrekpost</a:t>
            </a:r>
            <a:r>
              <a:rPr lang="en-US" sz="2000" dirty="0"/>
              <a:t>	-</a:t>
            </a:r>
          </a:p>
          <a:p>
            <a:r>
              <a:rPr lang="en-US" sz="2000" u="sng" dirty="0" err="1"/>
              <a:t>Bijtelling</a:t>
            </a:r>
            <a:r>
              <a:rPr lang="en-US" sz="2000" u="sng" dirty="0"/>
              <a:t>		+</a:t>
            </a:r>
          </a:p>
          <a:p>
            <a:r>
              <a:rPr lang="en-US" sz="2000" dirty="0"/>
              <a:t>= </a:t>
            </a:r>
            <a:r>
              <a:rPr lang="en-US" sz="2000" dirty="0" err="1"/>
              <a:t>Belastbaar</a:t>
            </a:r>
            <a:r>
              <a:rPr lang="en-US" sz="2000" dirty="0"/>
              <a:t> </a:t>
            </a:r>
            <a:r>
              <a:rPr lang="en-US" sz="2000" dirty="0" err="1"/>
              <a:t>inkomen</a:t>
            </a:r>
            <a:endParaRPr lang="en-US" sz="2000" dirty="0"/>
          </a:p>
        </p:txBody>
      </p:sp>
      <p:sp>
        <p:nvSpPr>
          <p:cNvPr id="10" name="Content Placeholder 2"/>
          <p:cNvSpPr txBox="1">
            <a:spLocks/>
          </p:cNvSpPr>
          <p:nvPr/>
        </p:nvSpPr>
        <p:spPr>
          <a:xfrm>
            <a:off x="1649320" y="3201473"/>
            <a:ext cx="1379324" cy="40011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a:solidFill>
                  <a:schemeClr val="tx1"/>
                </a:solidFill>
              </a:rPr>
              <a:t>STAP 2</a:t>
            </a:r>
          </a:p>
        </p:txBody>
      </p:sp>
      <p:sp>
        <p:nvSpPr>
          <p:cNvPr id="11" name="TextBox 10"/>
          <p:cNvSpPr txBox="1"/>
          <p:nvPr/>
        </p:nvSpPr>
        <p:spPr>
          <a:xfrm>
            <a:off x="3716447" y="3133053"/>
            <a:ext cx="5307480" cy="400110"/>
          </a:xfrm>
          <a:prstGeom prst="rect">
            <a:avLst/>
          </a:prstGeom>
          <a:noFill/>
        </p:spPr>
        <p:txBody>
          <a:bodyPr wrap="square" rtlCol="0">
            <a:spAutoFit/>
          </a:bodyPr>
          <a:lstStyle/>
          <a:p>
            <a:r>
              <a:rPr lang="en-US" sz="2000" dirty="0"/>
              <a:t>&gt; </a:t>
            </a:r>
            <a:r>
              <a:rPr lang="en-US" sz="2000" dirty="0" err="1"/>
              <a:t>Kijk</a:t>
            </a:r>
            <a:r>
              <a:rPr lang="en-US" sz="2000" dirty="0"/>
              <a:t> in </a:t>
            </a:r>
            <a:r>
              <a:rPr lang="en-US" sz="2000" dirty="0" err="1"/>
              <a:t>welke</a:t>
            </a:r>
            <a:r>
              <a:rPr lang="en-US" sz="2000" dirty="0"/>
              <a:t> </a:t>
            </a:r>
            <a:r>
              <a:rPr lang="en-US" sz="2000" dirty="0" err="1"/>
              <a:t>schijf</a:t>
            </a:r>
            <a:r>
              <a:rPr lang="en-US" sz="2000" dirty="0"/>
              <a:t> het </a:t>
            </a:r>
            <a:r>
              <a:rPr lang="en-US" sz="2000" dirty="0" err="1"/>
              <a:t>belastbaar</a:t>
            </a:r>
            <a:r>
              <a:rPr lang="en-US" sz="2000" dirty="0"/>
              <a:t> </a:t>
            </a:r>
            <a:r>
              <a:rPr lang="en-US" sz="2000" dirty="0" err="1"/>
              <a:t>inkomen</a:t>
            </a:r>
            <a:r>
              <a:rPr lang="en-US" sz="2000" dirty="0"/>
              <a:t> </a:t>
            </a:r>
            <a:r>
              <a:rPr lang="en-US" sz="2000" dirty="0" err="1"/>
              <a:t>valt</a:t>
            </a:r>
            <a:endParaRPr lang="en-US" sz="2000" dirty="0"/>
          </a:p>
        </p:txBody>
      </p:sp>
      <p:sp>
        <p:nvSpPr>
          <p:cNvPr id="12" name="TextBox 11"/>
          <p:cNvSpPr txBox="1"/>
          <p:nvPr/>
        </p:nvSpPr>
        <p:spPr>
          <a:xfrm>
            <a:off x="1881530" y="3715602"/>
            <a:ext cx="7033871" cy="400110"/>
          </a:xfrm>
          <a:prstGeom prst="rect">
            <a:avLst/>
          </a:prstGeom>
          <a:noFill/>
        </p:spPr>
        <p:txBody>
          <a:bodyPr wrap="square" rtlCol="0">
            <a:spAutoFit/>
          </a:bodyPr>
          <a:lstStyle/>
          <a:p>
            <a:r>
              <a:rPr lang="en-US" sz="2000" dirty="0" err="1"/>
              <a:t>Bereken</a:t>
            </a:r>
            <a:r>
              <a:rPr lang="en-US" sz="2000" dirty="0"/>
              <a:t> </a:t>
            </a:r>
            <a:r>
              <a:rPr lang="en-US" sz="2000" u="sng" dirty="0"/>
              <a:t>per </a:t>
            </a:r>
            <a:r>
              <a:rPr lang="en-US" sz="2000" u="sng" dirty="0" err="1"/>
              <a:t>schijf</a:t>
            </a:r>
            <a:r>
              <a:rPr lang="en-US" sz="2000" u="sng" dirty="0"/>
              <a:t> </a:t>
            </a:r>
            <a:r>
              <a:rPr lang="en-US" sz="2000" dirty="0"/>
              <a:t>de </a:t>
            </a:r>
            <a:r>
              <a:rPr lang="en-US" sz="2000" dirty="0" err="1"/>
              <a:t>te</a:t>
            </a:r>
            <a:r>
              <a:rPr lang="en-US" sz="2000" dirty="0"/>
              <a:t> </a:t>
            </a:r>
            <a:r>
              <a:rPr lang="en-US" sz="2000" dirty="0" err="1"/>
              <a:t>betalen</a:t>
            </a:r>
            <a:r>
              <a:rPr lang="en-US" sz="2000" dirty="0"/>
              <a:t> </a:t>
            </a:r>
            <a:r>
              <a:rPr lang="en-US" sz="2000" dirty="0" err="1"/>
              <a:t>belasting</a:t>
            </a:r>
            <a:r>
              <a:rPr lang="en-US" sz="2000" dirty="0"/>
              <a:t> </a:t>
            </a:r>
            <a:r>
              <a:rPr lang="en-US" sz="2000" dirty="0">
                <a:solidFill>
                  <a:srgbClr val="FF0000"/>
                </a:solidFill>
              </a:rPr>
              <a:t>&gt; </a:t>
            </a:r>
            <a:r>
              <a:rPr lang="en-US" sz="2000" dirty="0" err="1">
                <a:solidFill>
                  <a:srgbClr val="FF0000"/>
                </a:solidFill>
              </a:rPr>
              <a:t>zie</a:t>
            </a:r>
            <a:r>
              <a:rPr lang="en-US" sz="2000" dirty="0">
                <a:solidFill>
                  <a:srgbClr val="FF0000"/>
                </a:solidFill>
              </a:rPr>
              <a:t> </a:t>
            </a:r>
            <a:r>
              <a:rPr lang="en-US" sz="2000" dirty="0" err="1">
                <a:solidFill>
                  <a:srgbClr val="FF0000"/>
                </a:solidFill>
              </a:rPr>
              <a:t>volgende</a:t>
            </a:r>
            <a:r>
              <a:rPr lang="en-US" sz="2000" dirty="0">
                <a:solidFill>
                  <a:srgbClr val="FF0000"/>
                </a:solidFill>
              </a:rPr>
              <a:t> sheet</a:t>
            </a:r>
          </a:p>
        </p:txBody>
      </p:sp>
      <p:sp>
        <p:nvSpPr>
          <p:cNvPr id="13" name="TextBox 12"/>
          <p:cNvSpPr txBox="1"/>
          <p:nvPr/>
        </p:nvSpPr>
        <p:spPr>
          <a:xfrm>
            <a:off x="1890394" y="4392710"/>
            <a:ext cx="912780" cy="400110"/>
          </a:xfrm>
          <a:prstGeom prst="rect">
            <a:avLst/>
          </a:prstGeom>
          <a:noFill/>
        </p:spPr>
        <p:txBody>
          <a:bodyPr wrap="none" rtlCol="0">
            <a:spAutoFit/>
          </a:bodyPr>
          <a:lstStyle/>
          <a:p>
            <a:r>
              <a:rPr lang="en-US" sz="2000" b="1" dirty="0"/>
              <a:t>STAP 3</a:t>
            </a:r>
          </a:p>
        </p:txBody>
      </p:sp>
      <p:sp>
        <p:nvSpPr>
          <p:cNvPr id="14" name="TextBox 13"/>
          <p:cNvSpPr txBox="1"/>
          <p:nvPr/>
        </p:nvSpPr>
        <p:spPr>
          <a:xfrm>
            <a:off x="3724472" y="4339641"/>
            <a:ext cx="6186309" cy="400110"/>
          </a:xfrm>
          <a:prstGeom prst="rect">
            <a:avLst/>
          </a:prstGeom>
          <a:noFill/>
        </p:spPr>
        <p:txBody>
          <a:bodyPr wrap="none" rtlCol="0">
            <a:spAutoFit/>
          </a:bodyPr>
          <a:lstStyle/>
          <a:p>
            <a:r>
              <a:rPr lang="en-US" sz="2000" dirty="0"/>
              <a:t>&gt; </a:t>
            </a:r>
            <a:r>
              <a:rPr lang="en-US" sz="2000" dirty="0" err="1"/>
              <a:t>Bereken</a:t>
            </a:r>
            <a:r>
              <a:rPr lang="en-US" sz="2000" dirty="0"/>
              <a:t> de </a:t>
            </a:r>
            <a:r>
              <a:rPr lang="en-US" sz="2000" dirty="0" err="1"/>
              <a:t>te</a:t>
            </a:r>
            <a:r>
              <a:rPr lang="en-US" sz="2000" dirty="0"/>
              <a:t> </a:t>
            </a:r>
            <a:r>
              <a:rPr lang="en-US" sz="2000" dirty="0" err="1"/>
              <a:t>betalen</a:t>
            </a:r>
            <a:r>
              <a:rPr lang="en-US" sz="2000" dirty="0"/>
              <a:t> </a:t>
            </a:r>
            <a:r>
              <a:rPr lang="en-US" sz="2000" dirty="0" err="1"/>
              <a:t>belasting</a:t>
            </a:r>
            <a:r>
              <a:rPr lang="en-US" sz="2000" dirty="0"/>
              <a:t> van </a:t>
            </a:r>
            <a:r>
              <a:rPr lang="en-US" sz="2000" dirty="0" err="1"/>
              <a:t>alle</a:t>
            </a:r>
            <a:r>
              <a:rPr lang="en-US" sz="2000" dirty="0"/>
              <a:t> </a:t>
            </a:r>
            <a:r>
              <a:rPr lang="en-US" sz="2000" dirty="0" err="1"/>
              <a:t>schijven</a:t>
            </a:r>
            <a:r>
              <a:rPr lang="en-US" sz="2000" dirty="0"/>
              <a:t> </a:t>
            </a:r>
            <a:r>
              <a:rPr lang="en-US" sz="2000" dirty="0" err="1"/>
              <a:t>samen</a:t>
            </a:r>
            <a:r>
              <a:rPr lang="en-US" sz="2000" dirty="0"/>
              <a:t> </a:t>
            </a:r>
          </a:p>
        </p:txBody>
      </p:sp>
      <p:sp>
        <p:nvSpPr>
          <p:cNvPr id="15" name="TextBox 14"/>
          <p:cNvSpPr txBox="1"/>
          <p:nvPr/>
        </p:nvSpPr>
        <p:spPr>
          <a:xfrm>
            <a:off x="1890395" y="4905374"/>
            <a:ext cx="8352803" cy="400110"/>
          </a:xfrm>
          <a:prstGeom prst="rect">
            <a:avLst/>
          </a:prstGeom>
          <a:noFill/>
        </p:spPr>
        <p:txBody>
          <a:bodyPr wrap="square" rtlCol="0">
            <a:spAutoFit/>
          </a:bodyPr>
          <a:lstStyle/>
          <a:p>
            <a:r>
              <a:rPr lang="en-US" sz="2000" dirty="0"/>
              <a:t>Tel de </a:t>
            </a:r>
            <a:r>
              <a:rPr lang="en-US" sz="2000" dirty="0" err="1"/>
              <a:t>bedragen</a:t>
            </a:r>
            <a:r>
              <a:rPr lang="en-US" sz="2000" dirty="0"/>
              <a:t> van </a:t>
            </a:r>
            <a:r>
              <a:rPr lang="en-US" sz="2000" dirty="0" err="1"/>
              <a:t>alle</a:t>
            </a:r>
            <a:r>
              <a:rPr lang="en-US" sz="2000" dirty="0"/>
              <a:t> </a:t>
            </a:r>
            <a:r>
              <a:rPr lang="en-US" sz="2000" dirty="0" err="1"/>
              <a:t>schijven</a:t>
            </a:r>
            <a:r>
              <a:rPr lang="en-US" sz="2000" dirty="0"/>
              <a:t> </a:t>
            </a:r>
            <a:r>
              <a:rPr lang="en-US" sz="2000" dirty="0" err="1"/>
              <a:t>uit</a:t>
            </a:r>
            <a:r>
              <a:rPr lang="en-US" sz="2000" dirty="0"/>
              <a:t> </a:t>
            </a:r>
            <a:r>
              <a:rPr lang="en-US" sz="2000" dirty="0" err="1"/>
              <a:t>stap</a:t>
            </a:r>
            <a:r>
              <a:rPr lang="en-US" sz="2000" dirty="0"/>
              <a:t> 2 </a:t>
            </a:r>
            <a:r>
              <a:rPr lang="en-US" sz="2000" dirty="0" err="1"/>
              <a:t>bij</a:t>
            </a:r>
            <a:r>
              <a:rPr lang="en-US" sz="2000" dirty="0"/>
              <a:t> </a:t>
            </a:r>
            <a:r>
              <a:rPr lang="en-US" sz="2000" dirty="0" err="1"/>
              <a:t>elkaar</a:t>
            </a:r>
            <a:r>
              <a:rPr lang="en-US" sz="2000" dirty="0"/>
              <a:t> op </a:t>
            </a:r>
            <a:r>
              <a:rPr lang="en-US" sz="2000" dirty="0">
                <a:solidFill>
                  <a:srgbClr val="FF0000"/>
                </a:solidFill>
              </a:rPr>
              <a:t>&gt; </a:t>
            </a:r>
            <a:r>
              <a:rPr lang="en-US" sz="2000" dirty="0" err="1">
                <a:solidFill>
                  <a:srgbClr val="FF0000"/>
                </a:solidFill>
              </a:rPr>
              <a:t>zie</a:t>
            </a:r>
            <a:r>
              <a:rPr lang="en-US" sz="2000" dirty="0">
                <a:solidFill>
                  <a:srgbClr val="FF0000"/>
                </a:solidFill>
              </a:rPr>
              <a:t> </a:t>
            </a:r>
            <a:r>
              <a:rPr lang="en-US" sz="2000" dirty="0" err="1">
                <a:solidFill>
                  <a:srgbClr val="FF0000"/>
                </a:solidFill>
              </a:rPr>
              <a:t>volgende</a:t>
            </a:r>
            <a:r>
              <a:rPr lang="en-US" sz="2000" dirty="0">
                <a:solidFill>
                  <a:srgbClr val="FF0000"/>
                </a:solidFill>
              </a:rPr>
              <a:t> sheet</a:t>
            </a:r>
          </a:p>
        </p:txBody>
      </p:sp>
      <p:sp>
        <p:nvSpPr>
          <p:cNvPr id="16" name="TextBox 15"/>
          <p:cNvSpPr txBox="1"/>
          <p:nvPr/>
        </p:nvSpPr>
        <p:spPr>
          <a:xfrm>
            <a:off x="1890394" y="5547322"/>
            <a:ext cx="912780" cy="400110"/>
          </a:xfrm>
          <a:prstGeom prst="rect">
            <a:avLst/>
          </a:prstGeom>
          <a:noFill/>
        </p:spPr>
        <p:txBody>
          <a:bodyPr wrap="none" rtlCol="0">
            <a:spAutoFit/>
          </a:bodyPr>
          <a:lstStyle/>
          <a:p>
            <a:r>
              <a:rPr lang="en-US" sz="2000" b="1" dirty="0"/>
              <a:t>STAP 4</a:t>
            </a:r>
          </a:p>
        </p:txBody>
      </p:sp>
      <p:sp>
        <p:nvSpPr>
          <p:cNvPr id="17" name="TextBox 16"/>
          <p:cNvSpPr txBox="1"/>
          <p:nvPr/>
        </p:nvSpPr>
        <p:spPr>
          <a:xfrm>
            <a:off x="3693689" y="5556222"/>
            <a:ext cx="4766499" cy="400110"/>
          </a:xfrm>
          <a:prstGeom prst="rect">
            <a:avLst/>
          </a:prstGeom>
          <a:noFill/>
        </p:spPr>
        <p:txBody>
          <a:bodyPr wrap="none" rtlCol="0">
            <a:spAutoFit/>
          </a:bodyPr>
          <a:lstStyle/>
          <a:p>
            <a:r>
              <a:rPr lang="en-US" sz="2000" dirty="0"/>
              <a:t>&gt; </a:t>
            </a:r>
            <a:r>
              <a:rPr lang="en-US" sz="2000" dirty="0" err="1"/>
              <a:t>Bereken</a:t>
            </a:r>
            <a:r>
              <a:rPr lang="en-US" sz="2000" dirty="0"/>
              <a:t> het </a:t>
            </a:r>
            <a:r>
              <a:rPr lang="en-US" sz="2000" dirty="0" err="1"/>
              <a:t>uiteindelijk</a:t>
            </a:r>
            <a:r>
              <a:rPr lang="en-US" sz="2000" dirty="0"/>
              <a:t> </a:t>
            </a:r>
            <a:r>
              <a:rPr lang="en-US" sz="2000" dirty="0" err="1"/>
              <a:t>te</a:t>
            </a:r>
            <a:r>
              <a:rPr lang="en-US" sz="2000" dirty="0"/>
              <a:t> </a:t>
            </a:r>
            <a:r>
              <a:rPr lang="en-US" sz="2000" dirty="0" err="1"/>
              <a:t>betalen</a:t>
            </a:r>
            <a:r>
              <a:rPr lang="en-US" sz="2000" dirty="0"/>
              <a:t> </a:t>
            </a:r>
            <a:r>
              <a:rPr lang="en-US" sz="2000" dirty="0" err="1"/>
              <a:t>bedrag</a:t>
            </a:r>
            <a:r>
              <a:rPr lang="en-US" sz="2000" dirty="0"/>
              <a:t> </a:t>
            </a:r>
          </a:p>
        </p:txBody>
      </p:sp>
      <p:sp>
        <p:nvSpPr>
          <p:cNvPr id="18" name="TextBox 17"/>
          <p:cNvSpPr txBox="1"/>
          <p:nvPr/>
        </p:nvSpPr>
        <p:spPr>
          <a:xfrm>
            <a:off x="1890394" y="5973206"/>
            <a:ext cx="7891904" cy="400110"/>
          </a:xfrm>
          <a:prstGeom prst="rect">
            <a:avLst/>
          </a:prstGeom>
          <a:noFill/>
        </p:spPr>
        <p:txBody>
          <a:bodyPr wrap="none" rtlCol="0">
            <a:spAutoFit/>
          </a:bodyPr>
          <a:lstStyle/>
          <a:p>
            <a:r>
              <a:rPr lang="en-US" sz="2000" dirty="0" err="1"/>
              <a:t>Haal</a:t>
            </a:r>
            <a:r>
              <a:rPr lang="en-US" sz="2000" dirty="0"/>
              <a:t> </a:t>
            </a:r>
            <a:r>
              <a:rPr lang="en-US" sz="2000" dirty="0" err="1"/>
              <a:t>eventuele</a:t>
            </a:r>
            <a:r>
              <a:rPr lang="en-US" sz="2000" dirty="0"/>
              <a:t> </a:t>
            </a:r>
            <a:r>
              <a:rPr lang="en-US" sz="2000" dirty="0" err="1"/>
              <a:t>kortingen</a:t>
            </a:r>
            <a:r>
              <a:rPr lang="en-US" sz="2000" dirty="0"/>
              <a:t> van het </a:t>
            </a:r>
            <a:r>
              <a:rPr lang="en-US" sz="2000" dirty="0" err="1"/>
              <a:t>te</a:t>
            </a:r>
            <a:r>
              <a:rPr lang="en-US" sz="2000" dirty="0"/>
              <a:t> </a:t>
            </a:r>
            <a:r>
              <a:rPr lang="en-US" sz="2000" dirty="0" err="1"/>
              <a:t>betalen</a:t>
            </a:r>
            <a:r>
              <a:rPr lang="en-US" sz="2000" dirty="0"/>
              <a:t> </a:t>
            </a:r>
            <a:r>
              <a:rPr lang="en-US" sz="2000" dirty="0" err="1"/>
              <a:t>belastingbedrag</a:t>
            </a:r>
            <a:r>
              <a:rPr lang="en-US" sz="2000" dirty="0"/>
              <a:t> van </a:t>
            </a:r>
            <a:r>
              <a:rPr lang="en-US" sz="2000" dirty="0" err="1"/>
              <a:t>stap</a:t>
            </a:r>
            <a:r>
              <a:rPr lang="en-US" sz="2000" dirty="0"/>
              <a:t> 3 </a:t>
            </a:r>
            <a:r>
              <a:rPr lang="en-US" sz="2000" dirty="0" err="1"/>
              <a:t>af</a:t>
            </a:r>
            <a:endParaRPr lang="en-US" sz="2000" dirty="0"/>
          </a:p>
        </p:txBody>
      </p:sp>
      <p:cxnSp>
        <p:nvCxnSpPr>
          <p:cNvPr id="21" name="Straight Connector 20"/>
          <p:cNvCxnSpPr/>
          <p:nvPr/>
        </p:nvCxnSpPr>
        <p:spPr>
          <a:xfrm flipV="1">
            <a:off x="1855877" y="2968869"/>
            <a:ext cx="8387320" cy="171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798903" y="953567"/>
            <a:ext cx="8387320" cy="171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831208" y="5495877"/>
            <a:ext cx="8387320" cy="171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855877" y="4322481"/>
            <a:ext cx="8387320" cy="17161"/>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16460" y="1526650"/>
            <a:ext cx="7475539" cy="1015663"/>
          </a:xfrm>
          <a:prstGeom prst="rect">
            <a:avLst/>
          </a:prstGeom>
          <a:noFill/>
        </p:spPr>
        <p:txBody>
          <a:bodyPr wrap="square" rtlCol="0">
            <a:spAutoFit/>
          </a:bodyPr>
          <a:lstStyle/>
          <a:p>
            <a:r>
              <a:rPr lang="en-US" sz="2000" dirty="0"/>
              <a:t>= </a:t>
            </a:r>
            <a:r>
              <a:rPr lang="en-US" sz="2000" dirty="0" err="1"/>
              <a:t>Afgesproken</a:t>
            </a:r>
            <a:r>
              <a:rPr lang="en-US" sz="2000" dirty="0"/>
              <a:t> met </a:t>
            </a:r>
            <a:r>
              <a:rPr lang="en-US" sz="2000" dirty="0" err="1"/>
              <a:t>werkgever</a:t>
            </a:r>
            <a:endParaRPr lang="en-US" sz="2000" dirty="0"/>
          </a:p>
          <a:p>
            <a:r>
              <a:rPr lang="en-US" sz="2000" dirty="0" err="1"/>
              <a:t>oa</a:t>
            </a:r>
            <a:r>
              <a:rPr lang="en-US" sz="2000" dirty="0"/>
              <a:t>. (</a:t>
            </a:r>
            <a:r>
              <a:rPr lang="en-US" sz="2000" dirty="0" err="1"/>
              <a:t>Hypotheek</a:t>
            </a:r>
            <a:r>
              <a:rPr lang="en-US" sz="2000" dirty="0"/>
              <a:t>)</a:t>
            </a:r>
            <a:r>
              <a:rPr lang="en-US" sz="2000" dirty="0" err="1"/>
              <a:t>rente</a:t>
            </a:r>
            <a:r>
              <a:rPr lang="en-US" sz="2000" dirty="0"/>
              <a:t>, </a:t>
            </a:r>
            <a:r>
              <a:rPr lang="en-US" sz="2000" dirty="0" err="1"/>
              <a:t>pensioenpremie</a:t>
            </a:r>
            <a:r>
              <a:rPr lang="en-US" sz="2000" dirty="0"/>
              <a:t>, </a:t>
            </a:r>
            <a:r>
              <a:rPr lang="en-US" sz="2000" dirty="0" err="1"/>
              <a:t>studie</a:t>
            </a:r>
            <a:r>
              <a:rPr lang="en-US" sz="2000" dirty="0"/>
              <a:t>, </a:t>
            </a:r>
            <a:r>
              <a:rPr lang="en-US" sz="2000" dirty="0" err="1"/>
              <a:t>medische</a:t>
            </a:r>
            <a:r>
              <a:rPr lang="en-US" sz="2000" dirty="0"/>
              <a:t> </a:t>
            </a:r>
            <a:r>
              <a:rPr lang="en-US" sz="2000" dirty="0" err="1"/>
              <a:t>uitgaven</a:t>
            </a:r>
            <a:r>
              <a:rPr lang="en-US" sz="2000" dirty="0"/>
              <a:t> ,…)</a:t>
            </a:r>
          </a:p>
          <a:p>
            <a:r>
              <a:rPr lang="en-US" sz="2000" dirty="0"/>
              <a:t>Eigen </a:t>
            </a:r>
            <a:r>
              <a:rPr lang="en-US" sz="2000" dirty="0" err="1"/>
              <a:t>woningforfait</a:t>
            </a:r>
            <a:r>
              <a:rPr lang="en-US" sz="2000" dirty="0"/>
              <a:t> (% van de WOZ </a:t>
            </a:r>
            <a:r>
              <a:rPr lang="en-US" sz="2000" dirty="0" err="1"/>
              <a:t>waarde</a:t>
            </a:r>
            <a:r>
              <a:rPr lang="en-US" sz="2000" dirty="0"/>
              <a:t>)</a:t>
            </a:r>
          </a:p>
        </p:txBody>
      </p:sp>
      <p:sp>
        <p:nvSpPr>
          <p:cNvPr id="26" name="TextBox 25"/>
          <p:cNvSpPr txBox="1"/>
          <p:nvPr/>
        </p:nvSpPr>
        <p:spPr>
          <a:xfrm>
            <a:off x="2438400" y="171611"/>
            <a:ext cx="7484998" cy="477054"/>
          </a:xfrm>
          <a:prstGeom prst="rect">
            <a:avLst/>
          </a:prstGeom>
          <a:noFill/>
        </p:spPr>
        <p:txBody>
          <a:bodyPr wrap="none" rtlCol="0">
            <a:spAutoFit/>
          </a:bodyPr>
          <a:lstStyle/>
          <a:p>
            <a:r>
              <a:rPr lang="en-US" sz="2500" b="1" dirty="0"/>
              <a:t>H3. </a:t>
            </a:r>
            <a:r>
              <a:rPr lang="en-US" sz="2500" b="1" dirty="0" err="1"/>
              <a:t>Berekenen</a:t>
            </a:r>
            <a:r>
              <a:rPr lang="en-US" sz="2500" b="1" dirty="0"/>
              <a:t> van de </a:t>
            </a:r>
            <a:r>
              <a:rPr lang="en-US" sz="2500" b="1" dirty="0" err="1"/>
              <a:t>te</a:t>
            </a:r>
            <a:r>
              <a:rPr lang="en-US" sz="2500" b="1" dirty="0"/>
              <a:t> </a:t>
            </a:r>
            <a:r>
              <a:rPr lang="en-US" sz="2500" b="1" dirty="0" err="1"/>
              <a:t>betalen</a:t>
            </a:r>
            <a:r>
              <a:rPr lang="en-US" sz="2500" b="1" dirty="0"/>
              <a:t> </a:t>
            </a:r>
            <a:r>
              <a:rPr lang="en-US" sz="2500" b="1" dirty="0" err="1"/>
              <a:t>belasting</a:t>
            </a:r>
            <a:r>
              <a:rPr lang="en-US" sz="2500" b="1" dirty="0"/>
              <a:t> in 4 </a:t>
            </a:r>
            <a:r>
              <a:rPr lang="en-US" sz="2500" b="1" dirty="0" err="1"/>
              <a:t>stappen</a:t>
            </a:r>
            <a:endParaRPr lang="en-US" sz="2500" b="1" dirty="0"/>
          </a:p>
        </p:txBody>
      </p:sp>
    </p:spTree>
    <p:extLst>
      <p:ext uri="{BB962C8B-B14F-4D97-AF65-F5344CB8AC3E}">
        <p14:creationId xmlns:p14="http://schemas.microsoft.com/office/powerpoint/2010/main" val="3026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05000" y="9237"/>
            <a:ext cx="8001000" cy="1219199"/>
          </a:xfrm>
        </p:spPr>
        <p:txBody>
          <a:bodyPr>
            <a:normAutofit fontScale="77500" lnSpcReduction="20000"/>
          </a:bodyPr>
          <a:lstStyle/>
          <a:p>
            <a:pPr marL="0" indent="0">
              <a:buNone/>
            </a:pPr>
            <a:endParaRPr lang="en-US" sz="2000" dirty="0">
              <a:hlinkClick r:id="rId2"/>
            </a:endParaRPr>
          </a:p>
          <a:p>
            <a:pPr marL="0" indent="0" algn="ctr">
              <a:buNone/>
            </a:pPr>
            <a:r>
              <a:rPr lang="en-US" sz="4300" b="1" dirty="0"/>
              <a:t>H4. </a:t>
            </a:r>
            <a:r>
              <a:rPr lang="en-US" sz="4300" b="1" dirty="0" err="1"/>
              <a:t>Inkomensverdeling</a:t>
            </a:r>
            <a:r>
              <a:rPr lang="en-US" sz="4300" b="1" dirty="0"/>
              <a:t> &amp; </a:t>
            </a:r>
            <a:r>
              <a:rPr lang="en-US" sz="4300" b="1" dirty="0" err="1"/>
              <a:t>lorenzcurve</a:t>
            </a:r>
            <a:endParaRPr lang="en-US" sz="4300" b="1" dirty="0"/>
          </a:p>
          <a:p>
            <a:pPr marL="0" indent="0" algn="ctr">
              <a:buNone/>
            </a:pPr>
            <a:r>
              <a:rPr lang="en-US" sz="400" b="1" dirty="0"/>
              <a:t> </a:t>
            </a:r>
          </a:p>
          <a:p>
            <a:pPr marL="0" indent="0">
              <a:buNone/>
            </a:pPr>
            <a:r>
              <a:rPr lang="en-US" sz="2000" dirty="0" err="1"/>
              <a:t>Inkomensverdeling</a:t>
            </a:r>
            <a:r>
              <a:rPr lang="en-US" sz="2000" dirty="0"/>
              <a:t> in de VS: </a:t>
            </a:r>
            <a:r>
              <a:rPr lang="en-US" sz="2000" dirty="0">
                <a:hlinkClick r:id="rId2"/>
              </a:rPr>
              <a:t>https://www.youtube.com/watch?v=QPKKQnijnsM</a:t>
            </a:r>
            <a:endParaRPr lang="en-US" sz="2000" dirty="0"/>
          </a:p>
          <a:p>
            <a:pPr marL="0" indent="0">
              <a:buNone/>
            </a:pPr>
            <a:endParaRPr lang="en-US" sz="20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9" t="16124" r="9832" b="20933"/>
          <a:stretch/>
        </p:blipFill>
        <p:spPr bwMode="auto">
          <a:xfrm>
            <a:off x="1600200" y="1514764"/>
            <a:ext cx="8936724"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9155546" y="5666201"/>
            <a:ext cx="614218" cy="369332"/>
          </a:xfrm>
          <a:prstGeom prst="rect">
            <a:avLst/>
          </a:prstGeom>
          <a:noFill/>
        </p:spPr>
        <p:txBody>
          <a:bodyPr wrap="square" rtlCol="0">
            <a:spAutoFit/>
          </a:bodyPr>
          <a:lstStyle/>
          <a:p>
            <a:r>
              <a:rPr lang="nl-NL" b="1" dirty="0"/>
              <a:t>83%</a:t>
            </a:r>
          </a:p>
        </p:txBody>
      </p:sp>
      <p:sp>
        <p:nvSpPr>
          <p:cNvPr id="6" name="Tekstvak 5"/>
          <p:cNvSpPr txBox="1"/>
          <p:nvPr/>
        </p:nvSpPr>
        <p:spPr>
          <a:xfrm>
            <a:off x="7924800" y="5661767"/>
            <a:ext cx="614218" cy="369332"/>
          </a:xfrm>
          <a:prstGeom prst="rect">
            <a:avLst/>
          </a:prstGeom>
          <a:noFill/>
        </p:spPr>
        <p:txBody>
          <a:bodyPr wrap="square" rtlCol="0">
            <a:spAutoFit/>
          </a:bodyPr>
          <a:lstStyle/>
          <a:p>
            <a:r>
              <a:rPr lang="nl-NL" b="1" dirty="0"/>
              <a:t>10%</a:t>
            </a:r>
          </a:p>
        </p:txBody>
      </p:sp>
      <p:sp>
        <p:nvSpPr>
          <p:cNvPr id="7" name="Tekstvak 6"/>
          <p:cNvSpPr txBox="1"/>
          <p:nvPr/>
        </p:nvSpPr>
        <p:spPr>
          <a:xfrm>
            <a:off x="6705600" y="5661706"/>
            <a:ext cx="614218" cy="369332"/>
          </a:xfrm>
          <a:prstGeom prst="rect">
            <a:avLst/>
          </a:prstGeom>
          <a:noFill/>
        </p:spPr>
        <p:txBody>
          <a:bodyPr wrap="square" rtlCol="0">
            <a:spAutoFit/>
          </a:bodyPr>
          <a:lstStyle/>
          <a:p>
            <a:r>
              <a:rPr lang="nl-NL" b="1" dirty="0"/>
              <a:t>5%</a:t>
            </a:r>
          </a:p>
        </p:txBody>
      </p:sp>
      <p:sp>
        <p:nvSpPr>
          <p:cNvPr id="8" name="Tekstvak 7"/>
          <p:cNvSpPr txBox="1"/>
          <p:nvPr/>
        </p:nvSpPr>
        <p:spPr>
          <a:xfrm>
            <a:off x="5454344" y="5661767"/>
            <a:ext cx="614218" cy="369332"/>
          </a:xfrm>
          <a:prstGeom prst="rect">
            <a:avLst/>
          </a:prstGeom>
          <a:noFill/>
        </p:spPr>
        <p:txBody>
          <a:bodyPr wrap="square" rtlCol="0">
            <a:spAutoFit/>
          </a:bodyPr>
          <a:lstStyle/>
          <a:p>
            <a:r>
              <a:rPr lang="nl-NL" b="1" dirty="0"/>
              <a:t>1%</a:t>
            </a:r>
          </a:p>
        </p:txBody>
      </p:sp>
      <p:sp>
        <p:nvSpPr>
          <p:cNvPr id="9" name="Tekstvak 8"/>
          <p:cNvSpPr txBox="1"/>
          <p:nvPr/>
        </p:nvSpPr>
        <p:spPr>
          <a:xfrm>
            <a:off x="4191000" y="5647975"/>
            <a:ext cx="614218" cy="369332"/>
          </a:xfrm>
          <a:prstGeom prst="rect">
            <a:avLst/>
          </a:prstGeom>
          <a:noFill/>
        </p:spPr>
        <p:txBody>
          <a:bodyPr wrap="square" rtlCol="0">
            <a:spAutoFit/>
          </a:bodyPr>
          <a:lstStyle/>
          <a:p>
            <a:r>
              <a:rPr lang="nl-NL" b="1" dirty="0"/>
              <a:t>1%</a:t>
            </a:r>
          </a:p>
        </p:txBody>
      </p:sp>
      <p:cxnSp>
        <p:nvCxnSpPr>
          <p:cNvPr id="10" name="Rechte verbindingslijn met pijl 9"/>
          <p:cNvCxnSpPr/>
          <p:nvPr/>
        </p:nvCxnSpPr>
        <p:spPr>
          <a:xfrm>
            <a:off x="4331855" y="3290639"/>
            <a:ext cx="0" cy="235733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a:off x="4343400" y="3200400"/>
            <a:ext cx="1333500" cy="2465802"/>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a:off x="4498110" y="3124200"/>
            <a:ext cx="2359891" cy="254200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a:off x="4953000" y="3200400"/>
            <a:ext cx="3200400" cy="246580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a:off x="8077200" y="3200401"/>
            <a:ext cx="1295400" cy="24475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6" name="Tabel 25"/>
          <p:cNvGraphicFramePr>
            <a:graphicFrameLocks noGrp="1"/>
          </p:cNvGraphicFramePr>
          <p:nvPr>
            <p:extLst/>
          </p:nvPr>
        </p:nvGraphicFramePr>
        <p:xfrm>
          <a:off x="4516582" y="2753206"/>
          <a:ext cx="5253182" cy="2595880"/>
        </p:xfrm>
        <a:graphic>
          <a:graphicData uri="http://schemas.openxmlformats.org/drawingml/2006/table">
            <a:tbl>
              <a:tblPr firstRow="1" bandRow="1">
                <a:tableStyleId>{5C22544A-7EE6-4342-B048-85BDC9FD1C3A}</a:tableStyleId>
              </a:tblPr>
              <a:tblGrid>
                <a:gridCol w="746443">
                  <a:extLst>
                    <a:ext uri="{9D8B030D-6E8A-4147-A177-3AD203B41FA5}">
                      <a16:colId xmlns:a16="http://schemas.microsoft.com/office/drawing/2014/main" val="20000"/>
                    </a:ext>
                  </a:extLst>
                </a:gridCol>
                <a:gridCol w="1065403">
                  <a:extLst>
                    <a:ext uri="{9D8B030D-6E8A-4147-A177-3AD203B41FA5}">
                      <a16:colId xmlns:a16="http://schemas.microsoft.com/office/drawing/2014/main" val="20001"/>
                    </a:ext>
                  </a:extLst>
                </a:gridCol>
                <a:gridCol w="1764936">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70840">
                <a:tc>
                  <a:txBody>
                    <a:bodyPr/>
                    <a:lstStyle/>
                    <a:p>
                      <a:r>
                        <a:rPr lang="nl-NL" dirty="0" err="1"/>
                        <a:t>Bev</a:t>
                      </a:r>
                      <a:r>
                        <a:rPr lang="nl-NL" dirty="0"/>
                        <a:t>.</a:t>
                      </a:r>
                    </a:p>
                  </a:txBody>
                  <a:tcPr/>
                </a:tc>
                <a:tc>
                  <a:txBody>
                    <a:bodyPr/>
                    <a:lstStyle/>
                    <a:p>
                      <a:r>
                        <a:rPr lang="nl-NL" dirty="0"/>
                        <a:t>Inkomen</a:t>
                      </a:r>
                    </a:p>
                  </a:txBody>
                  <a:tcPr/>
                </a:tc>
                <a:tc>
                  <a:txBody>
                    <a:bodyPr/>
                    <a:lstStyle/>
                    <a:p>
                      <a:r>
                        <a:rPr lang="nl-NL" dirty="0" err="1"/>
                        <a:t>Bev</a:t>
                      </a:r>
                      <a:r>
                        <a:rPr lang="nl-NL" dirty="0"/>
                        <a:t>. Cumulatief</a:t>
                      </a:r>
                    </a:p>
                  </a:txBody>
                  <a:tcPr/>
                </a:tc>
                <a:tc>
                  <a:txBody>
                    <a:bodyPr/>
                    <a:lstStyle/>
                    <a:p>
                      <a:r>
                        <a:rPr lang="nl-NL" dirty="0" err="1"/>
                        <a:t>Ink</a:t>
                      </a:r>
                      <a:r>
                        <a:rPr lang="nl-NL" dirty="0"/>
                        <a:t>. Cumulatief</a:t>
                      </a:r>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dirty="0">
                          <a:solidFill>
                            <a:schemeClr val="bg1"/>
                          </a:solidFill>
                        </a:rPr>
                        <a:t>20%</a:t>
                      </a:r>
                    </a:p>
                  </a:txBody>
                  <a:tcPr>
                    <a:solidFill>
                      <a:srgbClr val="7030A0"/>
                    </a:solidFill>
                  </a:tcPr>
                </a:tc>
                <a:tc>
                  <a:txBody>
                    <a:bodyPr/>
                    <a:lstStyle/>
                    <a:p>
                      <a:pPr algn="ctr"/>
                      <a:endParaRPr lang="nl-NL" dirty="0"/>
                    </a:p>
                  </a:txBody>
                  <a:tcPr/>
                </a:tc>
                <a:tc>
                  <a:txBody>
                    <a:bodyPr/>
                    <a:lstStyle/>
                    <a:p>
                      <a:pPr algn="ctr"/>
                      <a:endParaRPr lang="nl-NL" sz="1800" kern="1200" dirty="0">
                        <a:solidFill>
                          <a:schemeClr val="dk1"/>
                        </a:solidFill>
                        <a:latin typeface="+mn-lt"/>
                        <a:ea typeface="+mn-ea"/>
                        <a:cs typeface="+mn-cs"/>
                      </a:endParaRPr>
                    </a:p>
                  </a:txBody>
                  <a:tcPr/>
                </a:tc>
                <a:tc>
                  <a:txBody>
                    <a:bodyPr/>
                    <a:lstStyle/>
                    <a:p>
                      <a:pPr algn="ctr"/>
                      <a:endParaRPr lang="nl-NL" dirty="0"/>
                    </a:p>
                  </a:txBody>
                  <a:tcPr/>
                </a:tc>
                <a:extLst>
                  <a:ext uri="{0D108BD9-81ED-4DB2-BD59-A6C34878D82A}">
                    <a16:rowId xmlns:a16="http://schemas.microsoft.com/office/drawing/2014/main" val="10001"/>
                  </a:ext>
                </a:extLst>
              </a:tr>
              <a:tr h="370840">
                <a:tc>
                  <a:txBody>
                    <a:bodyPr/>
                    <a:lstStyle/>
                    <a:p>
                      <a:pPr algn="ctr"/>
                      <a:r>
                        <a:rPr lang="nl-NL" dirty="0">
                          <a:solidFill>
                            <a:schemeClr val="bg1"/>
                          </a:solidFill>
                        </a:rPr>
                        <a:t>20%</a:t>
                      </a:r>
                    </a:p>
                  </a:txBody>
                  <a:tcPr>
                    <a:solidFill>
                      <a:schemeClr val="accent5">
                        <a:lumMod val="75000"/>
                      </a:schemeClr>
                    </a:solidFill>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0002"/>
                  </a:ext>
                </a:extLst>
              </a:tr>
              <a:tr h="370840">
                <a:tc>
                  <a:txBody>
                    <a:bodyPr/>
                    <a:lstStyle/>
                    <a:p>
                      <a:pPr algn="ctr"/>
                      <a:r>
                        <a:rPr lang="nl-NL" dirty="0">
                          <a:solidFill>
                            <a:schemeClr val="bg1"/>
                          </a:solidFill>
                        </a:rPr>
                        <a:t>20%</a:t>
                      </a:r>
                    </a:p>
                  </a:txBody>
                  <a:tcPr>
                    <a:solidFill>
                      <a:srgbClr val="00B050"/>
                    </a:solidFill>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0003"/>
                  </a:ext>
                </a:extLst>
              </a:tr>
              <a:tr h="370840">
                <a:tc>
                  <a:txBody>
                    <a:bodyPr/>
                    <a:lstStyle/>
                    <a:p>
                      <a:pPr algn="ctr"/>
                      <a:r>
                        <a:rPr lang="nl-NL" dirty="0">
                          <a:solidFill>
                            <a:schemeClr val="bg1"/>
                          </a:solidFill>
                        </a:rPr>
                        <a:t>20%</a:t>
                      </a:r>
                    </a:p>
                  </a:txBody>
                  <a:tcPr>
                    <a:solidFill>
                      <a:srgbClr val="FFC000"/>
                    </a:solidFill>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0004"/>
                  </a:ext>
                </a:extLst>
              </a:tr>
              <a:tr h="370840">
                <a:tc>
                  <a:txBody>
                    <a:bodyPr/>
                    <a:lstStyle/>
                    <a:p>
                      <a:pPr algn="ctr"/>
                      <a:r>
                        <a:rPr lang="nl-NL" dirty="0">
                          <a:solidFill>
                            <a:schemeClr val="bg1"/>
                          </a:solidFill>
                        </a:rPr>
                        <a:t>20%</a:t>
                      </a:r>
                    </a:p>
                  </a:txBody>
                  <a:tcPr>
                    <a:solidFill>
                      <a:srgbClr val="FF0000"/>
                    </a:solidFill>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0005"/>
                  </a:ext>
                </a:extLst>
              </a:tr>
              <a:tr h="370840">
                <a:tc>
                  <a:txBody>
                    <a:bodyPr/>
                    <a:lstStyle/>
                    <a:p>
                      <a:pPr algn="ctr"/>
                      <a:r>
                        <a:rPr lang="nl-NL" dirty="0"/>
                        <a:t>100%</a:t>
                      </a:r>
                    </a:p>
                  </a:txBody>
                  <a:tcPr/>
                </a:tc>
                <a:tc>
                  <a:txBody>
                    <a:bodyPr/>
                    <a:lstStyle/>
                    <a:p>
                      <a:pPr algn="ctr"/>
                      <a:r>
                        <a:rPr lang="nl-NL" dirty="0"/>
                        <a:t>100%</a:t>
                      </a:r>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0006"/>
                  </a:ext>
                </a:extLst>
              </a:tr>
            </a:tbl>
          </a:graphicData>
        </a:graphic>
      </p:graphicFrame>
      <p:sp>
        <p:nvSpPr>
          <p:cNvPr id="29" name="Tekstvak 28"/>
          <p:cNvSpPr txBox="1"/>
          <p:nvPr/>
        </p:nvSpPr>
        <p:spPr>
          <a:xfrm>
            <a:off x="5479059" y="3114902"/>
            <a:ext cx="653744" cy="369332"/>
          </a:xfrm>
          <a:prstGeom prst="rect">
            <a:avLst/>
          </a:prstGeom>
          <a:noFill/>
        </p:spPr>
        <p:txBody>
          <a:bodyPr wrap="square" rtlCol="0">
            <a:spAutoFit/>
          </a:bodyPr>
          <a:lstStyle/>
          <a:p>
            <a:pPr algn="ctr"/>
            <a:r>
              <a:rPr lang="nl-NL" dirty="0"/>
              <a:t>1%</a:t>
            </a:r>
          </a:p>
        </p:txBody>
      </p:sp>
      <p:sp>
        <p:nvSpPr>
          <p:cNvPr id="30" name="Tekstvak 29"/>
          <p:cNvSpPr txBox="1"/>
          <p:nvPr/>
        </p:nvSpPr>
        <p:spPr>
          <a:xfrm>
            <a:off x="5483677" y="3484234"/>
            <a:ext cx="653744" cy="369332"/>
          </a:xfrm>
          <a:prstGeom prst="rect">
            <a:avLst/>
          </a:prstGeom>
          <a:noFill/>
        </p:spPr>
        <p:txBody>
          <a:bodyPr wrap="square" rtlCol="0">
            <a:spAutoFit/>
          </a:bodyPr>
          <a:lstStyle/>
          <a:p>
            <a:pPr algn="ctr"/>
            <a:r>
              <a:rPr lang="nl-NL" dirty="0"/>
              <a:t>1%</a:t>
            </a:r>
          </a:p>
        </p:txBody>
      </p:sp>
      <p:sp>
        <p:nvSpPr>
          <p:cNvPr id="31" name="Tekstvak 30"/>
          <p:cNvSpPr txBox="1"/>
          <p:nvPr/>
        </p:nvSpPr>
        <p:spPr>
          <a:xfrm>
            <a:off x="5479059" y="3841203"/>
            <a:ext cx="653744" cy="369332"/>
          </a:xfrm>
          <a:prstGeom prst="rect">
            <a:avLst/>
          </a:prstGeom>
          <a:noFill/>
        </p:spPr>
        <p:txBody>
          <a:bodyPr wrap="square" rtlCol="0">
            <a:spAutoFit/>
          </a:bodyPr>
          <a:lstStyle/>
          <a:p>
            <a:pPr algn="ctr"/>
            <a:r>
              <a:rPr lang="nl-NL" dirty="0"/>
              <a:t>5%</a:t>
            </a:r>
          </a:p>
        </p:txBody>
      </p:sp>
      <p:sp>
        <p:nvSpPr>
          <p:cNvPr id="32" name="Tekstvak 31"/>
          <p:cNvSpPr txBox="1"/>
          <p:nvPr/>
        </p:nvSpPr>
        <p:spPr>
          <a:xfrm>
            <a:off x="5466430" y="4210535"/>
            <a:ext cx="653744" cy="369332"/>
          </a:xfrm>
          <a:prstGeom prst="rect">
            <a:avLst/>
          </a:prstGeom>
          <a:noFill/>
        </p:spPr>
        <p:txBody>
          <a:bodyPr wrap="square" rtlCol="0">
            <a:spAutoFit/>
          </a:bodyPr>
          <a:lstStyle/>
          <a:p>
            <a:pPr algn="ctr"/>
            <a:r>
              <a:rPr lang="nl-NL" dirty="0"/>
              <a:t>10%</a:t>
            </a:r>
          </a:p>
        </p:txBody>
      </p:sp>
      <p:sp>
        <p:nvSpPr>
          <p:cNvPr id="33" name="Tekstvak 32"/>
          <p:cNvSpPr txBox="1"/>
          <p:nvPr/>
        </p:nvSpPr>
        <p:spPr>
          <a:xfrm>
            <a:off x="5479059" y="4579867"/>
            <a:ext cx="653744" cy="369332"/>
          </a:xfrm>
          <a:prstGeom prst="rect">
            <a:avLst/>
          </a:prstGeom>
          <a:noFill/>
        </p:spPr>
        <p:txBody>
          <a:bodyPr wrap="square" rtlCol="0">
            <a:spAutoFit/>
          </a:bodyPr>
          <a:lstStyle/>
          <a:p>
            <a:pPr algn="ctr"/>
            <a:r>
              <a:rPr lang="nl-NL" dirty="0"/>
              <a:t>83%</a:t>
            </a:r>
          </a:p>
        </p:txBody>
      </p:sp>
      <p:sp>
        <p:nvSpPr>
          <p:cNvPr id="34" name="Tekstvak 33"/>
          <p:cNvSpPr txBox="1"/>
          <p:nvPr/>
        </p:nvSpPr>
        <p:spPr>
          <a:xfrm>
            <a:off x="6934201" y="3114902"/>
            <a:ext cx="653744" cy="369332"/>
          </a:xfrm>
          <a:prstGeom prst="rect">
            <a:avLst/>
          </a:prstGeom>
          <a:noFill/>
        </p:spPr>
        <p:txBody>
          <a:bodyPr wrap="square" rtlCol="0">
            <a:spAutoFit/>
          </a:bodyPr>
          <a:lstStyle/>
          <a:p>
            <a:pPr algn="ctr"/>
            <a:r>
              <a:rPr lang="nl-NL" dirty="0"/>
              <a:t>20%</a:t>
            </a:r>
          </a:p>
        </p:txBody>
      </p:sp>
      <p:sp>
        <p:nvSpPr>
          <p:cNvPr id="35" name="Tekstvak 34"/>
          <p:cNvSpPr txBox="1"/>
          <p:nvPr/>
        </p:nvSpPr>
        <p:spPr>
          <a:xfrm>
            <a:off x="6934201" y="3476244"/>
            <a:ext cx="653744" cy="369332"/>
          </a:xfrm>
          <a:prstGeom prst="rect">
            <a:avLst/>
          </a:prstGeom>
          <a:noFill/>
        </p:spPr>
        <p:txBody>
          <a:bodyPr wrap="square" rtlCol="0">
            <a:spAutoFit/>
          </a:bodyPr>
          <a:lstStyle/>
          <a:p>
            <a:pPr algn="ctr"/>
            <a:r>
              <a:rPr lang="nl-NL" dirty="0"/>
              <a:t>40%</a:t>
            </a:r>
          </a:p>
        </p:txBody>
      </p:sp>
      <p:sp>
        <p:nvSpPr>
          <p:cNvPr id="36" name="Tekstvak 35"/>
          <p:cNvSpPr txBox="1"/>
          <p:nvPr/>
        </p:nvSpPr>
        <p:spPr>
          <a:xfrm>
            <a:off x="6942010" y="3866480"/>
            <a:ext cx="653744" cy="369332"/>
          </a:xfrm>
          <a:prstGeom prst="rect">
            <a:avLst/>
          </a:prstGeom>
          <a:noFill/>
        </p:spPr>
        <p:txBody>
          <a:bodyPr wrap="square" rtlCol="0">
            <a:spAutoFit/>
          </a:bodyPr>
          <a:lstStyle/>
          <a:p>
            <a:pPr algn="ctr"/>
            <a:r>
              <a:rPr lang="nl-NL" dirty="0"/>
              <a:t>60%</a:t>
            </a:r>
          </a:p>
        </p:txBody>
      </p:sp>
      <p:sp>
        <p:nvSpPr>
          <p:cNvPr id="37" name="Tekstvak 36"/>
          <p:cNvSpPr txBox="1"/>
          <p:nvPr/>
        </p:nvSpPr>
        <p:spPr>
          <a:xfrm>
            <a:off x="6955254" y="4235812"/>
            <a:ext cx="653744" cy="369332"/>
          </a:xfrm>
          <a:prstGeom prst="rect">
            <a:avLst/>
          </a:prstGeom>
          <a:noFill/>
        </p:spPr>
        <p:txBody>
          <a:bodyPr wrap="square" rtlCol="0">
            <a:spAutoFit/>
          </a:bodyPr>
          <a:lstStyle/>
          <a:p>
            <a:pPr algn="ctr"/>
            <a:r>
              <a:rPr lang="nl-NL" dirty="0"/>
              <a:t>80%</a:t>
            </a:r>
          </a:p>
        </p:txBody>
      </p:sp>
      <p:sp>
        <p:nvSpPr>
          <p:cNvPr id="38" name="Tekstvak 37"/>
          <p:cNvSpPr txBox="1"/>
          <p:nvPr/>
        </p:nvSpPr>
        <p:spPr>
          <a:xfrm>
            <a:off x="6858001" y="4579867"/>
            <a:ext cx="821765" cy="369332"/>
          </a:xfrm>
          <a:prstGeom prst="rect">
            <a:avLst/>
          </a:prstGeom>
          <a:noFill/>
        </p:spPr>
        <p:txBody>
          <a:bodyPr wrap="square" rtlCol="0">
            <a:spAutoFit/>
          </a:bodyPr>
          <a:lstStyle/>
          <a:p>
            <a:pPr algn="ctr"/>
            <a:r>
              <a:rPr lang="nl-NL" dirty="0"/>
              <a:t>100%</a:t>
            </a:r>
          </a:p>
        </p:txBody>
      </p:sp>
      <p:sp>
        <p:nvSpPr>
          <p:cNvPr id="39" name="Tekstvak 38"/>
          <p:cNvSpPr txBox="1"/>
          <p:nvPr/>
        </p:nvSpPr>
        <p:spPr>
          <a:xfrm>
            <a:off x="8570931" y="3477491"/>
            <a:ext cx="653744" cy="369332"/>
          </a:xfrm>
          <a:prstGeom prst="rect">
            <a:avLst/>
          </a:prstGeom>
          <a:noFill/>
        </p:spPr>
        <p:txBody>
          <a:bodyPr wrap="square" rtlCol="0">
            <a:spAutoFit/>
          </a:bodyPr>
          <a:lstStyle/>
          <a:p>
            <a:pPr algn="ctr"/>
            <a:r>
              <a:rPr lang="nl-NL" dirty="0"/>
              <a:t>2%</a:t>
            </a:r>
          </a:p>
        </p:txBody>
      </p:sp>
      <p:sp>
        <p:nvSpPr>
          <p:cNvPr id="40" name="Tekstvak 39"/>
          <p:cNvSpPr txBox="1"/>
          <p:nvPr/>
        </p:nvSpPr>
        <p:spPr>
          <a:xfrm>
            <a:off x="8564004" y="3124200"/>
            <a:ext cx="653744" cy="369332"/>
          </a:xfrm>
          <a:prstGeom prst="rect">
            <a:avLst/>
          </a:prstGeom>
          <a:noFill/>
        </p:spPr>
        <p:txBody>
          <a:bodyPr wrap="square" rtlCol="0">
            <a:spAutoFit/>
          </a:bodyPr>
          <a:lstStyle/>
          <a:p>
            <a:pPr algn="ctr"/>
            <a:r>
              <a:rPr lang="nl-NL" dirty="0"/>
              <a:t>1%</a:t>
            </a:r>
          </a:p>
        </p:txBody>
      </p:sp>
      <p:sp>
        <p:nvSpPr>
          <p:cNvPr id="42" name="Tekstvak 41"/>
          <p:cNvSpPr txBox="1"/>
          <p:nvPr/>
        </p:nvSpPr>
        <p:spPr>
          <a:xfrm>
            <a:off x="8564004" y="3861923"/>
            <a:ext cx="653744" cy="369332"/>
          </a:xfrm>
          <a:prstGeom prst="rect">
            <a:avLst/>
          </a:prstGeom>
          <a:noFill/>
        </p:spPr>
        <p:txBody>
          <a:bodyPr wrap="square" rtlCol="0">
            <a:spAutoFit/>
          </a:bodyPr>
          <a:lstStyle/>
          <a:p>
            <a:pPr algn="ctr"/>
            <a:r>
              <a:rPr lang="nl-NL" dirty="0"/>
              <a:t>7%</a:t>
            </a:r>
          </a:p>
        </p:txBody>
      </p:sp>
      <p:sp>
        <p:nvSpPr>
          <p:cNvPr id="43" name="Tekstvak 42"/>
          <p:cNvSpPr txBox="1"/>
          <p:nvPr/>
        </p:nvSpPr>
        <p:spPr>
          <a:xfrm>
            <a:off x="8570931" y="4231255"/>
            <a:ext cx="653744" cy="369332"/>
          </a:xfrm>
          <a:prstGeom prst="rect">
            <a:avLst/>
          </a:prstGeom>
          <a:noFill/>
        </p:spPr>
        <p:txBody>
          <a:bodyPr wrap="square" rtlCol="0">
            <a:spAutoFit/>
          </a:bodyPr>
          <a:lstStyle/>
          <a:p>
            <a:pPr algn="ctr"/>
            <a:r>
              <a:rPr lang="nl-NL" dirty="0"/>
              <a:t>17%</a:t>
            </a:r>
          </a:p>
        </p:txBody>
      </p:sp>
      <p:sp>
        <p:nvSpPr>
          <p:cNvPr id="44" name="Tekstvak 43"/>
          <p:cNvSpPr txBox="1"/>
          <p:nvPr/>
        </p:nvSpPr>
        <p:spPr>
          <a:xfrm>
            <a:off x="8479994" y="4608393"/>
            <a:ext cx="821765" cy="369332"/>
          </a:xfrm>
          <a:prstGeom prst="rect">
            <a:avLst/>
          </a:prstGeom>
          <a:noFill/>
        </p:spPr>
        <p:txBody>
          <a:bodyPr wrap="square" rtlCol="0">
            <a:spAutoFit/>
          </a:bodyPr>
          <a:lstStyle/>
          <a:p>
            <a:pPr algn="ctr"/>
            <a:r>
              <a:rPr lang="nl-NL" dirty="0"/>
              <a:t>100%</a:t>
            </a:r>
          </a:p>
        </p:txBody>
      </p:sp>
      <p:sp>
        <p:nvSpPr>
          <p:cNvPr id="3" name="Tekstvak 2"/>
          <p:cNvSpPr txBox="1"/>
          <p:nvPr/>
        </p:nvSpPr>
        <p:spPr>
          <a:xfrm>
            <a:off x="1752600" y="6017307"/>
            <a:ext cx="2286000" cy="369332"/>
          </a:xfrm>
          <a:prstGeom prst="rect">
            <a:avLst/>
          </a:prstGeom>
          <a:noFill/>
        </p:spPr>
        <p:txBody>
          <a:bodyPr wrap="square" rtlCol="0">
            <a:spAutoFit/>
          </a:bodyPr>
          <a:lstStyle/>
          <a:p>
            <a:r>
              <a:rPr lang="en-US" dirty="0"/>
              <a:t>% van de </a:t>
            </a:r>
            <a:r>
              <a:rPr lang="en-US" dirty="0" err="1"/>
              <a:t>bevolking</a:t>
            </a:r>
            <a:r>
              <a:rPr lang="en-US" dirty="0"/>
              <a:t> </a:t>
            </a:r>
            <a:r>
              <a:rPr lang="en-US" dirty="0">
                <a:sym typeface="Wingdings" panose="05000000000000000000" pitchFamily="2" charset="2"/>
              </a:rPr>
              <a:t></a:t>
            </a:r>
            <a:endParaRPr lang="en-US" dirty="0"/>
          </a:p>
        </p:txBody>
      </p:sp>
      <p:sp>
        <p:nvSpPr>
          <p:cNvPr id="41" name="Tekstvak 40"/>
          <p:cNvSpPr txBox="1"/>
          <p:nvPr/>
        </p:nvSpPr>
        <p:spPr>
          <a:xfrm>
            <a:off x="1752600" y="5647975"/>
            <a:ext cx="2286000" cy="369332"/>
          </a:xfrm>
          <a:prstGeom prst="rect">
            <a:avLst/>
          </a:prstGeom>
          <a:noFill/>
        </p:spPr>
        <p:txBody>
          <a:bodyPr wrap="square" rtlCol="0">
            <a:spAutoFit/>
          </a:bodyPr>
          <a:lstStyle/>
          <a:p>
            <a:r>
              <a:rPr lang="en-US" dirty="0"/>
              <a:t>% van het </a:t>
            </a:r>
            <a:r>
              <a:rPr lang="en-US" dirty="0" err="1"/>
              <a:t>inkomen</a:t>
            </a:r>
            <a:r>
              <a:rPr lang="en-US" dirty="0"/>
              <a:t>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160320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29" grpId="0"/>
      <p:bldP spid="30" grpId="0"/>
      <p:bldP spid="31" grpId="0"/>
      <p:bldP spid="32" grpId="0"/>
      <p:bldP spid="33" grpId="0"/>
      <p:bldP spid="34" grpId="0"/>
      <p:bldP spid="35" grpId="0"/>
      <p:bldP spid="36" grpId="0"/>
      <p:bldP spid="37" grpId="0"/>
      <p:bldP spid="38" grpId="0"/>
      <p:bldP spid="39" grpId="0"/>
      <p:bldP spid="40" grpId="0"/>
      <p:bldP spid="42" grpId="0"/>
      <p:bldP spid="43" grpId="0"/>
      <p:bldP spid="44" grpId="0"/>
      <p:bldP spid="3"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2141" y="609600"/>
            <a:ext cx="8229600" cy="792162"/>
          </a:xfrm>
        </p:spPr>
        <p:txBody>
          <a:bodyPr/>
          <a:lstStyle/>
          <a:p>
            <a:r>
              <a:rPr lang="nl-NL" b="1" dirty="0"/>
              <a:t>Lorenzcurve VS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56292"/>
            <a:ext cx="5791200" cy="472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untige ster 3"/>
          <p:cNvSpPr/>
          <p:nvPr/>
        </p:nvSpPr>
        <p:spPr>
          <a:xfrm>
            <a:off x="8343900" y="1828800"/>
            <a:ext cx="76200" cy="76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5-puntige ster 5"/>
          <p:cNvSpPr/>
          <p:nvPr/>
        </p:nvSpPr>
        <p:spPr>
          <a:xfrm>
            <a:off x="5562600" y="5755409"/>
            <a:ext cx="76200" cy="76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5-puntige ster 6"/>
          <p:cNvSpPr/>
          <p:nvPr/>
        </p:nvSpPr>
        <p:spPr>
          <a:xfrm>
            <a:off x="6477000" y="5638800"/>
            <a:ext cx="76200" cy="76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5-puntige ster 7"/>
          <p:cNvSpPr/>
          <p:nvPr/>
        </p:nvSpPr>
        <p:spPr>
          <a:xfrm>
            <a:off x="7383318" y="5143500"/>
            <a:ext cx="76200" cy="76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8"/>
          <p:cNvCxnSpPr>
            <a:endCxn id="4" idx="2"/>
          </p:cNvCxnSpPr>
          <p:nvPr/>
        </p:nvCxnSpPr>
        <p:spPr>
          <a:xfrm flipV="1">
            <a:off x="3733801" y="1905000"/>
            <a:ext cx="4624653" cy="3962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Vrije vorm 15"/>
          <p:cNvSpPr/>
          <p:nvPr/>
        </p:nvSpPr>
        <p:spPr>
          <a:xfrm>
            <a:off x="3759201" y="1787387"/>
            <a:ext cx="4635483" cy="4077705"/>
          </a:xfrm>
          <a:custGeom>
            <a:avLst/>
            <a:gdLst>
              <a:gd name="connsiteX0" fmla="*/ 0 w 4635483"/>
              <a:gd name="connsiteY0" fmla="*/ 4077705 h 4077705"/>
              <a:gd name="connsiteX1" fmla="*/ 1865745 w 4635483"/>
              <a:gd name="connsiteY1" fmla="*/ 4040759 h 4077705"/>
              <a:gd name="connsiteX2" fmla="*/ 1865745 w 4635483"/>
              <a:gd name="connsiteY2" fmla="*/ 4040759 h 4077705"/>
              <a:gd name="connsiteX3" fmla="*/ 2780145 w 4635483"/>
              <a:gd name="connsiteY3" fmla="*/ 3911450 h 4077705"/>
              <a:gd name="connsiteX4" fmla="*/ 3703782 w 4635483"/>
              <a:gd name="connsiteY4" fmla="*/ 3384978 h 4077705"/>
              <a:gd name="connsiteX5" fmla="*/ 4359564 w 4635483"/>
              <a:gd name="connsiteY5" fmla="*/ 1953341 h 4077705"/>
              <a:gd name="connsiteX6" fmla="*/ 4618182 w 4635483"/>
              <a:gd name="connsiteY6" fmla="*/ 96832 h 4077705"/>
              <a:gd name="connsiteX7" fmla="*/ 4590473 w 4635483"/>
              <a:gd name="connsiteY7" fmla="*/ 429341 h 407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483" h="4077705">
                <a:moveTo>
                  <a:pt x="0" y="4077705"/>
                </a:moveTo>
                <a:lnTo>
                  <a:pt x="1865745" y="4040759"/>
                </a:lnTo>
                <a:lnTo>
                  <a:pt x="1865745" y="4040759"/>
                </a:lnTo>
                <a:cubicBezTo>
                  <a:pt x="2018145" y="4019208"/>
                  <a:pt x="2473806" y="4020747"/>
                  <a:pt x="2780145" y="3911450"/>
                </a:cubicBezTo>
                <a:cubicBezTo>
                  <a:pt x="3086485" y="3802153"/>
                  <a:pt x="3440546" y="3711329"/>
                  <a:pt x="3703782" y="3384978"/>
                </a:cubicBezTo>
                <a:cubicBezTo>
                  <a:pt x="3967018" y="3058627"/>
                  <a:pt x="4207164" y="2501365"/>
                  <a:pt x="4359564" y="1953341"/>
                </a:cubicBezTo>
                <a:cubicBezTo>
                  <a:pt x="4511964" y="1405317"/>
                  <a:pt x="4579697" y="350832"/>
                  <a:pt x="4618182" y="96832"/>
                </a:cubicBezTo>
                <a:cubicBezTo>
                  <a:pt x="4656667" y="-157168"/>
                  <a:pt x="4623570" y="136086"/>
                  <a:pt x="4590473" y="4293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5-puntige ster 17"/>
          <p:cNvSpPr/>
          <p:nvPr/>
        </p:nvSpPr>
        <p:spPr>
          <a:xfrm>
            <a:off x="4648200" y="5793509"/>
            <a:ext cx="76200" cy="76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PIJL-LINKS 25"/>
          <p:cNvSpPr/>
          <p:nvPr/>
        </p:nvSpPr>
        <p:spPr>
          <a:xfrm rot="1838907">
            <a:off x="7212259" y="4073377"/>
            <a:ext cx="1251573" cy="5538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500" b="1" dirty="0"/>
              <a:t>Nivellering</a:t>
            </a:r>
          </a:p>
        </p:txBody>
      </p:sp>
      <p:sp>
        <p:nvSpPr>
          <p:cNvPr id="27" name="PIJL-RECHTS 26"/>
          <p:cNvSpPr/>
          <p:nvPr/>
        </p:nvSpPr>
        <p:spPr>
          <a:xfrm rot="1766478">
            <a:off x="6954578" y="4820136"/>
            <a:ext cx="1556831"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500" b="1" dirty="0"/>
              <a:t>Denivellering</a:t>
            </a:r>
          </a:p>
        </p:txBody>
      </p:sp>
      <p:sp>
        <p:nvSpPr>
          <p:cNvPr id="28" name="Tekstvak 27"/>
          <p:cNvSpPr txBox="1"/>
          <p:nvPr/>
        </p:nvSpPr>
        <p:spPr>
          <a:xfrm>
            <a:off x="8840136" y="2046234"/>
            <a:ext cx="1905001" cy="2031325"/>
          </a:xfrm>
          <a:prstGeom prst="rect">
            <a:avLst/>
          </a:prstGeom>
          <a:noFill/>
        </p:spPr>
        <p:txBody>
          <a:bodyPr wrap="square" rtlCol="0">
            <a:spAutoFit/>
          </a:bodyPr>
          <a:lstStyle/>
          <a:p>
            <a:r>
              <a:rPr lang="nl-NL" dirty="0">
                <a:solidFill>
                  <a:srgbClr val="FF0000"/>
                </a:solidFill>
              </a:rPr>
              <a:t>Nivellering</a:t>
            </a:r>
            <a:r>
              <a:rPr lang="nl-NL" dirty="0"/>
              <a:t> is het gevolg van</a:t>
            </a:r>
          </a:p>
          <a:p>
            <a:r>
              <a:rPr lang="nl-NL" dirty="0">
                <a:solidFill>
                  <a:srgbClr val="FF0000"/>
                </a:solidFill>
              </a:rPr>
              <a:t>Progressieve</a:t>
            </a:r>
            <a:r>
              <a:rPr lang="nl-NL" dirty="0"/>
              <a:t> belastingheffing &gt; </a:t>
            </a:r>
          </a:p>
          <a:p>
            <a:r>
              <a:rPr lang="nl-NL" dirty="0"/>
              <a:t>Verschil tussen arm en rijk wordt:</a:t>
            </a:r>
          </a:p>
          <a:p>
            <a:r>
              <a:rPr lang="nl-NL" dirty="0">
                <a:solidFill>
                  <a:srgbClr val="FF0000"/>
                </a:solidFill>
              </a:rPr>
              <a:t>Kleiner!</a:t>
            </a:r>
          </a:p>
        </p:txBody>
      </p:sp>
      <p:sp>
        <p:nvSpPr>
          <p:cNvPr id="15" name="Tekstvak 14"/>
          <p:cNvSpPr txBox="1"/>
          <p:nvPr/>
        </p:nvSpPr>
        <p:spPr>
          <a:xfrm>
            <a:off x="8853991" y="4281856"/>
            <a:ext cx="1905001" cy="2031325"/>
          </a:xfrm>
          <a:prstGeom prst="rect">
            <a:avLst/>
          </a:prstGeom>
          <a:noFill/>
        </p:spPr>
        <p:txBody>
          <a:bodyPr wrap="square" rtlCol="0">
            <a:spAutoFit/>
          </a:bodyPr>
          <a:lstStyle/>
          <a:p>
            <a:r>
              <a:rPr lang="nl-NL" dirty="0">
                <a:solidFill>
                  <a:srgbClr val="FF0000"/>
                </a:solidFill>
              </a:rPr>
              <a:t>Denivellering</a:t>
            </a:r>
            <a:r>
              <a:rPr lang="nl-NL" dirty="0"/>
              <a:t> is het gevolg van</a:t>
            </a:r>
          </a:p>
          <a:p>
            <a:r>
              <a:rPr lang="nl-NL" dirty="0">
                <a:solidFill>
                  <a:srgbClr val="FF0000"/>
                </a:solidFill>
              </a:rPr>
              <a:t>Degressieve</a:t>
            </a:r>
            <a:r>
              <a:rPr lang="nl-NL" dirty="0"/>
              <a:t> belastingheffing &gt; </a:t>
            </a:r>
          </a:p>
          <a:p>
            <a:r>
              <a:rPr lang="nl-NL" dirty="0"/>
              <a:t>Verschil tussen arm en rijk wordt:</a:t>
            </a:r>
          </a:p>
          <a:p>
            <a:r>
              <a:rPr lang="nl-NL" dirty="0">
                <a:solidFill>
                  <a:srgbClr val="FF0000"/>
                </a:solidFill>
              </a:rPr>
              <a:t>Groter</a:t>
            </a:r>
          </a:p>
        </p:txBody>
      </p:sp>
      <p:sp>
        <p:nvSpPr>
          <p:cNvPr id="3" name="Tekstvak 2"/>
          <p:cNvSpPr txBox="1"/>
          <p:nvPr/>
        </p:nvSpPr>
        <p:spPr>
          <a:xfrm>
            <a:off x="3568683" y="15236"/>
            <a:ext cx="4826000" cy="477054"/>
          </a:xfrm>
          <a:prstGeom prst="rect">
            <a:avLst/>
          </a:prstGeom>
          <a:noFill/>
        </p:spPr>
        <p:txBody>
          <a:bodyPr wrap="square" rtlCol="0">
            <a:spAutoFit/>
          </a:bodyPr>
          <a:lstStyle/>
          <a:p>
            <a:r>
              <a:rPr lang="nl-NL" sz="2500" b="1" dirty="0">
                <a:solidFill>
                  <a:srgbClr val="0070C0"/>
                </a:solidFill>
              </a:rPr>
              <a:t>Vandaag afmaken: </a:t>
            </a:r>
            <a:r>
              <a:rPr lang="nl-NL" sz="2500" b="1" dirty="0" err="1">
                <a:solidFill>
                  <a:srgbClr val="0070C0"/>
                </a:solidFill>
              </a:rPr>
              <a:t>opg</a:t>
            </a:r>
            <a:r>
              <a:rPr lang="nl-NL" sz="2500" b="1" dirty="0">
                <a:solidFill>
                  <a:srgbClr val="0070C0"/>
                </a:solidFill>
              </a:rPr>
              <a:t>. 37 t/m 40!</a:t>
            </a:r>
          </a:p>
        </p:txBody>
      </p:sp>
      <p:pic>
        <p:nvPicPr>
          <p:cNvPr id="10" name="Afbeelding 9">
            <a:extLst>
              <a:ext uri="{FF2B5EF4-FFF2-40B4-BE49-F238E27FC236}">
                <a16:creationId xmlns:a16="http://schemas.microsoft.com/office/drawing/2014/main" id="{B2073E57-3045-C244-9D87-739A370AF97B}"/>
              </a:ext>
            </a:extLst>
          </p:cNvPr>
          <p:cNvPicPr>
            <a:picLocks noChangeAspect="1"/>
          </p:cNvPicPr>
          <p:nvPr/>
        </p:nvPicPr>
        <p:blipFill>
          <a:blip r:embed="rId3"/>
          <a:stretch>
            <a:fillRect/>
          </a:stretch>
        </p:blipFill>
        <p:spPr>
          <a:xfrm>
            <a:off x="58884" y="3139238"/>
            <a:ext cx="2694736" cy="1332723"/>
          </a:xfrm>
          <a:prstGeom prst="rect">
            <a:avLst/>
          </a:prstGeom>
        </p:spPr>
      </p:pic>
      <p:sp>
        <p:nvSpPr>
          <p:cNvPr id="5" name="Tekstvak 4">
            <a:extLst>
              <a:ext uri="{FF2B5EF4-FFF2-40B4-BE49-F238E27FC236}">
                <a16:creationId xmlns:a16="http://schemas.microsoft.com/office/drawing/2014/main" id="{099AAB84-3B13-F04E-B224-57C26072A090}"/>
              </a:ext>
            </a:extLst>
          </p:cNvPr>
          <p:cNvSpPr txBox="1"/>
          <p:nvPr/>
        </p:nvSpPr>
        <p:spPr>
          <a:xfrm>
            <a:off x="12333514" y="3657600"/>
            <a:ext cx="184731" cy="369332"/>
          </a:xfrm>
          <a:prstGeom prst="rect">
            <a:avLst/>
          </a:prstGeom>
          <a:noFill/>
        </p:spPr>
        <p:txBody>
          <a:bodyPr wrap="none" rtlCol="0">
            <a:spAutoFit/>
          </a:bodyPr>
          <a:lstStyle/>
          <a:p>
            <a:endParaRPr lang="nl-NL"/>
          </a:p>
        </p:txBody>
      </p:sp>
      <p:sp>
        <p:nvSpPr>
          <p:cNvPr id="11" name="Tekstvak 10">
            <a:extLst>
              <a:ext uri="{FF2B5EF4-FFF2-40B4-BE49-F238E27FC236}">
                <a16:creationId xmlns:a16="http://schemas.microsoft.com/office/drawing/2014/main" id="{AE8E190D-5EDF-E440-A815-D22E1C8A1E83}"/>
              </a:ext>
            </a:extLst>
          </p:cNvPr>
          <p:cNvSpPr txBox="1"/>
          <p:nvPr/>
        </p:nvSpPr>
        <p:spPr>
          <a:xfrm>
            <a:off x="8275973" y="489118"/>
            <a:ext cx="3852145" cy="1200329"/>
          </a:xfrm>
          <a:prstGeom prst="rect">
            <a:avLst/>
          </a:prstGeom>
          <a:noFill/>
        </p:spPr>
        <p:txBody>
          <a:bodyPr wrap="none" rtlCol="0">
            <a:spAutoFit/>
          </a:bodyPr>
          <a:lstStyle/>
          <a:p>
            <a:r>
              <a:rPr lang="nl-NL" dirty="0"/>
              <a:t>Proportionele belastingheffing =</a:t>
            </a:r>
          </a:p>
          <a:p>
            <a:r>
              <a:rPr lang="nl-NL" dirty="0"/>
              <a:t>Iedereen betaalt </a:t>
            </a:r>
            <a:r>
              <a:rPr lang="nl-NL" dirty="0">
                <a:solidFill>
                  <a:srgbClr val="FF0000"/>
                </a:solidFill>
              </a:rPr>
              <a:t>hetzelfde </a:t>
            </a:r>
          </a:p>
          <a:p>
            <a:r>
              <a:rPr lang="nl-NL" dirty="0">
                <a:solidFill>
                  <a:srgbClr val="FF0000"/>
                </a:solidFill>
              </a:rPr>
              <a:t>percentage</a:t>
            </a:r>
            <a:r>
              <a:rPr lang="nl-NL" dirty="0"/>
              <a:t> belasting  &gt; de </a:t>
            </a:r>
            <a:r>
              <a:rPr lang="nl-NL" dirty="0" err="1"/>
              <a:t>lorenzcurve</a:t>
            </a:r>
            <a:r>
              <a:rPr lang="nl-NL" dirty="0"/>
              <a:t> </a:t>
            </a:r>
          </a:p>
          <a:p>
            <a:r>
              <a:rPr lang="nl-NL"/>
              <a:t>verandert </a:t>
            </a:r>
            <a:r>
              <a:rPr lang="nl-NL" dirty="0"/>
              <a:t>niet</a:t>
            </a:r>
          </a:p>
        </p:txBody>
      </p:sp>
    </p:spTree>
    <p:extLst>
      <p:ext uri="{BB962C8B-B14F-4D97-AF65-F5344CB8AC3E}">
        <p14:creationId xmlns:p14="http://schemas.microsoft.com/office/powerpoint/2010/main" val="328439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000"/>
                                        <p:tgtEl>
                                          <p:spTgt spid="26"/>
                                        </p:tgtEl>
                                      </p:cBhvr>
                                    </p:animEffect>
                                    <p:anim calcmode="lin" valueType="num">
                                      <p:cBhvr>
                                        <p:cTn id="32" dur="2000" fill="hold"/>
                                        <p:tgtEl>
                                          <p:spTgt spid="26"/>
                                        </p:tgtEl>
                                        <p:attrNameLst>
                                          <p:attrName>ppt_w</p:attrName>
                                        </p:attrNameLst>
                                      </p:cBhvr>
                                      <p:tavLst>
                                        <p:tav tm="0" fmla="#ppt_w*sin(2.5*pi*$)">
                                          <p:val>
                                            <p:fltVal val="0"/>
                                          </p:val>
                                        </p:tav>
                                        <p:tav tm="100000">
                                          <p:val>
                                            <p:fltVal val="1"/>
                                          </p:val>
                                        </p:tav>
                                      </p:tavLst>
                                    </p:anim>
                                    <p:anim calcmode="lin" valueType="num">
                                      <p:cBhvr>
                                        <p:cTn id="33"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2000"/>
                                        <p:tgtEl>
                                          <p:spTgt spid="27"/>
                                        </p:tgtEl>
                                      </p:cBhvr>
                                    </p:animEffect>
                                    <p:anim calcmode="lin" valueType="num">
                                      <p:cBhvr>
                                        <p:cTn id="39" dur="2000" fill="hold"/>
                                        <p:tgtEl>
                                          <p:spTgt spid="27"/>
                                        </p:tgtEl>
                                        <p:attrNameLst>
                                          <p:attrName>ppt_w</p:attrName>
                                        </p:attrNameLst>
                                      </p:cBhvr>
                                      <p:tavLst>
                                        <p:tav tm="0" fmla="#ppt_w*sin(2.5*pi*$)">
                                          <p:val>
                                            <p:fltVal val="0"/>
                                          </p:val>
                                        </p:tav>
                                        <p:tav tm="100000">
                                          <p:val>
                                            <p:fltVal val="1"/>
                                          </p:val>
                                        </p:tav>
                                      </p:tavLst>
                                    </p:anim>
                                    <p:anim calcmode="lin" valueType="num">
                                      <p:cBhvr>
                                        <p:cTn id="40"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6" grpId="0" animBg="1"/>
      <p:bldP spid="18" grpId="0" animBg="1"/>
      <p:bldP spid="26" grpId="0" animBg="1"/>
      <p:bldP spid="27"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5553" y="2357"/>
            <a:ext cx="8229600" cy="639762"/>
          </a:xfrm>
        </p:spPr>
        <p:txBody>
          <a:bodyPr>
            <a:normAutofit fontScale="90000"/>
          </a:bodyPr>
          <a:lstStyle/>
          <a:p>
            <a:r>
              <a:rPr lang="en-US" b="1" dirty="0" err="1"/>
              <a:t>Oefenopgave</a:t>
            </a:r>
            <a:r>
              <a:rPr lang="en-US" b="1" dirty="0"/>
              <a:t> Lorenz</a:t>
            </a:r>
          </a:p>
        </p:txBody>
      </p:sp>
      <p:sp>
        <p:nvSpPr>
          <p:cNvPr id="4" name="Rectangle 4"/>
          <p:cNvSpPr>
            <a:spLocks noChangeArrowheads="1"/>
          </p:cNvSpPr>
          <p:nvPr/>
        </p:nvSpPr>
        <p:spPr bwMode="auto">
          <a:xfrm>
            <a:off x="1675353" y="563434"/>
            <a:ext cx="881484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9875" algn="l"/>
              </a:tabLst>
              <a:defRPr>
                <a:solidFill>
                  <a:schemeClr val="tx1"/>
                </a:solidFill>
                <a:latin typeface="Arial" pitchFamily="34" charset="0"/>
                <a:cs typeface="Arial" pitchFamily="34" charset="0"/>
              </a:defRPr>
            </a:lvl1pPr>
            <a:lvl2pPr fontAlgn="base">
              <a:spcBef>
                <a:spcPct val="0"/>
              </a:spcBef>
              <a:spcAft>
                <a:spcPct val="0"/>
              </a:spcAft>
              <a:tabLst>
                <a:tab pos="269875" algn="l"/>
              </a:tabLst>
              <a:defRPr>
                <a:solidFill>
                  <a:schemeClr val="tx1"/>
                </a:solidFill>
                <a:latin typeface="Arial" pitchFamily="34" charset="0"/>
                <a:cs typeface="Arial" pitchFamily="34" charset="0"/>
              </a:defRPr>
            </a:lvl2pPr>
            <a:lvl3pPr fontAlgn="base">
              <a:spcBef>
                <a:spcPct val="0"/>
              </a:spcBef>
              <a:spcAft>
                <a:spcPct val="0"/>
              </a:spcAft>
              <a:tabLst>
                <a:tab pos="269875" algn="l"/>
              </a:tabLst>
              <a:defRPr>
                <a:solidFill>
                  <a:schemeClr val="tx1"/>
                </a:solidFill>
                <a:latin typeface="Arial" pitchFamily="34" charset="0"/>
                <a:cs typeface="Arial" pitchFamily="34" charset="0"/>
              </a:defRPr>
            </a:lvl3pPr>
            <a:lvl4pPr fontAlgn="base">
              <a:spcBef>
                <a:spcPct val="0"/>
              </a:spcBef>
              <a:spcAft>
                <a:spcPct val="0"/>
              </a:spcAft>
              <a:tabLst>
                <a:tab pos="269875" algn="l"/>
              </a:tabLst>
              <a:defRPr>
                <a:solidFill>
                  <a:schemeClr val="tx1"/>
                </a:solidFill>
                <a:latin typeface="Arial" pitchFamily="34" charset="0"/>
                <a:cs typeface="Arial" pitchFamily="34" charset="0"/>
              </a:defRPr>
            </a:lvl4pPr>
            <a:lvl5pPr fontAlgn="base">
              <a:spcBef>
                <a:spcPct val="0"/>
              </a:spcBef>
              <a:spcAft>
                <a:spcPct val="0"/>
              </a:spcAft>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0" hangingPunct="0"/>
            <a:r>
              <a:rPr lang="nl-NL" altLang="en-US" sz="1500" b="1" dirty="0">
                <a:solidFill>
                  <a:srgbClr val="000000"/>
                </a:solidFill>
                <a:latin typeface="Calibri" pitchFamily="34" charset="0"/>
                <a:ea typeface="Arial Unicode MS" pitchFamily="34" charset="-128"/>
              </a:rPr>
              <a:t>Hoe is de inkomensverdeling?</a:t>
            </a:r>
            <a:endParaRPr lang="en-US" altLang="en-US" sz="1500" dirty="0"/>
          </a:p>
          <a:p>
            <a:pPr eaLnBrk="0" hangingPunct="0"/>
            <a:r>
              <a:rPr lang="nl-NL" altLang="en-US" sz="1500" dirty="0">
                <a:solidFill>
                  <a:srgbClr val="000000"/>
                </a:solidFill>
                <a:latin typeface="Calibri" pitchFamily="34" charset="0"/>
                <a:ea typeface="Arial Unicode MS" pitchFamily="34" charset="-128"/>
              </a:rPr>
              <a:t>De personele inkomensverdeling houdt veel mensen bezig. Sommigen vinden dat de verschillen in inkomen te klein zijn, anderen beweren juist het tegenovergestelde. De personele inkomensverdeling kan worden weergegeven door middel van een Lorenzcurve. In onderstaande figuur is de Lorenzcurve getekend.</a:t>
            </a:r>
            <a:endParaRPr lang="en-US" altLang="en-US" sz="1500" dirty="0"/>
          </a:p>
          <a:p>
            <a:pPr eaLnBrk="0" hangingPunct="0"/>
            <a:r>
              <a:rPr lang="nl-NL" altLang="en-US" sz="1500" dirty="0">
                <a:solidFill>
                  <a:srgbClr val="000000"/>
                </a:solidFill>
                <a:latin typeface="Calibri" pitchFamily="34" charset="0"/>
                <a:ea typeface="Arial Unicode MS" pitchFamily="34" charset="-128"/>
              </a:rPr>
              <a:t>Daan en Rashid, beiden 25 jaar oud, werken allebei 40 uur per week bij dezelfde werkgever. Het loon van Daan bedraagt bruto € 3.000 per maand en het loon van Rashid bedraagt bruto € 2.000 per maand.</a:t>
            </a:r>
            <a:endParaRPr lang="en-US" altLang="en-US" sz="1500" dirty="0"/>
          </a:p>
          <a:p>
            <a:pPr eaLnBrk="0" hangingPunct="0"/>
            <a:r>
              <a:rPr lang="nl-NL" altLang="en-US" sz="1500" dirty="0">
                <a:solidFill>
                  <a:srgbClr val="000000"/>
                </a:solidFill>
                <a:latin typeface="Calibri" pitchFamily="34" charset="0"/>
                <a:ea typeface="Arial Unicode MS" pitchFamily="34" charset="-128"/>
              </a:rPr>
              <a:t>a.	Noem twee oorzaken waardoor het brutoloon van Daan hoger kan zijn dan dat van Rashid.</a:t>
            </a:r>
            <a:endParaRPr lang="en-US" altLang="en-US" sz="1500" dirty="0"/>
          </a:p>
          <a:p>
            <a:pPr eaLnBrk="0" hangingPunct="0"/>
            <a:endParaRPr lang="en-US" altLang="en-US" sz="1500" dirty="0"/>
          </a:p>
        </p:txBody>
      </p:sp>
      <p:pic>
        <p:nvPicPr>
          <p:cNvPr id="1027" name="Afbeelding 5" descr="h04t1dlfig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631207"/>
            <a:ext cx="2971800" cy="2931393"/>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4495800" y="2286001"/>
            <a:ext cx="6172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9875" algn="l"/>
              </a:tabLst>
              <a:defRPr>
                <a:solidFill>
                  <a:schemeClr val="tx1"/>
                </a:solidFill>
                <a:latin typeface="Arial" pitchFamily="34" charset="0"/>
                <a:cs typeface="Arial" pitchFamily="34" charset="0"/>
              </a:defRPr>
            </a:lvl1pPr>
            <a:lvl2pPr fontAlgn="base">
              <a:spcBef>
                <a:spcPct val="0"/>
              </a:spcBef>
              <a:spcAft>
                <a:spcPct val="0"/>
              </a:spcAft>
              <a:tabLst>
                <a:tab pos="269875" algn="l"/>
              </a:tabLst>
              <a:defRPr>
                <a:solidFill>
                  <a:schemeClr val="tx1"/>
                </a:solidFill>
                <a:latin typeface="Arial" pitchFamily="34" charset="0"/>
                <a:cs typeface="Arial" pitchFamily="34" charset="0"/>
              </a:defRPr>
            </a:lvl2pPr>
            <a:lvl3pPr fontAlgn="base">
              <a:spcBef>
                <a:spcPct val="0"/>
              </a:spcBef>
              <a:spcAft>
                <a:spcPct val="0"/>
              </a:spcAft>
              <a:tabLst>
                <a:tab pos="269875" algn="l"/>
              </a:tabLst>
              <a:defRPr>
                <a:solidFill>
                  <a:schemeClr val="tx1"/>
                </a:solidFill>
                <a:latin typeface="Arial" pitchFamily="34" charset="0"/>
                <a:cs typeface="Arial" pitchFamily="34" charset="0"/>
              </a:defRPr>
            </a:lvl3pPr>
            <a:lvl4pPr fontAlgn="base">
              <a:spcBef>
                <a:spcPct val="0"/>
              </a:spcBef>
              <a:spcAft>
                <a:spcPct val="0"/>
              </a:spcAft>
              <a:tabLst>
                <a:tab pos="269875" algn="l"/>
              </a:tabLst>
              <a:defRPr>
                <a:solidFill>
                  <a:schemeClr val="tx1"/>
                </a:solidFill>
                <a:latin typeface="Arial" pitchFamily="34" charset="0"/>
                <a:cs typeface="Arial" pitchFamily="34" charset="0"/>
              </a:defRPr>
            </a:lvl4pPr>
            <a:lvl5pPr fontAlgn="base">
              <a:spcBef>
                <a:spcPct val="0"/>
              </a:spcBef>
              <a:spcAft>
                <a:spcPct val="0"/>
              </a:spcAft>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marL="342900" indent="-342900">
              <a:buFont typeface="+mj-lt"/>
              <a:buAutoNum type="alphaLcPeriod" startAt="2"/>
            </a:pPr>
            <a:r>
              <a:rPr lang="nl-NL" altLang="en-US" sz="1500" dirty="0">
                <a:solidFill>
                  <a:srgbClr val="000000"/>
                </a:solidFill>
                <a:latin typeface="Calibri" pitchFamily="34" charset="0"/>
                <a:ea typeface="Arial Unicode MS" pitchFamily="34" charset="-128"/>
              </a:rPr>
              <a:t>Welke conclusie kun je trekken als de Lorenzcurve zou samenvallen met de diagonale stippellijn? Licht het antwoord toe.</a:t>
            </a:r>
            <a:endParaRPr lang="en-US" altLang="en-US" sz="1500" dirty="0"/>
          </a:p>
          <a:p>
            <a:pPr marL="342900" indent="-342900" eaLnBrk="0" hangingPunct="0">
              <a:buFont typeface="+mj-lt"/>
              <a:buAutoNum type="alphaLcPeriod" startAt="2"/>
            </a:pPr>
            <a:r>
              <a:rPr lang="nl-NL" altLang="en-US" sz="1500" dirty="0">
                <a:solidFill>
                  <a:srgbClr val="000000"/>
                </a:solidFill>
                <a:latin typeface="Calibri" pitchFamily="34" charset="0"/>
                <a:ea typeface="Arial Unicode MS" pitchFamily="34" charset="-128"/>
              </a:rPr>
              <a:t>Bereken hoeveel procent van het totale inkomen wordt ontvangen door de 25% meest verdienende personen.</a:t>
            </a:r>
            <a:endParaRPr lang="en-US" altLang="en-US" sz="1500" dirty="0"/>
          </a:p>
          <a:p>
            <a:pPr eaLnBrk="0" hangingPunct="0"/>
            <a:endParaRPr lang="nl-NL" altLang="en-US" sz="1500" dirty="0">
              <a:solidFill>
                <a:srgbClr val="000000"/>
              </a:solidFill>
              <a:latin typeface="Calibri" pitchFamily="34" charset="0"/>
              <a:ea typeface="Arial Unicode MS" pitchFamily="34" charset="-128"/>
            </a:endParaRPr>
          </a:p>
          <a:p>
            <a:pPr eaLnBrk="0" hangingPunct="0"/>
            <a:r>
              <a:rPr lang="nl-NL" altLang="en-US" sz="1500" dirty="0">
                <a:solidFill>
                  <a:srgbClr val="000000"/>
                </a:solidFill>
                <a:latin typeface="Calibri" pitchFamily="34" charset="0"/>
                <a:ea typeface="Arial Unicode MS" pitchFamily="34" charset="-128"/>
              </a:rPr>
              <a:t>Stel dat het totale inkomen toeneemt. De minst verdienende helft van de personen ziet het gemiddelde inkomen met 4% per persoon stijgen. Het gemiddelde inkomen per persoon van de hoogst verdienende helft stijgt met 1%. </a:t>
            </a:r>
          </a:p>
          <a:p>
            <a:pPr eaLnBrk="0" hangingPunct="0"/>
            <a:endParaRPr lang="en-US" altLang="en-US" sz="1500" dirty="0"/>
          </a:p>
          <a:p>
            <a:pPr marL="342900" indent="-342900" eaLnBrk="0" hangingPunct="0">
              <a:buFont typeface="+mj-lt"/>
              <a:buAutoNum type="alphaLcPeriod" startAt="4"/>
            </a:pPr>
            <a:r>
              <a:rPr lang="nl-NL" altLang="en-US" sz="1500" dirty="0">
                <a:solidFill>
                  <a:srgbClr val="000000"/>
                </a:solidFill>
                <a:latin typeface="Calibri" pitchFamily="34" charset="0"/>
                <a:ea typeface="Arial Unicode MS" pitchFamily="34" charset="-128"/>
              </a:rPr>
              <a:t>Teken in de figuur van de bijlage een lijn die weergeeft hoe de Lorenzcurve na deze inkomensverandering zou kunnen lopen. Zet een B bij deze lijn.</a:t>
            </a:r>
            <a:endParaRPr lang="en-US" altLang="en-US" sz="1500" dirty="0"/>
          </a:p>
          <a:p>
            <a:pPr eaLnBrk="0" hangingPunct="0"/>
            <a:endParaRPr lang="nl-NL" altLang="en-US" sz="1500" dirty="0">
              <a:solidFill>
                <a:srgbClr val="000000"/>
              </a:solidFill>
              <a:latin typeface="Calibri" pitchFamily="34" charset="0"/>
              <a:ea typeface="Arial Unicode MS" pitchFamily="34" charset="-128"/>
            </a:endParaRPr>
          </a:p>
          <a:p>
            <a:pPr eaLnBrk="0" hangingPunct="0"/>
            <a:r>
              <a:rPr lang="nl-NL" altLang="en-US" sz="1500" dirty="0">
                <a:solidFill>
                  <a:srgbClr val="000000"/>
                </a:solidFill>
                <a:latin typeface="Calibri" pitchFamily="34" charset="0"/>
                <a:ea typeface="Arial Unicode MS" pitchFamily="34" charset="-128"/>
              </a:rPr>
              <a:t>De Lorenzcurven A en B van de bijlage zouden ook betrekking kunnen hebben op twee landen, bijvoorbeeld Nederland en Mexico.</a:t>
            </a:r>
            <a:endParaRPr lang="en-US" altLang="en-US" sz="1500" dirty="0"/>
          </a:p>
          <a:p>
            <a:pPr marL="342900" indent="-342900" eaLnBrk="0" hangingPunct="0">
              <a:buFont typeface="+mj-lt"/>
              <a:buAutoNum type="alphaLcPeriod" startAt="5"/>
            </a:pPr>
            <a:r>
              <a:rPr lang="nl-NL" altLang="en-US" sz="1500" dirty="0">
                <a:solidFill>
                  <a:srgbClr val="000000"/>
                </a:solidFill>
                <a:latin typeface="Calibri" pitchFamily="34" charset="0"/>
                <a:ea typeface="Arial Unicode MS" pitchFamily="34" charset="-128"/>
              </a:rPr>
              <a:t>Welke van beide curven (A of B) geldt dan, denk jij, voor Mexico? Licht het antwoord toe.</a:t>
            </a:r>
            <a:endParaRPr lang="nl-NL" altLang="en-US" sz="1500" dirty="0"/>
          </a:p>
        </p:txBody>
      </p:sp>
    </p:spTree>
    <p:extLst>
      <p:ext uri="{BB962C8B-B14F-4D97-AF65-F5344CB8AC3E}">
        <p14:creationId xmlns:p14="http://schemas.microsoft.com/office/powerpoint/2010/main" val="171930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17518" y="1066800"/>
            <a:ext cx="8991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0" algn="l"/>
                <a:tab pos="269875" algn="l"/>
              </a:tabLst>
              <a:defRPr>
                <a:solidFill>
                  <a:schemeClr val="tx1"/>
                </a:solidFill>
                <a:latin typeface="Arial" pitchFamily="34" charset="0"/>
                <a:cs typeface="Arial" pitchFamily="34" charset="0"/>
              </a:defRPr>
            </a:lvl1pPr>
            <a:lvl2pPr fontAlgn="base">
              <a:spcBef>
                <a:spcPct val="0"/>
              </a:spcBef>
              <a:spcAft>
                <a:spcPct val="0"/>
              </a:spcAft>
              <a:tabLst>
                <a:tab pos="0" algn="l"/>
                <a:tab pos="269875" algn="l"/>
              </a:tabLst>
              <a:defRPr>
                <a:solidFill>
                  <a:schemeClr val="tx1"/>
                </a:solidFill>
                <a:latin typeface="Arial" pitchFamily="34" charset="0"/>
                <a:cs typeface="Arial" pitchFamily="34" charset="0"/>
              </a:defRPr>
            </a:lvl2pPr>
            <a:lvl3pPr fontAlgn="base">
              <a:spcBef>
                <a:spcPct val="0"/>
              </a:spcBef>
              <a:spcAft>
                <a:spcPct val="0"/>
              </a:spcAft>
              <a:tabLst>
                <a:tab pos="0" algn="l"/>
                <a:tab pos="269875" algn="l"/>
              </a:tabLst>
              <a:defRPr>
                <a:solidFill>
                  <a:schemeClr val="tx1"/>
                </a:solidFill>
                <a:latin typeface="Arial" pitchFamily="34" charset="0"/>
                <a:cs typeface="Arial" pitchFamily="34" charset="0"/>
              </a:defRPr>
            </a:lvl3pPr>
            <a:lvl4pPr fontAlgn="base">
              <a:spcBef>
                <a:spcPct val="0"/>
              </a:spcBef>
              <a:spcAft>
                <a:spcPct val="0"/>
              </a:spcAft>
              <a:tabLst>
                <a:tab pos="0" algn="l"/>
                <a:tab pos="269875" algn="l"/>
              </a:tabLst>
              <a:defRPr>
                <a:solidFill>
                  <a:schemeClr val="tx1"/>
                </a:solidFill>
                <a:latin typeface="Arial" pitchFamily="34" charset="0"/>
                <a:cs typeface="Arial" pitchFamily="34" charset="0"/>
              </a:defRPr>
            </a:lvl4pPr>
            <a:lvl5pPr fontAlgn="base">
              <a:spcBef>
                <a:spcPct val="0"/>
              </a:spcBef>
              <a:spcAft>
                <a:spcPct val="0"/>
              </a:spcAft>
              <a:tabLst>
                <a:tab pos="0" algn="l"/>
                <a:tab pos="269875" algn="l"/>
              </a:tabLst>
              <a:defRPr>
                <a:solidFill>
                  <a:schemeClr val="tx1"/>
                </a:solidFill>
                <a:latin typeface="Arial" pitchFamily="34" charset="0"/>
                <a:cs typeface="Arial" pitchFamily="34" charset="0"/>
              </a:defRPr>
            </a:lvl5pPr>
            <a:lvl6pPr fontAlgn="base">
              <a:spcBef>
                <a:spcPct val="0"/>
              </a:spcBef>
              <a:spcAft>
                <a:spcPct val="0"/>
              </a:spcAft>
              <a:tabLst>
                <a:tab pos="0" algn="l"/>
                <a:tab pos="269875" algn="l"/>
              </a:tabLst>
              <a:defRPr>
                <a:solidFill>
                  <a:schemeClr val="tx1"/>
                </a:solidFill>
                <a:latin typeface="Arial" pitchFamily="34" charset="0"/>
                <a:cs typeface="Arial" pitchFamily="34" charset="0"/>
              </a:defRPr>
            </a:lvl6pPr>
            <a:lvl7pPr fontAlgn="base">
              <a:spcBef>
                <a:spcPct val="0"/>
              </a:spcBef>
              <a:spcAft>
                <a:spcPct val="0"/>
              </a:spcAft>
              <a:tabLst>
                <a:tab pos="0" algn="l"/>
                <a:tab pos="269875" algn="l"/>
              </a:tabLst>
              <a:defRPr>
                <a:solidFill>
                  <a:schemeClr val="tx1"/>
                </a:solidFill>
                <a:latin typeface="Arial" pitchFamily="34" charset="0"/>
                <a:cs typeface="Arial" pitchFamily="34" charset="0"/>
              </a:defRPr>
            </a:lvl7pPr>
            <a:lvl8pPr fontAlgn="base">
              <a:spcBef>
                <a:spcPct val="0"/>
              </a:spcBef>
              <a:spcAft>
                <a:spcPct val="0"/>
              </a:spcAft>
              <a:tabLst>
                <a:tab pos="0" algn="l"/>
                <a:tab pos="269875" algn="l"/>
              </a:tabLst>
              <a:defRPr>
                <a:solidFill>
                  <a:schemeClr val="tx1"/>
                </a:solidFill>
                <a:latin typeface="Arial" pitchFamily="34" charset="0"/>
                <a:cs typeface="Arial" pitchFamily="34" charset="0"/>
              </a:defRPr>
            </a:lvl8pPr>
            <a:lvl9pPr fontAlgn="base">
              <a:spcBef>
                <a:spcPct val="0"/>
              </a:spcBef>
              <a:spcAft>
                <a:spcPct val="0"/>
              </a:spcAft>
              <a:tabLst>
                <a:tab pos="0" algn="l"/>
                <a:tab pos="269875" algn="l"/>
              </a:tabLst>
              <a:defRPr>
                <a:solidFill>
                  <a:schemeClr val="tx1"/>
                </a:solidFill>
                <a:latin typeface="Arial" pitchFamily="34" charset="0"/>
                <a:cs typeface="Arial" pitchFamily="34" charset="0"/>
              </a:defRPr>
            </a:lvl9pPr>
          </a:lstStyle>
          <a:p>
            <a:r>
              <a:rPr lang="nl-NL" altLang="en-US" sz="1500" dirty="0">
                <a:solidFill>
                  <a:srgbClr val="000000"/>
                </a:solidFill>
                <a:latin typeface="Calibri" pitchFamily="34" charset="0"/>
                <a:ea typeface="Arial Unicode MS" pitchFamily="34" charset="-128"/>
              </a:rPr>
              <a:t>(2)	1.	- Daan is hoger opgeleid.</a:t>
            </a:r>
            <a:endParaRPr lang="en-US" altLang="en-US" sz="1500" dirty="0"/>
          </a:p>
          <a:p>
            <a:pPr eaLnBrk="0" hangingPunct="0"/>
            <a:r>
              <a:rPr lang="nl-NL" altLang="en-US" sz="1500" dirty="0">
                <a:solidFill>
                  <a:srgbClr val="000000"/>
                </a:solidFill>
                <a:latin typeface="Calibri" pitchFamily="34" charset="0"/>
                <a:ea typeface="Arial Unicode MS" pitchFamily="34" charset="-128"/>
              </a:rPr>
              <a:t>			- Daan is productiever.</a:t>
            </a:r>
            <a:endParaRPr lang="en-US" altLang="en-US" sz="1500" dirty="0"/>
          </a:p>
          <a:p>
            <a:pPr eaLnBrk="0" hangingPunct="0"/>
            <a:r>
              <a:rPr lang="nl-NL" altLang="en-US" sz="1500" dirty="0">
                <a:solidFill>
                  <a:srgbClr val="000000"/>
                </a:solidFill>
                <a:latin typeface="Calibri" pitchFamily="34" charset="0"/>
                <a:ea typeface="Arial Unicode MS" pitchFamily="34" charset="-128"/>
              </a:rPr>
              <a:t>			- Daan doet zwaarder/ meer verantwoordelijk werk.</a:t>
            </a:r>
            <a:endParaRPr lang="en-US" altLang="en-US" sz="1500" dirty="0"/>
          </a:p>
          <a:p>
            <a:pPr eaLnBrk="0" hangingPunct="0"/>
            <a:r>
              <a:rPr lang="nl-NL" altLang="en-US" sz="1500" dirty="0">
                <a:solidFill>
                  <a:srgbClr val="000000"/>
                </a:solidFill>
                <a:latin typeface="Calibri" pitchFamily="34" charset="0"/>
                <a:ea typeface="Arial Unicode MS" pitchFamily="34" charset="-128"/>
              </a:rPr>
              <a:t> (1)	2.	Dat iedereen een even hoog inkomen heeft.</a:t>
            </a:r>
            <a:endParaRPr lang="en-US" altLang="en-US" sz="1500" dirty="0"/>
          </a:p>
          <a:p>
            <a:pPr eaLnBrk="0" hangingPunct="0"/>
            <a:r>
              <a:rPr lang="nl-NL" altLang="en-US" sz="1500" dirty="0">
                <a:solidFill>
                  <a:srgbClr val="000000"/>
                </a:solidFill>
                <a:latin typeface="Calibri" pitchFamily="34" charset="0"/>
                <a:ea typeface="Arial Unicode MS" pitchFamily="34" charset="-128"/>
              </a:rPr>
              <a:t> (2)	3.	De minst verdienende 75% ontvangt 50% van het totale inkomen. De meest verdienende 25% 	</a:t>
            </a:r>
          </a:p>
          <a:p>
            <a:pPr eaLnBrk="0" hangingPunct="0"/>
            <a:r>
              <a:rPr lang="nl-NL" altLang="en-US" sz="1500" dirty="0">
                <a:solidFill>
                  <a:srgbClr val="000000"/>
                </a:solidFill>
                <a:latin typeface="Calibri" pitchFamily="34" charset="0"/>
                <a:ea typeface="Arial Unicode MS" pitchFamily="34" charset="-128"/>
              </a:rPr>
              <a:t>			verdient dan 100 – 50 = 50%.</a:t>
            </a:r>
            <a:endParaRPr lang="en-US" altLang="en-US" sz="1500" dirty="0"/>
          </a:p>
          <a:p>
            <a:pPr eaLnBrk="0" hangingPunct="0"/>
            <a:r>
              <a:rPr lang="nl-NL" altLang="en-US" sz="1500" dirty="0">
                <a:solidFill>
                  <a:srgbClr val="000000"/>
                </a:solidFill>
                <a:latin typeface="Calibri" pitchFamily="34" charset="0"/>
                <a:ea typeface="Arial Unicode MS" pitchFamily="34" charset="-128"/>
              </a:rPr>
              <a:t> (1)	4.	Een willekeurige Lorenzcurve (B) tussen de gegeven Lorenzcurve A en de diagonaal.</a:t>
            </a:r>
            <a:endParaRPr lang="en-US" altLang="en-US" sz="1500" dirty="0"/>
          </a:p>
          <a:p>
            <a:pPr eaLnBrk="0" hangingPunct="0"/>
            <a:endParaRPr lang="en-US" altLang="en-US" sz="1500" dirty="0"/>
          </a:p>
        </p:txBody>
      </p:sp>
      <p:pic>
        <p:nvPicPr>
          <p:cNvPr id="2049" name="Afbeelding 3" descr="Figu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2314" y="2895600"/>
            <a:ext cx="2849124" cy="2792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75691" y="5486401"/>
            <a:ext cx="86521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0" algn="l"/>
                <a:tab pos="269875" algn="l"/>
              </a:tabLst>
              <a:defRPr>
                <a:solidFill>
                  <a:schemeClr val="tx1"/>
                </a:solidFill>
                <a:latin typeface="Arial" pitchFamily="34" charset="0"/>
                <a:cs typeface="Arial" pitchFamily="34" charset="0"/>
              </a:defRPr>
            </a:lvl1pPr>
            <a:lvl2pPr fontAlgn="base">
              <a:spcBef>
                <a:spcPct val="0"/>
              </a:spcBef>
              <a:spcAft>
                <a:spcPct val="0"/>
              </a:spcAft>
              <a:tabLst>
                <a:tab pos="0" algn="l"/>
                <a:tab pos="269875" algn="l"/>
              </a:tabLst>
              <a:defRPr>
                <a:solidFill>
                  <a:schemeClr val="tx1"/>
                </a:solidFill>
                <a:latin typeface="Arial" pitchFamily="34" charset="0"/>
                <a:cs typeface="Arial" pitchFamily="34" charset="0"/>
              </a:defRPr>
            </a:lvl2pPr>
            <a:lvl3pPr fontAlgn="base">
              <a:spcBef>
                <a:spcPct val="0"/>
              </a:spcBef>
              <a:spcAft>
                <a:spcPct val="0"/>
              </a:spcAft>
              <a:tabLst>
                <a:tab pos="0" algn="l"/>
                <a:tab pos="269875" algn="l"/>
              </a:tabLst>
              <a:defRPr>
                <a:solidFill>
                  <a:schemeClr val="tx1"/>
                </a:solidFill>
                <a:latin typeface="Arial" pitchFamily="34" charset="0"/>
                <a:cs typeface="Arial" pitchFamily="34" charset="0"/>
              </a:defRPr>
            </a:lvl3pPr>
            <a:lvl4pPr fontAlgn="base">
              <a:spcBef>
                <a:spcPct val="0"/>
              </a:spcBef>
              <a:spcAft>
                <a:spcPct val="0"/>
              </a:spcAft>
              <a:tabLst>
                <a:tab pos="0" algn="l"/>
                <a:tab pos="269875" algn="l"/>
              </a:tabLst>
              <a:defRPr>
                <a:solidFill>
                  <a:schemeClr val="tx1"/>
                </a:solidFill>
                <a:latin typeface="Arial" pitchFamily="34" charset="0"/>
                <a:cs typeface="Arial" pitchFamily="34" charset="0"/>
              </a:defRPr>
            </a:lvl4pPr>
            <a:lvl5pPr fontAlgn="base">
              <a:spcBef>
                <a:spcPct val="0"/>
              </a:spcBef>
              <a:spcAft>
                <a:spcPct val="0"/>
              </a:spcAft>
              <a:tabLst>
                <a:tab pos="0" algn="l"/>
                <a:tab pos="269875" algn="l"/>
              </a:tabLst>
              <a:defRPr>
                <a:solidFill>
                  <a:schemeClr val="tx1"/>
                </a:solidFill>
                <a:latin typeface="Arial" pitchFamily="34" charset="0"/>
                <a:cs typeface="Arial" pitchFamily="34" charset="0"/>
              </a:defRPr>
            </a:lvl5pPr>
            <a:lvl6pPr fontAlgn="base">
              <a:spcBef>
                <a:spcPct val="0"/>
              </a:spcBef>
              <a:spcAft>
                <a:spcPct val="0"/>
              </a:spcAft>
              <a:tabLst>
                <a:tab pos="0" algn="l"/>
                <a:tab pos="269875" algn="l"/>
              </a:tabLst>
              <a:defRPr>
                <a:solidFill>
                  <a:schemeClr val="tx1"/>
                </a:solidFill>
                <a:latin typeface="Arial" pitchFamily="34" charset="0"/>
                <a:cs typeface="Arial" pitchFamily="34" charset="0"/>
              </a:defRPr>
            </a:lvl6pPr>
            <a:lvl7pPr fontAlgn="base">
              <a:spcBef>
                <a:spcPct val="0"/>
              </a:spcBef>
              <a:spcAft>
                <a:spcPct val="0"/>
              </a:spcAft>
              <a:tabLst>
                <a:tab pos="0" algn="l"/>
                <a:tab pos="269875" algn="l"/>
              </a:tabLst>
              <a:defRPr>
                <a:solidFill>
                  <a:schemeClr val="tx1"/>
                </a:solidFill>
                <a:latin typeface="Arial" pitchFamily="34" charset="0"/>
                <a:cs typeface="Arial" pitchFamily="34" charset="0"/>
              </a:defRPr>
            </a:lvl7pPr>
            <a:lvl8pPr fontAlgn="base">
              <a:spcBef>
                <a:spcPct val="0"/>
              </a:spcBef>
              <a:spcAft>
                <a:spcPct val="0"/>
              </a:spcAft>
              <a:tabLst>
                <a:tab pos="0" algn="l"/>
                <a:tab pos="269875" algn="l"/>
              </a:tabLst>
              <a:defRPr>
                <a:solidFill>
                  <a:schemeClr val="tx1"/>
                </a:solidFill>
                <a:latin typeface="Arial" pitchFamily="34" charset="0"/>
                <a:cs typeface="Arial" pitchFamily="34" charset="0"/>
              </a:defRPr>
            </a:lvl8pPr>
            <a:lvl9pPr fontAlgn="base">
              <a:spcBef>
                <a:spcPct val="0"/>
              </a:spcBef>
              <a:spcAft>
                <a:spcPct val="0"/>
              </a:spcAft>
              <a:tabLst>
                <a:tab pos="0" algn="l"/>
                <a:tab pos="269875" algn="l"/>
              </a:tabLst>
              <a:defRPr>
                <a:solidFill>
                  <a:schemeClr val="tx1"/>
                </a:solidFill>
                <a:latin typeface="Arial" pitchFamily="34" charset="0"/>
                <a:cs typeface="Arial" pitchFamily="34" charset="0"/>
              </a:defRPr>
            </a:lvl9pPr>
          </a:lstStyle>
          <a:p>
            <a:r>
              <a:rPr lang="nl-NL" altLang="en-US" sz="1500" dirty="0">
                <a:solidFill>
                  <a:srgbClr val="000000"/>
                </a:solidFill>
                <a:latin typeface="Calibri" pitchFamily="34" charset="0"/>
                <a:ea typeface="Arial Unicode MS" pitchFamily="34" charset="-128"/>
              </a:rPr>
              <a:t>(2)	5.	Curve A.</a:t>
            </a:r>
            <a:endParaRPr lang="en-US" altLang="en-US" sz="1500" dirty="0"/>
          </a:p>
          <a:p>
            <a:pPr eaLnBrk="0" hangingPunct="0"/>
            <a:r>
              <a:rPr lang="nl-NL" altLang="en-US" sz="1500" dirty="0">
                <a:solidFill>
                  <a:srgbClr val="000000"/>
                </a:solidFill>
                <a:latin typeface="Calibri" pitchFamily="34" charset="0"/>
                <a:ea typeface="Arial Unicode MS" pitchFamily="34" charset="-128"/>
              </a:rPr>
              <a:t>			Deze ligt verder van de diagonaal af, omdat de inkomensverschillen in verhouding groter zijn/de 			verschillen in armere landen groter zijn dan in Nederland.</a:t>
            </a:r>
            <a:endParaRPr lang="nl-NL" altLang="en-US" sz="1500" b="1" dirty="0">
              <a:latin typeface="Calibri" pitchFamily="34" charset="0"/>
              <a:ea typeface="Times New Roman" pitchFamily="18" charset="0"/>
              <a:cs typeface="Times New Roman" pitchFamily="18" charset="0"/>
            </a:endParaRPr>
          </a:p>
          <a:p>
            <a:pPr eaLnBrk="0" hangingPunct="0"/>
            <a:endParaRPr lang="en-US" altLang="en-US" sz="1500" dirty="0"/>
          </a:p>
        </p:txBody>
      </p:sp>
      <p:sp>
        <p:nvSpPr>
          <p:cNvPr id="7" name="Titel 1"/>
          <p:cNvSpPr>
            <a:spLocks noGrp="1"/>
          </p:cNvSpPr>
          <p:nvPr>
            <p:ph type="title"/>
          </p:nvPr>
        </p:nvSpPr>
        <p:spPr>
          <a:xfrm>
            <a:off x="2005553" y="2357"/>
            <a:ext cx="8229600" cy="639762"/>
          </a:xfrm>
        </p:spPr>
        <p:txBody>
          <a:bodyPr>
            <a:normAutofit fontScale="90000"/>
          </a:bodyPr>
          <a:lstStyle/>
          <a:p>
            <a:r>
              <a:rPr lang="en-US" b="1" dirty="0" err="1"/>
              <a:t>Antwoorden</a:t>
            </a:r>
            <a:r>
              <a:rPr lang="en-US" b="1" dirty="0"/>
              <a:t> </a:t>
            </a:r>
            <a:r>
              <a:rPr lang="en-US" b="1" dirty="0" err="1"/>
              <a:t>oefenopgave</a:t>
            </a:r>
            <a:endParaRPr lang="en-US" b="1" dirty="0"/>
          </a:p>
        </p:txBody>
      </p:sp>
    </p:spTree>
    <p:extLst>
      <p:ext uri="{BB962C8B-B14F-4D97-AF65-F5344CB8AC3E}">
        <p14:creationId xmlns:p14="http://schemas.microsoft.com/office/powerpoint/2010/main" val="229604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944608" cy="778098"/>
          </a:xfrm>
        </p:spPr>
        <p:txBody>
          <a:bodyPr>
            <a:normAutofit/>
          </a:bodyPr>
          <a:lstStyle/>
          <a:p>
            <a:r>
              <a:rPr lang="en-US" sz="3800" b="1" dirty="0"/>
              <a:t>H5: De </a:t>
            </a:r>
            <a:r>
              <a:rPr lang="en-US" sz="3800" b="1" dirty="0" err="1"/>
              <a:t>Balans</a:t>
            </a:r>
            <a:r>
              <a:rPr lang="en-US" sz="3800" b="1" dirty="0"/>
              <a:t>, </a:t>
            </a:r>
            <a:r>
              <a:rPr lang="en-US" sz="3800" b="1" dirty="0" err="1"/>
              <a:t>een</a:t>
            </a:r>
            <a:r>
              <a:rPr lang="en-US" sz="3800" b="1" dirty="0"/>
              <a:t> </a:t>
            </a:r>
            <a:r>
              <a:rPr lang="en-US" sz="3800" b="1" dirty="0" err="1"/>
              <a:t>voorbeeld</a:t>
            </a:r>
            <a:endParaRPr lang="en-US" sz="3800" b="1" dirty="0"/>
          </a:p>
        </p:txBody>
      </p:sp>
      <p:sp>
        <p:nvSpPr>
          <p:cNvPr id="3" name="Content Placeholder 2"/>
          <p:cNvSpPr>
            <a:spLocks noGrp="1"/>
          </p:cNvSpPr>
          <p:nvPr>
            <p:ph idx="1"/>
          </p:nvPr>
        </p:nvSpPr>
        <p:spPr>
          <a:xfrm>
            <a:off x="1703512" y="1600200"/>
            <a:ext cx="8784976" cy="4421088"/>
          </a:xfrm>
        </p:spPr>
        <p:txBody>
          <a:bodyPr>
            <a:normAutofit fontScale="92500" lnSpcReduction="20000"/>
          </a:bodyPr>
          <a:lstStyle/>
          <a:p>
            <a:pPr marL="0" indent="0">
              <a:buNone/>
            </a:pPr>
            <a:r>
              <a:rPr lang="en-US" sz="2000" b="1" dirty="0" err="1"/>
              <a:t>Debet</a:t>
            </a:r>
            <a:r>
              <a:rPr lang="en-US" sz="2000" b="1" dirty="0"/>
              <a:t> (</a:t>
            </a:r>
            <a:r>
              <a:rPr lang="en-US" sz="2000" b="1" dirty="0" err="1"/>
              <a:t>Activa</a:t>
            </a:r>
            <a:r>
              <a:rPr lang="en-US" sz="2000" b="1" dirty="0"/>
              <a:t>)  		   	BALANS per 1/1 		      Credit (</a:t>
            </a:r>
            <a:r>
              <a:rPr lang="en-US" sz="2000" b="1" dirty="0" err="1"/>
              <a:t>Passiva</a:t>
            </a:r>
            <a:r>
              <a:rPr lang="en-US" sz="2000" b="1" dirty="0"/>
              <a:t>)</a:t>
            </a:r>
          </a:p>
          <a:p>
            <a:pPr marL="0" indent="0">
              <a:buNone/>
            </a:pPr>
            <a:r>
              <a:rPr lang="en-US" sz="2000" b="1" dirty="0"/>
              <a:t>(</a:t>
            </a:r>
            <a:r>
              <a:rPr lang="en-US" sz="2000" b="1" dirty="0" err="1"/>
              <a:t>Bezit</a:t>
            </a:r>
            <a:r>
              <a:rPr lang="en-US" sz="2000" b="1" dirty="0"/>
              <a:t>)				 		                         (</a:t>
            </a:r>
            <a:r>
              <a:rPr lang="en-US" sz="2000" b="1" dirty="0" err="1"/>
              <a:t>Schuld</a:t>
            </a:r>
            <a:r>
              <a:rPr lang="en-US" sz="2000" b="1" dirty="0"/>
              <a:t> en EV) </a:t>
            </a:r>
          </a:p>
          <a:p>
            <a:pPr marL="0" indent="0">
              <a:buNone/>
            </a:pPr>
            <a:r>
              <a:rPr lang="en-US" sz="2000" b="1" u="sng" dirty="0" err="1"/>
              <a:t>Vaste</a:t>
            </a:r>
            <a:r>
              <a:rPr lang="en-US" sz="2000" b="1" u="sng" dirty="0"/>
              <a:t> </a:t>
            </a:r>
            <a:r>
              <a:rPr lang="en-US" sz="2000" b="1" u="sng" dirty="0" err="1"/>
              <a:t>Activa</a:t>
            </a:r>
            <a:r>
              <a:rPr lang="en-US" sz="2000" dirty="0"/>
              <a:t>				</a:t>
            </a:r>
            <a:r>
              <a:rPr lang="en-US" sz="2000" b="1" u="sng" dirty="0">
                <a:solidFill>
                  <a:srgbClr val="008000"/>
                </a:solidFill>
              </a:rPr>
              <a:t>Eigen </a:t>
            </a:r>
            <a:r>
              <a:rPr lang="en-US" sz="2000" b="1" u="sng" dirty="0" err="1">
                <a:solidFill>
                  <a:srgbClr val="008000"/>
                </a:solidFill>
              </a:rPr>
              <a:t>Vermogen</a:t>
            </a:r>
            <a:r>
              <a:rPr lang="en-US" sz="2000" b="1" u="sng" dirty="0">
                <a:solidFill>
                  <a:srgbClr val="008000"/>
                </a:solidFill>
              </a:rPr>
              <a:t> (EV)*</a:t>
            </a:r>
          </a:p>
          <a:p>
            <a:pPr marL="0" indent="0">
              <a:buNone/>
            </a:pPr>
            <a:r>
              <a:rPr lang="en-US" sz="2000" dirty="0"/>
              <a:t>    </a:t>
            </a:r>
            <a:r>
              <a:rPr lang="en-US" sz="2000" dirty="0" err="1"/>
              <a:t>Gebouwen</a:t>
            </a:r>
            <a:r>
              <a:rPr lang="en-US" sz="2000" dirty="0"/>
              <a:t>				</a:t>
            </a:r>
            <a:r>
              <a:rPr lang="en-US" sz="2000" b="1" u="sng" dirty="0" err="1"/>
              <a:t>Vreemd</a:t>
            </a:r>
            <a:r>
              <a:rPr lang="en-US" sz="2000" b="1" u="sng" dirty="0"/>
              <a:t> </a:t>
            </a:r>
            <a:r>
              <a:rPr lang="en-US" sz="2000" b="1" u="sng" dirty="0" err="1"/>
              <a:t>vermogen</a:t>
            </a:r>
            <a:r>
              <a:rPr lang="en-US" sz="2000" b="1" u="sng" dirty="0"/>
              <a:t> Lang </a:t>
            </a:r>
            <a:r>
              <a:rPr lang="en-US" sz="2000" dirty="0"/>
              <a:t>(</a:t>
            </a:r>
            <a:r>
              <a:rPr lang="en-US" sz="2000" b="1" u="sng" dirty="0"/>
              <a:t>VVL)</a:t>
            </a:r>
          </a:p>
          <a:p>
            <a:pPr marL="0" indent="0">
              <a:buNone/>
            </a:pPr>
            <a:r>
              <a:rPr lang="en-US" sz="2000" dirty="0"/>
              <a:t>    Auto’s					    </a:t>
            </a:r>
            <a:r>
              <a:rPr lang="en-US" sz="2000" dirty="0" err="1"/>
              <a:t>Hypotheeklening</a:t>
            </a:r>
            <a:endParaRPr lang="en-US" sz="2000" dirty="0"/>
          </a:p>
          <a:p>
            <a:pPr marL="0" indent="0">
              <a:buNone/>
            </a:pPr>
            <a:r>
              <a:rPr lang="en-US" sz="2000" dirty="0"/>
              <a:t>    </a:t>
            </a:r>
            <a:r>
              <a:rPr lang="en-US" sz="2000" dirty="0" err="1"/>
              <a:t>Inventaris</a:t>
            </a:r>
            <a:r>
              <a:rPr lang="en-US" sz="2000" dirty="0"/>
              <a:t>				    </a:t>
            </a:r>
            <a:r>
              <a:rPr lang="en-US" sz="2000" dirty="0" err="1"/>
              <a:t>Obligatielening</a:t>
            </a:r>
            <a:r>
              <a:rPr lang="en-US" sz="2000" dirty="0"/>
              <a:t>	</a:t>
            </a:r>
          </a:p>
          <a:p>
            <a:pPr marL="0" indent="0">
              <a:buNone/>
            </a:pPr>
            <a:r>
              <a:rPr lang="en-US" sz="2000" b="1" u="sng" dirty="0" err="1"/>
              <a:t>Vlottende</a:t>
            </a:r>
            <a:r>
              <a:rPr lang="en-US" sz="2000" b="1" u="sng" dirty="0"/>
              <a:t> </a:t>
            </a:r>
            <a:r>
              <a:rPr lang="en-US" sz="2000" b="1" u="sng" dirty="0" err="1"/>
              <a:t>Activa</a:t>
            </a:r>
            <a:r>
              <a:rPr lang="en-US" sz="2000" dirty="0"/>
              <a:t>				    </a:t>
            </a:r>
            <a:r>
              <a:rPr lang="en-US" sz="2000" dirty="0" err="1"/>
              <a:t>Onderhandse</a:t>
            </a:r>
            <a:r>
              <a:rPr lang="en-US" sz="2000" dirty="0"/>
              <a:t> </a:t>
            </a:r>
            <a:r>
              <a:rPr lang="en-US" sz="2000" dirty="0" err="1"/>
              <a:t>lening</a:t>
            </a:r>
            <a:endParaRPr lang="en-US" sz="2000" dirty="0"/>
          </a:p>
          <a:p>
            <a:pPr marL="0" indent="0">
              <a:buNone/>
            </a:pPr>
            <a:r>
              <a:rPr lang="en-US" sz="2000" dirty="0"/>
              <a:t>    </a:t>
            </a:r>
            <a:r>
              <a:rPr lang="en-US" sz="2000" dirty="0" err="1"/>
              <a:t>Voorraad</a:t>
            </a:r>
            <a:r>
              <a:rPr lang="en-US" sz="2000" dirty="0"/>
              <a:t> </a:t>
            </a:r>
            <a:r>
              <a:rPr lang="en-US" sz="2000" dirty="0" err="1"/>
              <a:t>goederen</a:t>
            </a:r>
            <a:r>
              <a:rPr lang="en-US" sz="2000" dirty="0"/>
              <a:t>			</a:t>
            </a:r>
            <a:r>
              <a:rPr lang="en-US" sz="2000" b="1" u="sng" dirty="0" err="1"/>
              <a:t>Vreemd</a:t>
            </a:r>
            <a:r>
              <a:rPr lang="en-US" sz="2000" b="1" u="sng" dirty="0"/>
              <a:t> </a:t>
            </a:r>
            <a:r>
              <a:rPr lang="en-US" sz="2000" b="1" u="sng" dirty="0" err="1"/>
              <a:t>Vermogen</a:t>
            </a:r>
            <a:r>
              <a:rPr lang="en-US" sz="2000" b="1" u="sng" dirty="0"/>
              <a:t> </a:t>
            </a:r>
            <a:r>
              <a:rPr lang="en-US" sz="2000" b="1" u="sng" dirty="0" err="1"/>
              <a:t>Kort</a:t>
            </a:r>
            <a:r>
              <a:rPr lang="en-US" sz="2000" b="1" u="sng" dirty="0"/>
              <a:t> (VVK)</a:t>
            </a:r>
          </a:p>
          <a:p>
            <a:pPr marL="0" indent="0">
              <a:buNone/>
            </a:pPr>
            <a:r>
              <a:rPr lang="en-US" sz="2000" dirty="0"/>
              <a:t>    </a:t>
            </a:r>
            <a:r>
              <a:rPr lang="en-US" sz="2000" dirty="0" err="1"/>
              <a:t>Debiteuren</a:t>
            </a:r>
            <a:r>
              <a:rPr lang="en-US" sz="2000" dirty="0"/>
              <a:t>				    Bank</a:t>
            </a:r>
          </a:p>
          <a:p>
            <a:pPr marL="0" indent="0">
              <a:buNone/>
            </a:pPr>
            <a:r>
              <a:rPr lang="en-US" sz="2000" b="1" u="sng" dirty="0" err="1">
                <a:solidFill>
                  <a:srgbClr val="0000FF"/>
                </a:solidFill>
              </a:rPr>
              <a:t>Liquide</a:t>
            </a:r>
            <a:r>
              <a:rPr lang="en-US" sz="2000" b="1" u="sng" dirty="0">
                <a:solidFill>
                  <a:srgbClr val="0000FF"/>
                </a:solidFill>
              </a:rPr>
              <a:t> </a:t>
            </a:r>
            <a:r>
              <a:rPr lang="en-US" sz="2000" b="1" u="sng" dirty="0" err="1">
                <a:solidFill>
                  <a:srgbClr val="0000FF"/>
                </a:solidFill>
              </a:rPr>
              <a:t>Middelen</a:t>
            </a:r>
            <a:r>
              <a:rPr lang="en-US" sz="2000" b="1" u="sng" dirty="0">
                <a:solidFill>
                  <a:srgbClr val="0000FF"/>
                </a:solidFill>
              </a:rPr>
              <a:t>*</a:t>
            </a:r>
            <a:r>
              <a:rPr lang="en-US" sz="2000" dirty="0"/>
              <a:t>		    	    </a:t>
            </a:r>
            <a:r>
              <a:rPr lang="en-US" sz="2000" dirty="0" err="1"/>
              <a:t>Crediteuren</a:t>
            </a:r>
            <a:endParaRPr lang="en-US" sz="2000" dirty="0"/>
          </a:p>
          <a:p>
            <a:pPr marL="0" indent="0">
              <a:buNone/>
            </a:pPr>
            <a:r>
              <a:rPr lang="en-US" sz="2000" dirty="0"/>
              <a:t>    Bank					    </a:t>
            </a:r>
            <a:r>
              <a:rPr lang="en-US" sz="2000" dirty="0" err="1"/>
              <a:t>Te</a:t>
            </a:r>
            <a:r>
              <a:rPr lang="en-US" sz="2000" dirty="0"/>
              <a:t> </a:t>
            </a:r>
            <a:r>
              <a:rPr lang="en-US" sz="2000" dirty="0" err="1"/>
              <a:t>betalen</a:t>
            </a:r>
            <a:r>
              <a:rPr lang="en-US" sz="2000" dirty="0"/>
              <a:t> …………..		</a:t>
            </a:r>
          </a:p>
          <a:p>
            <a:pPr marL="0" indent="0">
              <a:buNone/>
            </a:pPr>
            <a:r>
              <a:rPr lang="en-US" sz="2000" dirty="0"/>
              <a:t>    </a:t>
            </a:r>
            <a:r>
              <a:rPr lang="en-US" sz="2000" dirty="0" err="1"/>
              <a:t>Kas</a:t>
            </a:r>
            <a:endParaRPr lang="en-US" sz="2000" dirty="0"/>
          </a:p>
          <a:p>
            <a:pPr marL="0" indent="0">
              <a:buNone/>
            </a:pPr>
            <a:r>
              <a:rPr lang="en-US" sz="2000" dirty="0"/>
              <a:t>    Giro</a:t>
            </a:r>
          </a:p>
        </p:txBody>
      </p:sp>
      <p:cxnSp>
        <p:nvCxnSpPr>
          <p:cNvPr id="5" name="Straight Connector 4"/>
          <p:cNvCxnSpPr/>
          <p:nvPr/>
        </p:nvCxnSpPr>
        <p:spPr>
          <a:xfrm>
            <a:off x="1703512" y="2276872"/>
            <a:ext cx="878497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096000" y="2276872"/>
            <a:ext cx="0" cy="3744416"/>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703512" y="1084674"/>
            <a:ext cx="9000674" cy="400110"/>
          </a:xfrm>
          <a:prstGeom prst="rect">
            <a:avLst/>
          </a:prstGeom>
          <a:noFill/>
        </p:spPr>
        <p:txBody>
          <a:bodyPr wrap="square" rtlCol="0">
            <a:spAutoFit/>
          </a:bodyPr>
          <a:lstStyle/>
          <a:p>
            <a:r>
              <a:rPr lang="en-US" sz="2000" b="1" dirty="0" err="1">
                <a:solidFill>
                  <a:srgbClr val="FF0000"/>
                </a:solidFill>
              </a:rPr>
              <a:t>Alle</a:t>
            </a:r>
            <a:r>
              <a:rPr lang="en-US" sz="2000" b="1" dirty="0">
                <a:solidFill>
                  <a:srgbClr val="FF0000"/>
                </a:solidFill>
              </a:rPr>
              <a:t> </a:t>
            </a:r>
            <a:r>
              <a:rPr lang="en-US" sz="2000" b="1" dirty="0" err="1">
                <a:solidFill>
                  <a:srgbClr val="FF0000"/>
                </a:solidFill>
              </a:rPr>
              <a:t>bedragen</a:t>
            </a:r>
            <a:r>
              <a:rPr lang="en-US" sz="2000" b="1" dirty="0">
                <a:solidFill>
                  <a:srgbClr val="FF0000"/>
                </a:solidFill>
              </a:rPr>
              <a:t> op de </a:t>
            </a:r>
            <a:r>
              <a:rPr lang="en-US" sz="2000" b="1" dirty="0" err="1">
                <a:solidFill>
                  <a:srgbClr val="FF0000"/>
                </a:solidFill>
              </a:rPr>
              <a:t>balans</a:t>
            </a:r>
            <a:r>
              <a:rPr lang="en-US" sz="2000" b="1" dirty="0">
                <a:solidFill>
                  <a:srgbClr val="FF0000"/>
                </a:solidFill>
              </a:rPr>
              <a:t> </a:t>
            </a:r>
            <a:r>
              <a:rPr lang="en-US" sz="2000" b="1" dirty="0" err="1">
                <a:solidFill>
                  <a:srgbClr val="FF0000"/>
                </a:solidFill>
              </a:rPr>
              <a:t>zijn</a:t>
            </a:r>
            <a:r>
              <a:rPr lang="en-US" sz="2000" b="1" dirty="0">
                <a:solidFill>
                  <a:srgbClr val="FF0000"/>
                </a:solidFill>
              </a:rPr>
              <a:t> </a:t>
            </a:r>
            <a:r>
              <a:rPr lang="en-US" sz="2000" b="1" u="sng" dirty="0">
                <a:solidFill>
                  <a:srgbClr val="FF0000"/>
                </a:solidFill>
              </a:rPr>
              <a:t>VOORRAADGROOTHEDEN</a:t>
            </a:r>
            <a:r>
              <a:rPr lang="en-US" sz="2000" b="1" dirty="0">
                <a:solidFill>
                  <a:srgbClr val="FF0000"/>
                </a:solidFill>
              </a:rPr>
              <a:t> &gt; </a:t>
            </a:r>
            <a:r>
              <a:rPr lang="en-US" sz="2000" b="1" dirty="0" err="1">
                <a:solidFill>
                  <a:srgbClr val="FF0000"/>
                </a:solidFill>
              </a:rPr>
              <a:t>een</a:t>
            </a:r>
            <a:r>
              <a:rPr lang="en-US" sz="2000" b="1" dirty="0">
                <a:solidFill>
                  <a:srgbClr val="FF0000"/>
                </a:solidFill>
              </a:rPr>
              <a:t> </a:t>
            </a:r>
            <a:r>
              <a:rPr lang="en-US" sz="2000" b="1" dirty="0" err="1">
                <a:solidFill>
                  <a:srgbClr val="FF0000"/>
                </a:solidFill>
              </a:rPr>
              <a:t>momentopname</a:t>
            </a:r>
            <a:endParaRPr lang="en-US" sz="2000" b="1" dirty="0">
              <a:solidFill>
                <a:srgbClr val="FF0000"/>
              </a:solidFill>
            </a:endParaRPr>
          </a:p>
        </p:txBody>
      </p:sp>
      <p:sp>
        <p:nvSpPr>
          <p:cNvPr id="6" name="TextBox 5"/>
          <p:cNvSpPr txBox="1"/>
          <p:nvPr/>
        </p:nvSpPr>
        <p:spPr>
          <a:xfrm>
            <a:off x="1524000" y="6021288"/>
            <a:ext cx="9144000" cy="553998"/>
          </a:xfrm>
          <a:prstGeom prst="rect">
            <a:avLst/>
          </a:prstGeom>
          <a:noFill/>
        </p:spPr>
        <p:txBody>
          <a:bodyPr wrap="square" rtlCol="0">
            <a:spAutoFit/>
          </a:bodyPr>
          <a:lstStyle/>
          <a:p>
            <a:r>
              <a:rPr lang="en-US" sz="1500" b="1" u="sng" dirty="0">
                <a:solidFill>
                  <a:srgbClr val="008000"/>
                </a:solidFill>
              </a:rPr>
              <a:t>Eigen </a:t>
            </a:r>
            <a:r>
              <a:rPr lang="en-US" sz="1500" b="1" u="sng" dirty="0" err="1">
                <a:solidFill>
                  <a:srgbClr val="008000"/>
                </a:solidFill>
              </a:rPr>
              <a:t>Vermogen</a:t>
            </a:r>
            <a:r>
              <a:rPr lang="en-US" sz="1500" b="1" u="sng" dirty="0">
                <a:solidFill>
                  <a:srgbClr val="008000"/>
                </a:solidFill>
              </a:rPr>
              <a:t> (EV)*: </a:t>
            </a:r>
            <a:r>
              <a:rPr lang="en-US" sz="1500" b="1" u="sng" dirty="0" err="1">
                <a:solidFill>
                  <a:srgbClr val="008000"/>
                </a:solidFill>
              </a:rPr>
              <a:t>dit</a:t>
            </a:r>
            <a:r>
              <a:rPr lang="en-US" sz="1500" b="1" u="sng" dirty="0">
                <a:solidFill>
                  <a:srgbClr val="008000"/>
                </a:solidFill>
              </a:rPr>
              <a:t> </a:t>
            </a:r>
            <a:r>
              <a:rPr lang="en-US" sz="1500" b="1" u="sng" dirty="0" err="1">
                <a:solidFill>
                  <a:srgbClr val="008000"/>
                </a:solidFill>
              </a:rPr>
              <a:t>saldo</a:t>
            </a:r>
            <a:r>
              <a:rPr lang="en-US" sz="1500" b="1" u="sng" dirty="0">
                <a:solidFill>
                  <a:srgbClr val="008000"/>
                </a:solidFill>
              </a:rPr>
              <a:t> </a:t>
            </a:r>
            <a:r>
              <a:rPr lang="en-US" sz="1500" b="1" u="sng" dirty="0" err="1">
                <a:solidFill>
                  <a:srgbClr val="008000"/>
                </a:solidFill>
              </a:rPr>
              <a:t>neemt</a:t>
            </a:r>
            <a:r>
              <a:rPr lang="en-US" sz="1500" b="1" u="sng" dirty="0">
                <a:solidFill>
                  <a:srgbClr val="008000"/>
                </a:solidFill>
              </a:rPr>
              <a:t> toe met de </a:t>
            </a:r>
            <a:r>
              <a:rPr lang="en-US" sz="1500" b="1" u="sng" dirty="0" err="1">
                <a:solidFill>
                  <a:srgbClr val="008000"/>
                </a:solidFill>
              </a:rPr>
              <a:t>winst</a:t>
            </a:r>
            <a:r>
              <a:rPr lang="en-US" sz="1500" b="1" u="sng" dirty="0">
                <a:solidFill>
                  <a:srgbClr val="008000"/>
                </a:solidFill>
              </a:rPr>
              <a:t>, of </a:t>
            </a:r>
            <a:r>
              <a:rPr lang="en-US" sz="1500" b="1" u="sng" dirty="0" err="1">
                <a:solidFill>
                  <a:srgbClr val="008000"/>
                </a:solidFill>
              </a:rPr>
              <a:t>neemt</a:t>
            </a:r>
            <a:r>
              <a:rPr lang="en-US" sz="1500" b="1" u="sng" dirty="0">
                <a:solidFill>
                  <a:srgbClr val="008000"/>
                </a:solidFill>
              </a:rPr>
              <a:t> </a:t>
            </a:r>
            <a:r>
              <a:rPr lang="en-US" sz="1500" b="1" u="sng" dirty="0" err="1">
                <a:solidFill>
                  <a:srgbClr val="008000"/>
                </a:solidFill>
              </a:rPr>
              <a:t>af</a:t>
            </a:r>
            <a:r>
              <a:rPr lang="en-US" sz="1500" b="1" u="sng" dirty="0">
                <a:solidFill>
                  <a:srgbClr val="008000"/>
                </a:solidFill>
              </a:rPr>
              <a:t> met het </a:t>
            </a:r>
            <a:r>
              <a:rPr lang="en-US" sz="1500" b="1" u="sng" dirty="0" err="1">
                <a:solidFill>
                  <a:srgbClr val="008000"/>
                </a:solidFill>
              </a:rPr>
              <a:t>verlies</a:t>
            </a:r>
            <a:r>
              <a:rPr lang="en-US" sz="1500" b="1" u="sng" dirty="0">
                <a:solidFill>
                  <a:srgbClr val="008000"/>
                </a:solidFill>
              </a:rPr>
              <a:t> &gt; </a:t>
            </a:r>
            <a:r>
              <a:rPr lang="en-US" sz="1500" b="1" u="sng" dirty="0" err="1">
                <a:solidFill>
                  <a:srgbClr val="008000"/>
                </a:solidFill>
              </a:rPr>
              <a:t>saldo</a:t>
            </a:r>
            <a:r>
              <a:rPr lang="en-US" sz="1500" b="1" u="sng" dirty="0">
                <a:solidFill>
                  <a:srgbClr val="008000"/>
                </a:solidFill>
              </a:rPr>
              <a:t> </a:t>
            </a:r>
            <a:r>
              <a:rPr lang="en-US" sz="1500" b="1" u="sng" dirty="0" err="1">
                <a:solidFill>
                  <a:srgbClr val="008000"/>
                </a:solidFill>
              </a:rPr>
              <a:t>resultatenrekening</a:t>
            </a:r>
            <a:endParaRPr lang="en-US" sz="1500" b="1" u="sng" dirty="0">
              <a:solidFill>
                <a:srgbClr val="008000"/>
              </a:solidFill>
            </a:endParaRPr>
          </a:p>
          <a:p>
            <a:r>
              <a:rPr lang="en-US" sz="1500" b="1" u="sng" dirty="0">
                <a:solidFill>
                  <a:srgbClr val="0000FF"/>
                </a:solidFill>
              </a:rPr>
              <a:t>Liquide </a:t>
            </a:r>
            <a:r>
              <a:rPr lang="en-US" sz="1500" b="1" u="sng" dirty="0" err="1">
                <a:solidFill>
                  <a:srgbClr val="0000FF"/>
                </a:solidFill>
              </a:rPr>
              <a:t>Middelen</a:t>
            </a:r>
            <a:r>
              <a:rPr lang="en-US" sz="1500" b="1" u="sng" dirty="0">
                <a:solidFill>
                  <a:srgbClr val="0000FF"/>
                </a:solidFill>
              </a:rPr>
              <a:t>*: </a:t>
            </a:r>
            <a:r>
              <a:rPr lang="en-US" sz="1500" b="1" u="sng" dirty="0" err="1">
                <a:solidFill>
                  <a:srgbClr val="0000FF"/>
                </a:solidFill>
              </a:rPr>
              <a:t>dit</a:t>
            </a:r>
            <a:r>
              <a:rPr lang="en-US" sz="1500" b="1" u="sng" dirty="0">
                <a:solidFill>
                  <a:srgbClr val="0000FF"/>
                </a:solidFill>
              </a:rPr>
              <a:t> </a:t>
            </a:r>
            <a:r>
              <a:rPr lang="en-US" sz="1500" b="1" u="sng" dirty="0" err="1">
                <a:solidFill>
                  <a:srgbClr val="0000FF"/>
                </a:solidFill>
              </a:rPr>
              <a:t>saldo</a:t>
            </a:r>
            <a:r>
              <a:rPr lang="en-US" sz="1500" b="1" u="sng" dirty="0">
                <a:solidFill>
                  <a:srgbClr val="0000FF"/>
                </a:solidFill>
              </a:rPr>
              <a:t> </a:t>
            </a:r>
            <a:r>
              <a:rPr lang="en-US" sz="1500" b="1" u="sng" dirty="0" err="1">
                <a:solidFill>
                  <a:srgbClr val="0000FF"/>
                </a:solidFill>
              </a:rPr>
              <a:t>neemt</a:t>
            </a:r>
            <a:r>
              <a:rPr lang="en-US" sz="1500" b="1" u="sng" dirty="0">
                <a:solidFill>
                  <a:srgbClr val="0000FF"/>
                </a:solidFill>
              </a:rPr>
              <a:t> toe door </a:t>
            </a:r>
            <a:r>
              <a:rPr lang="en-US" sz="1500" b="1" u="sng" dirty="0" err="1">
                <a:solidFill>
                  <a:srgbClr val="0000FF"/>
                </a:solidFill>
              </a:rPr>
              <a:t>ontvangsten</a:t>
            </a:r>
            <a:r>
              <a:rPr lang="en-US" sz="1500" b="1" u="sng" dirty="0">
                <a:solidFill>
                  <a:srgbClr val="0000FF"/>
                </a:solidFill>
              </a:rPr>
              <a:t> en </a:t>
            </a:r>
            <a:r>
              <a:rPr lang="en-US" sz="1500" b="1" u="sng" dirty="0" err="1">
                <a:solidFill>
                  <a:srgbClr val="0000FF"/>
                </a:solidFill>
              </a:rPr>
              <a:t>neemt</a:t>
            </a:r>
            <a:r>
              <a:rPr lang="en-US" sz="1500" b="1" u="sng" dirty="0">
                <a:solidFill>
                  <a:srgbClr val="0000FF"/>
                </a:solidFill>
              </a:rPr>
              <a:t> </a:t>
            </a:r>
            <a:r>
              <a:rPr lang="en-US" sz="1500" b="1" u="sng" dirty="0" err="1">
                <a:solidFill>
                  <a:srgbClr val="0000FF"/>
                </a:solidFill>
              </a:rPr>
              <a:t>af</a:t>
            </a:r>
            <a:r>
              <a:rPr lang="en-US" sz="1500" b="1" u="sng" dirty="0">
                <a:solidFill>
                  <a:srgbClr val="0000FF"/>
                </a:solidFill>
              </a:rPr>
              <a:t> door </a:t>
            </a:r>
            <a:r>
              <a:rPr lang="en-US" sz="1500" b="1" u="sng" dirty="0" err="1">
                <a:solidFill>
                  <a:srgbClr val="0000FF"/>
                </a:solidFill>
              </a:rPr>
              <a:t>uitgaven</a:t>
            </a:r>
            <a:r>
              <a:rPr lang="en-US" sz="1500" b="1" u="sng" dirty="0">
                <a:solidFill>
                  <a:srgbClr val="0000FF"/>
                </a:solidFill>
              </a:rPr>
              <a:t> &gt; </a:t>
            </a:r>
            <a:r>
              <a:rPr lang="en-US" sz="1500" b="1" u="sng" dirty="0" err="1">
                <a:solidFill>
                  <a:srgbClr val="0000FF"/>
                </a:solidFill>
              </a:rPr>
              <a:t>saldo</a:t>
            </a:r>
            <a:r>
              <a:rPr lang="en-US" sz="1500" b="1" u="sng" dirty="0">
                <a:solidFill>
                  <a:srgbClr val="0000FF"/>
                </a:solidFill>
              </a:rPr>
              <a:t> </a:t>
            </a:r>
            <a:r>
              <a:rPr lang="en-US" sz="1500" b="1" u="sng" dirty="0" err="1">
                <a:solidFill>
                  <a:srgbClr val="0000FF"/>
                </a:solidFill>
              </a:rPr>
              <a:t>liquiditeitsoverzicht</a:t>
            </a:r>
            <a:endParaRPr lang="en-US" sz="1500" b="1" u="sng" dirty="0">
              <a:solidFill>
                <a:srgbClr val="0000FF"/>
              </a:solidFill>
            </a:endParaRPr>
          </a:p>
        </p:txBody>
      </p:sp>
    </p:spTree>
    <p:extLst>
      <p:ext uri="{BB962C8B-B14F-4D97-AF65-F5344CB8AC3E}">
        <p14:creationId xmlns:p14="http://schemas.microsoft.com/office/powerpoint/2010/main" val="7626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1" y="87732"/>
            <a:ext cx="10243458" cy="792088"/>
          </a:xfrm>
        </p:spPr>
        <p:txBody>
          <a:bodyPr>
            <a:noAutofit/>
          </a:bodyPr>
          <a:lstStyle/>
          <a:p>
            <a:r>
              <a:rPr lang="en-US" sz="3800" b="1" dirty="0"/>
              <a:t>H5: De </a:t>
            </a:r>
            <a:r>
              <a:rPr lang="en-US" sz="3800" b="1" dirty="0" err="1"/>
              <a:t>Resultatenrekening</a:t>
            </a:r>
            <a:r>
              <a:rPr lang="en-US" sz="3800" b="1" dirty="0"/>
              <a:t>, </a:t>
            </a:r>
            <a:r>
              <a:rPr lang="en-US" sz="3800" b="1" dirty="0" err="1"/>
              <a:t>een</a:t>
            </a:r>
            <a:r>
              <a:rPr lang="en-US" sz="3800" b="1" dirty="0"/>
              <a:t> </a:t>
            </a:r>
            <a:r>
              <a:rPr lang="en-US" sz="3800" b="1" dirty="0" err="1"/>
              <a:t>voorbeeld</a:t>
            </a:r>
            <a:endParaRPr lang="en-US" sz="3800" b="1" dirty="0"/>
          </a:p>
        </p:txBody>
      </p:sp>
      <p:sp>
        <p:nvSpPr>
          <p:cNvPr id="3" name="Content Placeholder 2"/>
          <p:cNvSpPr>
            <a:spLocks noGrp="1"/>
          </p:cNvSpPr>
          <p:nvPr>
            <p:ph idx="1"/>
          </p:nvPr>
        </p:nvSpPr>
        <p:spPr>
          <a:xfrm>
            <a:off x="1703512" y="1600200"/>
            <a:ext cx="8784976" cy="4205064"/>
          </a:xfrm>
        </p:spPr>
        <p:txBody>
          <a:bodyPr>
            <a:normAutofit/>
          </a:bodyPr>
          <a:lstStyle/>
          <a:p>
            <a:pPr marL="0" indent="0">
              <a:buNone/>
            </a:pPr>
            <a:r>
              <a:rPr lang="en-US" sz="2500" b="1" dirty="0" err="1"/>
              <a:t>Kosten</a:t>
            </a:r>
            <a:r>
              <a:rPr lang="en-US" sz="2500" b="1" dirty="0"/>
              <a:t> 		</a:t>
            </a:r>
            <a:r>
              <a:rPr lang="en-US" sz="2500" b="1" dirty="0" err="1"/>
              <a:t>Resultatenrekening</a:t>
            </a:r>
            <a:r>
              <a:rPr lang="en-US" sz="2500" b="1" dirty="0"/>
              <a:t>	              </a:t>
            </a:r>
            <a:r>
              <a:rPr lang="en-US" sz="2500" b="1" dirty="0" err="1"/>
              <a:t>Opbrengsten</a:t>
            </a:r>
            <a:endParaRPr lang="en-US" sz="2500" b="1" dirty="0"/>
          </a:p>
        </p:txBody>
      </p:sp>
      <p:cxnSp>
        <p:nvCxnSpPr>
          <p:cNvPr id="5" name="Straight Connector 4"/>
          <p:cNvCxnSpPr/>
          <p:nvPr/>
        </p:nvCxnSpPr>
        <p:spPr>
          <a:xfrm>
            <a:off x="1703512" y="2060848"/>
            <a:ext cx="84969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023992" y="2060848"/>
            <a:ext cx="0" cy="3096344"/>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545842" y="2132857"/>
            <a:ext cx="4406143" cy="2400657"/>
          </a:xfrm>
          <a:prstGeom prst="rect">
            <a:avLst/>
          </a:prstGeom>
          <a:noFill/>
        </p:spPr>
        <p:txBody>
          <a:bodyPr wrap="square" rtlCol="0">
            <a:spAutoFit/>
          </a:bodyPr>
          <a:lstStyle/>
          <a:p>
            <a:r>
              <a:rPr lang="en-US" sz="2500" dirty="0" err="1"/>
              <a:t>Inkoopwaarde</a:t>
            </a:r>
            <a:r>
              <a:rPr lang="en-US" sz="2500" dirty="0"/>
              <a:t> </a:t>
            </a:r>
            <a:r>
              <a:rPr lang="en-US" sz="2500" dirty="0" err="1"/>
              <a:t>omzet</a:t>
            </a:r>
            <a:r>
              <a:rPr lang="en-US" sz="2500" dirty="0"/>
              <a:t>	      2.000 </a:t>
            </a:r>
            <a:r>
              <a:rPr lang="en-US" sz="2500" dirty="0" err="1">
                <a:solidFill>
                  <a:schemeClr val="accent2"/>
                </a:solidFill>
              </a:rPr>
              <a:t>Afschrijvingskosten</a:t>
            </a:r>
            <a:r>
              <a:rPr lang="en-US" sz="2500" dirty="0">
                <a:solidFill>
                  <a:schemeClr val="accent2"/>
                </a:solidFill>
              </a:rPr>
              <a:t>*        </a:t>
            </a:r>
            <a:r>
              <a:rPr lang="en-US" sz="2500" dirty="0"/>
              <a:t>1.200</a:t>
            </a:r>
          </a:p>
          <a:p>
            <a:r>
              <a:rPr lang="en-US" sz="2500" dirty="0" err="1"/>
              <a:t>Huur</a:t>
            </a:r>
            <a:r>
              <a:rPr lang="en-US" sz="2500" dirty="0"/>
              <a:t>                                    2.000</a:t>
            </a:r>
          </a:p>
          <a:p>
            <a:r>
              <a:rPr lang="en-US" sz="2500" dirty="0" err="1"/>
              <a:t>Lonen</a:t>
            </a:r>
            <a:r>
              <a:rPr lang="en-US" sz="2500" dirty="0"/>
              <a:t>                                  5.000</a:t>
            </a:r>
          </a:p>
          <a:p>
            <a:r>
              <a:rPr lang="en-US" sz="2500" dirty="0" err="1"/>
              <a:t>Energie</a:t>
            </a:r>
            <a:r>
              <a:rPr lang="en-US" sz="2500" dirty="0"/>
              <a:t>                                   300</a:t>
            </a:r>
          </a:p>
          <a:p>
            <a:endParaRPr lang="en-US" sz="2500" dirty="0"/>
          </a:p>
        </p:txBody>
      </p:sp>
      <p:sp>
        <p:nvSpPr>
          <p:cNvPr id="8" name="TextBox 7"/>
          <p:cNvSpPr txBox="1"/>
          <p:nvPr/>
        </p:nvSpPr>
        <p:spPr>
          <a:xfrm>
            <a:off x="6096000" y="2132856"/>
            <a:ext cx="4320480" cy="1631216"/>
          </a:xfrm>
          <a:prstGeom prst="rect">
            <a:avLst/>
          </a:prstGeom>
          <a:noFill/>
        </p:spPr>
        <p:txBody>
          <a:bodyPr wrap="square" rtlCol="0">
            <a:spAutoFit/>
          </a:bodyPr>
          <a:lstStyle/>
          <a:p>
            <a:r>
              <a:rPr lang="en-US" sz="2500" dirty="0" err="1"/>
              <a:t>Omzet</a:t>
            </a:r>
            <a:r>
              <a:rPr lang="en-US" sz="2500" dirty="0"/>
              <a:t>                        11.000</a:t>
            </a:r>
          </a:p>
          <a:p>
            <a:r>
              <a:rPr lang="en-US" sz="2500" dirty="0" err="1"/>
              <a:t>Interestopbrengst</a:t>
            </a:r>
            <a:r>
              <a:rPr lang="en-US" sz="2500" dirty="0"/>
              <a:t>         500</a:t>
            </a:r>
          </a:p>
          <a:p>
            <a:r>
              <a:rPr lang="en-US" sz="2500" dirty="0" err="1"/>
              <a:t>Huuropbrengst</a:t>
            </a:r>
            <a:r>
              <a:rPr lang="en-US" sz="2500" dirty="0"/>
              <a:t> 	1.000</a:t>
            </a:r>
          </a:p>
          <a:p>
            <a:endParaRPr lang="en-US" sz="2500" dirty="0"/>
          </a:p>
        </p:txBody>
      </p:sp>
      <p:sp>
        <p:nvSpPr>
          <p:cNvPr id="9" name="TextBox 8"/>
          <p:cNvSpPr txBox="1"/>
          <p:nvPr/>
        </p:nvSpPr>
        <p:spPr>
          <a:xfrm>
            <a:off x="1524000" y="4149081"/>
            <a:ext cx="4499992" cy="1246495"/>
          </a:xfrm>
          <a:prstGeom prst="rect">
            <a:avLst/>
          </a:prstGeom>
          <a:noFill/>
        </p:spPr>
        <p:txBody>
          <a:bodyPr wrap="square" rtlCol="0">
            <a:spAutoFit/>
          </a:bodyPr>
          <a:lstStyle/>
          <a:p>
            <a:r>
              <a:rPr lang="en-US" sz="2500" b="1" dirty="0" err="1">
                <a:solidFill>
                  <a:srgbClr val="0070C0"/>
                </a:solidFill>
              </a:rPr>
              <a:t>Winst</a:t>
            </a:r>
            <a:r>
              <a:rPr lang="en-US" sz="2500" b="1" dirty="0">
                <a:solidFill>
                  <a:srgbClr val="0070C0"/>
                </a:solidFill>
              </a:rPr>
              <a:t>*</a:t>
            </a:r>
          </a:p>
          <a:p>
            <a:r>
              <a:rPr lang="en-US" sz="2500" dirty="0" err="1"/>
              <a:t>Totaal</a:t>
            </a:r>
            <a:r>
              <a:rPr lang="en-US" sz="2500" dirty="0"/>
              <a:t> 			      12.500	</a:t>
            </a:r>
          </a:p>
        </p:txBody>
      </p:sp>
      <p:sp>
        <p:nvSpPr>
          <p:cNvPr id="10" name="TextBox 9"/>
          <p:cNvSpPr txBox="1"/>
          <p:nvPr/>
        </p:nvSpPr>
        <p:spPr>
          <a:xfrm>
            <a:off x="6023992" y="4149080"/>
            <a:ext cx="4644008" cy="861774"/>
          </a:xfrm>
          <a:prstGeom prst="rect">
            <a:avLst/>
          </a:prstGeom>
          <a:noFill/>
        </p:spPr>
        <p:txBody>
          <a:bodyPr wrap="square" rtlCol="0">
            <a:spAutoFit/>
          </a:bodyPr>
          <a:lstStyle/>
          <a:p>
            <a:r>
              <a:rPr lang="en-US" sz="2500" dirty="0"/>
              <a:t>			</a:t>
            </a:r>
            <a:r>
              <a:rPr lang="en-US" sz="2500" u="sng" dirty="0"/>
              <a:t>	</a:t>
            </a:r>
          </a:p>
          <a:p>
            <a:r>
              <a:rPr lang="en-US" sz="2500" dirty="0" err="1"/>
              <a:t>Totaal</a:t>
            </a:r>
            <a:r>
              <a:rPr lang="en-US" sz="2500" dirty="0"/>
              <a:t> 			12.500</a:t>
            </a:r>
          </a:p>
        </p:txBody>
      </p:sp>
      <p:sp>
        <p:nvSpPr>
          <p:cNvPr id="11" name="TextBox 10"/>
          <p:cNvSpPr txBox="1"/>
          <p:nvPr/>
        </p:nvSpPr>
        <p:spPr>
          <a:xfrm>
            <a:off x="1681571" y="1128083"/>
            <a:ext cx="9000674" cy="400110"/>
          </a:xfrm>
          <a:prstGeom prst="rect">
            <a:avLst/>
          </a:prstGeom>
          <a:noFill/>
        </p:spPr>
        <p:txBody>
          <a:bodyPr wrap="square" rtlCol="0">
            <a:spAutoFit/>
          </a:bodyPr>
          <a:lstStyle/>
          <a:p>
            <a:r>
              <a:rPr lang="en-US" sz="2000" b="1" dirty="0" err="1">
                <a:solidFill>
                  <a:srgbClr val="FF0000"/>
                </a:solidFill>
              </a:rPr>
              <a:t>Alle</a:t>
            </a:r>
            <a:r>
              <a:rPr lang="en-US" sz="2000" b="1" dirty="0">
                <a:solidFill>
                  <a:srgbClr val="FF0000"/>
                </a:solidFill>
              </a:rPr>
              <a:t> </a:t>
            </a:r>
            <a:r>
              <a:rPr lang="en-US" sz="2000" b="1" dirty="0" err="1">
                <a:solidFill>
                  <a:srgbClr val="FF0000"/>
                </a:solidFill>
              </a:rPr>
              <a:t>bedragen</a:t>
            </a:r>
            <a:r>
              <a:rPr lang="en-US" sz="2000" b="1" dirty="0">
                <a:solidFill>
                  <a:srgbClr val="FF0000"/>
                </a:solidFill>
              </a:rPr>
              <a:t> op de </a:t>
            </a:r>
            <a:r>
              <a:rPr lang="en-US" sz="2000" b="1" dirty="0" err="1">
                <a:solidFill>
                  <a:srgbClr val="FF0000"/>
                </a:solidFill>
              </a:rPr>
              <a:t>resultatenrekening</a:t>
            </a:r>
            <a:r>
              <a:rPr lang="en-US" sz="2000" b="1" dirty="0">
                <a:solidFill>
                  <a:srgbClr val="FF0000"/>
                </a:solidFill>
              </a:rPr>
              <a:t> </a:t>
            </a:r>
            <a:r>
              <a:rPr lang="en-US" sz="2000" b="1" dirty="0" err="1">
                <a:solidFill>
                  <a:srgbClr val="FF0000"/>
                </a:solidFill>
              </a:rPr>
              <a:t>zijn</a:t>
            </a:r>
            <a:r>
              <a:rPr lang="en-US" sz="2000" b="1" dirty="0">
                <a:solidFill>
                  <a:srgbClr val="FF0000"/>
                </a:solidFill>
              </a:rPr>
              <a:t> </a:t>
            </a:r>
            <a:r>
              <a:rPr lang="en-US" sz="2000" b="1" u="sng" dirty="0">
                <a:solidFill>
                  <a:srgbClr val="FF0000"/>
                </a:solidFill>
              </a:rPr>
              <a:t>STROOMGROOTHEDEN</a:t>
            </a:r>
            <a:r>
              <a:rPr lang="en-US" sz="2000" b="1" dirty="0">
                <a:solidFill>
                  <a:srgbClr val="FF0000"/>
                </a:solidFill>
              </a:rPr>
              <a:t> &gt; </a:t>
            </a:r>
            <a:r>
              <a:rPr lang="en-US" sz="2000" b="1" dirty="0" err="1">
                <a:solidFill>
                  <a:srgbClr val="FF0000"/>
                </a:solidFill>
              </a:rPr>
              <a:t>een</a:t>
            </a:r>
            <a:r>
              <a:rPr lang="en-US" sz="2000" b="1" dirty="0">
                <a:solidFill>
                  <a:srgbClr val="FF0000"/>
                </a:solidFill>
              </a:rPr>
              <a:t> </a:t>
            </a:r>
            <a:r>
              <a:rPr lang="en-US" sz="2000" b="1" dirty="0" err="1">
                <a:solidFill>
                  <a:srgbClr val="FF0000"/>
                </a:solidFill>
              </a:rPr>
              <a:t>periode</a:t>
            </a:r>
            <a:endParaRPr lang="en-US" sz="2000" b="1" dirty="0">
              <a:solidFill>
                <a:srgbClr val="FF0000"/>
              </a:solidFill>
            </a:endParaRPr>
          </a:p>
        </p:txBody>
      </p:sp>
      <p:sp>
        <p:nvSpPr>
          <p:cNvPr id="6" name="Rechthoek 5"/>
          <p:cNvSpPr/>
          <p:nvPr/>
        </p:nvSpPr>
        <p:spPr>
          <a:xfrm>
            <a:off x="4799855" y="4070524"/>
            <a:ext cx="1072730" cy="477054"/>
          </a:xfrm>
          <a:prstGeom prst="rect">
            <a:avLst/>
          </a:prstGeom>
        </p:spPr>
        <p:txBody>
          <a:bodyPr wrap="none">
            <a:spAutoFit/>
          </a:bodyPr>
          <a:lstStyle/>
          <a:p>
            <a:r>
              <a:rPr lang="en-US" sz="2500" u="sng" dirty="0">
                <a:solidFill>
                  <a:srgbClr val="0070C0"/>
                </a:solidFill>
              </a:rPr>
              <a:t>2.000*</a:t>
            </a:r>
          </a:p>
        </p:txBody>
      </p:sp>
      <p:sp>
        <p:nvSpPr>
          <p:cNvPr id="12" name="Tekstvak 11"/>
          <p:cNvSpPr txBox="1"/>
          <p:nvPr/>
        </p:nvSpPr>
        <p:spPr>
          <a:xfrm>
            <a:off x="1655631" y="5395575"/>
            <a:ext cx="8712968" cy="477054"/>
          </a:xfrm>
          <a:prstGeom prst="rect">
            <a:avLst/>
          </a:prstGeom>
          <a:noFill/>
        </p:spPr>
        <p:txBody>
          <a:bodyPr wrap="square" rtlCol="0">
            <a:spAutoFit/>
          </a:bodyPr>
          <a:lstStyle/>
          <a:p>
            <a:r>
              <a:rPr lang="nl-NL" sz="2500" b="1" dirty="0">
                <a:solidFill>
                  <a:srgbClr val="0070C0"/>
                </a:solidFill>
              </a:rPr>
              <a:t>* Winst</a:t>
            </a:r>
            <a:r>
              <a:rPr lang="nl-NL" sz="2500" dirty="0">
                <a:solidFill>
                  <a:srgbClr val="0070C0"/>
                </a:solidFill>
              </a:rPr>
              <a:t>: het Eigen Vermogen op de balans neemt toe met 2.000!</a:t>
            </a:r>
          </a:p>
        </p:txBody>
      </p:sp>
      <p:sp>
        <p:nvSpPr>
          <p:cNvPr id="13" name="Rechthoek 12"/>
          <p:cNvSpPr/>
          <p:nvPr/>
        </p:nvSpPr>
        <p:spPr>
          <a:xfrm>
            <a:off x="1703513" y="6121643"/>
            <a:ext cx="3287567" cy="477054"/>
          </a:xfrm>
          <a:prstGeom prst="rect">
            <a:avLst/>
          </a:prstGeom>
        </p:spPr>
        <p:txBody>
          <a:bodyPr wrap="none">
            <a:spAutoFit/>
          </a:bodyPr>
          <a:lstStyle/>
          <a:p>
            <a:r>
              <a:rPr lang="en-US" sz="2500" b="1" dirty="0">
                <a:solidFill>
                  <a:schemeClr val="accent2"/>
                </a:solidFill>
              </a:rPr>
              <a:t>*</a:t>
            </a:r>
            <a:r>
              <a:rPr lang="en-US" sz="2500" b="1" dirty="0" err="1">
                <a:solidFill>
                  <a:schemeClr val="accent2"/>
                </a:solidFill>
              </a:rPr>
              <a:t>Afschrijvingskosten</a:t>
            </a:r>
            <a:r>
              <a:rPr lang="en-US" sz="2500" b="1" dirty="0">
                <a:solidFill>
                  <a:schemeClr val="accent2"/>
                </a:solidFill>
              </a:rPr>
              <a:t> </a:t>
            </a:r>
            <a:r>
              <a:rPr lang="en-US" sz="2500" dirty="0">
                <a:solidFill>
                  <a:schemeClr val="accent2"/>
                </a:solidFill>
              </a:rPr>
              <a:t>=  </a:t>
            </a:r>
            <a:endParaRPr lang="nl-NL" sz="2500" dirty="0"/>
          </a:p>
        </p:txBody>
      </p:sp>
      <p:sp>
        <p:nvSpPr>
          <p:cNvPr id="15" name="Rechthoek 14"/>
          <p:cNvSpPr/>
          <p:nvPr/>
        </p:nvSpPr>
        <p:spPr>
          <a:xfrm>
            <a:off x="5019165" y="6380946"/>
            <a:ext cx="3556871" cy="477054"/>
          </a:xfrm>
          <a:prstGeom prst="rect">
            <a:avLst/>
          </a:prstGeom>
        </p:spPr>
        <p:txBody>
          <a:bodyPr wrap="none">
            <a:spAutoFit/>
          </a:bodyPr>
          <a:lstStyle/>
          <a:p>
            <a:r>
              <a:rPr lang="en-US" sz="2500" dirty="0" err="1">
                <a:solidFill>
                  <a:schemeClr val="accent2"/>
                </a:solidFill>
              </a:rPr>
              <a:t>Economische</a:t>
            </a:r>
            <a:r>
              <a:rPr lang="en-US" sz="2500" dirty="0">
                <a:solidFill>
                  <a:schemeClr val="accent2"/>
                </a:solidFill>
              </a:rPr>
              <a:t> </a:t>
            </a:r>
            <a:r>
              <a:rPr lang="en-US" sz="2500" dirty="0" err="1">
                <a:solidFill>
                  <a:schemeClr val="accent2"/>
                </a:solidFill>
              </a:rPr>
              <a:t>levensduur</a:t>
            </a:r>
            <a:r>
              <a:rPr lang="en-US" sz="2500" dirty="0">
                <a:solidFill>
                  <a:schemeClr val="accent2"/>
                </a:solidFill>
              </a:rPr>
              <a:t> </a:t>
            </a:r>
            <a:endParaRPr lang="nl-NL" sz="2500" dirty="0"/>
          </a:p>
        </p:txBody>
      </p:sp>
      <p:sp>
        <p:nvSpPr>
          <p:cNvPr id="16" name="Rechthoek 15"/>
          <p:cNvSpPr/>
          <p:nvPr/>
        </p:nvSpPr>
        <p:spPr>
          <a:xfrm>
            <a:off x="4799855" y="5883116"/>
            <a:ext cx="4113242" cy="477054"/>
          </a:xfrm>
          <a:prstGeom prst="rect">
            <a:avLst/>
          </a:prstGeom>
        </p:spPr>
        <p:txBody>
          <a:bodyPr wrap="none">
            <a:spAutoFit/>
          </a:bodyPr>
          <a:lstStyle/>
          <a:p>
            <a:r>
              <a:rPr lang="en-US" sz="2500" dirty="0" err="1">
                <a:solidFill>
                  <a:schemeClr val="accent2"/>
                </a:solidFill>
              </a:rPr>
              <a:t>Aanschafwaarde</a:t>
            </a:r>
            <a:r>
              <a:rPr lang="en-US" sz="2500" dirty="0">
                <a:solidFill>
                  <a:schemeClr val="accent2"/>
                </a:solidFill>
              </a:rPr>
              <a:t> - </a:t>
            </a:r>
            <a:r>
              <a:rPr lang="en-US" sz="2500" dirty="0" err="1">
                <a:solidFill>
                  <a:schemeClr val="accent2"/>
                </a:solidFill>
              </a:rPr>
              <a:t>Restwaarde</a:t>
            </a:r>
            <a:endParaRPr lang="nl-NL" sz="2500" dirty="0"/>
          </a:p>
        </p:txBody>
      </p:sp>
      <p:cxnSp>
        <p:nvCxnSpPr>
          <p:cNvPr id="17" name="Straight Connector 4"/>
          <p:cNvCxnSpPr/>
          <p:nvPr/>
        </p:nvCxnSpPr>
        <p:spPr>
          <a:xfrm>
            <a:off x="4799856" y="6394956"/>
            <a:ext cx="4078051"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4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2" grpId="0"/>
      <p:bldP spid="13"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19FCB-AF48-1E44-92BD-0F03548945C1}"/>
              </a:ext>
            </a:extLst>
          </p:cNvPr>
          <p:cNvSpPr>
            <a:spLocks noGrp="1"/>
          </p:cNvSpPr>
          <p:nvPr>
            <p:ph type="title"/>
          </p:nvPr>
        </p:nvSpPr>
        <p:spPr>
          <a:xfrm>
            <a:off x="838200" y="97811"/>
            <a:ext cx="10515600" cy="874987"/>
          </a:xfrm>
        </p:spPr>
        <p:txBody>
          <a:bodyPr>
            <a:normAutofit/>
          </a:bodyPr>
          <a:lstStyle/>
          <a:p>
            <a:r>
              <a:rPr lang="nl-NL" sz="3000" b="1" dirty="0"/>
              <a:t>Denkstappen bij het opstellen van de balans &amp; resultatenrekening</a:t>
            </a:r>
          </a:p>
        </p:txBody>
      </p:sp>
      <p:sp>
        <p:nvSpPr>
          <p:cNvPr id="4" name="Tekstvak 3">
            <a:extLst>
              <a:ext uri="{FF2B5EF4-FFF2-40B4-BE49-F238E27FC236}">
                <a16:creationId xmlns:a16="http://schemas.microsoft.com/office/drawing/2014/main" id="{C7CBC210-0EEC-EC43-8A90-85A4098E5B80}"/>
              </a:ext>
            </a:extLst>
          </p:cNvPr>
          <p:cNvSpPr txBox="1"/>
          <p:nvPr/>
        </p:nvSpPr>
        <p:spPr>
          <a:xfrm>
            <a:off x="7311155" y="1936886"/>
            <a:ext cx="1708481" cy="369332"/>
          </a:xfrm>
          <a:prstGeom prst="rect">
            <a:avLst/>
          </a:prstGeom>
          <a:noFill/>
        </p:spPr>
        <p:txBody>
          <a:bodyPr wrap="none" rtlCol="0">
            <a:spAutoFit/>
          </a:bodyPr>
          <a:lstStyle/>
          <a:p>
            <a:r>
              <a:rPr lang="nl-NL" dirty="0"/>
              <a:t>Bezit of schuld? </a:t>
            </a:r>
          </a:p>
        </p:txBody>
      </p:sp>
      <p:sp>
        <p:nvSpPr>
          <p:cNvPr id="5" name="Tekstvak 4">
            <a:extLst>
              <a:ext uri="{FF2B5EF4-FFF2-40B4-BE49-F238E27FC236}">
                <a16:creationId xmlns:a16="http://schemas.microsoft.com/office/drawing/2014/main" id="{31D17F5D-FEAC-AE40-99B3-E1029C9A8248}"/>
              </a:ext>
            </a:extLst>
          </p:cNvPr>
          <p:cNvSpPr txBox="1"/>
          <p:nvPr/>
        </p:nvSpPr>
        <p:spPr>
          <a:xfrm>
            <a:off x="7668703" y="2684663"/>
            <a:ext cx="795411" cy="369332"/>
          </a:xfrm>
          <a:prstGeom prst="rect">
            <a:avLst/>
          </a:prstGeom>
          <a:noFill/>
        </p:spPr>
        <p:txBody>
          <a:bodyPr wrap="none" rtlCol="0">
            <a:spAutoFit/>
          </a:bodyPr>
          <a:lstStyle/>
          <a:p>
            <a:r>
              <a:rPr lang="nl-NL" dirty="0"/>
              <a:t>Balans</a:t>
            </a:r>
          </a:p>
        </p:txBody>
      </p:sp>
      <p:sp>
        <p:nvSpPr>
          <p:cNvPr id="6" name="Tekstvak 5">
            <a:extLst>
              <a:ext uri="{FF2B5EF4-FFF2-40B4-BE49-F238E27FC236}">
                <a16:creationId xmlns:a16="http://schemas.microsoft.com/office/drawing/2014/main" id="{E0885336-19B4-FA4E-BA9E-1236147970CD}"/>
              </a:ext>
            </a:extLst>
          </p:cNvPr>
          <p:cNvSpPr txBox="1"/>
          <p:nvPr/>
        </p:nvSpPr>
        <p:spPr>
          <a:xfrm>
            <a:off x="2413416" y="1936886"/>
            <a:ext cx="2467663" cy="369332"/>
          </a:xfrm>
          <a:prstGeom prst="rect">
            <a:avLst/>
          </a:prstGeom>
          <a:noFill/>
        </p:spPr>
        <p:txBody>
          <a:bodyPr wrap="none" rtlCol="0">
            <a:spAutoFit/>
          </a:bodyPr>
          <a:lstStyle/>
          <a:p>
            <a:r>
              <a:rPr lang="nl-NL" dirty="0"/>
              <a:t>Kosten of opbrengsten? </a:t>
            </a:r>
          </a:p>
        </p:txBody>
      </p:sp>
      <p:sp>
        <p:nvSpPr>
          <p:cNvPr id="7" name="Tekstvak 6">
            <a:extLst>
              <a:ext uri="{FF2B5EF4-FFF2-40B4-BE49-F238E27FC236}">
                <a16:creationId xmlns:a16="http://schemas.microsoft.com/office/drawing/2014/main" id="{6F6D9A62-1DE1-E04E-AF80-E926A5F79425}"/>
              </a:ext>
            </a:extLst>
          </p:cNvPr>
          <p:cNvSpPr txBox="1"/>
          <p:nvPr/>
        </p:nvSpPr>
        <p:spPr>
          <a:xfrm>
            <a:off x="1209788" y="2636618"/>
            <a:ext cx="4571444" cy="369332"/>
          </a:xfrm>
          <a:prstGeom prst="rect">
            <a:avLst/>
          </a:prstGeom>
          <a:noFill/>
        </p:spPr>
        <p:txBody>
          <a:bodyPr wrap="none" rtlCol="0">
            <a:spAutoFit/>
          </a:bodyPr>
          <a:lstStyle/>
          <a:p>
            <a:pPr algn="ctr"/>
            <a:r>
              <a:rPr lang="nl-NL" dirty="0"/>
              <a:t>Resultatenrekening = Winst- &amp; Verliesrekening</a:t>
            </a:r>
          </a:p>
        </p:txBody>
      </p:sp>
      <p:sp>
        <p:nvSpPr>
          <p:cNvPr id="9" name="Tekstvak 8">
            <a:extLst>
              <a:ext uri="{FF2B5EF4-FFF2-40B4-BE49-F238E27FC236}">
                <a16:creationId xmlns:a16="http://schemas.microsoft.com/office/drawing/2014/main" id="{7D7A6A71-F234-DB46-96C9-1704AD8C4890}"/>
              </a:ext>
            </a:extLst>
          </p:cNvPr>
          <p:cNvSpPr txBox="1"/>
          <p:nvPr/>
        </p:nvSpPr>
        <p:spPr>
          <a:xfrm>
            <a:off x="5081666" y="1085157"/>
            <a:ext cx="1236108" cy="369332"/>
          </a:xfrm>
          <a:prstGeom prst="rect">
            <a:avLst/>
          </a:prstGeom>
          <a:noFill/>
        </p:spPr>
        <p:txBody>
          <a:bodyPr wrap="none" rtlCol="0">
            <a:spAutoFit/>
          </a:bodyPr>
          <a:lstStyle/>
          <a:p>
            <a:r>
              <a:rPr lang="nl-NL" dirty="0"/>
              <a:t>Wat is het?</a:t>
            </a:r>
          </a:p>
        </p:txBody>
      </p:sp>
      <p:cxnSp>
        <p:nvCxnSpPr>
          <p:cNvPr id="11" name="Rechte verbindingslijn met pijl 10">
            <a:extLst>
              <a:ext uri="{FF2B5EF4-FFF2-40B4-BE49-F238E27FC236}">
                <a16:creationId xmlns:a16="http://schemas.microsoft.com/office/drawing/2014/main" id="{E6E35245-F0F8-D04C-B064-C5848FF4FC0B}"/>
              </a:ext>
            </a:extLst>
          </p:cNvPr>
          <p:cNvCxnSpPr/>
          <p:nvPr/>
        </p:nvCxnSpPr>
        <p:spPr>
          <a:xfrm>
            <a:off x="6317774" y="1454489"/>
            <a:ext cx="993381" cy="534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99E9264A-C672-D04F-8CFF-C23BDD29623D}"/>
              </a:ext>
            </a:extLst>
          </p:cNvPr>
          <p:cNvCxnSpPr>
            <a:cxnSpLocks/>
          </p:cNvCxnSpPr>
          <p:nvPr/>
        </p:nvCxnSpPr>
        <p:spPr>
          <a:xfrm flipH="1">
            <a:off x="4332157" y="1478086"/>
            <a:ext cx="870872" cy="45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4A1A6B19-0A88-3C44-A38A-D182E2FA7E25}"/>
              </a:ext>
            </a:extLst>
          </p:cNvPr>
          <p:cNvCxnSpPr>
            <a:cxnSpLocks/>
          </p:cNvCxnSpPr>
          <p:nvPr/>
        </p:nvCxnSpPr>
        <p:spPr>
          <a:xfrm>
            <a:off x="8066409" y="2306218"/>
            <a:ext cx="0" cy="381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EEC6D9CA-3034-DB47-8B18-C8EAB83E91E0}"/>
              </a:ext>
            </a:extLst>
          </p:cNvPr>
          <p:cNvCxnSpPr>
            <a:cxnSpLocks/>
          </p:cNvCxnSpPr>
          <p:nvPr/>
        </p:nvCxnSpPr>
        <p:spPr>
          <a:xfrm>
            <a:off x="3496053" y="2306218"/>
            <a:ext cx="0" cy="381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695720D3-1F46-A540-93DF-86646B19677B}"/>
              </a:ext>
            </a:extLst>
          </p:cNvPr>
          <p:cNvPicPr>
            <a:picLocks noChangeAspect="1"/>
          </p:cNvPicPr>
          <p:nvPr/>
        </p:nvPicPr>
        <p:blipFill>
          <a:blip r:embed="rId2"/>
          <a:stretch>
            <a:fillRect/>
          </a:stretch>
        </p:blipFill>
        <p:spPr>
          <a:xfrm>
            <a:off x="6302782" y="3293893"/>
            <a:ext cx="5889218" cy="3251512"/>
          </a:xfrm>
          <a:prstGeom prst="rect">
            <a:avLst/>
          </a:prstGeom>
        </p:spPr>
      </p:pic>
      <p:pic>
        <p:nvPicPr>
          <p:cNvPr id="22" name="Afbeelding 21">
            <a:extLst>
              <a:ext uri="{FF2B5EF4-FFF2-40B4-BE49-F238E27FC236}">
                <a16:creationId xmlns:a16="http://schemas.microsoft.com/office/drawing/2014/main" id="{37F39DE8-9FF2-1843-A801-631F821587F1}"/>
              </a:ext>
            </a:extLst>
          </p:cNvPr>
          <p:cNvPicPr>
            <a:picLocks noChangeAspect="1"/>
          </p:cNvPicPr>
          <p:nvPr/>
        </p:nvPicPr>
        <p:blipFill>
          <a:blip r:embed="rId3"/>
          <a:stretch>
            <a:fillRect/>
          </a:stretch>
        </p:blipFill>
        <p:spPr>
          <a:xfrm>
            <a:off x="203355" y="3349800"/>
            <a:ext cx="5752430" cy="2599087"/>
          </a:xfrm>
          <a:prstGeom prst="rect">
            <a:avLst/>
          </a:prstGeom>
        </p:spPr>
      </p:pic>
    </p:spTree>
    <p:extLst>
      <p:ext uri="{BB962C8B-B14F-4D97-AF65-F5344CB8AC3E}">
        <p14:creationId xmlns:p14="http://schemas.microsoft.com/office/powerpoint/2010/main" val="744040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840" y="645067"/>
            <a:ext cx="8229600" cy="654296"/>
          </a:xfrm>
        </p:spPr>
        <p:txBody>
          <a:bodyPr>
            <a:normAutofit/>
          </a:bodyPr>
          <a:lstStyle/>
          <a:p>
            <a:r>
              <a:rPr lang="en-US" sz="3000" b="1" dirty="0" err="1"/>
              <a:t>Geef</a:t>
            </a:r>
            <a:r>
              <a:rPr lang="en-US" sz="3000" b="1" dirty="0"/>
              <a:t> van </a:t>
            </a:r>
            <a:r>
              <a:rPr lang="en-US" sz="3000" b="1" dirty="0" err="1"/>
              <a:t>iedere</a:t>
            </a:r>
            <a:r>
              <a:rPr lang="en-US" sz="3000" b="1" dirty="0"/>
              <a:t> </a:t>
            </a:r>
            <a:r>
              <a:rPr lang="en-US" sz="3000" b="1" dirty="0" err="1"/>
              <a:t>productiefactor</a:t>
            </a:r>
            <a:r>
              <a:rPr lang="en-US" sz="3000" b="1" dirty="0"/>
              <a:t> </a:t>
            </a:r>
            <a:r>
              <a:rPr lang="en-US" sz="3000" b="1" dirty="0" err="1"/>
              <a:t>een</a:t>
            </a:r>
            <a:r>
              <a:rPr lang="en-US" sz="3000" b="1" dirty="0"/>
              <a:t> </a:t>
            </a:r>
            <a:r>
              <a:rPr lang="en-US" sz="3000" b="1" dirty="0" err="1"/>
              <a:t>voorbeeld</a:t>
            </a:r>
            <a:r>
              <a:rPr lang="en-US" sz="3000" b="1" dirty="0"/>
              <a:t>:</a:t>
            </a:r>
          </a:p>
        </p:txBody>
      </p:sp>
      <p:pic>
        <p:nvPicPr>
          <p:cNvPr id="4" name="Picture 3"/>
          <p:cNvPicPr>
            <a:picLocks noChangeAspect="1"/>
          </p:cNvPicPr>
          <p:nvPr/>
        </p:nvPicPr>
        <p:blipFill>
          <a:blip r:embed="rId2"/>
          <a:stretch>
            <a:fillRect/>
          </a:stretch>
        </p:blipFill>
        <p:spPr>
          <a:xfrm>
            <a:off x="1860840" y="1299363"/>
            <a:ext cx="3960640" cy="2639766"/>
          </a:xfrm>
          <a:prstGeom prst="rect">
            <a:avLst/>
          </a:prstGeom>
        </p:spPr>
      </p:pic>
      <p:graphicFrame>
        <p:nvGraphicFramePr>
          <p:cNvPr id="7" name="Table 6"/>
          <p:cNvGraphicFramePr>
            <a:graphicFrameLocks noGrp="1"/>
          </p:cNvGraphicFramePr>
          <p:nvPr>
            <p:extLst/>
          </p:nvPr>
        </p:nvGraphicFramePr>
        <p:xfrm>
          <a:off x="1694606" y="4013913"/>
          <a:ext cx="8973394" cy="2844086"/>
        </p:xfrm>
        <a:graphic>
          <a:graphicData uri="http://schemas.openxmlformats.org/drawingml/2006/table">
            <a:tbl>
              <a:tblPr firstRow="1" bandRow="1">
                <a:tableStyleId>{5C22544A-7EE6-4342-B048-85BDC9FD1C3A}</a:tableStyleId>
              </a:tblPr>
              <a:tblGrid>
                <a:gridCol w="3317336">
                  <a:extLst>
                    <a:ext uri="{9D8B030D-6E8A-4147-A177-3AD203B41FA5}">
                      <a16:colId xmlns:a16="http://schemas.microsoft.com/office/drawing/2014/main" val="20000"/>
                    </a:ext>
                  </a:extLst>
                </a:gridCol>
                <a:gridCol w="2862387">
                  <a:extLst>
                    <a:ext uri="{9D8B030D-6E8A-4147-A177-3AD203B41FA5}">
                      <a16:colId xmlns:a16="http://schemas.microsoft.com/office/drawing/2014/main" val="20001"/>
                    </a:ext>
                  </a:extLst>
                </a:gridCol>
                <a:gridCol w="2793671">
                  <a:extLst>
                    <a:ext uri="{9D8B030D-6E8A-4147-A177-3AD203B41FA5}">
                      <a16:colId xmlns:a16="http://schemas.microsoft.com/office/drawing/2014/main" val="20002"/>
                    </a:ext>
                  </a:extLst>
                </a:gridCol>
              </a:tblGrid>
              <a:tr h="471076">
                <a:tc>
                  <a:txBody>
                    <a:bodyPr/>
                    <a:lstStyle/>
                    <a:p>
                      <a:r>
                        <a:rPr lang="en-US" sz="2000" dirty="0" err="1"/>
                        <a:t>Productiefactor</a:t>
                      </a:r>
                      <a:r>
                        <a:rPr lang="en-US" sz="2000" dirty="0"/>
                        <a:t> (&amp; </a:t>
                      </a:r>
                      <a:r>
                        <a:rPr lang="en-US" sz="2000" dirty="0" err="1"/>
                        <a:t>beloning</a:t>
                      </a:r>
                      <a:r>
                        <a:rPr lang="en-US" sz="2000" dirty="0"/>
                        <a:t>)</a:t>
                      </a:r>
                    </a:p>
                  </a:txBody>
                  <a:tcPr/>
                </a:tc>
                <a:tc>
                  <a:txBody>
                    <a:bodyPr/>
                    <a:lstStyle/>
                    <a:p>
                      <a:r>
                        <a:rPr lang="en-US" sz="2000" dirty="0"/>
                        <a:t>Buddy</a:t>
                      </a:r>
                      <a:r>
                        <a:rPr lang="en-US" sz="2000" baseline="0" dirty="0"/>
                        <a:t> Dive</a:t>
                      </a:r>
                      <a:endParaRPr lang="en-US" sz="2000" dirty="0"/>
                    </a:p>
                  </a:txBody>
                  <a:tcPr/>
                </a:tc>
                <a:tc>
                  <a:txBody>
                    <a:bodyPr/>
                    <a:lstStyle/>
                    <a:p>
                      <a:r>
                        <a:rPr lang="en-US" sz="2000" dirty="0"/>
                        <a:t>Cargill</a:t>
                      </a:r>
                    </a:p>
                  </a:txBody>
                  <a:tcPr/>
                </a:tc>
                <a:extLst>
                  <a:ext uri="{0D108BD9-81ED-4DB2-BD59-A6C34878D82A}">
                    <a16:rowId xmlns:a16="http://schemas.microsoft.com/office/drawing/2014/main" val="10000"/>
                  </a:ext>
                </a:extLst>
              </a:tr>
              <a:tr h="471076">
                <a:tc>
                  <a:txBody>
                    <a:bodyPr/>
                    <a:lstStyle/>
                    <a:p>
                      <a:r>
                        <a:rPr lang="en-US" sz="2000" b="1" dirty="0" err="1"/>
                        <a:t>Ondernemerschap</a:t>
                      </a:r>
                      <a:r>
                        <a:rPr lang="en-US" sz="2000" b="1" dirty="0"/>
                        <a:t> (</a:t>
                      </a:r>
                      <a:r>
                        <a:rPr lang="en-US" sz="2000" b="1" dirty="0" err="1"/>
                        <a:t>Winst</a:t>
                      </a:r>
                      <a:r>
                        <a:rPr lang="en-US" sz="2000" b="1" dirty="0"/>
                        <a:t>)</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r h="715429">
                <a:tc>
                  <a:txBody>
                    <a:bodyPr/>
                    <a:lstStyle/>
                    <a:p>
                      <a:r>
                        <a:rPr lang="en-US" sz="2000" b="1" dirty="0" err="1"/>
                        <a:t>Arbeid</a:t>
                      </a:r>
                      <a:r>
                        <a:rPr lang="en-US" sz="2000" b="1" dirty="0"/>
                        <a:t> (Loon)</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2"/>
                  </a:ext>
                </a:extLst>
              </a:tr>
              <a:tr h="715429">
                <a:tc>
                  <a:txBody>
                    <a:bodyPr/>
                    <a:lstStyle/>
                    <a:p>
                      <a:r>
                        <a:rPr lang="en-US" sz="2000" b="1" dirty="0" err="1"/>
                        <a:t>Kapitaal</a:t>
                      </a:r>
                      <a:r>
                        <a:rPr lang="en-US" sz="2000" b="1" dirty="0"/>
                        <a:t> (</a:t>
                      </a:r>
                      <a:r>
                        <a:rPr lang="en-US" sz="2000" b="1" dirty="0" err="1"/>
                        <a:t>Rente</a:t>
                      </a:r>
                      <a:r>
                        <a:rPr lang="en-US" sz="2000" b="1" dirty="0"/>
                        <a:t>    </a:t>
                      </a:r>
                      <a:r>
                        <a:rPr lang="en-US" sz="2000" b="1" baseline="0" dirty="0"/>
                        <a:t> </a:t>
                      </a:r>
                    </a:p>
                    <a:p>
                      <a:r>
                        <a:rPr lang="en-US" sz="2000" b="1" baseline="0" dirty="0"/>
                        <a:t>                en </a:t>
                      </a:r>
                      <a:r>
                        <a:rPr lang="en-US" sz="2000" b="1" baseline="0" dirty="0" err="1"/>
                        <a:t>Huur</a:t>
                      </a:r>
                      <a:r>
                        <a:rPr lang="en-US" sz="2000" b="1" baseline="0" dirty="0"/>
                        <a:t>)</a:t>
                      </a:r>
                      <a:endParaRPr lang="en-US" sz="2000" b="1"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3"/>
                  </a:ext>
                </a:extLst>
              </a:tr>
              <a:tr h="471076">
                <a:tc>
                  <a:txBody>
                    <a:bodyPr/>
                    <a:lstStyle/>
                    <a:p>
                      <a:r>
                        <a:rPr lang="en-US" sz="2000" b="1" dirty="0" err="1"/>
                        <a:t>Natuur</a:t>
                      </a:r>
                      <a:r>
                        <a:rPr lang="en-US" sz="2000" b="1" dirty="0"/>
                        <a:t> (</a:t>
                      </a:r>
                      <a:r>
                        <a:rPr lang="en-US" sz="2000" b="1" dirty="0" err="1"/>
                        <a:t>Pacht</a:t>
                      </a:r>
                      <a:r>
                        <a:rPr lang="en-US" sz="2000" b="1" dirty="0"/>
                        <a:t>)</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4"/>
                  </a:ext>
                </a:extLst>
              </a:tr>
            </a:tbl>
          </a:graphicData>
        </a:graphic>
      </p:graphicFrame>
      <p:sp>
        <p:nvSpPr>
          <p:cNvPr id="8" name="TextBox 7"/>
          <p:cNvSpPr txBox="1"/>
          <p:nvPr/>
        </p:nvSpPr>
        <p:spPr>
          <a:xfrm>
            <a:off x="8822139" y="1497670"/>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3"/>
          <a:stretch>
            <a:fillRect/>
          </a:stretch>
        </p:blipFill>
        <p:spPr>
          <a:xfrm>
            <a:off x="6438842" y="1285239"/>
            <a:ext cx="3808430" cy="2639765"/>
          </a:xfrm>
          <a:prstGeom prst="rect">
            <a:avLst/>
          </a:prstGeom>
        </p:spPr>
      </p:pic>
      <p:sp>
        <p:nvSpPr>
          <p:cNvPr id="11" name="TextBox 10"/>
          <p:cNvSpPr txBox="1"/>
          <p:nvPr/>
        </p:nvSpPr>
        <p:spPr>
          <a:xfrm>
            <a:off x="5023793" y="4439083"/>
            <a:ext cx="2243941" cy="400110"/>
          </a:xfrm>
          <a:prstGeom prst="rect">
            <a:avLst/>
          </a:prstGeom>
          <a:noFill/>
        </p:spPr>
        <p:txBody>
          <a:bodyPr wrap="square" rtlCol="0">
            <a:spAutoFit/>
          </a:bodyPr>
          <a:lstStyle/>
          <a:p>
            <a:r>
              <a:rPr lang="en-US" sz="2000" dirty="0"/>
              <a:t>Buddy Dive Resort</a:t>
            </a:r>
          </a:p>
        </p:txBody>
      </p:sp>
      <p:sp>
        <p:nvSpPr>
          <p:cNvPr id="12" name="Rectangle 11"/>
          <p:cNvSpPr/>
          <p:nvPr/>
        </p:nvSpPr>
        <p:spPr>
          <a:xfrm>
            <a:off x="5023792" y="4883795"/>
            <a:ext cx="2782856" cy="707886"/>
          </a:xfrm>
          <a:prstGeom prst="rect">
            <a:avLst/>
          </a:prstGeom>
        </p:spPr>
        <p:txBody>
          <a:bodyPr wrap="square">
            <a:spAutoFit/>
          </a:bodyPr>
          <a:lstStyle/>
          <a:p>
            <a:r>
              <a:rPr lang="en-US" sz="2000" dirty="0"/>
              <a:t>Dive instructors, bartender, housekeeping</a:t>
            </a:r>
          </a:p>
        </p:txBody>
      </p:sp>
      <p:sp>
        <p:nvSpPr>
          <p:cNvPr id="13" name="Rectangle 12"/>
          <p:cNvSpPr/>
          <p:nvPr/>
        </p:nvSpPr>
        <p:spPr>
          <a:xfrm rot="10800000" flipV="1">
            <a:off x="5064057" y="5646729"/>
            <a:ext cx="2833281" cy="707886"/>
          </a:xfrm>
          <a:prstGeom prst="rect">
            <a:avLst/>
          </a:prstGeom>
        </p:spPr>
        <p:txBody>
          <a:bodyPr wrap="square">
            <a:spAutoFit/>
          </a:bodyPr>
          <a:lstStyle/>
          <a:p>
            <a:r>
              <a:rPr lang="en-US" sz="2000" dirty="0" err="1"/>
              <a:t>Duiktanks</a:t>
            </a:r>
            <a:r>
              <a:rPr lang="en-US" sz="2000" dirty="0"/>
              <a:t>, </a:t>
            </a:r>
            <a:r>
              <a:rPr lang="en-US" sz="2000" dirty="0" err="1"/>
              <a:t>Boten</a:t>
            </a:r>
            <a:r>
              <a:rPr lang="en-US" sz="2000" dirty="0"/>
              <a:t>, Hotel, </a:t>
            </a:r>
            <a:r>
              <a:rPr lang="en-US" sz="2000" dirty="0" err="1"/>
              <a:t>tafels</a:t>
            </a:r>
            <a:r>
              <a:rPr lang="en-US" sz="2000" dirty="0"/>
              <a:t>, computers, auto’s</a:t>
            </a:r>
          </a:p>
        </p:txBody>
      </p:sp>
      <p:sp>
        <p:nvSpPr>
          <p:cNvPr id="14" name="Rectangle 13"/>
          <p:cNvSpPr/>
          <p:nvPr/>
        </p:nvSpPr>
        <p:spPr>
          <a:xfrm>
            <a:off x="5064056" y="6422750"/>
            <a:ext cx="1623611" cy="400110"/>
          </a:xfrm>
          <a:prstGeom prst="rect">
            <a:avLst/>
          </a:prstGeom>
        </p:spPr>
        <p:txBody>
          <a:bodyPr wrap="none">
            <a:spAutoFit/>
          </a:bodyPr>
          <a:lstStyle/>
          <a:p>
            <a:r>
              <a:rPr lang="en-US" sz="2000" dirty="0" err="1"/>
              <a:t>Koraalriff</a:t>
            </a:r>
            <a:r>
              <a:rPr lang="en-US" sz="2000" dirty="0"/>
              <a:t>, zee</a:t>
            </a:r>
          </a:p>
        </p:txBody>
      </p:sp>
      <p:sp>
        <p:nvSpPr>
          <p:cNvPr id="15" name="Rectangle 14"/>
          <p:cNvSpPr/>
          <p:nvPr/>
        </p:nvSpPr>
        <p:spPr>
          <a:xfrm>
            <a:off x="7897337" y="4483685"/>
            <a:ext cx="2492990" cy="400110"/>
          </a:xfrm>
          <a:prstGeom prst="rect">
            <a:avLst/>
          </a:prstGeom>
        </p:spPr>
        <p:txBody>
          <a:bodyPr wrap="none">
            <a:spAutoFit/>
          </a:bodyPr>
          <a:lstStyle/>
          <a:p>
            <a:r>
              <a:rPr lang="en-US" sz="2000" dirty="0"/>
              <a:t>Cargill Salt Bonaire BV</a:t>
            </a:r>
          </a:p>
        </p:txBody>
      </p:sp>
      <p:sp>
        <p:nvSpPr>
          <p:cNvPr id="16" name="Rectangle 15"/>
          <p:cNvSpPr/>
          <p:nvPr/>
        </p:nvSpPr>
        <p:spPr>
          <a:xfrm rot="10800000" flipV="1">
            <a:off x="7897338" y="4902283"/>
            <a:ext cx="2918273" cy="707886"/>
          </a:xfrm>
          <a:prstGeom prst="rect">
            <a:avLst/>
          </a:prstGeom>
        </p:spPr>
        <p:txBody>
          <a:bodyPr wrap="square">
            <a:spAutoFit/>
          </a:bodyPr>
          <a:lstStyle/>
          <a:p>
            <a:r>
              <a:rPr lang="en-US" sz="2000" dirty="0" err="1"/>
              <a:t>Vrachtwagenschauffeurs</a:t>
            </a:r>
            <a:r>
              <a:rPr lang="en-US" sz="2000" dirty="0"/>
              <a:t>, technicians, </a:t>
            </a:r>
          </a:p>
        </p:txBody>
      </p:sp>
      <p:sp>
        <p:nvSpPr>
          <p:cNvPr id="17" name="Rectangle 16"/>
          <p:cNvSpPr/>
          <p:nvPr/>
        </p:nvSpPr>
        <p:spPr>
          <a:xfrm>
            <a:off x="7897338" y="5646729"/>
            <a:ext cx="2545417" cy="707886"/>
          </a:xfrm>
          <a:prstGeom prst="rect">
            <a:avLst/>
          </a:prstGeom>
        </p:spPr>
        <p:txBody>
          <a:bodyPr wrap="square">
            <a:spAutoFit/>
          </a:bodyPr>
          <a:lstStyle/>
          <a:p>
            <a:r>
              <a:rPr lang="en-US" sz="2000" dirty="0" err="1"/>
              <a:t>Zoutmachines</a:t>
            </a:r>
            <a:r>
              <a:rPr lang="en-US" sz="2000" dirty="0"/>
              <a:t>, </a:t>
            </a:r>
            <a:r>
              <a:rPr lang="en-US" sz="2000" dirty="0" err="1"/>
              <a:t>Boten</a:t>
            </a:r>
            <a:r>
              <a:rPr lang="en-US" sz="2000" dirty="0"/>
              <a:t>, </a:t>
            </a:r>
            <a:r>
              <a:rPr lang="en-US" sz="2000" dirty="0" err="1"/>
              <a:t>vrachtwagens</a:t>
            </a:r>
            <a:endParaRPr lang="en-US" sz="2000" dirty="0"/>
          </a:p>
        </p:txBody>
      </p:sp>
      <p:sp>
        <p:nvSpPr>
          <p:cNvPr id="18" name="Rectangle 17"/>
          <p:cNvSpPr/>
          <p:nvPr/>
        </p:nvSpPr>
        <p:spPr>
          <a:xfrm>
            <a:off x="7897338" y="6430273"/>
            <a:ext cx="1925427" cy="400110"/>
          </a:xfrm>
          <a:prstGeom prst="rect">
            <a:avLst/>
          </a:prstGeom>
        </p:spPr>
        <p:txBody>
          <a:bodyPr wrap="none">
            <a:spAutoFit/>
          </a:bodyPr>
          <a:lstStyle/>
          <a:p>
            <a:r>
              <a:rPr lang="en-US" sz="2000" dirty="0"/>
              <a:t>Land/</a:t>
            </a:r>
            <a:r>
              <a:rPr lang="en-US" sz="2000" dirty="0" err="1"/>
              <a:t>zoutmeren</a:t>
            </a:r>
            <a:endParaRPr lang="en-US" sz="2000" dirty="0"/>
          </a:p>
        </p:txBody>
      </p:sp>
      <p:sp>
        <p:nvSpPr>
          <p:cNvPr id="19" name="TextBox 18"/>
          <p:cNvSpPr txBox="1"/>
          <p:nvPr/>
        </p:nvSpPr>
        <p:spPr>
          <a:xfrm>
            <a:off x="1753726" y="0"/>
            <a:ext cx="8914274" cy="707886"/>
          </a:xfrm>
          <a:prstGeom prst="rect">
            <a:avLst/>
          </a:prstGeom>
          <a:noFill/>
        </p:spPr>
        <p:txBody>
          <a:bodyPr wrap="square" rtlCol="0">
            <a:spAutoFit/>
          </a:bodyPr>
          <a:lstStyle/>
          <a:p>
            <a:r>
              <a:rPr lang="en-US" sz="4000" b="1" dirty="0"/>
              <a:t>H5: TW		</a:t>
            </a:r>
            <a:r>
              <a:rPr lang="en-US" sz="4000" b="1" dirty="0" err="1"/>
              <a:t>Methode</a:t>
            </a:r>
            <a:r>
              <a:rPr lang="en-US" sz="4000" b="1" dirty="0"/>
              <a:t> 1: </a:t>
            </a:r>
            <a:r>
              <a:rPr lang="en-US" sz="4000" b="1" dirty="0" err="1"/>
              <a:t>Inkomen</a:t>
            </a:r>
            <a:endParaRPr lang="en-US" sz="4000" b="1" dirty="0"/>
          </a:p>
        </p:txBody>
      </p:sp>
      <p:sp>
        <p:nvSpPr>
          <p:cNvPr id="3" name="TextBox 2"/>
          <p:cNvSpPr txBox="1"/>
          <p:nvPr/>
        </p:nvSpPr>
        <p:spPr>
          <a:xfrm>
            <a:off x="6438842" y="1323278"/>
            <a:ext cx="3383922" cy="2554545"/>
          </a:xfrm>
          <a:prstGeom prst="rect">
            <a:avLst/>
          </a:prstGeom>
          <a:noFill/>
        </p:spPr>
        <p:txBody>
          <a:bodyPr wrap="square" rtlCol="0">
            <a:spAutoFit/>
          </a:bodyPr>
          <a:lstStyle/>
          <a:p>
            <a:r>
              <a:rPr lang="en-US" sz="2000" b="1" dirty="0"/>
              <a:t>BUDDY DIVE</a:t>
            </a:r>
          </a:p>
          <a:p>
            <a:r>
              <a:rPr lang="en-US" sz="2000" dirty="0"/>
              <a:t>Loon = 	$ 3.000.000</a:t>
            </a:r>
          </a:p>
          <a:p>
            <a:r>
              <a:rPr lang="en-US" sz="2000" dirty="0" err="1"/>
              <a:t>Rente</a:t>
            </a:r>
            <a:r>
              <a:rPr lang="en-US" sz="2000" dirty="0"/>
              <a:t> =	$     100.000 </a:t>
            </a:r>
          </a:p>
          <a:p>
            <a:r>
              <a:rPr lang="en-US" sz="2000" dirty="0" err="1"/>
              <a:t>Huur</a:t>
            </a:r>
            <a:r>
              <a:rPr lang="en-US" sz="2000" dirty="0"/>
              <a:t> = 	$     300.000</a:t>
            </a:r>
          </a:p>
          <a:p>
            <a:r>
              <a:rPr lang="en-US" sz="2000" dirty="0" err="1"/>
              <a:t>Pacht</a:t>
            </a:r>
            <a:r>
              <a:rPr lang="en-US" sz="2000" dirty="0"/>
              <a:t> =   $     150.000       </a:t>
            </a:r>
          </a:p>
          <a:p>
            <a:r>
              <a:rPr lang="en-US" sz="2000" dirty="0" err="1"/>
              <a:t>Winst</a:t>
            </a:r>
            <a:r>
              <a:rPr lang="en-US" sz="2000" dirty="0"/>
              <a:t> = 	$     800.000</a:t>
            </a:r>
          </a:p>
          <a:p>
            <a:endParaRPr lang="en-US" sz="2000" dirty="0"/>
          </a:p>
          <a:p>
            <a:r>
              <a:rPr lang="en-US" sz="2000" dirty="0" err="1"/>
              <a:t>Productie</a:t>
            </a:r>
            <a:r>
              <a:rPr lang="en-US" sz="2000" dirty="0"/>
              <a:t> =</a:t>
            </a:r>
          </a:p>
        </p:txBody>
      </p:sp>
      <p:sp>
        <p:nvSpPr>
          <p:cNvPr id="5" name="TextBox 4"/>
          <p:cNvSpPr txBox="1"/>
          <p:nvPr/>
        </p:nvSpPr>
        <p:spPr>
          <a:xfrm>
            <a:off x="7806649" y="3431546"/>
            <a:ext cx="1601721" cy="446276"/>
          </a:xfrm>
          <a:prstGeom prst="rect">
            <a:avLst/>
          </a:prstGeom>
          <a:noFill/>
        </p:spPr>
        <p:txBody>
          <a:bodyPr wrap="none" rtlCol="0">
            <a:spAutoFit/>
          </a:bodyPr>
          <a:lstStyle/>
          <a:p>
            <a:r>
              <a:rPr lang="en-US" sz="2300" b="1"/>
              <a:t>$ 4.350.000</a:t>
            </a:r>
            <a:endParaRPr lang="en-US" sz="2300" b="1" dirty="0"/>
          </a:p>
        </p:txBody>
      </p:sp>
    </p:spTree>
    <p:extLst>
      <p:ext uri="{BB962C8B-B14F-4D97-AF65-F5344CB8AC3E}">
        <p14:creationId xmlns:p14="http://schemas.microsoft.com/office/powerpoint/2010/main" val="331352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04" t="19459" r="11212" b="9150"/>
          <a:stretch/>
        </p:blipFill>
        <p:spPr bwMode="auto">
          <a:xfrm>
            <a:off x="1524000" y="-1"/>
            <a:ext cx="9144000" cy="687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359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3726" y="1068443"/>
            <a:ext cx="6575552" cy="477054"/>
          </a:xfrm>
          <a:prstGeom prst="rect">
            <a:avLst/>
          </a:prstGeom>
        </p:spPr>
        <p:txBody>
          <a:bodyPr wrap="square">
            <a:spAutoFit/>
          </a:bodyPr>
          <a:lstStyle/>
          <a:p>
            <a:r>
              <a:rPr lang="en-US" sz="2500" b="1" dirty="0"/>
              <a:t>De </a:t>
            </a:r>
            <a:r>
              <a:rPr lang="en-US" sz="2500" b="1" dirty="0" err="1"/>
              <a:t>bedrijfskolom</a:t>
            </a:r>
            <a:r>
              <a:rPr lang="en-US" sz="2500" b="1" dirty="0"/>
              <a:t> van </a:t>
            </a:r>
            <a:r>
              <a:rPr lang="en-US" sz="2500" b="1" dirty="0" err="1"/>
              <a:t>een</a:t>
            </a:r>
            <a:r>
              <a:rPr lang="en-US" sz="2500" b="1" dirty="0"/>
              <a:t> DVD-</a:t>
            </a:r>
            <a:r>
              <a:rPr lang="en-US" sz="2500" b="1" dirty="0" err="1"/>
              <a:t>muziekvideo</a:t>
            </a:r>
            <a:endParaRPr lang="en-US" sz="2500" dirty="0"/>
          </a:p>
        </p:txBody>
      </p:sp>
      <p:pic>
        <p:nvPicPr>
          <p:cNvPr id="5" name="Picture 4"/>
          <p:cNvPicPr>
            <a:picLocks noChangeAspect="1"/>
          </p:cNvPicPr>
          <p:nvPr/>
        </p:nvPicPr>
        <p:blipFill>
          <a:blip r:embed="rId2"/>
          <a:stretch>
            <a:fillRect/>
          </a:stretch>
        </p:blipFill>
        <p:spPr>
          <a:xfrm>
            <a:off x="1753726" y="1545497"/>
            <a:ext cx="2860136" cy="5231956"/>
          </a:xfrm>
          <a:prstGeom prst="rect">
            <a:avLst/>
          </a:prstGeom>
        </p:spPr>
      </p:pic>
      <p:sp>
        <p:nvSpPr>
          <p:cNvPr id="6" name="TextBox 5"/>
          <p:cNvSpPr txBox="1"/>
          <p:nvPr/>
        </p:nvSpPr>
        <p:spPr>
          <a:xfrm>
            <a:off x="509451" y="21766"/>
            <a:ext cx="10176456" cy="707886"/>
          </a:xfrm>
          <a:prstGeom prst="rect">
            <a:avLst/>
          </a:prstGeom>
          <a:noFill/>
        </p:spPr>
        <p:txBody>
          <a:bodyPr wrap="square" rtlCol="0">
            <a:spAutoFit/>
          </a:bodyPr>
          <a:lstStyle/>
          <a:p>
            <a:r>
              <a:rPr lang="en-US" sz="4000" b="1" dirty="0"/>
              <a:t>H5: </a:t>
            </a:r>
            <a:r>
              <a:rPr lang="en-US" sz="4000" b="1" dirty="0" err="1"/>
              <a:t>Meten</a:t>
            </a:r>
            <a:r>
              <a:rPr lang="en-US" sz="4000" b="1" dirty="0"/>
              <a:t> BBP		</a:t>
            </a:r>
            <a:r>
              <a:rPr lang="en-US" sz="4000" b="1" dirty="0" err="1"/>
              <a:t>Methode</a:t>
            </a:r>
            <a:r>
              <a:rPr lang="en-US" sz="4000" b="1" dirty="0"/>
              <a:t> 2: </a:t>
            </a:r>
            <a:r>
              <a:rPr lang="en-US" sz="4000" b="1" dirty="0" err="1"/>
              <a:t>Productie</a:t>
            </a:r>
            <a:endParaRPr lang="en-US" sz="4000" b="1" dirty="0"/>
          </a:p>
        </p:txBody>
      </p:sp>
      <p:sp>
        <p:nvSpPr>
          <p:cNvPr id="7" name="TextBox 6"/>
          <p:cNvSpPr txBox="1"/>
          <p:nvPr/>
        </p:nvSpPr>
        <p:spPr>
          <a:xfrm>
            <a:off x="4933938" y="2066405"/>
            <a:ext cx="5811832" cy="707886"/>
          </a:xfrm>
          <a:prstGeom prst="rect">
            <a:avLst/>
          </a:prstGeom>
          <a:noFill/>
        </p:spPr>
        <p:txBody>
          <a:bodyPr wrap="none" rtlCol="0">
            <a:spAutoFit/>
          </a:bodyPr>
          <a:lstStyle/>
          <a:p>
            <a:r>
              <a:rPr lang="en-US" sz="2000" dirty="0" err="1"/>
              <a:t>Bereken</a:t>
            </a:r>
            <a:r>
              <a:rPr lang="en-US" sz="2000" dirty="0"/>
              <a:t> de </a:t>
            </a:r>
            <a:r>
              <a:rPr lang="en-US" sz="2000" dirty="0" err="1"/>
              <a:t>productiewaarde</a:t>
            </a:r>
            <a:r>
              <a:rPr lang="en-US" sz="2000" dirty="0"/>
              <a:t> (= </a:t>
            </a:r>
            <a:r>
              <a:rPr lang="en-US" sz="2000" dirty="0" err="1"/>
              <a:t>toegevoegde</a:t>
            </a:r>
            <a:r>
              <a:rPr lang="en-US" sz="2000" dirty="0"/>
              <a:t> </a:t>
            </a:r>
            <a:r>
              <a:rPr lang="en-US" sz="2000" dirty="0" err="1"/>
              <a:t>waarde</a:t>
            </a:r>
            <a:r>
              <a:rPr lang="en-US" sz="2000" dirty="0"/>
              <a:t>)</a:t>
            </a:r>
          </a:p>
          <a:p>
            <a:r>
              <a:rPr lang="en-US" sz="2000" dirty="0"/>
              <a:t>van de </a:t>
            </a:r>
            <a:r>
              <a:rPr lang="en-US" sz="2000" b="1" dirty="0" err="1">
                <a:solidFill>
                  <a:srgbClr val="7030A0"/>
                </a:solidFill>
              </a:rPr>
              <a:t>winkelier</a:t>
            </a:r>
            <a:r>
              <a:rPr lang="en-US" sz="2000" dirty="0">
                <a:solidFill>
                  <a:schemeClr val="accent4"/>
                </a:solidFill>
              </a:rPr>
              <a:t> </a:t>
            </a:r>
            <a:r>
              <a:rPr lang="en-US" sz="2000" dirty="0" err="1"/>
              <a:t>als</a:t>
            </a:r>
            <a:r>
              <a:rPr lang="en-US" sz="2000" dirty="0"/>
              <a:t> </a:t>
            </a:r>
            <a:r>
              <a:rPr lang="en-US" sz="2000" dirty="0" err="1"/>
              <a:t>deze</a:t>
            </a:r>
            <a:r>
              <a:rPr lang="en-US" sz="2000" dirty="0"/>
              <a:t> 1000 DVD’s </a:t>
            </a:r>
            <a:r>
              <a:rPr lang="en-US" sz="2000" dirty="0" err="1"/>
              <a:t>verkoopt</a:t>
            </a:r>
            <a:r>
              <a:rPr lang="en-US" sz="2000" dirty="0"/>
              <a:t>.  </a:t>
            </a:r>
          </a:p>
        </p:txBody>
      </p:sp>
      <p:sp>
        <p:nvSpPr>
          <p:cNvPr id="8" name="TextBox 7"/>
          <p:cNvSpPr txBox="1"/>
          <p:nvPr/>
        </p:nvSpPr>
        <p:spPr>
          <a:xfrm>
            <a:off x="5277329" y="3298665"/>
            <a:ext cx="2198920" cy="400110"/>
          </a:xfrm>
          <a:prstGeom prst="rect">
            <a:avLst/>
          </a:prstGeom>
          <a:noFill/>
        </p:spPr>
        <p:txBody>
          <a:bodyPr wrap="square" rtlCol="0">
            <a:spAutoFit/>
          </a:bodyPr>
          <a:lstStyle/>
          <a:p>
            <a:r>
              <a:rPr lang="en-US" sz="2000" dirty="0" err="1"/>
              <a:t>Omzet</a:t>
            </a:r>
            <a:r>
              <a:rPr lang="en-US" sz="2000" dirty="0"/>
              <a:t> </a:t>
            </a:r>
          </a:p>
        </p:txBody>
      </p:sp>
      <p:sp>
        <p:nvSpPr>
          <p:cNvPr id="9" name="TextBox 8"/>
          <p:cNvSpPr txBox="1"/>
          <p:nvPr/>
        </p:nvSpPr>
        <p:spPr>
          <a:xfrm>
            <a:off x="5277329" y="3538533"/>
            <a:ext cx="2198920" cy="553998"/>
          </a:xfrm>
          <a:prstGeom prst="rect">
            <a:avLst/>
          </a:prstGeom>
          <a:noFill/>
        </p:spPr>
        <p:txBody>
          <a:bodyPr wrap="square" rtlCol="0">
            <a:spAutoFit/>
          </a:bodyPr>
          <a:lstStyle/>
          <a:p>
            <a:r>
              <a:rPr lang="en-US" sz="2000" dirty="0" err="1"/>
              <a:t>Inkoopwaarde</a:t>
            </a:r>
            <a:r>
              <a:rPr lang="en-US" sz="2000" dirty="0"/>
              <a:t>    </a:t>
            </a:r>
            <a:r>
              <a:rPr lang="en-US" sz="3000" dirty="0"/>
              <a:t>-      </a:t>
            </a:r>
          </a:p>
        </p:txBody>
      </p:sp>
      <p:sp>
        <p:nvSpPr>
          <p:cNvPr id="10" name="TextBox 9"/>
          <p:cNvSpPr txBox="1"/>
          <p:nvPr/>
        </p:nvSpPr>
        <p:spPr>
          <a:xfrm>
            <a:off x="5277329" y="4247295"/>
            <a:ext cx="2607204" cy="707886"/>
          </a:xfrm>
          <a:prstGeom prst="rect">
            <a:avLst/>
          </a:prstGeom>
          <a:noFill/>
        </p:spPr>
        <p:txBody>
          <a:bodyPr wrap="none" rtlCol="0">
            <a:spAutoFit/>
          </a:bodyPr>
          <a:lstStyle/>
          <a:p>
            <a:r>
              <a:rPr lang="en-US" sz="2000" dirty="0" err="1"/>
              <a:t>Toegevoegde</a:t>
            </a:r>
            <a:r>
              <a:rPr lang="en-US" sz="2000" dirty="0"/>
              <a:t> </a:t>
            </a:r>
            <a:r>
              <a:rPr lang="en-US" sz="2000" dirty="0" err="1"/>
              <a:t>waarde</a:t>
            </a:r>
            <a:r>
              <a:rPr lang="en-US" sz="2000" dirty="0"/>
              <a:t> =</a:t>
            </a:r>
          </a:p>
          <a:p>
            <a:r>
              <a:rPr lang="en-US" sz="2000" dirty="0" err="1"/>
              <a:t>Productiewaarde</a:t>
            </a:r>
            <a:r>
              <a:rPr lang="en-US" sz="2000" dirty="0"/>
              <a:t> </a:t>
            </a:r>
          </a:p>
        </p:txBody>
      </p:sp>
      <p:sp>
        <p:nvSpPr>
          <p:cNvPr id="11" name="TextBox 10"/>
          <p:cNvSpPr txBox="1"/>
          <p:nvPr/>
        </p:nvSpPr>
        <p:spPr>
          <a:xfrm>
            <a:off x="8063892" y="3298665"/>
            <a:ext cx="1516497" cy="369332"/>
          </a:xfrm>
          <a:prstGeom prst="rect">
            <a:avLst/>
          </a:prstGeom>
          <a:noFill/>
        </p:spPr>
        <p:txBody>
          <a:bodyPr wrap="square" rtlCol="0">
            <a:spAutoFit/>
          </a:bodyPr>
          <a:lstStyle/>
          <a:p>
            <a:r>
              <a:rPr lang="en-US" dirty="0"/>
              <a:t>€ 11.250</a:t>
            </a:r>
          </a:p>
        </p:txBody>
      </p:sp>
      <p:sp>
        <p:nvSpPr>
          <p:cNvPr id="12" name="TextBox 11"/>
          <p:cNvSpPr txBox="1"/>
          <p:nvPr/>
        </p:nvSpPr>
        <p:spPr>
          <a:xfrm>
            <a:off x="8063892" y="3547666"/>
            <a:ext cx="1516497" cy="553998"/>
          </a:xfrm>
          <a:prstGeom prst="rect">
            <a:avLst/>
          </a:prstGeom>
          <a:noFill/>
        </p:spPr>
        <p:txBody>
          <a:bodyPr wrap="square" rtlCol="0">
            <a:spAutoFit/>
          </a:bodyPr>
          <a:lstStyle/>
          <a:p>
            <a:r>
              <a:rPr lang="en-US" dirty="0"/>
              <a:t>€    7.500   </a:t>
            </a:r>
            <a:r>
              <a:rPr lang="en-US" sz="3000" dirty="0"/>
              <a:t>-</a:t>
            </a:r>
          </a:p>
        </p:txBody>
      </p:sp>
      <p:sp>
        <p:nvSpPr>
          <p:cNvPr id="13" name="TextBox 12"/>
          <p:cNvSpPr txBox="1"/>
          <p:nvPr/>
        </p:nvSpPr>
        <p:spPr>
          <a:xfrm>
            <a:off x="8063892" y="4423935"/>
            <a:ext cx="1516497" cy="369332"/>
          </a:xfrm>
          <a:prstGeom prst="rect">
            <a:avLst/>
          </a:prstGeom>
          <a:noFill/>
        </p:spPr>
        <p:txBody>
          <a:bodyPr wrap="square" rtlCol="0">
            <a:spAutoFit/>
          </a:bodyPr>
          <a:lstStyle/>
          <a:p>
            <a:r>
              <a:rPr lang="en-US" dirty="0"/>
              <a:t>€    3.750</a:t>
            </a:r>
          </a:p>
        </p:txBody>
      </p:sp>
      <p:cxnSp>
        <p:nvCxnSpPr>
          <p:cNvPr id="15" name="Straight Connector 14"/>
          <p:cNvCxnSpPr/>
          <p:nvPr/>
        </p:nvCxnSpPr>
        <p:spPr>
          <a:xfrm>
            <a:off x="8063891" y="4239269"/>
            <a:ext cx="1307978" cy="80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277329" y="4247296"/>
            <a:ext cx="2198920" cy="6757"/>
          </a:xfrm>
          <a:prstGeom prst="line">
            <a:avLst/>
          </a:prstGeom>
        </p:spPr>
        <p:style>
          <a:lnRef idx="2">
            <a:schemeClr val="accent1"/>
          </a:lnRef>
          <a:fillRef idx="0">
            <a:schemeClr val="accent1"/>
          </a:fillRef>
          <a:effectRef idx="1">
            <a:schemeClr val="accent1"/>
          </a:effectRef>
          <a:fontRef idx="minor">
            <a:schemeClr val="tx1"/>
          </a:fontRef>
        </p:style>
      </p:cxnSp>
      <p:sp>
        <p:nvSpPr>
          <p:cNvPr id="18" name="Bent-Up Arrow 17"/>
          <p:cNvSpPr/>
          <p:nvPr/>
        </p:nvSpPr>
        <p:spPr>
          <a:xfrm rot="5400000">
            <a:off x="5430768" y="4941529"/>
            <a:ext cx="568686" cy="555658"/>
          </a:xfrm>
          <a:prstGeom prst="bentUpArrow">
            <a:avLst>
              <a:gd name="adj1" fmla="val 25000"/>
              <a:gd name="adj2" fmla="val 21666"/>
              <a:gd name="adj3"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964556" y="5219358"/>
            <a:ext cx="3750596" cy="1631216"/>
          </a:xfrm>
          <a:prstGeom prst="rect">
            <a:avLst/>
          </a:prstGeom>
          <a:noFill/>
        </p:spPr>
        <p:txBody>
          <a:bodyPr wrap="none" rtlCol="0">
            <a:spAutoFit/>
          </a:bodyPr>
          <a:lstStyle/>
          <a:p>
            <a:r>
              <a:rPr lang="en-US" sz="2000" dirty="0" err="1"/>
              <a:t>Betalen</a:t>
            </a:r>
            <a:r>
              <a:rPr lang="en-US" sz="2000" dirty="0"/>
              <a:t> van de </a:t>
            </a:r>
            <a:r>
              <a:rPr lang="en-US" sz="2000" b="1" dirty="0" err="1"/>
              <a:t>productiefactoren</a:t>
            </a:r>
            <a:r>
              <a:rPr lang="en-US" sz="2000" dirty="0"/>
              <a:t>:</a:t>
            </a:r>
          </a:p>
          <a:p>
            <a:r>
              <a:rPr lang="en-US" sz="2000" dirty="0" err="1"/>
              <a:t>Kapitaal</a:t>
            </a:r>
            <a:r>
              <a:rPr lang="en-US" sz="2000" dirty="0"/>
              <a:t>			</a:t>
            </a:r>
          </a:p>
          <a:p>
            <a:r>
              <a:rPr lang="en-US" sz="2000" dirty="0" err="1"/>
              <a:t>Arbeid</a:t>
            </a:r>
            <a:r>
              <a:rPr lang="en-US" sz="2000" dirty="0"/>
              <a:t>			</a:t>
            </a:r>
          </a:p>
          <a:p>
            <a:r>
              <a:rPr lang="en-US" sz="2000" dirty="0" err="1"/>
              <a:t>Natuur</a:t>
            </a:r>
            <a:r>
              <a:rPr lang="en-US" sz="2000" dirty="0"/>
              <a:t>			</a:t>
            </a:r>
          </a:p>
          <a:p>
            <a:r>
              <a:rPr lang="en-US" sz="2000" dirty="0" err="1"/>
              <a:t>Ondernemer</a:t>
            </a:r>
            <a:r>
              <a:rPr lang="en-US" sz="2000" dirty="0"/>
              <a:t> 	</a:t>
            </a:r>
          </a:p>
        </p:txBody>
      </p:sp>
      <p:sp>
        <p:nvSpPr>
          <p:cNvPr id="20" name="TextBox 19"/>
          <p:cNvSpPr txBox="1"/>
          <p:nvPr/>
        </p:nvSpPr>
        <p:spPr>
          <a:xfrm>
            <a:off x="9999304" y="5219358"/>
            <a:ext cx="2252027" cy="1938992"/>
          </a:xfrm>
          <a:prstGeom prst="rect">
            <a:avLst/>
          </a:prstGeom>
          <a:noFill/>
        </p:spPr>
        <p:txBody>
          <a:bodyPr wrap="none" rtlCol="0">
            <a:spAutoFit/>
          </a:bodyPr>
          <a:lstStyle/>
          <a:p>
            <a:r>
              <a:rPr lang="en-US" sz="2000" b="1" dirty="0" err="1"/>
              <a:t>Primaire</a:t>
            </a:r>
            <a:r>
              <a:rPr lang="en-US" sz="2000" b="1" dirty="0"/>
              <a:t> </a:t>
            </a:r>
            <a:r>
              <a:rPr lang="en-US" sz="2000" b="1" dirty="0" err="1"/>
              <a:t>inkomens</a:t>
            </a:r>
            <a:r>
              <a:rPr lang="en-US" sz="2000" b="1" dirty="0"/>
              <a:t>:</a:t>
            </a:r>
          </a:p>
          <a:p>
            <a:pPr marL="342900" indent="-342900">
              <a:buFont typeface="Wingdings" charset="0"/>
              <a:buChar char="Ø"/>
            </a:pPr>
            <a:r>
              <a:rPr lang="en-US" sz="2000" dirty="0" err="1"/>
              <a:t>Rente</a:t>
            </a:r>
            <a:r>
              <a:rPr lang="en-US" sz="2000" dirty="0"/>
              <a:t>, </a:t>
            </a:r>
            <a:r>
              <a:rPr lang="en-US" sz="2000" dirty="0" err="1"/>
              <a:t>Huur</a:t>
            </a:r>
            <a:endParaRPr lang="en-US" sz="2000" dirty="0"/>
          </a:p>
          <a:p>
            <a:pPr marL="342900" indent="-342900">
              <a:buFont typeface="Wingdings" charset="0"/>
              <a:buChar char="Ø"/>
            </a:pPr>
            <a:r>
              <a:rPr lang="en-US" sz="2000" dirty="0"/>
              <a:t>Loon</a:t>
            </a:r>
          </a:p>
          <a:p>
            <a:pPr marL="342900" indent="-342900">
              <a:buFont typeface="Wingdings" charset="0"/>
              <a:buChar char="Ø"/>
            </a:pPr>
            <a:r>
              <a:rPr lang="en-US" sz="2000" dirty="0" err="1"/>
              <a:t>Pacht</a:t>
            </a:r>
            <a:endParaRPr lang="en-US" sz="2000" dirty="0"/>
          </a:p>
          <a:p>
            <a:pPr marL="342900" indent="-342900">
              <a:buFont typeface="Wingdings" charset="0"/>
              <a:buChar char="Ø"/>
            </a:pPr>
            <a:r>
              <a:rPr lang="en-US" sz="2000" dirty="0" err="1"/>
              <a:t>Winst</a:t>
            </a:r>
            <a:endParaRPr lang="en-US" sz="2000" dirty="0"/>
          </a:p>
          <a:p>
            <a:endParaRPr lang="en-US" sz="2000" dirty="0"/>
          </a:p>
        </p:txBody>
      </p:sp>
    </p:spTree>
    <p:extLst>
      <p:ext uri="{BB962C8B-B14F-4D97-AF65-F5344CB8AC3E}">
        <p14:creationId xmlns:p14="http://schemas.microsoft.com/office/powerpoint/2010/main" val="275525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8"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3240360" cy="692696"/>
          </a:xfrm>
        </p:spPr>
        <p:txBody>
          <a:bodyPr>
            <a:normAutofit fontScale="90000"/>
          </a:bodyPr>
          <a:lstStyle/>
          <a:p>
            <a:pPr algn="l"/>
            <a:r>
              <a:rPr lang="en-US" b="1" dirty="0"/>
              <a:t>H6: </a:t>
            </a:r>
            <a:r>
              <a:rPr lang="en-US" b="1" dirty="0" err="1"/>
              <a:t>Weten</a:t>
            </a:r>
            <a:endParaRPr lang="en-US" b="1" dirty="0"/>
          </a:p>
        </p:txBody>
      </p:sp>
      <p:sp>
        <p:nvSpPr>
          <p:cNvPr id="3" name="Content Placeholder 2"/>
          <p:cNvSpPr>
            <a:spLocks noGrp="1"/>
          </p:cNvSpPr>
          <p:nvPr>
            <p:ph idx="1"/>
          </p:nvPr>
        </p:nvSpPr>
        <p:spPr>
          <a:xfrm>
            <a:off x="1631504" y="908720"/>
            <a:ext cx="8856984" cy="5792526"/>
          </a:xfrm>
        </p:spPr>
        <p:txBody>
          <a:bodyPr>
            <a:normAutofit fontScale="92500" lnSpcReduction="10000"/>
          </a:bodyPr>
          <a:lstStyle/>
          <a:p>
            <a:pPr marL="0" indent="0">
              <a:buNone/>
            </a:pPr>
            <a:r>
              <a:rPr lang="en-US" dirty="0" err="1"/>
              <a:t>Premie</a:t>
            </a:r>
            <a:endParaRPr lang="en-US" dirty="0"/>
          </a:p>
          <a:p>
            <a:pPr marL="0" indent="0">
              <a:buNone/>
            </a:pPr>
            <a:r>
              <a:rPr lang="en-US" dirty="0" err="1"/>
              <a:t>Uitkering</a:t>
            </a:r>
            <a:endParaRPr lang="en-US" dirty="0"/>
          </a:p>
          <a:p>
            <a:pPr marL="0" indent="0">
              <a:buNone/>
            </a:pPr>
            <a:r>
              <a:rPr lang="en-US" dirty="0" err="1"/>
              <a:t>Risico</a:t>
            </a:r>
            <a:r>
              <a:rPr lang="en-US" dirty="0"/>
              <a:t> </a:t>
            </a:r>
          </a:p>
          <a:p>
            <a:pPr marL="0" indent="0">
              <a:buNone/>
            </a:pPr>
            <a:r>
              <a:rPr lang="en-US" dirty="0" err="1"/>
              <a:t>Averechtse</a:t>
            </a:r>
            <a:r>
              <a:rPr lang="en-US" dirty="0"/>
              <a:t> </a:t>
            </a:r>
            <a:r>
              <a:rPr lang="en-US" dirty="0" err="1"/>
              <a:t>selectie</a:t>
            </a:r>
            <a:endParaRPr lang="en-US" dirty="0"/>
          </a:p>
          <a:p>
            <a:pPr marL="0" indent="0">
              <a:buNone/>
            </a:pPr>
            <a:r>
              <a:rPr lang="en-US" dirty="0"/>
              <a:t>	</a:t>
            </a:r>
            <a:r>
              <a:rPr lang="en-US" dirty="0" err="1"/>
              <a:t>tegengaan</a:t>
            </a:r>
            <a:r>
              <a:rPr lang="en-US" dirty="0"/>
              <a:t> </a:t>
            </a:r>
            <a:r>
              <a:rPr lang="en-US" dirty="0" err="1"/>
              <a:t>d.m.v</a:t>
            </a:r>
            <a:r>
              <a:rPr lang="en-US" dirty="0"/>
              <a:t>.: 	- </a:t>
            </a:r>
            <a:r>
              <a:rPr lang="en-US" dirty="0" err="1"/>
              <a:t>premiedifferentiatie</a:t>
            </a:r>
            <a:endParaRPr lang="en-US" dirty="0"/>
          </a:p>
          <a:p>
            <a:pPr marL="0" indent="0">
              <a:buNone/>
            </a:pPr>
            <a:r>
              <a:rPr lang="en-US" dirty="0"/>
              <a:t>				- eigen </a:t>
            </a:r>
            <a:r>
              <a:rPr lang="en-US" dirty="0" err="1"/>
              <a:t>risico</a:t>
            </a:r>
            <a:endParaRPr lang="en-US" dirty="0"/>
          </a:p>
          <a:p>
            <a:pPr marL="0" indent="0">
              <a:buNone/>
            </a:pPr>
            <a:r>
              <a:rPr lang="en-US" dirty="0"/>
              <a:t>				- </a:t>
            </a:r>
            <a:r>
              <a:rPr lang="en-US" dirty="0" err="1"/>
              <a:t>verplichte</a:t>
            </a:r>
            <a:r>
              <a:rPr lang="en-US" dirty="0"/>
              <a:t> </a:t>
            </a:r>
            <a:r>
              <a:rPr lang="en-US" dirty="0" err="1"/>
              <a:t>verzekering</a:t>
            </a:r>
            <a:endParaRPr lang="en-US" dirty="0"/>
          </a:p>
          <a:p>
            <a:pPr marL="0" indent="0">
              <a:buNone/>
            </a:pPr>
            <a:r>
              <a:rPr lang="en-US" dirty="0" err="1"/>
              <a:t>Solidariteit</a:t>
            </a:r>
            <a:r>
              <a:rPr lang="en-US" dirty="0"/>
              <a:t> (</a:t>
            </a:r>
            <a:r>
              <a:rPr lang="en-US" dirty="0" err="1"/>
              <a:t>goede</a:t>
            </a:r>
            <a:r>
              <a:rPr lang="en-US" dirty="0"/>
              <a:t> </a:t>
            </a:r>
            <a:r>
              <a:rPr lang="en-US" dirty="0" err="1"/>
              <a:t>risico’s</a:t>
            </a:r>
            <a:r>
              <a:rPr lang="en-US" dirty="0"/>
              <a:t> </a:t>
            </a:r>
            <a:r>
              <a:rPr lang="en-US" dirty="0" err="1"/>
              <a:t>betalen</a:t>
            </a:r>
            <a:r>
              <a:rPr lang="en-US" dirty="0"/>
              <a:t> </a:t>
            </a:r>
            <a:r>
              <a:rPr lang="en-US" dirty="0" err="1"/>
              <a:t>voor</a:t>
            </a:r>
            <a:r>
              <a:rPr lang="en-US" dirty="0"/>
              <a:t> de </a:t>
            </a:r>
            <a:r>
              <a:rPr lang="en-US" dirty="0" err="1"/>
              <a:t>slechte</a:t>
            </a:r>
            <a:r>
              <a:rPr lang="en-US" dirty="0"/>
              <a:t> 			</a:t>
            </a:r>
            <a:r>
              <a:rPr lang="en-US" dirty="0" err="1"/>
              <a:t>risico’s</a:t>
            </a:r>
            <a:r>
              <a:rPr lang="en-US" dirty="0"/>
              <a:t> &gt; </a:t>
            </a:r>
            <a:r>
              <a:rPr lang="en-US" dirty="0" err="1"/>
              <a:t>hierdoor</a:t>
            </a:r>
            <a:r>
              <a:rPr lang="en-US" dirty="0"/>
              <a:t> </a:t>
            </a:r>
            <a:r>
              <a:rPr lang="en-US" dirty="0" err="1"/>
              <a:t>kan</a:t>
            </a:r>
            <a:r>
              <a:rPr lang="en-US" dirty="0"/>
              <a:t> de </a:t>
            </a:r>
            <a:r>
              <a:rPr lang="en-US" dirty="0" err="1"/>
              <a:t>premie</a:t>
            </a:r>
            <a:r>
              <a:rPr lang="en-US" dirty="0"/>
              <a:t> </a:t>
            </a:r>
            <a:r>
              <a:rPr lang="en-US" dirty="0" err="1"/>
              <a:t>omlaag</a:t>
            </a:r>
            <a:r>
              <a:rPr lang="en-US" dirty="0"/>
              <a:t>)</a:t>
            </a:r>
          </a:p>
          <a:p>
            <a:pPr marL="0" indent="0">
              <a:buNone/>
            </a:pPr>
            <a:endParaRPr lang="en-US" dirty="0"/>
          </a:p>
          <a:p>
            <a:pPr marL="0" indent="0">
              <a:buNone/>
            </a:pPr>
            <a:r>
              <a:rPr lang="en-US" dirty="0" err="1"/>
              <a:t>Risico</a:t>
            </a:r>
            <a:r>
              <a:rPr lang="en-US" dirty="0"/>
              <a:t> </a:t>
            </a:r>
            <a:r>
              <a:rPr lang="en-US" dirty="0" err="1"/>
              <a:t>voor</a:t>
            </a:r>
            <a:r>
              <a:rPr lang="en-US" dirty="0"/>
              <a:t> </a:t>
            </a:r>
            <a:r>
              <a:rPr lang="en-US" dirty="0" err="1"/>
              <a:t>verzekeringsmaatschappij</a:t>
            </a:r>
            <a:r>
              <a:rPr lang="en-US" dirty="0"/>
              <a:t> </a:t>
            </a:r>
            <a:r>
              <a:rPr lang="en-US" dirty="0" err="1"/>
              <a:t>hoog</a:t>
            </a:r>
            <a:r>
              <a:rPr lang="en-US" dirty="0"/>
              <a:t> door: </a:t>
            </a:r>
          </a:p>
          <a:p>
            <a:pPr marL="0" indent="0">
              <a:buNone/>
            </a:pPr>
            <a:r>
              <a:rPr lang="en-US" dirty="0"/>
              <a:t>		&gt; </a:t>
            </a:r>
            <a:r>
              <a:rPr lang="en-US" dirty="0" err="1"/>
              <a:t>Asymmetrische</a:t>
            </a:r>
            <a:r>
              <a:rPr lang="en-US" dirty="0"/>
              <a:t> </a:t>
            </a:r>
            <a:r>
              <a:rPr lang="en-US" dirty="0" err="1"/>
              <a:t>informatie</a:t>
            </a:r>
            <a:endParaRPr lang="en-US" dirty="0"/>
          </a:p>
          <a:p>
            <a:pPr marL="0" indent="0">
              <a:buNone/>
            </a:pPr>
            <a:r>
              <a:rPr lang="en-US" dirty="0"/>
              <a:t>		&gt; </a:t>
            </a:r>
            <a:r>
              <a:rPr lang="en-US" dirty="0" err="1"/>
              <a:t>Moreel</a:t>
            </a:r>
            <a:r>
              <a:rPr lang="en-US" dirty="0"/>
              <a:t> </a:t>
            </a:r>
            <a:r>
              <a:rPr lang="en-US" dirty="0" err="1"/>
              <a:t>wangedrag</a:t>
            </a:r>
            <a:endParaRPr lang="en-US" dirty="0"/>
          </a:p>
        </p:txBody>
      </p:sp>
      <p:sp>
        <p:nvSpPr>
          <p:cNvPr id="4" name="Bent-Up Arrow 3"/>
          <p:cNvSpPr/>
          <p:nvPr/>
        </p:nvSpPr>
        <p:spPr>
          <a:xfrm rot="5400000">
            <a:off x="1955540" y="2744924"/>
            <a:ext cx="396044" cy="32403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hthoek 4"/>
          <p:cNvSpPr/>
          <p:nvPr/>
        </p:nvSpPr>
        <p:spPr>
          <a:xfrm>
            <a:off x="4583832" y="11231"/>
            <a:ext cx="6084168" cy="923330"/>
          </a:xfrm>
          <a:prstGeom prst="rect">
            <a:avLst/>
          </a:prstGeom>
        </p:spPr>
        <p:txBody>
          <a:bodyPr wrap="square">
            <a:spAutoFit/>
          </a:bodyPr>
          <a:lstStyle/>
          <a:p>
            <a:r>
              <a:rPr lang="nl-NL" b="1" dirty="0"/>
              <a:t>asymmetrische informatie &gt; </a:t>
            </a:r>
            <a:r>
              <a:rPr lang="nl-NL" b="1" dirty="0" err="1"/>
              <a:t>moral</a:t>
            </a:r>
            <a:r>
              <a:rPr lang="nl-NL" b="1" dirty="0"/>
              <a:t> hazard &gt; no deal (</a:t>
            </a:r>
            <a:r>
              <a:rPr lang="nl-NL" b="1" dirty="0" err="1"/>
              <a:t>less</a:t>
            </a:r>
            <a:r>
              <a:rPr lang="nl-NL" b="1" dirty="0"/>
              <a:t> transactions &gt; </a:t>
            </a:r>
            <a:r>
              <a:rPr lang="nl-NL" b="1"/>
              <a:t>economische groei neemt af)</a:t>
            </a:r>
            <a:endParaRPr lang="nl-NL" b="1" dirty="0">
              <a:hlinkClick r:id="rId2"/>
            </a:endParaRPr>
          </a:p>
          <a:p>
            <a:r>
              <a:rPr lang="nl-NL" dirty="0">
                <a:hlinkClick r:id="rId2"/>
              </a:rPr>
              <a:t>https://www.youtube.com/watch?v=5v7TWKlYoN0</a:t>
            </a:r>
            <a:endParaRPr lang="nl-NL" dirty="0"/>
          </a:p>
        </p:txBody>
      </p:sp>
      <p:sp>
        <p:nvSpPr>
          <p:cNvPr id="6" name="Tekstvak 5">
            <a:extLst>
              <a:ext uri="{FF2B5EF4-FFF2-40B4-BE49-F238E27FC236}">
                <a16:creationId xmlns:a16="http://schemas.microsoft.com/office/drawing/2014/main" id="{0D04717E-0E3C-C341-B61A-CF5D10BA5E8C}"/>
              </a:ext>
            </a:extLst>
          </p:cNvPr>
          <p:cNvSpPr txBox="1"/>
          <p:nvPr/>
        </p:nvSpPr>
        <p:spPr>
          <a:xfrm>
            <a:off x="1045029" y="979714"/>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8759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639"/>
            <a:ext cx="8892480" cy="858593"/>
          </a:xfrm>
        </p:spPr>
        <p:txBody>
          <a:bodyPr>
            <a:normAutofit/>
          </a:bodyPr>
          <a:lstStyle/>
          <a:p>
            <a:r>
              <a:rPr lang="en-US" b="1" dirty="0"/>
              <a:t>H6: </a:t>
            </a:r>
            <a:r>
              <a:rPr lang="en-US" b="1" dirty="0" err="1"/>
              <a:t>Soorten</a:t>
            </a:r>
            <a:r>
              <a:rPr lang="en-US" b="1" dirty="0"/>
              <a:t> </a:t>
            </a:r>
            <a:r>
              <a:rPr lang="en-US" b="1" dirty="0" err="1"/>
              <a:t>verzekeringen</a:t>
            </a:r>
            <a:endParaRPr lang="en-US" b="1" dirty="0"/>
          </a:p>
        </p:txBody>
      </p:sp>
      <p:sp>
        <p:nvSpPr>
          <p:cNvPr id="3" name="Content Placeholder 2"/>
          <p:cNvSpPr>
            <a:spLocks noGrp="1"/>
          </p:cNvSpPr>
          <p:nvPr>
            <p:ph idx="1"/>
          </p:nvPr>
        </p:nvSpPr>
        <p:spPr>
          <a:xfrm>
            <a:off x="903514" y="980729"/>
            <a:ext cx="10689772" cy="5246043"/>
          </a:xfrm>
        </p:spPr>
        <p:txBody>
          <a:bodyPr>
            <a:normAutofit/>
          </a:bodyPr>
          <a:lstStyle/>
          <a:p>
            <a:pPr>
              <a:buFont typeface="Wingdings" charset="0"/>
              <a:buChar char="Ø"/>
            </a:pPr>
            <a:r>
              <a:rPr lang="en-US" dirty="0" err="1"/>
              <a:t>Particuliere</a:t>
            </a:r>
            <a:r>
              <a:rPr lang="en-US" dirty="0"/>
              <a:t> </a:t>
            </a:r>
            <a:r>
              <a:rPr lang="en-US" dirty="0" err="1"/>
              <a:t>Verzekeringen</a:t>
            </a:r>
            <a:r>
              <a:rPr lang="en-US" dirty="0"/>
              <a:t> (</a:t>
            </a:r>
            <a:r>
              <a:rPr lang="en-US" dirty="0" err="1"/>
              <a:t>Niet</a:t>
            </a:r>
            <a:r>
              <a:rPr lang="en-US" dirty="0"/>
              <a:t> </a:t>
            </a:r>
            <a:r>
              <a:rPr lang="en-US" dirty="0" err="1"/>
              <a:t>verplicht</a:t>
            </a:r>
            <a:r>
              <a:rPr lang="en-US" dirty="0"/>
              <a:t>)</a:t>
            </a:r>
          </a:p>
          <a:p>
            <a:pPr marL="0" indent="0">
              <a:buNone/>
            </a:pPr>
            <a:r>
              <a:rPr lang="en-US" sz="1000" dirty="0"/>
              <a:t>	</a:t>
            </a:r>
            <a:r>
              <a:rPr lang="en-US" sz="2000" dirty="0"/>
              <a:t>&gt; </a:t>
            </a:r>
            <a:r>
              <a:rPr lang="en-US" sz="2000" dirty="0" err="1"/>
              <a:t>inboedelverzekering</a:t>
            </a:r>
            <a:r>
              <a:rPr lang="en-US" sz="2000" dirty="0"/>
              <a:t> </a:t>
            </a:r>
          </a:p>
          <a:p>
            <a:pPr marL="0" indent="0">
              <a:buNone/>
            </a:pPr>
            <a:r>
              <a:rPr lang="en-US" sz="2000" dirty="0"/>
              <a:t>	&gt; </a:t>
            </a:r>
            <a:r>
              <a:rPr lang="en-US" sz="2000" dirty="0" err="1"/>
              <a:t>reisverzekering</a:t>
            </a:r>
            <a:endParaRPr lang="en-US" sz="2000" dirty="0"/>
          </a:p>
          <a:p>
            <a:pPr>
              <a:buFont typeface="Wingdings" charset="0"/>
              <a:buChar char="Ø"/>
            </a:pPr>
            <a:r>
              <a:rPr lang="en-US" dirty="0" err="1"/>
              <a:t>Collectieve</a:t>
            </a:r>
            <a:r>
              <a:rPr lang="en-US" dirty="0"/>
              <a:t> </a:t>
            </a:r>
            <a:r>
              <a:rPr lang="en-US" dirty="0" err="1"/>
              <a:t>verzekeringen</a:t>
            </a:r>
            <a:r>
              <a:rPr lang="en-US" dirty="0"/>
              <a:t> / </a:t>
            </a:r>
            <a:r>
              <a:rPr lang="en-US" dirty="0" err="1"/>
              <a:t>Sociale</a:t>
            </a:r>
            <a:r>
              <a:rPr lang="en-US" dirty="0"/>
              <a:t> </a:t>
            </a:r>
            <a:r>
              <a:rPr lang="en-US" dirty="0" err="1"/>
              <a:t>verzekeringen</a:t>
            </a:r>
            <a:r>
              <a:rPr lang="en-US" dirty="0"/>
              <a:t> (</a:t>
            </a:r>
            <a:r>
              <a:rPr lang="en-US" dirty="0" err="1"/>
              <a:t>wel</a:t>
            </a:r>
            <a:r>
              <a:rPr lang="en-US" dirty="0"/>
              <a:t> </a:t>
            </a:r>
            <a:r>
              <a:rPr lang="en-US" dirty="0" err="1"/>
              <a:t>verplicht</a:t>
            </a:r>
            <a:r>
              <a:rPr lang="en-US" dirty="0"/>
              <a:t>!)</a:t>
            </a:r>
          </a:p>
          <a:p>
            <a:pPr marL="0" indent="0">
              <a:buNone/>
            </a:pPr>
            <a:r>
              <a:rPr lang="en-US" dirty="0"/>
              <a:t>	&gt; </a:t>
            </a:r>
            <a:r>
              <a:rPr lang="en-US" dirty="0" err="1"/>
              <a:t>Werknemersverzekeringen</a:t>
            </a:r>
            <a:r>
              <a:rPr lang="en-US" dirty="0"/>
              <a:t> (</a:t>
            </a:r>
            <a:r>
              <a:rPr lang="en-US" dirty="0" err="1"/>
              <a:t>blz</a:t>
            </a:r>
            <a:r>
              <a:rPr lang="en-US" dirty="0"/>
              <a:t>. 152)</a:t>
            </a:r>
          </a:p>
          <a:p>
            <a:pPr lvl="2">
              <a:buFont typeface="Wingdings" charset="0"/>
              <a:buChar char="Ø"/>
            </a:pPr>
            <a:r>
              <a:rPr lang="en-US" dirty="0"/>
              <a:t>WW</a:t>
            </a:r>
          </a:p>
          <a:p>
            <a:pPr lvl="2">
              <a:buFont typeface="Wingdings" charset="0"/>
              <a:buChar char="Ø"/>
            </a:pPr>
            <a:r>
              <a:rPr lang="en-US" dirty="0"/>
              <a:t>ZW</a:t>
            </a:r>
          </a:p>
          <a:p>
            <a:pPr lvl="2">
              <a:buFont typeface="Wingdings" charset="0"/>
              <a:buChar char="Ø"/>
            </a:pPr>
            <a:r>
              <a:rPr lang="en-US" dirty="0"/>
              <a:t>WIA</a:t>
            </a:r>
          </a:p>
          <a:p>
            <a:pPr marL="0" indent="0">
              <a:buNone/>
            </a:pPr>
            <a:r>
              <a:rPr lang="en-US" dirty="0"/>
              <a:t>	&gt; </a:t>
            </a:r>
            <a:r>
              <a:rPr lang="en-US" dirty="0" err="1"/>
              <a:t>Volksverzekeringen</a:t>
            </a:r>
            <a:r>
              <a:rPr lang="en-US" dirty="0"/>
              <a:t> (</a:t>
            </a:r>
            <a:r>
              <a:rPr lang="en-US" dirty="0" err="1"/>
              <a:t>blz</a:t>
            </a:r>
            <a:r>
              <a:rPr lang="en-US" dirty="0"/>
              <a:t>. 153)</a:t>
            </a:r>
          </a:p>
          <a:p>
            <a:pPr lvl="2">
              <a:buFont typeface="Wingdings" charset="0"/>
              <a:buChar char="Ø"/>
            </a:pPr>
            <a:r>
              <a:rPr lang="en-US" dirty="0"/>
              <a:t>AOW</a:t>
            </a:r>
          </a:p>
          <a:p>
            <a:pPr lvl="2">
              <a:buFont typeface="Wingdings" charset="0"/>
              <a:buChar char="Ø"/>
            </a:pPr>
            <a:r>
              <a:rPr lang="en-US" dirty="0"/>
              <a:t>AWBZ</a:t>
            </a:r>
          </a:p>
          <a:p>
            <a:pPr lvl="2">
              <a:buFont typeface="Wingdings" charset="0"/>
              <a:buChar char="Ø"/>
            </a:pPr>
            <a:r>
              <a:rPr lang="en-US" dirty="0"/>
              <a:t>ANW</a:t>
            </a:r>
          </a:p>
          <a:p>
            <a:pPr>
              <a:buFont typeface="Wingdings" charset="0"/>
              <a:buChar char="Ø"/>
            </a:pPr>
            <a:endParaRPr lang="en-US" dirty="0"/>
          </a:p>
          <a:p>
            <a:pPr lvl="1">
              <a:buFont typeface="Wingdings" charset="0"/>
              <a:buChar char="Ø"/>
            </a:pPr>
            <a:endParaRPr lang="en-US" dirty="0"/>
          </a:p>
          <a:p>
            <a:pPr lvl="1">
              <a:buFont typeface="Wingdings" charset="0"/>
              <a:buChar char="Ø"/>
            </a:pPr>
            <a:endParaRPr lang="en-US" dirty="0"/>
          </a:p>
        </p:txBody>
      </p:sp>
      <p:sp>
        <p:nvSpPr>
          <p:cNvPr id="4" name="Tekstvak 3">
            <a:extLst>
              <a:ext uri="{FF2B5EF4-FFF2-40B4-BE49-F238E27FC236}">
                <a16:creationId xmlns:a16="http://schemas.microsoft.com/office/drawing/2014/main" id="{F4DD90E9-6F19-7741-B8D8-B5C3095F7D23}"/>
              </a:ext>
            </a:extLst>
          </p:cNvPr>
          <p:cNvSpPr txBox="1"/>
          <p:nvPr/>
        </p:nvSpPr>
        <p:spPr>
          <a:xfrm>
            <a:off x="6168009" y="6188963"/>
            <a:ext cx="2459199" cy="477054"/>
          </a:xfrm>
          <a:prstGeom prst="rect">
            <a:avLst/>
          </a:prstGeom>
          <a:noFill/>
        </p:spPr>
        <p:txBody>
          <a:bodyPr wrap="none" rtlCol="0">
            <a:spAutoFit/>
          </a:bodyPr>
          <a:lstStyle/>
          <a:p>
            <a:r>
              <a:rPr lang="nl-NL" sz="2500" b="1" dirty="0">
                <a:solidFill>
                  <a:srgbClr val="FF0000"/>
                </a:solidFill>
              </a:rPr>
              <a:t>Zie opgave 7.18!!</a:t>
            </a:r>
          </a:p>
        </p:txBody>
      </p:sp>
    </p:spTree>
    <p:extLst>
      <p:ext uri="{BB962C8B-B14F-4D97-AF65-F5344CB8AC3E}">
        <p14:creationId xmlns:p14="http://schemas.microsoft.com/office/powerpoint/2010/main" val="4203754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20560" y="11546"/>
            <a:ext cx="8839490" cy="612775"/>
          </a:xfrm>
        </p:spPr>
        <p:txBody>
          <a:bodyPr>
            <a:normAutofit/>
          </a:bodyPr>
          <a:lstStyle/>
          <a:p>
            <a:r>
              <a:rPr lang="en-US" sz="3200" b="1" dirty="0" err="1"/>
              <a:t>Hoofdstuk</a:t>
            </a:r>
            <a:r>
              <a:rPr lang="en-US" sz="3200" b="1" dirty="0"/>
              <a:t> 7 		</a:t>
            </a:r>
            <a:r>
              <a:rPr lang="en-US" sz="3200" b="1" dirty="0" err="1"/>
              <a:t>Koopkracht</a:t>
            </a:r>
            <a:r>
              <a:rPr lang="en-US" sz="3200" b="1" dirty="0"/>
              <a:t> = reëel inkomen</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2282" y="1349087"/>
            <a:ext cx="2362200" cy="195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2482" y="1498075"/>
            <a:ext cx="2825318" cy="198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583748" y="3465666"/>
            <a:ext cx="2057400" cy="369332"/>
          </a:xfrm>
          <a:prstGeom prst="rect">
            <a:avLst/>
          </a:prstGeom>
          <a:noFill/>
        </p:spPr>
        <p:txBody>
          <a:bodyPr wrap="square" rtlCol="0">
            <a:spAutoFit/>
          </a:bodyPr>
          <a:lstStyle/>
          <a:p>
            <a:r>
              <a:rPr lang="en-US" b="1" dirty="0"/>
              <a:t>Nominaal inkomen</a:t>
            </a:r>
          </a:p>
        </p:txBody>
      </p:sp>
      <p:sp>
        <p:nvSpPr>
          <p:cNvPr id="9" name="Tekstvak 8"/>
          <p:cNvSpPr txBox="1"/>
          <p:nvPr/>
        </p:nvSpPr>
        <p:spPr>
          <a:xfrm>
            <a:off x="2774516" y="3858212"/>
            <a:ext cx="2057400" cy="369332"/>
          </a:xfrm>
          <a:prstGeom prst="rect">
            <a:avLst/>
          </a:prstGeom>
          <a:noFill/>
        </p:spPr>
        <p:txBody>
          <a:bodyPr wrap="square" rtlCol="0">
            <a:spAutoFit/>
          </a:bodyPr>
          <a:lstStyle/>
          <a:p>
            <a:r>
              <a:rPr lang="en-US" dirty="0"/>
              <a:t>$ 2.000.000</a:t>
            </a:r>
          </a:p>
        </p:txBody>
      </p:sp>
      <p:sp>
        <p:nvSpPr>
          <p:cNvPr id="10" name="Tekstvak 9"/>
          <p:cNvSpPr txBox="1"/>
          <p:nvPr/>
        </p:nvSpPr>
        <p:spPr>
          <a:xfrm>
            <a:off x="6753272" y="3465666"/>
            <a:ext cx="1724747" cy="369332"/>
          </a:xfrm>
          <a:prstGeom prst="rect">
            <a:avLst/>
          </a:prstGeom>
          <a:noFill/>
        </p:spPr>
        <p:txBody>
          <a:bodyPr wrap="square" rtlCol="0">
            <a:spAutoFit/>
          </a:bodyPr>
          <a:lstStyle/>
          <a:p>
            <a:r>
              <a:rPr lang="en-US" b="1" dirty="0"/>
              <a:t>Reëel inkomen</a:t>
            </a:r>
          </a:p>
        </p:txBody>
      </p:sp>
      <p:sp>
        <p:nvSpPr>
          <p:cNvPr id="11" name="Tekstvak 10"/>
          <p:cNvSpPr txBox="1"/>
          <p:nvPr/>
        </p:nvSpPr>
        <p:spPr>
          <a:xfrm>
            <a:off x="6931242" y="3867331"/>
            <a:ext cx="305089" cy="369332"/>
          </a:xfrm>
          <a:prstGeom prst="rect">
            <a:avLst/>
          </a:prstGeom>
          <a:noFill/>
        </p:spPr>
        <p:txBody>
          <a:bodyPr wrap="square" rtlCol="0">
            <a:spAutoFit/>
          </a:bodyPr>
          <a:lstStyle/>
          <a:p>
            <a:r>
              <a:rPr lang="en-US" dirty="0"/>
              <a:t>4</a:t>
            </a:r>
          </a:p>
        </p:txBody>
      </p:sp>
      <p:sp>
        <p:nvSpPr>
          <p:cNvPr id="12" name="Tekstvak 11"/>
          <p:cNvSpPr txBox="1"/>
          <p:nvPr/>
        </p:nvSpPr>
        <p:spPr>
          <a:xfrm>
            <a:off x="6222856" y="3096334"/>
            <a:ext cx="1312574" cy="369332"/>
          </a:xfrm>
          <a:prstGeom prst="rect">
            <a:avLst/>
          </a:prstGeom>
          <a:noFill/>
        </p:spPr>
        <p:txBody>
          <a:bodyPr wrap="square" rtlCol="0">
            <a:spAutoFit/>
          </a:bodyPr>
          <a:lstStyle/>
          <a:p>
            <a:r>
              <a:rPr lang="en-US" b="1" dirty="0">
                <a:solidFill>
                  <a:schemeClr val="bg1"/>
                </a:solidFill>
              </a:rPr>
              <a:t>$ 500.000</a:t>
            </a:r>
          </a:p>
        </p:txBody>
      </p:sp>
      <p:sp>
        <p:nvSpPr>
          <p:cNvPr id="13" name="Tekstvak 12"/>
          <p:cNvSpPr txBox="1"/>
          <p:nvPr/>
        </p:nvSpPr>
        <p:spPr>
          <a:xfrm>
            <a:off x="8605982" y="3792117"/>
            <a:ext cx="1452418" cy="338554"/>
          </a:xfrm>
          <a:prstGeom prst="rect">
            <a:avLst/>
          </a:prstGeom>
          <a:noFill/>
        </p:spPr>
        <p:txBody>
          <a:bodyPr wrap="square" rtlCol="0">
            <a:spAutoFit/>
          </a:bodyPr>
          <a:lstStyle/>
          <a:p>
            <a:r>
              <a:rPr lang="en-US" sz="1600" dirty="0"/>
              <a:t>$ 2.000.000</a:t>
            </a:r>
          </a:p>
        </p:txBody>
      </p:sp>
      <p:sp>
        <p:nvSpPr>
          <p:cNvPr id="14" name="Tekstvak 13"/>
          <p:cNvSpPr txBox="1"/>
          <p:nvPr/>
        </p:nvSpPr>
        <p:spPr>
          <a:xfrm>
            <a:off x="8721437" y="4087864"/>
            <a:ext cx="1452418" cy="338554"/>
          </a:xfrm>
          <a:prstGeom prst="rect">
            <a:avLst/>
          </a:prstGeom>
          <a:noFill/>
        </p:spPr>
        <p:txBody>
          <a:bodyPr wrap="square" rtlCol="0">
            <a:spAutoFit/>
          </a:bodyPr>
          <a:lstStyle/>
          <a:p>
            <a:r>
              <a:rPr lang="en-US" sz="1600" dirty="0"/>
              <a:t>$ 500.000</a:t>
            </a:r>
          </a:p>
        </p:txBody>
      </p:sp>
      <p:cxnSp>
        <p:nvCxnSpPr>
          <p:cNvPr id="7" name="Rechte verbindingslijn 6"/>
          <p:cNvCxnSpPr/>
          <p:nvPr/>
        </p:nvCxnSpPr>
        <p:spPr>
          <a:xfrm>
            <a:off x="8605982" y="4130671"/>
            <a:ext cx="1188720"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1752888" y="3855255"/>
            <a:ext cx="708313" cy="369332"/>
          </a:xfrm>
          <a:prstGeom prst="rect">
            <a:avLst/>
          </a:prstGeom>
          <a:noFill/>
        </p:spPr>
        <p:txBody>
          <a:bodyPr wrap="square" rtlCol="0">
            <a:spAutoFit/>
          </a:bodyPr>
          <a:lstStyle/>
          <a:p>
            <a:r>
              <a:rPr lang="en-US" dirty="0"/>
              <a:t>2013</a:t>
            </a:r>
          </a:p>
        </p:txBody>
      </p:sp>
      <p:sp>
        <p:nvSpPr>
          <p:cNvPr id="18" name="Tekstvak 17"/>
          <p:cNvSpPr txBox="1"/>
          <p:nvPr/>
        </p:nvSpPr>
        <p:spPr>
          <a:xfrm>
            <a:off x="1797051" y="3465666"/>
            <a:ext cx="708313" cy="369332"/>
          </a:xfrm>
          <a:prstGeom prst="rect">
            <a:avLst/>
          </a:prstGeom>
          <a:noFill/>
        </p:spPr>
        <p:txBody>
          <a:bodyPr wrap="square" rtlCol="0">
            <a:spAutoFit/>
          </a:bodyPr>
          <a:lstStyle/>
          <a:p>
            <a:r>
              <a:rPr lang="en-US" b="1" dirty="0"/>
              <a:t>Jaar</a:t>
            </a:r>
          </a:p>
        </p:txBody>
      </p:sp>
      <p:sp>
        <p:nvSpPr>
          <p:cNvPr id="19" name="Tekstvak 18"/>
          <p:cNvSpPr txBox="1"/>
          <p:nvPr/>
        </p:nvSpPr>
        <p:spPr>
          <a:xfrm>
            <a:off x="1738456" y="4998839"/>
            <a:ext cx="708313" cy="369332"/>
          </a:xfrm>
          <a:prstGeom prst="rect">
            <a:avLst/>
          </a:prstGeom>
          <a:noFill/>
        </p:spPr>
        <p:txBody>
          <a:bodyPr wrap="square" rtlCol="0">
            <a:spAutoFit/>
          </a:bodyPr>
          <a:lstStyle/>
          <a:p>
            <a:r>
              <a:rPr lang="en-US" b="1" dirty="0"/>
              <a:t>2014</a:t>
            </a:r>
          </a:p>
        </p:txBody>
      </p:sp>
      <p:sp>
        <p:nvSpPr>
          <p:cNvPr id="20" name="Tekstvak 19"/>
          <p:cNvSpPr txBox="1"/>
          <p:nvPr/>
        </p:nvSpPr>
        <p:spPr>
          <a:xfrm>
            <a:off x="1594571" y="4596025"/>
            <a:ext cx="9144000" cy="369332"/>
          </a:xfrm>
          <a:prstGeom prst="rect">
            <a:avLst/>
          </a:prstGeom>
          <a:noFill/>
        </p:spPr>
        <p:txBody>
          <a:bodyPr wrap="square" rtlCol="0">
            <a:spAutoFit/>
          </a:bodyPr>
          <a:lstStyle/>
          <a:p>
            <a:r>
              <a:rPr lang="en-US" b="1" dirty="0">
                <a:solidFill>
                  <a:srgbClr val="C00000"/>
                </a:solidFill>
              </a:rPr>
              <a:t>In 2014 is het inkomen van gestegen met 15%. De prijs van een Ferrari is gestegen met 5% </a:t>
            </a:r>
          </a:p>
        </p:txBody>
      </p:sp>
      <p:sp>
        <p:nvSpPr>
          <p:cNvPr id="8" name="Rechthoek 7"/>
          <p:cNvSpPr/>
          <p:nvPr/>
        </p:nvSpPr>
        <p:spPr>
          <a:xfrm>
            <a:off x="2583748" y="5334689"/>
            <a:ext cx="2057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$ 2.300.000</a:t>
            </a:r>
          </a:p>
        </p:txBody>
      </p:sp>
      <p:sp>
        <p:nvSpPr>
          <p:cNvPr id="22" name="Rechthoek 21"/>
          <p:cNvSpPr/>
          <p:nvPr/>
        </p:nvSpPr>
        <p:spPr>
          <a:xfrm>
            <a:off x="6886865" y="5317839"/>
            <a:ext cx="2090882"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4,38 Ferrari’s</a:t>
            </a:r>
          </a:p>
        </p:txBody>
      </p:sp>
      <p:sp>
        <p:nvSpPr>
          <p:cNvPr id="23" name="Tekstvak 22"/>
          <p:cNvSpPr txBox="1"/>
          <p:nvPr/>
        </p:nvSpPr>
        <p:spPr>
          <a:xfrm>
            <a:off x="2667000" y="4965357"/>
            <a:ext cx="2057400" cy="369332"/>
          </a:xfrm>
          <a:prstGeom prst="rect">
            <a:avLst/>
          </a:prstGeom>
          <a:noFill/>
        </p:spPr>
        <p:txBody>
          <a:bodyPr wrap="square" rtlCol="0">
            <a:spAutoFit/>
          </a:bodyPr>
          <a:lstStyle/>
          <a:p>
            <a:r>
              <a:rPr lang="en-US" b="1" dirty="0"/>
              <a:t>Nominaal inkomen</a:t>
            </a:r>
          </a:p>
        </p:txBody>
      </p:sp>
      <p:sp>
        <p:nvSpPr>
          <p:cNvPr id="24" name="Tekstvak 23"/>
          <p:cNvSpPr txBox="1"/>
          <p:nvPr/>
        </p:nvSpPr>
        <p:spPr>
          <a:xfrm>
            <a:off x="6884556" y="4948507"/>
            <a:ext cx="1724747" cy="369332"/>
          </a:xfrm>
          <a:prstGeom prst="rect">
            <a:avLst/>
          </a:prstGeom>
          <a:noFill/>
        </p:spPr>
        <p:txBody>
          <a:bodyPr wrap="square" rtlCol="0">
            <a:spAutoFit/>
          </a:bodyPr>
          <a:lstStyle/>
          <a:p>
            <a:r>
              <a:rPr lang="en-US" b="1" dirty="0"/>
              <a:t>Reëel inkomen</a:t>
            </a:r>
          </a:p>
        </p:txBody>
      </p:sp>
      <p:sp>
        <p:nvSpPr>
          <p:cNvPr id="25" name="Tekstvak 24"/>
          <p:cNvSpPr txBox="1"/>
          <p:nvPr/>
        </p:nvSpPr>
        <p:spPr>
          <a:xfrm>
            <a:off x="2420361" y="5953193"/>
            <a:ext cx="2743200" cy="369332"/>
          </a:xfrm>
          <a:prstGeom prst="rect">
            <a:avLst/>
          </a:prstGeom>
          <a:noFill/>
        </p:spPr>
        <p:txBody>
          <a:bodyPr wrap="square" rtlCol="0">
            <a:spAutoFit/>
          </a:bodyPr>
          <a:lstStyle/>
          <a:p>
            <a:r>
              <a:rPr lang="en-US" b="1" dirty="0"/>
              <a:t>Index Nominaal inkomen</a:t>
            </a:r>
          </a:p>
        </p:txBody>
      </p:sp>
      <p:sp>
        <p:nvSpPr>
          <p:cNvPr id="26" name="Tekstvak 25"/>
          <p:cNvSpPr txBox="1"/>
          <p:nvPr/>
        </p:nvSpPr>
        <p:spPr>
          <a:xfrm>
            <a:off x="4926518" y="5944080"/>
            <a:ext cx="1731674" cy="369332"/>
          </a:xfrm>
          <a:prstGeom prst="rect">
            <a:avLst/>
          </a:prstGeom>
          <a:noFill/>
        </p:spPr>
        <p:txBody>
          <a:bodyPr wrap="square" rtlCol="0">
            <a:spAutoFit/>
          </a:bodyPr>
          <a:lstStyle/>
          <a:p>
            <a:r>
              <a:rPr lang="en-US" b="1" dirty="0"/>
              <a:t>Prijs Indexcijfer</a:t>
            </a:r>
          </a:p>
        </p:txBody>
      </p:sp>
      <p:sp>
        <p:nvSpPr>
          <p:cNvPr id="27" name="Tekstvak 26"/>
          <p:cNvSpPr txBox="1"/>
          <p:nvPr/>
        </p:nvSpPr>
        <p:spPr>
          <a:xfrm>
            <a:off x="6886865" y="5953193"/>
            <a:ext cx="2233974" cy="369332"/>
          </a:xfrm>
          <a:prstGeom prst="rect">
            <a:avLst/>
          </a:prstGeom>
          <a:noFill/>
        </p:spPr>
        <p:txBody>
          <a:bodyPr wrap="square" rtlCol="0">
            <a:spAutoFit/>
          </a:bodyPr>
          <a:lstStyle/>
          <a:p>
            <a:r>
              <a:rPr lang="en-US" b="1" dirty="0"/>
              <a:t>Index Reëel inkomen</a:t>
            </a:r>
          </a:p>
        </p:txBody>
      </p:sp>
      <p:sp>
        <p:nvSpPr>
          <p:cNvPr id="31" name="Tekstvak 30"/>
          <p:cNvSpPr txBox="1"/>
          <p:nvPr/>
        </p:nvSpPr>
        <p:spPr>
          <a:xfrm>
            <a:off x="5163561" y="4952314"/>
            <a:ext cx="692294" cy="369332"/>
          </a:xfrm>
          <a:prstGeom prst="rect">
            <a:avLst/>
          </a:prstGeom>
          <a:noFill/>
        </p:spPr>
        <p:txBody>
          <a:bodyPr wrap="square" rtlCol="0">
            <a:spAutoFit/>
          </a:bodyPr>
          <a:lstStyle/>
          <a:p>
            <a:r>
              <a:rPr lang="en-US" b="1" dirty="0" err="1"/>
              <a:t>Prijs</a:t>
            </a:r>
            <a:endParaRPr lang="en-US" b="1" dirty="0"/>
          </a:p>
        </p:txBody>
      </p:sp>
      <p:sp>
        <p:nvSpPr>
          <p:cNvPr id="32" name="Rechthoek 31"/>
          <p:cNvSpPr/>
          <p:nvPr/>
        </p:nvSpPr>
        <p:spPr>
          <a:xfrm>
            <a:off x="4740564" y="5328919"/>
            <a:ext cx="2057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$ 525.000</a:t>
            </a:r>
          </a:p>
        </p:txBody>
      </p:sp>
      <p:sp>
        <p:nvSpPr>
          <p:cNvPr id="34" name="Rechthoek 33"/>
          <p:cNvSpPr/>
          <p:nvPr/>
        </p:nvSpPr>
        <p:spPr>
          <a:xfrm>
            <a:off x="5137871" y="6293666"/>
            <a:ext cx="10287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105</a:t>
            </a:r>
          </a:p>
        </p:txBody>
      </p:sp>
      <p:sp>
        <p:nvSpPr>
          <p:cNvPr id="35" name="Rechthoek 34"/>
          <p:cNvSpPr/>
          <p:nvPr/>
        </p:nvSpPr>
        <p:spPr>
          <a:xfrm>
            <a:off x="2975841" y="6282611"/>
            <a:ext cx="10287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115</a:t>
            </a:r>
          </a:p>
        </p:txBody>
      </p:sp>
      <p:sp>
        <p:nvSpPr>
          <p:cNvPr id="36" name="Rechthoek 35"/>
          <p:cNvSpPr/>
          <p:nvPr/>
        </p:nvSpPr>
        <p:spPr>
          <a:xfrm>
            <a:off x="7302500" y="6293666"/>
            <a:ext cx="10287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109,5</a:t>
            </a:r>
          </a:p>
        </p:txBody>
      </p:sp>
      <p:sp>
        <p:nvSpPr>
          <p:cNvPr id="38" name="Tekstvak 37"/>
          <p:cNvSpPr txBox="1"/>
          <p:nvPr/>
        </p:nvSpPr>
        <p:spPr>
          <a:xfrm>
            <a:off x="2911908" y="2924113"/>
            <a:ext cx="1312574" cy="369332"/>
          </a:xfrm>
          <a:prstGeom prst="rect">
            <a:avLst/>
          </a:prstGeom>
          <a:noFill/>
        </p:spPr>
        <p:txBody>
          <a:bodyPr wrap="square" rtlCol="0">
            <a:spAutoFit/>
          </a:bodyPr>
          <a:lstStyle/>
          <a:p>
            <a:r>
              <a:rPr lang="en-US" b="1" dirty="0"/>
              <a:t>$ 2.000.000</a:t>
            </a:r>
          </a:p>
        </p:txBody>
      </p:sp>
      <p:sp>
        <p:nvSpPr>
          <p:cNvPr id="15" name="Rechthoek 14"/>
          <p:cNvSpPr/>
          <p:nvPr/>
        </p:nvSpPr>
        <p:spPr>
          <a:xfrm>
            <a:off x="7186359" y="3849716"/>
            <a:ext cx="937564" cy="369332"/>
          </a:xfrm>
          <a:prstGeom prst="rect">
            <a:avLst/>
          </a:prstGeom>
        </p:spPr>
        <p:txBody>
          <a:bodyPr wrap="none">
            <a:spAutoFit/>
          </a:bodyPr>
          <a:lstStyle/>
          <a:p>
            <a:r>
              <a:rPr lang="en-US" dirty="0"/>
              <a:t>Ferrari’s</a:t>
            </a:r>
          </a:p>
        </p:txBody>
      </p:sp>
      <p:sp>
        <p:nvSpPr>
          <p:cNvPr id="40" name="Tekstvak 39"/>
          <p:cNvSpPr txBox="1"/>
          <p:nvPr/>
        </p:nvSpPr>
        <p:spPr>
          <a:xfrm>
            <a:off x="9558805" y="6282611"/>
            <a:ext cx="610754" cy="338554"/>
          </a:xfrm>
          <a:prstGeom prst="rect">
            <a:avLst/>
          </a:prstGeom>
          <a:noFill/>
        </p:spPr>
        <p:txBody>
          <a:bodyPr wrap="square" rtlCol="0">
            <a:spAutoFit/>
          </a:bodyPr>
          <a:lstStyle/>
          <a:p>
            <a:r>
              <a:rPr lang="en-US" sz="1600" dirty="0"/>
              <a:t>115</a:t>
            </a:r>
          </a:p>
        </p:txBody>
      </p:sp>
      <p:sp>
        <p:nvSpPr>
          <p:cNvPr id="41" name="Tekstvak 40"/>
          <p:cNvSpPr txBox="1"/>
          <p:nvPr/>
        </p:nvSpPr>
        <p:spPr>
          <a:xfrm>
            <a:off x="9563101" y="6532421"/>
            <a:ext cx="610754" cy="338554"/>
          </a:xfrm>
          <a:prstGeom prst="rect">
            <a:avLst/>
          </a:prstGeom>
          <a:noFill/>
        </p:spPr>
        <p:txBody>
          <a:bodyPr wrap="square" rtlCol="0">
            <a:spAutoFit/>
          </a:bodyPr>
          <a:lstStyle/>
          <a:p>
            <a:r>
              <a:rPr lang="en-US" sz="1600" dirty="0"/>
              <a:t>105</a:t>
            </a:r>
          </a:p>
        </p:txBody>
      </p:sp>
      <p:sp>
        <p:nvSpPr>
          <p:cNvPr id="42" name="Tekstvak 41"/>
          <p:cNvSpPr txBox="1"/>
          <p:nvPr/>
        </p:nvSpPr>
        <p:spPr>
          <a:xfrm>
            <a:off x="10111434" y="6369826"/>
            <a:ext cx="1394766" cy="338554"/>
          </a:xfrm>
          <a:prstGeom prst="rect">
            <a:avLst/>
          </a:prstGeom>
          <a:noFill/>
        </p:spPr>
        <p:txBody>
          <a:bodyPr wrap="square" rtlCol="0">
            <a:spAutoFit/>
          </a:bodyPr>
          <a:lstStyle/>
          <a:p>
            <a:r>
              <a:rPr lang="en-US" sz="1600" dirty="0"/>
              <a:t>100 = 109,5</a:t>
            </a:r>
          </a:p>
        </p:txBody>
      </p:sp>
      <p:cxnSp>
        <p:nvCxnSpPr>
          <p:cNvPr id="43" name="Rechte verbindingslijn 42"/>
          <p:cNvCxnSpPr/>
          <p:nvPr/>
        </p:nvCxnSpPr>
        <p:spPr>
          <a:xfrm flipV="1">
            <a:off x="9563102" y="6573988"/>
            <a:ext cx="458681" cy="6125"/>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kstvak 45"/>
          <p:cNvSpPr txBox="1"/>
          <p:nvPr/>
        </p:nvSpPr>
        <p:spPr>
          <a:xfrm>
            <a:off x="9973385" y="6354437"/>
            <a:ext cx="259736" cy="369332"/>
          </a:xfrm>
          <a:prstGeom prst="rect">
            <a:avLst/>
          </a:prstGeom>
          <a:noFill/>
        </p:spPr>
        <p:txBody>
          <a:bodyPr wrap="square" rtlCol="0">
            <a:spAutoFit/>
          </a:bodyPr>
          <a:lstStyle/>
          <a:p>
            <a:r>
              <a:rPr lang="en-US" dirty="0"/>
              <a:t>x</a:t>
            </a:r>
          </a:p>
        </p:txBody>
      </p:sp>
      <p:sp>
        <p:nvSpPr>
          <p:cNvPr id="3" name="Tekstvak 2"/>
          <p:cNvSpPr txBox="1"/>
          <p:nvPr/>
        </p:nvSpPr>
        <p:spPr>
          <a:xfrm>
            <a:off x="9008921" y="4948507"/>
            <a:ext cx="1216469" cy="369332"/>
          </a:xfrm>
          <a:prstGeom prst="rect">
            <a:avLst/>
          </a:prstGeom>
          <a:noFill/>
        </p:spPr>
        <p:txBody>
          <a:bodyPr wrap="square" rtlCol="0">
            <a:spAutoFit/>
          </a:bodyPr>
          <a:lstStyle/>
          <a:p>
            <a:r>
              <a:rPr lang="nl-NL" b="1" dirty="0"/>
              <a:t>Toename</a:t>
            </a:r>
            <a:endParaRPr lang="nl-NL" dirty="0"/>
          </a:p>
        </p:txBody>
      </p:sp>
      <p:sp>
        <p:nvSpPr>
          <p:cNvPr id="44" name="Tekstvak 43"/>
          <p:cNvSpPr txBox="1"/>
          <p:nvPr/>
        </p:nvSpPr>
        <p:spPr>
          <a:xfrm>
            <a:off x="9101765" y="5254331"/>
            <a:ext cx="927752" cy="338554"/>
          </a:xfrm>
          <a:prstGeom prst="rect">
            <a:avLst/>
          </a:prstGeom>
          <a:noFill/>
        </p:spPr>
        <p:txBody>
          <a:bodyPr wrap="square" rtlCol="0">
            <a:spAutoFit/>
          </a:bodyPr>
          <a:lstStyle/>
          <a:p>
            <a:r>
              <a:rPr lang="en-US" sz="1600" dirty="0"/>
              <a:t>4,38 - 4</a:t>
            </a:r>
          </a:p>
        </p:txBody>
      </p:sp>
      <p:sp>
        <p:nvSpPr>
          <p:cNvPr id="45" name="Tekstvak 44"/>
          <p:cNvSpPr txBox="1"/>
          <p:nvPr/>
        </p:nvSpPr>
        <p:spPr>
          <a:xfrm>
            <a:off x="9332191" y="5584539"/>
            <a:ext cx="265544" cy="338554"/>
          </a:xfrm>
          <a:prstGeom prst="rect">
            <a:avLst/>
          </a:prstGeom>
          <a:noFill/>
        </p:spPr>
        <p:txBody>
          <a:bodyPr wrap="square" rtlCol="0">
            <a:spAutoFit/>
          </a:bodyPr>
          <a:lstStyle/>
          <a:p>
            <a:r>
              <a:rPr lang="en-US" sz="1600" dirty="0"/>
              <a:t>4</a:t>
            </a:r>
          </a:p>
        </p:txBody>
      </p:sp>
      <p:cxnSp>
        <p:nvCxnSpPr>
          <p:cNvPr id="47" name="Rechte verbindingslijn 46"/>
          <p:cNvCxnSpPr/>
          <p:nvPr/>
        </p:nvCxnSpPr>
        <p:spPr>
          <a:xfrm flipV="1">
            <a:off x="9101766" y="5587523"/>
            <a:ext cx="773043" cy="5362"/>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kstvak 47"/>
          <p:cNvSpPr txBox="1"/>
          <p:nvPr/>
        </p:nvSpPr>
        <p:spPr>
          <a:xfrm>
            <a:off x="9857435" y="5402171"/>
            <a:ext cx="864753" cy="338554"/>
          </a:xfrm>
          <a:prstGeom prst="rect">
            <a:avLst/>
          </a:prstGeom>
          <a:noFill/>
        </p:spPr>
        <p:txBody>
          <a:bodyPr wrap="square" rtlCol="0">
            <a:spAutoFit/>
          </a:bodyPr>
          <a:lstStyle/>
          <a:p>
            <a:r>
              <a:rPr lang="en-US" sz="1600" dirty="0"/>
              <a:t>= 9,5%</a:t>
            </a:r>
          </a:p>
        </p:txBody>
      </p:sp>
      <p:pic>
        <p:nvPicPr>
          <p:cNvPr id="6" name="Afbeelding 5">
            <a:extLst>
              <a:ext uri="{FF2B5EF4-FFF2-40B4-BE49-F238E27FC236}">
                <a16:creationId xmlns:a16="http://schemas.microsoft.com/office/drawing/2014/main" id="{5405B4A5-EA4A-6346-917C-30DAA33E770F}"/>
              </a:ext>
            </a:extLst>
          </p:cNvPr>
          <p:cNvPicPr>
            <a:picLocks noChangeAspect="1"/>
          </p:cNvPicPr>
          <p:nvPr/>
        </p:nvPicPr>
        <p:blipFill rotWithShape="1">
          <a:blip r:embed="rId4">
            <a:extLst>
              <a:ext uri="{28A0092B-C50C-407E-A947-70E740481C1C}">
                <a14:useLocalDpi xmlns:a14="http://schemas.microsoft.com/office/drawing/2010/main" val="0"/>
              </a:ext>
            </a:extLst>
          </a:blip>
          <a:srcRect l="6356" t="27959" r="67913" b="36617"/>
          <a:stretch/>
        </p:blipFill>
        <p:spPr>
          <a:xfrm>
            <a:off x="4275437" y="853039"/>
            <a:ext cx="1891134" cy="2603515"/>
          </a:xfrm>
          <a:prstGeom prst="rect">
            <a:avLst/>
          </a:prstGeom>
        </p:spPr>
      </p:pic>
      <p:sp>
        <p:nvSpPr>
          <p:cNvPr id="4" name="Tekstvak 3">
            <a:extLst>
              <a:ext uri="{FF2B5EF4-FFF2-40B4-BE49-F238E27FC236}">
                <a16:creationId xmlns:a16="http://schemas.microsoft.com/office/drawing/2014/main" id="{CC524F2D-6B93-F246-B6EB-5EC796268D89}"/>
              </a:ext>
            </a:extLst>
          </p:cNvPr>
          <p:cNvSpPr txBox="1"/>
          <p:nvPr/>
        </p:nvSpPr>
        <p:spPr>
          <a:xfrm>
            <a:off x="6672873" y="1075009"/>
            <a:ext cx="5318635" cy="369332"/>
          </a:xfrm>
          <a:prstGeom prst="rect">
            <a:avLst/>
          </a:prstGeom>
          <a:noFill/>
        </p:spPr>
        <p:txBody>
          <a:bodyPr wrap="none" rtlCol="0">
            <a:spAutoFit/>
          </a:bodyPr>
          <a:lstStyle/>
          <a:p>
            <a:r>
              <a:rPr lang="nl-NL" dirty="0">
                <a:hlinkClick r:id="rId5"/>
              </a:rPr>
              <a:t>https://www.economielokaal.nl/opgave-5-indexcijfers/</a:t>
            </a:r>
            <a:endParaRPr lang="nl-NL" dirty="0"/>
          </a:p>
        </p:txBody>
      </p:sp>
      <p:sp>
        <p:nvSpPr>
          <p:cNvPr id="16" name="Tekstvak 15">
            <a:extLst>
              <a:ext uri="{FF2B5EF4-FFF2-40B4-BE49-F238E27FC236}">
                <a16:creationId xmlns:a16="http://schemas.microsoft.com/office/drawing/2014/main" id="{17B1AD54-63C8-B04D-8093-8AACB3EBCB84}"/>
              </a:ext>
            </a:extLst>
          </p:cNvPr>
          <p:cNvSpPr txBox="1"/>
          <p:nvPr/>
        </p:nvSpPr>
        <p:spPr>
          <a:xfrm>
            <a:off x="6672873" y="751766"/>
            <a:ext cx="2443169" cy="369332"/>
          </a:xfrm>
          <a:prstGeom prst="rect">
            <a:avLst/>
          </a:prstGeom>
          <a:noFill/>
        </p:spPr>
        <p:txBody>
          <a:bodyPr wrap="none" rtlCol="0">
            <a:spAutoFit/>
          </a:bodyPr>
          <a:lstStyle/>
          <a:p>
            <a:r>
              <a:rPr lang="nl-NL" dirty="0"/>
              <a:t>Nog meer oefeningen &gt; </a:t>
            </a:r>
          </a:p>
        </p:txBody>
      </p:sp>
    </p:spTree>
    <p:extLst>
      <p:ext uri="{BB962C8B-B14F-4D97-AF65-F5344CB8AC3E}">
        <p14:creationId xmlns:p14="http://schemas.microsoft.com/office/powerpoint/2010/main" val="36810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4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7" grpId="0"/>
      <p:bldP spid="18" grpId="0"/>
      <p:bldP spid="19" grpId="0"/>
      <p:bldP spid="20" grpId="0"/>
      <p:bldP spid="8" grpId="0" animBg="1"/>
      <p:bldP spid="22" grpId="0" animBg="1"/>
      <p:bldP spid="23" grpId="0"/>
      <p:bldP spid="24" grpId="0"/>
      <p:bldP spid="25" grpId="0"/>
      <p:bldP spid="26" grpId="0"/>
      <p:bldP spid="27" grpId="0"/>
      <p:bldP spid="31" grpId="0"/>
      <p:bldP spid="32" grpId="0" animBg="1"/>
      <p:bldP spid="34" grpId="0" animBg="1"/>
      <p:bldP spid="35" grpId="0" animBg="1"/>
      <p:bldP spid="36" grpId="0" animBg="1"/>
      <p:bldP spid="38" grpId="0"/>
      <p:bldP spid="15" grpId="0"/>
      <p:bldP spid="40" grpId="0"/>
      <p:bldP spid="41" grpId="0"/>
      <p:bldP spid="42" grpId="0"/>
      <p:bldP spid="46" grpId="0"/>
      <p:bldP spid="3" grpId="0"/>
      <p:bldP spid="44" grpId="0"/>
      <p:bldP spid="45" grpId="0"/>
      <p:bldP spid="48" grpId="0"/>
      <p:bldP spid="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1504" y="908720"/>
            <a:ext cx="8928992" cy="4752528"/>
          </a:xfrm>
        </p:spPr>
        <p:txBody>
          <a:bodyPr>
            <a:normAutofit/>
          </a:bodyPr>
          <a:lstStyle/>
          <a:p>
            <a:pPr algn="l"/>
            <a:r>
              <a:rPr lang="nl-NL" sz="3000" b="1" dirty="0"/>
              <a:t>Nominaal</a:t>
            </a:r>
            <a:r>
              <a:rPr lang="nl-NL" sz="3000" dirty="0"/>
              <a:t> = inkomen uitgedrukt in geld</a:t>
            </a:r>
            <a:br>
              <a:rPr lang="nl-NL" sz="3000" dirty="0"/>
            </a:br>
            <a:br>
              <a:rPr lang="nl-NL" sz="3000" dirty="0"/>
            </a:br>
            <a:r>
              <a:rPr lang="nl-NL" sz="3000" b="1" dirty="0"/>
              <a:t>Reëel</a:t>
            </a:r>
            <a:r>
              <a:rPr lang="nl-NL" sz="3000" dirty="0"/>
              <a:t> = inkomen uitgedrukt in hoeveelheid producten</a:t>
            </a:r>
            <a:br>
              <a:rPr lang="nl-NL" sz="3000" dirty="0"/>
            </a:br>
            <a:br>
              <a:rPr lang="nl-NL" sz="3000" dirty="0"/>
            </a:br>
            <a:r>
              <a:rPr lang="nl-NL" sz="3000" b="1" u="sng" dirty="0"/>
              <a:t>Voorbeeld:</a:t>
            </a:r>
            <a:br>
              <a:rPr lang="nl-NL" sz="3000" dirty="0"/>
            </a:br>
            <a:r>
              <a:rPr lang="nl-NL" sz="3000" dirty="0"/>
              <a:t>Ik verdien $ 200</a:t>
            </a:r>
            <a:br>
              <a:rPr lang="nl-NL" sz="3000" dirty="0"/>
            </a:br>
            <a:r>
              <a:rPr lang="nl-NL" sz="3000" dirty="0"/>
              <a:t>De prijzen zijn $ 5</a:t>
            </a:r>
            <a:br>
              <a:rPr lang="nl-NL" sz="3000" dirty="0"/>
            </a:br>
            <a:br>
              <a:rPr lang="nl-NL" sz="3000" dirty="0"/>
            </a:br>
            <a:r>
              <a:rPr lang="nl-NL" sz="3000" dirty="0"/>
              <a:t>Vraag 1: hoeveel is mijn nominale inkomen?</a:t>
            </a:r>
            <a:br>
              <a:rPr lang="nl-NL" sz="3000" dirty="0"/>
            </a:br>
            <a:r>
              <a:rPr lang="nl-NL" sz="3000" dirty="0"/>
              <a:t>Vraag 2: hoeveel mijn reële inkomen?</a:t>
            </a:r>
          </a:p>
        </p:txBody>
      </p:sp>
      <p:sp>
        <p:nvSpPr>
          <p:cNvPr id="5" name="Tekstvak 4"/>
          <p:cNvSpPr txBox="1"/>
          <p:nvPr/>
        </p:nvSpPr>
        <p:spPr>
          <a:xfrm>
            <a:off x="1703512" y="116632"/>
            <a:ext cx="8712968" cy="707886"/>
          </a:xfrm>
          <a:prstGeom prst="rect">
            <a:avLst/>
          </a:prstGeom>
          <a:noFill/>
        </p:spPr>
        <p:txBody>
          <a:bodyPr wrap="square" rtlCol="0">
            <a:spAutoFit/>
          </a:bodyPr>
          <a:lstStyle/>
          <a:p>
            <a:r>
              <a:rPr lang="nl-NL" sz="4000" b="1" dirty="0"/>
              <a:t>H7 Nominaal en Reëel: voorbeeld 1</a:t>
            </a:r>
          </a:p>
        </p:txBody>
      </p:sp>
      <p:sp>
        <p:nvSpPr>
          <p:cNvPr id="3" name="Rectangle 2"/>
          <p:cNvSpPr/>
          <p:nvPr/>
        </p:nvSpPr>
        <p:spPr>
          <a:xfrm>
            <a:off x="1703512" y="5661249"/>
            <a:ext cx="7344816" cy="1015663"/>
          </a:xfrm>
          <a:prstGeom prst="rect">
            <a:avLst/>
          </a:prstGeom>
        </p:spPr>
        <p:txBody>
          <a:bodyPr wrap="square">
            <a:spAutoFit/>
          </a:bodyPr>
          <a:lstStyle/>
          <a:p>
            <a:r>
              <a:rPr lang="nl-NL" sz="3000" dirty="0"/>
              <a:t>Antwoord 1: 	</a:t>
            </a:r>
          </a:p>
          <a:p>
            <a:r>
              <a:rPr lang="nl-NL" sz="3000" dirty="0"/>
              <a:t>Antwoord 2:     	</a:t>
            </a:r>
            <a:endParaRPr lang="en-US" sz="3000" dirty="0"/>
          </a:p>
        </p:txBody>
      </p:sp>
      <p:sp>
        <p:nvSpPr>
          <p:cNvPr id="4" name="Rechthoek 3"/>
          <p:cNvSpPr/>
          <p:nvPr/>
        </p:nvSpPr>
        <p:spPr>
          <a:xfrm>
            <a:off x="4654767" y="5661248"/>
            <a:ext cx="1421904" cy="553998"/>
          </a:xfrm>
          <a:prstGeom prst="rect">
            <a:avLst/>
          </a:prstGeom>
        </p:spPr>
        <p:txBody>
          <a:bodyPr wrap="square">
            <a:spAutoFit/>
          </a:bodyPr>
          <a:lstStyle/>
          <a:p>
            <a:r>
              <a:rPr lang="nl-NL" sz="3000" dirty="0"/>
              <a:t>$ 200</a:t>
            </a:r>
          </a:p>
        </p:txBody>
      </p:sp>
      <p:sp>
        <p:nvSpPr>
          <p:cNvPr id="6" name="Rechthoek 5"/>
          <p:cNvSpPr/>
          <p:nvPr/>
        </p:nvSpPr>
        <p:spPr>
          <a:xfrm>
            <a:off x="4654768" y="6123806"/>
            <a:ext cx="4374211" cy="553998"/>
          </a:xfrm>
          <a:prstGeom prst="rect">
            <a:avLst/>
          </a:prstGeom>
        </p:spPr>
        <p:txBody>
          <a:bodyPr wrap="none">
            <a:spAutoFit/>
          </a:bodyPr>
          <a:lstStyle/>
          <a:p>
            <a:r>
              <a:rPr lang="nl-NL" sz="3000" dirty="0"/>
              <a:t>40 producten (= $200 / $5)</a:t>
            </a:r>
            <a:endParaRPr lang="en-US" sz="3000" dirty="0"/>
          </a:p>
        </p:txBody>
      </p:sp>
    </p:spTree>
    <p:extLst>
      <p:ext uri="{BB962C8B-B14F-4D97-AF65-F5344CB8AC3E}">
        <p14:creationId xmlns:p14="http://schemas.microsoft.com/office/powerpoint/2010/main" val="48574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1504" y="908720"/>
            <a:ext cx="8928992" cy="4752528"/>
          </a:xfrm>
        </p:spPr>
        <p:txBody>
          <a:bodyPr>
            <a:normAutofit/>
          </a:bodyPr>
          <a:lstStyle/>
          <a:p>
            <a:pPr algn="l"/>
            <a:r>
              <a:rPr lang="nl-NL" sz="3000" b="1" dirty="0"/>
              <a:t>Nominaal</a:t>
            </a:r>
            <a:r>
              <a:rPr lang="nl-NL" sz="3000" dirty="0"/>
              <a:t> = inkomen uitgedrukt in geld</a:t>
            </a:r>
            <a:br>
              <a:rPr lang="nl-NL" sz="3000" dirty="0"/>
            </a:br>
            <a:br>
              <a:rPr lang="nl-NL" sz="3000" dirty="0"/>
            </a:br>
            <a:r>
              <a:rPr lang="nl-NL" sz="3000" b="1" dirty="0"/>
              <a:t>Reëel</a:t>
            </a:r>
            <a:r>
              <a:rPr lang="nl-NL" sz="3000" dirty="0"/>
              <a:t> = inkomen uitgedrukt in hoeveelheid producten</a:t>
            </a:r>
            <a:br>
              <a:rPr lang="nl-NL" sz="3000" dirty="0"/>
            </a:br>
            <a:br>
              <a:rPr lang="nl-NL" sz="3000" dirty="0"/>
            </a:br>
            <a:r>
              <a:rPr lang="nl-NL" sz="3000" b="1" u="sng" dirty="0"/>
              <a:t>Voorbeeld:</a:t>
            </a:r>
            <a:br>
              <a:rPr lang="nl-NL" sz="3000" dirty="0"/>
            </a:br>
            <a:r>
              <a:rPr lang="nl-NL" sz="3000" dirty="0"/>
              <a:t>De rente op mijn spaarrekening is 3%</a:t>
            </a:r>
            <a:br>
              <a:rPr lang="nl-NL" sz="3000" dirty="0"/>
            </a:br>
            <a:r>
              <a:rPr lang="nl-NL" sz="3000" dirty="0"/>
              <a:t>De inflatie is 2%</a:t>
            </a:r>
            <a:br>
              <a:rPr lang="nl-NL" sz="3000" dirty="0"/>
            </a:br>
            <a:br>
              <a:rPr lang="nl-NL" sz="3000" dirty="0"/>
            </a:br>
            <a:r>
              <a:rPr lang="nl-NL" sz="3000" dirty="0"/>
              <a:t>Vraag 1: hoeveel procent is de nominale rente per jaar?</a:t>
            </a:r>
            <a:br>
              <a:rPr lang="nl-NL" sz="3000" dirty="0"/>
            </a:br>
            <a:r>
              <a:rPr lang="nl-NL" sz="3000" dirty="0"/>
              <a:t>Vraag 2: hoeveel is de reële rente per jaar? 2 decimalen!</a:t>
            </a:r>
          </a:p>
        </p:txBody>
      </p:sp>
      <p:sp>
        <p:nvSpPr>
          <p:cNvPr id="5" name="Tekstvak 4"/>
          <p:cNvSpPr txBox="1"/>
          <p:nvPr/>
        </p:nvSpPr>
        <p:spPr>
          <a:xfrm>
            <a:off x="1703512" y="116632"/>
            <a:ext cx="8784976" cy="707886"/>
          </a:xfrm>
          <a:prstGeom prst="rect">
            <a:avLst/>
          </a:prstGeom>
          <a:noFill/>
        </p:spPr>
        <p:txBody>
          <a:bodyPr wrap="square" rtlCol="0">
            <a:spAutoFit/>
          </a:bodyPr>
          <a:lstStyle/>
          <a:p>
            <a:r>
              <a:rPr lang="nl-NL" sz="4000" b="1" dirty="0"/>
              <a:t>H7 Nominaal en Reëel: voorbeeld 2</a:t>
            </a:r>
          </a:p>
        </p:txBody>
      </p:sp>
      <p:sp>
        <p:nvSpPr>
          <p:cNvPr id="3" name="Rectangle 2"/>
          <p:cNvSpPr/>
          <p:nvPr/>
        </p:nvSpPr>
        <p:spPr>
          <a:xfrm>
            <a:off x="1703512" y="5661249"/>
            <a:ext cx="7344816" cy="1015663"/>
          </a:xfrm>
          <a:prstGeom prst="rect">
            <a:avLst/>
          </a:prstGeom>
        </p:spPr>
        <p:txBody>
          <a:bodyPr wrap="square">
            <a:spAutoFit/>
          </a:bodyPr>
          <a:lstStyle/>
          <a:p>
            <a:r>
              <a:rPr lang="nl-NL" sz="3000" dirty="0"/>
              <a:t>Antwoord 1: 	</a:t>
            </a:r>
          </a:p>
          <a:p>
            <a:r>
              <a:rPr lang="nl-NL" sz="3000" dirty="0"/>
              <a:t>Antwoord 2:     	</a:t>
            </a:r>
            <a:endParaRPr lang="en-US" sz="3000" dirty="0"/>
          </a:p>
        </p:txBody>
      </p:sp>
      <p:sp>
        <p:nvSpPr>
          <p:cNvPr id="4" name="Rechthoek 3"/>
          <p:cNvSpPr/>
          <p:nvPr/>
        </p:nvSpPr>
        <p:spPr>
          <a:xfrm>
            <a:off x="4654767" y="5661248"/>
            <a:ext cx="1421904" cy="553998"/>
          </a:xfrm>
          <a:prstGeom prst="rect">
            <a:avLst/>
          </a:prstGeom>
        </p:spPr>
        <p:txBody>
          <a:bodyPr wrap="square">
            <a:spAutoFit/>
          </a:bodyPr>
          <a:lstStyle/>
          <a:p>
            <a:r>
              <a:rPr lang="nl-NL" sz="3000" dirty="0"/>
              <a:t>3%</a:t>
            </a:r>
          </a:p>
        </p:txBody>
      </p:sp>
      <p:sp>
        <p:nvSpPr>
          <p:cNvPr id="6" name="Rechthoek 5"/>
          <p:cNvSpPr/>
          <p:nvPr/>
        </p:nvSpPr>
        <p:spPr>
          <a:xfrm>
            <a:off x="4654768" y="6123806"/>
            <a:ext cx="5245347" cy="553998"/>
          </a:xfrm>
          <a:prstGeom prst="rect">
            <a:avLst/>
          </a:prstGeom>
        </p:spPr>
        <p:txBody>
          <a:bodyPr wrap="none">
            <a:spAutoFit/>
          </a:bodyPr>
          <a:lstStyle/>
          <a:p>
            <a:r>
              <a:rPr lang="nl-NL" sz="3000" dirty="0"/>
              <a:t>0,98% (= 103 / 102  x 100) - 100</a:t>
            </a:r>
            <a:endParaRPr lang="en-US" sz="3000" dirty="0"/>
          </a:p>
        </p:txBody>
      </p:sp>
    </p:spTree>
    <p:extLst>
      <p:ext uri="{BB962C8B-B14F-4D97-AF65-F5344CB8AC3E}">
        <p14:creationId xmlns:p14="http://schemas.microsoft.com/office/powerpoint/2010/main" val="137503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1504" y="908720"/>
            <a:ext cx="8928992" cy="4752528"/>
          </a:xfrm>
        </p:spPr>
        <p:txBody>
          <a:bodyPr>
            <a:normAutofit/>
          </a:bodyPr>
          <a:lstStyle/>
          <a:p>
            <a:pPr algn="l"/>
            <a:r>
              <a:rPr lang="nl-NL" sz="3000" b="1" dirty="0"/>
              <a:t>Nominaal</a:t>
            </a:r>
            <a:r>
              <a:rPr lang="nl-NL" sz="3000" dirty="0"/>
              <a:t> = inkomen uitgedrukt in geld</a:t>
            </a:r>
            <a:br>
              <a:rPr lang="nl-NL" sz="3000" dirty="0"/>
            </a:br>
            <a:br>
              <a:rPr lang="nl-NL" sz="3000" dirty="0"/>
            </a:br>
            <a:r>
              <a:rPr lang="nl-NL" sz="3000" b="1" dirty="0"/>
              <a:t>Reëel</a:t>
            </a:r>
            <a:r>
              <a:rPr lang="nl-NL" sz="3000" dirty="0"/>
              <a:t> = inkomen uitgedrukt in hoeveelheid producten</a:t>
            </a:r>
            <a:br>
              <a:rPr lang="nl-NL" sz="3000" dirty="0"/>
            </a:br>
            <a:br>
              <a:rPr lang="nl-NL" sz="3000" dirty="0"/>
            </a:br>
            <a:r>
              <a:rPr lang="nl-NL" sz="3000" b="1" u="sng" dirty="0"/>
              <a:t>Voorbeeld:</a:t>
            </a:r>
            <a:br>
              <a:rPr lang="nl-NL" sz="3000" dirty="0"/>
            </a:br>
            <a:r>
              <a:rPr lang="nl-NL" sz="3000" dirty="0"/>
              <a:t>De rente op mijn spaarrekening is 3%</a:t>
            </a:r>
            <a:br>
              <a:rPr lang="nl-NL" sz="3000" dirty="0"/>
            </a:br>
            <a:r>
              <a:rPr lang="nl-NL" sz="3000" dirty="0"/>
              <a:t>De inflatie is 5%</a:t>
            </a:r>
            <a:br>
              <a:rPr lang="nl-NL" sz="3000" dirty="0"/>
            </a:br>
            <a:br>
              <a:rPr lang="nl-NL" sz="3000" dirty="0"/>
            </a:br>
            <a:r>
              <a:rPr lang="nl-NL" sz="3000" dirty="0"/>
              <a:t>Vraag 1: hoeveel procent is de nominale rente per jaar?</a:t>
            </a:r>
            <a:br>
              <a:rPr lang="nl-NL" sz="3000" dirty="0"/>
            </a:br>
            <a:r>
              <a:rPr lang="nl-NL" sz="3000" dirty="0"/>
              <a:t>Vraag 2: hoeveel is de reële rente per jaar? 2 decimalen!</a:t>
            </a:r>
          </a:p>
        </p:txBody>
      </p:sp>
      <p:sp>
        <p:nvSpPr>
          <p:cNvPr id="5" name="Tekstvak 4"/>
          <p:cNvSpPr txBox="1"/>
          <p:nvPr/>
        </p:nvSpPr>
        <p:spPr>
          <a:xfrm>
            <a:off x="1703512" y="116632"/>
            <a:ext cx="8640960" cy="707886"/>
          </a:xfrm>
          <a:prstGeom prst="rect">
            <a:avLst/>
          </a:prstGeom>
          <a:noFill/>
        </p:spPr>
        <p:txBody>
          <a:bodyPr wrap="square" rtlCol="0">
            <a:spAutoFit/>
          </a:bodyPr>
          <a:lstStyle/>
          <a:p>
            <a:r>
              <a:rPr lang="nl-NL" sz="4000" b="1" dirty="0"/>
              <a:t>H7 Nominaal en Reëel: voorbeeld 3</a:t>
            </a:r>
          </a:p>
        </p:txBody>
      </p:sp>
      <p:sp>
        <p:nvSpPr>
          <p:cNvPr id="3" name="Rectangle 2"/>
          <p:cNvSpPr/>
          <p:nvPr/>
        </p:nvSpPr>
        <p:spPr>
          <a:xfrm>
            <a:off x="1703512" y="5661249"/>
            <a:ext cx="7344816" cy="1015663"/>
          </a:xfrm>
          <a:prstGeom prst="rect">
            <a:avLst/>
          </a:prstGeom>
        </p:spPr>
        <p:txBody>
          <a:bodyPr wrap="square">
            <a:spAutoFit/>
          </a:bodyPr>
          <a:lstStyle/>
          <a:p>
            <a:r>
              <a:rPr lang="nl-NL" sz="3000" dirty="0"/>
              <a:t>Antwoord 1: 	</a:t>
            </a:r>
          </a:p>
          <a:p>
            <a:r>
              <a:rPr lang="nl-NL" sz="3000" dirty="0"/>
              <a:t>Antwoord 2:     	</a:t>
            </a:r>
            <a:endParaRPr lang="en-US" sz="3000" dirty="0"/>
          </a:p>
        </p:txBody>
      </p:sp>
      <p:sp>
        <p:nvSpPr>
          <p:cNvPr id="4" name="Rechthoek 3"/>
          <p:cNvSpPr/>
          <p:nvPr/>
        </p:nvSpPr>
        <p:spPr>
          <a:xfrm>
            <a:off x="4654767" y="5661248"/>
            <a:ext cx="1421904" cy="553998"/>
          </a:xfrm>
          <a:prstGeom prst="rect">
            <a:avLst/>
          </a:prstGeom>
        </p:spPr>
        <p:txBody>
          <a:bodyPr wrap="square">
            <a:spAutoFit/>
          </a:bodyPr>
          <a:lstStyle/>
          <a:p>
            <a:r>
              <a:rPr lang="nl-NL" sz="3000" dirty="0"/>
              <a:t>3%</a:t>
            </a:r>
          </a:p>
        </p:txBody>
      </p:sp>
      <p:sp>
        <p:nvSpPr>
          <p:cNvPr id="6" name="Rechthoek 5"/>
          <p:cNvSpPr/>
          <p:nvPr/>
        </p:nvSpPr>
        <p:spPr>
          <a:xfrm>
            <a:off x="4654768" y="6123806"/>
            <a:ext cx="5689705" cy="553998"/>
          </a:xfrm>
          <a:prstGeom prst="rect">
            <a:avLst/>
          </a:prstGeom>
        </p:spPr>
        <p:txBody>
          <a:bodyPr wrap="square">
            <a:spAutoFit/>
          </a:bodyPr>
          <a:lstStyle/>
          <a:p>
            <a:r>
              <a:rPr lang="nl-NL" sz="3000" dirty="0"/>
              <a:t>-1,90% (= 103 / 105 x 100) - 100</a:t>
            </a:r>
            <a:endParaRPr lang="en-US" sz="3000" dirty="0"/>
          </a:p>
        </p:txBody>
      </p:sp>
    </p:spTree>
    <p:extLst>
      <p:ext uri="{BB962C8B-B14F-4D97-AF65-F5344CB8AC3E}">
        <p14:creationId xmlns:p14="http://schemas.microsoft.com/office/powerpoint/2010/main" val="10043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3512" y="5046632"/>
            <a:ext cx="8712968" cy="1785104"/>
          </a:xfrm>
          <a:prstGeom prst="rect">
            <a:avLst/>
          </a:prstGeom>
        </p:spPr>
        <p:txBody>
          <a:bodyPr wrap="square">
            <a:spAutoFit/>
          </a:bodyPr>
          <a:lstStyle/>
          <a:p>
            <a:r>
              <a:rPr lang="pl-PL" sz="2200" b="1" dirty="0" err="1"/>
              <a:t>wo</a:t>
            </a:r>
            <a:r>
              <a:rPr lang="pl-PL" sz="2200" b="1" dirty="0"/>
              <a:t> 25 </a:t>
            </a:r>
            <a:r>
              <a:rPr lang="pl-PL" sz="2200" b="1" dirty="0" err="1"/>
              <a:t>mrt</a:t>
            </a:r>
            <a:r>
              <a:rPr lang="pl-PL" sz="2200" b="1" dirty="0"/>
              <a:t> 2015, 12:34</a:t>
            </a:r>
          </a:p>
          <a:p>
            <a:r>
              <a:rPr lang="pl-PL" sz="2200" b="1" i="1" dirty="0"/>
              <a:t>Van Persie in top 5 van </a:t>
            </a:r>
            <a:r>
              <a:rPr lang="pl-PL" sz="2200" b="1" i="1" dirty="0" err="1"/>
              <a:t>best</a:t>
            </a:r>
            <a:r>
              <a:rPr lang="pl-PL" sz="2200" b="1" i="1" dirty="0"/>
              <a:t> </a:t>
            </a:r>
            <a:r>
              <a:rPr lang="pl-PL" sz="2200" b="1" i="1" dirty="0" err="1"/>
              <a:t>betaalde</a:t>
            </a:r>
            <a:r>
              <a:rPr lang="pl-PL" sz="2200" b="1" i="1" dirty="0"/>
              <a:t> </a:t>
            </a:r>
            <a:r>
              <a:rPr lang="pl-PL" sz="2200" b="1" i="1" dirty="0" err="1"/>
              <a:t>voetballers</a:t>
            </a:r>
            <a:endParaRPr lang="pl-PL" sz="2200" b="1" dirty="0"/>
          </a:p>
          <a:p>
            <a:r>
              <a:rPr lang="pl-PL" sz="2200" dirty="0"/>
              <a:t>Lionel </a:t>
            </a:r>
            <a:r>
              <a:rPr lang="pl-PL" sz="2200" dirty="0" err="1"/>
              <a:t>Messi</a:t>
            </a:r>
            <a:r>
              <a:rPr lang="pl-PL" sz="2200" dirty="0"/>
              <a:t> </a:t>
            </a:r>
            <a:r>
              <a:rPr lang="pl-PL" sz="2200" dirty="0" err="1"/>
              <a:t>is</a:t>
            </a:r>
            <a:r>
              <a:rPr lang="pl-PL" sz="2200" dirty="0"/>
              <a:t>, met </a:t>
            </a:r>
            <a:r>
              <a:rPr lang="pl-PL" sz="2200" dirty="0" err="1"/>
              <a:t>afstand</a:t>
            </a:r>
            <a:r>
              <a:rPr lang="pl-PL" sz="2200" dirty="0"/>
              <a:t>, de </a:t>
            </a:r>
            <a:r>
              <a:rPr lang="pl-PL" sz="2200" dirty="0" err="1"/>
              <a:t>best</a:t>
            </a:r>
            <a:r>
              <a:rPr lang="pl-PL" sz="2200" dirty="0"/>
              <a:t> </a:t>
            </a:r>
            <a:r>
              <a:rPr lang="pl-PL" sz="2200" dirty="0" err="1"/>
              <a:t>betaalde</a:t>
            </a:r>
            <a:r>
              <a:rPr lang="pl-PL" sz="2200" dirty="0"/>
              <a:t> </a:t>
            </a:r>
            <a:r>
              <a:rPr lang="pl-PL" sz="2200" dirty="0" err="1"/>
              <a:t>voetballer</a:t>
            </a:r>
            <a:r>
              <a:rPr lang="pl-PL" sz="2200" dirty="0"/>
              <a:t> ter </a:t>
            </a:r>
            <a:r>
              <a:rPr lang="pl-PL" sz="2200" dirty="0" err="1"/>
              <a:t>wereld</a:t>
            </a:r>
            <a:r>
              <a:rPr lang="pl-PL" sz="2200" dirty="0"/>
              <a:t>. De </a:t>
            </a:r>
            <a:r>
              <a:rPr lang="pl-PL" sz="2200" dirty="0" err="1"/>
              <a:t>Argentijn</a:t>
            </a:r>
            <a:r>
              <a:rPr lang="pl-PL" sz="2200" dirty="0"/>
              <a:t> van Barcelona </a:t>
            </a:r>
            <a:r>
              <a:rPr lang="pl-PL" sz="2200" dirty="0" err="1"/>
              <a:t>blijft</a:t>
            </a:r>
            <a:r>
              <a:rPr lang="pl-PL" sz="2200" dirty="0"/>
              <a:t> Real </a:t>
            </a:r>
            <a:r>
              <a:rPr lang="pl-PL" sz="2200" dirty="0" err="1"/>
              <a:t>Madrids</a:t>
            </a:r>
            <a:r>
              <a:rPr lang="pl-PL" sz="2200" dirty="0"/>
              <a:t> </a:t>
            </a:r>
            <a:r>
              <a:rPr lang="pl-PL" sz="2200" dirty="0" err="1"/>
              <a:t>Cristiano</a:t>
            </a:r>
            <a:r>
              <a:rPr lang="pl-PL" sz="2200" dirty="0"/>
              <a:t> Ronaldo </a:t>
            </a:r>
            <a:r>
              <a:rPr lang="pl-PL" sz="2200" dirty="0" err="1"/>
              <a:t>ver</a:t>
            </a:r>
            <a:r>
              <a:rPr lang="pl-PL" sz="2200" dirty="0"/>
              <a:t> </a:t>
            </a:r>
            <a:r>
              <a:rPr lang="pl-PL" sz="2200" dirty="0" err="1"/>
              <a:t>voor</a:t>
            </a:r>
            <a:r>
              <a:rPr lang="pl-PL" sz="2200" dirty="0"/>
              <a:t>. Robin van Persie </a:t>
            </a:r>
            <a:r>
              <a:rPr lang="pl-PL" sz="2200" dirty="0" err="1"/>
              <a:t>is</a:t>
            </a:r>
            <a:r>
              <a:rPr lang="pl-PL" sz="2200" dirty="0"/>
              <a:t> de </a:t>
            </a:r>
            <a:r>
              <a:rPr lang="pl-PL" sz="2200" dirty="0" err="1"/>
              <a:t>enige</a:t>
            </a:r>
            <a:r>
              <a:rPr lang="pl-PL" sz="2200" dirty="0"/>
              <a:t> </a:t>
            </a:r>
            <a:r>
              <a:rPr lang="pl-PL" sz="2200" dirty="0" err="1"/>
              <a:t>Nederlander</a:t>
            </a:r>
            <a:r>
              <a:rPr lang="pl-PL" sz="2200" dirty="0"/>
              <a:t> in de top 20.</a:t>
            </a:r>
            <a:endParaRPr lang="en-US" sz="2200" dirty="0"/>
          </a:p>
        </p:txBody>
      </p:sp>
      <p:pic>
        <p:nvPicPr>
          <p:cNvPr id="6" name="Picture 5" descr="Schermafbeelding 2016-02-21 om 21.29.50.png"/>
          <p:cNvPicPr>
            <a:picLocks noChangeAspect="1"/>
          </p:cNvPicPr>
          <p:nvPr/>
        </p:nvPicPr>
        <p:blipFill rotWithShape="1">
          <a:blip r:embed="rId2">
            <a:extLst>
              <a:ext uri="{28A0092B-C50C-407E-A947-70E740481C1C}">
                <a14:useLocalDpi xmlns:a14="http://schemas.microsoft.com/office/drawing/2010/main" val="0"/>
              </a:ext>
            </a:extLst>
          </a:blip>
          <a:srcRect l="25000" t="18222" r="38472" b="38667"/>
          <a:stretch/>
        </p:blipFill>
        <p:spPr>
          <a:xfrm>
            <a:off x="1501732" y="1052736"/>
            <a:ext cx="5292080" cy="3903664"/>
          </a:xfrm>
          <a:prstGeom prst="rect">
            <a:avLst/>
          </a:prstGeom>
        </p:spPr>
      </p:pic>
      <p:sp>
        <p:nvSpPr>
          <p:cNvPr id="7" name="TextBox 6"/>
          <p:cNvSpPr txBox="1"/>
          <p:nvPr/>
        </p:nvSpPr>
        <p:spPr>
          <a:xfrm>
            <a:off x="6960096" y="2204864"/>
            <a:ext cx="3528392" cy="2708434"/>
          </a:xfrm>
          <a:prstGeom prst="rect">
            <a:avLst/>
          </a:prstGeom>
          <a:noFill/>
        </p:spPr>
        <p:txBody>
          <a:bodyPr wrap="square" rtlCol="0">
            <a:spAutoFit/>
          </a:bodyPr>
          <a:lstStyle/>
          <a:p>
            <a:r>
              <a:rPr lang="pl-PL" sz="5000" b="1" dirty="0"/>
              <a:t>'</a:t>
            </a:r>
            <a:r>
              <a:rPr lang="pl-PL" sz="5000" b="1" dirty="0" err="1"/>
              <a:t>Messi</a:t>
            </a:r>
            <a:r>
              <a:rPr lang="pl-PL" sz="5000" b="1" dirty="0"/>
              <a:t> pakt </a:t>
            </a:r>
          </a:p>
          <a:p>
            <a:r>
              <a:rPr lang="pl-PL" sz="5000" b="1" dirty="0"/>
              <a:t>1,25 </a:t>
            </a:r>
            <a:r>
              <a:rPr lang="pl-PL" sz="5000" b="1" dirty="0" err="1"/>
              <a:t>miljoen</a:t>
            </a:r>
            <a:r>
              <a:rPr lang="pl-PL" sz="5000" b="1" dirty="0"/>
              <a:t> </a:t>
            </a:r>
          </a:p>
          <a:p>
            <a:r>
              <a:rPr lang="pl-PL" sz="5000" b="1" dirty="0"/>
              <a:t>per </a:t>
            </a:r>
            <a:r>
              <a:rPr lang="pl-PL" sz="5000" b="1" dirty="0" err="1"/>
              <a:t>week</a:t>
            </a:r>
            <a:r>
              <a:rPr lang="pl-PL" sz="5000" b="1" dirty="0"/>
              <a:t>'</a:t>
            </a:r>
          </a:p>
          <a:p>
            <a:r>
              <a:rPr lang="pl-PL" sz="2000" i="1" dirty="0"/>
              <a:t>Van </a:t>
            </a:r>
            <a:r>
              <a:rPr lang="pl-PL" sz="2000" i="1" dirty="0" err="1"/>
              <a:t>onze</a:t>
            </a:r>
            <a:r>
              <a:rPr lang="pl-PL" sz="2000" i="1" dirty="0"/>
              <a:t> </a:t>
            </a:r>
            <a:r>
              <a:rPr lang="pl-PL" sz="2000" i="1" dirty="0" err="1"/>
              <a:t>Telesportredactie</a:t>
            </a:r>
            <a:endParaRPr lang="pl-PL" sz="2000" dirty="0"/>
          </a:p>
        </p:txBody>
      </p:sp>
      <p:sp>
        <p:nvSpPr>
          <p:cNvPr id="2" name="TextBox 1"/>
          <p:cNvSpPr txBox="1"/>
          <p:nvPr/>
        </p:nvSpPr>
        <p:spPr>
          <a:xfrm>
            <a:off x="2639617" y="0"/>
            <a:ext cx="6343660" cy="861774"/>
          </a:xfrm>
          <a:prstGeom prst="rect">
            <a:avLst/>
          </a:prstGeom>
          <a:noFill/>
        </p:spPr>
        <p:txBody>
          <a:bodyPr wrap="none" rtlCol="0">
            <a:spAutoFit/>
          </a:bodyPr>
          <a:lstStyle/>
          <a:p>
            <a:r>
              <a:rPr lang="en-US" sz="5000" b="1" dirty="0"/>
              <a:t>H7: </a:t>
            </a:r>
            <a:r>
              <a:rPr lang="nl-NL" sz="5000" b="1" dirty="0"/>
              <a:t>Reëel</a:t>
            </a:r>
            <a:r>
              <a:rPr lang="nl-NL" sz="5000" dirty="0"/>
              <a:t> </a:t>
            </a:r>
            <a:r>
              <a:rPr lang="en-US" sz="5000" b="1" dirty="0"/>
              <a:t>of </a:t>
            </a:r>
            <a:r>
              <a:rPr lang="en-US" sz="5000" b="1" dirty="0" err="1"/>
              <a:t>nominaal</a:t>
            </a:r>
            <a:r>
              <a:rPr lang="en-US" sz="5000" b="1" dirty="0"/>
              <a:t>?</a:t>
            </a:r>
          </a:p>
        </p:txBody>
      </p:sp>
    </p:spTree>
    <p:extLst>
      <p:ext uri="{BB962C8B-B14F-4D97-AF65-F5344CB8AC3E}">
        <p14:creationId xmlns:p14="http://schemas.microsoft.com/office/powerpoint/2010/main" val="2166105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775520" y="1124744"/>
            <a:ext cx="4968552" cy="3416320"/>
          </a:xfrm>
          <a:prstGeom prst="rect">
            <a:avLst/>
          </a:prstGeom>
          <a:noFill/>
        </p:spPr>
        <p:txBody>
          <a:bodyPr wrap="square" rtlCol="0">
            <a:spAutoFit/>
          </a:bodyPr>
          <a:lstStyle/>
          <a:p>
            <a:r>
              <a:rPr lang="nl-NL" b="1" dirty="0"/>
              <a:t>De Top 10 bestbetaalde voetballers 2014 in euro’s</a:t>
            </a:r>
          </a:p>
          <a:p>
            <a:r>
              <a:rPr lang="nl-NL" dirty="0"/>
              <a:t>1. Lionel Messi (Barcelona) 65 miljoen</a:t>
            </a:r>
            <a:br>
              <a:rPr lang="nl-NL" dirty="0"/>
            </a:br>
            <a:r>
              <a:rPr lang="nl-NL" dirty="0"/>
              <a:t>2. Cristiano Ronaldo (Real Madrid) 54</a:t>
            </a:r>
            <a:br>
              <a:rPr lang="nl-NL" dirty="0"/>
            </a:br>
            <a:r>
              <a:rPr lang="nl-NL" dirty="0"/>
              <a:t>3. </a:t>
            </a:r>
            <a:r>
              <a:rPr lang="nl-NL" dirty="0" err="1"/>
              <a:t>Neymar</a:t>
            </a:r>
            <a:r>
              <a:rPr lang="nl-NL" dirty="0"/>
              <a:t> (Barcelona) 36,5</a:t>
            </a:r>
            <a:br>
              <a:rPr lang="nl-NL" dirty="0"/>
            </a:br>
            <a:r>
              <a:rPr lang="nl-NL" dirty="0"/>
              <a:t>4. </a:t>
            </a:r>
            <a:r>
              <a:rPr lang="nl-NL" dirty="0" err="1"/>
              <a:t>Thiago</a:t>
            </a:r>
            <a:r>
              <a:rPr lang="nl-NL" dirty="0"/>
              <a:t> Silva (Paris Saint-Germain) 27,5</a:t>
            </a:r>
            <a:br>
              <a:rPr lang="nl-NL" dirty="0"/>
            </a:br>
            <a:r>
              <a:rPr lang="nl-NL" dirty="0"/>
              <a:t>5. Robin Van </a:t>
            </a:r>
            <a:r>
              <a:rPr lang="nl-NL" dirty="0" err="1"/>
              <a:t>Persie</a:t>
            </a:r>
            <a:r>
              <a:rPr lang="nl-NL" dirty="0"/>
              <a:t> (Manchester United) 25,6</a:t>
            </a:r>
            <a:br>
              <a:rPr lang="nl-NL" dirty="0"/>
            </a:br>
            <a:r>
              <a:rPr lang="nl-NL" dirty="0"/>
              <a:t>6. Gareth </a:t>
            </a:r>
            <a:r>
              <a:rPr lang="nl-NL" dirty="0" err="1"/>
              <a:t>Bale</a:t>
            </a:r>
            <a:r>
              <a:rPr lang="nl-NL" dirty="0"/>
              <a:t> (Real Madrid) 23,8</a:t>
            </a:r>
            <a:br>
              <a:rPr lang="nl-NL" dirty="0"/>
            </a:br>
            <a:r>
              <a:rPr lang="nl-NL" dirty="0"/>
              <a:t>7. Wayne Rooney (Manchester United) 22,5</a:t>
            </a:r>
            <a:br>
              <a:rPr lang="nl-NL" dirty="0"/>
            </a:br>
            <a:r>
              <a:rPr lang="nl-NL" dirty="0"/>
              <a:t>8. </a:t>
            </a:r>
            <a:r>
              <a:rPr lang="nl-NL" dirty="0" err="1"/>
              <a:t>Zlatan</a:t>
            </a:r>
            <a:r>
              <a:rPr lang="nl-NL" dirty="0"/>
              <a:t> </a:t>
            </a:r>
            <a:r>
              <a:rPr lang="nl-NL" dirty="0" err="1"/>
              <a:t>Ibrahimovic</a:t>
            </a:r>
            <a:r>
              <a:rPr lang="nl-NL" dirty="0"/>
              <a:t> (Paris Saint-Germain) 21,5</a:t>
            </a:r>
            <a:br>
              <a:rPr lang="nl-NL" dirty="0"/>
            </a:br>
            <a:r>
              <a:rPr lang="nl-NL" dirty="0"/>
              <a:t>9. Sergio </a:t>
            </a:r>
            <a:r>
              <a:rPr lang="nl-NL" dirty="0" err="1"/>
              <a:t>Agüero</a:t>
            </a:r>
            <a:r>
              <a:rPr lang="nl-NL" dirty="0"/>
              <a:t> (Manchester City) 21,2</a:t>
            </a:r>
            <a:br>
              <a:rPr lang="nl-NL" dirty="0"/>
            </a:br>
            <a:r>
              <a:rPr lang="nl-NL" dirty="0"/>
              <a:t>10. Robert Lewandowski (</a:t>
            </a:r>
            <a:r>
              <a:rPr lang="nl-NL" dirty="0" err="1"/>
              <a:t>Bayern</a:t>
            </a:r>
            <a:r>
              <a:rPr lang="nl-NL" dirty="0"/>
              <a:t> München) 20,2</a:t>
            </a:r>
          </a:p>
          <a:p>
            <a:endParaRPr lang="nl-NL" dirty="0"/>
          </a:p>
        </p:txBody>
      </p:sp>
      <p:sp>
        <p:nvSpPr>
          <p:cNvPr id="5" name="Tekstvak 4"/>
          <p:cNvSpPr txBox="1"/>
          <p:nvPr/>
        </p:nvSpPr>
        <p:spPr>
          <a:xfrm>
            <a:off x="1524000" y="4365104"/>
            <a:ext cx="9144000" cy="923330"/>
          </a:xfrm>
          <a:prstGeom prst="rect">
            <a:avLst/>
          </a:prstGeom>
          <a:noFill/>
        </p:spPr>
        <p:txBody>
          <a:bodyPr wrap="square" rtlCol="0">
            <a:spAutoFit/>
          </a:bodyPr>
          <a:lstStyle/>
          <a:p>
            <a:r>
              <a:rPr lang="nl-NL" b="1" dirty="0"/>
              <a:t>Vragen	1. </a:t>
            </a:r>
            <a:r>
              <a:rPr lang="nl-NL" dirty="0"/>
              <a:t>Hoeveel dollar verdiende </a:t>
            </a:r>
            <a:r>
              <a:rPr lang="nl-NL" dirty="0" err="1"/>
              <a:t>Thiago</a:t>
            </a:r>
            <a:r>
              <a:rPr lang="nl-NL" dirty="0"/>
              <a:t> Silva meer dan Robin van </a:t>
            </a:r>
            <a:r>
              <a:rPr lang="nl-NL" dirty="0" err="1"/>
              <a:t>Persie</a:t>
            </a:r>
            <a:r>
              <a:rPr lang="nl-NL" dirty="0"/>
              <a:t>?</a:t>
            </a:r>
          </a:p>
          <a:p>
            <a:pPr lvl="2"/>
            <a:r>
              <a:rPr lang="nl-NL" dirty="0"/>
              <a:t>2. Hoeveel procent verdiende </a:t>
            </a:r>
            <a:r>
              <a:rPr lang="nl-NL" dirty="0" err="1"/>
              <a:t>Thiago</a:t>
            </a:r>
            <a:r>
              <a:rPr lang="nl-NL" dirty="0"/>
              <a:t> Silva meer dan Robin van </a:t>
            </a:r>
            <a:r>
              <a:rPr lang="nl-NL" dirty="0" err="1"/>
              <a:t>Persie</a:t>
            </a:r>
            <a:r>
              <a:rPr lang="nl-NL" dirty="0"/>
              <a:t>?</a:t>
            </a:r>
          </a:p>
          <a:p>
            <a:pPr lvl="2"/>
            <a:r>
              <a:rPr lang="nl-NL" dirty="0"/>
              <a:t>3. VWO: Bereken het verschil in koopkracht tussen beide spelers in procenten.</a:t>
            </a:r>
          </a:p>
        </p:txBody>
      </p:sp>
      <p:sp>
        <p:nvSpPr>
          <p:cNvPr id="6" name="Tekstvak 5"/>
          <p:cNvSpPr txBox="1"/>
          <p:nvPr/>
        </p:nvSpPr>
        <p:spPr>
          <a:xfrm>
            <a:off x="1524000" y="5373217"/>
            <a:ext cx="9150052" cy="1200329"/>
          </a:xfrm>
          <a:prstGeom prst="rect">
            <a:avLst/>
          </a:prstGeom>
          <a:noFill/>
        </p:spPr>
        <p:txBody>
          <a:bodyPr wrap="square" rtlCol="0">
            <a:spAutoFit/>
          </a:bodyPr>
          <a:lstStyle/>
          <a:p>
            <a:r>
              <a:rPr lang="en-US" b="1" dirty="0" err="1"/>
              <a:t>Antwoorden</a:t>
            </a:r>
            <a:r>
              <a:rPr lang="en-US" dirty="0"/>
              <a:t>	1.   € </a:t>
            </a:r>
            <a:r>
              <a:rPr lang="nl-NL" dirty="0"/>
              <a:t>1,9 miljoen</a:t>
            </a:r>
          </a:p>
          <a:p>
            <a:r>
              <a:rPr lang="nl-NL" dirty="0"/>
              <a:t>		2.   7,4%</a:t>
            </a:r>
          </a:p>
          <a:p>
            <a:r>
              <a:rPr lang="nl-NL" dirty="0"/>
              <a:t>		3.  Silva’s koopkracht was 4,2% minder dan die van Van </a:t>
            </a:r>
            <a:r>
              <a:rPr lang="nl-NL" dirty="0" err="1"/>
              <a:t>Persie</a:t>
            </a:r>
            <a:r>
              <a:rPr lang="nl-NL" dirty="0"/>
              <a:t> </a:t>
            </a:r>
          </a:p>
          <a:p>
            <a:r>
              <a:rPr lang="nl-NL" dirty="0"/>
              <a:t>		     of: koopkracht van Van </a:t>
            </a:r>
            <a:r>
              <a:rPr lang="nl-NL" dirty="0" err="1"/>
              <a:t>Persie</a:t>
            </a:r>
            <a:r>
              <a:rPr lang="nl-NL" dirty="0"/>
              <a:t> was 5% meer dan die van Silva!</a:t>
            </a:r>
          </a:p>
        </p:txBody>
      </p:sp>
      <p:graphicFrame>
        <p:nvGraphicFramePr>
          <p:cNvPr id="7" name="Tabel 6"/>
          <p:cNvGraphicFramePr>
            <a:graphicFrameLocks noGrp="1"/>
          </p:cNvGraphicFramePr>
          <p:nvPr>
            <p:extLst/>
          </p:nvPr>
        </p:nvGraphicFramePr>
        <p:xfrm>
          <a:off x="6816080" y="1124744"/>
          <a:ext cx="3851920" cy="2966720"/>
        </p:xfrm>
        <a:graphic>
          <a:graphicData uri="http://schemas.openxmlformats.org/drawingml/2006/table">
            <a:tbl>
              <a:tblPr firstRow="1" bandRow="1">
                <a:tableStyleId>{5C22544A-7EE6-4342-B048-85BDC9FD1C3A}</a:tableStyleId>
              </a:tblPr>
              <a:tblGrid>
                <a:gridCol w="2161156">
                  <a:extLst>
                    <a:ext uri="{9D8B030D-6E8A-4147-A177-3AD203B41FA5}">
                      <a16:colId xmlns:a16="http://schemas.microsoft.com/office/drawing/2014/main" val="20000"/>
                    </a:ext>
                  </a:extLst>
                </a:gridCol>
                <a:gridCol w="1690764">
                  <a:extLst>
                    <a:ext uri="{9D8B030D-6E8A-4147-A177-3AD203B41FA5}">
                      <a16:colId xmlns:a16="http://schemas.microsoft.com/office/drawing/2014/main" val="20001"/>
                    </a:ext>
                  </a:extLst>
                </a:gridCol>
              </a:tblGrid>
              <a:tr h="370840">
                <a:tc>
                  <a:txBody>
                    <a:bodyPr/>
                    <a:lstStyle/>
                    <a:p>
                      <a:r>
                        <a:rPr lang="nl-NL" dirty="0"/>
                        <a:t>Land</a:t>
                      </a:r>
                    </a:p>
                  </a:txBody>
                  <a:tcPr/>
                </a:tc>
                <a:tc>
                  <a:txBody>
                    <a:bodyPr/>
                    <a:lstStyle/>
                    <a:p>
                      <a:r>
                        <a:rPr lang="nl-NL" dirty="0"/>
                        <a:t>Prijsindex 2014</a:t>
                      </a:r>
                    </a:p>
                  </a:txBody>
                  <a:tcPr/>
                </a:tc>
                <a:extLst>
                  <a:ext uri="{0D108BD9-81ED-4DB2-BD59-A6C34878D82A}">
                    <a16:rowId xmlns:a16="http://schemas.microsoft.com/office/drawing/2014/main" val="10000"/>
                  </a:ext>
                </a:extLst>
              </a:tr>
              <a:tr h="370840">
                <a:tc>
                  <a:txBody>
                    <a:bodyPr/>
                    <a:lstStyle/>
                    <a:p>
                      <a:r>
                        <a:rPr lang="nl-NL" dirty="0"/>
                        <a:t>EU</a:t>
                      </a:r>
                    </a:p>
                  </a:txBody>
                  <a:tcPr/>
                </a:tc>
                <a:tc>
                  <a:txBody>
                    <a:bodyPr/>
                    <a:lstStyle/>
                    <a:p>
                      <a:r>
                        <a:rPr lang="nl-NL" dirty="0"/>
                        <a:t>100</a:t>
                      </a:r>
                    </a:p>
                  </a:txBody>
                  <a:tcPr/>
                </a:tc>
                <a:extLst>
                  <a:ext uri="{0D108BD9-81ED-4DB2-BD59-A6C34878D82A}">
                    <a16:rowId xmlns:a16="http://schemas.microsoft.com/office/drawing/2014/main" val="10001"/>
                  </a:ext>
                </a:extLst>
              </a:tr>
              <a:tr h="370840">
                <a:tc>
                  <a:txBody>
                    <a:bodyPr/>
                    <a:lstStyle/>
                    <a:p>
                      <a:r>
                        <a:rPr lang="nl-NL" dirty="0"/>
                        <a:t>Spain</a:t>
                      </a:r>
                    </a:p>
                  </a:txBody>
                  <a:tcPr/>
                </a:tc>
                <a:tc>
                  <a:txBody>
                    <a:bodyPr/>
                    <a:lstStyle/>
                    <a:p>
                      <a:r>
                        <a:rPr lang="nl-NL" dirty="0"/>
                        <a:t>96</a:t>
                      </a:r>
                    </a:p>
                  </a:txBody>
                  <a:tcPr/>
                </a:tc>
                <a:extLst>
                  <a:ext uri="{0D108BD9-81ED-4DB2-BD59-A6C34878D82A}">
                    <a16:rowId xmlns:a16="http://schemas.microsoft.com/office/drawing/2014/main" val="10002"/>
                  </a:ext>
                </a:extLst>
              </a:tr>
              <a:tr h="370840">
                <a:tc>
                  <a:txBody>
                    <a:bodyPr/>
                    <a:lstStyle/>
                    <a:p>
                      <a:r>
                        <a:rPr lang="nl-NL" dirty="0"/>
                        <a:t>France</a:t>
                      </a:r>
                    </a:p>
                  </a:txBody>
                  <a:tcPr/>
                </a:tc>
                <a:tc>
                  <a:txBody>
                    <a:bodyPr/>
                    <a:lstStyle/>
                    <a:p>
                      <a:r>
                        <a:rPr lang="nl-NL" dirty="0"/>
                        <a:t>111</a:t>
                      </a:r>
                    </a:p>
                  </a:txBody>
                  <a:tcPr/>
                </a:tc>
                <a:extLst>
                  <a:ext uri="{0D108BD9-81ED-4DB2-BD59-A6C34878D82A}">
                    <a16:rowId xmlns:a16="http://schemas.microsoft.com/office/drawing/2014/main" val="10003"/>
                  </a:ext>
                </a:extLst>
              </a:tr>
              <a:tr h="370840">
                <a:tc>
                  <a:txBody>
                    <a:bodyPr/>
                    <a:lstStyle/>
                    <a:p>
                      <a:r>
                        <a:rPr lang="nl-NL" dirty="0"/>
                        <a:t>Germany</a:t>
                      </a:r>
                    </a:p>
                  </a:txBody>
                  <a:tcPr/>
                </a:tc>
                <a:tc>
                  <a:txBody>
                    <a:bodyPr/>
                    <a:lstStyle/>
                    <a:p>
                      <a:r>
                        <a:rPr lang="nl-NL" dirty="0"/>
                        <a:t>104</a:t>
                      </a:r>
                    </a:p>
                  </a:txBody>
                  <a:tcPr/>
                </a:tc>
                <a:extLst>
                  <a:ext uri="{0D108BD9-81ED-4DB2-BD59-A6C34878D82A}">
                    <a16:rowId xmlns:a16="http://schemas.microsoft.com/office/drawing/2014/main" val="10004"/>
                  </a:ext>
                </a:extLst>
              </a:tr>
              <a:tr h="370840">
                <a:tc>
                  <a:txBody>
                    <a:bodyPr/>
                    <a:lstStyle/>
                    <a:p>
                      <a:r>
                        <a:rPr lang="nl-NL" dirty="0"/>
                        <a:t>Netherlands</a:t>
                      </a:r>
                    </a:p>
                  </a:txBody>
                  <a:tcPr/>
                </a:tc>
                <a:tc>
                  <a:txBody>
                    <a:bodyPr/>
                    <a:lstStyle/>
                    <a:p>
                      <a:r>
                        <a:rPr lang="nl-NL" dirty="0"/>
                        <a:t>103</a:t>
                      </a:r>
                    </a:p>
                  </a:txBody>
                  <a:tcPr/>
                </a:tc>
                <a:extLst>
                  <a:ext uri="{0D108BD9-81ED-4DB2-BD59-A6C34878D82A}">
                    <a16:rowId xmlns:a16="http://schemas.microsoft.com/office/drawing/2014/main" val="10005"/>
                  </a:ext>
                </a:extLst>
              </a:tr>
              <a:tr h="370840">
                <a:tc>
                  <a:txBody>
                    <a:bodyPr/>
                    <a:lstStyle/>
                    <a:p>
                      <a:r>
                        <a:rPr lang="nl-NL" dirty="0"/>
                        <a:t>Portugal</a:t>
                      </a:r>
                    </a:p>
                  </a:txBody>
                  <a:tcPr/>
                </a:tc>
                <a:tc>
                  <a:txBody>
                    <a:bodyPr/>
                    <a:lstStyle/>
                    <a:p>
                      <a:r>
                        <a:rPr lang="nl-NL" dirty="0"/>
                        <a:t>87</a:t>
                      </a:r>
                    </a:p>
                  </a:txBody>
                  <a:tcPr/>
                </a:tc>
                <a:extLst>
                  <a:ext uri="{0D108BD9-81ED-4DB2-BD59-A6C34878D82A}">
                    <a16:rowId xmlns:a16="http://schemas.microsoft.com/office/drawing/2014/main" val="10006"/>
                  </a:ext>
                </a:extLst>
              </a:tr>
              <a:tr h="370840">
                <a:tc>
                  <a:txBody>
                    <a:bodyPr/>
                    <a:lstStyle/>
                    <a:p>
                      <a:r>
                        <a:rPr lang="nl-NL" dirty="0"/>
                        <a:t>United </a:t>
                      </a:r>
                      <a:r>
                        <a:rPr lang="nl-NL" dirty="0" err="1"/>
                        <a:t>Kingdom</a:t>
                      </a:r>
                      <a:endParaRPr lang="nl-NL" dirty="0"/>
                    </a:p>
                  </a:txBody>
                  <a:tcPr/>
                </a:tc>
                <a:tc>
                  <a:txBody>
                    <a:bodyPr/>
                    <a:lstStyle/>
                    <a:p>
                      <a:r>
                        <a:rPr lang="nl-NL" dirty="0"/>
                        <a:t>99</a:t>
                      </a:r>
                    </a:p>
                  </a:txBody>
                  <a:tcPr/>
                </a:tc>
                <a:extLst>
                  <a:ext uri="{0D108BD9-81ED-4DB2-BD59-A6C34878D82A}">
                    <a16:rowId xmlns:a16="http://schemas.microsoft.com/office/drawing/2014/main" val="10007"/>
                  </a:ext>
                </a:extLst>
              </a:tr>
            </a:tbl>
          </a:graphicData>
        </a:graphic>
      </p:graphicFrame>
      <p:sp>
        <p:nvSpPr>
          <p:cNvPr id="8" name="TextBox 1"/>
          <p:cNvSpPr txBox="1"/>
          <p:nvPr/>
        </p:nvSpPr>
        <p:spPr>
          <a:xfrm>
            <a:off x="2669744" y="0"/>
            <a:ext cx="6343660" cy="861774"/>
          </a:xfrm>
          <a:prstGeom prst="rect">
            <a:avLst/>
          </a:prstGeom>
          <a:noFill/>
        </p:spPr>
        <p:txBody>
          <a:bodyPr wrap="none" rtlCol="0">
            <a:spAutoFit/>
          </a:bodyPr>
          <a:lstStyle/>
          <a:p>
            <a:r>
              <a:rPr lang="en-US" sz="5000" b="1" dirty="0"/>
              <a:t>H7: </a:t>
            </a:r>
            <a:r>
              <a:rPr lang="nl-NL" sz="5000" b="1" dirty="0"/>
              <a:t>Reëel</a:t>
            </a:r>
            <a:r>
              <a:rPr lang="nl-NL" sz="5000" dirty="0"/>
              <a:t> </a:t>
            </a:r>
            <a:r>
              <a:rPr lang="en-US" sz="5000" b="1" dirty="0"/>
              <a:t>of </a:t>
            </a:r>
            <a:r>
              <a:rPr lang="en-US" sz="5000" b="1" dirty="0" err="1"/>
              <a:t>nominaal</a:t>
            </a:r>
            <a:r>
              <a:rPr lang="en-US" sz="5000" b="1" dirty="0"/>
              <a:t>?</a:t>
            </a:r>
          </a:p>
        </p:txBody>
      </p:sp>
    </p:spTree>
    <p:extLst>
      <p:ext uri="{BB962C8B-B14F-4D97-AF65-F5344CB8AC3E}">
        <p14:creationId xmlns:p14="http://schemas.microsoft.com/office/powerpoint/2010/main" val="42151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63552" y="0"/>
            <a:ext cx="8229600" cy="980728"/>
          </a:xfrm>
        </p:spPr>
        <p:txBody>
          <a:bodyPr/>
          <a:lstStyle/>
          <a:p>
            <a:pPr algn="ctr"/>
            <a:r>
              <a:rPr lang="nl-NL" b="1" dirty="0"/>
              <a:t>H8:     3 pensioenpijlers</a:t>
            </a:r>
          </a:p>
        </p:txBody>
      </p:sp>
      <p:sp>
        <p:nvSpPr>
          <p:cNvPr id="3" name="Tijdelijke aanduiding voor inhoud 2"/>
          <p:cNvSpPr>
            <a:spLocks noGrp="1"/>
          </p:cNvSpPr>
          <p:nvPr>
            <p:ph idx="1"/>
          </p:nvPr>
        </p:nvSpPr>
        <p:spPr>
          <a:xfrm>
            <a:off x="1807700" y="1810801"/>
            <a:ext cx="5834072" cy="1906232"/>
          </a:xfrm>
        </p:spPr>
        <p:txBody>
          <a:bodyPr/>
          <a:lstStyle/>
          <a:p>
            <a:r>
              <a:rPr lang="nl-NL" dirty="0"/>
              <a:t>Algemene Ouderdomswet (AOW)</a:t>
            </a:r>
          </a:p>
          <a:p>
            <a:r>
              <a:rPr lang="nl-NL" dirty="0"/>
              <a:t>Bedrijfspensioen</a:t>
            </a:r>
          </a:p>
          <a:p>
            <a:r>
              <a:rPr lang="nl-NL" dirty="0"/>
              <a:t>Individuele pensioenopbouw</a:t>
            </a:r>
          </a:p>
          <a:p>
            <a:pPr>
              <a:buNone/>
            </a:pPr>
            <a:endParaRPr lang="nl-NL" dirty="0"/>
          </a:p>
        </p:txBody>
      </p:sp>
      <p:pic>
        <p:nvPicPr>
          <p:cNvPr id="5" name="Picture 2" descr="http://www.ftm.nl/wp-content/uploads/2014/11/aow.jpg"/>
          <p:cNvPicPr>
            <a:picLocks noChangeAspect="1" noChangeArrowheads="1"/>
          </p:cNvPicPr>
          <p:nvPr/>
        </p:nvPicPr>
        <p:blipFill>
          <a:blip r:embed="rId2" cstate="print"/>
          <a:srcRect/>
          <a:stretch>
            <a:fillRect/>
          </a:stretch>
        </p:blipFill>
        <p:spPr bwMode="auto">
          <a:xfrm>
            <a:off x="6528048" y="3717033"/>
            <a:ext cx="3814016" cy="2848607"/>
          </a:xfrm>
          <a:prstGeom prst="rect">
            <a:avLst/>
          </a:prstGeom>
          <a:noFill/>
        </p:spPr>
      </p:pic>
      <p:pic>
        <p:nvPicPr>
          <p:cNvPr id="1028" name="Picture 4" descr="http://images.alphacoders.com/545/545457.jpg"/>
          <p:cNvPicPr>
            <a:picLocks noChangeAspect="1" noChangeArrowheads="1"/>
          </p:cNvPicPr>
          <p:nvPr/>
        </p:nvPicPr>
        <p:blipFill>
          <a:blip r:embed="rId3" cstate="print"/>
          <a:srcRect/>
          <a:stretch>
            <a:fillRect/>
          </a:stretch>
        </p:blipFill>
        <p:spPr bwMode="auto">
          <a:xfrm>
            <a:off x="1847529" y="3933056"/>
            <a:ext cx="4200941" cy="2363030"/>
          </a:xfrm>
          <a:prstGeom prst="rect">
            <a:avLst/>
          </a:prstGeom>
          <a:noFill/>
        </p:spPr>
      </p:pic>
      <p:pic>
        <p:nvPicPr>
          <p:cNvPr id="6" name="Picture 5"/>
          <p:cNvPicPr/>
          <p:nvPr/>
        </p:nvPicPr>
        <p:blipFill rotWithShape="1">
          <a:blip r:embed="rId4">
            <a:extLst>
              <a:ext uri="{28A0092B-C50C-407E-A947-70E740481C1C}">
                <a14:useLocalDpi xmlns:a14="http://schemas.microsoft.com/office/drawing/2010/main" val="0"/>
              </a:ext>
            </a:extLst>
          </a:blip>
          <a:srcRect l="31206" t="41027" r="32644" b="16859"/>
          <a:stretch/>
        </p:blipFill>
        <p:spPr bwMode="auto">
          <a:xfrm>
            <a:off x="8169283" y="1340768"/>
            <a:ext cx="2483768" cy="1844824"/>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8184232" y="980728"/>
            <a:ext cx="2483768" cy="369332"/>
          </a:xfrm>
          <a:prstGeom prst="rect">
            <a:avLst/>
          </a:prstGeom>
          <a:noFill/>
        </p:spPr>
        <p:txBody>
          <a:bodyPr wrap="square" rtlCol="0">
            <a:spAutoFit/>
          </a:bodyPr>
          <a:lstStyle/>
          <a:p>
            <a:r>
              <a:rPr lang="en-US" b="1" dirty="0"/>
              <a:t>H5.3: </a:t>
            </a:r>
            <a:r>
              <a:rPr lang="en-US" b="1" dirty="0" err="1"/>
              <a:t>Aangeboden</a:t>
            </a:r>
            <a:r>
              <a:rPr lang="en-US" b="1" dirty="0"/>
              <a:t> door </a:t>
            </a:r>
          </a:p>
        </p:txBody>
      </p:sp>
    </p:spTree>
    <p:extLst>
      <p:ext uri="{BB962C8B-B14F-4D97-AF65-F5344CB8AC3E}">
        <p14:creationId xmlns:p14="http://schemas.microsoft.com/office/powerpoint/2010/main" val="80769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foto van Janna Roeters."/>
          <p:cNvPicPr/>
          <p:nvPr/>
        </p:nvPicPr>
        <p:blipFill rotWithShape="1">
          <a:blip r:embed="rId3">
            <a:extLst>
              <a:ext uri="{28A0092B-C50C-407E-A947-70E740481C1C}">
                <a14:useLocalDpi xmlns:a14="http://schemas.microsoft.com/office/drawing/2010/main" val="0"/>
              </a:ext>
            </a:extLst>
          </a:blip>
          <a:srcRect l="53371" t="16194" r="38172" b="67445"/>
          <a:stretch/>
        </p:blipFill>
        <p:spPr bwMode="auto">
          <a:xfrm>
            <a:off x="7313874" y="685801"/>
            <a:ext cx="2058726" cy="2133599"/>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524000" y="0"/>
            <a:ext cx="5486400" cy="601662"/>
          </a:xfrm>
        </p:spPr>
        <p:txBody>
          <a:bodyPr>
            <a:noAutofit/>
          </a:bodyPr>
          <a:lstStyle/>
          <a:p>
            <a:pPr algn="l"/>
            <a:r>
              <a:rPr lang="nl-NL" sz="3500" b="1" dirty="0"/>
              <a:t>H7: </a:t>
            </a:r>
            <a:r>
              <a:rPr lang="nl-NL" sz="3500" b="1" dirty="0" err="1"/>
              <a:t>Prisoners</a:t>
            </a:r>
            <a:r>
              <a:rPr lang="nl-NL" sz="3500" b="1" dirty="0"/>
              <a:t> dilemma</a:t>
            </a:r>
          </a:p>
        </p:txBody>
      </p:sp>
      <p:sp>
        <p:nvSpPr>
          <p:cNvPr id="6" name="Content Placeholder 2"/>
          <p:cNvSpPr txBox="1">
            <a:spLocks/>
          </p:cNvSpPr>
          <p:nvPr/>
        </p:nvSpPr>
        <p:spPr>
          <a:xfrm>
            <a:off x="1634836" y="2895600"/>
            <a:ext cx="8915400" cy="3733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nl-NL" sz="2400" dirty="0"/>
              <a:t>Beiden zijn op de hoogte van de strafmaat:</a:t>
            </a:r>
          </a:p>
          <a:p>
            <a:pPr lvl="1"/>
            <a:r>
              <a:rPr lang="nl-NL" sz="2400" dirty="0"/>
              <a:t>H en Van K zwijgen: Beiden krijgen 1 jaar celstraf</a:t>
            </a:r>
          </a:p>
          <a:p>
            <a:pPr lvl="1"/>
            <a:r>
              <a:rPr lang="nl-NL" sz="2400" dirty="0"/>
              <a:t>H bekent, Van K zwijgt: H gaat vrij uit en Van K krijgt 10 jaar</a:t>
            </a:r>
          </a:p>
          <a:p>
            <a:pPr lvl="1"/>
            <a:r>
              <a:rPr lang="nl-NL" sz="2400" dirty="0"/>
              <a:t>Van K bekent, H zwijgt: Van K gaat vrij uit en H krijgt 10 jaar</a:t>
            </a:r>
          </a:p>
          <a:p>
            <a:pPr lvl="1"/>
            <a:r>
              <a:rPr lang="nl-NL" sz="2400" dirty="0"/>
              <a:t>H en Van K bekennen: Allebei 5 jaar celstraf</a:t>
            </a:r>
          </a:p>
          <a:p>
            <a:pPr marL="457200" lvl="1" indent="0">
              <a:buNone/>
            </a:pPr>
            <a:endParaRPr lang="nl-NL" sz="2500" dirty="0"/>
          </a:p>
          <a:p>
            <a:pPr marL="457200" lvl="1" indent="0">
              <a:buNone/>
            </a:pPr>
            <a:r>
              <a:rPr lang="nl-NL" sz="2400" dirty="0"/>
              <a:t>Vragen:</a:t>
            </a:r>
          </a:p>
          <a:p>
            <a:pPr marL="914400" lvl="1" indent="-457200">
              <a:buAutoNum type="arabicPeriod"/>
            </a:pPr>
            <a:r>
              <a:rPr lang="nl-NL" sz="2400" dirty="0"/>
              <a:t>Wat gaan ze doen?</a:t>
            </a:r>
          </a:p>
          <a:p>
            <a:pPr lvl="1">
              <a:buFont typeface="Wingdings" charset="0"/>
              <a:buChar char="Ø"/>
            </a:pPr>
            <a:r>
              <a:rPr lang="nl-NL" sz="2400" dirty="0"/>
              <a:t>De misdadigers denken 5 minuten na!</a:t>
            </a:r>
          </a:p>
          <a:p>
            <a:pPr lvl="1">
              <a:buFont typeface="Wingdings" charset="0"/>
              <a:buChar char="Ø"/>
            </a:pPr>
            <a:endParaRPr lang="nl-NL" sz="2400" dirty="0"/>
          </a:p>
          <a:p>
            <a:pPr lvl="1">
              <a:buFont typeface="Wingdings" charset="0"/>
              <a:buChar char="Ø"/>
            </a:pPr>
            <a:r>
              <a:rPr lang="nl-NL" sz="2400" dirty="0"/>
              <a:t>Indien beiden zwijgen: wat is er nodig om deze uitkomst te krijgen?</a:t>
            </a:r>
          </a:p>
          <a:p>
            <a:pPr lvl="1">
              <a:buFont typeface="Wingdings" charset="0"/>
              <a:buChar char="Ø"/>
            </a:pPr>
            <a:r>
              <a:rPr lang="nl-NL" sz="2400" dirty="0"/>
              <a:t>Indien beiden bekennen: wat is de reden dat deze uitkomst ontstaat?</a:t>
            </a:r>
            <a:endParaRPr lang="nl-NL" sz="2500" dirty="0"/>
          </a:p>
          <a:p>
            <a:pPr lvl="1">
              <a:buFont typeface="Wingdings" charset="0"/>
              <a:buChar char="Ø"/>
            </a:pPr>
            <a:endParaRPr lang="nl-NL" sz="2500" dirty="0"/>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789"/>
          <a:stretch/>
        </p:blipFill>
        <p:spPr bwMode="auto">
          <a:xfrm>
            <a:off x="2500745" y="759692"/>
            <a:ext cx="1910602" cy="198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p:cNvSpPr/>
          <p:nvPr/>
        </p:nvSpPr>
        <p:spPr>
          <a:xfrm>
            <a:off x="2743200" y="1524000"/>
            <a:ext cx="14478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hoek 11"/>
          <p:cNvSpPr/>
          <p:nvPr/>
        </p:nvSpPr>
        <p:spPr>
          <a:xfrm>
            <a:off x="7620000" y="1600200"/>
            <a:ext cx="14478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18274" y="784592"/>
            <a:ext cx="2895600" cy="1631216"/>
          </a:xfrm>
          <a:prstGeom prst="rect">
            <a:avLst/>
          </a:prstGeom>
        </p:spPr>
        <p:txBody>
          <a:bodyPr wrap="square">
            <a:spAutoFit/>
          </a:bodyPr>
          <a:lstStyle/>
          <a:p>
            <a:r>
              <a:rPr lang="nl-NL" sz="2500" b="1" dirty="0"/>
              <a:t>Deze 2 misdadigers, H en Van K, worden verdacht van een misdrijf.</a:t>
            </a:r>
          </a:p>
        </p:txBody>
      </p:sp>
    </p:spTree>
    <p:extLst>
      <p:ext uri="{BB962C8B-B14F-4D97-AF65-F5344CB8AC3E}">
        <p14:creationId xmlns:p14="http://schemas.microsoft.com/office/powerpoint/2010/main" val="161283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0"/>
            <a:ext cx="9144000" cy="1008112"/>
          </a:xfrm>
        </p:spPr>
        <p:txBody>
          <a:bodyPr>
            <a:normAutofit/>
          </a:bodyPr>
          <a:lstStyle/>
          <a:p>
            <a:pPr algn="ctr"/>
            <a:r>
              <a:rPr lang="nl-NL" sz="3500" b="1" dirty="0"/>
              <a:t>H8: </a:t>
            </a:r>
            <a:r>
              <a:rPr lang="nl-NL" sz="3500" b="1" dirty="0" err="1"/>
              <a:t>Kapitaaldekkingstelsel</a:t>
            </a:r>
            <a:r>
              <a:rPr lang="nl-NL" sz="3500" b="1" dirty="0"/>
              <a:t> en Omslagstelsel</a:t>
            </a:r>
          </a:p>
        </p:txBody>
      </p:sp>
      <p:sp>
        <p:nvSpPr>
          <p:cNvPr id="3" name="Tijdelijke aanduiding voor inhoud 2"/>
          <p:cNvSpPr>
            <a:spLocks noGrp="1"/>
          </p:cNvSpPr>
          <p:nvPr>
            <p:ph idx="1"/>
          </p:nvPr>
        </p:nvSpPr>
        <p:spPr>
          <a:xfrm>
            <a:off x="6514695" y="3942472"/>
            <a:ext cx="5568450" cy="2568809"/>
          </a:xfrm>
        </p:spPr>
        <p:txBody>
          <a:bodyPr>
            <a:normAutofit/>
          </a:bodyPr>
          <a:lstStyle/>
          <a:p>
            <a:pPr marL="64008" indent="0">
              <a:buNone/>
            </a:pPr>
            <a:endParaRPr lang="nl-NL" sz="2500" dirty="0"/>
          </a:p>
          <a:p>
            <a:pPr marL="64008" indent="0">
              <a:buNone/>
            </a:pPr>
            <a:r>
              <a:rPr lang="nl-NL" sz="2500" b="1" u="sng" dirty="0"/>
              <a:t>Kapitaaldekkingsstelsel</a:t>
            </a:r>
            <a:r>
              <a:rPr lang="nl-NL" sz="2500" b="1" dirty="0"/>
              <a:t>: </a:t>
            </a:r>
            <a:r>
              <a:rPr lang="nl-NL" sz="1500" dirty="0"/>
              <a:t>je spaart </a:t>
            </a:r>
            <a:r>
              <a:rPr lang="nl-NL" sz="1500" b="1" dirty="0">
                <a:solidFill>
                  <a:srgbClr val="FF0000"/>
                </a:solidFill>
              </a:rPr>
              <a:t>nu</a:t>
            </a:r>
            <a:r>
              <a:rPr lang="nl-NL" sz="1500" dirty="0"/>
              <a:t> voor </a:t>
            </a:r>
            <a:r>
              <a:rPr lang="nl-NL" sz="1500" b="1" dirty="0">
                <a:solidFill>
                  <a:srgbClr val="FF0000"/>
                </a:solidFill>
              </a:rPr>
              <a:t>later</a:t>
            </a:r>
          </a:p>
          <a:p>
            <a:r>
              <a:rPr lang="nl-NL" sz="2500" dirty="0"/>
              <a:t>Collectief pensioen</a:t>
            </a:r>
          </a:p>
          <a:p>
            <a:r>
              <a:rPr lang="nl-NL" sz="2500" dirty="0"/>
              <a:t>Pensioenverzekeraar</a:t>
            </a:r>
          </a:p>
          <a:p>
            <a:r>
              <a:rPr lang="nl-NL" sz="2500" dirty="0"/>
              <a:t>Aanvullend pensioen</a:t>
            </a:r>
          </a:p>
        </p:txBody>
      </p:sp>
      <p:pic>
        <p:nvPicPr>
          <p:cNvPr id="4" name="Picture 3"/>
          <p:cNvPicPr/>
          <p:nvPr/>
        </p:nvPicPr>
        <p:blipFill rotWithShape="1">
          <a:blip r:embed="rId2">
            <a:extLst>
              <a:ext uri="{28A0092B-C50C-407E-A947-70E740481C1C}">
                <a14:useLocalDpi xmlns:a14="http://schemas.microsoft.com/office/drawing/2010/main" val="0"/>
              </a:ext>
            </a:extLst>
          </a:blip>
          <a:srcRect l="31206" t="41028" r="32644" b="24524"/>
          <a:stretch/>
        </p:blipFill>
        <p:spPr bwMode="auto">
          <a:xfrm>
            <a:off x="7896200" y="1340769"/>
            <a:ext cx="2483768" cy="1509023"/>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7896200" y="980728"/>
            <a:ext cx="2483768" cy="369332"/>
          </a:xfrm>
          <a:prstGeom prst="rect">
            <a:avLst/>
          </a:prstGeom>
          <a:noFill/>
        </p:spPr>
        <p:txBody>
          <a:bodyPr wrap="square" rtlCol="0">
            <a:spAutoFit/>
          </a:bodyPr>
          <a:lstStyle/>
          <a:p>
            <a:r>
              <a:rPr lang="en-US" b="1" dirty="0"/>
              <a:t>H8: </a:t>
            </a:r>
            <a:r>
              <a:rPr lang="en-US" b="1" dirty="0" err="1"/>
              <a:t>Aangeboden</a:t>
            </a:r>
            <a:r>
              <a:rPr lang="en-US" b="1" dirty="0"/>
              <a:t> door </a:t>
            </a:r>
          </a:p>
        </p:txBody>
      </p:sp>
      <p:sp>
        <p:nvSpPr>
          <p:cNvPr id="6" name="Rechthoek 5"/>
          <p:cNvSpPr/>
          <p:nvPr/>
        </p:nvSpPr>
        <p:spPr>
          <a:xfrm>
            <a:off x="1847528" y="842229"/>
            <a:ext cx="5328592" cy="646331"/>
          </a:xfrm>
          <a:prstGeom prst="rect">
            <a:avLst/>
          </a:prstGeom>
        </p:spPr>
        <p:txBody>
          <a:bodyPr wrap="square">
            <a:spAutoFit/>
          </a:bodyPr>
          <a:lstStyle/>
          <a:p>
            <a:r>
              <a:rPr lang="nl-NL" dirty="0">
                <a:hlinkClick r:id="rId3"/>
              </a:rPr>
              <a:t>https://www.youtube.com/watch?v=UP8Y1_nfYPo</a:t>
            </a:r>
            <a:endParaRPr lang="nl-NL" dirty="0"/>
          </a:p>
          <a:p>
            <a:endParaRPr lang="nl-NL"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711" t="15140" r="68006" b="50000"/>
          <a:stretch/>
        </p:blipFill>
        <p:spPr bwMode="auto">
          <a:xfrm>
            <a:off x="1976486" y="1190052"/>
            <a:ext cx="4695579" cy="266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0" y="4365103"/>
            <a:ext cx="6053301" cy="861774"/>
          </a:xfrm>
          <a:prstGeom prst="rect">
            <a:avLst/>
          </a:prstGeom>
        </p:spPr>
        <p:txBody>
          <a:bodyPr wrap="square">
            <a:spAutoFit/>
          </a:bodyPr>
          <a:lstStyle/>
          <a:p>
            <a:pPr marL="64008"/>
            <a:r>
              <a:rPr lang="nl-NL" sz="2500" b="1" u="sng" dirty="0"/>
              <a:t>Omslagstelsel</a:t>
            </a:r>
            <a:r>
              <a:rPr lang="nl-NL" sz="2500" b="1" dirty="0"/>
              <a:t>: </a:t>
            </a:r>
            <a:r>
              <a:rPr lang="nl-NL" sz="1500" dirty="0"/>
              <a:t>werkenden van </a:t>
            </a:r>
            <a:r>
              <a:rPr lang="nl-NL" sz="1500" b="1" dirty="0">
                <a:solidFill>
                  <a:srgbClr val="FF0000"/>
                </a:solidFill>
              </a:rPr>
              <a:t>nu</a:t>
            </a:r>
            <a:r>
              <a:rPr lang="nl-NL" sz="1500" dirty="0"/>
              <a:t> betalen de ouderen van </a:t>
            </a:r>
            <a:r>
              <a:rPr lang="nl-NL" sz="1500" dirty="0">
                <a:solidFill>
                  <a:srgbClr val="FF0000"/>
                </a:solidFill>
              </a:rPr>
              <a:t>nu</a:t>
            </a:r>
            <a:r>
              <a:rPr lang="nl-NL" sz="1500" dirty="0"/>
              <a:t>  </a:t>
            </a:r>
          </a:p>
          <a:p>
            <a:r>
              <a:rPr lang="nl-NL" sz="2500" dirty="0"/>
              <a:t> AOW</a:t>
            </a: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1889" r="45554" b="71053"/>
          <a:stretch/>
        </p:blipFill>
        <p:spPr bwMode="auto">
          <a:xfrm>
            <a:off x="7896200" y="1682717"/>
            <a:ext cx="1149788" cy="1173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0668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07893" y="0"/>
            <a:ext cx="9160107" cy="1143000"/>
          </a:xfrm>
        </p:spPr>
        <p:txBody>
          <a:bodyPr>
            <a:normAutofit/>
          </a:bodyPr>
          <a:lstStyle/>
          <a:p>
            <a:pPr algn="ctr"/>
            <a:r>
              <a:rPr lang="nl-NL" sz="3500" b="1" dirty="0"/>
              <a:t>H8 Waardevast en Welvaartsvast pensioen</a:t>
            </a:r>
          </a:p>
        </p:txBody>
      </p:sp>
      <p:sp>
        <p:nvSpPr>
          <p:cNvPr id="3" name="Tijdelijke aanduiding voor inhoud 2"/>
          <p:cNvSpPr>
            <a:spLocks noGrp="1"/>
          </p:cNvSpPr>
          <p:nvPr>
            <p:ph idx="1"/>
          </p:nvPr>
        </p:nvSpPr>
        <p:spPr>
          <a:xfrm>
            <a:off x="862149" y="3429000"/>
            <a:ext cx="10920548" cy="3202376"/>
          </a:xfrm>
        </p:spPr>
        <p:txBody>
          <a:bodyPr>
            <a:normAutofit/>
          </a:bodyPr>
          <a:lstStyle/>
          <a:p>
            <a:r>
              <a:rPr lang="nl-NL" dirty="0"/>
              <a:t>Waardevast &gt; Uitkering stijgt met inflatie</a:t>
            </a:r>
          </a:p>
          <a:p>
            <a:endParaRPr lang="nl-NL" dirty="0"/>
          </a:p>
          <a:p>
            <a:r>
              <a:rPr lang="nl-NL" dirty="0"/>
              <a:t>Welvaartsvast &gt; Uitkering gelijk aan loonontwikkeling van werkenden</a:t>
            </a:r>
          </a:p>
          <a:p>
            <a:endParaRPr lang="nl-NL" dirty="0"/>
          </a:p>
          <a:p>
            <a:r>
              <a:rPr lang="nl-NL" dirty="0"/>
              <a:t>Indexatie van het pensioen</a:t>
            </a:r>
          </a:p>
          <a:p>
            <a:endParaRPr lang="nl-NL" dirty="0"/>
          </a:p>
        </p:txBody>
      </p:sp>
      <p:sp>
        <p:nvSpPr>
          <p:cNvPr id="4" name="TextBox 3"/>
          <p:cNvSpPr txBox="1"/>
          <p:nvPr/>
        </p:nvSpPr>
        <p:spPr>
          <a:xfrm>
            <a:off x="8184232" y="980728"/>
            <a:ext cx="2483768" cy="369332"/>
          </a:xfrm>
          <a:prstGeom prst="rect">
            <a:avLst/>
          </a:prstGeom>
          <a:noFill/>
        </p:spPr>
        <p:txBody>
          <a:bodyPr wrap="square" rtlCol="0">
            <a:spAutoFit/>
          </a:bodyPr>
          <a:lstStyle/>
          <a:p>
            <a:r>
              <a:rPr lang="en-US" b="1" dirty="0"/>
              <a:t>H8: </a:t>
            </a:r>
            <a:r>
              <a:rPr lang="en-US" b="1" dirty="0" err="1"/>
              <a:t>Aangeboden</a:t>
            </a:r>
            <a:r>
              <a:rPr lang="en-US" b="1" dirty="0"/>
              <a:t> door </a:t>
            </a:r>
          </a:p>
        </p:txBody>
      </p:sp>
      <p:pic>
        <p:nvPicPr>
          <p:cNvPr id="5" name="Picture 4"/>
          <p:cNvPicPr/>
          <p:nvPr/>
        </p:nvPicPr>
        <p:blipFill rotWithShape="1">
          <a:blip r:embed="rId2">
            <a:extLst>
              <a:ext uri="{28A0092B-C50C-407E-A947-70E740481C1C}">
                <a14:useLocalDpi xmlns:a14="http://schemas.microsoft.com/office/drawing/2010/main" val="0"/>
              </a:ext>
            </a:extLst>
          </a:blip>
          <a:srcRect l="31206" t="41027" r="32644" b="16859"/>
          <a:stretch/>
        </p:blipFill>
        <p:spPr bwMode="auto">
          <a:xfrm>
            <a:off x="8169283" y="1340768"/>
            <a:ext cx="2483768" cy="18448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5540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1A0323D-140B-ED42-A27D-5D75F2037A56}"/>
              </a:ext>
            </a:extLst>
          </p:cNvPr>
          <p:cNvSpPr txBox="1"/>
          <p:nvPr/>
        </p:nvSpPr>
        <p:spPr>
          <a:xfrm>
            <a:off x="367507" y="265700"/>
            <a:ext cx="1537729" cy="323165"/>
          </a:xfrm>
          <a:prstGeom prst="rect">
            <a:avLst/>
          </a:prstGeom>
          <a:noFill/>
        </p:spPr>
        <p:txBody>
          <a:bodyPr wrap="none" rtlCol="0">
            <a:spAutoFit/>
          </a:bodyPr>
          <a:lstStyle/>
          <a:p>
            <a:r>
              <a:rPr lang="nl-NL" sz="1500" b="1" dirty="0"/>
              <a:t>Berekeningen H5</a:t>
            </a:r>
          </a:p>
        </p:txBody>
      </p:sp>
      <p:sp>
        <p:nvSpPr>
          <p:cNvPr id="5" name="Tekstvak 4">
            <a:extLst>
              <a:ext uri="{FF2B5EF4-FFF2-40B4-BE49-F238E27FC236}">
                <a16:creationId xmlns:a16="http://schemas.microsoft.com/office/drawing/2014/main" id="{6939F43D-40E7-D54E-8E7C-14D3BBF265F3}"/>
              </a:ext>
            </a:extLst>
          </p:cNvPr>
          <p:cNvSpPr txBox="1"/>
          <p:nvPr/>
        </p:nvSpPr>
        <p:spPr>
          <a:xfrm>
            <a:off x="367507" y="635032"/>
            <a:ext cx="2133918" cy="784830"/>
          </a:xfrm>
          <a:prstGeom prst="rect">
            <a:avLst/>
          </a:prstGeom>
          <a:noFill/>
        </p:spPr>
        <p:txBody>
          <a:bodyPr wrap="none" rtlCol="0">
            <a:spAutoFit/>
          </a:bodyPr>
          <a:lstStyle/>
          <a:p>
            <a:r>
              <a:rPr lang="nl-NL" sz="1500" dirty="0"/>
              <a:t>Omzet</a:t>
            </a:r>
          </a:p>
          <a:p>
            <a:r>
              <a:rPr lang="nl-NL" sz="1500" u="sng" dirty="0"/>
              <a:t>Inkoopwaarde 	- </a:t>
            </a:r>
          </a:p>
          <a:p>
            <a:r>
              <a:rPr lang="nl-NL" sz="1500" dirty="0"/>
              <a:t>Toegevoegde waarde </a:t>
            </a:r>
          </a:p>
        </p:txBody>
      </p:sp>
      <p:sp>
        <p:nvSpPr>
          <p:cNvPr id="7" name="Tekstvak 6">
            <a:extLst>
              <a:ext uri="{FF2B5EF4-FFF2-40B4-BE49-F238E27FC236}">
                <a16:creationId xmlns:a16="http://schemas.microsoft.com/office/drawing/2014/main" id="{FFCA3755-CAC1-BE4F-B38C-D5E7D3CB393B}"/>
              </a:ext>
            </a:extLst>
          </p:cNvPr>
          <p:cNvSpPr txBox="1"/>
          <p:nvPr/>
        </p:nvSpPr>
        <p:spPr>
          <a:xfrm>
            <a:off x="2140389" y="1096857"/>
            <a:ext cx="3093347" cy="323165"/>
          </a:xfrm>
          <a:prstGeom prst="rect">
            <a:avLst/>
          </a:prstGeom>
          <a:noFill/>
        </p:spPr>
        <p:txBody>
          <a:bodyPr wrap="none" rtlCol="0">
            <a:spAutoFit/>
          </a:bodyPr>
          <a:lstStyle/>
          <a:p>
            <a:r>
              <a:rPr lang="nl-NL" sz="1500" dirty="0"/>
              <a:t>= loon + rente + huur + pacht + winst </a:t>
            </a:r>
          </a:p>
        </p:txBody>
      </p:sp>
      <p:sp>
        <p:nvSpPr>
          <p:cNvPr id="8" name="Tekstvak 7">
            <a:extLst>
              <a:ext uri="{FF2B5EF4-FFF2-40B4-BE49-F238E27FC236}">
                <a16:creationId xmlns:a16="http://schemas.microsoft.com/office/drawing/2014/main" id="{EC5D8FAF-33C8-F643-B9D3-91A6A9B28EA6}"/>
              </a:ext>
            </a:extLst>
          </p:cNvPr>
          <p:cNvSpPr txBox="1"/>
          <p:nvPr/>
        </p:nvSpPr>
        <p:spPr>
          <a:xfrm>
            <a:off x="367507" y="1512195"/>
            <a:ext cx="2360005" cy="323165"/>
          </a:xfrm>
          <a:prstGeom prst="rect">
            <a:avLst/>
          </a:prstGeom>
          <a:noFill/>
        </p:spPr>
        <p:txBody>
          <a:bodyPr wrap="none" rtlCol="0">
            <a:spAutoFit/>
          </a:bodyPr>
          <a:lstStyle/>
          <a:p>
            <a:r>
              <a:rPr lang="nl-NL" sz="1500" dirty="0"/>
              <a:t>Invullen resultatenrekening </a:t>
            </a:r>
          </a:p>
        </p:txBody>
      </p:sp>
      <p:sp>
        <p:nvSpPr>
          <p:cNvPr id="9" name="Tekstvak 8">
            <a:extLst>
              <a:ext uri="{FF2B5EF4-FFF2-40B4-BE49-F238E27FC236}">
                <a16:creationId xmlns:a16="http://schemas.microsoft.com/office/drawing/2014/main" id="{1BAA31A4-DA47-DA48-8826-FC30983A36E8}"/>
              </a:ext>
            </a:extLst>
          </p:cNvPr>
          <p:cNvSpPr txBox="1"/>
          <p:nvPr/>
        </p:nvSpPr>
        <p:spPr>
          <a:xfrm>
            <a:off x="6289491" y="285364"/>
            <a:ext cx="1537729" cy="323165"/>
          </a:xfrm>
          <a:prstGeom prst="rect">
            <a:avLst/>
          </a:prstGeom>
          <a:noFill/>
        </p:spPr>
        <p:txBody>
          <a:bodyPr wrap="none" rtlCol="0">
            <a:spAutoFit/>
          </a:bodyPr>
          <a:lstStyle/>
          <a:p>
            <a:r>
              <a:rPr lang="nl-NL" sz="1500" b="1" dirty="0"/>
              <a:t>Berekeningen H6</a:t>
            </a:r>
          </a:p>
        </p:txBody>
      </p:sp>
      <p:sp>
        <p:nvSpPr>
          <p:cNvPr id="10" name="Tekstvak 9">
            <a:extLst>
              <a:ext uri="{FF2B5EF4-FFF2-40B4-BE49-F238E27FC236}">
                <a16:creationId xmlns:a16="http://schemas.microsoft.com/office/drawing/2014/main" id="{91BC343B-33DE-0C45-A9E4-C5ADE303C4BF}"/>
              </a:ext>
            </a:extLst>
          </p:cNvPr>
          <p:cNvSpPr txBox="1"/>
          <p:nvPr/>
        </p:nvSpPr>
        <p:spPr>
          <a:xfrm>
            <a:off x="6289491" y="922180"/>
            <a:ext cx="1302921" cy="323165"/>
          </a:xfrm>
          <a:prstGeom prst="rect">
            <a:avLst/>
          </a:prstGeom>
          <a:noFill/>
        </p:spPr>
        <p:txBody>
          <a:bodyPr wrap="none" rtlCol="0">
            <a:spAutoFit/>
          </a:bodyPr>
          <a:lstStyle/>
          <a:p>
            <a:r>
              <a:rPr lang="nl-NL" sz="1500" dirty="0">
                <a:solidFill>
                  <a:srgbClr val="0070C0"/>
                </a:solidFill>
              </a:rPr>
              <a:t>Zie opgave 6.5</a:t>
            </a:r>
          </a:p>
        </p:txBody>
      </p:sp>
      <p:sp>
        <p:nvSpPr>
          <p:cNvPr id="11" name="Tekstvak 10">
            <a:extLst>
              <a:ext uri="{FF2B5EF4-FFF2-40B4-BE49-F238E27FC236}">
                <a16:creationId xmlns:a16="http://schemas.microsoft.com/office/drawing/2014/main" id="{E0E312A7-D181-0D45-84C3-A2E2D7460459}"/>
              </a:ext>
            </a:extLst>
          </p:cNvPr>
          <p:cNvSpPr txBox="1"/>
          <p:nvPr/>
        </p:nvSpPr>
        <p:spPr>
          <a:xfrm>
            <a:off x="6314021" y="1452546"/>
            <a:ext cx="1400704" cy="323165"/>
          </a:xfrm>
          <a:prstGeom prst="rect">
            <a:avLst/>
          </a:prstGeom>
          <a:noFill/>
        </p:spPr>
        <p:txBody>
          <a:bodyPr wrap="none" rtlCol="0">
            <a:spAutoFit/>
          </a:bodyPr>
          <a:lstStyle/>
          <a:p>
            <a:r>
              <a:rPr lang="nl-NL" sz="1500" dirty="0">
                <a:solidFill>
                  <a:srgbClr val="0070C0"/>
                </a:solidFill>
              </a:rPr>
              <a:t>Zie opgave 6.11</a:t>
            </a:r>
          </a:p>
        </p:txBody>
      </p:sp>
      <p:sp>
        <p:nvSpPr>
          <p:cNvPr id="12" name="Tekstvak 11">
            <a:extLst>
              <a:ext uri="{FF2B5EF4-FFF2-40B4-BE49-F238E27FC236}">
                <a16:creationId xmlns:a16="http://schemas.microsoft.com/office/drawing/2014/main" id="{6B3C424D-BB3D-184A-9A77-D565262644E0}"/>
              </a:ext>
            </a:extLst>
          </p:cNvPr>
          <p:cNvSpPr txBox="1"/>
          <p:nvPr/>
        </p:nvSpPr>
        <p:spPr>
          <a:xfrm>
            <a:off x="6300064" y="682320"/>
            <a:ext cx="5968365" cy="323165"/>
          </a:xfrm>
          <a:prstGeom prst="rect">
            <a:avLst/>
          </a:prstGeom>
          <a:noFill/>
        </p:spPr>
        <p:txBody>
          <a:bodyPr wrap="none" rtlCol="0">
            <a:spAutoFit/>
          </a:bodyPr>
          <a:lstStyle/>
          <a:p>
            <a:r>
              <a:rPr lang="nl-NL" sz="1500" dirty="0"/>
              <a:t>Berekenen pensioen van een weduwe die zelf ook nog inkomen verdient.  </a:t>
            </a:r>
          </a:p>
        </p:txBody>
      </p:sp>
      <p:sp>
        <p:nvSpPr>
          <p:cNvPr id="13" name="Tekstvak 12">
            <a:extLst>
              <a:ext uri="{FF2B5EF4-FFF2-40B4-BE49-F238E27FC236}">
                <a16:creationId xmlns:a16="http://schemas.microsoft.com/office/drawing/2014/main" id="{36F8EBBC-B1F0-9A44-AA68-218245B6C3B9}"/>
              </a:ext>
            </a:extLst>
          </p:cNvPr>
          <p:cNvSpPr txBox="1"/>
          <p:nvPr/>
        </p:nvSpPr>
        <p:spPr>
          <a:xfrm>
            <a:off x="6297475" y="1222071"/>
            <a:ext cx="4532844" cy="323165"/>
          </a:xfrm>
          <a:prstGeom prst="rect">
            <a:avLst/>
          </a:prstGeom>
          <a:noFill/>
        </p:spPr>
        <p:txBody>
          <a:bodyPr wrap="none" rtlCol="0">
            <a:spAutoFit/>
          </a:bodyPr>
          <a:lstStyle/>
          <a:p>
            <a:r>
              <a:rPr lang="nl-NL" sz="1500" dirty="0"/>
              <a:t>Berekenen van de gemiddelde uitkering per verzekerde </a:t>
            </a:r>
          </a:p>
        </p:txBody>
      </p:sp>
      <p:sp>
        <p:nvSpPr>
          <p:cNvPr id="14" name="Tekstvak 13">
            <a:extLst>
              <a:ext uri="{FF2B5EF4-FFF2-40B4-BE49-F238E27FC236}">
                <a16:creationId xmlns:a16="http://schemas.microsoft.com/office/drawing/2014/main" id="{86DFB522-12FC-A04A-9FB1-14B2D68B2ADC}"/>
              </a:ext>
            </a:extLst>
          </p:cNvPr>
          <p:cNvSpPr txBox="1"/>
          <p:nvPr/>
        </p:nvSpPr>
        <p:spPr>
          <a:xfrm>
            <a:off x="258033" y="2189397"/>
            <a:ext cx="1537729" cy="323165"/>
          </a:xfrm>
          <a:prstGeom prst="rect">
            <a:avLst/>
          </a:prstGeom>
          <a:noFill/>
        </p:spPr>
        <p:txBody>
          <a:bodyPr wrap="none" rtlCol="0">
            <a:spAutoFit/>
          </a:bodyPr>
          <a:lstStyle/>
          <a:p>
            <a:r>
              <a:rPr lang="nl-NL" sz="1500" b="1" dirty="0"/>
              <a:t>Berekeningen H7</a:t>
            </a:r>
          </a:p>
        </p:txBody>
      </p:sp>
      <p:sp>
        <p:nvSpPr>
          <p:cNvPr id="15" name="Tekstvak 14">
            <a:extLst>
              <a:ext uri="{FF2B5EF4-FFF2-40B4-BE49-F238E27FC236}">
                <a16:creationId xmlns:a16="http://schemas.microsoft.com/office/drawing/2014/main" id="{9344080C-48D3-1244-A2C3-C37734F45FCE}"/>
              </a:ext>
            </a:extLst>
          </p:cNvPr>
          <p:cNvSpPr txBox="1"/>
          <p:nvPr/>
        </p:nvSpPr>
        <p:spPr>
          <a:xfrm>
            <a:off x="258033" y="2531427"/>
            <a:ext cx="2921890" cy="1015663"/>
          </a:xfrm>
          <a:prstGeom prst="rect">
            <a:avLst/>
          </a:prstGeom>
          <a:noFill/>
        </p:spPr>
        <p:txBody>
          <a:bodyPr wrap="none" rtlCol="0">
            <a:spAutoFit/>
          </a:bodyPr>
          <a:lstStyle/>
          <a:p>
            <a:r>
              <a:rPr lang="nl-NL" sz="1500" dirty="0"/>
              <a:t>Procenten</a:t>
            </a:r>
          </a:p>
          <a:p>
            <a:r>
              <a:rPr lang="nl-NL" sz="1500" dirty="0"/>
              <a:t>Opofferingskosten </a:t>
            </a:r>
          </a:p>
          <a:p>
            <a:r>
              <a:rPr lang="nl-NL" sz="1500" dirty="0"/>
              <a:t>Belastingvoordeel door renteaftrek</a:t>
            </a:r>
          </a:p>
          <a:p>
            <a:r>
              <a:rPr lang="nl-NL" sz="1500" dirty="0"/>
              <a:t>Netto woonlasten</a:t>
            </a:r>
          </a:p>
        </p:txBody>
      </p:sp>
      <p:sp>
        <p:nvSpPr>
          <p:cNvPr id="16" name="Tekstvak 15">
            <a:extLst>
              <a:ext uri="{FF2B5EF4-FFF2-40B4-BE49-F238E27FC236}">
                <a16:creationId xmlns:a16="http://schemas.microsoft.com/office/drawing/2014/main" id="{0FD30813-CDC5-8943-93C1-5B5B200FAC56}"/>
              </a:ext>
            </a:extLst>
          </p:cNvPr>
          <p:cNvSpPr txBox="1"/>
          <p:nvPr/>
        </p:nvSpPr>
        <p:spPr>
          <a:xfrm>
            <a:off x="1675017" y="2531427"/>
            <a:ext cx="2792880" cy="323165"/>
          </a:xfrm>
          <a:prstGeom prst="rect">
            <a:avLst/>
          </a:prstGeom>
          <a:noFill/>
        </p:spPr>
        <p:txBody>
          <a:bodyPr wrap="none" rtlCol="0">
            <a:spAutoFit/>
          </a:bodyPr>
          <a:lstStyle/>
          <a:p>
            <a:r>
              <a:rPr lang="nl-NL" sz="1500" dirty="0"/>
              <a:t>Procentuele toename en afname </a:t>
            </a:r>
          </a:p>
        </p:txBody>
      </p:sp>
      <p:sp>
        <p:nvSpPr>
          <p:cNvPr id="18" name="Rechteraccolade 17">
            <a:extLst>
              <a:ext uri="{FF2B5EF4-FFF2-40B4-BE49-F238E27FC236}">
                <a16:creationId xmlns:a16="http://schemas.microsoft.com/office/drawing/2014/main" id="{8AD6124C-5EBA-924C-81D7-C595EADA9E5B}"/>
              </a:ext>
            </a:extLst>
          </p:cNvPr>
          <p:cNvSpPr/>
          <p:nvPr/>
        </p:nvSpPr>
        <p:spPr>
          <a:xfrm>
            <a:off x="4034762" y="2808425"/>
            <a:ext cx="433135" cy="7386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500"/>
          </a:p>
        </p:txBody>
      </p:sp>
      <p:sp>
        <p:nvSpPr>
          <p:cNvPr id="19" name="Tekstvak 18">
            <a:extLst>
              <a:ext uri="{FF2B5EF4-FFF2-40B4-BE49-F238E27FC236}">
                <a16:creationId xmlns:a16="http://schemas.microsoft.com/office/drawing/2014/main" id="{696B8F85-C058-D546-AAE1-A01E5422FA9E}"/>
              </a:ext>
            </a:extLst>
          </p:cNvPr>
          <p:cNvSpPr txBox="1"/>
          <p:nvPr/>
        </p:nvSpPr>
        <p:spPr>
          <a:xfrm>
            <a:off x="4657442" y="3015581"/>
            <a:ext cx="1302921" cy="323165"/>
          </a:xfrm>
          <a:prstGeom prst="rect">
            <a:avLst/>
          </a:prstGeom>
          <a:noFill/>
        </p:spPr>
        <p:txBody>
          <a:bodyPr wrap="none" rtlCol="0">
            <a:spAutoFit/>
          </a:bodyPr>
          <a:lstStyle/>
          <a:p>
            <a:r>
              <a:rPr lang="nl-NL" sz="1500" dirty="0">
                <a:solidFill>
                  <a:srgbClr val="0070C0"/>
                </a:solidFill>
              </a:rPr>
              <a:t>Zie opgave 7.2</a:t>
            </a:r>
          </a:p>
        </p:txBody>
      </p:sp>
      <p:sp>
        <p:nvSpPr>
          <p:cNvPr id="20" name="Tekstvak 19">
            <a:extLst>
              <a:ext uri="{FF2B5EF4-FFF2-40B4-BE49-F238E27FC236}">
                <a16:creationId xmlns:a16="http://schemas.microsoft.com/office/drawing/2014/main" id="{38B4D803-4DA9-8945-8ED2-72DAB89B54E4}"/>
              </a:ext>
            </a:extLst>
          </p:cNvPr>
          <p:cNvSpPr txBox="1"/>
          <p:nvPr/>
        </p:nvSpPr>
        <p:spPr>
          <a:xfrm>
            <a:off x="4657441" y="2531427"/>
            <a:ext cx="1302921" cy="323165"/>
          </a:xfrm>
          <a:prstGeom prst="rect">
            <a:avLst/>
          </a:prstGeom>
          <a:noFill/>
        </p:spPr>
        <p:txBody>
          <a:bodyPr wrap="none" rtlCol="0">
            <a:spAutoFit/>
          </a:bodyPr>
          <a:lstStyle/>
          <a:p>
            <a:r>
              <a:rPr lang="nl-NL" sz="1500" dirty="0">
                <a:solidFill>
                  <a:srgbClr val="0070C0"/>
                </a:solidFill>
              </a:rPr>
              <a:t>Zie opgave 7.3</a:t>
            </a:r>
          </a:p>
        </p:txBody>
      </p:sp>
      <p:sp>
        <p:nvSpPr>
          <p:cNvPr id="21" name="Tekstvak 20">
            <a:extLst>
              <a:ext uri="{FF2B5EF4-FFF2-40B4-BE49-F238E27FC236}">
                <a16:creationId xmlns:a16="http://schemas.microsoft.com/office/drawing/2014/main" id="{D8C6F1AF-580C-BF4F-B198-76B6B61066D2}"/>
              </a:ext>
            </a:extLst>
          </p:cNvPr>
          <p:cNvSpPr txBox="1"/>
          <p:nvPr/>
        </p:nvSpPr>
        <p:spPr>
          <a:xfrm>
            <a:off x="258032" y="3662505"/>
            <a:ext cx="5365251" cy="323165"/>
          </a:xfrm>
          <a:prstGeom prst="rect">
            <a:avLst/>
          </a:prstGeom>
          <a:noFill/>
        </p:spPr>
        <p:txBody>
          <a:bodyPr wrap="none" rtlCol="0">
            <a:spAutoFit/>
          </a:bodyPr>
          <a:lstStyle/>
          <a:p>
            <a:r>
              <a:rPr lang="nl-NL" sz="1500" dirty="0"/>
              <a:t>CPI = Consumenten Prijsindexcijfer, zie formule blz. 55 en tabel 7.1</a:t>
            </a:r>
          </a:p>
        </p:txBody>
      </p:sp>
      <p:sp>
        <p:nvSpPr>
          <p:cNvPr id="22" name="Tekstvak 21">
            <a:extLst>
              <a:ext uri="{FF2B5EF4-FFF2-40B4-BE49-F238E27FC236}">
                <a16:creationId xmlns:a16="http://schemas.microsoft.com/office/drawing/2014/main" id="{7E7F779F-DEAE-5742-BC6C-EDBF1E5C69F7}"/>
              </a:ext>
            </a:extLst>
          </p:cNvPr>
          <p:cNvSpPr txBox="1"/>
          <p:nvPr/>
        </p:nvSpPr>
        <p:spPr>
          <a:xfrm>
            <a:off x="268605" y="4350080"/>
            <a:ext cx="2828757" cy="1477328"/>
          </a:xfrm>
          <a:prstGeom prst="rect">
            <a:avLst/>
          </a:prstGeom>
          <a:noFill/>
        </p:spPr>
        <p:txBody>
          <a:bodyPr wrap="square" rtlCol="0">
            <a:spAutoFit/>
          </a:bodyPr>
          <a:lstStyle/>
          <a:p>
            <a:r>
              <a:rPr lang="nl-NL" sz="1500" b="1" dirty="0"/>
              <a:t>Uitgaven</a:t>
            </a:r>
          </a:p>
          <a:p>
            <a:r>
              <a:rPr lang="nl-NL" sz="1500" dirty="0"/>
              <a:t>Kleding	 $100</a:t>
            </a:r>
          </a:p>
          <a:p>
            <a:r>
              <a:rPr lang="nl-NL" sz="1500" dirty="0"/>
              <a:t>Pindakaas      $4</a:t>
            </a:r>
          </a:p>
          <a:p>
            <a:r>
              <a:rPr lang="nl-NL" sz="1500" dirty="0"/>
              <a:t>Cocktail 	 $16</a:t>
            </a:r>
          </a:p>
          <a:p>
            <a:r>
              <a:rPr lang="nl-NL" sz="1500" dirty="0"/>
              <a:t>CPI</a:t>
            </a:r>
          </a:p>
          <a:p>
            <a:r>
              <a:rPr lang="nl-NL" sz="1500" dirty="0"/>
              <a:t>CPI met zelfde wegingsfactor </a:t>
            </a:r>
          </a:p>
        </p:txBody>
      </p:sp>
      <p:sp>
        <p:nvSpPr>
          <p:cNvPr id="23" name="Tekstvak 22">
            <a:extLst>
              <a:ext uri="{FF2B5EF4-FFF2-40B4-BE49-F238E27FC236}">
                <a16:creationId xmlns:a16="http://schemas.microsoft.com/office/drawing/2014/main" id="{E6E06B2A-70FC-4943-B759-C5069F1158DA}"/>
              </a:ext>
            </a:extLst>
          </p:cNvPr>
          <p:cNvSpPr txBox="1"/>
          <p:nvPr/>
        </p:nvSpPr>
        <p:spPr>
          <a:xfrm>
            <a:off x="1867249" y="4350080"/>
            <a:ext cx="1324081" cy="1015663"/>
          </a:xfrm>
          <a:prstGeom prst="rect">
            <a:avLst/>
          </a:prstGeom>
          <a:noFill/>
        </p:spPr>
        <p:txBody>
          <a:bodyPr wrap="square" rtlCol="0">
            <a:spAutoFit/>
          </a:bodyPr>
          <a:lstStyle/>
          <a:p>
            <a:r>
              <a:rPr lang="nl-NL" sz="1500" b="1" dirty="0"/>
              <a:t>Prijsstijging</a:t>
            </a:r>
          </a:p>
          <a:p>
            <a:r>
              <a:rPr lang="nl-NL" sz="1500" dirty="0"/>
              <a:t>    4%</a:t>
            </a:r>
          </a:p>
          <a:p>
            <a:r>
              <a:rPr lang="nl-NL" sz="1500" dirty="0"/>
              <a:t>    2%</a:t>
            </a:r>
          </a:p>
          <a:p>
            <a:r>
              <a:rPr lang="nl-NL" sz="1500" dirty="0"/>
              <a:t>    6%</a:t>
            </a:r>
          </a:p>
        </p:txBody>
      </p:sp>
      <p:sp>
        <p:nvSpPr>
          <p:cNvPr id="24" name="Tekstvak 23">
            <a:extLst>
              <a:ext uri="{FF2B5EF4-FFF2-40B4-BE49-F238E27FC236}">
                <a16:creationId xmlns:a16="http://schemas.microsoft.com/office/drawing/2014/main" id="{8D98108D-3D39-6646-8045-04015D899D19}"/>
              </a:ext>
            </a:extLst>
          </p:cNvPr>
          <p:cNvSpPr txBox="1"/>
          <p:nvPr/>
        </p:nvSpPr>
        <p:spPr>
          <a:xfrm>
            <a:off x="3097363" y="4350080"/>
            <a:ext cx="1327030" cy="1015663"/>
          </a:xfrm>
          <a:prstGeom prst="rect">
            <a:avLst/>
          </a:prstGeom>
          <a:noFill/>
        </p:spPr>
        <p:txBody>
          <a:bodyPr wrap="none" rtlCol="0">
            <a:spAutoFit/>
          </a:bodyPr>
          <a:lstStyle/>
          <a:p>
            <a:r>
              <a:rPr lang="nl-NL" sz="1500" b="1" dirty="0"/>
              <a:t>Wegingsfactor</a:t>
            </a:r>
          </a:p>
          <a:p>
            <a:r>
              <a:rPr lang="nl-NL" sz="1500" dirty="0"/>
              <a:t>    100</a:t>
            </a:r>
          </a:p>
          <a:p>
            <a:r>
              <a:rPr lang="nl-NL" sz="1500" dirty="0"/>
              <a:t>        4</a:t>
            </a:r>
          </a:p>
          <a:p>
            <a:r>
              <a:rPr lang="nl-NL" sz="1500" dirty="0"/>
              <a:t>      16</a:t>
            </a:r>
          </a:p>
        </p:txBody>
      </p:sp>
      <p:sp>
        <p:nvSpPr>
          <p:cNvPr id="25" name="Tekstvak 24">
            <a:extLst>
              <a:ext uri="{FF2B5EF4-FFF2-40B4-BE49-F238E27FC236}">
                <a16:creationId xmlns:a16="http://schemas.microsoft.com/office/drawing/2014/main" id="{86BFF526-9144-F54B-820A-D7C40AD21420}"/>
              </a:ext>
            </a:extLst>
          </p:cNvPr>
          <p:cNvSpPr txBox="1"/>
          <p:nvPr/>
        </p:nvSpPr>
        <p:spPr>
          <a:xfrm>
            <a:off x="4592003" y="4350080"/>
            <a:ext cx="1356845" cy="1477328"/>
          </a:xfrm>
          <a:prstGeom prst="rect">
            <a:avLst/>
          </a:prstGeom>
          <a:noFill/>
        </p:spPr>
        <p:txBody>
          <a:bodyPr wrap="none" rtlCol="0">
            <a:spAutoFit/>
          </a:bodyPr>
          <a:lstStyle/>
          <a:p>
            <a:pPr algn="ctr"/>
            <a:r>
              <a:rPr lang="nl-NL" sz="1500" b="1" dirty="0"/>
              <a:t>Prijsindexcijfer</a:t>
            </a:r>
          </a:p>
          <a:p>
            <a:pPr algn="ctr"/>
            <a:r>
              <a:rPr lang="nl-NL" sz="1500" dirty="0"/>
              <a:t>104</a:t>
            </a:r>
          </a:p>
          <a:p>
            <a:pPr algn="ctr"/>
            <a:r>
              <a:rPr lang="nl-NL" sz="1500" dirty="0"/>
              <a:t>102</a:t>
            </a:r>
          </a:p>
          <a:p>
            <a:pPr algn="ctr"/>
            <a:r>
              <a:rPr lang="nl-NL" sz="1500" dirty="0"/>
              <a:t>106</a:t>
            </a:r>
          </a:p>
          <a:p>
            <a:pPr algn="ctr"/>
            <a:r>
              <a:rPr lang="nl-NL" sz="1500" dirty="0"/>
              <a:t>104,2</a:t>
            </a:r>
          </a:p>
          <a:p>
            <a:pPr algn="ctr"/>
            <a:r>
              <a:rPr lang="nl-NL" sz="1500" dirty="0"/>
              <a:t>104</a:t>
            </a:r>
          </a:p>
        </p:txBody>
      </p:sp>
      <p:sp>
        <p:nvSpPr>
          <p:cNvPr id="26" name="Tekstvak 25">
            <a:extLst>
              <a:ext uri="{FF2B5EF4-FFF2-40B4-BE49-F238E27FC236}">
                <a16:creationId xmlns:a16="http://schemas.microsoft.com/office/drawing/2014/main" id="{68B0D979-810C-9147-B561-88552890CF15}"/>
              </a:ext>
            </a:extLst>
          </p:cNvPr>
          <p:cNvSpPr txBox="1"/>
          <p:nvPr/>
        </p:nvSpPr>
        <p:spPr>
          <a:xfrm>
            <a:off x="258032" y="4078003"/>
            <a:ext cx="1176861" cy="323165"/>
          </a:xfrm>
          <a:prstGeom prst="rect">
            <a:avLst/>
          </a:prstGeom>
          <a:noFill/>
        </p:spPr>
        <p:txBody>
          <a:bodyPr wrap="none" rtlCol="0">
            <a:spAutoFit/>
          </a:bodyPr>
          <a:lstStyle/>
          <a:p>
            <a:r>
              <a:rPr lang="nl-NL" sz="1500" dirty="0">
                <a:solidFill>
                  <a:srgbClr val="0070C0"/>
                </a:solidFill>
              </a:rPr>
              <a:t>Voorbeeld &gt; </a:t>
            </a:r>
          </a:p>
        </p:txBody>
      </p:sp>
      <p:sp>
        <p:nvSpPr>
          <p:cNvPr id="29" name="Tekstvak 28">
            <a:extLst>
              <a:ext uri="{FF2B5EF4-FFF2-40B4-BE49-F238E27FC236}">
                <a16:creationId xmlns:a16="http://schemas.microsoft.com/office/drawing/2014/main" id="{C4117CC6-A328-2E42-9DDE-597436DCEA62}"/>
              </a:ext>
            </a:extLst>
          </p:cNvPr>
          <p:cNvSpPr txBox="1"/>
          <p:nvPr/>
        </p:nvSpPr>
        <p:spPr>
          <a:xfrm>
            <a:off x="340446" y="6374034"/>
            <a:ext cx="619080" cy="323165"/>
          </a:xfrm>
          <a:prstGeom prst="rect">
            <a:avLst/>
          </a:prstGeom>
          <a:noFill/>
        </p:spPr>
        <p:txBody>
          <a:bodyPr wrap="none" rtlCol="0">
            <a:spAutoFit/>
          </a:bodyPr>
          <a:lstStyle/>
          <a:p>
            <a:r>
              <a:rPr lang="nl-NL" sz="1500" dirty="0" err="1"/>
              <a:t>RiC</a:t>
            </a:r>
            <a:r>
              <a:rPr lang="nl-NL" sz="1500" dirty="0"/>
              <a:t> = </a:t>
            </a:r>
          </a:p>
        </p:txBody>
      </p:sp>
      <p:sp>
        <p:nvSpPr>
          <p:cNvPr id="30" name="Tekstvak 29">
            <a:extLst>
              <a:ext uri="{FF2B5EF4-FFF2-40B4-BE49-F238E27FC236}">
                <a16:creationId xmlns:a16="http://schemas.microsoft.com/office/drawing/2014/main" id="{D14B2F0D-3D71-9441-A9BE-9398213F120E}"/>
              </a:ext>
            </a:extLst>
          </p:cNvPr>
          <p:cNvSpPr txBox="1"/>
          <p:nvPr/>
        </p:nvSpPr>
        <p:spPr>
          <a:xfrm>
            <a:off x="945046" y="6238906"/>
            <a:ext cx="455574" cy="553998"/>
          </a:xfrm>
          <a:prstGeom prst="rect">
            <a:avLst/>
          </a:prstGeom>
          <a:noFill/>
        </p:spPr>
        <p:txBody>
          <a:bodyPr wrap="none" rtlCol="0">
            <a:spAutoFit/>
          </a:bodyPr>
          <a:lstStyle/>
          <a:p>
            <a:r>
              <a:rPr lang="nl-NL" sz="1500" u="sng" dirty="0" err="1"/>
              <a:t>NiC</a:t>
            </a:r>
            <a:endParaRPr lang="nl-NL" sz="1500" u="sng" dirty="0"/>
          </a:p>
          <a:p>
            <a:r>
              <a:rPr lang="nl-NL" sz="1500" dirty="0" err="1"/>
              <a:t>PiC</a:t>
            </a:r>
            <a:endParaRPr lang="nl-NL" sz="1500" dirty="0"/>
          </a:p>
        </p:txBody>
      </p:sp>
      <p:sp>
        <p:nvSpPr>
          <p:cNvPr id="31" name="Tekstvak 30">
            <a:extLst>
              <a:ext uri="{FF2B5EF4-FFF2-40B4-BE49-F238E27FC236}">
                <a16:creationId xmlns:a16="http://schemas.microsoft.com/office/drawing/2014/main" id="{8A008BB3-32CA-CA4E-9046-62EAEF0A682F}"/>
              </a:ext>
            </a:extLst>
          </p:cNvPr>
          <p:cNvSpPr txBox="1"/>
          <p:nvPr/>
        </p:nvSpPr>
        <p:spPr>
          <a:xfrm>
            <a:off x="1413418" y="6374034"/>
            <a:ext cx="604653" cy="323165"/>
          </a:xfrm>
          <a:prstGeom prst="rect">
            <a:avLst/>
          </a:prstGeom>
          <a:noFill/>
        </p:spPr>
        <p:txBody>
          <a:bodyPr wrap="none" rtlCol="0">
            <a:spAutoFit/>
          </a:bodyPr>
          <a:lstStyle/>
          <a:p>
            <a:r>
              <a:rPr lang="nl-NL" sz="1500" dirty="0"/>
              <a:t>x 100</a:t>
            </a:r>
          </a:p>
        </p:txBody>
      </p:sp>
      <p:sp>
        <p:nvSpPr>
          <p:cNvPr id="33" name="Tekstvak 32">
            <a:extLst>
              <a:ext uri="{FF2B5EF4-FFF2-40B4-BE49-F238E27FC236}">
                <a16:creationId xmlns:a16="http://schemas.microsoft.com/office/drawing/2014/main" id="{E139CBC8-9A59-DD41-8068-9521031224CE}"/>
              </a:ext>
            </a:extLst>
          </p:cNvPr>
          <p:cNvSpPr txBox="1"/>
          <p:nvPr/>
        </p:nvSpPr>
        <p:spPr>
          <a:xfrm>
            <a:off x="258032" y="5904988"/>
            <a:ext cx="4041299" cy="323165"/>
          </a:xfrm>
          <a:prstGeom prst="rect">
            <a:avLst/>
          </a:prstGeom>
          <a:noFill/>
        </p:spPr>
        <p:txBody>
          <a:bodyPr wrap="none" rtlCol="0">
            <a:spAutoFit/>
          </a:bodyPr>
          <a:lstStyle/>
          <a:p>
            <a:r>
              <a:rPr lang="nl-NL" sz="1500" dirty="0"/>
              <a:t>Reëel inkomens indexcijfer berekenen (blz. 57) =  </a:t>
            </a:r>
          </a:p>
        </p:txBody>
      </p:sp>
      <p:sp>
        <p:nvSpPr>
          <p:cNvPr id="35" name="Tekstvak 34">
            <a:extLst>
              <a:ext uri="{FF2B5EF4-FFF2-40B4-BE49-F238E27FC236}">
                <a16:creationId xmlns:a16="http://schemas.microsoft.com/office/drawing/2014/main" id="{5C73AB87-6AB4-C246-8070-8B91F095B5AD}"/>
              </a:ext>
            </a:extLst>
          </p:cNvPr>
          <p:cNvSpPr txBox="1"/>
          <p:nvPr/>
        </p:nvSpPr>
        <p:spPr>
          <a:xfrm>
            <a:off x="6317185" y="2235316"/>
            <a:ext cx="1537729" cy="323165"/>
          </a:xfrm>
          <a:prstGeom prst="rect">
            <a:avLst/>
          </a:prstGeom>
          <a:noFill/>
        </p:spPr>
        <p:txBody>
          <a:bodyPr wrap="none" rtlCol="0">
            <a:spAutoFit/>
          </a:bodyPr>
          <a:lstStyle/>
          <a:p>
            <a:r>
              <a:rPr lang="nl-NL" sz="1500" b="1" dirty="0"/>
              <a:t>Berekeningen H8</a:t>
            </a:r>
          </a:p>
        </p:txBody>
      </p:sp>
      <p:sp>
        <p:nvSpPr>
          <p:cNvPr id="36" name="Tekstvak 35">
            <a:extLst>
              <a:ext uri="{FF2B5EF4-FFF2-40B4-BE49-F238E27FC236}">
                <a16:creationId xmlns:a16="http://schemas.microsoft.com/office/drawing/2014/main" id="{14DEE510-FEF7-3C4E-AD2B-479C643827E4}"/>
              </a:ext>
            </a:extLst>
          </p:cNvPr>
          <p:cNvSpPr txBox="1"/>
          <p:nvPr/>
        </p:nvSpPr>
        <p:spPr>
          <a:xfrm>
            <a:off x="6334317" y="2558481"/>
            <a:ext cx="4769575" cy="323165"/>
          </a:xfrm>
          <a:prstGeom prst="rect">
            <a:avLst/>
          </a:prstGeom>
          <a:noFill/>
        </p:spPr>
        <p:txBody>
          <a:bodyPr wrap="none" rtlCol="0">
            <a:spAutoFit/>
          </a:bodyPr>
          <a:lstStyle/>
          <a:p>
            <a:r>
              <a:rPr lang="nl-NL" sz="1500" dirty="0"/>
              <a:t>AOW als percentage van het minimumloon, </a:t>
            </a:r>
            <a:r>
              <a:rPr lang="nl-NL" sz="1500" dirty="0">
                <a:solidFill>
                  <a:srgbClr val="0070C0"/>
                </a:solidFill>
              </a:rPr>
              <a:t>zie opgave 8.1 </a:t>
            </a:r>
          </a:p>
        </p:txBody>
      </p:sp>
      <p:sp>
        <p:nvSpPr>
          <p:cNvPr id="37" name="Tekstvak 36">
            <a:extLst>
              <a:ext uri="{FF2B5EF4-FFF2-40B4-BE49-F238E27FC236}">
                <a16:creationId xmlns:a16="http://schemas.microsoft.com/office/drawing/2014/main" id="{9B893BD7-A3F8-E84B-907E-CA35EEA0BA89}"/>
              </a:ext>
            </a:extLst>
          </p:cNvPr>
          <p:cNvSpPr txBox="1"/>
          <p:nvPr/>
        </p:nvSpPr>
        <p:spPr>
          <a:xfrm>
            <a:off x="6334317" y="4997904"/>
            <a:ext cx="1689630" cy="323165"/>
          </a:xfrm>
          <a:prstGeom prst="rect">
            <a:avLst/>
          </a:prstGeom>
          <a:noFill/>
        </p:spPr>
        <p:txBody>
          <a:bodyPr wrap="none" rtlCol="0">
            <a:spAutoFit/>
          </a:bodyPr>
          <a:lstStyle/>
          <a:p>
            <a:r>
              <a:rPr lang="nl-NL" sz="1500" dirty="0"/>
              <a:t>Participatiegraad = </a:t>
            </a:r>
          </a:p>
        </p:txBody>
      </p:sp>
      <p:sp>
        <p:nvSpPr>
          <p:cNvPr id="38" name="Tekstvak 37">
            <a:extLst>
              <a:ext uri="{FF2B5EF4-FFF2-40B4-BE49-F238E27FC236}">
                <a16:creationId xmlns:a16="http://schemas.microsoft.com/office/drawing/2014/main" id="{0AE09825-0CF6-5D46-B459-E16226727364}"/>
              </a:ext>
            </a:extLst>
          </p:cNvPr>
          <p:cNvSpPr txBox="1"/>
          <p:nvPr/>
        </p:nvSpPr>
        <p:spPr>
          <a:xfrm>
            <a:off x="8023947" y="4877752"/>
            <a:ext cx="2456057" cy="553998"/>
          </a:xfrm>
          <a:prstGeom prst="rect">
            <a:avLst/>
          </a:prstGeom>
          <a:noFill/>
        </p:spPr>
        <p:txBody>
          <a:bodyPr wrap="none" rtlCol="0">
            <a:spAutoFit/>
          </a:bodyPr>
          <a:lstStyle/>
          <a:p>
            <a:r>
              <a:rPr lang="nl-NL" sz="1500" u="sng" dirty="0"/>
              <a:t>        Beroepsbevolking	         </a:t>
            </a:r>
          </a:p>
          <a:p>
            <a:r>
              <a:rPr lang="nl-NL" sz="1500" dirty="0"/>
              <a:t>Potentiele beroepsbevolking </a:t>
            </a:r>
          </a:p>
        </p:txBody>
      </p:sp>
      <p:sp>
        <p:nvSpPr>
          <p:cNvPr id="39" name="Tekstvak 38">
            <a:extLst>
              <a:ext uri="{FF2B5EF4-FFF2-40B4-BE49-F238E27FC236}">
                <a16:creationId xmlns:a16="http://schemas.microsoft.com/office/drawing/2014/main" id="{F09EF585-32EF-154C-9EE7-F4A3A756D0D7}"/>
              </a:ext>
            </a:extLst>
          </p:cNvPr>
          <p:cNvSpPr txBox="1"/>
          <p:nvPr/>
        </p:nvSpPr>
        <p:spPr>
          <a:xfrm>
            <a:off x="6334317" y="5551902"/>
            <a:ext cx="1689630" cy="323165"/>
          </a:xfrm>
          <a:prstGeom prst="rect">
            <a:avLst/>
          </a:prstGeom>
          <a:noFill/>
        </p:spPr>
        <p:txBody>
          <a:bodyPr wrap="none" rtlCol="0">
            <a:spAutoFit/>
          </a:bodyPr>
          <a:lstStyle/>
          <a:p>
            <a:r>
              <a:rPr lang="nl-NL" sz="1500" dirty="0"/>
              <a:t>Participatiegraad = </a:t>
            </a:r>
          </a:p>
        </p:txBody>
      </p:sp>
      <p:sp>
        <p:nvSpPr>
          <p:cNvPr id="40" name="Tekstvak 39">
            <a:extLst>
              <a:ext uri="{FF2B5EF4-FFF2-40B4-BE49-F238E27FC236}">
                <a16:creationId xmlns:a16="http://schemas.microsoft.com/office/drawing/2014/main" id="{06621AF6-8BC1-0549-AC8D-2F4AA7F9DD00}"/>
              </a:ext>
            </a:extLst>
          </p:cNvPr>
          <p:cNvSpPr txBox="1"/>
          <p:nvPr/>
        </p:nvSpPr>
        <p:spPr>
          <a:xfrm>
            <a:off x="8023947" y="5431750"/>
            <a:ext cx="2611228" cy="553998"/>
          </a:xfrm>
          <a:prstGeom prst="rect">
            <a:avLst/>
          </a:prstGeom>
          <a:noFill/>
        </p:spPr>
        <p:txBody>
          <a:bodyPr wrap="none" rtlCol="0">
            <a:spAutoFit/>
          </a:bodyPr>
          <a:lstStyle/>
          <a:p>
            <a:r>
              <a:rPr lang="nl-NL" sz="1500" u="sng" dirty="0"/>
              <a:t>    werkenden + werklozen      </a:t>
            </a:r>
          </a:p>
          <a:p>
            <a:r>
              <a:rPr lang="nl-NL" sz="1500" dirty="0"/>
              <a:t>Iedereen tussen de 15-65 jaar </a:t>
            </a:r>
          </a:p>
        </p:txBody>
      </p:sp>
      <p:sp>
        <p:nvSpPr>
          <p:cNvPr id="61" name="Tekstvak 60">
            <a:extLst>
              <a:ext uri="{FF2B5EF4-FFF2-40B4-BE49-F238E27FC236}">
                <a16:creationId xmlns:a16="http://schemas.microsoft.com/office/drawing/2014/main" id="{C4BD9FB4-81B0-444B-928C-2B300E6559BA}"/>
              </a:ext>
            </a:extLst>
          </p:cNvPr>
          <p:cNvSpPr txBox="1"/>
          <p:nvPr/>
        </p:nvSpPr>
        <p:spPr>
          <a:xfrm>
            <a:off x="6334317" y="2927812"/>
            <a:ext cx="3935436" cy="553998"/>
          </a:xfrm>
          <a:prstGeom prst="rect">
            <a:avLst/>
          </a:prstGeom>
          <a:noFill/>
        </p:spPr>
        <p:txBody>
          <a:bodyPr wrap="none" rtlCol="0">
            <a:spAutoFit/>
          </a:bodyPr>
          <a:lstStyle/>
          <a:p>
            <a:r>
              <a:rPr lang="nl-NL" sz="1500" dirty="0"/>
              <a:t>Alleenstaand krijgt 70% van het minimumloon</a:t>
            </a:r>
          </a:p>
          <a:p>
            <a:r>
              <a:rPr lang="nl-NL" sz="1500" dirty="0"/>
              <a:t>Samenwonend krijgt 50% van het minimumloon</a:t>
            </a:r>
          </a:p>
        </p:txBody>
      </p:sp>
      <p:sp>
        <p:nvSpPr>
          <p:cNvPr id="62" name="Tekstvak 61">
            <a:extLst>
              <a:ext uri="{FF2B5EF4-FFF2-40B4-BE49-F238E27FC236}">
                <a16:creationId xmlns:a16="http://schemas.microsoft.com/office/drawing/2014/main" id="{E33BE0EB-1B54-5346-926C-7D0AA964D255}"/>
              </a:ext>
            </a:extLst>
          </p:cNvPr>
          <p:cNvSpPr txBox="1"/>
          <p:nvPr/>
        </p:nvSpPr>
        <p:spPr>
          <a:xfrm>
            <a:off x="6334317" y="3473164"/>
            <a:ext cx="2248885" cy="323165"/>
          </a:xfrm>
          <a:prstGeom prst="rect">
            <a:avLst/>
          </a:prstGeom>
          <a:noFill/>
        </p:spPr>
        <p:txBody>
          <a:bodyPr wrap="none" rtlCol="0">
            <a:spAutoFit/>
          </a:bodyPr>
          <a:lstStyle/>
          <a:p>
            <a:r>
              <a:rPr lang="nl-NL" sz="1500" dirty="0"/>
              <a:t>Stel: minimumloon = $600</a:t>
            </a:r>
          </a:p>
        </p:txBody>
      </p:sp>
      <p:sp>
        <p:nvSpPr>
          <p:cNvPr id="63" name="Tekstvak 62">
            <a:extLst>
              <a:ext uri="{FF2B5EF4-FFF2-40B4-BE49-F238E27FC236}">
                <a16:creationId xmlns:a16="http://schemas.microsoft.com/office/drawing/2014/main" id="{A898EFD8-E61B-A84D-A5C0-E06D0C87E56E}"/>
              </a:ext>
            </a:extLst>
          </p:cNvPr>
          <p:cNvSpPr txBox="1"/>
          <p:nvPr/>
        </p:nvSpPr>
        <p:spPr>
          <a:xfrm>
            <a:off x="7359180" y="3773862"/>
            <a:ext cx="1750800" cy="323165"/>
          </a:xfrm>
          <a:prstGeom prst="rect">
            <a:avLst/>
          </a:prstGeom>
          <a:noFill/>
        </p:spPr>
        <p:txBody>
          <a:bodyPr wrap="none" rtlCol="0">
            <a:spAutoFit/>
          </a:bodyPr>
          <a:lstStyle/>
          <a:p>
            <a:r>
              <a:rPr lang="nl-NL" sz="1500" dirty="0"/>
              <a:t>600 : 100 x 70 = 420</a:t>
            </a:r>
          </a:p>
        </p:txBody>
      </p:sp>
      <p:sp>
        <p:nvSpPr>
          <p:cNvPr id="64" name="Tekstvak 63">
            <a:extLst>
              <a:ext uri="{FF2B5EF4-FFF2-40B4-BE49-F238E27FC236}">
                <a16:creationId xmlns:a16="http://schemas.microsoft.com/office/drawing/2014/main" id="{2E049E7A-D69E-864B-8714-79711EC9EDDB}"/>
              </a:ext>
            </a:extLst>
          </p:cNvPr>
          <p:cNvSpPr txBox="1"/>
          <p:nvPr/>
        </p:nvSpPr>
        <p:spPr>
          <a:xfrm>
            <a:off x="8445173" y="4048808"/>
            <a:ext cx="534121" cy="553998"/>
          </a:xfrm>
          <a:prstGeom prst="rect">
            <a:avLst/>
          </a:prstGeom>
          <a:noFill/>
        </p:spPr>
        <p:txBody>
          <a:bodyPr wrap="square" rtlCol="0">
            <a:spAutoFit/>
          </a:bodyPr>
          <a:lstStyle/>
          <a:p>
            <a:r>
              <a:rPr lang="nl-NL" sz="1500" u="sng" dirty="0"/>
              <a:t>  ?                   </a:t>
            </a:r>
          </a:p>
          <a:p>
            <a:r>
              <a:rPr lang="nl-NL" sz="1500" dirty="0"/>
              <a:t>100</a:t>
            </a:r>
          </a:p>
        </p:txBody>
      </p:sp>
      <p:sp>
        <p:nvSpPr>
          <p:cNvPr id="65" name="Tekstvak 64">
            <a:extLst>
              <a:ext uri="{FF2B5EF4-FFF2-40B4-BE49-F238E27FC236}">
                <a16:creationId xmlns:a16="http://schemas.microsoft.com/office/drawing/2014/main" id="{D3374D8F-C9E1-4A49-904C-68829789983D}"/>
              </a:ext>
            </a:extLst>
          </p:cNvPr>
          <p:cNvSpPr txBox="1"/>
          <p:nvPr/>
        </p:nvSpPr>
        <p:spPr>
          <a:xfrm>
            <a:off x="8952961" y="4142996"/>
            <a:ext cx="1226618" cy="323165"/>
          </a:xfrm>
          <a:prstGeom prst="rect">
            <a:avLst/>
          </a:prstGeom>
          <a:noFill/>
        </p:spPr>
        <p:txBody>
          <a:bodyPr wrap="square" rtlCol="0">
            <a:spAutoFit/>
          </a:bodyPr>
          <a:lstStyle/>
          <a:p>
            <a:r>
              <a:rPr lang="nl-NL" sz="1500" dirty="0"/>
              <a:t>x 50 = 783,87</a:t>
            </a:r>
          </a:p>
        </p:txBody>
      </p:sp>
      <p:sp>
        <p:nvSpPr>
          <p:cNvPr id="66" name="Tekstvak 65">
            <a:extLst>
              <a:ext uri="{FF2B5EF4-FFF2-40B4-BE49-F238E27FC236}">
                <a16:creationId xmlns:a16="http://schemas.microsoft.com/office/drawing/2014/main" id="{DCF581BB-2A8E-AF42-92DC-C4952706624E}"/>
              </a:ext>
            </a:extLst>
          </p:cNvPr>
          <p:cNvSpPr txBox="1"/>
          <p:nvPr/>
        </p:nvSpPr>
        <p:spPr>
          <a:xfrm>
            <a:off x="6334317" y="3777756"/>
            <a:ext cx="1080937" cy="323165"/>
          </a:xfrm>
          <a:prstGeom prst="rect">
            <a:avLst/>
          </a:prstGeom>
          <a:noFill/>
        </p:spPr>
        <p:txBody>
          <a:bodyPr wrap="none" rtlCol="0">
            <a:spAutoFit/>
          </a:bodyPr>
          <a:lstStyle/>
          <a:p>
            <a:r>
              <a:rPr lang="nl-NL" sz="1500" dirty="0"/>
              <a:t>Uitkering = </a:t>
            </a:r>
          </a:p>
        </p:txBody>
      </p:sp>
      <p:sp>
        <p:nvSpPr>
          <p:cNvPr id="67" name="Tekstvak 66">
            <a:extLst>
              <a:ext uri="{FF2B5EF4-FFF2-40B4-BE49-F238E27FC236}">
                <a16:creationId xmlns:a16="http://schemas.microsoft.com/office/drawing/2014/main" id="{E3C768C2-F77F-7C4E-80D5-0411F348A11A}"/>
              </a:ext>
            </a:extLst>
          </p:cNvPr>
          <p:cNvSpPr txBox="1"/>
          <p:nvPr/>
        </p:nvSpPr>
        <p:spPr>
          <a:xfrm>
            <a:off x="6334317" y="4127090"/>
            <a:ext cx="1302921" cy="323165"/>
          </a:xfrm>
          <a:prstGeom prst="rect">
            <a:avLst/>
          </a:prstGeom>
          <a:noFill/>
        </p:spPr>
        <p:txBody>
          <a:bodyPr wrap="none" rtlCol="0">
            <a:spAutoFit/>
          </a:bodyPr>
          <a:lstStyle/>
          <a:p>
            <a:r>
              <a:rPr lang="nl-NL" sz="1500" dirty="0">
                <a:solidFill>
                  <a:srgbClr val="0070C0"/>
                </a:solidFill>
              </a:rPr>
              <a:t>Zie opgave 8.1</a:t>
            </a:r>
          </a:p>
        </p:txBody>
      </p:sp>
      <p:sp>
        <p:nvSpPr>
          <p:cNvPr id="68" name="Tekstvak 67">
            <a:extLst>
              <a:ext uri="{FF2B5EF4-FFF2-40B4-BE49-F238E27FC236}">
                <a16:creationId xmlns:a16="http://schemas.microsoft.com/office/drawing/2014/main" id="{4F5E2EAA-2B47-014B-8E3C-54275D53EFC9}"/>
              </a:ext>
            </a:extLst>
          </p:cNvPr>
          <p:cNvSpPr txBox="1"/>
          <p:nvPr/>
        </p:nvSpPr>
        <p:spPr>
          <a:xfrm>
            <a:off x="7665577" y="4126185"/>
            <a:ext cx="780983" cy="323165"/>
          </a:xfrm>
          <a:prstGeom prst="rect">
            <a:avLst/>
          </a:prstGeom>
          <a:noFill/>
        </p:spPr>
        <p:txBody>
          <a:bodyPr wrap="none" rtlCol="0">
            <a:spAutoFit/>
          </a:bodyPr>
          <a:lstStyle/>
          <a:p>
            <a:r>
              <a:rPr lang="nl-NL" sz="1500" dirty="0"/>
              <a:t>Los op: </a:t>
            </a:r>
          </a:p>
        </p:txBody>
      </p:sp>
      <p:cxnSp>
        <p:nvCxnSpPr>
          <p:cNvPr id="70" name="Rechte verbindingslijn 69">
            <a:extLst>
              <a:ext uri="{FF2B5EF4-FFF2-40B4-BE49-F238E27FC236}">
                <a16:creationId xmlns:a16="http://schemas.microsoft.com/office/drawing/2014/main" id="{08A7A22B-F2AF-E54C-A7A7-33EE6CAC0741}"/>
              </a:ext>
            </a:extLst>
          </p:cNvPr>
          <p:cNvCxnSpPr/>
          <p:nvPr/>
        </p:nvCxnSpPr>
        <p:spPr>
          <a:xfrm>
            <a:off x="6087979" y="265700"/>
            <a:ext cx="0" cy="65272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3109F165-4386-DE47-A1AE-26357A262945}"/>
              </a:ext>
            </a:extLst>
          </p:cNvPr>
          <p:cNvCxnSpPr>
            <a:cxnSpLocks/>
          </p:cNvCxnSpPr>
          <p:nvPr/>
        </p:nvCxnSpPr>
        <p:spPr>
          <a:xfrm>
            <a:off x="258032" y="2015067"/>
            <a:ext cx="1176463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78895B32-9CEC-CA4A-BD26-D292E0E57AB0}"/>
              </a:ext>
            </a:extLst>
          </p:cNvPr>
          <p:cNvSpPr txBox="1"/>
          <p:nvPr/>
        </p:nvSpPr>
        <p:spPr>
          <a:xfrm>
            <a:off x="6334317" y="6216581"/>
            <a:ext cx="5313397" cy="323165"/>
          </a:xfrm>
          <a:prstGeom prst="rect">
            <a:avLst/>
          </a:prstGeom>
          <a:noFill/>
        </p:spPr>
        <p:txBody>
          <a:bodyPr wrap="square" rtlCol="0">
            <a:spAutoFit/>
          </a:bodyPr>
          <a:lstStyle/>
          <a:p>
            <a:r>
              <a:rPr lang="nl-NL" sz="1500" dirty="0"/>
              <a:t>Rendement op aandelen= dividend + koerswinst &gt; </a:t>
            </a:r>
            <a:r>
              <a:rPr lang="nl-NL" sz="1500" dirty="0">
                <a:solidFill>
                  <a:srgbClr val="0070C0"/>
                </a:solidFill>
              </a:rPr>
              <a:t>opgave 8.11</a:t>
            </a:r>
          </a:p>
        </p:txBody>
      </p:sp>
    </p:spTree>
    <p:extLst>
      <p:ext uri="{BB962C8B-B14F-4D97-AF65-F5344CB8AC3E}">
        <p14:creationId xmlns:p14="http://schemas.microsoft.com/office/powerpoint/2010/main" val="189823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53400" y="152400"/>
            <a:ext cx="23622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63000" y="152400"/>
            <a:ext cx="14097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981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b="1" dirty="0"/>
              <a:t>Terugblik op vorige les</a:t>
            </a:r>
          </a:p>
        </p:txBody>
      </p:sp>
      <p:graphicFrame>
        <p:nvGraphicFramePr>
          <p:cNvPr id="5" name="Table 4"/>
          <p:cNvGraphicFramePr>
            <a:graphicFrameLocks noGrp="1"/>
          </p:cNvGraphicFramePr>
          <p:nvPr>
            <p:extLst>
              <p:ext uri="{D42A27DB-BD31-4B8C-83A1-F6EECF244321}">
                <p14:modId xmlns:p14="http://schemas.microsoft.com/office/powerpoint/2010/main" val="3392405233"/>
              </p:ext>
            </p:extLst>
          </p:nvPr>
        </p:nvGraphicFramePr>
        <p:xfrm>
          <a:off x="2286000" y="3048000"/>
          <a:ext cx="7467600" cy="3017520"/>
        </p:xfrm>
        <a:graphic>
          <a:graphicData uri="http://schemas.openxmlformats.org/drawingml/2006/table">
            <a:tbl>
              <a:tblPr firstRow="1" bandRow="1">
                <a:tableStyleId>{073A0DAA-6AF3-43AB-8588-CEC1D06C72B9}</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533400">
                <a:tc>
                  <a:txBody>
                    <a:bodyPr/>
                    <a:lstStyle/>
                    <a:p>
                      <a:endParaRPr lang="nl-NL" dirty="0"/>
                    </a:p>
                  </a:txBody>
                  <a:tcPr>
                    <a:solidFill>
                      <a:schemeClr val="accent6">
                        <a:lumMod val="40000"/>
                        <a:lumOff val="60000"/>
                      </a:schemeClr>
                    </a:solidFill>
                  </a:tcPr>
                </a:tc>
                <a:tc gridSpan="2">
                  <a:txBody>
                    <a:bodyPr/>
                    <a:lstStyle/>
                    <a:p>
                      <a:pPr algn="ctr"/>
                      <a:r>
                        <a:rPr lang="en-US" dirty="0" err="1">
                          <a:solidFill>
                            <a:schemeClr val="bg1">
                              <a:lumMod val="50000"/>
                            </a:schemeClr>
                          </a:solidFill>
                        </a:rPr>
                        <a:t>Misdadiger</a:t>
                      </a:r>
                      <a:r>
                        <a:rPr lang="en-US" dirty="0">
                          <a:solidFill>
                            <a:schemeClr val="bg1">
                              <a:lumMod val="50000"/>
                            </a:schemeClr>
                          </a:solidFill>
                        </a:rPr>
                        <a:t> Van K.</a:t>
                      </a:r>
                      <a:endParaRPr lang="nl-NL" dirty="0">
                        <a:solidFill>
                          <a:schemeClr val="bg1">
                            <a:lumMod val="50000"/>
                          </a:schemeClr>
                        </a:solidFill>
                      </a:endParaRPr>
                    </a:p>
                  </a:txBody>
                  <a:tcPr>
                    <a:solidFill>
                      <a:schemeClr val="accent6">
                        <a:lumMod val="40000"/>
                        <a:lumOff val="60000"/>
                      </a:schemeClr>
                    </a:solidFill>
                  </a:tcPr>
                </a:tc>
                <a:tc hMerge="1">
                  <a:txBody>
                    <a:bodyPr/>
                    <a:lstStyle/>
                    <a:p>
                      <a:endParaRPr lang="nl-NL" dirty="0"/>
                    </a:p>
                  </a:txBody>
                  <a:tcPr/>
                </a:tc>
                <a:extLst>
                  <a:ext uri="{0D108BD9-81ED-4DB2-BD59-A6C34878D82A}">
                    <a16:rowId xmlns:a16="http://schemas.microsoft.com/office/drawing/2014/main" val="10000"/>
                  </a:ext>
                </a:extLst>
              </a:tr>
              <a:tr h="828040">
                <a:tc>
                  <a:txBody>
                    <a:bodyPr/>
                    <a:lstStyle/>
                    <a:p>
                      <a:r>
                        <a:rPr lang="en-US" b="1" dirty="0" err="1">
                          <a:solidFill>
                            <a:srgbClr val="FF0000"/>
                          </a:solidFill>
                        </a:rPr>
                        <a:t>Misdadiger</a:t>
                      </a:r>
                      <a:r>
                        <a:rPr lang="en-US" b="1" dirty="0">
                          <a:solidFill>
                            <a:srgbClr val="FF0000"/>
                          </a:solidFill>
                        </a:rPr>
                        <a:t> H.</a:t>
                      </a:r>
                      <a:endParaRPr lang="nl-NL" b="1" dirty="0">
                        <a:solidFill>
                          <a:srgbClr val="FF0000"/>
                        </a:solidFill>
                      </a:endParaRPr>
                    </a:p>
                  </a:txBody>
                  <a:tcPr>
                    <a:solidFill>
                      <a:schemeClr val="accent6">
                        <a:lumMod val="40000"/>
                        <a:lumOff val="60000"/>
                      </a:schemeClr>
                    </a:solidFill>
                  </a:tcPr>
                </a:tc>
                <a:tc>
                  <a:txBody>
                    <a:bodyPr/>
                    <a:lstStyle/>
                    <a:p>
                      <a:pPr algn="ctr"/>
                      <a:r>
                        <a:rPr lang="en-US" dirty="0" err="1"/>
                        <a:t>Zwijgen</a:t>
                      </a:r>
                      <a:endParaRPr lang="nl-NL" dirty="0"/>
                    </a:p>
                  </a:txBody>
                  <a:tcPr/>
                </a:tc>
                <a:tc>
                  <a:txBody>
                    <a:bodyPr/>
                    <a:lstStyle/>
                    <a:p>
                      <a:pPr algn="ctr"/>
                      <a:r>
                        <a:rPr lang="en-US" dirty="0" err="1"/>
                        <a:t>Bekennen</a:t>
                      </a:r>
                      <a:endParaRPr lang="nl-NL" dirty="0"/>
                    </a:p>
                  </a:txBody>
                  <a:tcPr/>
                </a:tc>
                <a:extLst>
                  <a:ext uri="{0D108BD9-81ED-4DB2-BD59-A6C34878D82A}">
                    <a16:rowId xmlns:a16="http://schemas.microsoft.com/office/drawing/2014/main" val="10001"/>
                  </a:ext>
                </a:extLst>
              </a:tr>
              <a:tr h="828040">
                <a:tc>
                  <a:txBody>
                    <a:bodyPr/>
                    <a:lstStyle/>
                    <a:p>
                      <a:pPr algn="ctr"/>
                      <a:r>
                        <a:rPr lang="en-US" dirty="0" err="1"/>
                        <a:t>Zwijgen</a:t>
                      </a:r>
                      <a:r>
                        <a:rPr lang="en-US" dirty="0"/>
                        <a:t> </a:t>
                      </a:r>
                      <a:endParaRPr lang="nl-NL"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0002"/>
                  </a:ext>
                </a:extLst>
              </a:tr>
              <a:tr h="828040">
                <a:tc>
                  <a:txBody>
                    <a:bodyPr/>
                    <a:lstStyle/>
                    <a:p>
                      <a:pPr algn="ctr"/>
                      <a:r>
                        <a:rPr lang="en-US" dirty="0" err="1"/>
                        <a:t>Bekennen</a:t>
                      </a:r>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2057400" y="1695272"/>
            <a:ext cx="8001000" cy="1200329"/>
          </a:xfrm>
          <a:prstGeom prst="rect">
            <a:avLst/>
          </a:prstGeom>
          <a:noFill/>
        </p:spPr>
        <p:txBody>
          <a:bodyPr wrap="square" rtlCol="0">
            <a:spAutoFit/>
          </a:bodyPr>
          <a:lstStyle/>
          <a:p>
            <a:pPr marL="285750" indent="-285750">
              <a:buFont typeface="Arial" panose="020B0604020202020204" pitchFamily="34" charset="0"/>
              <a:buChar char="•"/>
            </a:pPr>
            <a:r>
              <a:rPr lang="nl-NL" dirty="0"/>
              <a:t>H en K zwijgen: maximaal 1 jaar cel voor H en voor K </a:t>
            </a:r>
          </a:p>
          <a:p>
            <a:pPr marL="285750" indent="-285750">
              <a:buFont typeface="Arial" panose="020B0604020202020204" pitchFamily="34" charset="0"/>
              <a:buChar char="•"/>
            </a:pPr>
            <a:r>
              <a:rPr lang="nl-NL" dirty="0"/>
              <a:t>H bekent, K zwijgt : vrijspraak voor H i.v.m. meewerken, K krijgt 10 jaar cel</a:t>
            </a:r>
          </a:p>
          <a:p>
            <a:pPr marL="285750" indent="-285750">
              <a:buFont typeface="Arial" panose="020B0604020202020204" pitchFamily="34" charset="0"/>
              <a:buChar char="•"/>
            </a:pPr>
            <a:r>
              <a:rPr lang="nl-NL" dirty="0"/>
              <a:t>K bekent, H zwijgt: vrijspraak voor K i.v.m. meewerken, H krijgt 10 jaar cel</a:t>
            </a:r>
          </a:p>
          <a:p>
            <a:pPr marL="285750" indent="-285750">
              <a:buFont typeface="Arial" panose="020B0604020202020204" pitchFamily="34" charset="0"/>
              <a:buChar char="•"/>
            </a:pPr>
            <a:r>
              <a:rPr lang="nl-NL" dirty="0"/>
              <a:t>H en K bekennen: H en K krijgen allebei 5 jaar cel</a:t>
            </a:r>
          </a:p>
        </p:txBody>
      </p:sp>
      <p:sp>
        <p:nvSpPr>
          <p:cNvPr id="10" name="TextBox 9"/>
          <p:cNvSpPr txBox="1"/>
          <p:nvPr/>
        </p:nvSpPr>
        <p:spPr>
          <a:xfrm>
            <a:off x="5029200" y="4572000"/>
            <a:ext cx="533400" cy="369332"/>
          </a:xfrm>
          <a:prstGeom prst="rect">
            <a:avLst/>
          </a:prstGeom>
          <a:noFill/>
        </p:spPr>
        <p:txBody>
          <a:bodyPr wrap="square" rtlCol="0">
            <a:spAutoFit/>
          </a:bodyPr>
          <a:lstStyle/>
          <a:p>
            <a:r>
              <a:rPr lang="en-US" b="1" dirty="0">
                <a:solidFill>
                  <a:srgbClr val="FF0000"/>
                </a:solidFill>
              </a:rPr>
              <a:t>1</a:t>
            </a:r>
            <a:endParaRPr lang="nl-NL" b="1" dirty="0">
              <a:solidFill>
                <a:srgbClr val="FF0000"/>
              </a:solidFill>
            </a:endParaRPr>
          </a:p>
        </p:txBody>
      </p:sp>
      <p:sp>
        <p:nvSpPr>
          <p:cNvPr id="12" name="TextBox 11"/>
          <p:cNvSpPr txBox="1"/>
          <p:nvPr/>
        </p:nvSpPr>
        <p:spPr>
          <a:xfrm>
            <a:off x="5029200" y="5421868"/>
            <a:ext cx="533400" cy="369332"/>
          </a:xfrm>
          <a:prstGeom prst="rect">
            <a:avLst/>
          </a:prstGeom>
          <a:noFill/>
        </p:spPr>
        <p:txBody>
          <a:bodyPr wrap="square" rtlCol="0">
            <a:spAutoFit/>
          </a:bodyPr>
          <a:lstStyle/>
          <a:p>
            <a:r>
              <a:rPr lang="en-US" b="1" dirty="0">
                <a:solidFill>
                  <a:srgbClr val="FF0000"/>
                </a:solidFill>
              </a:rPr>
              <a:t>0</a:t>
            </a:r>
            <a:endParaRPr lang="nl-NL" b="1" dirty="0">
              <a:solidFill>
                <a:srgbClr val="FF0000"/>
              </a:solidFill>
            </a:endParaRPr>
          </a:p>
        </p:txBody>
      </p:sp>
      <p:sp>
        <p:nvSpPr>
          <p:cNvPr id="13" name="TextBox 12"/>
          <p:cNvSpPr txBox="1"/>
          <p:nvPr/>
        </p:nvSpPr>
        <p:spPr>
          <a:xfrm>
            <a:off x="7620000" y="5410200"/>
            <a:ext cx="533400" cy="369332"/>
          </a:xfrm>
          <a:prstGeom prst="rect">
            <a:avLst/>
          </a:prstGeom>
          <a:noFill/>
        </p:spPr>
        <p:txBody>
          <a:bodyPr wrap="square" rtlCol="0">
            <a:spAutoFit/>
          </a:bodyPr>
          <a:lstStyle/>
          <a:p>
            <a:r>
              <a:rPr lang="en-US" b="1" dirty="0">
                <a:solidFill>
                  <a:srgbClr val="FF0000"/>
                </a:solidFill>
              </a:rPr>
              <a:t>5</a:t>
            </a:r>
            <a:endParaRPr lang="nl-NL" b="1" dirty="0">
              <a:solidFill>
                <a:srgbClr val="FF0000"/>
              </a:solidFill>
            </a:endParaRPr>
          </a:p>
        </p:txBody>
      </p:sp>
      <p:sp>
        <p:nvSpPr>
          <p:cNvPr id="14" name="TextBox 13"/>
          <p:cNvSpPr txBox="1"/>
          <p:nvPr/>
        </p:nvSpPr>
        <p:spPr>
          <a:xfrm>
            <a:off x="7620000" y="4648200"/>
            <a:ext cx="533400" cy="369332"/>
          </a:xfrm>
          <a:prstGeom prst="rect">
            <a:avLst/>
          </a:prstGeom>
          <a:noFill/>
        </p:spPr>
        <p:txBody>
          <a:bodyPr wrap="square" rtlCol="0">
            <a:spAutoFit/>
          </a:bodyPr>
          <a:lstStyle/>
          <a:p>
            <a:r>
              <a:rPr lang="en-US" b="1" dirty="0">
                <a:solidFill>
                  <a:srgbClr val="FF0000"/>
                </a:solidFill>
              </a:rPr>
              <a:t>10  </a:t>
            </a:r>
            <a:endParaRPr lang="nl-NL" b="1" dirty="0">
              <a:solidFill>
                <a:srgbClr val="FF0000"/>
              </a:solidFill>
            </a:endParaRPr>
          </a:p>
        </p:txBody>
      </p:sp>
      <p:sp>
        <p:nvSpPr>
          <p:cNvPr id="15" name="TextBox 14"/>
          <p:cNvSpPr txBox="1"/>
          <p:nvPr/>
        </p:nvSpPr>
        <p:spPr>
          <a:xfrm>
            <a:off x="6096000" y="4572000"/>
            <a:ext cx="533400" cy="369332"/>
          </a:xfrm>
          <a:prstGeom prst="rect">
            <a:avLst/>
          </a:prstGeom>
          <a:noFill/>
        </p:spPr>
        <p:txBody>
          <a:bodyPr wrap="square" rtlCol="0">
            <a:spAutoFit/>
          </a:bodyPr>
          <a:lstStyle/>
          <a:p>
            <a:r>
              <a:rPr lang="en-US" b="1" dirty="0">
                <a:solidFill>
                  <a:schemeClr val="accent3"/>
                </a:solidFill>
              </a:rPr>
              <a:t>1</a:t>
            </a:r>
            <a:endParaRPr lang="nl-NL" b="1" dirty="0">
              <a:solidFill>
                <a:schemeClr val="accent3"/>
              </a:solidFill>
            </a:endParaRPr>
          </a:p>
        </p:txBody>
      </p:sp>
      <p:sp>
        <p:nvSpPr>
          <p:cNvPr id="16" name="TextBox 15"/>
          <p:cNvSpPr txBox="1"/>
          <p:nvPr/>
        </p:nvSpPr>
        <p:spPr>
          <a:xfrm>
            <a:off x="6096000" y="5421868"/>
            <a:ext cx="533400" cy="369332"/>
          </a:xfrm>
          <a:prstGeom prst="rect">
            <a:avLst/>
          </a:prstGeom>
          <a:noFill/>
        </p:spPr>
        <p:txBody>
          <a:bodyPr wrap="square" rtlCol="0">
            <a:spAutoFit/>
          </a:bodyPr>
          <a:lstStyle/>
          <a:p>
            <a:r>
              <a:rPr lang="en-US" b="1" dirty="0">
                <a:solidFill>
                  <a:schemeClr val="accent3"/>
                </a:solidFill>
              </a:rPr>
              <a:t>10</a:t>
            </a:r>
            <a:endParaRPr lang="nl-NL" b="1" dirty="0">
              <a:solidFill>
                <a:schemeClr val="accent3"/>
              </a:solidFill>
            </a:endParaRPr>
          </a:p>
        </p:txBody>
      </p:sp>
      <p:sp>
        <p:nvSpPr>
          <p:cNvPr id="17" name="TextBox 16"/>
          <p:cNvSpPr txBox="1"/>
          <p:nvPr/>
        </p:nvSpPr>
        <p:spPr>
          <a:xfrm>
            <a:off x="8686800" y="5410200"/>
            <a:ext cx="533400" cy="369332"/>
          </a:xfrm>
          <a:prstGeom prst="rect">
            <a:avLst/>
          </a:prstGeom>
          <a:noFill/>
        </p:spPr>
        <p:txBody>
          <a:bodyPr wrap="square" rtlCol="0">
            <a:spAutoFit/>
          </a:bodyPr>
          <a:lstStyle/>
          <a:p>
            <a:r>
              <a:rPr lang="en-US" b="1" dirty="0">
                <a:solidFill>
                  <a:schemeClr val="accent3"/>
                </a:solidFill>
              </a:rPr>
              <a:t>5</a:t>
            </a:r>
            <a:endParaRPr lang="nl-NL" b="1" dirty="0">
              <a:solidFill>
                <a:schemeClr val="accent3"/>
              </a:solidFill>
            </a:endParaRPr>
          </a:p>
        </p:txBody>
      </p:sp>
      <p:sp>
        <p:nvSpPr>
          <p:cNvPr id="18" name="TextBox 17"/>
          <p:cNvSpPr txBox="1"/>
          <p:nvPr/>
        </p:nvSpPr>
        <p:spPr>
          <a:xfrm>
            <a:off x="8686800" y="4648200"/>
            <a:ext cx="533400" cy="369332"/>
          </a:xfrm>
          <a:prstGeom prst="rect">
            <a:avLst/>
          </a:prstGeom>
          <a:noFill/>
        </p:spPr>
        <p:txBody>
          <a:bodyPr wrap="square" rtlCol="0">
            <a:spAutoFit/>
          </a:bodyPr>
          <a:lstStyle/>
          <a:p>
            <a:r>
              <a:rPr lang="en-US" b="1" dirty="0">
                <a:solidFill>
                  <a:schemeClr val="accent3"/>
                </a:solidFill>
              </a:rPr>
              <a:t>0</a:t>
            </a:r>
            <a:endParaRPr lang="nl-NL" b="1" dirty="0">
              <a:solidFill>
                <a:schemeClr val="accent3"/>
              </a:solidFill>
            </a:endParaRPr>
          </a:p>
        </p:txBody>
      </p:sp>
      <p:sp>
        <p:nvSpPr>
          <p:cNvPr id="22" name="Oval 21"/>
          <p:cNvSpPr/>
          <p:nvPr/>
        </p:nvSpPr>
        <p:spPr>
          <a:xfrm>
            <a:off x="4953000" y="5257800"/>
            <a:ext cx="3124200" cy="609600"/>
          </a:xfrm>
          <a:prstGeom prst="ellipse">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p:cNvSpPr/>
          <p:nvPr/>
        </p:nvSpPr>
        <p:spPr>
          <a:xfrm>
            <a:off x="8610600" y="4419600"/>
            <a:ext cx="571500" cy="1752600"/>
          </a:xfrm>
          <a:prstGeom prst="ellipse">
            <a:avLst/>
          </a:prstGeom>
          <a:no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5" name="Straight Arrow Connector 24"/>
          <p:cNvCxnSpPr/>
          <p:nvPr/>
        </p:nvCxnSpPr>
        <p:spPr>
          <a:xfrm>
            <a:off x="5181600" y="4941332"/>
            <a:ext cx="0" cy="3164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872845" y="4979432"/>
            <a:ext cx="0" cy="3164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629400" y="4756666"/>
            <a:ext cx="1676400"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629400" y="5638800"/>
            <a:ext cx="1676400"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Rechthoek 20"/>
          <p:cNvSpPr/>
          <p:nvPr/>
        </p:nvSpPr>
        <p:spPr>
          <a:xfrm>
            <a:off x="1489364" y="6400800"/>
            <a:ext cx="9296400" cy="369332"/>
          </a:xfrm>
          <a:prstGeom prst="rect">
            <a:avLst/>
          </a:prstGeom>
          <a:noFill/>
          <a:ln>
            <a:noFill/>
          </a:ln>
        </p:spPr>
        <p:txBody>
          <a:bodyPr wrap="square">
            <a:spAutoFit/>
          </a:bodyPr>
          <a:lstStyle/>
          <a:p>
            <a:r>
              <a:rPr lang="nl-NL" b="1" dirty="0">
                <a:solidFill>
                  <a:srgbClr val="FF0000"/>
                </a:solidFill>
              </a:rPr>
              <a:t>Dominante Strategie = de strategie die voor jou zelf het best is, ongeacht de keuze van de ander!</a:t>
            </a:r>
            <a:endParaRPr lang="nl-NL" dirty="0">
              <a:solidFill>
                <a:srgbClr val="FF0000"/>
              </a:solidFill>
            </a:endParaRPr>
          </a:p>
        </p:txBody>
      </p:sp>
    </p:spTree>
    <p:extLst>
      <p:ext uri="{BB962C8B-B14F-4D97-AF65-F5344CB8AC3E}">
        <p14:creationId xmlns:p14="http://schemas.microsoft.com/office/powerpoint/2010/main" val="401984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22" grpId="0" animBg="1"/>
      <p:bldP spid="23"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600200" y="2438401"/>
            <a:ext cx="8915400" cy="4020127"/>
          </a:xfrm>
        </p:spPr>
        <p:txBody>
          <a:bodyPr>
            <a:noAutofit/>
          </a:bodyPr>
          <a:lstStyle/>
          <a:p>
            <a:pPr>
              <a:buFont typeface="Wingdings" panose="05000000000000000000" pitchFamily="2" charset="2"/>
              <a:buChar char="Ø"/>
            </a:pPr>
            <a:r>
              <a:rPr lang="en-US" sz="2000" b="1" dirty="0"/>
              <a:t>Adidas </a:t>
            </a:r>
            <a:r>
              <a:rPr lang="en-US" sz="2000" b="1" dirty="0" err="1"/>
              <a:t>en</a:t>
            </a:r>
            <a:r>
              <a:rPr lang="en-US" sz="2000" b="1" dirty="0"/>
              <a:t> Nike </a:t>
            </a:r>
            <a:r>
              <a:rPr lang="en-US" sz="2000" b="1" dirty="0" err="1"/>
              <a:t>maken</a:t>
            </a:r>
            <a:r>
              <a:rPr lang="en-US" sz="2000" b="1" dirty="0"/>
              <a:t> nu </a:t>
            </a:r>
            <a:r>
              <a:rPr lang="en-US" sz="2000" b="1" dirty="0" err="1"/>
              <a:t>beiden</a:t>
            </a:r>
            <a:r>
              <a:rPr lang="en-US" sz="2000" b="1" dirty="0"/>
              <a:t> $ 20 </a:t>
            </a:r>
            <a:r>
              <a:rPr lang="en-US" sz="2000" b="1" dirty="0" err="1"/>
              <a:t>mln</a:t>
            </a:r>
            <a:r>
              <a:rPr lang="en-US" sz="2000" b="1" dirty="0"/>
              <a:t>. </a:t>
            </a:r>
            <a:r>
              <a:rPr lang="en-US" sz="2000" b="1" dirty="0" err="1"/>
              <a:t>winst</a:t>
            </a:r>
            <a:r>
              <a:rPr lang="en-US" sz="2000" b="1" dirty="0"/>
              <a:t>.</a:t>
            </a:r>
          </a:p>
          <a:p>
            <a:pPr>
              <a:buFont typeface="Wingdings" panose="05000000000000000000" pitchFamily="2" charset="2"/>
              <a:buChar char="Ø"/>
            </a:pPr>
            <a:endParaRPr lang="en-US" sz="2000" b="1" dirty="0"/>
          </a:p>
          <a:p>
            <a:pPr>
              <a:buFont typeface="Wingdings" panose="05000000000000000000" pitchFamily="2" charset="2"/>
              <a:buChar char="Ø"/>
            </a:pPr>
            <a:r>
              <a:rPr lang="en-US" sz="2000" b="1" dirty="0" err="1"/>
              <a:t>Reclamecampagne</a:t>
            </a:r>
            <a:r>
              <a:rPr lang="en-US" sz="2000" b="1" dirty="0"/>
              <a:t> </a:t>
            </a:r>
            <a:r>
              <a:rPr lang="en-US" sz="2000" b="1" dirty="0" err="1"/>
              <a:t>kost</a:t>
            </a:r>
            <a:r>
              <a:rPr lang="en-US" sz="2000" b="1" dirty="0"/>
              <a:t> $ 2 </a:t>
            </a:r>
            <a:r>
              <a:rPr lang="en-US" sz="2000" b="1" dirty="0" err="1"/>
              <a:t>mln</a:t>
            </a:r>
            <a:r>
              <a:rPr lang="en-US" sz="2000" b="1" dirty="0"/>
              <a:t>.</a:t>
            </a:r>
          </a:p>
          <a:p>
            <a:pPr>
              <a:buFont typeface="Wingdings" panose="05000000000000000000" pitchFamily="2" charset="2"/>
              <a:buChar char="Ø"/>
            </a:pPr>
            <a:endParaRPr lang="en-US" sz="2000" b="1" dirty="0"/>
          </a:p>
          <a:p>
            <a:pPr>
              <a:buFont typeface="Wingdings" panose="05000000000000000000" pitchFamily="2" charset="2"/>
              <a:buChar char="Ø"/>
            </a:pPr>
            <a:r>
              <a:rPr lang="en-US" sz="2000" b="1" dirty="0" err="1"/>
              <a:t>Reclame</a:t>
            </a:r>
            <a:r>
              <a:rPr lang="en-US" sz="2000" b="1" dirty="0"/>
              <a:t> </a:t>
            </a:r>
            <a:r>
              <a:rPr lang="en-US" sz="2000" b="1" dirty="0" err="1"/>
              <a:t>maken</a:t>
            </a:r>
            <a:r>
              <a:rPr lang="en-US" sz="2000" b="1" dirty="0"/>
              <a:t> </a:t>
            </a:r>
            <a:r>
              <a:rPr lang="en-US" sz="2000" b="1" dirty="0" err="1"/>
              <a:t>kan</a:t>
            </a:r>
            <a:r>
              <a:rPr lang="en-US" sz="2000" b="1" dirty="0"/>
              <a:t> de </a:t>
            </a:r>
            <a:r>
              <a:rPr lang="en-US" sz="2000" b="1" u="sng" dirty="0" err="1"/>
              <a:t>eigen</a:t>
            </a:r>
            <a:r>
              <a:rPr lang="en-US" sz="2000" b="1" dirty="0"/>
              <a:t> </a:t>
            </a:r>
            <a:r>
              <a:rPr lang="en-US" sz="2000" b="1" dirty="0" err="1"/>
              <a:t>winst</a:t>
            </a:r>
            <a:r>
              <a:rPr lang="en-US" sz="2000" b="1" dirty="0"/>
              <a:t> </a:t>
            </a:r>
            <a:r>
              <a:rPr lang="en-US" sz="2000" b="1" dirty="0" err="1"/>
              <a:t>vergroten</a:t>
            </a:r>
            <a:r>
              <a:rPr lang="en-US" sz="2000" b="1" dirty="0"/>
              <a:t> </a:t>
            </a:r>
            <a:r>
              <a:rPr lang="en-US" sz="2000" b="1" dirty="0" err="1"/>
              <a:t>naar</a:t>
            </a:r>
            <a:r>
              <a:rPr lang="en-US" sz="2000" b="1" dirty="0"/>
              <a:t> $ 28 </a:t>
            </a:r>
            <a:r>
              <a:rPr lang="en-US" sz="2000" b="1" dirty="0" err="1"/>
              <a:t>mln</a:t>
            </a:r>
            <a:r>
              <a:rPr lang="en-US" sz="2000" b="1" dirty="0"/>
              <a:t>. (30 </a:t>
            </a:r>
            <a:r>
              <a:rPr lang="en-US" sz="2000" b="1" dirty="0" err="1"/>
              <a:t>mln</a:t>
            </a:r>
            <a:r>
              <a:rPr lang="en-US" sz="2000" b="1" dirty="0"/>
              <a:t>. – 2 </a:t>
            </a:r>
            <a:r>
              <a:rPr lang="en-US" sz="2000" b="1" dirty="0" err="1"/>
              <a:t>mln</a:t>
            </a:r>
            <a:r>
              <a:rPr lang="en-US" sz="2000" b="1" dirty="0"/>
              <a:t>.), </a:t>
            </a:r>
            <a:r>
              <a:rPr lang="en-US" sz="2000" b="1" dirty="0" err="1"/>
              <a:t>en</a:t>
            </a:r>
            <a:r>
              <a:rPr lang="en-US" sz="2000" b="1" dirty="0"/>
              <a:t> die van de </a:t>
            </a:r>
            <a:r>
              <a:rPr lang="en-US" sz="2000" b="1" dirty="0" err="1"/>
              <a:t>ander</a:t>
            </a:r>
            <a:r>
              <a:rPr lang="en-US" sz="2000" b="1" dirty="0"/>
              <a:t> </a:t>
            </a:r>
            <a:r>
              <a:rPr lang="en-US" sz="2000" b="1" dirty="0" err="1"/>
              <a:t>verlagen</a:t>
            </a:r>
            <a:r>
              <a:rPr lang="en-US" sz="2000" b="1" dirty="0"/>
              <a:t> </a:t>
            </a:r>
            <a:r>
              <a:rPr lang="en-US" sz="2000" b="1" dirty="0" err="1"/>
              <a:t>naar</a:t>
            </a:r>
            <a:r>
              <a:rPr lang="en-US" sz="2000" b="1" dirty="0"/>
              <a:t> $ 10 </a:t>
            </a:r>
            <a:r>
              <a:rPr lang="en-US" sz="2000" b="1" dirty="0" err="1"/>
              <a:t>mln</a:t>
            </a:r>
            <a:r>
              <a:rPr lang="en-US" sz="2000" b="1" dirty="0"/>
              <a:t>.</a:t>
            </a:r>
          </a:p>
          <a:p>
            <a:pPr>
              <a:buFont typeface="Wingdings" panose="05000000000000000000" pitchFamily="2" charset="2"/>
              <a:buChar char="Ø"/>
            </a:pPr>
            <a:endParaRPr lang="en-US" sz="2000" b="1" dirty="0"/>
          </a:p>
          <a:p>
            <a:pPr>
              <a:buFont typeface="Wingdings" panose="05000000000000000000" pitchFamily="2" charset="2"/>
              <a:buChar char="Ø"/>
            </a:pPr>
            <a:r>
              <a:rPr lang="en-US" sz="2000" b="1" dirty="0" err="1"/>
              <a:t>Als</a:t>
            </a:r>
            <a:r>
              <a:rPr lang="en-US" sz="2000" b="1" dirty="0"/>
              <a:t> </a:t>
            </a:r>
            <a:r>
              <a:rPr lang="en-US" sz="2000" b="1" dirty="0" err="1"/>
              <a:t>ze</a:t>
            </a:r>
            <a:r>
              <a:rPr lang="en-US" sz="2000" b="1" dirty="0"/>
              <a:t> </a:t>
            </a:r>
            <a:r>
              <a:rPr lang="en-US" sz="2000" b="1" dirty="0" err="1"/>
              <a:t>beiden</a:t>
            </a:r>
            <a:r>
              <a:rPr lang="en-US" sz="2000" b="1" dirty="0"/>
              <a:t> </a:t>
            </a:r>
            <a:r>
              <a:rPr lang="en-US" sz="2000" b="1" dirty="0" err="1"/>
              <a:t>reclame</a:t>
            </a:r>
            <a:r>
              <a:rPr lang="en-US" sz="2000" b="1" dirty="0"/>
              <a:t> </a:t>
            </a:r>
            <a:r>
              <a:rPr lang="en-US" sz="2000" b="1" dirty="0" err="1"/>
              <a:t>maken</a:t>
            </a:r>
            <a:r>
              <a:rPr lang="en-US" sz="2000" b="1" dirty="0"/>
              <a:t> </a:t>
            </a:r>
            <a:r>
              <a:rPr lang="en-US" sz="2000" b="1" dirty="0" err="1"/>
              <a:t>dan</a:t>
            </a:r>
            <a:r>
              <a:rPr lang="en-US" sz="2000" b="1" dirty="0"/>
              <a:t> </a:t>
            </a:r>
            <a:r>
              <a:rPr lang="en-US" sz="2000" b="1" dirty="0" err="1"/>
              <a:t>snoepen</a:t>
            </a:r>
            <a:r>
              <a:rPr lang="en-US" sz="2000" b="1" dirty="0"/>
              <a:t> </a:t>
            </a:r>
            <a:r>
              <a:rPr lang="en-US" sz="2000" b="1" dirty="0" err="1"/>
              <a:t>ze</a:t>
            </a:r>
            <a:r>
              <a:rPr lang="en-US" sz="2000" b="1" dirty="0"/>
              <a:t> </a:t>
            </a:r>
            <a:r>
              <a:rPr lang="en-US" sz="2000" b="1" dirty="0" err="1"/>
              <a:t>klanten</a:t>
            </a:r>
            <a:r>
              <a:rPr lang="en-US" sz="2000" b="1" dirty="0"/>
              <a:t> van </a:t>
            </a:r>
            <a:r>
              <a:rPr lang="en-US" sz="2000" b="1" dirty="0" err="1"/>
              <a:t>elkaar</a:t>
            </a:r>
            <a:r>
              <a:rPr lang="en-US" sz="2000" b="1" dirty="0"/>
              <a:t> </a:t>
            </a:r>
            <a:r>
              <a:rPr lang="en-US" sz="2000" b="1" dirty="0" err="1"/>
              <a:t>af</a:t>
            </a:r>
            <a:r>
              <a:rPr lang="en-US" sz="2000" b="1" dirty="0"/>
              <a:t> </a:t>
            </a:r>
            <a:r>
              <a:rPr lang="en-US" sz="2000" b="1" dirty="0" err="1"/>
              <a:t>en</a:t>
            </a:r>
            <a:r>
              <a:rPr lang="en-US" sz="2000" b="1" dirty="0"/>
              <a:t> </a:t>
            </a:r>
            <a:r>
              <a:rPr lang="en-US" sz="2000" b="1" dirty="0" err="1"/>
              <a:t>wordt</a:t>
            </a:r>
            <a:r>
              <a:rPr lang="en-US" sz="2000" b="1" dirty="0"/>
              <a:t> </a:t>
            </a:r>
            <a:r>
              <a:rPr lang="en-US" sz="2000" b="1" dirty="0" err="1"/>
              <a:t>hun</a:t>
            </a:r>
            <a:r>
              <a:rPr lang="en-US" sz="2000" b="1" dirty="0"/>
              <a:t> </a:t>
            </a:r>
            <a:r>
              <a:rPr lang="en-US" sz="2000" b="1" dirty="0" err="1"/>
              <a:t>winst</a:t>
            </a:r>
            <a:r>
              <a:rPr lang="en-US" sz="2000" b="1" dirty="0"/>
              <a:t> $ 18 </a:t>
            </a:r>
            <a:r>
              <a:rPr lang="en-US" sz="2000" b="1" dirty="0" err="1"/>
              <a:t>mln</a:t>
            </a:r>
            <a:r>
              <a:rPr lang="en-US" sz="2000" b="1" dirty="0"/>
              <a:t>. ($ 20 </a:t>
            </a:r>
            <a:r>
              <a:rPr lang="en-US" sz="2000" b="1" dirty="0" err="1"/>
              <a:t>mln</a:t>
            </a:r>
            <a:r>
              <a:rPr lang="en-US" sz="2000" b="1" dirty="0"/>
              <a:t>. – $ 2 </a:t>
            </a:r>
            <a:r>
              <a:rPr lang="en-US" sz="2000" b="1" dirty="0" err="1"/>
              <a:t>mln</a:t>
            </a:r>
            <a:r>
              <a:rPr lang="en-US" sz="2000" b="1" dirty="0"/>
              <a:t>. </a:t>
            </a:r>
            <a:r>
              <a:rPr lang="en-US" sz="2000" b="1" dirty="0" err="1"/>
              <a:t>reclamekosten</a:t>
            </a:r>
            <a:r>
              <a:rPr lang="en-US" sz="2000" b="1" dirty="0"/>
              <a:t>)</a:t>
            </a:r>
          </a:p>
          <a:p>
            <a:pPr>
              <a:buFont typeface="Wingdings" panose="05000000000000000000" pitchFamily="2" charset="2"/>
              <a:buChar char="Ø"/>
            </a:pPr>
            <a:endParaRPr lang="en-US" sz="2000" b="1" dirty="0"/>
          </a:p>
          <a:p>
            <a:pPr marL="0" indent="0">
              <a:buNone/>
            </a:pPr>
            <a:r>
              <a:rPr lang="en-US" sz="2000" b="1" dirty="0" err="1"/>
              <a:t>Vraag</a:t>
            </a:r>
            <a:r>
              <a:rPr lang="en-US" sz="2000" b="1" dirty="0"/>
              <a:t>: wat </a:t>
            </a:r>
            <a:r>
              <a:rPr lang="en-US" sz="2000" b="1" dirty="0" err="1"/>
              <a:t>zullen</a:t>
            </a:r>
            <a:r>
              <a:rPr lang="en-US" sz="2000" b="1" dirty="0"/>
              <a:t> </a:t>
            </a:r>
            <a:r>
              <a:rPr lang="en-US" sz="2000" b="1" dirty="0" err="1"/>
              <a:t>beide</a:t>
            </a:r>
            <a:r>
              <a:rPr lang="en-US" sz="2000" b="1" dirty="0"/>
              <a:t> </a:t>
            </a:r>
            <a:r>
              <a:rPr lang="en-US" sz="2000" b="1" dirty="0" err="1"/>
              <a:t>bedrijven</a:t>
            </a:r>
            <a:r>
              <a:rPr lang="en-US" sz="2000" b="1" dirty="0"/>
              <a:t> </a:t>
            </a:r>
            <a:r>
              <a:rPr lang="en-US" sz="2000" b="1" dirty="0" err="1"/>
              <a:t>doen</a:t>
            </a:r>
            <a:r>
              <a:rPr lang="en-US" sz="2000" b="1" dirty="0"/>
              <a:t>?</a:t>
            </a:r>
          </a:p>
        </p:txBody>
      </p:sp>
      <p:pic>
        <p:nvPicPr>
          <p:cNvPr id="4" name="il_fi" descr="http://www.returnonreputation.com/files/2010/12/NIKE_Swoosh2.gif"/>
          <p:cNvPicPr/>
          <p:nvPr/>
        </p:nvPicPr>
        <p:blipFill>
          <a:blip r:embed="rId2" cstate="print"/>
          <a:srcRect/>
          <a:stretch>
            <a:fillRect/>
          </a:stretch>
        </p:blipFill>
        <p:spPr bwMode="auto">
          <a:xfrm>
            <a:off x="1524000" y="-11289"/>
            <a:ext cx="2362200" cy="1393176"/>
          </a:xfrm>
          <a:prstGeom prst="rect">
            <a:avLst/>
          </a:prstGeom>
          <a:noFill/>
          <a:ln w="9525">
            <a:noFill/>
            <a:miter lim="800000"/>
            <a:headEnd/>
            <a:tailEnd/>
          </a:ln>
        </p:spPr>
      </p:pic>
      <p:pic>
        <p:nvPicPr>
          <p:cNvPr id="5" name="rg_hi" descr="http://t3.gstatic.com/images?q=tbn:ANd9GcRQvW4UIn7o5uRTdR-3vHr4M5WcmKEHKJ0lWjuyepGHxvnSRlvc3A">
            <a:hlinkClick r:id="rId3"/>
          </p:cNvPr>
          <p:cNvPicPr/>
          <p:nvPr/>
        </p:nvPicPr>
        <p:blipFill>
          <a:blip r:embed="rId4" cstate="print"/>
          <a:srcRect/>
          <a:stretch>
            <a:fillRect/>
          </a:stretch>
        </p:blipFill>
        <p:spPr bwMode="auto">
          <a:xfrm>
            <a:off x="8390887" y="45778"/>
            <a:ext cx="1972313" cy="1519555"/>
          </a:xfrm>
          <a:prstGeom prst="rect">
            <a:avLst/>
          </a:prstGeom>
          <a:noFill/>
          <a:ln w="9525">
            <a:noFill/>
            <a:miter lim="800000"/>
            <a:headEnd/>
            <a:tailEnd/>
          </a:ln>
        </p:spPr>
      </p:pic>
      <p:sp>
        <p:nvSpPr>
          <p:cNvPr id="6" name="Rectangle 7"/>
          <p:cNvSpPr/>
          <p:nvPr/>
        </p:nvSpPr>
        <p:spPr>
          <a:xfrm>
            <a:off x="3352801" y="1752600"/>
            <a:ext cx="5685787" cy="553998"/>
          </a:xfrm>
          <a:prstGeom prst="rect">
            <a:avLst/>
          </a:prstGeom>
        </p:spPr>
        <p:txBody>
          <a:bodyPr wrap="none">
            <a:spAutoFit/>
          </a:bodyPr>
          <a:lstStyle/>
          <a:p>
            <a:r>
              <a:rPr lang="en-US" sz="3000" b="1" dirty="0"/>
              <a:t>Nike en Adidas </a:t>
            </a:r>
            <a:r>
              <a:rPr lang="en-US" sz="3000" b="1" dirty="0" err="1"/>
              <a:t>willen</a:t>
            </a:r>
            <a:r>
              <a:rPr lang="en-US" sz="3000" b="1" dirty="0"/>
              <a:t> </a:t>
            </a:r>
            <a:r>
              <a:rPr lang="en-US" sz="3000" b="1" dirty="0" err="1"/>
              <a:t>meer</a:t>
            </a:r>
            <a:r>
              <a:rPr lang="en-US" sz="3000" b="1" dirty="0"/>
              <a:t> </a:t>
            </a:r>
            <a:r>
              <a:rPr lang="en-US" sz="3000" b="1" dirty="0" err="1"/>
              <a:t>winst</a:t>
            </a:r>
            <a:r>
              <a:rPr lang="en-US" sz="3000" b="1" dirty="0"/>
              <a:t>. </a:t>
            </a:r>
          </a:p>
        </p:txBody>
      </p:sp>
      <p:sp>
        <p:nvSpPr>
          <p:cNvPr id="2" name="Tekstvak 1"/>
          <p:cNvSpPr txBox="1"/>
          <p:nvPr/>
        </p:nvSpPr>
        <p:spPr>
          <a:xfrm>
            <a:off x="3962400" y="297723"/>
            <a:ext cx="4191000" cy="1015663"/>
          </a:xfrm>
          <a:prstGeom prst="rect">
            <a:avLst/>
          </a:prstGeom>
          <a:noFill/>
        </p:spPr>
        <p:txBody>
          <a:bodyPr wrap="square" rtlCol="0">
            <a:spAutoFit/>
          </a:bodyPr>
          <a:lstStyle/>
          <a:p>
            <a:pPr algn="ctr"/>
            <a:r>
              <a:rPr lang="en-US" sz="3000" b="1" dirty="0"/>
              <a:t>Het </a:t>
            </a:r>
            <a:r>
              <a:rPr lang="en-US" sz="3000" b="1" dirty="0" err="1"/>
              <a:t>gevangenendilemma</a:t>
            </a:r>
            <a:r>
              <a:rPr lang="en-US" sz="3000" b="1" dirty="0"/>
              <a:t> in de </a:t>
            </a:r>
            <a:r>
              <a:rPr lang="en-US" sz="3000" b="1" dirty="0" err="1"/>
              <a:t>economie</a:t>
            </a:r>
            <a:endParaRPr lang="en-US" sz="3000" b="1" dirty="0"/>
          </a:p>
        </p:txBody>
      </p:sp>
    </p:spTree>
    <p:extLst>
      <p:ext uri="{BB962C8B-B14F-4D97-AF65-F5344CB8AC3E}">
        <p14:creationId xmlns:p14="http://schemas.microsoft.com/office/powerpoint/2010/main" val="200296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743200" y="1066800"/>
          <a:ext cx="6400800" cy="4005026"/>
        </p:xfrm>
        <a:graphic>
          <a:graphicData uri="http://schemas.openxmlformats.org/drawingml/2006/table">
            <a:tbl>
              <a:tblPr firstRow="1" bandRow="1">
                <a:tableStyleId>{5C22544A-7EE6-4342-B048-85BDC9FD1C3A}</a:tableStyleId>
              </a:tblPr>
              <a:tblGrid>
                <a:gridCol w="1783830">
                  <a:extLst>
                    <a:ext uri="{9D8B030D-6E8A-4147-A177-3AD203B41FA5}">
                      <a16:colId xmlns:a16="http://schemas.microsoft.com/office/drawing/2014/main" val="20000"/>
                    </a:ext>
                  </a:extLst>
                </a:gridCol>
                <a:gridCol w="141657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1265200">
                <a:tc>
                  <a:txBody>
                    <a:bodyPr/>
                    <a:lstStyle/>
                    <a:p>
                      <a:endParaRPr lang="en-US" dirty="0"/>
                    </a:p>
                  </a:txBody>
                  <a:tcPr/>
                </a:tc>
                <a:tc gridSpan="3">
                  <a:txBody>
                    <a:bodyPr/>
                    <a:lstStyle/>
                    <a:p>
                      <a:endParaRPr lang="en-US" dirty="0"/>
                    </a:p>
                    <a:p>
                      <a:endParaRPr lang="en-US" dirty="0"/>
                    </a:p>
                    <a:p>
                      <a:endParaRPr lang="en-US" dirty="0"/>
                    </a:p>
                    <a:p>
                      <a:endParaRPr lang="en-US" dirty="0"/>
                    </a:p>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13186">
                <a:tc rowSpan="3">
                  <a:txBody>
                    <a:bodyPr/>
                    <a:lstStyle/>
                    <a:p>
                      <a:endParaRPr lang="en-US" dirty="0"/>
                    </a:p>
                  </a:txBody>
                  <a:tcPr/>
                </a:tc>
                <a:tc>
                  <a:txBody>
                    <a:bodyPr/>
                    <a:lstStyle/>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914288">
                <a:tc vMerge="1">
                  <a:txBody>
                    <a:bodyPr/>
                    <a:lstStyle/>
                    <a:p>
                      <a:endParaRPr lang="en-US" dirty="0"/>
                    </a:p>
                  </a:txBody>
                  <a:tcPr/>
                </a:tc>
                <a:tc>
                  <a:txBody>
                    <a:bodyPr/>
                    <a:lstStyle/>
                    <a:p>
                      <a:pPr algn="ctr"/>
                      <a:endParaRPr lang="en-US" dirty="0"/>
                    </a:p>
                  </a:txBody>
                  <a:tcPr/>
                </a:tc>
                <a:tc>
                  <a:txBody>
                    <a:bodyPr/>
                    <a:lstStyle/>
                    <a:p>
                      <a:endParaRPr lang="en-US" sz="1800" b="1" dirty="0">
                        <a:solidFill>
                          <a:schemeClr val="tx2">
                            <a:lumMod val="60000"/>
                            <a:lumOff val="40000"/>
                          </a:schemeClr>
                        </a:solidFill>
                      </a:endParaRPr>
                    </a:p>
                    <a:p>
                      <a:r>
                        <a:rPr lang="en-US" sz="1800" b="1" dirty="0">
                          <a:solidFill>
                            <a:schemeClr val="tx2">
                              <a:lumMod val="60000"/>
                              <a:lumOff val="40000"/>
                            </a:schemeClr>
                          </a:solidFill>
                        </a:rPr>
                        <a:t>    </a:t>
                      </a:r>
                      <a:endParaRPr lang="en-US" sz="1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2">
                            <a:lumMod val="60000"/>
                            <a:lumOff val="4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60000"/>
                              <a:lumOff val="40000"/>
                            </a:schemeClr>
                          </a:solidFill>
                        </a:rPr>
                        <a:t>    </a:t>
                      </a:r>
                      <a:endParaRPr lang="en-US" sz="1800" b="1" dirty="0"/>
                    </a:p>
                    <a:p>
                      <a:endParaRPr lang="en-US" dirty="0"/>
                    </a:p>
                  </a:txBody>
                  <a:tcPr/>
                </a:tc>
                <a:extLst>
                  <a:ext uri="{0D108BD9-81ED-4DB2-BD59-A6C34878D82A}">
                    <a16:rowId xmlns:a16="http://schemas.microsoft.com/office/drawing/2014/main" val="10002"/>
                  </a:ext>
                </a:extLst>
              </a:tr>
              <a:tr h="877858">
                <a:tc vMerge="1">
                  <a:txBody>
                    <a:bodyPr/>
                    <a:lstStyle/>
                    <a:p>
                      <a:endParaRPr lang="en-US" dirty="0"/>
                    </a:p>
                  </a:txBody>
                  <a:tcPr/>
                </a:tc>
                <a:tc>
                  <a:txBody>
                    <a:bodyPr/>
                    <a:lstStyle/>
                    <a:p>
                      <a:pPr algn="ct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2">
                            <a:lumMod val="60000"/>
                            <a:lumOff val="40000"/>
                          </a:schemeClr>
                        </a:solidFill>
                      </a:endParaRP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2">
                            <a:lumMod val="60000"/>
                            <a:lumOff val="4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60000"/>
                              <a:lumOff val="40000"/>
                            </a:schemeClr>
                          </a:solidFill>
                        </a:rPr>
                        <a:t>     </a:t>
                      </a:r>
                      <a:endParaRPr lang="en-US" sz="1800" b="1" dirty="0"/>
                    </a:p>
                    <a:p>
                      <a:endParaRPr lang="en-US" dirty="0"/>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2057400" y="0"/>
            <a:ext cx="8229600" cy="639762"/>
          </a:xfrm>
        </p:spPr>
        <p:txBody>
          <a:bodyPr>
            <a:normAutofit fontScale="90000"/>
          </a:bodyPr>
          <a:lstStyle/>
          <a:p>
            <a:r>
              <a:rPr lang="en-US" b="1" dirty="0"/>
              <a:t>In </a:t>
            </a:r>
            <a:r>
              <a:rPr lang="en-US" b="1" dirty="0" err="1"/>
              <a:t>een</a:t>
            </a:r>
            <a:r>
              <a:rPr lang="en-US" b="1" dirty="0"/>
              <a:t> schema</a:t>
            </a:r>
          </a:p>
        </p:txBody>
      </p:sp>
      <p:pic>
        <p:nvPicPr>
          <p:cNvPr id="6" name="rg_hi" descr="http://t3.gstatic.com/images?q=tbn:ANd9GcRQvW4UIn7o5uRTdR-3vHr4M5WcmKEHKJ0lWjuyepGHxvnSRlvc3A">
            <a:hlinkClick r:id="rId2"/>
          </p:cNvPr>
          <p:cNvPicPr/>
          <p:nvPr/>
        </p:nvPicPr>
        <p:blipFill>
          <a:blip r:embed="rId3" cstate="print"/>
          <a:srcRect/>
          <a:stretch>
            <a:fillRect/>
          </a:stretch>
        </p:blipFill>
        <p:spPr bwMode="auto">
          <a:xfrm>
            <a:off x="2819400" y="2743200"/>
            <a:ext cx="1600200" cy="1676400"/>
          </a:xfrm>
          <a:prstGeom prst="rect">
            <a:avLst/>
          </a:prstGeom>
          <a:noFill/>
          <a:ln w="9525">
            <a:noFill/>
            <a:miter lim="800000"/>
            <a:headEnd/>
            <a:tailEnd/>
          </a:ln>
        </p:spPr>
      </p:pic>
      <p:sp>
        <p:nvSpPr>
          <p:cNvPr id="10" name="TextBox 9"/>
          <p:cNvSpPr txBox="1"/>
          <p:nvPr/>
        </p:nvSpPr>
        <p:spPr>
          <a:xfrm>
            <a:off x="6096000" y="3429000"/>
            <a:ext cx="1143000" cy="369332"/>
          </a:xfrm>
          <a:prstGeom prst="rect">
            <a:avLst/>
          </a:prstGeom>
          <a:noFill/>
        </p:spPr>
        <p:txBody>
          <a:bodyPr wrap="square" rtlCol="0">
            <a:spAutoFit/>
          </a:bodyPr>
          <a:lstStyle/>
          <a:p>
            <a:r>
              <a:rPr lang="en-US" b="1" dirty="0">
                <a:solidFill>
                  <a:schemeClr val="tx2">
                    <a:lumMod val="60000"/>
                    <a:lumOff val="40000"/>
                  </a:schemeClr>
                </a:solidFill>
              </a:rPr>
              <a:t>20</a:t>
            </a:r>
            <a:r>
              <a:rPr lang="en-US" b="1" dirty="0"/>
              <a:t>    ,   20</a:t>
            </a:r>
            <a:endParaRPr lang="en-US" dirty="0"/>
          </a:p>
        </p:txBody>
      </p:sp>
      <p:sp>
        <p:nvSpPr>
          <p:cNvPr id="11" name="TextBox 10"/>
          <p:cNvSpPr txBox="1"/>
          <p:nvPr/>
        </p:nvSpPr>
        <p:spPr>
          <a:xfrm>
            <a:off x="7696200" y="3429000"/>
            <a:ext cx="1143000" cy="369332"/>
          </a:xfrm>
          <a:prstGeom prst="rect">
            <a:avLst/>
          </a:prstGeom>
          <a:noFill/>
        </p:spPr>
        <p:txBody>
          <a:bodyPr wrap="square" rtlCol="0">
            <a:spAutoFit/>
          </a:bodyPr>
          <a:lstStyle/>
          <a:p>
            <a:r>
              <a:rPr lang="en-US" b="1" dirty="0">
                <a:solidFill>
                  <a:schemeClr val="tx2">
                    <a:lumMod val="60000"/>
                    <a:lumOff val="40000"/>
                  </a:schemeClr>
                </a:solidFill>
              </a:rPr>
              <a:t>10</a:t>
            </a:r>
            <a:r>
              <a:rPr lang="en-US" b="1" dirty="0"/>
              <a:t>    ,   28</a:t>
            </a:r>
            <a:endParaRPr lang="en-US" dirty="0"/>
          </a:p>
        </p:txBody>
      </p:sp>
      <p:sp>
        <p:nvSpPr>
          <p:cNvPr id="12" name="TextBox 11"/>
          <p:cNvSpPr txBox="1"/>
          <p:nvPr/>
        </p:nvSpPr>
        <p:spPr>
          <a:xfrm>
            <a:off x="6172200" y="4343400"/>
            <a:ext cx="1143000" cy="369332"/>
          </a:xfrm>
          <a:prstGeom prst="rect">
            <a:avLst/>
          </a:prstGeom>
          <a:noFill/>
        </p:spPr>
        <p:txBody>
          <a:bodyPr wrap="square" rtlCol="0">
            <a:spAutoFit/>
          </a:bodyPr>
          <a:lstStyle/>
          <a:p>
            <a:r>
              <a:rPr lang="en-US" b="1" dirty="0">
                <a:solidFill>
                  <a:schemeClr val="tx2">
                    <a:lumMod val="60000"/>
                    <a:lumOff val="40000"/>
                  </a:schemeClr>
                </a:solidFill>
              </a:rPr>
              <a:t>28</a:t>
            </a:r>
            <a:r>
              <a:rPr lang="en-US" b="1" dirty="0"/>
              <a:t>    ,   10</a:t>
            </a:r>
            <a:endParaRPr lang="en-US" dirty="0"/>
          </a:p>
        </p:txBody>
      </p:sp>
      <p:sp>
        <p:nvSpPr>
          <p:cNvPr id="13" name="TextBox 12"/>
          <p:cNvSpPr txBox="1"/>
          <p:nvPr/>
        </p:nvSpPr>
        <p:spPr>
          <a:xfrm>
            <a:off x="7696200" y="4343400"/>
            <a:ext cx="1143000" cy="369332"/>
          </a:xfrm>
          <a:prstGeom prst="rect">
            <a:avLst/>
          </a:prstGeom>
          <a:noFill/>
        </p:spPr>
        <p:txBody>
          <a:bodyPr wrap="square" rtlCol="0">
            <a:spAutoFit/>
          </a:bodyPr>
          <a:lstStyle/>
          <a:p>
            <a:r>
              <a:rPr lang="en-US" b="1" dirty="0">
                <a:solidFill>
                  <a:schemeClr val="tx2">
                    <a:lumMod val="60000"/>
                    <a:lumOff val="40000"/>
                  </a:schemeClr>
                </a:solidFill>
              </a:rPr>
              <a:t> 18   </a:t>
            </a:r>
            <a:r>
              <a:rPr lang="en-US" b="1" dirty="0"/>
              <a:t>,   18</a:t>
            </a:r>
            <a:endParaRPr lang="en-US" dirty="0"/>
          </a:p>
        </p:txBody>
      </p:sp>
      <p:sp>
        <p:nvSpPr>
          <p:cNvPr id="14" name="TextBox 13"/>
          <p:cNvSpPr txBox="1"/>
          <p:nvPr/>
        </p:nvSpPr>
        <p:spPr>
          <a:xfrm>
            <a:off x="6096000" y="2529842"/>
            <a:ext cx="1143000" cy="646331"/>
          </a:xfrm>
          <a:prstGeom prst="rect">
            <a:avLst/>
          </a:prstGeom>
          <a:noFill/>
        </p:spPr>
        <p:txBody>
          <a:bodyPr wrap="square" rtlCol="0">
            <a:spAutoFit/>
          </a:bodyPr>
          <a:lstStyle/>
          <a:p>
            <a:pPr algn="ctr"/>
            <a:r>
              <a:rPr lang="en-US" dirty="0"/>
              <a:t>GEEN </a:t>
            </a:r>
            <a:r>
              <a:rPr lang="en-US" dirty="0" err="1"/>
              <a:t>reclame</a:t>
            </a:r>
            <a:endParaRPr lang="en-US" dirty="0"/>
          </a:p>
        </p:txBody>
      </p:sp>
      <p:sp>
        <p:nvSpPr>
          <p:cNvPr id="15" name="TextBox 14"/>
          <p:cNvSpPr txBox="1"/>
          <p:nvPr/>
        </p:nvSpPr>
        <p:spPr>
          <a:xfrm>
            <a:off x="7772400" y="2529842"/>
            <a:ext cx="1143000" cy="646331"/>
          </a:xfrm>
          <a:prstGeom prst="rect">
            <a:avLst/>
          </a:prstGeom>
          <a:noFill/>
        </p:spPr>
        <p:txBody>
          <a:bodyPr wrap="square" rtlCol="0">
            <a:spAutoFit/>
          </a:bodyPr>
          <a:lstStyle/>
          <a:p>
            <a:pPr algn="ctr"/>
            <a:r>
              <a:rPr lang="en-US" dirty="0"/>
              <a:t>WEL </a:t>
            </a:r>
            <a:r>
              <a:rPr lang="en-US" dirty="0" err="1"/>
              <a:t>reclame</a:t>
            </a:r>
            <a:endParaRPr lang="en-US" dirty="0"/>
          </a:p>
        </p:txBody>
      </p:sp>
      <p:sp>
        <p:nvSpPr>
          <p:cNvPr id="16" name="TextBox 15"/>
          <p:cNvSpPr txBox="1"/>
          <p:nvPr/>
        </p:nvSpPr>
        <p:spPr>
          <a:xfrm>
            <a:off x="4572000" y="3276601"/>
            <a:ext cx="1143000" cy="646331"/>
          </a:xfrm>
          <a:prstGeom prst="rect">
            <a:avLst/>
          </a:prstGeom>
          <a:noFill/>
        </p:spPr>
        <p:txBody>
          <a:bodyPr wrap="square" rtlCol="0">
            <a:spAutoFit/>
          </a:bodyPr>
          <a:lstStyle/>
          <a:p>
            <a:pPr algn="ctr"/>
            <a:r>
              <a:rPr lang="en-US" dirty="0"/>
              <a:t>GEEN </a:t>
            </a:r>
            <a:r>
              <a:rPr lang="en-US" dirty="0" err="1"/>
              <a:t>reclame</a:t>
            </a:r>
            <a:endParaRPr lang="en-US" dirty="0"/>
          </a:p>
        </p:txBody>
      </p:sp>
      <p:sp>
        <p:nvSpPr>
          <p:cNvPr id="17" name="TextBox 16"/>
          <p:cNvSpPr txBox="1"/>
          <p:nvPr/>
        </p:nvSpPr>
        <p:spPr>
          <a:xfrm>
            <a:off x="4648200" y="4191001"/>
            <a:ext cx="1143000" cy="646331"/>
          </a:xfrm>
          <a:prstGeom prst="rect">
            <a:avLst/>
          </a:prstGeom>
          <a:noFill/>
        </p:spPr>
        <p:txBody>
          <a:bodyPr wrap="square" rtlCol="0">
            <a:spAutoFit/>
          </a:bodyPr>
          <a:lstStyle/>
          <a:p>
            <a:pPr algn="ctr"/>
            <a:r>
              <a:rPr lang="en-US" dirty="0"/>
              <a:t>WEL </a:t>
            </a:r>
            <a:r>
              <a:rPr lang="en-US" dirty="0" err="1"/>
              <a:t>reclame</a:t>
            </a:r>
            <a:endParaRPr lang="en-US" dirty="0"/>
          </a:p>
        </p:txBody>
      </p:sp>
      <p:pic>
        <p:nvPicPr>
          <p:cNvPr id="19" name="il_fi" descr="http://www.returnonreputation.com/files/2010/12/NIKE_Swoosh2.gif"/>
          <p:cNvPicPr/>
          <p:nvPr/>
        </p:nvPicPr>
        <p:blipFill>
          <a:blip r:embed="rId4" cstate="print"/>
          <a:srcRect/>
          <a:stretch>
            <a:fillRect/>
          </a:stretch>
        </p:blipFill>
        <p:spPr bwMode="auto">
          <a:xfrm>
            <a:off x="5791200" y="1219200"/>
            <a:ext cx="2133600" cy="1066800"/>
          </a:xfrm>
          <a:prstGeom prst="rect">
            <a:avLst/>
          </a:prstGeom>
          <a:noFill/>
          <a:ln w="9525">
            <a:noFill/>
            <a:miter lim="800000"/>
            <a:headEnd/>
            <a:tailEnd/>
          </a:ln>
        </p:spPr>
      </p:pic>
      <p:sp>
        <p:nvSpPr>
          <p:cNvPr id="4" name="Rechthoek 3"/>
          <p:cNvSpPr/>
          <p:nvPr/>
        </p:nvSpPr>
        <p:spPr>
          <a:xfrm>
            <a:off x="2057400" y="5038805"/>
            <a:ext cx="8229600" cy="1754326"/>
          </a:xfrm>
          <a:prstGeom prst="rect">
            <a:avLst/>
          </a:prstGeom>
        </p:spPr>
        <p:txBody>
          <a:bodyPr wrap="square">
            <a:spAutoFit/>
          </a:bodyPr>
          <a:lstStyle/>
          <a:p>
            <a:pPr marL="285750" indent="-285750">
              <a:buFont typeface="Wingdings" panose="05000000000000000000" pitchFamily="2" charset="2"/>
              <a:buChar char="Ø"/>
            </a:pPr>
            <a:r>
              <a:rPr lang="en-US" b="1" dirty="0"/>
              <a:t>Adidas </a:t>
            </a:r>
            <a:r>
              <a:rPr lang="en-US" b="1" dirty="0" err="1"/>
              <a:t>en</a:t>
            </a:r>
            <a:r>
              <a:rPr lang="en-US" b="1" dirty="0"/>
              <a:t> Nike </a:t>
            </a:r>
            <a:r>
              <a:rPr lang="en-US" b="1" dirty="0" err="1"/>
              <a:t>maken</a:t>
            </a:r>
            <a:r>
              <a:rPr lang="en-US" b="1" dirty="0"/>
              <a:t> nu </a:t>
            </a:r>
            <a:r>
              <a:rPr lang="en-US" b="1" dirty="0" err="1"/>
              <a:t>beiden</a:t>
            </a:r>
            <a:r>
              <a:rPr lang="en-US" b="1" dirty="0"/>
              <a:t> $ 20 </a:t>
            </a:r>
            <a:r>
              <a:rPr lang="en-US" b="1" dirty="0" err="1"/>
              <a:t>mln</a:t>
            </a:r>
            <a:r>
              <a:rPr lang="en-US" b="1" dirty="0"/>
              <a:t>. </a:t>
            </a:r>
            <a:r>
              <a:rPr lang="en-US" b="1" dirty="0" err="1"/>
              <a:t>winst</a:t>
            </a:r>
            <a:r>
              <a:rPr lang="en-US" b="1" dirty="0"/>
              <a:t>.</a:t>
            </a:r>
          </a:p>
          <a:p>
            <a:pPr marL="285750" indent="-285750">
              <a:buFont typeface="Wingdings" panose="05000000000000000000" pitchFamily="2" charset="2"/>
              <a:buChar char="Ø"/>
            </a:pPr>
            <a:r>
              <a:rPr lang="en-US" b="1" dirty="0" err="1"/>
              <a:t>Reclamecampagne</a:t>
            </a:r>
            <a:r>
              <a:rPr lang="en-US" b="1" dirty="0"/>
              <a:t> </a:t>
            </a:r>
            <a:r>
              <a:rPr lang="en-US" b="1" dirty="0" err="1"/>
              <a:t>kost</a:t>
            </a:r>
            <a:r>
              <a:rPr lang="en-US" b="1" dirty="0"/>
              <a:t> $ 2 </a:t>
            </a:r>
            <a:r>
              <a:rPr lang="en-US" b="1" dirty="0" err="1"/>
              <a:t>mln</a:t>
            </a:r>
            <a:r>
              <a:rPr lang="en-US" b="1" dirty="0"/>
              <a:t>.</a:t>
            </a:r>
          </a:p>
          <a:p>
            <a:pPr marL="285750" indent="-285750">
              <a:buFont typeface="Wingdings" panose="05000000000000000000" pitchFamily="2" charset="2"/>
              <a:buChar char="Ø"/>
            </a:pPr>
            <a:r>
              <a:rPr lang="en-US" b="1" dirty="0" err="1"/>
              <a:t>Reclame</a:t>
            </a:r>
            <a:r>
              <a:rPr lang="en-US" b="1" dirty="0"/>
              <a:t> </a:t>
            </a:r>
            <a:r>
              <a:rPr lang="en-US" b="1" dirty="0" err="1"/>
              <a:t>maken</a:t>
            </a:r>
            <a:r>
              <a:rPr lang="en-US" b="1" dirty="0"/>
              <a:t> </a:t>
            </a:r>
            <a:r>
              <a:rPr lang="en-US" b="1" dirty="0" err="1"/>
              <a:t>kan</a:t>
            </a:r>
            <a:r>
              <a:rPr lang="en-US" b="1" dirty="0"/>
              <a:t> de </a:t>
            </a:r>
            <a:r>
              <a:rPr lang="en-US" b="1" u="sng" dirty="0" err="1"/>
              <a:t>eigen</a:t>
            </a:r>
            <a:r>
              <a:rPr lang="en-US" b="1" dirty="0"/>
              <a:t> </a:t>
            </a:r>
            <a:r>
              <a:rPr lang="en-US" b="1" dirty="0" err="1"/>
              <a:t>winst</a:t>
            </a:r>
            <a:r>
              <a:rPr lang="en-US" b="1" dirty="0"/>
              <a:t> </a:t>
            </a:r>
            <a:r>
              <a:rPr lang="en-US" b="1" dirty="0" err="1"/>
              <a:t>vergroten</a:t>
            </a:r>
            <a:r>
              <a:rPr lang="en-US" b="1" dirty="0"/>
              <a:t> </a:t>
            </a:r>
            <a:r>
              <a:rPr lang="en-US" b="1" dirty="0" err="1"/>
              <a:t>naar</a:t>
            </a:r>
            <a:r>
              <a:rPr lang="en-US" b="1" dirty="0"/>
              <a:t> $ 28 </a:t>
            </a:r>
            <a:r>
              <a:rPr lang="en-US" b="1" dirty="0" err="1"/>
              <a:t>mln</a:t>
            </a:r>
            <a:r>
              <a:rPr lang="en-US" b="1" dirty="0"/>
              <a:t>. ($ 30 </a:t>
            </a:r>
            <a:r>
              <a:rPr lang="en-US" b="1" dirty="0" err="1"/>
              <a:t>mln</a:t>
            </a:r>
            <a:r>
              <a:rPr lang="en-US" b="1" dirty="0"/>
              <a:t>. – $ 2 </a:t>
            </a:r>
            <a:r>
              <a:rPr lang="en-US" b="1" dirty="0" err="1"/>
              <a:t>mln</a:t>
            </a:r>
            <a:r>
              <a:rPr lang="en-US" b="1" dirty="0"/>
              <a:t>.), </a:t>
            </a:r>
            <a:r>
              <a:rPr lang="en-US" b="1" dirty="0" err="1"/>
              <a:t>en</a:t>
            </a:r>
            <a:r>
              <a:rPr lang="en-US" b="1" dirty="0"/>
              <a:t> die van de </a:t>
            </a:r>
            <a:r>
              <a:rPr lang="en-US" b="1" dirty="0" err="1"/>
              <a:t>ander</a:t>
            </a:r>
            <a:r>
              <a:rPr lang="en-US" b="1" dirty="0"/>
              <a:t> </a:t>
            </a:r>
            <a:r>
              <a:rPr lang="en-US" b="1" dirty="0" err="1"/>
              <a:t>verlagen</a:t>
            </a:r>
            <a:r>
              <a:rPr lang="en-US" b="1" dirty="0"/>
              <a:t> </a:t>
            </a:r>
            <a:r>
              <a:rPr lang="en-US" b="1" dirty="0" err="1"/>
              <a:t>naar</a:t>
            </a:r>
            <a:r>
              <a:rPr lang="en-US" b="1" dirty="0"/>
              <a:t> $ 10 </a:t>
            </a:r>
            <a:r>
              <a:rPr lang="en-US" b="1" dirty="0" err="1"/>
              <a:t>mln</a:t>
            </a:r>
            <a:r>
              <a:rPr lang="en-US" b="1" dirty="0"/>
              <a:t>.</a:t>
            </a:r>
          </a:p>
          <a:p>
            <a:pPr marL="285750" indent="-285750">
              <a:buFont typeface="Wingdings" panose="05000000000000000000" pitchFamily="2" charset="2"/>
              <a:buChar char="Ø"/>
            </a:pPr>
            <a:r>
              <a:rPr lang="en-US" b="1" dirty="0" err="1"/>
              <a:t>Als</a:t>
            </a:r>
            <a:r>
              <a:rPr lang="en-US" b="1" dirty="0"/>
              <a:t> </a:t>
            </a:r>
            <a:r>
              <a:rPr lang="en-US" b="1" dirty="0" err="1"/>
              <a:t>ze</a:t>
            </a:r>
            <a:r>
              <a:rPr lang="en-US" b="1" dirty="0"/>
              <a:t> </a:t>
            </a:r>
            <a:r>
              <a:rPr lang="en-US" b="1" dirty="0" err="1"/>
              <a:t>beiden</a:t>
            </a:r>
            <a:r>
              <a:rPr lang="en-US" b="1" dirty="0"/>
              <a:t> </a:t>
            </a:r>
            <a:r>
              <a:rPr lang="en-US" b="1" dirty="0" err="1"/>
              <a:t>reclame</a:t>
            </a:r>
            <a:r>
              <a:rPr lang="en-US" b="1" dirty="0"/>
              <a:t> </a:t>
            </a:r>
            <a:r>
              <a:rPr lang="en-US" b="1" dirty="0" err="1"/>
              <a:t>maken</a:t>
            </a:r>
            <a:r>
              <a:rPr lang="en-US" b="1" dirty="0"/>
              <a:t> </a:t>
            </a:r>
            <a:r>
              <a:rPr lang="en-US" b="1" dirty="0" err="1"/>
              <a:t>dan</a:t>
            </a:r>
            <a:r>
              <a:rPr lang="en-US" b="1" dirty="0"/>
              <a:t> </a:t>
            </a:r>
            <a:r>
              <a:rPr lang="en-US" b="1" dirty="0" err="1"/>
              <a:t>snoepen</a:t>
            </a:r>
            <a:r>
              <a:rPr lang="en-US" b="1" dirty="0"/>
              <a:t> </a:t>
            </a:r>
            <a:r>
              <a:rPr lang="en-US" b="1" dirty="0" err="1"/>
              <a:t>ze</a:t>
            </a:r>
            <a:r>
              <a:rPr lang="en-US" b="1" dirty="0"/>
              <a:t> </a:t>
            </a:r>
            <a:r>
              <a:rPr lang="en-US" b="1" dirty="0" err="1"/>
              <a:t>klanten</a:t>
            </a:r>
            <a:r>
              <a:rPr lang="en-US" b="1" dirty="0"/>
              <a:t> van </a:t>
            </a:r>
            <a:r>
              <a:rPr lang="en-US" b="1" dirty="0" err="1"/>
              <a:t>elkaar</a:t>
            </a:r>
            <a:r>
              <a:rPr lang="en-US" b="1" dirty="0"/>
              <a:t> </a:t>
            </a:r>
            <a:r>
              <a:rPr lang="en-US" b="1" dirty="0" err="1"/>
              <a:t>af</a:t>
            </a:r>
            <a:r>
              <a:rPr lang="en-US" b="1" dirty="0"/>
              <a:t> </a:t>
            </a:r>
            <a:r>
              <a:rPr lang="en-US" b="1" dirty="0" err="1"/>
              <a:t>en</a:t>
            </a:r>
            <a:r>
              <a:rPr lang="en-US" b="1" dirty="0"/>
              <a:t> </a:t>
            </a:r>
            <a:r>
              <a:rPr lang="en-US" b="1" dirty="0" err="1"/>
              <a:t>wordt</a:t>
            </a:r>
            <a:r>
              <a:rPr lang="en-US" b="1" dirty="0"/>
              <a:t> </a:t>
            </a:r>
            <a:r>
              <a:rPr lang="en-US" b="1" dirty="0" err="1"/>
              <a:t>hun</a:t>
            </a:r>
            <a:r>
              <a:rPr lang="en-US" b="1" dirty="0"/>
              <a:t> </a:t>
            </a:r>
            <a:r>
              <a:rPr lang="en-US" b="1" dirty="0" err="1"/>
              <a:t>winst</a:t>
            </a:r>
            <a:r>
              <a:rPr lang="en-US" b="1" dirty="0"/>
              <a:t> $ 18 </a:t>
            </a:r>
            <a:r>
              <a:rPr lang="en-US" b="1" dirty="0" err="1"/>
              <a:t>mln</a:t>
            </a:r>
            <a:r>
              <a:rPr lang="en-US" b="1" dirty="0"/>
              <a:t>. ($ 20 </a:t>
            </a:r>
            <a:r>
              <a:rPr lang="en-US" b="1" dirty="0" err="1"/>
              <a:t>mln</a:t>
            </a:r>
            <a:r>
              <a:rPr lang="en-US" b="1" dirty="0"/>
              <a:t>. – $ 2 </a:t>
            </a:r>
            <a:r>
              <a:rPr lang="en-US" b="1" dirty="0" err="1"/>
              <a:t>mln</a:t>
            </a:r>
            <a:r>
              <a:rPr lang="en-US" b="1" dirty="0"/>
              <a:t>. </a:t>
            </a:r>
            <a:r>
              <a:rPr lang="en-US" b="1" dirty="0" err="1"/>
              <a:t>reclamekosten</a:t>
            </a:r>
            <a:r>
              <a:rPr lang="en-US" b="1" dirty="0"/>
              <a:t>)</a:t>
            </a:r>
          </a:p>
        </p:txBody>
      </p:sp>
    </p:spTree>
    <p:extLst>
      <p:ext uri="{BB962C8B-B14F-4D97-AF65-F5344CB8AC3E}">
        <p14:creationId xmlns:p14="http://schemas.microsoft.com/office/powerpoint/2010/main" val="5402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anim calcmode="lin" valueType="num">
                                      <p:cBhvr>
                                        <p:cTn id="16" dur="2000" fill="hold"/>
                                        <p:tgtEl>
                                          <p:spTgt spid="19"/>
                                        </p:tgtEl>
                                        <p:attrNameLst>
                                          <p:attrName>style.rotation</p:attrName>
                                        </p:attrNameLst>
                                      </p:cBhvr>
                                      <p:tavLst>
                                        <p:tav tm="0">
                                          <p:val>
                                            <p:fltVal val="720"/>
                                          </p:val>
                                        </p:tav>
                                        <p:tav tm="100000">
                                          <p:val>
                                            <p:fltVal val="0"/>
                                          </p:val>
                                        </p:tav>
                                      </p:tavLst>
                                    </p:anim>
                                    <p:anim calcmode="lin" valueType="num">
                                      <p:cBhvr>
                                        <p:cTn id="17" dur="2000" fill="hold"/>
                                        <p:tgtEl>
                                          <p:spTgt spid="19"/>
                                        </p:tgtEl>
                                        <p:attrNameLst>
                                          <p:attrName>ppt_h</p:attrName>
                                        </p:attrNameLst>
                                      </p:cBhvr>
                                      <p:tavLst>
                                        <p:tav tm="0">
                                          <p:val>
                                            <p:fltVal val="0"/>
                                          </p:val>
                                        </p:tav>
                                        <p:tav tm="100000">
                                          <p:val>
                                            <p:strVal val="#ppt_h"/>
                                          </p:val>
                                        </p:tav>
                                      </p:tavLst>
                                    </p:anim>
                                    <p:anim calcmode="lin" valueType="num">
                                      <p:cBhvr>
                                        <p:cTn id="18"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B11229-8C66-2A44-AA21-12E4AB378402}"/>
              </a:ext>
            </a:extLst>
          </p:cNvPr>
          <p:cNvPicPr>
            <a:picLocks noChangeAspect="1"/>
          </p:cNvPicPr>
          <p:nvPr/>
        </p:nvPicPr>
        <p:blipFill rotWithShape="1">
          <a:blip r:embed="rId2"/>
          <a:srcRect l="16618" t="18325" r="15282" b="11396"/>
          <a:stretch/>
        </p:blipFill>
        <p:spPr>
          <a:xfrm>
            <a:off x="7843344" y="794998"/>
            <a:ext cx="3491935" cy="2027026"/>
          </a:xfrm>
          <a:prstGeom prst="rect">
            <a:avLst/>
          </a:prstGeom>
        </p:spPr>
      </p:pic>
      <p:pic>
        <p:nvPicPr>
          <p:cNvPr id="6" name="Afbeelding 5">
            <a:extLst>
              <a:ext uri="{FF2B5EF4-FFF2-40B4-BE49-F238E27FC236}">
                <a16:creationId xmlns:a16="http://schemas.microsoft.com/office/drawing/2014/main" id="{07D6F66F-7992-9C40-B27F-6E07E23C93E5}"/>
              </a:ext>
            </a:extLst>
          </p:cNvPr>
          <p:cNvPicPr>
            <a:picLocks noChangeAspect="1"/>
          </p:cNvPicPr>
          <p:nvPr/>
        </p:nvPicPr>
        <p:blipFill>
          <a:blip r:embed="rId3"/>
          <a:stretch>
            <a:fillRect/>
          </a:stretch>
        </p:blipFill>
        <p:spPr>
          <a:xfrm>
            <a:off x="7250293" y="3085518"/>
            <a:ext cx="4779458" cy="2144110"/>
          </a:xfrm>
          <a:prstGeom prst="rect">
            <a:avLst/>
          </a:prstGeom>
        </p:spPr>
      </p:pic>
      <p:sp>
        <p:nvSpPr>
          <p:cNvPr id="7" name="Tekstvak 6">
            <a:extLst>
              <a:ext uri="{FF2B5EF4-FFF2-40B4-BE49-F238E27FC236}">
                <a16:creationId xmlns:a16="http://schemas.microsoft.com/office/drawing/2014/main" id="{082F273E-81D2-F34C-A936-D5D1FB3C3959}"/>
              </a:ext>
            </a:extLst>
          </p:cNvPr>
          <p:cNvSpPr txBox="1"/>
          <p:nvPr/>
        </p:nvSpPr>
        <p:spPr>
          <a:xfrm>
            <a:off x="3924205" y="85530"/>
            <a:ext cx="4691579" cy="400110"/>
          </a:xfrm>
          <a:prstGeom prst="rect">
            <a:avLst/>
          </a:prstGeom>
          <a:noFill/>
        </p:spPr>
        <p:txBody>
          <a:bodyPr wrap="square" rtlCol="0">
            <a:spAutoFit/>
          </a:bodyPr>
          <a:lstStyle/>
          <a:p>
            <a:r>
              <a:rPr lang="nl-NL" sz="2000" b="1" dirty="0"/>
              <a:t>H2: Ruilen over de tijd: </a:t>
            </a:r>
            <a:r>
              <a:rPr lang="nl-NL" sz="2000" b="1" dirty="0" err="1"/>
              <a:t>intertemporele</a:t>
            </a:r>
            <a:r>
              <a:rPr lang="nl-NL" sz="2000" b="1" dirty="0"/>
              <a:t> ruil</a:t>
            </a:r>
          </a:p>
        </p:txBody>
      </p:sp>
      <p:pic>
        <p:nvPicPr>
          <p:cNvPr id="12" name="Afbeelding 11">
            <a:extLst>
              <a:ext uri="{FF2B5EF4-FFF2-40B4-BE49-F238E27FC236}">
                <a16:creationId xmlns:a16="http://schemas.microsoft.com/office/drawing/2014/main" id="{95A25DED-ADEB-2241-B09E-C63CA212A118}"/>
              </a:ext>
            </a:extLst>
          </p:cNvPr>
          <p:cNvPicPr>
            <a:picLocks noChangeAspect="1"/>
          </p:cNvPicPr>
          <p:nvPr/>
        </p:nvPicPr>
        <p:blipFill>
          <a:blip r:embed="rId4"/>
          <a:stretch>
            <a:fillRect/>
          </a:stretch>
        </p:blipFill>
        <p:spPr>
          <a:xfrm>
            <a:off x="66277" y="1836408"/>
            <a:ext cx="1760014" cy="2227127"/>
          </a:xfrm>
          <a:prstGeom prst="rect">
            <a:avLst/>
          </a:prstGeom>
        </p:spPr>
      </p:pic>
      <p:pic>
        <p:nvPicPr>
          <p:cNvPr id="17" name="Afbeelding 16">
            <a:extLst>
              <a:ext uri="{FF2B5EF4-FFF2-40B4-BE49-F238E27FC236}">
                <a16:creationId xmlns:a16="http://schemas.microsoft.com/office/drawing/2014/main" id="{A2C17005-2BF7-5C48-9E82-1CC56C4AE625}"/>
              </a:ext>
            </a:extLst>
          </p:cNvPr>
          <p:cNvPicPr>
            <a:picLocks noChangeAspect="1"/>
          </p:cNvPicPr>
          <p:nvPr/>
        </p:nvPicPr>
        <p:blipFill>
          <a:blip r:embed="rId5">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2581326" y="1959259"/>
            <a:ext cx="1870519" cy="2217025"/>
          </a:xfrm>
          <a:prstGeom prst="rect">
            <a:avLst/>
          </a:prstGeom>
        </p:spPr>
      </p:pic>
      <p:sp>
        <p:nvSpPr>
          <p:cNvPr id="18" name="Ovale toelichting 17">
            <a:extLst>
              <a:ext uri="{FF2B5EF4-FFF2-40B4-BE49-F238E27FC236}">
                <a16:creationId xmlns:a16="http://schemas.microsoft.com/office/drawing/2014/main" id="{C22CFE57-60ED-2543-BC56-A4DA2F85E24A}"/>
              </a:ext>
            </a:extLst>
          </p:cNvPr>
          <p:cNvSpPr/>
          <p:nvPr/>
        </p:nvSpPr>
        <p:spPr>
          <a:xfrm>
            <a:off x="2953840" y="539861"/>
            <a:ext cx="2145824" cy="1281447"/>
          </a:xfrm>
          <a:prstGeom prst="wedgeEllipseCallout">
            <a:avLst>
              <a:gd name="adj1" fmla="val -19781"/>
              <a:gd name="adj2" fmla="val 17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Consumptie </a:t>
            </a:r>
            <a:r>
              <a:rPr lang="nl-NL" dirty="0" err="1"/>
              <a:t>swa</a:t>
            </a:r>
            <a:r>
              <a:rPr lang="nl-NL" dirty="0"/>
              <a:t>!</a:t>
            </a:r>
          </a:p>
        </p:txBody>
      </p:sp>
      <p:sp>
        <p:nvSpPr>
          <p:cNvPr id="19" name="Ovale toelichting 18">
            <a:extLst>
              <a:ext uri="{FF2B5EF4-FFF2-40B4-BE49-F238E27FC236}">
                <a16:creationId xmlns:a16="http://schemas.microsoft.com/office/drawing/2014/main" id="{AE0EA059-97BF-C546-8040-54B3E6A550F3}"/>
              </a:ext>
            </a:extLst>
          </p:cNvPr>
          <p:cNvSpPr/>
          <p:nvPr/>
        </p:nvSpPr>
        <p:spPr>
          <a:xfrm>
            <a:off x="455604" y="74240"/>
            <a:ext cx="2602364" cy="1441516"/>
          </a:xfrm>
          <a:prstGeom prst="wedgeEllipseCallout">
            <a:avLst>
              <a:gd name="adj1" fmla="val -11396"/>
              <a:gd name="adj2" fmla="val 1584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Emma, Wat</a:t>
            </a:r>
            <a:r>
              <a:rPr lang="nl-NL" dirty="0"/>
              <a:t> wordt eigenlijk geruild over de tijd??</a:t>
            </a:r>
          </a:p>
        </p:txBody>
      </p:sp>
      <p:sp>
        <p:nvSpPr>
          <p:cNvPr id="22" name="Tekstvak 21">
            <a:extLst>
              <a:ext uri="{FF2B5EF4-FFF2-40B4-BE49-F238E27FC236}">
                <a16:creationId xmlns:a16="http://schemas.microsoft.com/office/drawing/2014/main" id="{7BCDCF5D-EFD7-B84B-95D1-1D769B3B8DC8}"/>
              </a:ext>
            </a:extLst>
          </p:cNvPr>
          <p:cNvSpPr txBox="1"/>
          <p:nvPr/>
        </p:nvSpPr>
        <p:spPr>
          <a:xfrm>
            <a:off x="8205737" y="499603"/>
            <a:ext cx="962123" cy="369332"/>
          </a:xfrm>
          <a:prstGeom prst="rect">
            <a:avLst/>
          </a:prstGeom>
          <a:noFill/>
        </p:spPr>
        <p:txBody>
          <a:bodyPr wrap="none" rtlCol="0">
            <a:spAutoFit/>
          </a:bodyPr>
          <a:lstStyle/>
          <a:p>
            <a:r>
              <a:rPr lang="nl-NL" dirty="0"/>
              <a:t>Figuur A</a:t>
            </a:r>
          </a:p>
        </p:txBody>
      </p:sp>
      <p:sp>
        <p:nvSpPr>
          <p:cNvPr id="24" name="Tekstvak 23">
            <a:extLst>
              <a:ext uri="{FF2B5EF4-FFF2-40B4-BE49-F238E27FC236}">
                <a16:creationId xmlns:a16="http://schemas.microsoft.com/office/drawing/2014/main" id="{16EED6E2-6E54-9641-8524-8DB4DBD9D01F}"/>
              </a:ext>
            </a:extLst>
          </p:cNvPr>
          <p:cNvSpPr txBox="1"/>
          <p:nvPr/>
        </p:nvSpPr>
        <p:spPr>
          <a:xfrm>
            <a:off x="8138731" y="3112528"/>
            <a:ext cx="954107" cy="369332"/>
          </a:xfrm>
          <a:prstGeom prst="rect">
            <a:avLst/>
          </a:prstGeom>
          <a:noFill/>
        </p:spPr>
        <p:txBody>
          <a:bodyPr wrap="none" rtlCol="0">
            <a:spAutoFit/>
          </a:bodyPr>
          <a:lstStyle/>
          <a:p>
            <a:r>
              <a:rPr lang="nl-NL" dirty="0"/>
              <a:t>Figuur B</a:t>
            </a:r>
          </a:p>
        </p:txBody>
      </p:sp>
      <p:sp>
        <p:nvSpPr>
          <p:cNvPr id="25" name="Tekstvak 24">
            <a:extLst>
              <a:ext uri="{FF2B5EF4-FFF2-40B4-BE49-F238E27FC236}">
                <a16:creationId xmlns:a16="http://schemas.microsoft.com/office/drawing/2014/main" id="{E7D15BE6-6823-CE45-8385-845062A1C4C1}"/>
              </a:ext>
            </a:extLst>
          </p:cNvPr>
          <p:cNvSpPr txBox="1"/>
          <p:nvPr/>
        </p:nvSpPr>
        <p:spPr>
          <a:xfrm>
            <a:off x="30009" y="4780315"/>
            <a:ext cx="6349430" cy="369332"/>
          </a:xfrm>
          <a:prstGeom prst="rect">
            <a:avLst/>
          </a:prstGeom>
          <a:noFill/>
        </p:spPr>
        <p:txBody>
          <a:bodyPr wrap="none" rtlCol="0">
            <a:spAutoFit/>
          </a:bodyPr>
          <a:lstStyle/>
          <a:p>
            <a:r>
              <a:rPr lang="nl-NL" dirty="0"/>
              <a:t>1. In welke figuur wordt consumptie uitgesteld naar de toekomst?</a:t>
            </a:r>
          </a:p>
        </p:txBody>
      </p:sp>
      <p:sp>
        <p:nvSpPr>
          <p:cNvPr id="26" name="Tekstvak 25">
            <a:extLst>
              <a:ext uri="{FF2B5EF4-FFF2-40B4-BE49-F238E27FC236}">
                <a16:creationId xmlns:a16="http://schemas.microsoft.com/office/drawing/2014/main" id="{1FB64CD3-D13A-C741-BFE8-6F292CADFDCD}"/>
              </a:ext>
            </a:extLst>
          </p:cNvPr>
          <p:cNvSpPr txBox="1"/>
          <p:nvPr/>
        </p:nvSpPr>
        <p:spPr>
          <a:xfrm>
            <a:off x="30009" y="5303933"/>
            <a:ext cx="5533181" cy="369332"/>
          </a:xfrm>
          <a:prstGeom prst="rect">
            <a:avLst/>
          </a:prstGeom>
          <a:noFill/>
        </p:spPr>
        <p:txBody>
          <a:bodyPr wrap="none" rtlCol="0">
            <a:spAutoFit/>
          </a:bodyPr>
          <a:lstStyle/>
          <a:p>
            <a:r>
              <a:rPr lang="nl-NL" dirty="0"/>
              <a:t>2. In welke figuur wordt consumptie naar voren gehaald? </a:t>
            </a:r>
          </a:p>
        </p:txBody>
      </p:sp>
      <p:sp>
        <p:nvSpPr>
          <p:cNvPr id="27" name="Tekstvak 26">
            <a:extLst>
              <a:ext uri="{FF2B5EF4-FFF2-40B4-BE49-F238E27FC236}">
                <a16:creationId xmlns:a16="http://schemas.microsoft.com/office/drawing/2014/main" id="{F3B592C5-8E36-374D-A308-F13EFB42065B}"/>
              </a:ext>
            </a:extLst>
          </p:cNvPr>
          <p:cNvSpPr txBox="1"/>
          <p:nvPr/>
        </p:nvSpPr>
        <p:spPr>
          <a:xfrm>
            <a:off x="30009" y="5781708"/>
            <a:ext cx="7817589" cy="369332"/>
          </a:xfrm>
          <a:prstGeom prst="rect">
            <a:avLst/>
          </a:prstGeom>
          <a:noFill/>
        </p:spPr>
        <p:txBody>
          <a:bodyPr wrap="none" rtlCol="0">
            <a:spAutoFit/>
          </a:bodyPr>
          <a:lstStyle/>
          <a:p>
            <a:r>
              <a:rPr lang="nl-NL" dirty="0"/>
              <a:t>3. Is bij pensioen sprake van ruilen over de tijd naar het nu of naar de toekomst?  </a:t>
            </a:r>
          </a:p>
        </p:txBody>
      </p:sp>
      <p:sp>
        <p:nvSpPr>
          <p:cNvPr id="28" name="Tekstvak 27">
            <a:extLst>
              <a:ext uri="{FF2B5EF4-FFF2-40B4-BE49-F238E27FC236}">
                <a16:creationId xmlns:a16="http://schemas.microsoft.com/office/drawing/2014/main" id="{B83BB7AD-69DA-4B41-A890-6F85E5E0D340}"/>
              </a:ext>
            </a:extLst>
          </p:cNvPr>
          <p:cNvSpPr txBox="1"/>
          <p:nvPr/>
        </p:nvSpPr>
        <p:spPr>
          <a:xfrm>
            <a:off x="66277" y="6259483"/>
            <a:ext cx="11755654" cy="369332"/>
          </a:xfrm>
          <a:prstGeom prst="rect">
            <a:avLst/>
          </a:prstGeom>
          <a:noFill/>
        </p:spPr>
        <p:txBody>
          <a:bodyPr wrap="none" rtlCol="0">
            <a:spAutoFit/>
          </a:bodyPr>
          <a:lstStyle/>
          <a:p>
            <a:r>
              <a:rPr lang="nl-NL" dirty="0"/>
              <a:t>4. Als je een scooter wilt kopen met geleend geld, is dan sprake van ruilen over te tijd naar het heden of naar de toekomst? </a:t>
            </a:r>
          </a:p>
        </p:txBody>
      </p:sp>
      <p:sp>
        <p:nvSpPr>
          <p:cNvPr id="29" name="Tekstvak 28">
            <a:extLst>
              <a:ext uri="{FF2B5EF4-FFF2-40B4-BE49-F238E27FC236}">
                <a16:creationId xmlns:a16="http://schemas.microsoft.com/office/drawing/2014/main" id="{5A04AB32-2AE8-8B42-AD02-44A25984028F}"/>
              </a:ext>
            </a:extLst>
          </p:cNvPr>
          <p:cNvSpPr txBox="1"/>
          <p:nvPr/>
        </p:nvSpPr>
        <p:spPr>
          <a:xfrm>
            <a:off x="17398" y="4309398"/>
            <a:ext cx="1832361" cy="369332"/>
          </a:xfrm>
          <a:prstGeom prst="rect">
            <a:avLst/>
          </a:prstGeom>
          <a:noFill/>
        </p:spPr>
        <p:txBody>
          <a:bodyPr wrap="none" rtlCol="0">
            <a:spAutoFit/>
          </a:bodyPr>
          <a:lstStyle/>
          <a:p>
            <a:r>
              <a:rPr lang="nl-NL" b="1" dirty="0"/>
              <a:t>Een paar vragen: </a:t>
            </a:r>
          </a:p>
        </p:txBody>
      </p:sp>
      <p:sp>
        <p:nvSpPr>
          <p:cNvPr id="33" name="Tekstvak 32">
            <a:extLst>
              <a:ext uri="{FF2B5EF4-FFF2-40B4-BE49-F238E27FC236}">
                <a16:creationId xmlns:a16="http://schemas.microsoft.com/office/drawing/2014/main" id="{B6511D49-4D84-D142-9CA7-991112F905D2}"/>
              </a:ext>
            </a:extLst>
          </p:cNvPr>
          <p:cNvSpPr txBox="1"/>
          <p:nvPr/>
        </p:nvSpPr>
        <p:spPr>
          <a:xfrm>
            <a:off x="5099664" y="3107870"/>
            <a:ext cx="2390398" cy="861774"/>
          </a:xfrm>
          <a:prstGeom prst="rect">
            <a:avLst/>
          </a:prstGeom>
          <a:noFill/>
        </p:spPr>
        <p:txBody>
          <a:bodyPr wrap="none" rtlCol="0">
            <a:spAutoFit/>
          </a:bodyPr>
          <a:lstStyle/>
          <a:p>
            <a:r>
              <a:rPr lang="nl-NL" sz="5000" b="1" dirty="0"/>
              <a:t>Figuur A</a:t>
            </a:r>
          </a:p>
        </p:txBody>
      </p:sp>
      <p:sp>
        <p:nvSpPr>
          <p:cNvPr id="34" name="Tekstvak 33">
            <a:extLst>
              <a:ext uri="{FF2B5EF4-FFF2-40B4-BE49-F238E27FC236}">
                <a16:creationId xmlns:a16="http://schemas.microsoft.com/office/drawing/2014/main" id="{AC3C1DF9-B532-D145-9006-705674EE9ED1}"/>
              </a:ext>
            </a:extLst>
          </p:cNvPr>
          <p:cNvSpPr txBox="1"/>
          <p:nvPr/>
        </p:nvSpPr>
        <p:spPr>
          <a:xfrm>
            <a:off x="5099664" y="2251355"/>
            <a:ext cx="2361544" cy="861774"/>
          </a:xfrm>
          <a:prstGeom prst="rect">
            <a:avLst/>
          </a:prstGeom>
          <a:noFill/>
        </p:spPr>
        <p:txBody>
          <a:bodyPr wrap="none" rtlCol="0">
            <a:spAutoFit/>
          </a:bodyPr>
          <a:lstStyle/>
          <a:p>
            <a:r>
              <a:rPr lang="nl-NL" sz="5000" b="1" dirty="0"/>
              <a:t>Figuur B</a:t>
            </a:r>
          </a:p>
        </p:txBody>
      </p:sp>
      <p:sp>
        <p:nvSpPr>
          <p:cNvPr id="35" name="Tekstvak 34">
            <a:extLst>
              <a:ext uri="{FF2B5EF4-FFF2-40B4-BE49-F238E27FC236}">
                <a16:creationId xmlns:a16="http://schemas.microsoft.com/office/drawing/2014/main" id="{E75C98CB-FA7E-0F41-9A2F-B51E58F641DE}"/>
              </a:ext>
            </a:extLst>
          </p:cNvPr>
          <p:cNvSpPr txBox="1"/>
          <p:nvPr/>
        </p:nvSpPr>
        <p:spPr>
          <a:xfrm>
            <a:off x="4756654" y="2736464"/>
            <a:ext cx="3372655" cy="861774"/>
          </a:xfrm>
          <a:prstGeom prst="rect">
            <a:avLst/>
          </a:prstGeom>
          <a:noFill/>
        </p:spPr>
        <p:txBody>
          <a:bodyPr wrap="none" rtlCol="0">
            <a:spAutoFit/>
          </a:bodyPr>
          <a:lstStyle/>
          <a:p>
            <a:r>
              <a:rPr lang="nl-NL" sz="5000" b="1" dirty="0"/>
              <a:t>TOEKOMST!</a:t>
            </a:r>
          </a:p>
        </p:txBody>
      </p:sp>
      <p:sp>
        <p:nvSpPr>
          <p:cNvPr id="36" name="Tekstvak 35">
            <a:extLst>
              <a:ext uri="{FF2B5EF4-FFF2-40B4-BE49-F238E27FC236}">
                <a16:creationId xmlns:a16="http://schemas.microsoft.com/office/drawing/2014/main" id="{25584C62-C6E7-8F4D-A95E-B249539227B0}"/>
              </a:ext>
            </a:extLst>
          </p:cNvPr>
          <p:cNvSpPr txBox="1"/>
          <p:nvPr/>
        </p:nvSpPr>
        <p:spPr>
          <a:xfrm>
            <a:off x="5319115" y="2726500"/>
            <a:ext cx="2247731" cy="861774"/>
          </a:xfrm>
          <a:prstGeom prst="rect">
            <a:avLst/>
          </a:prstGeom>
          <a:noFill/>
        </p:spPr>
        <p:txBody>
          <a:bodyPr wrap="none" rtlCol="0">
            <a:spAutoFit/>
          </a:bodyPr>
          <a:lstStyle/>
          <a:p>
            <a:r>
              <a:rPr lang="nl-NL" sz="5000" b="1" dirty="0"/>
              <a:t>HEDEN!</a:t>
            </a:r>
          </a:p>
        </p:txBody>
      </p:sp>
    </p:spTree>
    <p:extLst>
      <p:ext uri="{BB962C8B-B14F-4D97-AF65-F5344CB8AC3E}">
        <p14:creationId xmlns:p14="http://schemas.microsoft.com/office/powerpoint/2010/main" val="67516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3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3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p:bldP spid="26" grpId="0"/>
      <p:bldP spid="27" grpId="0"/>
      <p:bldP spid="28" grpId="0"/>
      <p:bldP spid="29" grpId="0"/>
      <p:bldP spid="33" grpId="0"/>
      <p:bldP spid="33" grpId="1"/>
      <p:bldP spid="34" grpId="0"/>
      <p:bldP spid="34" grpId="1"/>
      <p:bldP spid="35" grpId="0"/>
      <p:bldP spid="35" grpId="1"/>
      <p:bldP spid="36" grpId="0"/>
      <p:bldP spid="3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35560" y="-3951"/>
            <a:ext cx="7772400" cy="768656"/>
          </a:xfrm>
        </p:spPr>
        <p:txBody>
          <a:bodyPr>
            <a:normAutofit fontScale="90000"/>
          </a:bodyPr>
          <a:lstStyle/>
          <a:p>
            <a:r>
              <a:rPr lang="nl-NL" b="1" dirty="0"/>
              <a:t>H2: ruilen over de tijd</a:t>
            </a:r>
          </a:p>
        </p:txBody>
      </p:sp>
      <p:sp>
        <p:nvSpPr>
          <p:cNvPr id="3" name="Ondertitel 2"/>
          <p:cNvSpPr>
            <a:spLocks noGrp="1"/>
          </p:cNvSpPr>
          <p:nvPr>
            <p:ph type="subTitle" idx="1"/>
          </p:nvPr>
        </p:nvSpPr>
        <p:spPr>
          <a:xfrm>
            <a:off x="956094" y="764705"/>
            <a:ext cx="9694588" cy="5854304"/>
          </a:xfrm>
        </p:spPr>
        <p:txBody>
          <a:bodyPr>
            <a:noAutofit/>
          </a:bodyPr>
          <a:lstStyle/>
          <a:p>
            <a:pPr algn="l"/>
            <a:r>
              <a:rPr lang="nl-NL" sz="1500" u="sng" dirty="0"/>
              <a:t>Wat moet je weten van H2?</a:t>
            </a:r>
          </a:p>
          <a:p>
            <a:pPr algn="l"/>
            <a:endParaRPr lang="nl-NL" sz="1500" u="sng" dirty="0"/>
          </a:p>
          <a:p>
            <a:pPr algn="l"/>
            <a:r>
              <a:rPr lang="nl-NL" sz="1500" u="sng" dirty="0"/>
              <a:t>Stroomgrootheden </a:t>
            </a:r>
            <a:r>
              <a:rPr lang="nl-NL" sz="1500" dirty="0"/>
              <a:t>&gt; deze meet je over een bepaalde </a:t>
            </a:r>
            <a:r>
              <a:rPr lang="nl-NL" sz="1500" u="sng" dirty="0"/>
              <a:t>periode</a:t>
            </a:r>
            <a:r>
              <a:rPr lang="nl-NL" sz="1500" dirty="0"/>
              <a:t> (bv. inkomen, winst, kosten)</a:t>
            </a:r>
          </a:p>
          <a:p>
            <a:pPr algn="l"/>
            <a:r>
              <a:rPr lang="nl-NL" sz="1500" u="sng" dirty="0"/>
              <a:t>Voorraadgrootheden</a:t>
            </a:r>
            <a:r>
              <a:rPr lang="nl-NL" sz="1500" dirty="0"/>
              <a:t> &gt; deze meet je op een bepaald </a:t>
            </a:r>
            <a:r>
              <a:rPr lang="nl-NL" sz="1500" u="sng" dirty="0"/>
              <a:t>moment</a:t>
            </a:r>
            <a:r>
              <a:rPr lang="nl-NL" sz="1500" dirty="0"/>
              <a:t> (bv. bezit en schuld)</a:t>
            </a:r>
          </a:p>
          <a:p>
            <a:pPr algn="l"/>
            <a:endParaRPr lang="nl-NL" sz="1500" dirty="0"/>
          </a:p>
          <a:p>
            <a:pPr algn="l"/>
            <a:r>
              <a:rPr lang="nl-NL" sz="1500" dirty="0"/>
              <a:t>Mensen consumeren (= het kopen van consumptiegoederen)</a:t>
            </a:r>
          </a:p>
          <a:p>
            <a:pPr algn="l"/>
            <a:r>
              <a:rPr lang="nl-NL" sz="1500" dirty="0"/>
              <a:t>Bedrijven investeren (= het kopen van kapitaalgoederen)</a:t>
            </a:r>
          </a:p>
          <a:p>
            <a:pPr algn="l"/>
            <a:endParaRPr lang="nl-NL" sz="1500" dirty="0"/>
          </a:p>
          <a:p>
            <a:pPr algn="l"/>
            <a:r>
              <a:rPr lang="nl-NL" sz="1500" dirty="0"/>
              <a:t>Voor grote uitgaven moet je sparen of lenen.		Sparen &gt; je consumeert later (je stelt de consumptie uit)</a:t>
            </a:r>
          </a:p>
          <a:p>
            <a:pPr algn="l"/>
            <a:r>
              <a:rPr lang="nl-NL" sz="1500" dirty="0"/>
              <a:t>					Lenen &gt; je consumeert nu (je haalt consumptie naar voren)</a:t>
            </a:r>
          </a:p>
          <a:p>
            <a:pPr algn="l"/>
            <a:r>
              <a:rPr lang="nl-NL" sz="1500" dirty="0"/>
              <a:t>Bij sparen </a:t>
            </a:r>
            <a:r>
              <a:rPr lang="nl-NL" sz="1500" u="sng" dirty="0"/>
              <a:t>ontvang</a:t>
            </a:r>
            <a:r>
              <a:rPr lang="nl-NL" sz="1500" dirty="0"/>
              <a:t> je rente</a:t>
            </a:r>
          </a:p>
          <a:p>
            <a:pPr algn="l"/>
            <a:r>
              <a:rPr lang="nl-NL" sz="1500" dirty="0"/>
              <a:t>Bij lenen </a:t>
            </a:r>
            <a:r>
              <a:rPr lang="nl-NL" sz="1500" u="sng" dirty="0"/>
              <a:t>betaal</a:t>
            </a:r>
            <a:r>
              <a:rPr lang="nl-NL" sz="1500" dirty="0"/>
              <a:t> je:</a:t>
            </a:r>
          </a:p>
          <a:p>
            <a:pPr algn="l"/>
            <a:r>
              <a:rPr lang="nl-NL" sz="1500" dirty="0"/>
              <a:t>	&gt; rente = een percentage van de schuld</a:t>
            </a:r>
          </a:p>
          <a:p>
            <a:pPr algn="l"/>
            <a:r>
              <a:rPr lang="nl-NL" sz="1500" dirty="0"/>
              <a:t>	&gt; aflossing = het terugbetalen van je schuld, waardoor je schuld daalt</a:t>
            </a:r>
          </a:p>
          <a:p>
            <a:pPr algn="l"/>
            <a:endParaRPr lang="nl-NL" sz="1500" dirty="0"/>
          </a:p>
          <a:p>
            <a:pPr algn="l"/>
            <a:r>
              <a:rPr lang="nl-NL" sz="1500" u="sng" dirty="0"/>
              <a:t>Rente</a:t>
            </a:r>
            <a:r>
              <a:rPr lang="nl-NL" sz="1500" dirty="0"/>
              <a:t> = </a:t>
            </a:r>
          </a:p>
          <a:p>
            <a:pPr algn="l"/>
            <a:r>
              <a:rPr lang="nl-NL" sz="1500" dirty="0"/>
              <a:t>de prijs die je betaalt voor het lenen van geld (of ontvangt voor het uitlenen van geld). </a:t>
            </a:r>
          </a:p>
        </p:txBody>
      </p:sp>
      <p:sp>
        <p:nvSpPr>
          <p:cNvPr id="4" name="Tekstvak 3">
            <a:extLst>
              <a:ext uri="{FF2B5EF4-FFF2-40B4-BE49-F238E27FC236}">
                <a16:creationId xmlns:a16="http://schemas.microsoft.com/office/drawing/2014/main" id="{5B62E7ED-C178-C04A-ABBC-F309F185137A}"/>
              </a:ext>
            </a:extLst>
          </p:cNvPr>
          <p:cNvSpPr txBox="1"/>
          <p:nvPr/>
        </p:nvSpPr>
        <p:spPr>
          <a:xfrm>
            <a:off x="9632579" y="4740288"/>
            <a:ext cx="783548" cy="369332"/>
          </a:xfrm>
          <a:prstGeom prst="rect">
            <a:avLst/>
          </a:prstGeom>
          <a:noFill/>
        </p:spPr>
        <p:txBody>
          <a:bodyPr wrap="none" rtlCol="0">
            <a:spAutoFit/>
          </a:bodyPr>
          <a:lstStyle/>
          <a:p>
            <a:r>
              <a:rPr lang="nl-NL" dirty="0"/>
              <a:t>Rente </a:t>
            </a:r>
          </a:p>
        </p:txBody>
      </p:sp>
      <p:sp>
        <p:nvSpPr>
          <p:cNvPr id="5" name="Tekstvak 4">
            <a:extLst>
              <a:ext uri="{FF2B5EF4-FFF2-40B4-BE49-F238E27FC236}">
                <a16:creationId xmlns:a16="http://schemas.microsoft.com/office/drawing/2014/main" id="{38E00EAC-A210-EC46-AC2D-D063ABFF24DA}"/>
              </a:ext>
            </a:extLst>
          </p:cNvPr>
          <p:cNvSpPr txBox="1"/>
          <p:nvPr/>
        </p:nvSpPr>
        <p:spPr>
          <a:xfrm>
            <a:off x="10892527" y="4343308"/>
            <a:ext cx="890180" cy="369332"/>
          </a:xfrm>
          <a:prstGeom prst="rect">
            <a:avLst/>
          </a:prstGeom>
          <a:noFill/>
        </p:spPr>
        <p:txBody>
          <a:bodyPr wrap="none" rtlCol="0">
            <a:spAutoFit/>
          </a:bodyPr>
          <a:lstStyle/>
          <a:p>
            <a:r>
              <a:rPr lang="nl-NL" dirty="0"/>
              <a:t>Sparen </a:t>
            </a:r>
          </a:p>
        </p:txBody>
      </p:sp>
      <p:sp>
        <p:nvSpPr>
          <p:cNvPr id="6" name="Tekstvak 5">
            <a:extLst>
              <a:ext uri="{FF2B5EF4-FFF2-40B4-BE49-F238E27FC236}">
                <a16:creationId xmlns:a16="http://schemas.microsoft.com/office/drawing/2014/main" id="{D273F919-82CE-4D4D-BA80-7C20D14EC7C0}"/>
              </a:ext>
            </a:extLst>
          </p:cNvPr>
          <p:cNvSpPr txBox="1"/>
          <p:nvPr/>
        </p:nvSpPr>
        <p:spPr>
          <a:xfrm>
            <a:off x="10892527" y="5081972"/>
            <a:ext cx="809837" cy="369332"/>
          </a:xfrm>
          <a:prstGeom prst="rect">
            <a:avLst/>
          </a:prstGeom>
          <a:noFill/>
        </p:spPr>
        <p:txBody>
          <a:bodyPr wrap="none" rtlCol="0">
            <a:spAutoFit/>
          </a:bodyPr>
          <a:lstStyle/>
          <a:p>
            <a:r>
              <a:rPr lang="nl-NL" dirty="0"/>
              <a:t>Lenen </a:t>
            </a:r>
          </a:p>
        </p:txBody>
      </p:sp>
      <p:cxnSp>
        <p:nvCxnSpPr>
          <p:cNvPr id="8" name="Rechte verbindingslijn met pijl 7">
            <a:extLst>
              <a:ext uri="{FF2B5EF4-FFF2-40B4-BE49-F238E27FC236}">
                <a16:creationId xmlns:a16="http://schemas.microsoft.com/office/drawing/2014/main" id="{7FE52438-7387-E045-844C-465F5880191A}"/>
              </a:ext>
            </a:extLst>
          </p:cNvPr>
          <p:cNvCxnSpPr>
            <a:cxnSpLocks/>
          </p:cNvCxnSpPr>
          <p:nvPr/>
        </p:nvCxnSpPr>
        <p:spPr>
          <a:xfrm flipV="1">
            <a:off x="10613159" y="4629514"/>
            <a:ext cx="279368" cy="283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35FA53E1-74E9-EE47-89E4-FF3E3C7B4A06}"/>
              </a:ext>
            </a:extLst>
          </p:cNvPr>
          <p:cNvCxnSpPr>
            <a:cxnSpLocks/>
            <a:endCxn id="6" idx="1"/>
          </p:cNvCxnSpPr>
          <p:nvPr/>
        </p:nvCxnSpPr>
        <p:spPr>
          <a:xfrm>
            <a:off x="10613159" y="4913411"/>
            <a:ext cx="279368" cy="353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FD68012D-A6A1-FE46-8FE7-4C24CEC007C2}"/>
              </a:ext>
            </a:extLst>
          </p:cNvPr>
          <p:cNvCxnSpPr>
            <a:cxnSpLocks/>
          </p:cNvCxnSpPr>
          <p:nvPr/>
        </p:nvCxnSpPr>
        <p:spPr>
          <a:xfrm flipV="1">
            <a:off x="10353385" y="4721179"/>
            <a:ext cx="0" cy="38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F0060E6C-29CF-5F4C-91A6-9516521C5613}"/>
              </a:ext>
            </a:extLst>
          </p:cNvPr>
          <p:cNvCxnSpPr>
            <a:cxnSpLocks/>
          </p:cNvCxnSpPr>
          <p:nvPr/>
        </p:nvCxnSpPr>
        <p:spPr>
          <a:xfrm flipV="1">
            <a:off x="11794259" y="4335742"/>
            <a:ext cx="0" cy="38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FD17BA31-D769-D249-B9EB-078E2ADF00EA}"/>
              </a:ext>
            </a:extLst>
          </p:cNvPr>
          <p:cNvCxnSpPr>
            <a:cxnSpLocks/>
          </p:cNvCxnSpPr>
          <p:nvPr/>
        </p:nvCxnSpPr>
        <p:spPr>
          <a:xfrm>
            <a:off x="11794259" y="5076900"/>
            <a:ext cx="0" cy="394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061D2729-520F-6742-B748-11D0751DC5F0}"/>
              </a:ext>
            </a:extLst>
          </p:cNvPr>
          <p:cNvCxnSpPr>
            <a:cxnSpLocks/>
          </p:cNvCxnSpPr>
          <p:nvPr/>
        </p:nvCxnSpPr>
        <p:spPr>
          <a:xfrm>
            <a:off x="10505785" y="4740455"/>
            <a:ext cx="0" cy="3689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Rechte verbindingslijn met pijl 21">
            <a:extLst>
              <a:ext uri="{FF2B5EF4-FFF2-40B4-BE49-F238E27FC236}">
                <a16:creationId xmlns:a16="http://schemas.microsoft.com/office/drawing/2014/main" id="{02E2F72A-1BF4-C14C-B96E-616560B6484C}"/>
              </a:ext>
            </a:extLst>
          </p:cNvPr>
          <p:cNvCxnSpPr>
            <a:cxnSpLocks/>
          </p:cNvCxnSpPr>
          <p:nvPr/>
        </p:nvCxnSpPr>
        <p:spPr>
          <a:xfrm>
            <a:off x="11998612" y="4371290"/>
            <a:ext cx="0" cy="3689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3" name="Rechte verbindingslijn met pijl 22">
            <a:extLst>
              <a:ext uri="{FF2B5EF4-FFF2-40B4-BE49-F238E27FC236}">
                <a16:creationId xmlns:a16="http://schemas.microsoft.com/office/drawing/2014/main" id="{A9CC88FC-51B0-3B4F-909C-960BE4AA2856}"/>
              </a:ext>
            </a:extLst>
          </p:cNvPr>
          <p:cNvCxnSpPr>
            <a:cxnSpLocks/>
          </p:cNvCxnSpPr>
          <p:nvPr/>
        </p:nvCxnSpPr>
        <p:spPr>
          <a:xfrm flipV="1">
            <a:off x="11998612" y="5074406"/>
            <a:ext cx="0" cy="38446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Tekstvak 23">
            <a:extLst>
              <a:ext uri="{FF2B5EF4-FFF2-40B4-BE49-F238E27FC236}">
                <a16:creationId xmlns:a16="http://schemas.microsoft.com/office/drawing/2014/main" id="{BF396541-1908-2945-892D-46169696BAF2}"/>
              </a:ext>
            </a:extLst>
          </p:cNvPr>
          <p:cNvSpPr txBox="1"/>
          <p:nvPr/>
        </p:nvSpPr>
        <p:spPr>
          <a:xfrm>
            <a:off x="9601406" y="6032950"/>
            <a:ext cx="867160" cy="369332"/>
          </a:xfrm>
          <a:prstGeom prst="rect">
            <a:avLst/>
          </a:prstGeom>
          <a:noFill/>
        </p:spPr>
        <p:txBody>
          <a:bodyPr wrap="none" rtlCol="0">
            <a:spAutoFit/>
          </a:bodyPr>
          <a:lstStyle/>
          <a:p>
            <a:r>
              <a:rPr lang="nl-NL" dirty="0"/>
              <a:t>Prijzen </a:t>
            </a:r>
          </a:p>
        </p:txBody>
      </p:sp>
      <p:sp>
        <p:nvSpPr>
          <p:cNvPr id="25" name="Tekstvak 24">
            <a:extLst>
              <a:ext uri="{FF2B5EF4-FFF2-40B4-BE49-F238E27FC236}">
                <a16:creationId xmlns:a16="http://schemas.microsoft.com/office/drawing/2014/main" id="{542B9D0C-37B5-E64F-9D6D-F6A24265FA4B}"/>
              </a:ext>
            </a:extLst>
          </p:cNvPr>
          <p:cNvSpPr txBox="1"/>
          <p:nvPr/>
        </p:nvSpPr>
        <p:spPr>
          <a:xfrm>
            <a:off x="10892527" y="5635970"/>
            <a:ext cx="890180" cy="369332"/>
          </a:xfrm>
          <a:prstGeom prst="rect">
            <a:avLst/>
          </a:prstGeom>
          <a:noFill/>
        </p:spPr>
        <p:txBody>
          <a:bodyPr wrap="none" rtlCol="0">
            <a:spAutoFit/>
          </a:bodyPr>
          <a:lstStyle/>
          <a:p>
            <a:r>
              <a:rPr lang="nl-NL" dirty="0"/>
              <a:t>Sparen </a:t>
            </a:r>
          </a:p>
        </p:txBody>
      </p:sp>
      <p:sp>
        <p:nvSpPr>
          <p:cNvPr id="26" name="Tekstvak 25">
            <a:extLst>
              <a:ext uri="{FF2B5EF4-FFF2-40B4-BE49-F238E27FC236}">
                <a16:creationId xmlns:a16="http://schemas.microsoft.com/office/drawing/2014/main" id="{A7ABDB8F-8E35-2842-8F5F-45D668EA64B3}"/>
              </a:ext>
            </a:extLst>
          </p:cNvPr>
          <p:cNvSpPr txBox="1"/>
          <p:nvPr/>
        </p:nvSpPr>
        <p:spPr>
          <a:xfrm>
            <a:off x="10892527" y="6374634"/>
            <a:ext cx="809837" cy="369332"/>
          </a:xfrm>
          <a:prstGeom prst="rect">
            <a:avLst/>
          </a:prstGeom>
          <a:noFill/>
        </p:spPr>
        <p:txBody>
          <a:bodyPr wrap="none" rtlCol="0">
            <a:spAutoFit/>
          </a:bodyPr>
          <a:lstStyle/>
          <a:p>
            <a:r>
              <a:rPr lang="nl-NL" dirty="0"/>
              <a:t>Lenen </a:t>
            </a:r>
          </a:p>
        </p:txBody>
      </p:sp>
      <p:cxnSp>
        <p:nvCxnSpPr>
          <p:cNvPr id="27" name="Rechte verbindingslijn met pijl 26">
            <a:extLst>
              <a:ext uri="{FF2B5EF4-FFF2-40B4-BE49-F238E27FC236}">
                <a16:creationId xmlns:a16="http://schemas.microsoft.com/office/drawing/2014/main" id="{2600B8CA-F54B-9A42-8B58-EF88B39692FF}"/>
              </a:ext>
            </a:extLst>
          </p:cNvPr>
          <p:cNvCxnSpPr>
            <a:cxnSpLocks/>
          </p:cNvCxnSpPr>
          <p:nvPr/>
        </p:nvCxnSpPr>
        <p:spPr>
          <a:xfrm flipV="1">
            <a:off x="10613159" y="5922176"/>
            <a:ext cx="279368" cy="283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FAF18BD8-AA32-B540-9FCB-0FCB0B2EB1CB}"/>
              </a:ext>
            </a:extLst>
          </p:cNvPr>
          <p:cNvCxnSpPr>
            <a:cxnSpLocks/>
            <a:endCxn id="26" idx="1"/>
          </p:cNvCxnSpPr>
          <p:nvPr/>
        </p:nvCxnSpPr>
        <p:spPr>
          <a:xfrm>
            <a:off x="10613159" y="6206073"/>
            <a:ext cx="279368" cy="353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D06407B7-7636-8A42-BD34-C4DC2F613A58}"/>
              </a:ext>
            </a:extLst>
          </p:cNvPr>
          <p:cNvCxnSpPr>
            <a:cxnSpLocks/>
          </p:cNvCxnSpPr>
          <p:nvPr/>
        </p:nvCxnSpPr>
        <p:spPr>
          <a:xfrm flipV="1">
            <a:off x="10353385" y="6013841"/>
            <a:ext cx="0" cy="38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CE4785D8-57DE-1645-A833-E26BD1341404}"/>
              </a:ext>
            </a:extLst>
          </p:cNvPr>
          <p:cNvCxnSpPr>
            <a:cxnSpLocks/>
          </p:cNvCxnSpPr>
          <p:nvPr/>
        </p:nvCxnSpPr>
        <p:spPr>
          <a:xfrm flipV="1">
            <a:off x="11782707" y="6359502"/>
            <a:ext cx="0" cy="38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4AB9D8DB-9C26-D941-B95F-29EE34B22AA6}"/>
              </a:ext>
            </a:extLst>
          </p:cNvPr>
          <p:cNvCxnSpPr>
            <a:cxnSpLocks/>
          </p:cNvCxnSpPr>
          <p:nvPr/>
        </p:nvCxnSpPr>
        <p:spPr>
          <a:xfrm>
            <a:off x="11782707" y="5663952"/>
            <a:ext cx="0" cy="394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7773485E-D0B8-4546-A4CD-3B2DD66B1B67}"/>
              </a:ext>
            </a:extLst>
          </p:cNvPr>
          <p:cNvCxnSpPr>
            <a:cxnSpLocks/>
          </p:cNvCxnSpPr>
          <p:nvPr/>
        </p:nvCxnSpPr>
        <p:spPr>
          <a:xfrm>
            <a:off x="10505785" y="6033117"/>
            <a:ext cx="0" cy="3689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Rechte verbindingslijn met pijl 32">
            <a:extLst>
              <a:ext uri="{FF2B5EF4-FFF2-40B4-BE49-F238E27FC236}">
                <a16:creationId xmlns:a16="http://schemas.microsoft.com/office/drawing/2014/main" id="{C98146AC-674F-0946-8FBB-F1D937844972}"/>
              </a:ext>
            </a:extLst>
          </p:cNvPr>
          <p:cNvCxnSpPr>
            <a:cxnSpLocks/>
          </p:cNvCxnSpPr>
          <p:nvPr/>
        </p:nvCxnSpPr>
        <p:spPr>
          <a:xfrm>
            <a:off x="11988221" y="6385359"/>
            <a:ext cx="0" cy="3689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4" name="Rechte verbindingslijn met pijl 33">
            <a:extLst>
              <a:ext uri="{FF2B5EF4-FFF2-40B4-BE49-F238E27FC236}">
                <a16:creationId xmlns:a16="http://schemas.microsoft.com/office/drawing/2014/main" id="{2BB52167-F877-0D4F-A061-A4F88FE24F06}"/>
              </a:ext>
            </a:extLst>
          </p:cNvPr>
          <p:cNvCxnSpPr>
            <a:cxnSpLocks/>
          </p:cNvCxnSpPr>
          <p:nvPr/>
        </p:nvCxnSpPr>
        <p:spPr>
          <a:xfrm flipV="1">
            <a:off x="11998612" y="5673520"/>
            <a:ext cx="0" cy="38446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028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0"/>
            <a:ext cx="8229600" cy="914400"/>
          </a:xfrm>
        </p:spPr>
        <p:txBody>
          <a:bodyPr/>
          <a:lstStyle/>
          <a:p>
            <a:r>
              <a:rPr lang="nl-NL" b="1" dirty="0"/>
              <a:t>H3. Belastingstelsels</a:t>
            </a:r>
          </a:p>
        </p:txBody>
      </p:sp>
      <p:sp>
        <p:nvSpPr>
          <p:cNvPr id="3" name="Tijdelijke aanduiding voor inhoud 2"/>
          <p:cNvSpPr>
            <a:spLocks noGrp="1"/>
          </p:cNvSpPr>
          <p:nvPr>
            <p:ph idx="1"/>
          </p:nvPr>
        </p:nvSpPr>
        <p:spPr>
          <a:xfrm>
            <a:off x="1981200" y="1219200"/>
            <a:ext cx="3200400" cy="3200400"/>
          </a:xfrm>
        </p:spPr>
        <p:txBody>
          <a:bodyPr>
            <a:normAutofit fontScale="92500" lnSpcReduction="10000"/>
          </a:bodyPr>
          <a:lstStyle/>
          <a:p>
            <a:pPr marL="514350" indent="-514350">
              <a:buFont typeface="+mj-lt"/>
              <a:buAutoNum type="arabicPeriod"/>
            </a:pPr>
            <a:r>
              <a:rPr lang="nl-NL" dirty="0"/>
              <a:t>Degressief</a:t>
            </a:r>
          </a:p>
          <a:p>
            <a:pPr marL="514350" indent="-514350">
              <a:buFont typeface="+mj-lt"/>
              <a:buAutoNum type="arabicPeriod"/>
            </a:pPr>
            <a:endParaRPr lang="nl-NL" dirty="0"/>
          </a:p>
          <a:p>
            <a:pPr marL="514350" indent="-514350">
              <a:buFont typeface="+mj-lt"/>
              <a:buAutoNum type="arabicPeriod"/>
            </a:pPr>
            <a:endParaRPr lang="nl-NL" dirty="0"/>
          </a:p>
          <a:p>
            <a:pPr marL="514350" indent="-514350">
              <a:buFont typeface="+mj-lt"/>
              <a:buAutoNum type="arabicPeriod"/>
            </a:pPr>
            <a:r>
              <a:rPr lang="nl-NL" dirty="0"/>
              <a:t>Proportioneel</a:t>
            </a:r>
          </a:p>
          <a:p>
            <a:pPr marL="514350" indent="-514350">
              <a:buFont typeface="+mj-lt"/>
              <a:buAutoNum type="arabicPeriod"/>
            </a:pPr>
            <a:endParaRPr lang="nl-NL" dirty="0"/>
          </a:p>
          <a:p>
            <a:pPr marL="514350" indent="-514350">
              <a:buFont typeface="+mj-lt"/>
              <a:buAutoNum type="arabicPeriod"/>
            </a:pPr>
            <a:endParaRPr lang="nl-NL" dirty="0"/>
          </a:p>
          <a:p>
            <a:pPr marL="514350" indent="-514350">
              <a:buFont typeface="+mj-lt"/>
              <a:buAutoNum type="arabicPeriod"/>
            </a:pPr>
            <a:r>
              <a:rPr lang="nl-NL" dirty="0"/>
              <a:t>Progressief</a:t>
            </a:r>
          </a:p>
          <a:p>
            <a:pPr marL="0" indent="0">
              <a:buNone/>
            </a:pPr>
            <a:endParaRPr lang="nl-NL" dirty="0"/>
          </a:p>
        </p:txBody>
      </p:sp>
      <p:sp>
        <p:nvSpPr>
          <p:cNvPr id="4" name="Tijdelijke aanduiding voor inhoud 2"/>
          <p:cNvSpPr txBox="1">
            <a:spLocks/>
          </p:cNvSpPr>
          <p:nvPr/>
        </p:nvSpPr>
        <p:spPr>
          <a:xfrm>
            <a:off x="1524000" y="5142345"/>
            <a:ext cx="91440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lphaLcPeriod"/>
            </a:pPr>
            <a:r>
              <a:rPr lang="nl-NL" sz="2500" dirty="0"/>
              <a:t>Hoge en lage inkomens betalen in % evenveel belasting</a:t>
            </a:r>
          </a:p>
          <a:p>
            <a:pPr marL="457200" indent="-457200">
              <a:buFont typeface="Arial" panose="020B0604020202020204" pitchFamily="34" charset="0"/>
              <a:buAutoNum type="alphaLcPeriod"/>
            </a:pPr>
            <a:r>
              <a:rPr lang="nl-NL" sz="2500" dirty="0"/>
              <a:t>Hoge inkomens betalen in % meer belasting dan lage inkomen</a:t>
            </a:r>
          </a:p>
          <a:p>
            <a:pPr marL="457200" indent="-457200">
              <a:buFont typeface="Arial" panose="020B0604020202020204" pitchFamily="34" charset="0"/>
              <a:buAutoNum type="alphaLcPeriod"/>
            </a:pPr>
            <a:r>
              <a:rPr lang="nl-NL" sz="2500" dirty="0"/>
              <a:t>Lage inkomens betalen in % meer belasting dan hoge inkomens</a:t>
            </a:r>
          </a:p>
          <a:p>
            <a:pPr marL="457200" indent="-457200">
              <a:buAutoNum type="alphaLcPeriod"/>
            </a:pPr>
            <a:endParaRPr lang="nl-NL" sz="2500" dirty="0"/>
          </a:p>
        </p:txBody>
      </p:sp>
      <p:sp>
        <p:nvSpPr>
          <p:cNvPr id="5" name="Rechthoek 4"/>
          <p:cNvSpPr/>
          <p:nvPr/>
        </p:nvSpPr>
        <p:spPr>
          <a:xfrm>
            <a:off x="2514600" y="1688068"/>
            <a:ext cx="6858000" cy="369332"/>
          </a:xfrm>
          <a:prstGeom prst="rect">
            <a:avLst/>
          </a:prstGeom>
        </p:spPr>
        <p:txBody>
          <a:bodyPr wrap="square">
            <a:spAutoFit/>
          </a:bodyPr>
          <a:lstStyle/>
          <a:p>
            <a:r>
              <a:rPr lang="nl-NL" dirty="0"/>
              <a:t>c. Lage inkomens betalen </a:t>
            </a:r>
            <a:r>
              <a:rPr lang="nl-NL" dirty="0">
                <a:solidFill>
                  <a:srgbClr val="FF0000"/>
                </a:solidFill>
              </a:rPr>
              <a:t>in %</a:t>
            </a:r>
            <a:r>
              <a:rPr lang="nl-NL" dirty="0"/>
              <a:t> meer belasting dan hoge inkomens</a:t>
            </a:r>
          </a:p>
        </p:txBody>
      </p:sp>
      <p:sp>
        <p:nvSpPr>
          <p:cNvPr id="6" name="Rechthoek 5"/>
          <p:cNvSpPr/>
          <p:nvPr/>
        </p:nvSpPr>
        <p:spPr>
          <a:xfrm>
            <a:off x="2509983" y="3052741"/>
            <a:ext cx="6398491" cy="369332"/>
          </a:xfrm>
          <a:prstGeom prst="rect">
            <a:avLst/>
          </a:prstGeom>
        </p:spPr>
        <p:txBody>
          <a:bodyPr wrap="square">
            <a:spAutoFit/>
          </a:bodyPr>
          <a:lstStyle/>
          <a:p>
            <a:r>
              <a:rPr lang="nl-NL" dirty="0"/>
              <a:t>a. Hoge en lage inkomens betalen </a:t>
            </a:r>
            <a:r>
              <a:rPr lang="nl-NL" dirty="0">
                <a:solidFill>
                  <a:srgbClr val="FF0000"/>
                </a:solidFill>
              </a:rPr>
              <a:t>in %</a:t>
            </a:r>
            <a:r>
              <a:rPr lang="nl-NL" dirty="0"/>
              <a:t> evenveel belasting</a:t>
            </a:r>
          </a:p>
        </p:txBody>
      </p:sp>
      <p:sp>
        <p:nvSpPr>
          <p:cNvPr id="7" name="Rechthoek 6"/>
          <p:cNvSpPr/>
          <p:nvPr/>
        </p:nvSpPr>
        <p:spPr>
          <a:xfrm>
            <a:off x="2509982" y="4396142"/>
            <a:ext cx="6634018" cy="369332"/>
          </a:xfrm>
          <a:prstGeom prst="rect">
            <a:avLst/>
          </a:prstGeom>
        </p:spPr>
        <p:txBody>
          <a:bodyPr wrap="square">
            <a:spAutoFit/>
          </a:bodyPr>
          <a:lstStyle/>
          <a:p>
            <a:r>
              <a:rPr lang="nl-NL" dirty="0"/>
              <a:t>b. Hoge inkomens betalen </a:t>
            </a:r>
            <a:r>
              <a:rPr lang="nl-NL" dirty="0">
                <a:solidFill>
                  <a:srgbClr val="FF0000"/>
                </a:solidFill>
              </a:rPr>
              <a:t>in %</a:t>
            </a:r>
            <a:r>
              <a:rPr lang="nl-NL" dirty="0"/>
              <a:t> meer belasting dan lage inkomen</a:t>
            </a:r>
          </a:p>
        </p:txBody>
      </p:sp>
      <p:sp>
        <p:nvSpPr>
          <p:cNvPr id="8" name="Tekstvak 7"/>
          <p:cNvSpPr txBox="1"/>
          <p:nvPr/>
        </p:nvSpPr>
        <p:spPr>
          <a:xfrm>
            <a:off x="2057400" y="762000"/>
            <a:ext cx="2057400" cy="369332"/>
          </a:xfrm>
          <a:prstGeom prst="rect">
            <a:avLst/>
          </a:prstGeom>
          <a:noFill/>
        </p:spPr>
        <p:txBody>
          <a:bodyPr wrap="square" rtlCol="0">
            <a:spAutoFit/>
          </a:bodyPr>
          <a:lstStyle/>
          <a:p>
            <a:r>
              <a:rPr lang="en-US" b="1" i="1" dirty="0" err="1"/>
              <a:t>Vul</a:t>
            </a:r>
            <a:r>
              <a:rPr lang="en-US" b="1" i="1" dirty="0"/>
              <a:t> in:</a:t>
            </a:r>
          </a:p>
        </p:txBody>
      </p:sp>
    </p:spTree>
    <p:extLst>
      <p:ext uri="{BB962C8B-B14F-4D97-AF65-F5344CB8AC3E}">
        <p14:creationId xmlns:p14="http://schemas.microsoft.com/office/powerpoint/2010/main" val="34816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9930</TotalTime>
  <Words>3281</Words>
  <Application>Microsoft Macintosh PowerPoint</Application>
  <PresentationFormat>Breedbeeld</PresentationFormat>
  <Paragraphs>535</Paragraphs>
  <Slides>32</Slides>
  <Notes>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32</vt:i4>
      </vt:variant>
    </vt:vector>
  </HeadingPairs>
  <TitlesOfParts>
    <vt:vector size="39" baseType="lpstr">
      <vt:lpstr>Arial Unicode MS</vt:lpstr>
      <vt:lpstr>Arial</vt:lpstr>
      <vt:lpstr>Calibri</vt:lpstr>
      <vt:lpstr>Calibri Light</vt:lpstr>
      <vt:lpstr>Times New Roman</vt:lpstr>
      <vt:lpstr>Wingdings</vt:lpstr>
      <vt:lpstr>Kantoorthema</vt:lpstr>
      <vt:lpstr>H1: Gevangenendilemma,     sheet 2 - 6  H2: Ruilen over tijd: Sparen en lenen  sheet 7-8 H3: Belasting       sheet 9 - 11   H4: Inkomensverdeling &amp; Lorenzcurve  sheet 12 – 15 H5: Productie en toegevoegde waarde  sheet 16 – 19 H6: Verzekeren      sheet 20 – 21 H7: Huishouden (reëel &amp; nominaal)  sheet 22 – 28 H8: Senioren       sheet 29 – 30 H9: Ruilen over de tijd     nog maken </vt:lpstr>
      <vt:lpstr>PowerPoint-presentatie</vt:lpstr>
      <vt:lpstr>H7: Prisoners dilemma</vt:lpstr>
      <vt:lpstr>PowerPoint-presentatie</vt:lpstr>
      <vt:lpstr>PowerPoint-presentatie</vt:lpstr>
      <vt:lpstr>In een schema</vt:lpstr>
      <vt:lpstr>PowerPoint-presentatie</vt:lpstr>
      <vt:lpstr>H2: ruilen over de tijd</vt:lpstr>
      <vt:lpstr>H3. Belastingstelsels</vt:lpstr>
      <vt:lpstr>H3. Test belastingstelsel</vt:lpstr>
      <vt:lpstr>PowerPoint-presentatie</vt:lpstr>
      <vt:lpstr>PowerPoint-presentatie</vt:lpstr>
      <vt:lpstr>Lorenzcurve VS</vt:lpstr>
      <vt:lpstr>Oefenopgave Lorenz</vt:lpstr>
      <vt:lpstr>Antwoorden oefenopgave</vt:lpstr>
      <vt:lpstr>H5: De Balans, een voorbeeld</vt:lpstr>
      <vt:lpstr>H5: De Resultatenrekening, een voorbeeld</vt:lpstr>
      <vt:lpstr>Denkstappen bij het opstellen van de balans &amp; resultatenrekening</vt:lpstr>
      <vt:lpstr>Geef van iedere productiefactor een voorbeeld:</vt:lpstr>
      <vt:lpstr>PowerPoint-presentatie</vt:lpstr>
      <vt:lpstr>H6: Weten</vt:lpstr>
      <vt:lpstr>H6: Soorten verzekeringen</vt:lpstr>
      <vt:lpstr>Hoofdstuk 7   Koopkracht = reëel inkomen</vt:lpstr>
      <vt:lpstr>Nominaal = inkomen uitgedrukt in geld  Reëel = inkomen uitgedrukt in hoeveelheid producten  Voorbeeld: Ik verdien $ 200 De prijzen zijn $ 5  Vraag 1: hoeveel is mijn nominale inkomen? Vraag 2: hoeveel mijn reële inkomen?</vt:lpstr>
      <vt:lpstr>Nominaal = inkomen uitgedrukt in geld  Reëel = inkomen uitgedrukt in hoeveelheid producten  Voorbeeld: De rente op mijn spaarrekening is 3% De inflatie is 2%  Vraag 1: hoeveel procent is de nominale rente per jaar? Vraag 2: hoeveel is de reële rente per jaar? 2 decimalen!</vt:lpstr>
      <vt:lpstr>Nominaal = inkomen uitgedrukt in geld  Reëel = inkomen uitgedrukt in hoeveelheid producten  Voorbeeld: De rente op mijn spaarrekening is 3% De inflatie is 5%  Vraag 1: hoeveel procent is de nominale rente per jaar? Vraag 2: hoeveel is de reële rente per jaar? 2 decimalen!</vt:lpstr>
      <vt:lpstr>PowerPoint-presentatie</vt:lpstr>
      <vt:lpstr>PowerPoint-presentatie</vt:lpstr>
      <vt:lpstr>H8:     3 pensioenpijlers</vt:lpstr>
      <vt:lpstr>H8: Kapitaaldekkingstelsel en Omslagstelsel</vt:lpstr>
      <vt:lpstr>H8 Waardevast en Welvaartsvast pensioen</vt:lpstr>
      <vt:lpstr>PowerPoint-presentatie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Marcel Peijs</dc:creator>
  <cp:lastModifiedBy>marcel peijs</cp:lastModifiedBy>
  <cp:revision>66</cp:revision>
  <dcterms:created xsi:type="dcterms:W3CDTF">2019-05-18T16:46:47Z</dcterms:created>
  <dcterms:modified xsi:type="dcterms:W3CDTF">2024-01-12T21:39:02Z</dcterms:modified>
</cp:coreProperties>
</file>