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75" r:id="rId2"/>
    <p:sldId id="257" r:id="rId3"/>
    <p:sldId id="300" r:id="rId4"/>
    <p:sldId id="260" r:id="rId5"/>
    <p:sldId id="261" r:id="rId6"/>
    <p:sldId id="293" r:id="rId7"/>
    <p:sldId id="292" r:id="rId8"/>
    <p:sldId id="294" r:id="rId9"/>
    <p:sldId id="299" r:id="rId10"/>
    <p:sldId id="267" r:id="rId11"/>
    <p:sldId id="287" r:id="rId12"/>
    <p:sldId id="282" r:id="rId13"/>
    <p:sldId id="29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60" autoAdjust="0"/>
    <p:restoredTop sz="94531"/>
  </p:normalViewPr>
  <p:slideViewPr>
    <p:cSldViewPr snapToGrid="0" snapToObjects="1">
      <p:cViewPr varScale="1">
        <p:scale>
          <a:sx n="104" d="100"/>
          <a:sy n="104" d="100"/>
        </p:scale>
        <p:origin x="45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38A7D-6999-084E-8606-6E0953FEE9FD}" type="datetimeFigureOut">
              <a:rPr lang="nl-NL" smtClean="0"/>
              <a:t>30-08-2021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7C0B1-5919-EB45-B2B9-8EF38D8A9B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1404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17D6C-7E97-4F52-8FF8-1323AAAB09A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6627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17D6C-7E97-4F52-8FF8-1323AAAB09A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7959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7C0B1-5919-EB45-B2B9-8EF38D8A9BD9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3923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6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1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11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81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8/30/21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1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8/30/21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40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8/30/21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62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8/30/21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54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8/30/21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14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8/30/21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31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E3B46-67F6-9741-90D8-CFBD68A88EC2}" type="datetimeFigureOut">
              <a:rPr lang="en-US" smtClean="0"/>
              <a:pPr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5624646" cy="850106"/>
          </a:xfrm>
        </p:spPr>
        <p:txBody>
          <a:bodyPr/>
          <a:lstStyle/>
          <a:p>
            <a:r>
              <a:rPr lang="en-US" b="1" dirty="0"/>
              <a:t>H1: </a:t>
            </a:r>
            <a:r>
              <a:rPr lang="en-US" b="1" dirty="0" err="1"/>
              <a:t>Marktvormen</a:t>
            </a:r>
            <a:endParaRPr lang="en-US" b="1" dirty="0"/>
          </a:p>
        </p:txBody>
      </p:sp>
      <p:pic>
        <p:nvPicPr>
          <p:cNvPr id="4" name="Afbeelding 3"/>
          <p:cNvPicPr/>
          <p:nvPr/>
        </p:nvPicPr>
        <p:blipFill rotWithShape="1">
          <a:blip r:embed="rId2"/>
          <a:srcRect l="6264" t="28859" r="46309" b="13199"/>
          <a:stretch/>
        </p:blipFill>
        <p:spPr bwMode="auto">
          <a:xfrm>
            <a:off x="340210" y="1123709"/>
            <a:ext cx="2458085" cy="2402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3"/>
          <a:srcRect l="10380" t="40269" r="50963" b="28411"/>
          <a:stretch/>
        </p:blipFill>
        <p:spPr bwMode="auto">
          <a:xfrm>
            <a:off x="340210" y="4365104"/>
            <a:ext cx="2592288" cy="1728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4"/>
          <a:srcRect l="3937" t="38255" r="44877" b="20358"/>
          <a:stretch/>
        </p:blipFill>
        <p:spPr bwMode="auto">
          <a:xfrm>
            <a:off x="5647426" y="994430"/>
            <a:ext cx="3040380" cy="1966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3563888" y="4726522"/>
            <a:ext cx="2384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Monopolie</a:t>
            </a:r>
            <a:endParaRPr lang="en-US" sz="25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3589040" y="5203576"/>
            <a:ext cx="41518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Monopolistische</a:t>
            </a:r>
            <a:r>
              <a:rPr lang="en-US" sz="2500" b="1" dirty="0"/>
              <a:t> </a:t>
            </a:r>
            <a:r>
              <a:rPr lang="en-US" sz="2500" b="1" dirty="0" err="1"/>
              <a:t>concurrentie</a:t>
            </a:r>
            <a:endParaRPr lang="en-US" sz="2500" b="1" dirty="0"/>
          </a:p>
        </p:txBody>
      </p:sp>
      <p:sp>
        <p:nvSpPr>
          <p:cNvPr id="9" name="Tekstvak 8"/>
          <p:cNvSpPr txBox="1"/>
          <p:nvPr/>
        </p:nvSpPr>
        <p:spPr>
          <a:xfrm>
            <a:off x="3563888" y="4257530"/>
            <a:ext cx="2384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Oligopolie</a:t>
            </a:r>
            <a:endParaRPr lang="en-US" sz="2500" b="1" dirty="0"/>
          </a:p>
        </p:txBody>
      </p:sp>
      <p:sp>
        <p:nvSpPr>
          <p:cNvPr id="10" name="Tekstvak 9"/>
          <p:cNvSpPr txBox="1"/>
          <p:nvPr/>
        </p:nvSpPr>
        <p:spPr>
          <a:xfrm>
            <a:off x="340210" y="1123709"/>
            <a:ext cx="360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A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8295682" y="963289"/>
            <a:ext cx="360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B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340210" y="4378768"/>
            <a:ext cx="360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C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3347864" y="3346526"/>
            <a:ext cx="56886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Welke</a:t>
            </a:r>
            <a:r>
              <a:rPr lang="en-US" sz="2500" b="1" dirty="0"/>
              <a:t> </a:t>
            </a:r>
            <a:r>
              <a:rPr lang="en-US" sz="2500" b="1" dirty="0" err="1"/>
              <a:t>marktvorm</a:t>
            </a:r>
            <a:r>
              <a:rPr lang="en-US" sz="2500" b="1" dirty="0"/>
              <a:t> </a:t>
            </a:r>
            <a:r>
              <a:rPr lang="en-US" sz="2500" b="1" dirty="0" err="1"/>
              <a:t>hoort</a:t>
            </a:r>
            <a:r>
              <a:rPr lang="en-US" sz="2500" b="1" dirty="0"/>
              <a:t> </a:t>
            </a:r>
            <a:r>
              <a:rPr lang="en-US" sz="2500" b="1" dirty="0" err="1"/>
              <a:t>bij</a:t>
            </a:r>
            <a:r>
              <a:rPr lang="en-US" sz="2500" b="1" dirty="0"/>
              <a:t> </a:t>
            </a:r>
            <a:r>
              <a:rPr lang="en-US" sz="2500" b="1" dirty="0" err="1"/>
              <a:t>welk</a:t>
            </a:r>
            <a:r>
              <a:rPr lang="en-US" sz="2500" b="1" dirty="0"/>
              <a:t> </a:t>
            </a:r>
            <a:r>
              <a:rPr lang="en-US" sz="2500" b="1" dirty="0" err="1"/>
              <a:t>plaatje</a:t>
            </a:r>
            <a:r>
              <a:rPr lang="en-US" sz="2500" b="1" dirty="0"/>
              <a:t>? 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0" y="623731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Bestaat</a:t>
            </a:r>
            <a:r>
              <a:rPr lang="en-US" sz="2400" b="1" dirty="0"/>
              <a:t> </a:t>
            </a:r>
            <a:r>
              <a:rPr lang="en-US" sz="2400" b="1" dirty="0" err="1"/>
              <a:t>er</a:t>
            </a:r>
            <a:r>
              <a:rPr lang="en-US" sz="2400" b="1" dirty="0"/>
              <a:t> </a:t>
            </a:r>
            <a:r>
              <a:rPr lang="en-US" sz="2400" b="1" dirty="0" err="1"/>
              <a:t>ook</a:t>
            </a:r>
            <a:r>
              <a:rPr lang="en-US" sz="2400" b="1" dirty="0"/>
              <a:t> </a:t>
            </a:r>
            <a:r>
              <a:rPr lang="en-US" sz="2400" b="1" dirty="0" err="1"/>
              <a:t>een</a:t>
            </a:r>
            <a:r>
              <a:rPr lang="en-US" sz="2400" b="1" dirty="0"/>
              <a:t> </a:t>
            </a:r>
            <a:r>
              <a:rPr lang="en-US" sz="2400" b="1" dirty="0" err="1"/>
              <a:t>voorbeeld</a:t>
            </a:r>
            <a:r>
              <a:rPr lang="en-US" sz="2400" b="1" dirty="0"/>
              <a:t> van ‘</a:t>
            </a:r>
            <a:r>
              <a:rPr lang="en-US" sz="2400" b="1" dirty="0" err="1"/>
              <a:t>Volkomen</a:t>
            </a:r>
            <a:r>
              <a:rPr lang="en-US" sz="2400" b="1" dirty="0"/>
              <a:t> </a:t>
            </a:r>
            <a:r>
              <a:rPr lang="en-US" sz="2400" b="1" dirty="0" err="1"/>
              <a:t>concurrentie</a:t>
            </a:r>
            <a:r>
              <a:rPr lang="en-US" sz="2400" b="1" dirty="0"/>
              <a:t>’? </a:t>
            </a:r>
            <a:endParaRPr lang="en-US" sz="2400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73690F8-C771-D04F-92F9-BFD123E2257E}"/>
              </a:ext>
            </a:extLst>
          </p:cNvPr>
          <p:cNvSpPr txBox="1"/>
          <p:nvPr/>
        </p:nvSpPr>
        <p:spPr>
          <a:xfrm>
            <a:off x="863907" y="5616242"/>
            <a:ext cx="2384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Oligopolie</a:t>
            </a:r>
            <a:endParaRPr lang="en-US" sz="2500" b="1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23710BD-C736-534D-A6DC-707ABC43805C}"/>
              </a:ext>
            </a:extLst>
          </p:cNvPr>
          <p:cNvSpPr txBox="1"/>
          <p:nvPr/>
        </p:nvSpPr>
        <p:spPr>
          <a:xfrm>
            <a:off x="576849" y="3371182"/>
            <a:ext cx="2384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Monopolie</a:t>
            </a:r>
            <a:endParaRPr lang="en-US" sz="2500" b="1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324DF21-E0A0-3940-8A34-FD91AE04AE14}"/>
              </a:ext>
            </a:extLst>
          </p:cNvPr>
          <p:cNvSpPr txBox="1"/>
          <p:nvPr/>
        </p:nvSpPr>
        <p:spPr>
          <a:xfrm>
            <a:off x="4992190" y="2829658"/>
            <a:ext cx="41518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Monopolistische</a:t>
            </a:r>
            <a:r>
              <a:rPr lang="en-US" sz="2500" b="1" dirty="0"/>
              <a:t> </a:t>
            </a:r>
            <a:r>
              <a:rPr lang="en-US" sz="2500" b="1" dirty="0" err="1"/>
              <a:t>concurrentie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413407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5" grpId="0"/>
      <p:bldP spid="16" grpId="0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8" t="34847" r="56856" b="18472"/>
          <a:stretch/>
        </p:blipFill>
        <p:spPr bwMode="auto">
          <a:xfrm>
            <a:off x="712724" y="1492293"/>
            <a:ext cx="3000293" cy="455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6815"/>
            <a:ext cx="9144000" cy="937207"/>
          </a:xfrm>
        </p:spPr>
        <p:txBody>
          <a:bodyPr>
            <a:noAutofit/>
          </a:bodyPr>
          <a:lstStyle/>
          <a:p>
            <a:r>
              <a:rPr lang="en-US" sz="3000" b="1" dirty="0"/>
              <a:t>H2, H3 &amp; H4: </a:t>
            </a:r>
            <a:r>
              <a:rPr lang="en-US" sz="3000" b="1" dirty="0" err="1"/>
              <a:t>onvolkomen</a:t>
            </a:r>
            <a:r>
              <a:rPr lang="en-US" sz="3000" b="1" dirty="0"/>
              <a:t> </a:t>
            </a:r>
            <a:r>
              <a:rPr lang="en-US" sz="3000" b="1" dirty="0" err="1"/>
              <a:t>concurrentie</a:t>
            </a:r>
            <a:r>
              <a:rPr lang="en-US" sz="3000" b="1" dirty="0"/>
              <a:t>:  </a:t>
            </a:r>
            <a:br>
              <a:rPr lang="en-US" sz="3000" b="1" dirty="0"/>
            </a:br>
            <a:r>
              <a:rPr lang="en-US" sz="3000" b="1" dirty="0" err="1"/>
              <a:t>Monopolie</a:t>
            </a:r>
            <a:r>
              <a:rPr lang="en-US" sz="3000" b="1" dirty="0"/>
              <a:t>, </a:t>
            </a:r>
            <a:r>
              <a:rPr lang="en-US" sz="3000" b="1" dirty="0" err="1"/>
              <a:t>monopolistische</a:t>
            </a:r>
            <a:r>
              <a:rPr lang="en-US" sz="3000" b="1" dirty="0"/>
              <a:t> </a:t>
            </a:r>
            <a:r>
              <a:rPr lang="en-US" sz="3000" b="1" dirty="0" err="1"/>
              <a:t>concurrentie</a:t>
            </a:r>
            <a:r>
              <a:rPr lang="en-US" sz="3000" b="1" dirty="0"/>
              <a:t> </a:t>
            </a:r>
            <a:r>
              <a:rPr lang="en-US" sz="3000" b="1" dirty="0" err="1"/>
              <a:t>en</a:t>
            </a:r>
            <a:r>
              <a:rPr lang="en-US" sz="3000" b="1" dirty="0"/>
              <a:t> </a:t>
            </a:r>
            <a:r>
              <a:rPr lang="en-US" sz="3000" b="1" dirty="0" err="1"/>
              <a:t>oligopolie</a:t>
            </a:r>
            <a:endParaRPr lang="en-US" sz="30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4121870" y="1565203"/>
            <a:ext cx="48903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lijn</a:t>
            </a:r>
            <a:r>
              <a:rPr lang="en-US" dirty="0"/>
              <a:t> is de </a:t>
            </a:r>
            <a:r>
              <a:rPr lang="en-US" dirty="0" err="1"/>
              <a:t>prijsafzetlijn</a:t>
            </a:r>
            <a:r>
              <a:rPr lang="en-US" dirty="0"/>
              <a:t>?</a:t>
            </a:r>
          </a:p>
          <a:p>
            <a:pPr marL="342900" indent="-342900">
              <a:buFontTx/>
              <a:buAutoNum type="arabicPeriod"/>
            </a:pP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afzet</a:t>
            </a:r>
            <a:r>
              <a:rPr lang="en-US" dirty="0"/>
              <a:t> is de </a:t>
            </a:r>
            <a:r>
              <a:rPr lang="en-US" dirty="0" err="1"/>
              <a:t>opbrengst</a:t>
            </a:r>
            <a:r>
              <a:rPr lang="en-US" dirty="0"/>
              <a:t> (TO) </a:t>
            </a:r>
            <a:r>
              <a:rPr lang="en-US" dirty="0" err="1"/>
              <a:t>maximaal</a:t>
            </a:r>
            <a:r>
              <a:rPr lang="en-US" dirty="0"/>
              <a:t>?</a:t>
            </a:r>
          </a:p>
          <a:p>
            <a:pPr marL="342900" indent="-342900">
              <a:buFontTx/>
              <a:buAutoNum type="arabicPeriod"/>
            </a:pP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prijs</a:t>
            </a:r>
            <a:r>
              <a:rPr lang="en-US" dirty="0"/>
              <a:t> is de </a:t>
            </a:r>
            <a:r>
              <a:rPr lang="en-US" dirty="0" err="1"/>
              <a:t>opbrengst</a:t>
            </a:r>
            <a:r>
              <a:rPr lang="en-US" dirty="0"/>
              <a:t> (TO) </a:t>
            </a:r>
            <a:r>
              <a:rPr lang="en-US" dirty="0" err="1"/>
              <a:t>maximaal</a:t>
            </a:r>
            <a:r>
              <a:rPr lang="en-US" dirty="0"/>
              <a:t>?</a:t>
            </a:r>
          </a:p>
          <a:p>
            <a:pPr marL="342900" indent="-342900">
              <a:buFontTx/>
              <a:buAutoNum type="arabicPeriod"/>
            </a:pP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afzet</a:t>
            </a:r>
            <a:r>
              <a:rPr lang="en-US" dirty="0"/>
              <a:t> is de </a:t>
            </a:r>
            <a:r>
              <a:rPr lang="en-US" dirty="0" err="1"/>
              <a:t>winst</a:t>
            </a:r>
            <a:r>
              <a:rPr lang="en-US" dirty="0"/>
              <a:t> </a:t>
            </a:r>
            <a:r>
              <a:rPr lang="en-US" dirty="0" err="1"/>
              <a:t>maximaal</a:t>
            </a:r>
            <a:r>
              <a:rPr lang="en-US" dirty="0"/>
              <a:t>?</a:t>
            </a:r>
          </a:p>
          <a:p>
            <a:pPr marL="342900" indent="-342900">
              <a:buFontTx/>
              <a:buAutoNum type="arabicPeriod"/>
            </a:pP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prijs</a:t>
            </a:r>
            <a:r>
              <a:rPr lang="en-US" dirty="0"/>
              <a:t> is de </a:t>
            </a:r>
            <a:r>
              <a:rPr lang="en-US" dirty="0" err="1"/>
              <a:t>winst</a:t>
            </a:r>
            <a:r>
              <a:rPr lang="en-US" dirty="0"/>
              <a:t> </a:t>
            </a:r>
            <a:r>
              <a:rPr lang="en-US" dirty="0" err="1"/>
              <a:t>maximaal</a:t>
            </a:r>
            <a:r>
              <a:rPr lang="en-US" dirty="0"/>
              <a:t>?</a:t>
            </a:r>
          </a:p>
          <a:p>
            <a:pPr marL="342900" indent="-342900">
              <a:buFontTx/>
              <a:buAutoNum type="arabicPeriod"/>
            </a:pP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afzet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winst</a:t>
            </a:r>
            <a:r>
              <a:rPr lang="en-US" dirty="0"/>
              <a:t> en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verlies</a:t>
            </a:r>
            <a:r>
              <a:rPr lang="en-US" dirty="0"/>
              <a:t>? (BEA)</a:t>
            </a:r>
          </a:p>
          <a:p>
            <a:endParaRPr lang="en-US" dirty="0"/>
          </a:p>
        </p:txBody>
      </p:sp>
      <p:cxnSp>
        <p:nvCxnSpPr>
          <p:cNvPr id="6" name="Rechte verbindingslijn 5"/>
          <p:cNvCxnSpPr/>
          <p:nvPr/>
        </p:nvCxnSpPr>
        <p:spPr>
          <a:xfrm>
            <a:off x="1099127" y="2466109"/>
            <a:ext cx="20689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vak 11"/>
          <p:cNvSpPr txBox="1"/>
          <p:nvPr/>
        </p:nvSpPr>
        <p:spPr>
          <a:xfrm>
            <a:off x="3168073" y="2335304"/>
            <a:ext cx="476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MK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576946" y="2590670"/>
            <a:ext cx="68348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10" name="Rechthoek 9"/>
          <p:cNvSpPr/>
          <p:nvPr/>
        </p:nvSpPr>
        <p:spPr>
          <a:xfrm>
            <a:off x="2791428" y="2982724"/>
            <a:ext cx="3674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GO</a:t>
            </a:r>
          </a:p>
        </p:txBody>
      </p:sp>
      <p:sp>
        <p:nvSpPr>
          <p:cNvPr id="14" name="Rechthoek 13"/>
          <p:cNvSpPr/>
          <p:nvPr/>
        </p:nvSpPr>
        <p:spPr>
          <a:xfrm>
            <a:off x="1621158" y="3178184"/>
            <a:ext cx="3978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MO</a:t>
            </a: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1621158" y="1644073"/>
            <a:ext cx="0" cy="4221018"/>
          </a:xfrm>
          <a:prstGeom prst="line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 flipH="1">
            <a:off x="1099127" y="1634836"/>
            <a:ext cx="517413" cy="0"/>
          </a:xfrm>
          <a:prstGeom prst="line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hthoek 18"/>
          <p:cNvSpPr/>
          <p:nvPr/>
        </p:nvSpPr>
        <p:spPr>
          <a:xfrm>
            <a:off x="783015" y="1513268"/>
            <a:ext cx="3161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/>
              <a:t>P2</a:t>
            </a:r>
          </a:p>
        </p:txBody>
      </p:sp>
      <p:sp>
        <p:nvSpPr>
          <p:cNvPr id="20" name="Rechthoek 19"/>
          <p:cNvSpPr/>
          <p:nvPr/>
        </p:nvSpPr>
        <p:spPr>
          <a:xfrm>
            <a:off x="783015" y="2350693"/>
            <a:ext cx="3161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/>
              <a:t>P3</a:t>
            </a:r>
          </a:p>
        </p:txBody>
      </p:sp>
      <p:sp>
        <p:nvSpPr>
          <p:cNvPr id="22" name="Rechthoek 21"/>
          <p:cNvSpPr/>
          <p:nvPr/>
        </p:nvSpPr>
        <p:spPr>
          <a:xfrm>
            <a:off x="2615936" y="5222415"/>
            <a:ext cx="56546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/>
              <a:t>TO</a:t>
            </a:r>
          </a:p>
        </p:txBody>
      </p:sp>
      <p:cxnSp>
        <p:nvCxnSpPr>
          <p:cNvPr id="18" name="Rechte verbindingslijn 17"/>
          <p:cNvCxnSpPr/>
          <p:nvPr/>
        </p:nvCxnSpPr>
        <p:spPr>
          <a:xfrm flipV="1">
            <a:off x="1117920" y="4819885"/>
            <a:ext cx="1673508" cy="805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hoek 24"/>
          <p:cNvSpPr/>
          <p:nvPr/>
        </p:nvSpPr>
        <p:spPr>
          <a:xfrm>
            <a:off x="2791427" y="4582991"/>
            <a:ext cx="32733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1100" dirty="0"/>
              <a:t>TK</a:t>
            </a:r>
          </a:p>
        </p:txBody>
      </p:sp>
      <p:cxnSp>
        <p:nvCxnSpPr>
          <p:cNvPr id="28" name="Rechte verbindingslijn 27"/>
          <p:cNvCxnSpPr/>
          <p:nvPr/>
        </p:nvCxnSpPr>
        <p:spPr>
          <a:xfrm>
            <a:off x="2290795" y="2472482"/>
            <a:ext cx="0" cy="3392609"/>
          </a:xfrm>
          <a:prstGeom prst="line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hthoek 29"/>
          <p:cNvSpPr/>
          <p:nvPr/>
        </p:nvSpPr>
        <p:spPr>
          <a:xfrm>
            <a:off x="1480002" y="5917949"/>
            <a:ext cx="113593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/>
              <a:t>q3       q1  q5 q2</a:t>
            </a:r>
          </a:p>
        </p:txBody>
      </p:sp>
      <p:cxnSp>
        <p:nvCxnSpPr>
          <p:cNvPr id="31" name="Rechte verbindingslijn 30"/>
          <p:cNvCxnSpPr/>
          <p:nvPr/>
        </p:nvCxnSpPr>
        <p:spPr>
          <a:xfrm>
            <a:off x="2161309" y="5150220"/>
            <a:ext cx="0" cy="714871"/>
          </a:xfrm>
          <a:prstGeom prst="line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/>
          <p:cNvCxnSpPr/>
          <p:nvPr/>
        </p:nvCxnSpPr>
        <p:spPr>
          <a:xfrm>
            <a:off x="1242291" y="5587799"/>
            <a:ext cx="0" cy="277292"/>
          </a:xfrm>
          <a:prstGeom prst="line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hthoek 36"/>
          <p:cNvSpPr/>
          <p:nvPr/>
        </p:nvSpPr>
        <p:spPr>
          <a:xfrm>
            <a:off x="1117920" y="5922328"/>
            <a:ext cx="40710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/>
              <a:t>q4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4121870" y="1122961"/>
            <a:ext cx="207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Vragen</a:t>
            </a:r>
            <a:r>
              <a:rPr lang="en-US" b="1" dirty="0"/>
              <a:t>:</a:t>
            </a:r>
          </a:p>
        </p:txBody>
      </p:sp>
      <p:sp>
        <p:nvSpPr>
          <p:cNvPr id="36" name="Tekstvak 35"/>
          <p:cNvSpPr txBox="1"/>
          <p:nvPr/>
        </p:nvSpPr>
        <p:spPr>
          <a:xfrm>
            <a:off x="4229314" y="3506989"/>
            <a:ext cx="27801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Antwoorden</a:t>
            </a:r>
            <a:r>
              <a:rPr lang="en-US" b="1" dirty="0"/>
              <a:t>:</a:t>
            </a:r>
          </a:p>
          <a:p>
            <a:pPr marL="342900" indent="-342900">
              <a:buAutoNum type="arabicPeriod"/>
            </a:pPr>
            <a:r>
              <a:rPr lang="en-US" dirty="0"/>
              <a:t>de GO-</a:t>
            </a:r>
            <a:r>
              <a:rPr lang="en-US" dirty="0" err="1"/>
              <a:t>lijn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q1</a:t>
            </a:r>
          </a:p>
          <a:p>
            <a:pPr marL="342900" indent="-342900">
              <a:buAutoNum type="arabicPeriod"/>
            </a:pPr>
            <a:r>
              <a:rPr lang="en-US" i="1" dirty="0"/>
              <a:t>P1</a:t>
            </a:r>
          </a:p>
          <a:p>
            <a:pPr marL="342900" indent="-342900">
              <a:buAutoNum type="arabicPeriod"/>
            </a:pPr>
            <a:r>
              <a:rPr lang="en-US" dirty="0"/>
              <a:t>q3</a:t>
            </a:r>
          </a:p>
          <a:p>
            <a:pPr marL="342900" indent="-342900">
              <a:buAutoNum type="arabicPeriod"/>
            </a:pPr>
            <a:r>
              <a:rPr lang="en-US" i="1" dirty="0"/>
              <a:t>P2</a:t>
            </a:r>
          </a:p>
          <a:p>
            <a:pPr marL="342900" indent="-342900">
              <a:buAutoNum type="arabicPeriod"/>
            </a:pPr>
            <a:r>
              <a:rPr lang="en-US" dirty="0"/>
              <a:t>q4 </a:t>
            </a:r>
            <a:r>
              <a:rPr lang="en-US" dirty="0" err="1"/>
              <a:t>en</a:t>
            </a:r>
            <a:r>
              <a:rPr lang="en-US" dirty="0"/>
              <a:t> q5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4229313" y="5484025"/>
            <a:ext cx="4073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Dus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r>
              <a:rPr lang="en-US" dirty="0" err="1">
                <a:solidFill>
                  <a:srgbClr val="FF0000"/>
                </a:solidFill>
              </a:rPr>
              <a:t>Maximale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omzet</a:t>
            </a:r>
            <a:r>
              <a:rPr lang="en-US" dirty="0">
                <a:solidFill>
                  <a:srgbClr val="FF0000"/>
                </a:solidFill>
              </a:rPr>
              <a:t> 	&gt; MO = 0</a:t>
            </a:r>
          </a:p>
          <a:p>
            <a:r>
              <a:rPr lang="en-US" dirty="0" err="1">
                <a:solidFill>
                  <a:srgbClr val="FF0000"/>
                </a:solidFill>
              </a:rPr>
              <a:t>Maximale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winst</a:t>
            </a:r>
            <a:r>
              <a:rPr lang="en-US" dirty="0">
                <a:solidFill>
                  <a:srgbClr val="FF0000"/>
                </a:solidFill>
              </a:rPr>
              <a:t> 	&gt; MO = MK</a:t>
            </a:r>
          </a:p>
          <a:p>
            <a:r>
              <a:rPr lang="en-US" dirty="0">
                <a:solidFill>
                  <a:srgbClr val="FF0000"/>
                </a:solidFill>
              </a:rPr>
              <a:t>BEP 				&gt; TO = TK </a:t>
            </a:r>
          </a:p>
        </p:txBody>
      </p:sp>
      <p:sp>
        <p:nvSpPr>
          <p:cNvPr id="41" name="Rechthoek 40"/>
          <p:cNvSpPr/>
          <p:nvPr/>
        </p:nvSpPr>
        <p:spPr>
          <a:xfrm>
            <a:off x="2115127" y="3737898"/>
            <a:ext cx="164900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757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1359"/>
            <a:ext cx="9144000" cy="1093259"/>
          </a:xfrm>
        </p:spPr>
        <p:txBody>
          <a:bodyPr>
            <a:normAutofit/>
          </a:bodyPr>
          <a:lstStyle/>
          <a:p>
            <a:r>
              <a:rPr lang="nl-NL" sz="3000" b="1" dirty="0"/>
              <a:t>BEP, max. winst en max. omzet bij</a:t>
            </a:r>
            <a:br>
              <a:rPr lang="nl-NL" sz="3000" b="1" dirty="0"/>
            </a:br>
            <a:r>
              <a:rPr lang="nl-NL" sz="3000" b="1" dirty="0"/>
              <a:t> ’onvolkomen concurrentie’ (H2, H3,H4)</a:t>
            </a:r>
          </a:p>
        </p:txBody>
      </p:sp>
      <p:pic>
        <p:nvPicPr>
          <p:cNvPr id="2052" name="Picture 4" descr="http://www.economielokaal.nl/wp-content/uploads/arc2_monop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1508166"/>
            <a:ext cx="5151912" cy="513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5510150" y="1770621"/>
            <a:ext cx="3176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BEP &gt; </a:t>
            </a:r>
            <a:r>
              <a:rPr lang="nl-NL" b="1" u="sng" dirty="0"/>
              <a:t>GO = GTK</a:t>
            </a:r>
            <a:r>
              <a:rPr lang="nl-NL" b="1" dirty="0"/>
              <a:t>	zie</a:t>
            </a:r>
          </a:p>
          <a:p>
            <a:r>
              <a:rPr lang="nl-NL" dirty="0"/>
              <a:t>BEA1 = </a:t>
            </a:r>
          </a:p>
          <a:p>
            <a:r>
              <a:rPr lang="nl-NL" dirty="0"/>
              <a:t>BEA2 = </a:t>
            </a:r>
          </a:p>
          <a:p>
            <a:r>
              <a:rPr lang="nl-NL" dirty="0"/>
              <a:t>BEO1 =</a:t>
            </a:r>
          </a:p>
          <a:p>
            <a:r>
              <a:rPr lang="nl-NL" dirty="0"/>
              <a:t>BEO2 =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510151" y="3332644"/>
            <a:ext cx="3467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Maximale winst &gt; </a:t>
            </a:r>
            <a:r>
              <a:rPr lang="nl-NL" b="1" u="sng" dirty="0"/>
              <a:t>MO = MK</a:t>
            </a:r>
          </a:p>
          <a:p>
            <a:r>
              <a:rPr lang="nl-NL" dirty="0"/>
              <a:t>Bij q =              en p = </a:t>
            </a:r>
          </a:p>
          <a:p>
            <a:r>
              <a:rPr lang="nl-NL" dirty="0"/>
              <a:t>TO =</a:t>
            </a:r>
          </a:p>
          <a:p>
            <a:r>
              <a:rPr lang="nl-NL" dirty="0"/>
              <a:t>TK = </a:t>
            </a:r>
          </a:p>
          <a:p>
            <a:r>
              <a:rPr lang="nl-NL" dirty="0"/>
              <a:t>TW = 	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591433" y="5102432"/>
            <a:ext cx="32617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Maximale omzet &gt; </a:t>
            </a:r>
            <a:r>
              <a:rPr lang="nl-NL" b="1" u="sng" dirty="0"/>
              <a:t>MO = 0</a:t>
            </a:r>
          </a:p>
          <a:p>
            <a:r>
              <a:rPr lang="nl-NL" dirty="0"/>
              <a:t>Bij q =                en p = </a:t>
            </a:r>
          </a:p>
          <a:p>
            <a:r>
              <a:rPr lang="nl-NL" dirty="0"/>
              <a:t>TO = </a:t>
            </a:r>
          </a:p>
          <a:p>
            <a:r>
              <a:rPr lang="nl-NL" dirty="0"/>
              <a:t>TK = </a:t>
            </a:r>
          </a:p>
          <a:p>
            <a:r>
              <a:rPr lang="nl-NL" dirty="0"/>
              <a:t>TW =</a:t>
            </a:r>
          </a:p>
        </p:txBody>
      </p:sp>
      <p:sp>
        <p:nvSpPr>
          <p:cNvPr id="5" name="5-puntige ster 4"/>
          <p:cNvSpPr/>
          <p:nvPr/>
        </p:nvSpPr>
        <p:spPr>
          <a:xfrm>
            <a:off x="3443844" y="4191984"/>
            <a:ext cx="213756" cy="237507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5-puntige ster 9"/>
          <p:cNvSpPr/>
          <p:nvPr/>
        </p:nvSpPr>
        <p:spPr>
          <a:xfrm>
            <a:off x="1666506" y="2525486"/>
            <a:ext cx="263236" cy="22959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5-puntige ster 11"/>
          <p:cNvSpPr/>
          <p:nvPr/>
        </p:nvSpPr>
        <p:spPr>
          <a:xfrm>
            <a:off x="7877505" y="1793789"/>
            <a:ext cx="213756" cy="237507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1279567" y="3392021"/>
            <a:ext cx="1306286" cy="52251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/>
          <p:cNvSpPr/>
          <p:nvPr/>
        </p:nvSpPr>
        <p:spPr>
          <a:xfrm>
            <a:off x="8328052" y="3340151"/>
            <a:ext cx="534390" cy="26125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1330037" y="4062195"/>
            <a:ext cx="1877016" cy="17630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/>
          <p:cNvSpPr/>
          <p:nvPr/>
        </p:nvSpPr>
        <p:spPr>
          <a:xfrm>
            <a:off x="8549244" y="5116494"/>
            <a:ext cx="275111" cy="2735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/>
          <p:cNvSpPr/>
          <p:nvPr/>
        </p:nvSpPr>
        <p:spPr>
          <a:xfrm>
            <a:off x="6610598" y="2047620"/>
            <a:ext cx="24865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3 mln.</a:t>
            </a:r>
          </a:p>
          <a:p>
            <a:r>
              <a:rPr lang="nl-NL" dirty="0"/>
              <a:t>14 mln.</a:t>
            </a:r>
          </a:p>
          <a:p>
            <a:r>
              <a:rPr lang="nl-NL" dirty="0"/>
              <a:t>525 x 3 </a:t>
            </a:r>
            <a:r>
              <a:rPr lang="nl-NL" dirty="0" err="1"/>
              <a:t>mln</a:t>
            </a:r>
            <a:r>
              <a:rPr lang="nl-NL" dirty="0"/>
              <a:t> = 1,575 mld.</a:t>
            </a:r>
          </a:p>
          <a:p>
            <a:r>
              <a:rPr lang="nl-NL" dirty="0"/>
              <a:t>250 x 14 </a:t>
            </a:r>
            <a:r>
              <a:rPr lang="nl-NL" dirty="0" err="1"/>
              <a:t>mln</a:t>
            </a:r>
            <a:r>
              <a:rPr lang="nl-NL" dirty="0"/>
              <a:t> = 3,5 mld.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97" y="3601408"/>
            <a:ext cx="9017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311" y="3592295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hthoek 14"/>
          <p:cNvSpPr/>
          <p:nvPr/>
        </p:nvSpPr>
        <p:spPr>
          <a:xfrm>
            <a:off x="6088497" y="3886642"/>
            <a:ext cx="26484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400 x 8 mln. =  3,2 mld.</a:t>
            </a:r>
          </a:p>
          <a:p>
            <a:r>
              <a:rPr lang="nl-NL" dirty="0"/>
              <a:t>310 x 8 mln. =  </a:t>
            </a:r>
            <a:r>
              <a:rPr lang="nl-NL" u="sng" dirty="0"/>
              <a:t>2,48 mld. –</a:t>
            </a:r>
          </a:p>
          <a:p>
            <a:r>
              <a:rPr lang="nl-NL" dirty="0"/>
              <a:t>90 x 8 mln. = 	0,72 </a:t>
            </a:r>
            <a:r>
              <a:rPr lang="nl-NL" dirty="0" err="1"/>
              <a:t>mld</a:t>
            </a:r>
            <a:r>
              <a:rPr lang="nl-NL" dirty="0"/>
              <a:t>	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724" y="5355362"/>
            <a:ext cx="10175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647" y="5371196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hthoek 17"/>
          <p:cNvSpPr/>
          <p:nvPr/>
        </p:nvSpPr>
        <p:spPr>
          <a:xfrm>
            <a:off x="6148124" y="5656430"/>
            <a:ext cx="28296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300 x 12 mln. = 3,600 mld.</a:t>
            </a:r>
          </a:p>
          <a:p>
            <a:r>
              <a:rPr lang="nl-NL" dirty="0"/>
              <a:t>267 x 12 mln. = </a:t>
            </a:r>
            <a:r>
              <a:rPr lang="nl-NL" u="sng" dirty="0"/>
              <a:t>3,204 mld. –</a:t>
            </a:r>
          </a:p>
          <a:p>
            <a:r>
              <a:rPr lang="nl-NL" dirty="0"/>
              <a:t>33 x 12 mln. =   0,396 mld.</a:t>
            </a:r>
          </a:p>
        </p:txBody>
      </p:sp>
    </p:spTree>
    <p:extLst>
      <p:ext uri="{BB962C8B-B14F-4D97-AF65-F5344CB8AC3E}">
        <p14:creationId xmlns:p14="http://schemas.microsoft.com/office/powerpoint/2010/main" val="193942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6" grpId="0" animBg="1"/>
      <p:bldP spid="14" grpId="0" animBg="1"/>
      <p:bldP spid="9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208"/>
          </a:xfrm>
        </p:spPr>
        <p:txBody>
          <a:bodyPr/>
          <a:lstStyle/>
          <a:p>
            <a:r>
              <a:rPr lang="en-US" b="1" dirty="0"/>
              <a:t>Van Qv </a:t>
            </a:r>
            <a:r>
              <a:rPr lang="en-US" b="1" dirty="0" err="1"/>
              <a:t>naar</a:t>
            </a:r>
            <a:r>
              <a:rPr lang="en-US" b="1" dirty="0"/>
              <a:t> MO &gt; </a:t>
            </a:r>
            <a:r>
              <a:rPr lang="en-US" b="1" dirty="0" err="1"/>
              <a:t>Differentiëren</a:t>
            </a:r>
            <a:r>
              <a:rPr lang="en-US" b="1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5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Gegeven</a:t>
            </a:r>
            <a:r>
              <a:rPr lang="en-US" dirty="0"/>
              <a:t>: 		Qv = -1/3p + 8</a:t>
            </a:r>
          </a:p>
          <a:p>
            <a:pPr marL="0" indent="0">
              <a:buNone/>
            </a:pPr>
            <a:r>
              <a:rPr lang="en-US" dirty="0"/>
              <a:t>Dan </a:t>
            </a:r>
            <a:r>
              <a:rPr lang="en-US" dirty="0" err="1"/>
              <a:t>geldt</a:t>
            </a:r>
            <a:r>
              <a:rPr lang="en-US" dirty="0"/>
              <a:t>: 		GO =   p =</a:t>
            </a:r>
          </a:p>
          <a:p>
            <a:pPr marL="0" indent="0">
              <a:buNone/>
            </a:pPr>
            <a:r>
              <a:rPr lang="en-US" dirty="0"/>
              <a:t>En TO = p x q 			</a:t>
            </a:r>
            <a:r>
              <a:rPr lang="en-US" dirty="0" err="1"/>
              <a:t>dus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				TO = </a:t>
            </a:r>
          </a:p>
          <a:p>
            <a:pPr marL="0" indent="0">
              <a:buNone/>
            </a:pPr>
            <a:r>
              <a:rPr lang="en-US" dirty="0"/>
              <a:t>En MO = TO’   		= (-3 x 2) q       + (24 x 1) q  </a:t>
            </a:r>
          </a:p>
          <a:p>
            <a:pPr marL="0" indent="0">
              <a:buNone/>
            </a:pPr>
            <a:r>
              <a:rPr lang="en-US" dirty="0"/>
              <a:t>							=      -6q            +    24q</a:t>
            </a:r>
          </a:p>
          <a:p>
            <a:pPr marL="0" indent="0">
              <a:buNone/>
            </a:pPr>
            <a:r>
              <a:rPr lang="en-US" dirty="0"/>
              <a:t>							=      -6q            + 24 x 1</a:t>
            </a:r>
          </a:p>
          <a:p>
            <a:pPr marL="0" indent="0">
              <a:buNone/>
            </a:pPr>
            <a:r>
              <a:rPr lang="en-US" dirty="0"/>
              <a:t>							= -6q + 24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26488" y="332153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1525" y="3879069"/>
            <a:ext cx="77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 – 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08823" y="387906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 – 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6801" y="449907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89350" y="449907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10769" y="2165411"/>
            <a:ext cx="16353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 -3q + 24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81156" y="3321538"/>
            <a:ext cx="184818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-3q  + 24q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r="10011"/>
          <a:stretch/>
        </p:blipFill>
        <p:spPr>
          <a:xfrm>
            <a:off x="6563802" y="870146"/>
            <a:ext cx="2447336" cy="3008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824" y="947091"/>
            <a:ext cx="499579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Qv          GO (= p)            TO             MO</a:t>
            </a:r>
          </a:p>
        </p:txBody>
      </p:sp>
      <p:sp>
        <p:nvSpPr>
          <p:cNvPr id="10" name="Ingekeepte pijl rechts 9">
            <a:extLst>
              <a:ext uri="{FF2B5EF4-FFF2-40B4-BE49-F238E27FC236}">
                <a16:creationId xmlns:a16="http://schemas.microsoft.com/office/drawing/2014/main" id="{881AD364-F95B-4C47-B13D-089097370FFC}"/>
              </a:ext>
            </a:extLst>
          </p:cNvPr>
          <p:cNvSpPr/>
          <p:nvPr/>
        </p:nvSpPr>
        <p:spPr>
          <a:xfrm>
            <a:off x="2971802" y="1110343"/>
            <a:ext cx="489857" cy="163286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Ingekeepte pijl rechts 13">
            <a:extLst>
              <a:ext uri="{FF2B5EF4-FFF2-40B4-BE49-F238E27FC236}">
                <a16:creationId xmlns:a16="http://schemas.microsoft.com/office/drawing/2014/main" id="{7595AD6A-1CF7-BD43-A3CC-E6AD923DD3DB}"/>
              </a:ext>
            </a:extLst>
          </p:cNvPr>
          <p:cNvSpPr/>
          <p:nvPr/>
        </p:nvSpPr>
        <p:spPr>
          <a:xfrm>
            <a:off x="4214824" y="1111747"/>
            <a:ext cx="489857" cy="163286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Ingekeepte pijl rechts 14">
            <a:extLst>
              <a:ext uri="{FF2B5EF4-FFF2-40B4-BE49-F238E27FC236}">
                <a16:creationId xmlns:a16="http://schemas.microsoft.com/office/drawing/2014/main" id="{8B793E8C-1152-BD46-BB80-85D066E0EA6D}"/>
              </a:ext>
            </a:extLst>
          </p:cNvPr>
          <p:cNvSpPr/>
          <p:nvPr/>
        </p:nvSpPr>
        <p:spPr>
          <a:xfrm>
            <a:off x="1120202" y="1110343"/>
            <a:ext cx="489857" cy="163286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149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1916" y="1524000"/>
            <a:ext cx="1828800" cy="990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00" dirty="0" err="1"/>
              <a:t>Dominante</a:t>
            </a:r>
            <a:r>
              <a:rPr lang="en-US" sz="2500" dirty="0"/>
              <a:t> </a:t>
            </a:r>
            <a:r>
              <a:rPr lang="en-US" sz="2500" dirty="0" err="1"/>
              <a:t>strategiën</a:t>
            </a:r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3124200"/>
            <a:ext cx="244327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Nash-</a:t>
            </a:r>
            <a:r>
              <a:rPr lang="en-US" sz="2500" dirty="0" err="1"/>
              <a:t>evenwicht</a:t>
            </a:r>
            <a:r>
              <a:rPr lang="en-US" sz="2500" dirty="0"/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4419600"/>
            <a:ext cx="258301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Pareto </a:t>
            </a:r>
            <a:r>
              <a:rPr lang="en-US" sz="2500" dirty="0" err="1"/>
              <a:t>optimaal</a:t>
            </a:r>
            <a:r>
              <a:rPr lang="en-US" sz="2500" dirty="0"/>
              <a:t>**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0" y="4419600"/>
            <a:ext cx="29254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Niet-pareto</a:t>
            </a:r>
            <a:r>
              <a:rPr lang="en-US" sz="2500" dirty="0"/>
              <a:t> </a:t>
            </a:r>
            <a:r>
              <a:rPr lang="en-US" sz="2500" dirty="0" err="1"/>
              <a:t>optimaal</a:t>
            </a:r>
            <a:endParaRPr lang="en-US" sz="2500" dirty="0"/>
          </a:p>
        </p:txBody>
      </p:sp>
      <p:sp>
        <p:nvSpPr>
          <p:cNvPr id="7" name="TextBox 6"/>
          <p:cNvSpPr txBox="1"/>
          <p:nvPr/>
        </p:nvSpPr>
        <p:spPr>
          <a:xfrm>
            <a:off x="4996520" y="5105400"/>
            <a:ext cx="29609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Gevangenendilemma</a:t>
            </a:r>
            <a:r>
              <a:rPr lang="en-US" sz="25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9177" y="5145654"/>
            <a:ext cx="36718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Geen</a:t>
            </a:r>
            <a:r>
              <a:rPr lang="en-US" sz="2500" dirty="0"/>
              <a:t> </a:t>
            </a:r>
            <a:r>
              <a:rPr lang="en-US" sz="2500" dirty="0" err="1"/>
              <a:t>gevangenendilemma</a:t>
            </a:r>
            <a:endParaRPr lang="en-US" sz="2500" dirty="0"/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4256315" y="2383971"/>
            <a:ext cx="0" cy="740229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495800" y="3657600"/>
            <a:ext cx="1143000" cy="76200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</p:cNvCxnSpPr>
          <p:nvPr/>
        </p:nvCxnSpPr>
        <p:spPr>
          <a:xfrm flipH="1">
            <a:off x="2971800" y="3657600"/>
            <a:ext cx="1094014" cy="83820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209800" y="4800599"/>
            <a:ext cx="0" cy="45720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477000" y="4800599"/>
            <a:ext cx="0" cy="45720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Gevangenendilemma</a:t>
            </a:r>
            <a:r>
              <a:rPr lang="en-US" b="1" dirty="0"/>
              <a:t>, </a:t>
            </a:r>
            <a:r>
              <a:rPr lang="en-US" b="1" dirty="0" err="1"/>
              <a:t>Dominante</a:t>
            </a:r>
            <a:r>
              <a:rPr lang="en-US" b="1" dirty="0"/>
              <a:t> </a:t>
            </a:r>
            <a:r>
              <a:rPr lang="en-US" b="1" dirty="0" err="1"/>
              <a:t>strategie</a:t>
            </a:r>
            <a:r>
              <a:rPr lang="en-US" b="1" dirty="0"/>
              <a:t>, Nash, Pareto en?!?!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633859"/>
            <a:ext cx="90520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*De </a:t>
            </a:r>
            <a:r>
              <a:rPr lang="en-US" dirty="0" err="1"/>
              <a:t>beste</a:t>
            </a:r>
            <a:r>
              <a:rPr lang="en-US" dirty="0"/>
              <a:t> </a:t>
            </a:r>
            <a:r>
              <a:rPr lang="en-US" dirty="0" err="1"/>
              <a:t>keuze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jou</a:t>
            </a:r>
            <a:r>
              <a:rPr lang="en-US" dirty="0"/>
              <a:t>, </a:t>
            </a:r>
            <a:r>
              <a:rPr lang="en-US" dirty="0" err="1"/>
              <a:t>gegeven</a:t>
            </a:r>
            <a:r>
              <a:rPr lang="en-US" dirty="0"/>
              <a:t> de </a:t>
            </a:r>
            <a:r>
              <a:rPr lang="en-US" dirty="0" err="1"/>
              <a:t>keuze</a:t>
            </a:r>
            <a:r>
              <a:rPr lang="en-US" dirty="0"/>
              <a:t> van de </a:t>
            </a:r>
            <a:r>
              <a:rPr lang="en-US" dirty="0" err="1"/>
              <a:t>ander</a:t>
            </a:r>
            <a:r>
              <a:rPr lang="en-US" dirty="0"/>
              <a:t>. Of: </a:t>
            </a:r>
            <a:r>
              <a:rPr lang="en-US" dirty="0" err="1"/>
              <a:t>gegeven</a:t>
            </a:r>
            <a:r>
              <a:rPr lang="en-US" dirty="0"/>
              <a:t> de </a:t>
            </a:r>
            <a:r>
              <a:rPr lang="en-US" dirty="0" err="1"/>
              <a:t>keuze</a:t>
            </a:r>
            <a:r>
              <a:rPr lang="en-US" dirty="0"/>
              <a:t> van de </a:t>
            </a:r>
            <a:r>
              <a:rPr lang="en-US" dirty="0" err="1"/>
              <a:t>ander</a:t>
            </a:r>
            <a:r>
              <a:rPr lang="en-US" dirty="0"/>
              <a:t>, </a:t>
            </a:r>
          </a:p>
          <a:p>
            <a:r>
              <a:rPr lang="en-US" dirty="0"/>
              <a:t>   kun je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eigen</a:t>
            </a:r>
            <a:r>
              <a:rPr lang="en-US" dirty="0"/>
              <a:t> </a:t>
            </a:r>
            <a:r>
              <a:rPr lang="en-US" dirty="0" err="1"/>
              <a:t>uitkomst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verbeteren</a:t>
            </a:r>
            <a:endParaRPr lang="en-US" dirty="0"/>
          </a:p>
          <a:p>
            <a:r>
              <a:rPr lang="en-US" dirty="0"/>
              <a:t>**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uitkomst</a:t>
            </a:r>
            <a:r>
              <a:rPr lang="en-US" dirty="0"/>
              <a:t> die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beide</a:t>
            </a:r>
            <a:r>
              <a:rPr lang="en-US" dirty="0"/>
              <a:t> </a:t>
            </a:r>
            <a:r>
              <a:rPr lang="en-US" dirty="0" err="1"/>
              <a:t>partijen</a:t>
            </a:r>
            <a:r>
              <a:rPr lang="en-US" dirty="0"/>
              <a:t> </a:t>
            </a:r>
            <a:r>
              <a:rPr lang="en-US" dirty="0" err="1"/>
              <a:t>samen</a:t>
            </a:r>
            <a:r>
              <a:rPr lang="en-US" dirty="0"/>
              <a:t> het </a:t>
            </a:r>
            <a:r>
              <a:rPr lang="en-US" dirty="0" err="1"/>
              <a:t>beste</a:t>
            </a:r>
            <a:r>
              <a:rPr lang="en-US" dirty="0"/>
              <a:t> is. </a:t>
            </a:r>
            <a:r>
              <a:rPr lang="en-US" dirty="0" err="1"/>
              <a:t>Beiden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uitkomst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</a:p>
          <a:p>
            <a:r>
              <a:rPr lang="en-US" dirty="0"/>
              <a:t>      </a:t>
            </a:r>
            <a:r>
              <a:rPr lang="en-US" dirty="0" err="1"/>
              <a:t>eenzijdig</a:t>
            </a:r>
            <a:r>
              <a:rPr lang="en-US" dirty="0"/>
              <a:t> </a:t>
            </a:r>
            <a:r>
              <a:rPr lang="en-US" dirty="0" err="1"/>
              <a:t>verbeteren</a:t>
            </a:r>
            <a:r>
              <a:rPr lang="en-US" dirty="0"/>
              <a:t> </a:t>
            </a:r>
            <a:r>
              <a:rPr lang="en-US" dirty="0" err="1"/>
              <a:t>zonder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het ten </a:t>
            </a:r>
            <a:r>
              <a:rPr lang="en-US" dirty="0" err="1"/>
              <a:t>koste</a:t>
            </a:r>
            <a:r>
              <a:rPr lang="en-US" dirty="0"/>
              <a:t> van de </a:t>
            </a:r>
            <a:r>
              <a:rPr lang="en-US" dirty="0" err="1"/>
              <a:t>ander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2913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672" y="-22204"/>
            <a:ext cx="5624646" cy="850106"/>
          </a:xfrm>
        </p:spPr>
        <p:txBody>
          <a:bodyPr/>
          <a:lstStyle/>
          <a:p>
            <a:r>
              <a:rPr lang="en-US" b="1" dirty="0"/>
              <a:t>H1: </a:t>
            </a:r>
            <a:r>
              <a:rPr lang="en-US" b="1" dirty="0" err="1"/>
              <a:t>Marktvormen</a:t>
            </a:r>
            <a:endParaRPr lang="en-US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3563888" y="4726522"/>
            <a:ext cx="2384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Monopolie</a:t>
            </a:r>
            <a:endParaRPr lang="en-US" sz="25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3563888" y="5212455"/>
            <a:ext cx="41518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Monopolistische</a:t>
            </a:r>
            <a:r>
              <a:rPr lang="en-US" sz="2500" b="1" dirty="0"/>
              <a:t> </a:t>
            </a:r>
            <a:r>
              <a:rPr lang="en-US" sz="2500" b="1" dirty="0" err="1"/>
              <a:t>concurrentie</a:t>
            </a:r>
            <a:endParaRPr lang="en-US" sz="2500" b="1" dirty="0"/>
          </a:p>
        </p:txBody>
      </p:sp>
      <p:sp>
        <p:nvSpPr>
          <p:cNvPr id="9" name="Tekstvak 8"/>
          <p:cNvSpPr txBox="1"/>
          <p:nvPr/>
        </p:nvSpPr>
        <p:spPr>
          <a:xfrm>
            <a:off x="3563888" y="4257530"/>
            <a:ext cx="2384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Oligopolie</a:t>
            </a:r>
            <a:endParaRPr lang="en-US" sz="2500" b="1" dirty="0"/>
          </a:p>
        </p:txBody>
      </p:sp>
      <p:sp>
        <p:nvSpPr>
          <p:cNvPr id="10" name="Tekstvak 9"/>
          <p:cNvSpPr txBox="1"/>
          <p:nvPr/>
        </p:nvSpPr>
        <p:spPr>
          <a:xfrm>
            <a:off x="340210" y="846710"/>
            <a:ext cx="360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A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3165658" y="3705932"/>
            <a:ext cx="56886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Welke</a:t>
            </a:r>
            <a:r>
              <a:rPr lang="en-US" sz="2500" b="1" dirty="0"/>
              <a:t> </a:t>
            </a:r>
            <a:r>
              <a:rPr lang="en-US" sz="2500" b="1" dirty="0" err="1"/>
              <a:t>marktvorm</a:t>
            </a:r>
            <a:r>
              <a:rPr lang="en-US" sz="2500" b="1" dirty="0"/>
              <a:t> </a:t>
            </a:r>
            <a:r>
              <a:rPr lang="en-US" sz="2500" b="1" dirty="0" err="1"/>
              <a:t>hoort</a:t>
            </a:r>
            <a:r>
              <a:rPr lang="en-US" sz="2500" b="1" dirty="0"/>
              <a:t> </a:t>
            </a:r>
            <a:r>
              <a:rPr lang="en-US" sz="2500" b="1" dirty="0" err="1"/>
              <a:t>bij</a:t>
            </a:r>
            <a:r>
              <a:rPr lang="en-US" sz="2500" b="1" dirty="0"/>
              <a:t> </a:t>
            </a:r>
            <a:r>
              <a:rPr lang="en-US" sz="2500" b="1" dirty="0" err="1"/>
              <a:t>welk</a:t>
            </a:r>
            <a:r>
              <a:rPr lang="en-US" sz="2500" b="1" dirty="0"/>
              <a:t> </a:t>
            </a:r>
            <a:r>
              <a:rPr lang="en-US" sz="2500" b="1" dirty="0" err="1"/>
              <a:t>plaatje</a:t>
            </a:r>
            <a:r>
              <a:rPr lang="en-US" sz="2500" b="1" dirty="0"/>
              <a:t>? 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340210" y="3126402"/>
            <a:ext cx="2384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Monopolie</a:t>
            </a:r>
            <a:endParaRPr lang="en-US" sz="2500" b="1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EAD28081-3A21-1846-95BE-B9F14FB05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887" y="761433"/>
            <a:ext cx="3211870" cy="2141247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5016027" y="2734163"/>
            <a:ext cx="41518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Monopolistische</a:t>
            </a:r>
            <a:r>
              <a:rPr lang="en-US" sz="2500" b="1" dirty="0"/>
              <a:t> </a:t>
            </a:r>
            <a:r>
              <a:rPr lang="en-US" sz="2500" b="1" dirty="0" err="1"/>
              <a:t>concurrentie</a:t>
            </a:r>
            <a:endParaRPr lang="en-US" sz="2500" b="1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4BC1FBF-8093-D849-B9B2-5FF7CB3F9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28" y="1293099"/>
            <a:ext cx="4584700" cy="177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92F6170-BC37-5342-85B2-332852A76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30" y="4256231"/>
            <a:ext cx="2313785" cy="2144968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5649934" y="690812"/>
            <a:ext cx="360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B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814666" y="3887016"/>
            <a:ext cx="17086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Oligopolie</a:t>
            </a:r>
            <a:endParaRPr lang="en-US" sz="2500" b="1" dirty="0"/>
          </a:p>
        </p:txBody>
      </p:sp>
      <p:sp>
        <p:nvSpPr>
          <p:cNvPr id="12" name="Tekstvak 11"/>
          <p:cNvSpPr txBox="1"/>
          <p:nvPr/>
        </p:nvSpPr>
        <p:spPr>
          <a:xfrm>
            <a:off x="340210" y="4378768"/>
            <a:ext cx="360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6726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7" grpId="0"/>
      <p:bldP spid="18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A1DB4-D249-FC4D-B45C-C4BD08197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0100"/>
          </a:xfrm>
        </p:spPr>
        <p:txBody>
          <a:bodyPr/>
          <a:lstStyle/>
          <a:p>
            <a:r>
              <a:rPr lang="nl-NL" b="1" dirty="0"/>
              <a:t>Verschillen tussen marktvormen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9FB0CF-562E-C04F-B80B-F9817540D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698996"/>
            <a:ext cx="9129713" cy="396784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83261A3-1FF7-FA4B-A451-EAA6BB76C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515"/>
          <a:stretch/>
        </p:blipFill>
        <p:spPr>
          <a:xfrm>
            <a:off x="1874554" y="4615840"/>
            <a:ext cx="7056503" cy="224216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49A7E13-7E6E-2347-9195-1628FAAC1190}"/>
              </a:ext>
            </a:extLst>
          </p:cNvPr>
          <p:cNvSpPr txBox="1"/>
          <p:nvPr/>
        </p:nvSpPr>
        <p:spPr>
          <a:xfrm>
            <a:off x="14287" y="4615840"/>
            <a:ext cx="20149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FF0000"/>
                </a:solidFill>
              </a:rPr>
              <a:t>Verloop van de </a:t>
            </a:r>
          </a:p>
          <a:p>
            <a:r>
              <a:rPr lang="nl-NL" sz="1500" b="1" dirty="0" err="1">
                <a:solidFill>
                  <a:srgbClr val="FF0000"/>
                </a:solidFill>
              </a:rPr>
              <a:t>Prijsafzetlijn</a:t>
            </a:r>
            <a:r>
              <a:rPr lang="nl-NL" sz="1500" b="1" dirty="0">
                <a:solidFill>
                  <a:srgbClr val="FF0000"/>
                </a:solidFill>
              </a:rPr>
              <a:t> bij: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96E2240-0BAE-154C-9537-C026246BD87D}"/>
              </a:ext>
            </a:extLst>
          </p:cNvPr>
          <p:cNvSpPr txBox="1"/>
          <p:nvPr/>
        </p:nvSpPr>
        <p:spPr>
          <a:xfrm>
            <a:off x="3995955" y="4615840"/>
            <a:ext cx="5041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500" dirty="0">
              <a:solidFill>
                <a:srgbClr val="0070C0"/>
              </a:solidFill>
            </a:endParaRPr>
          </a:p>
          <a:p>
            <a:endParaRPr lang="nl-NL" sz="1500" dirty="0">
              <a:solidFill>
                <a:srgbClr val="0070C0"/>
              </a:solidFill>
            </a:endParaRPr>
          </a:p>
          <a:p>
            <a:r>
              <a:rPr lang="nl-NL" sz="1500" dirty="0">
                <a:solidFill>
                  <a:srgbClr val="0070C0"/>
                </a:solidFill>
              </a:rPr>
              <a:t>Monopolistische </a:t>
            </a:r>
          </a:p>
          <a:p>
            <a:r>
              <a:rPr lang="nl-NL" sz="1500" dirty="0">
                <a:solidFill>
                  <a:srgbClr val="0070C0"/>
                </a:solidFill>
              </a:rPr>
              <a:t>concurrentie     		Oligopolie          		Monopolie  </a:t>
            </a:r>
          </a:p>
        </p:txBody>
      </p:sp>
    </p:spTree>
    <p:extLst>
      <p:ext uri="{BB962C8B-B14F-4D97-AF65-F5344CB8AC3E}">
        <p14:creationId xmlns:p14="http://schemas.microsoft.com/office/powerpoint/2010/main" val="2248348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272" y="89911"/>
            <a:ext cx="8229600" cy="833726"/>
          </a:xfrm>
        </p:spPr>
        <p:txBody>
          <a:bodyPr/>
          <a:lstStyle/>
          <a:p>
            <a:r>
              <a:rPr lang="en-US" b="1" dirty="0"/>
              <a:t>H1: </a:t>
            </a:r>
            <a:r>
              <a:rPr lang="en-US" b="1" dirty="0" err="1"/>
              <a:t>Volkomen</a:t>
            </a:r>
            <a:r>
              <a:rPr lang="en-US" b="1" dirty="0"/>
              <a:t> </a:t>
            </a:r>
            <a:r>
              <a:rPr lang="en-US" b="1" dirty="0" err="1"/>
              <a:t>concurrentie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0" t="14014" r="20052" b="49294"/>
          <a:stretch/>
        </p:blipFill>
        <p:spPr bwMode="auto">
          <a:xfrm>
            <a:off x="219288" y="2135290"/>
            <a:ext cx="8518602" cy="322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219288" y="1295711"/>
            <a:ext cx="25435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/>
              <a:t>De kenmerken: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875071" y="2792361"/>
            <a:ext cx="30578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875071" y="3662515"/>
            <a:ext cx="18017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857862" y="4119716"/>
            <a:ext cx="47858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875071" y="4596580"/>
            <a:ext cx="36035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331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0" t="55511" r="20052" b="15335"/>
          <a:stretch/>
        </p:blipFill>
        <p:spPr bwMode="auto">
          <a:xfrm>
            <a:off x="5218733" y="3440565"/>
            <a:ext cx="3052427" cy="20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0" t="55511" r="49558" b="15335"/>
          <a:stretch/>
        </p:blipFill>
        <p:spPr bwMode="auto">
          <a:xfrm>
            <a:off x="323272" y="3428992"/>
            <a:ext cx="3620654" cy="20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echte verbindingslijn 6"/>
          <p:cNvCxnSpPr>
            <a:cxnSpLocks/>
          </p:cNvCxnSpPr>
          <p:nvPr/>
        </p:nvCxnSpPr>
        <p:spPr>
          <a:xfrm>
            <a:off x="3814617" y="4281464"/>
            <a:ext cx="1935829" cy="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1015999" y="4281464"/>
            <a:ext cx="27986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3" t="67699" r="38680" b="29096"/>
          <a:stretch/>
        </p:blipFill>
        <p:spPr bwMode="auto">
          <a:xfrm>
            <a:off x="5750446" y="5340271"/>
            <a:ext cx="405257" cy="22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vak 10"/>
          <p:cNvSpPr txBox="1"/>
          <p:nvPr/>
        </p:nvSpPr>
        <p:spPr>
          <a:xfrm>
            <a:off x="6308436" y="5202068"/>
            <a:ext cx="253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</a:t>
            </a:r>
            <a:r>
              <a:rPr lang="en-US" dirty="0" err="1"/>
              <a:t>maximale</a:t>
            </a:r>
            <a:r>
              <a:rPr lang="en-US" dirty="0"/>
              <a:t> </a:t>
            </a:r>
            <a:r>
              <a:rPr lang="en-US" dirty="0" err="1"/>
              <a:t>totale</a:t>
            </a:r>
            <a:r>
              <a:rPr lang="en-US" dirty="0"/>
              <a:t> </a:t>
            </a:r>
            <a:r>
              <a:rPr lang="en-US" dirty="0" err="1"/>
              <a:t>winst</a:t>
            </a:r>
            <a:endParaRPr lang="en-US" dirty="0"/>
          </a:p>
        </p:txBody>
      </p:sp>
      <p:sp>
        <p:nvSpPr>
          <p:cNvPr id="12" name="Tekstvak 11"/>
          <p:cNvSpPr txBox="1"/>
          <p:nvPr/>
        </p:nvSpPr>
        <p:spPr>
          <a:xfrm>
            <a:off x="249382" y="900747"/>
            <a:ext cx="71996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/>
              <a:t>Hoeveel</a:t>
            </a:r>
            <a:r>
              <a:rPr lang="en-US" dirty="0"/>
              <a:t> </a:t>
            </a:r>
            <a:r>
              <a:rPr lang="en-US" dirty="0" err="1"/>
              <a:t>bedraagt</a:t>
            </a:r>
            <a:r>
              <a:rPr lang="en-US" dirty="0"/>
              <a:t> de </a:t>
            </a:r>
            <a:r>
              <a:rPr lang="en-US" dirty="0" err="1"/>
              <a:t>marktprijs</a:t>
            </a:r>
            <a:r>
              <a:rPr lang="en-US" dirty="0"/>
              <a:t> (P)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iedere</a:t>
            </a:r>
            <a:r>
              <a:rPr lang="en-US" dirty="0"/>
              <a:t> </a:t>
            </a:r>
            <a:r>
              <a:rPr lang="en-US" dirty="0" err="1"/>
              <a:t>aanbieder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r>
              <a:rPr lang="en-US" dirty="0" err="1"/>
              <a:t>Hoeveel</a:t>
            </a:r>
            <a:r>
              <a:rPr lang="en-US" dirty="0"/>
              <a:t> </a:t>
            </a:r>
            <a:r>
              <a:rPr lang="en-US" dirty="0" err="1"/>
              <a:t>bedraagt</a:t>
            </a:r>
            <a:r>
              <a:rPr lang="en-US" dirty="0"/>
              <a:t> de GO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iedere</a:t>
            </a:r>
            <a:r>
              <a:rPr lang="en-US" dirty="0"/>
              <a:t> </a:t>
            </a:r>
            <a:r>
              <a:rPr lang="en-US" dirty="0" err="1"/>
              <a:t>aanbieder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r>
              <a:rPr lang="en-US" dirty="0" err="1"/>
              <a:t>Hoeveel</a:t>
            </a:r>
            <a:r>
              <a:rPr lang="en-US" dirty="0"/>
              <a:t> </a:t>
            </a:r>
            <a:r>
              <a:rPr lang="en-US" dirty="0" err="1"/>
              <a:t>bedraagt</a:t>
            </a:r>
            <a:r>
              <a:rPr lang="en-US" dirty="0"/>
              <a:t> de MO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iedere</a:t>
            </a:r>
            <a:r>
              <a:rPr lang="en-US" dirty="0"/>
              <a:t> </a:t>
            </a:r>
            <a:r>
              <a:rPr lang="en-US" dirty="0" err="1"/>
              <a:t>aanbieder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hoe </a:t>
            </a:r>
            <a:r>
              <a:rPr lang="en-US" dirty="0" err="1"/>
              <a:t>loopt</a:t>
            </a:r>
            <a:r>
              <a:rPr lang="en-US" dirty="0"/>
              <a:t> de ‘</a:t>
            </a:r>
            <a:r>
              <a:rPr lang="en-US" dirty="0" err="1"/>
              <a:t>prijsafzetlijn</a:t>
            </a:r>
            <a:r>
              <a:rPr lang="en-US" dirty="0"/>
              <a:t>’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volledige</a:t>
            </a:r>
            <a:r>
              <a:rPr lang="en-US" dirty="0"/>
              <a:t> </a:t>
            </a:r>
            <a:r>
              <a:rPr lang="en-US" dirty="0" err="1"/>
              <a:t>mededinging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r>
              <a:rPr lang="en-US" dirty="0" err="1"/>
              <a:t>Hoeveel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 </a:t>
            </a:r>
            <a:r>
              <a:rPr lang="en-US" dirty="0" err="1"/>
              <a:t>Kledingzaak</a:t>
            </a:r>
            <a:r>
              <a:rPr lang="en-US" dirty="0"/>
              <a:t> ‘Black’ </a:t>
            </a:r>
            <a:r>
              <a:rPr lang="en-US" dirty="0" err="1"/>
              <a:t>aanbieden</a:t>
            </a:r>
            <a:r>
              <a:rPr lang="en-US" dirty="0"/>
              <a:t>? </a:t>
            </a:r>
            <a:r>
              <a:rPr lang="en-US" dirty="0" err="1"/>
              <a:t>Waarom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afzet</a:t>
            </a:r>
            <a:r>
              <a:rPr lang="en-US" dirty="0"/>
              <a:t> is de </a:t>
            </a:r>
            <a:r>
              <a:rPr lang="en-US" dirty="0" err="1"/>
              <a:t>winst</a:t>
            </a:r>
            <a:r>
              <a:rPr lang="en-US" dirty="0"/>
              <a:t> </a:t>
            </a:r>
            <a:r>
              <a:rPr lang="en-US" i="1" dirty="0"/>
              <a:t>per product </a:t>
            </a:r>
            <a:r>
              <a:rPr lang="en-US" dirty="0" err="1"/>
              <a:t>maximaal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‘Black’?</a:t>
            </a:r>
          </a:p>
          <a:p>
            <a:pPr marL="342900" indent="-342900">
              <a:buAutoNum type="arabicPeriod"/>
            </a:pPr>
            <a:r>
              <a:rPr lang="en-US" dirty="0" err="1"/>
              <a:t>Welke</a:t>
            </a:r>
            <a:r>
              <a:rPr lang="en-US" dirty="0"/>
              <a:t> curve kun je </a:t>
            </a:r>
            <a:r>
              <a:rPr lang="en-US" dirty="0" err="1"/>
              <a:t>zien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 </a:t>
            </a:r>
            <a:r>
              <a:rPr lang="en-US" dirty="0" err="1"/>
              <a:t>individuele</a:t>
            </a:r>
            <a:r>
              <a:rPr lang="en-US" dirty="0"/>
              <a:t> </a:t>
            </a:r>
            <a:r>
              <a:rPr lang="en-US" dirty="0" err="1"/>
              <a:t>aanbodfunctie</a:t>
            </a:r>
            <a:r>
              <a:rPr lang="en-US" dirty="0"/>
              <a:t>’ van Black?</a:t>
            </a:r>
          </a:p>
          <a:p>
            <a:pPr marL="342900" indent="-342900">
              <a:buAutoNum type="arabicPeriod"/>
            </a:pPr>
            <a:r>
              <a:rPr lang="en-US" dirty="0" err="1"/>
              <a:t>Waarom</a:t>
            </a:r>
            <a:r>
              <a:rPr lang="en-US" dirty="0"/>
              <a:t> is het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toeval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MK-curve de GTK-curve in het </a:t>
            </a:r>
            <a:r>
              <a:rPr lang="en-US" dirty="0" err="1"/>
              <a:t>laagste</a:t>
            </a:r>
            <a:r>
              <a:rPr lang="en-US" dirty="0"/>
              <a:t> punt </a:t>
            </a:r>
            <a:r>
              <a:rPr lang="en-US" dirty="0" err="1"/>
              <a:t>snijdt</a:t>
            </a:r>
            <a:r>
              <a:rPr lang="en-US" dirty="0"/>
              <a:t>?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323272" y="0"/>
            <a:ext cx="8229600" cy="66747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H1.1: </a:t>
            </a:r>
            <a:r>
              <a:rPr lang="en-US" b="1" dirty="0" err="1"/>
              <a:t>Volkomen</a:t>
            </a:r>
            <a:r>
              <a:rPr lang="en-US" b="1" dirty="0"/>
              <a:t> </a:t>
            </a:r>
            <a:r>
              <a:rPr lang="en-US" b="1" dirty="0" err="1"/>
              <a:t>concurrentie</a:t>
            </a:r>
            <a:endParaRPr lang="en-US" b="1" dirty="0"/>
          </a:p>
        </p:txBody>
      </p:sp>
      <p:sp>
        <p:nvSpPr>
          <p:cNvPr id="15" name="Tekstvak 14"/>
          <p:cNvSpPr txBox="1"/>
          <p:nvPr/>
        </p:nvSpPr>
        <p:spPr>
          <a:xfrm>
            <a:off x="184725" y="579677"/>
            <a:ext cx="516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Prijszetting</a:t>
            </a:r>
            <a:r>
              <a:rPr lang="en-US" b="1" dirty="0"/>
              <a:t> </a:t>
            </a:r>
            <a:r>
              <a:rPr lang="en-US" b="1" dirty="0" err="1"/>
              <a:t>bij</a:t>
            </a:r>
            <a:r>
              <a:rPr lang="en-US" b="1" dirty="0"/>
              <a:t> </a:t>
            </a:r>
            <a:r>
              <a:rPr lang="en-US" b="1" dirty="0" err="1"/>
              <a:t>volledige</a:t>
            </a:r>
            <a:r>
              <a:rPr lang="en-US" b="1" dirty="0"/>
              <a:t> </a:t>
            </a:r>
            <a:r>
              <a:rPr lang="en-US" b="1" dirty="0" err="1"/>
              <a:t>mededinging</a:t>
            </a:r>
            <a:r>
              <a:rPr lang="en-US" b="1" dirty="0"/>
              <a:t>?</a:t>
            </a:r>
          </a:p>
        </p:txBody>
      </p:sp>
      <p:sp>
        <p:nvSpPr>
          <p:cNvPr id="2" name="Rechthoek 1"/>
          <p:cNvSpPr/>
          <p:nvPr/>
        </p:nvSpPr>
        <p:spPr>
          <a:xfrm>
            <a:off x="11259" y="621456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Vraag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Bedenk</a:t>
            </a:r>
            <a:r>
              <a:rPr lang="en-US" dirty="0">
                <a:solidFill>
                  <a:srgbClr val="FF0000"/>
                </a:solidFill>
              </a:rPr>
              <a:t> hoe de </a:t>
            </a:r>
            <a:r>
              <a:rPr lang="en-US" dirty="0" err="1">
                <a:solidFill>
                  <a:srgbClr val="FF0000"/>
                </a:solidFill>
              </a:rPr>
              <a:t>prijsafzetlijn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zou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lopen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als</a:t>
            </a:r>
            <a:r>
              <a:rPr lang="en-US" dirty="0">
                <a:solidFill>
                  <a:srgbClr val="FF0000"/>
                </a:solidFill>
              </a:rPr>
              <a:t> Black </a:t>
            </a:r>
            <a:r>
              <a:rPr lang="en-US" dirty="0" err="1">
                <a:solidFill>
                  <a:srgbClr val="FF0000"/>
                </a:solidFill>
              </a:rPr>
              <a:t>een</a:t>
            </a:r>
            <a:r>
              <a:rPr lang="en-US" dirty="0">
                <a:solidFill>
                  <a:srgbClr val="FF0000"/>
                </a:solidFill>
              </a:rPr>
              <a:t> monopolist was?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67377" y="5568229"/>
            <a:ext cx="9009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Conclusie</a:t>
            </a:r>
            <a:r>
              <a:rPr lang="nl-NL" dirty="0"/>
              <a:t>: </a:t>
            </a:r>
          </a:p>
          <a:p>
            <a:r>
              <a:rPr lang="nl-NL" dirty="0"/>
              <a:t>De hoeveelheid die Black aanbiedt hangt dus af van …………………….….. en ………………………………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076677" y="5777137"/>
            <a:ext cx="152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marktprijs 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127068" y="5777137"/>
            <a:ext cx="1425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MK-curve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716" y="958622"/>
            <a:ext cx="1534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</a:p>
          <a:p>
            <a:r>
              <a:rPr lang="en-US" dirty="0"/>
              <a:t>20</a:t>
            </a:r>
          </a:p>
          <a:p>
            <a:r>
              <a:rPr lang="en-US" dirty="0"/>
              <a:t>20</a:t>
            </a:r>
          </a:p>
          <a:p>
            <a:r>
              <a:rPr lang="en-US" dirty="0" err="1"/>
              <a:t>Horizontaal</a:t>
            </a:r>
            <a:endParaRPr lang="en-US" dirty="0"/>
          </a:p>
          <a:p>
            <a:r>
              <a:rPr lang="en-US" dirty="0"/>
              <a:t>30 (MO = MK)</a:t>
            </a:r>
          </a:p>
          <a:p>
            <a:r>
              <a:rPr lang="en-US" dirty="0"/>
              <a:t>+/- 22</a:t>
            </a:r>
          </a:p>
          <a:p>
            <a:r>
              <a:rPr lang="en-US" dirty="0"/>
              <a:t>De MK-curve</a:t>
            </a:r>
          </a:p>
          <a:p>
            <a:r>
              <a:rPr lang="en-US" dirty="0"/>
              <a:t>Leg </a:t>
            </a:r>
            <a:r>
              <a:rPr lang="en-US" dirty="0" err="1"/>
              <a:t>uit</a:t>
            </a:r>
            <a:r>
              <a:rPr lang="en-US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416866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H1.2 Verschuiving van de aanbodlijn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37389" y="1245203"/>
            <a:ext cx="4690864" cy="33843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b="1" dirty="0"/>
              <a:t>Verschuiving van de aanbodlijn als: </a:t>
            </a:r>
          </a:p>
          <a:p>
            <a:pPr marL="514350" indent="-514350">
              <a:buAutoNum type="arabicPeriod"/>
            </a:pPr>
            <a:r>
              <a:rPr lang="nl-NL" b="1" dirty="0"/>
              <a:t>De winst* per product verandert </a:t>
            </a:r>
          </a:p>
          <a:p>
            <a:pPr marL="514350" indent="-514350">
              <a:buAutoNum type="arabicPeriod"/>
            </a:pPr>
            <a:r>
              <a:rPr lang="nl-NL" b="1" dirty="0"/>
              <a:t>het aantal aanbieders verandert</a:t>
            </a:r>
          </a:p>
          <a:p>
            <a:pPr marL="514350" indent="-514350">
              <a:buAutoNum type="arabicPeriod"/>
            </a:pPr>
            <a:endParaRPr lang="nl-NL" b="1" dirty="0"/>
          </a:p>
          <a:p>
            <a:pPr marL="0" indent="0">
              <a:buNone/>
            </a:pPr>
            <a:r>
              <a:rPr lang="nl-NL" dirty="0"/>
              <a:t>*Wanneer verandert de winst?  </a:t>
            </a:r>
          </a:p>
          <a:p>
            <a:pPr marL="514350" indent="-514350">
              <a:buAutoNum type="alphaLcPeriod"/>
            </a:pPr>
            <a:r>
              <a:rPr lang="nl-NL" dirty="0"/>
              <a:t>Door subsidies</a:t>
            </a:r>
          </a:p>
          <a:p>
            <a:pPr marL="514350" indent="-514350">
              <a:buAutoNum type="alphaLcPeriod"/>
            </a:pPr>
            <a:r>
              <a:rPr lang="nl-NL" dirty="0"/>
              <a:t>Heffing van accijns</a:t>
            </a:r>
          </a:p>
          <a:p>
            <a:pPr marL="514350" indent="-514350">
              <a:buAutoNum type="alphaLcPeriod"/>
            </a:pPr>
            <a:r>
              <a:rPr lang="nl-NL" dirty="0"/>
              <a:t>Verandering van de kostprijs</a:t>
            </a:r>
          </a:p>
          <a:p>
            <a:pPr marL="514350" indent="-514350">
              <a:buAutoNum type="alphaLcPeriod"/>
            </a:pPr>
            <a:r>
              <a:rPr lang="nl-NL" dirty="0"/>
              <a:t>Technologische ontwikkeling (waardoor de kostprijs daalt)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7" t="27725" r="33857" b="32831"/>
          <a:stretch/>
        </p:blipFill>
        <p:spPr bwMode="auto">
          <a:xfrm>
            <a:off x="251521" y="1291615"/>
            <a:ext cx="3396496" cy="316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0" y="423027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u="sng" dirty="0"/>
              <a:t>De aanbodlijn</a:t>
            </a:r>
            <a:r>
              <a:rPr lang="nl-NL" b="1" dirty="0"/>
              <a:t>: </a:t>
            </a:r>
          </a:p>
          <a:p>
            <a:r>
              <a:rPr lang="nl-NL" dirty="0"/>
              <a:t>deze geeft aan voor welke prijs de producenten (bedrijven) bereid zijn een product te verkopen (</a:t>
            </a:r>
            <a:r>
              <a:rPr lang="nl-NL" u="sng" dirty="0"/>
              <a:t>leveringsbereidheid</a:t>
            </a:r>
            <a:r>
              <a:rPr lang="nl-NL" dirty="0"/>
              <a:t>)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0" y="453593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Oefening</a:t>
            </a:r>
            <a:r>
              <a:rPr lang="nl-NL" dirty="0"/>
              <a:t>: Geef aan wanneer de aanbodlijn van Qa1  naar Qa3 (links) of naar Qa2 (rechts)   			 verschuift:</a:t>
            </a:r>
          </a:p>
        </p:txBody>
      </p:sp>
      <p:sp>
        <p:nvSpPr>
          <p:cNvPr id="6" name="Rechthoek 5"/>
          <p:cNvSpPr/>
          <p:nvPr/>
        </p:nvSpPr>
        <p:spPr>
          <a:xfrm>
            <a:off x="281124" y="5093191"/>
            <a:ext cx="372108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Winst per product stijgt</a:t>
            </a:r>
          </a:p>
          <a:p>
            <a:r>
              <a:rPr lang="nl-NL" dirty="0"/>
              <a:t>Kosten per product stijgen</a:t>
            </a:r>
          </a:p>
          <a:p>
            <a:r>
              <a:rPr lang="nl-NL" dirty="0"/>
              <a:t>Efficiëntere productietechniek</a:t>
            </a:r>
          </a:p>
          <a:p>
            <a:r>
              <a:rPr lang="nl-NL" dirty="0"/>
              <a:t>Accijns</a:t>
            </a:r>
          </a:p>
          <a:p>
            <a:r>
              <a:rPr lang="nl-NL" dirty="0"/>
              <a:t>Minder subsidie</a:t>
            </a:r>
          </a:p>
          <a:p>
            <a:r>
              <a:rPr lang="nl-NL" dirty="0"/>
              <a:t>Meer aanbieders (meer concurrentie)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716015" y="5076889"/>
            <a:ext cx="24834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nl-NL" dirty="0"/>
              <a:t>Qa2 (naar rechts)</a:t>
            </a:r>
          </a:p>
          <a:p>
            <a:pPr marL="285750" indent="-285750">
              <a:buFont typeface="Wingdings"/>
              <a:buChar char="Ø"/>
            </a:pPr>
            <a:r>
              <a:rPr lang="nl-NL" dirty="0"/>
              <a:t>Qa3 (naar links)</a:t>
            </a:r>
          </a:p>
          <a:p>
            <a:pPr marL="285750" indent="-285750">
              <a:buFont typeface="Wingdings"/>
              <a:buChar char="Ø"/>
            </a:pPr>
            <a:r>
              <a:rPr lang="nl-NL" dirty="0"/>
              <a:t>Qa2 (naar rechts)</a:t>
            </a:r>
          </a:p>
          <a:p>
            <a:pPr marL="285750" indent="-285750">
              <a:buFont typeface="Wingdings"/>
              <a:buChar char="Ø"/>
            </a:pPr>
            <a:r>
              <a:rPr lang="nl-NL" dirty="0"/>
              <a:t>Qa3 (naar links)</a:t>
            </a:r>
          </a:p>
          <a:p>
            <a:pPr marL="285750" indent="-285750">
              <a:buFont typeface="Wingdings"/>
              <a:buChar char="Ø"/>
            </a:pPr>
            <a:r>
              <a:rPr lang="nl-NL" dirty="0"/>
              <a:t>Qa3 (naar links)</a:t>
            </a:r>
          </a:p>
          <a:p>
            <a:pPr marL="285750" indent="-285750">
              <a:buFont typeface="Wingdings"/>
              <a:buChar char="Ø"/>
            </a:pPr>
            <a:r>
              <a:rPr lang="nl-NL" dirty="0"/>
              <a:t>Qa2 (naar rechts)</a:t>
            </a:r>
          </a:p>
        </p:txBody>
      </p:sp>
    </p:spTree>
    <p:extLst>
      <p:ext uri="{BB962C8B-B14F-4D97-AF65-F5344CB8AC3E}">
        <p14:creationId xmlns:p14="http://schemas.microsoft.com/office/powerpoint/2010/main" val="21840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/>
          <p:nvPr/>
        </p:nvPicPr>
        <p:blipFill rotWithShape="1">
          <a:blip r:embed="rId3"/>
          <a:srcRect l="37921" t="33472" r="40443" b="38651"/>
          <a:stretch/>
        </p:blipFill>
        <p:spPr bwMode="auto">
          <a:xfrm>
            <a:off x="149382" y="2334749"/>
            <a:ext cx="3190875" cy="3288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7787208" cy="634082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H1.2 Verschuiving van de vraaglijn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36150" y="2247989"/>
            <a:ext cx="5400599" cy="1257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Geef aan wanneer er een verschuiving is </a:t>
            </a:r>
          </a:p>
          <a:p>
            <a:pPr marL="0" indent="0">
              <a:buNone/>
            </a:pPr>
            <a:r>
              <a:rPr lang="nl-NL" sz="2000" dirty="0"/>
              <a:t>van de vraaglijn van product A naar </a:t>
            </a:r>
          </a:p>
          <a:p>
            <a:pPr marL="0" indent="0">
              <a:buNone/>
            </a:pPr>
            <a:r>
              <a:rPr lang="nl-NL" sz="2000" dirty="0"/>
              <a:t>rechts (</a:t>
            </a:r>
            <a:r>
              <a:rPr lang="nl-NL" sz="2000" dirty="0">
                <a:solidFill>
                  <a:srgbClr val="FF0000"/>
                </a:solidFill>
              </a:rPr>
              <a:t>rode</a:t>
            </a:r>
            <a:r>
              <a:rPr lang="nl-NL" sz="2000" dirty="0"/>
              <a:t> pijl) of naar links (</a:t>
            </a:r>
            <a:r>
              <a:rPr lang="nl-NL" sz="2000" dirty="0">
                <a:solidFill>
                  <a:schemeClr val="accent1">
                    <a:lumMod val="75000"/>
                  </a:schemeClr>
                </a:solidFill>
              </a:rPr>
              <a:t>blauwe</a:t>
            </a:r>
            <a:r>
              <a:rPr lang="nl-NL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nl-NL" sz="2000" dirty="0"/>
              <a:t>pijl”)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630914" y="3429000"/>
            <a:ext cx="1728192" cy="17281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/>
          <p:nvPr/>
        </p:nvCxnSpPr>
        <p:spPr>
          <a:xfrm flipH="1">
            <a:off x="1145772" y="3861048"/>
            <a:ext cx="21602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/>
          <p:cNvCxnSpPr/>
          <p:nvPr/>
        </p:nvCxnSpPr>
        <p:spPr>
          <a:xfrm flipH="1">
            <a:off x="1583712" y="4293096"/>
            <a:ext cx="21602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/>
          <p:cNvCxnSpPr/>
          <p:nvPr/>
        </p:nvCxnSpPr>
        <p:spPr>
          <a:xfrm flipH="1">
            <a:off x="1979712" y="4725144"/>
            <a:ext cx="21602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hoek 16"/>
          <p:cNvSpPr/>
          <p:nvPr/>
        </p:nvSpPr>
        <p:spPr>
          <a:xfrm>
            <a:off x="3636150" y="1812401"/>
            <a:ext cx="1152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b="1" dirty="0">
                <a:solidFill>
                  <a:prstClr val="black"/>
                </a:solidFill>
              </a:rPr>
              <a:t>Oefening</a:t>
            </a:r>
            <a:endParaRPr lang="nl-NL" b="1" dirty="0"/>
          </a:p>
        </p:txBody>
      </p:sp>
      <p:sp>
        <p:nvSpPr>
          <p:cNvPr id="20" name="Tekstvak 19"/>
          <p:cNvSpPr txBox="1"/>
          <p:nvPr/>
        </p:nvSpPr>
        <p:spPr>
          <a:xfrm>
            <a:off x="3636150" y="3592089"/>
            <a:ext cx="4283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dirty="0"/>
              <a:t>Aantal consumenten stijgt</a:t>
            </a:r>
          </a:p>
          <a:p>
            <a:pPr marL="342900" indent="-342900">
              <a:buAutoNum type="arabicPeriod"/>
            </a:pPr>
            <a:r>
              <a:rPr lang="nl-NL" dirty="0"/>
              <a:t>Prijs substitutiegoed daalt</a:t>
            </a:r>
          </a:p>
          <a:p>
            <a:pPr marL="342900" indent="-342900">
              <a:buAutoNum type="arabicPeriod"/>
            </a:pPr>
            <a:r>
              <a:rPr lang="nl-NL" dirty="0"/>
              <a:t>Kwaliteit van product A verbetert</a:t>
            </a:r>
          </a:p>
          <a:p>
            <a:pPr marL="342900" indent="-342900">
              <a:buAutoNum type="arabicPeriod"/>
            </a:pPr>
            <a:r>
              <a:rPr lang="nl-NL" dirty="0"/>
              <a:t>Marketingcampagne van de concurrent</a:t>
            </a:r>
          </a:p>
          <a:p>
            <a:pPr marL="342900" indent="-342900">
              <a:buAutoNum type="arabicPeriod"/>
            </a:pPr>
            <a:r>
              <a:rPr lang="nl-NL" dirty="0"/>
              <a:t>Koopkracht stijgt</a:t>
            </a:r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endParaRPr lang="nl-NL" dirty="0"/>
          </a:p>
        </p:txBody>
      </p:sp>
      <p:sp>
        <p:nvSpPr>
          <p:cNvPr id="21" name="Tekstvak 20"/>
          <p:cNvSpPr txBox="1"/>
          <p:nvPr/>
        </p:nvSpPr>
        <p:spPr>
          <a:xfrm>
            <a:off x="520346" y="1844824"/>
            <a:ext cx="20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Vraaglijn product A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7934672" y="3631116"/>
            <a:ext cx="1224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nl-NL" dirty="0">
                <a:solidFill>
                  <a:srgbClr val="FF0000"/>
                </a:solidFill>
              </a:rPr>
              <a:t>Rechts</a:t>
            </a:r>
          </a:p>
          <a:p>
            <a:pPr marL="285750" indent="-285750">
              <a:buFont typeface="Wingdings"/>
              <a:buChar char="Ø"/>
            </a:pPr>
            <a:r>
              <a:rPr lang="nl-NL" dirty="0">
                <a:solidFill>
                  <a:srgbClr val="0070C0"/>
                </a:solidFill>
              </a:rPr>
              <a:t>Links</a:t>
            </a:r>
          </a:p>
          <a:p>
            <a:pPr marL="285750" indent="-285750">
              <a:buFont typeface="Wingdings"/>
              <a:buChar char="Ø"/>
            </a:pPr>
            <a:r>
              <a:rPr lang="nl-NL" dirty="0">
                <a:solidFill>
                  <a:srgbClr val="FF0000"/>
                </a:solidFill>
              </a:rPr>
              <a:t>Rechts</a:t>
            </a:r>
          </a:p>
          <a:p>
            <a:pPr marL="285750" indent="-285750">
              <a:buFont typeface="Wingdings"/>
              <a:buChar char="Ø"/>
            </a:pPr>
            <a:r>
              <a:rPr lang="nl-NL" dirty="0">
                <a:solidFill>
                  <a:srgbClr val="0070C0"/>
                </a:solidFill>
              </a:rPr>
              <a:t>Links</a:t>
            </a:r>
          </a:p>
          <a:p>
            <a:pPr marL="285750" indent="-285750">
              <a:buFont typeface="Wingdings"/>
              <a:buChar char="Ø"/>
            </a:pPr>
            <a:r>
              <a:rPr lang="nl-NL" dirty="0">
                <a:solidFill>
                  <a:srgbClr val="FF0000"/>
                </a:solidFill>
              </a:rPr>
              <a:t>Rechts</a:t>
            </a:r>
          </a:p>
          <a:p>
            <a:pPr marL="285750" indent="-285750">
              <a:buFont typeface="Wingdings"/>
              <a:buChar char="Ø"/>
            </a:pPr>
            <a:endParaRPr lang="nl-NL" dirty="0"/>
          </a:p>
          <a:p>
            <a:pPr marL="285750" indent="-285750">
              <a:buFont typeface="Wingdings"/>
              <a:buChar char="Ø"/>
            </a:pPr>
            <a:endParaRPr lang="nl-NL" dirty="0"/>
          </a:p>
          <a:p>
            <a:pPr marL="285750" indent="-285750">
              <a:buFont typeface="Wingdings"/>
              <a:buChar char="Ø"/>
            </a:pPr>
            <a:endParaRPr lang="nl-NL" dirty="0"/>
          </a:p>
        </p:txBody>
      </p:sp>
      <p:sp>
        <p:nvSpPr>
          <p:cNvPr id="24" name="Rechthoek 23"/>
          <p:cNvSpPr/>
          <p:nvPr/>
        </p:nvSpPr>
        <p:spPr>
          <a:xfrm>
            <a:off x="0" y="57468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u="sng" dirty="0"/>
              <a:t>De vraaglijn</a:t>
            </a:r>
            <a:r>
              <a:rPr lang="nl-NL" b="1" dirty="0"/>
              <a:t>: </a:t>
            </a:r>
          </a:p>
          <a:p>
            <a:r>
              <a:rPr lang="nl-NL" dirty="0"/>
              <a:t>deze geeft aan welke prijs de consumenten bereid zijn voor een product te betalen (</a:t>
            </a:r>
            <a:r>
              <a:rPr lang="nl-NL" u="sng" dirty="0"/>
              <a:t>betalingsbereidheid</a:t>
            </a:r>
            <a:r>
              <a:rPr lang="nl-NL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5907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3208"/>
          </a:xfrm>
        </p:spPr>
        <p:txBody>
          <a:bodyPr>
            <a:normAutofit/>
          </a:bodyPr>
          <a:lstStyle/>
          <a:p>
            <a:r>
              <a:rPr lang="en-US" sz="3000" b="1" dirty="0"/>
              <a:t>H1.3 De </a:t>
            </a:r>
            <a:r>
              <a:rPr lang="en-US" sz="3000" b="1" dirty="0" err="1"/>
              <a:t>aanbodlijn</a:t>
            </a:r>
            <a:r>
              <a:rPr lang="en-US" sz="3000" b="1" dirty="0"/>
              <a:t> (</a:t>
            </a:r>
            <a:r>
              <a:rPr lang="en-US" sz="3000" b="1" dirty="0" err="1"/>
              <a:t>Qa</a:t>
            </a:r>
            <a:r>
              <a:rPr lang="en-US" sz="3000" b="1" dirty="0"/>
              <a:t>) </a:t>
            </a:r>
            <a:r>
              <a:rPr lang="en-US" sz="3000" b="1" dirty="0" err="1"/>
              <a:t>na</a:t>
            </a:r>
            <a:r>
              <a:rPr lang="en-US" sz="3000" b="1" dirty="0"/>
              <a:t> </a:t>
            </a:r>
            <a:r>
              <a:rPr lang="en-US" sz="3000" b="1" dirty="0" err="1"/>
              <a:t>accijns</a:t>
            </a:r>
            <a:r>
              <a:rPr lang="en-US" sz="3000" b="1" dirty="0"/>
              <a:t> en </a:t>
            </a:r>
            <a:r>
              <a:rPr lang="en-US" sz="3000" b="1" dirty="0" err="1"/>
              <a:t>subsidie</a:t>
            </a:r>
            <a:r>
              <a:rPr lang="en-US" sz="3000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239" y="663208"/>
            <a:ext cx="8799975" cy="55871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Het </a:t>
            </a:r>
            <a:r>
              <a:rPr lang="en-US" sz="2000" dirty="0" err="1"/>
              <a:t>opstellen</a:t>
            </a:r>
            <a:r>
              <a:rPr lang="en-US" sz="2000" dirty="0"/>
              <a:t> van de </a:t>
            </a:r>
            <a:r>
              <a:rPr lang="en-US" sz="2000" dirty="0" err="1"/>
              <a:t>aanbodlijn</a:t>
            </a:r>
            <a:r>
              <a:rPr lang="en-US" sz="2000" dirty="0"/>
              <a:t> (</a:t>
            </a:r>
            <a:r>
              <a:rPr lang="en-US" sz="2000" dirty="0" err="1"/>
              <a:t>Qa</a:t>
            </a:r>
            <a:r>
              <a:rPr lang="en-US" sz="2000" dirty="0"/>
              <a:t>) NA </a:t>
            </a:r>
            <a:r>
              <a:rPr lang="en-US" sz="2000" dirty="0" err="1"/>
              <a:t>accijns</a:t>
            </a:r>
            <a:r>
              <a:rPr lang="en-US" sz="2000" dirty="0"/>
              <a:t> of </a:t>
            </a:r>
            <a:r>
              <a:rPr lang="en-US" sz="2000" dirty="0" err="1"/>
              <a:t>subsidie</a:t>
            </a:r>
            <a:r>
              <a:rPr lang="en-US" sz="2000" dirty="0"/>
              <a:t> (</a:t>
            </a:r>
            <a:r>
              <a:rPr lang="en-US" sz="2000" dirty="0" err="1"/>
              <a:t>manier</a:t>
            </a:r>
            <a:r>
              <a:rPr lang="en-US" sz="2000" dirty="0"/>
              <a:t> 2, </a:t>
            </a:r>
            <a:r>
              <a:rPr lang="en-US" sz="2000" dirty="0" err="1"/>
              <a:t>blz</a:t>
            </a:r>
            <a:r>
              <a:rPr lang="en-US" sz="2000" dirty="0"/>
              <a:t>. 12)</a:t>
            </a:r>
          </a:p>
          <a:p>
            <a:pPr marL="0" indent="0">
              <a:buNone/>
            </a:pPr>
            <a:r>
              <a:rPr lang="en-US" sz="2000" b="1" i="1" u="sng" dirty="0"/>
              <a:t>&gt; in 2 </a:t>
            </a:r>
            <a:r>
              <a:rPr lang="en-US" sz="2000" b="1" i="1" u="sng" dirty="0" err="1"/>
              <a:t>stappen</a:t>
            </a:r>
            <a:r>
              <a:rPr lang="en-US" sz="2000" b="1" i="1" u="sng" dirty="0"/>
              <a:t>!</a:t>
            </a:r>
          </a:p>
          <a:p>
            <a:pPr marL="457200" indent="-457200">
              <a:buAutoNum type="arabicPeriod"/>
            </a:pPr>
            <a:r>
              <a:rPr lang="en-US" sz="2000" dirty="0" err="1"/>
              <a:t>Stel</a:t>
            </a:r>
            <a:r>
              <a:rPr lang="en-US" sz="2000" dirty="0"/>
              <a:t> de P </a:t>
            </a:r>
            <a:r>
              <a:rPr lang="en-US" sz="2000" dirty="0" err="1"/>
              <a:t>vergelijking</a:t>
            </a:r>
            <a:r>
              <a:rPr lang="en-US" sz="2000" dirty="0"/>
              <a:t> op </a:t>
            </a:r>
            <a:r>
              <a:rPr lang="en-US" sz="2000" dirty="0" err="1"/>
              <a:t>vanuit</a:t>
            </a:r>
            <a:r>
              <a:rPr lang="en-US" sz="2000" dirty="0"/>
              <a:t> de </a:t>
            </a:r>
            <a:r>
              <a:rPr lang="en-US" sz="2000" dirty="0" err="1"/>
              <a:t>Qa</a:t>
            </a:r>
            <a:r>
              <a:rPr lang="en-US" sz="2000" dirty="0"/>
              <a:t> </a:t>
            </a:r>
            <a:r>
              <a:rPr lang="en-US" sz="2000" dirty="0" err="1"/>
              <a:t>vergelijking</a:t>
            </a:r>
            <a:endParaRPr lang="en-US" sz="2000" dirty="0"/>
          </a:p>
          <a:p>
            <a:pPr marL="457200" indent="-457200">
              <a:buFont typeface="Arial"/>
              <a:buAutoNum type="arabicPeriod"/>
            </a:pPr>
            <a:r>
              <a:rPr lang="en-US" sz="2000" dirty="0"/>
              <a:t>&gt; door </a:t>
            </a:r>
            <a:r>
              <a:rPr lang="en-US" sz="2000" dirty="0" err="1"/>
              <a:t>accijns</a:t>
            </a:r>
            <a:r>
              <a:rPr lang="en-US" sz="2000" dirty="0"/>
              <a:t> STIJGEN de </a:t>
            </a:r>
            <a:r>
              <a:rPr lang="en-US" sz="2000" dirty="0" err="1"/>
              <a:t>kosten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de </a:t>
            </a:r>
            <a:r>
              <a:rPr lang="en-US" sz="2000" dirty="0" err="1"/>
              <a:t>priijs</a:t>
            </a:r>
            <a:r>
              <a:rPr lang="en-US" sz="2000" dirty="0"/>
              <a:t> </a:t>
            </a:r>
            <a:r>
              <a:rPr lang="en-US" sz="2000" dirty="0" err="1"/>
              <a:t>waartegen</a:t>
            </a:r>
            <a:r>
              <a:rPr lang="en-US" sz="2000" dirty="0"/>
              <a:t> het product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leveren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	&gt; door </a:t>
            </a:r>
            <a:r>
              <a:rPr lang="en-US" sz="2000" dirty="0" err="1"/>
              <a:t>subsidie</a:t>
            </a:r>
            <a:r>
              <a:rPr lang="en-US" sz="2000" dirty="0"/>
              <a:t> DALEN de </a:t>
            </a:r>
            <a:r>
              <a:rPr lang="en-US" sz="2000" dirty="0" err="1"/>
              <a:t>kosten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de </a:t>
            </a:r>
            <a:r>
              <a:rPr lang="en-US" sz="2000" dirty="0" err="1"/>
              <a:t>prijs</a:t>
            </a:r>
            <a:r>
              <a:rPr lang="en-US" sz="2000" dirty="0"/>
              <a:t> </a:t>
            </a:r>
            <a:r>
              <a:rPr lang="en-US" sz="2000" dirty="0" err="1"/>
              <a:t>waartegen</a:t>
            </a:r>
            <a:r>
              <a:rPr lang="en-US" sz="2000" dirty="0"/>
              <a:t> het product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leveren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	</a:t>
            </a:r>
          </a:p>
          <a:p>
            <a:pPr marL="0" indent="0">
              <a:buNone/>
            </a:pPr>
            <a:r>
              <a:rPr lang="en-US" sz="2000" b="1" dirty="0" err="1"/>
              <a:t>Voorbeeld</a:t>
            </a:r>
            <a:r>
              <a:rPr lang="en-US" sz="2000" b="1" dirty="0"/>
              <a:t>: 			</a:t>
            </a:r>
            <a:r>
              <a:rPr lang="en-US" sz="2000" dirty="0" err="1"/>
              <a:t>Qa</a:t>
            </a:r>
            <a:r>
              <a:rPr lang="en-US" sz="2000" dirty="0"/>
              <a:t> = 2p – 30 (</a:t>
            </a:r>
            <a:r>
              <a:rPr lang="en-US" sz="2000" dirty="0" err="1"/>
              <a:t>voor</a:t>
            </a:r>
            <a:r>
              <a:rPr lang="en-US" sz="2000" dirty="0"/>
              <a:t> </a:t>
            </a:r>
            <a:r>
              <a:rPr lang="en-US" sz="2000" dirty="0" err="1"/>
              <a:t>accijns</a:t>
            </a:r>
            <a:r>
              <a:rPr lang="en-US" sz="2000" dirty="0"/>
              <a:t>)	 		</a:t>
            </a:r>
            <a:r>
              <a:rPr lang="en-US" sz="2000" dirty="0" err="1"/>
              <a:t>accijns</a:t>
            </a:r>
            <a:r>
              <a:rPr lang="en-US" sz="2000" dirty="0"/>
              <a:t> </a:t>
            </a:r>
            <a:r>
              <a:rPr lang="en-US" sz="2000" dirty="0" err="1"/>
              <a:t>wordt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5</a:t>
            </a:r>
          </a:p>
          <a:p>
            <a:pPr marL="457200" indent="-457200">
              <a:buAutoNum type="arabicPeriod"/>
            </a:pPr>
            <a:r>
              <a:rPr lang="en-US" sz="2000" dirty="0"/>
              <a:t>2p = </a:t>
            </a:r>
            <a:r>
              <a:rPr lang="en-US" sz="2000" dirty="0" err="1"/>
              <a:t>Qa</a:t>
            </a:r>
            <a:r>
              <a:rPr lang="en-US" sz="2000" dirty="0"/>
              <a:t> + 30</a:t>
            </a:r>
          </a:p>
          <a:p>
            <a:pPr marL="0" indent="0">
              <a:buNone/>
            </a:pPr>
            <a:r>
              <a:rPr lang="en-US" sz="2000" dirty="0"/>
              <a:t>	  p = 0,5Qa + 15</a:t>
            </a:r>
          </a:p>
          <a:p>
            <a:pPr marL="457200" indent="-457200">
              <a:buAutoNum type="arabicPeriod" startAt="2"/>
            </a:pPr>
            <a:r>
              <a:rPr lang="en-US" sz="2000" dirty="0"/>
              <a:t>P (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accijns</a:t>
            </a:r>
            <a:r>
              <a:rPr lang="en-US" sz="2000" dirty="0"/>
              <a:t>) = 0,5Qa + 15           = 	</a:t>
            </a:r>
          </a:p>
          <a:p>
            <a:pPr marL="0" indent="0">
              <a:buNone/>
            </a:pPr>
            <a:r>
              <a:rPr lang="en-US" sz="2000" dirty="0"/>
              <a:t>	&gt; 0,5Qa = p – 20</a:t>
            </a:r>
          </a:p>
          <a:p>
            <a:pPr marL="0" indent="0">
              <a:buNone/>
            </a:pPr>
            <a:r>
              <a:rPr lang="en-US" sz="2000" dirty="0" err="1"/>
              <a:t>Stel</a:t>
            </a:r>
            <a:r>
              <a:rPr lang="en-US" sz="2000" dirty="0"/>
              <a:t> </a:t>
            </a:r>
            <a:r>
              <a:rPr lang="en-US" sz="2000" dirty="0" err="1"/>
              <a:t>dat</a:t>
            </a:r>
            <a:r>
              <a:rPr lang="en-US" sz="2000" dirty="0"/>
              <a:t> </a:t>
            </a:r>
            <a:r>
              <a:rPr lang="en-US" sz="2000" dirty="0" err="1"/>
              <a:t>er</a:t>
            </a:r>
            <a:r>
              <a:rPr lang="en-US" sz="2000" dirty="0"/>
              <a:t> </a:t>
            </a:r>
            <a:r>
              <a:rPr lang="en-US" sz="2000" dirty="0" err="1"/>
              <a:t>i.p.v</a:t>
            </a:r>
            <a:r>
              <a:rPr lang="en-US" sz="2000" dirty="0"/>
              <a:t>. </a:t>
            </a:r>
            <a:r>
              <a:rPr lang="en-US" sz="2000" dirty="0" err="1"/>
              <a:t>accijns</a:t>
            </a:r>
            <a:r>
              <a:rPr lang="en-US" sz="2000" dirty="0"/>
              <a:t>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subsidie</a:t>
            </a:r>
            <a:r>
              <a:rPr lang="en-US" sz="2000" dirty="0"/>
              <a:t> </a:t>
            </a:r>
            <a:r>
              <a:rPr lang="en-US" sz="2000" dirty="0" err="1"/>
              <a:t>zou</a:t>
            </a:r>
            <a:r>
              <a:rPr lang="en-US" sz="2000" dirty="0"/>
              <a:t> </a:t>
            </a:r>
            <a:r>
              <a:rPr lang="en-US" sz="2000" dirty="0" err="1"/>
              <a:t>worden</a:t>
            </a:r>
            <a:r>
              <a:rPr lang="en-US" sz="2000" dirty="0"/>
              <a:t> </a:t>
            </a:r>
            <a:r>
              <a:rPr lang="en-US" sz="2000" dirty="0" err="1"/>
              <a:t>verstrekt</a:t>
            </a:r>
            <a:r>
              <a:rPr lang="en-US" sz="2000" dirty="0"/>
              <a:t> van </a:t>
            </a:r>
            <a:r>
              <a:rPr lang="en-US" sz="2000" dirty="0">
                <a:solidFill>
                  <a:srgbClr val="00B050"/>
                </a:solidFill>
              </a:rPr>
              <a:t>3</a:t>
            </a:r>
            <a:r>
              <a:rPr lang="en-US" sz="2000" dirty="0"/>
              <a:t>. </a:t>
            </a:r>
          </a:p>
          <a:p>
            <a:pPr marL="0" indent="0">
              <a:buNone/>
            </a:pPr>
            <a:r>
              <a:rPr lang="en-US" sz="2000" dirty="0" err="1"/>
              <a:t>Stel</a:t>
            </a:r>
            <a:r>
              <a:rPr lang="en-US" sz="2000" dirty="0"/>
              <a:t> de </a:t>
            </a:r>
            <a:r>
              <a:rPr lang="en-US" sz="2000" dirty="0" err="1"/>
              <a:t>nieuwe</a:t>
            </a:r>
            <a:r>
              <a:rPr lang="en-US" sz="2000" dirty="0"/>
              <a:t> </a:t>
            </a:r>
            <a:r>
              <a:rPr lang="en-US" sz="2000" dirty="0" err="1"/>
              <a:t>Qa</a:t>
            </a:r>
            <a:r>
              <a:rPr lang="en-US" sz="2000" dirty="0"/>
              <a:t> </a:t>
            </a:r>
            <a:r>
              <a:rPr lang="en-US" sz="2000" dirty="0" err="1"/>
              <a:t>vergelijking</a:t>
            </a:r>
            <a:r>
              <a:rPr lang="en-US" sz="2000" dirty="0"/>
              <a:t> op!</a:t>
            </a:r>
          </a:p>
          <a:p>
            <a:pPr marL="457200" indent="-457200">
              <a:buAutoNum type="arabicPeriod" startAt="2"/>
            </a:pPr>
            <a:r>
              <a:rPr lang="en-US" sz="2000" dirty="0"/>
              <a:t>&gt; P (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subsidie</a:t>
            </a:r>
            <a:r>
              <a:rPr lang="en-US" sz="2000" dirty="0"/>
              <a:t>) = 	</a:t>
            </a:r>
          </a:p>
          <a:p>
            <a:pPr marL="0" indent="0">
              <a:buNone/>
            </a:pPr>
            <a:r>
              <a:rPr lang="en-US" sz="2000" dirty="0"/>
              <a:t>	&gt; </a:t>
            </a:r>
            <a:r>
              <a:rPr lang="en-US" sz="2000" dirty="0" err="1"/>
              <a:t>Qa</a:t>
            </a:r>
            <a:r>
              <a:rPr lang="en-US" sz="2000" dirty="0"/>
              <a:t> = 2p -24</a:t>
            </a:r>
          </a:p>
        </p:txBody>
      </p:sp>
      <p:sp>
        <p:nvSpPr>
          <p:cNvPr id="5" name="Rectangle 4"/>
          <p:cNvSpPr/>
          <p:nvPr/>
        </p:nvSpPr>
        <p:spPr>
          <a:xfrm>
            <a:off x="2780999" y="5416904"/>
            <a:ext cx="2022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0,5Qa + 15        =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C30675B-952F-9545-A28D-3191BD4FE6F7}"/>
              </a:ext>
            </a:extLst>
          </p:cNvPr>
          <p:cNvSpPr txBox="1"/>
          <p:nvPr/>
        </p:nvSpPr>
        <p:spPr>
          <a:xfrm>
            <a:off x="457200" y="6380946"/>
            <a:ext cx="67860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500" b="1" i="1" dirty="0"/>
              <a:t>Kijk zelf of je manier 1 op blz. 12 handiger vindt!!!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80F9560-DFB5-3B44-8617-1B74E941C54A}"/>
              </a:ext>
            </a:extLst>
          </p:cNvPr>
          <p:cNvSpPr/>
          <p:nvPr/>
        </p:nvSpPr>
        <p:spPr>
          <a:xfrm>
            <a:off x="4803495" y="5405329"/>
            <a:ext cx="13083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0,5Qa + 12</a:t>
            </a:r>
            <a:endParaRPr lang="nl-NL" sz="2000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EC1C76C-DC0F-0649-969B-8194FB66EEC0}"/>
              </a:ext>
            </a:extLst>
          </p:cNvPr>
          <p:cNvSpPr/>
          <p:nvPr/>
        </p:nvSpPr>
        <p:spPr>
          <a:xfrm>
            <a:off x="3515197" y="3950389"/>
            <a:ext cx="500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+ 5</a:t>
            </a:r>
            <a:endParaRPr lang="nl-NL" sz="20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7F20FF6-B56B-744E-AE20-23FE3A6CFF5E}"/>
              </a:ext>
            </a:extLst>
          </p:cNvPr>
          <p:cNvSpPr/>
          <p:nvPr/>
        </p:nvSpPr>
        <p:spPr>
          <a:xfrm>
            <a:off x="4296766" y="3938814"/>
            <a:ext cx="13083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0,5Qa + 20</a:t>
            </a:r>
            <a:endParaRPr lang="nl-NL" sz="2000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5A12CEB-52C2-D847-974E-370B9FF8DF53}"/>
              </a:ext>
            </a:extLst>
          </p:cNvPr>
          <p:cNvSpPr/>
          <p:nvPr/>
        </p:nvSpPr>
        <p:spPr>
          <a:xfrm>
            <a:off x="3643527" y="4292636"/>
            <a:ext cx="26762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Dus</a:t>
            </a:r>
            <a:r>
              <a:rPr lang="en-US" sz="2000" dirty="0"/>
              <a:t>:      </a:t>
            </a:r>
            <a:r>
              <a:rPr lang="en-US" sz="2000" dirty="0" err="1"/>
              <a:t>Qa</a:t>
            </a:r>
            <a:r>
              <a:rPr lang="en-US" sz="2000" dirty="0"/>
              <a:t> = 2p - 40</a:t>
            </a:r>
            <a:endParaRPr lang="nl-NL" sz="2000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B38DDBED-13F4-BC45-971D-3D591D6492BA}"/>
              </a:ext>
            </a:extLst>
          </p:cNvPr>
          <p:cNvSpPr/>
          <p:nvPr/>
        </p:nvSpPr>
        <p:spPr>
          <a:xfrm>
            <a:off x="3931232" y="5416904"/>
            <a:ext cx="571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00B050"/>
                </a:solidFill>
              </a:rPr>
              <a:t>– 3</a:t>
            </a:r>
            <a:endParaRPr lang="nl-NL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6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A1DB4-D249-FC4D-B45C-C4BD08197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0100"/>
          </a:xfrm>
        </p:spPr>
        <p:txBody>
          <a:bodyPr/>
          <a:lstStyle/>
          <a:p>
            <a:r>
              <a:rPr lang="nl-NL" b="1" dirty="0"/>
              <a:t>Verschillen tussen marktvormen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9FB0CF-562E-C04F-B80B-F9817540D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698996"/>
            <a:ext cx="9129713" cy="396784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83261A3-1FF7-FA4B-A451-EAA6BB76C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515"/>
          <a:stretch/>
        </p:blipFill>
        <p:spPr>
          <a:xfrm>
            <a:off x="1874554" y="4615840"/>
            <a:ext cx="7056503" cy="224216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49A7E13-7E6E-2347-9195-1628FAAC1190}"/>
              </a:ext>
            </a:extLst>
          </p:cNvPr>
          <p:cNvSpPr txBox="1"/>
          <p:nvPr/>
        </p:nvSpPr>
        <p:spPr>
          <a:xfrm>
            <a:off x="14287" y="4615840"/>
            <a:ext cx="20149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FF0000"/>
                </a:solidFill>
              </a:rPr>
              <a:t>Verloop van de </a:t>
            </a:r>
          </a:p>
          <a:p>
            <a:r>
              <a:rPr lang="nl-NL" sz="1500" b="1" dirty="0" err="1">
                <a:solidFill>
                  <a:srgbClr val="FF0000"/>
                </a:solidFill>
              </a:rPr>
              <a:t>Prijsafzetlijn</a:t>
            </a:r>
            <a:r>
              <a:rPr lang="nl-NL" sz="1500" b="1" dirty="0">
                <a:solidFill>
                  <a:srgbClr val="FF0000"/>
                </a:solidFill>
              </a:rPr>
              <a:t> bij: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96E2240-0BAE-154C-9537-C026246BD87D}"/>
              </a:ext>
            </a:extLst>
          </p:cNvPr>
          <p:cNvSpPr txBox="1"/>
          <p:nvPr/>
        </p:nvSpPr>
        <p:spPr>
          <a:xfrm>
            <a:off x="3995955" y="4615840"/>
            <a:ext cx="5041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500" dirty="0">
              <a:solidFill>
                <a:srgbClr val="0070C0"/>
              </a:solidFill>
            </a:endParaRPr>
          </a:p>
          <a:p>
            <a:endParaRPr lang="nl-NL" sz="1500" dirty="0">
              <a:solidFill>
                <a:srgbClr val="0070C0"/>
              </a:solidFill>
            </a:endParaRPr>
          </a:p>
          <a:p>
            <a:r>
              <a:rPr lang="nl-NL" sz="1500" dirty="0">
                <a:solidFill>
                  <a:srgbClr val="0070C0"/>
                </a:solidFill>
              </a:rPr>
              <a:t>Monopolistische </a:t>
            </a:r>
          </a:p>
          <a:p>
            <a:r>
              <a:rPr lang="nl-NL" sz="1500" dirty="0">
                <a:solidFill>
                  <a:srgbClr val="0070C0"/>
                </a:solidFill>
              </a:rPr>
              <a:t>concurrentie     		Oligopolie          		Monopolie  </a:t>
            </a:r>
          </a:p>
        </p:txBody>
      </p:sp>
    </p:spTree>
    <p:extLst>
      <p:ext uri="{BB962C8B-B14F-4D97-AF65-F5344CB8AC3E}">
        <p14:creationId xmlns:p14="http://schemas.microsoft.com/office/powerpoint/2010/main" val="4139233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3042</TotalTime>
  <Words>1161</Words>
  <Application>Microsoft Macintosh PowerPoint</Application>
  <PresentationFormat>Diavoorstelling (4:3)</PresentationFormat>
  <Paragraphs>215</Paragraphs>
  <Slides>13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Office Theme</vt:lpstr>
      <vt:lpstr>H1: Marktvormen</vt:lpstr>
      <vt:lpstr>H1: Marktvormen</vt:lpstr>
      <vt:lpstr>Verschillen tussen marktvormen</vt:lpstr>
      <vt:lpstr>H1: Volkomen concurrentie</vt:lpstr>
      <vt:lpstr>H1.1: Volkomen concurrentie</vt:lpstr>
      <vt:lpstr>H1.2 Verschuiving van de aanbodlijn</vt:lpstr>
      <vt:lpstr>H1.2 Verschuiving van de vraaglijn</vt:lpstr>
      <vt:lpstr>H1.3 De aanbodlijn (Qa) na accijns en subsidie </vt:lpstr>
      <vt:lpstr>Verschillen tussen marktvormen</vt:lpstr>
      <vt:lpstr>H2, H3 &amp; H4: onvolkomen concurrentie:   Monopolie, monopolistische concurrentie en oligopolie</vt:lpstr>
      <vt:lpstr>BEP, max. winst en max. omzet bij  ’onvolkomen concurrentie’ (H2, H3,H4)</vt:lpstr>
      <vt:lpstr>Van Qv naar MO &gt; Differentiëren!</vt:lpstr>
      <vt:lpstr>Gevangenendilemma, Dominante strategie, Nash, Pareto en?!?!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Peijs</dc:creator>
  <cp:lastModifiedBy>marcel peijs</cp:lastModifiedBy>
  <cp:revision>189</cp:revision>
  <dcterms:created xsi:type="dcterms:W3CDTF">2015-11-05T19:46:48Z</dcterms:created>
  <dcterms:modified xsi:type="dcterms:W3CDTF">2021-08-31T00:55:59Z</dcterms:modified>
</cp:coreProperties>
</file>