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319" r:id="rId3"/>
    <p:sldId id="258" r:id="rId4"/>
    <p:sldId id="259" r:id="rId5"/>
    <p:sldId id="304" r:id="rId6"/>
    <p:sldId id="320" r:id="rId7"/>
    <p:sldId id="280" r:id="rId8"/>
    <p:sldId id="281" r:id="rId9"/>
    <p:sldId id="321" r:id="rId10"/>
    <p:sldId id="263" r:id="rId11"/>
    <p:sldId id="307" r:id="rId12"/>
    <p:sldId id="268" r:id="rId13"/>
    <p:sldId id="272" r:id="rId14"/>
    <p:sldId id="274" r:id="rId15"/>
    <p:sldId id="276" r:id="rId16"/>
    <p:sldId id="271" r:id="rId17"/>
    <p:sldId id="270" r:id="rId18"/>
    <p:sldId id="275" r:id="rId19"/>
    <p:sldId id="318" r:id="rId20"/>
    <p:sldId id="256" r:id="rId21"/>
    <p:sldId id="278" r:id="rId22"/>
    <p:sldId id="277" r:id="rId23"/>
    <p:sldId id="315" r:id="rId24"/>
    <p:sldId id="314" r:id="rId25"/>
    <p:sldId id="312" r:id="rId26"/>
    <p:sldId id="269" r:id="rId27"/>
    <p:sldId id="266" r:id="rId28"/>
    <p:sldId id="285" r:id="rId29"/>
    <p:sldId id="317" r:id="rId30"/>
    <p:sldId id="310" r:id="rId31"/>
    <p:sldId id="260" r:id="rId32"/>
    <p:sldId id="261" r:id="rId33"/>
    <p:sldId id="311" r:id="rId34"/>
    <p:sldId id="262" r:id="rId35"/>
    <p:sldId id="313" r:id="rId36"/>
    <p:sldId id="316" r:id="rId37"/>
    <p:sldId id="273" r:id="rId3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24"/>
    <p:restoredTop sz="94808"/>
  </p:normalViewPr>
  <p:slideViewPr>
    <p:cSldViewPr snapToGrid="0" snapToObjects="1">
      <p:cViewPr varScale="1">
        <p:scale>
          <a:sx n="94" d="100"/>
          <a:sy n="94" d="100"/>
        </p:scale>
        <p:origin x="23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87087-F477-CF4A-9612-173DF45C99F7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EE61C-8FBB-3343-B62E-AC5E5E97102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61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FF124-D427-1C47-92BF-F53808FA5CA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0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FF124-D427-1C47-92BF-F53808FA5CA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5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04AAF0-44AF-BB45-8884-88CE33CD7A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4F68B72-C6A3-D348-B18C-A7EBAA3ED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DB724D3-80AC-8142-AACE-31F8F195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43648B-EFFD-9041-AFAC-7ABBEED6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2268BC0-1041-C64B-9A83-A4E3848F1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868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AD07D1-8B4F-534A-AB2A-AD5684A0D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D2E1173-A804-AB4D-BFD1-FA2B663D2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F0C5A8-214A-854C-8E54-C23902DC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C5513B-12EA-984B-B069-50C2EB460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5EC531B-C308-2649-952B-9F376091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897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38248DE-15F3-6242-AE06-29BCFCB010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FF5FDC8-1BA6-4541-AFEC-413B79BE7A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D423AF-805F-D042-8BB7-DA77667A3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9A75718-7BED-CF44-AEED-C0CB17E5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7BE35F-3130-F047-9CA0-C2C7ED3E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321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A20E1-791B-0D46-A17D-FB42D6D5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0E437C-0835-A846-A3FA-0F2B2CC8B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F4459F-60FB-A545-BD1F-315A445EB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8A5E754-5B31-8A42-B382-9A912F84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A122AED-A885-8F4B-9307-F11EA952A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50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C6058-92EC-4249-9B07-B5BAE3BA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DAB9CCF-4DE6-2345-8AAC-2A2BA8A4F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980267-0268-A141-ACFD-2280396D1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8FFC64-7513-C74B-8F5B-9887E2608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41D595-6EBC-A747-A6F1-E923AA3A5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30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C6191-6BDF-F547-857D-9E195BFD8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B763E8-1F0E-6A44-B88E-64866399F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A3CFADC-DAC0-FA41-A42B-3F2843A7D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B701A89-4BE2-F343-95B5-CC864CF8D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EC504CC-90E0-4245-8876-6C9AA96C7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3D2B8E7-D05F-3142-AB05-F3CD6CF3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4037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B47653-59C3-BF44-B1EC-1DBA595B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C2AD3A-D293-4544-9803-7C4A629FF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9818BB-0FA1-8A42-AE3B-33A027BBC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882AEBA-9264-BE4A-ACFC-FA3BB7A45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C302EDD-5D06-1545-BF2A-8F9015B0C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F632CB-47AD-BF4C-9151-8681BB6D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3583024-C75E-E04A-9BC3-1EFA6060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28777A9-934A-1B48-ACF3-76CACD4C0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110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6FB53-7C69-DC46-A4A8-EEC6758D9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BAEC129-AAF3-9342-945A-ED12D1D94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7E6514D-5682-7147-B7F4-1327B8C2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43E28E-2AD0-C646-854D-7368B995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5923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4EEB843-C5F6-4745-887F-8234D802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29F60C8-ABF8-BE42-823A-6C1B10A3F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4FA08B2-C977-C545-90CD-535030FD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872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067DA-D14B-834B-A304-CDD69D89E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89CE96-D7BF-D94B-8085-6FF740DE8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617E45-6227-AF40-ADEB-F2CFA6DFD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C7F08A-8226-F54C-A2B8-F4D73D61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C1FED95-CDEB-D947-9E44-C02293A4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3617B4-30D2-C04D-9A67-1AC8B476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136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161E6-92DB-914B-8812-9B6437A4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A07C1CF-5FE1-6942-B56B-4EABB19D7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7613A7E-90C1-0F4E-9AF3-243665C52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F4559A7-694D-6246-80FF-3DBCF25F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93B6424-065B-8445-9FBE-C5E6AE39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32AB5A-4BFD-1545-B4A6-ED1566D4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55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57EE728-CCF5-BB48-93D2-A21890A06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F7CBA76-871D-D041-A8A2-3BC363A59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EFCB44-B4F8-614B-9DD0-EE1F02B134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6761B-DB3E-C445-830F-E4A7F5D2E469}" type="datetimeFigureOut">
              <a:rPr lang="nl-NL" smtClean="0"/>
              <a:t>15-01-2024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096C55D-1692-9B42-8C63-D0511A5EA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19B825E-F9A5-6241-9DEB-FC73CCA2F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23C04-BCB4-D84C-9A9D-2B24B22FFD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107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oNBBIarbVs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GjtcPssfCs&amp;feature=related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jLqbo664Hc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ogle.com/url?sa=i&amp;rct=j&amp;q=&amp;esrc=s&amp;source=images&amp;cd=&amp;cad=rja&amp;uact=8&amp;ved=0ahUKEwi-7qSrkKPPAhWGmx4KHc91BzUQjRwIBw&amp;url=https://nl.wikipedia.org/wiki/Economische_kringloop&amp;psig=AFQjCNGvHu8ECSxXu1qAQbbEHzDE3j7-ow&amp;ust=1474638601879775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/url?sa=i&amp;rct=j&amp;q=&amp;esrc=s&amp;source=images&amp;cd=&amp;cad=rja&amp;uact=8&amp;ved=0ahUKEwiY3beL8eHPAhUF4SYKHeQ7C_wQjRwIBw&amp;url=http://nl.123rf.com/clipart-vectoren/productiemachine.html&amp;psig=AFQjCNHELTK5W6KFwNZbL_BALwIorS3kCA&amp;ust=1476795215344786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s.nl/nl-nl/visualisaties/dashboard-economie/conjunctuur/conjunctuur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bs.nl/nl-nl/onze-diensten/leren-met-het-cbs/gereedschappen/conjunctuurklok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zke5fZYS4Sk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nzIcCwfLkzw" TargetMode="External"/><Relationship Id="rId2" Type="http://schemas.openxmlformats.org/officeDocument/2006/relationships/hyperlink" Target="http://www.youtube.com/watch?v=5sdWRJ7vsx4&amp;feature=related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cbs.nl/en-gb/custom/2014/03/consumer-price-index-bonaire-from-197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K1Q497UAFA" TargetMode="External"/><Relationship Id="rId2" Type="http://schemas.openxmlformats.org/officeDocument/2006/relationships/hyperlink" Target="http://www.youtube.com/watch?v=PtWS9Qh8FMc&amp;feature=relmfu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ZpU9DYhyNqM" TargetMode="Externa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conomielokaal.nl/opgave-5-indexcijfers/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" y="202132"/>
            <a:ext cx="8229600" cy="1143000"/>
          </a:xfrm>
        </p:spPr>
        <p:txBody>
          <a:bodyPr/>
          <a:lstStyle/>
          <a:p>
            <a:r>
              <a:rPr lang="en-US" b="1" dirty="0" err="1"/>
              <a:t>Inkomen</a:t>
            </a:r>
            <a:r>
              <a:rPr lang="en-US" b="1" dirty="0"/>
              <a:t> </a:t>
            </a:r>
            <a:r>
              <a:rPr lang="en-US" b="1" dirty="0" err="1"/>
              <a:t>Verdienen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" y="1111556"/>
            <a:ext cx="1202436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We </a:t>
            </a:r>
            <a:r>
              <a:rPr lang="en-US" sz="2200" dirty="0" err="1"/>
              <a:t>kijken</a:t>
            </a:r>
            <a:r>
              <a:rPr lang="en-US" sz="2200" dirty="0"/>
              <a:t> </a:t>
            </a:r>
            <a:r>
              <a:rPr lang="en-US" sz="2200" dirty="0" err="1"/>
              <a:t>daarvoor</a:t>
            </a:r>
            <a:r>
              <a:rPr lang="en-US" sz="2200" dirty="0"/>
              <a:t> </a:t>
            </a:r>
            <a:r>
              <a:rPr lang="en-US" sz="2200" dirty="0" err="1"/>
              <a:t>eerst</a:t>
            </a:r>
            <a:r>
              <a:rPr lang="en-US" sz="2200" dirty="0"/>
              <a:t> </a:t>
            </a:r>
            <a:r>
              <a:rPr lang="en-US" sz="2200" dirty="0" err="1"/>
              <a:t>hoeveel</a:t>
            </a:r>
            <a:r>
              <a:rPr lang="en-US" sz="2200" dirty="0"/>
              <a:t> geld </a:t>
            </a:r>
            <a:r>
              <a:rPr lang="en-US" sz="2200" dirty="0" err="1"/>
              <a:t>er</a:t>
            </a:r>
            <a:r>
              <a:rPr lang="en-US" sz="2200" dirty="0"/>
              <a:t> in </a:t>
            </a:r>
            <a:r>
              <a:rPr lang="en-US" sz="2200" dirty="0" err="1"/>
              <a:t>een</a:t>
            </a:r>
            <a:r>
              <a:rPr lang="en-US" sz="2200" dirty="0"/>
              <a:t> land </a:t>
            </a:r>
            <a:r>
              <a:rPr lang="en-US" sz="2200" dirty="0" err="1"/>
              <a:t>wordt</a:t>
            </a:r>
            <a:r>
              <a:rPr lang="en-US" sz="2200" dirty="0"/>
              <a:t> </a:t>
            </a:r>
            <a:r>
              <a:rPr lang="en-US" sz="2200" dirty="0" err="1"/>
              <a:t>verdiend</a:t>
            </a:r>
            <a:r>
              <a:rPr lang="en-US" sz="2200" dirty="0"/>
              <a:t>: </a:t>
            </a:r>
          </a:p>
          <a:p>
            <a:pPr marL="0" indent="0">
              <a:buNone/>
            </a:pPr>
            <a:r>
              <a:rPr lang="en-US" sz="2200" dirty="0"/>
              <a:t>het NATIONAAL INKOMEN </a:t>
            </a:r>
            <a:r>
              <a:rPr lang="en-US" sz="2200" dirty="0" err="1"/>
              <a:t>ook</a:t>
            </a:r>
            <a:r>
              <a:rPr lang="en-US" sz="2200" dirty="0"/>
              <a:t> </a:t>
            </a:r>
            <a:r>
              <a:rPr lang="en-US" sz="2200" dirty="0" err="1"/>
              <a:t>wel</a:t>
            </a:r>
            <a:r>
              <a:rPr lang="en-US" sz="2200" dirty="0"/>
              <a:t> het BBP (</a:t>
            </a:r>
            <a:r>
              <a:rPr lang="en-US" sz="2200" dirty="0" err="1"/>
              <a:t>Bruto</a:t>
            </a:r>
            <a:r>
              <a:rPr lang="en-US" sz="2200" dirty="0"/>
              <a:t> </a:t>
            </a:r>
            <a:r>
              <a:rPr lang="en-US" sz="2200" dirty="0" err="1"/>
              <a:t>Binnenlands</a:t>
            </a:r>
            <a:r>
              <a:rPr lang="en-US" sz="2200" dirty="0"/>
              <a:t> Product)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1700" dirty="0" err="1"/>
              <a:t>Dit</a:t>
            </a:r>
            <a:r>
              <a:rPr lang="en-US" sz="1700" dirty="0"/>
              <a:t> </a:t>
            </a:r>
            <a:r>
              <a:rPr lang="en-US" sz="1700" dirty="0" err="1"/>
              <a:t>kan</a:t>
            </a:r>
            <a:r>
              <a:rPr lang="en-US" sz="1700" dirty="0"/>
              <a:t> op 3 </a:t>
            </a:r>
            <a:r>
              <a:rPr lang="en-US" sz="1700" dirty="0" err="1"/>
              <a:t>manieren</a:t>
            </a:r>
            <a:r>
              <a:rPr lang="en-US" sz="1700" dirty="0"/>
              <a:t> </a:t>
            </a:r>
            <a:r>
              <a:rPr lang="en-US" sz="1700" dirty="0" err="1"/>
              <a:t>worden</a:t>
            </a:r>
            <a:r>
              <a:rPr lang="en-US" sz="1700" dirty="0"/>
              <a:t> </a:t>
            </a:r>
            <a:r>
              <a:rPr lang="en-US" sz="1700" dirty="0" err="1"/>
              <a:t>berekend</a:t>
            </a:r>
            <a:r>
              <a:rPr lang="en-US" sz="1700" dirty="0"/>
              <a:t>: </a:t>
            </a:r>
          </a:p>
          <a:p>
            <a:pPr marL="514350" indent="-514350">
              <a:buAutoNum type="arabicPeriod"/>
            </a:pPr>
            <a:r>
              <a:rPr lang="en-US" sz="1700" dirty="0"/>
              <a:t>Al het </a:t>
            </a:r>
            <a:r>
              <a:rPr lang="en-US" sz="1700" u="sng" dirty="0" err="1"/>
              <a:t>inkomen</a:t>
            </a:r>
            <a:r>
              <a:rPr lang="en-US" sz="1700" dirty="0"/>
              <a:t> </a:t>
            </a:r>
            <a:r>
              <a:rPr lang="en-US" sz="1700" dirty="0" err="1"/>
              <a:t>dat</a:t>
            </a:r>
            <a:r>
              <a:rPr lang="en-US" sz="1700" dirty="0"/>
              <a:t> in </a:t>
            </a:r>
            <a:r>
              <a:rPr lang="en-US" sz="1700" dirty="0" err="1"/>
              <a:t>een</a:t>
            </a:r>
            <a:r>
              <a:rPr lang="en-US" sz="1700" dirty="0"/>
              <a:t> land </a:t>
            </a:r>
            <a:r>
              <a:rPr lang="en-US" sz="1700" dirty="0" err="1"/>
              <a:t>wordt</a:t>
            </a:r>
            <a:r>
              <a:rPr lang="en-US" sz="1700" dirty="0"/>
              <a:t> </a:t>
            </a:r>
            <a:r>
              <a:rPr lang="en-US" sz="1700" dirty="0" err="1"/>
              <a:t>verdiend</a:t>
            </a:r>
            <a:r>
              <a:rPr lang="en-US" sz="1700" dirty="0"/>
              <a:t> </a:t>
            </a:r>
            <a:r>
              <a:rPr lang="en-US" sz="1700" dirty="0" err="1"/>
              <a:t>optellen</a:t>
            </a:r>
            <a:r>
              <a:rPr lang="en-US" sz="1700" dirty="0"/>
              <a:t> (Loon, </a:t>
            </a:r>
            <a:r>
              <a:rPr lang="en-US" sz="1700" dirty="0" err="1"/>
              <a:t>rente</a:t>
            </a:r>
            <a:r>
              <a:rPr lang="en-US" sz="1700" dirty="0"/>
              <a:t>, </a:t>
            </a:r>
            <a:r>
              <a:rPr lang="en-US" sz="1700" dirty="0" err="1"/>
              <a:t>huur</a:t>
            </a:r>
            <a:r>
              <a:rPr lang="en-US" sz="1700" dirty="0"/>
              <a:t>, </a:t>
            </a:r>
            <a:r>
              <a:rPr lang="en-US" sz="1700" dirty="0" err="1"/>
              <a:t>pacht</a:t>
            </a:r>
            <a:r>
              <a:rPr lang="en-US" sz="1700" dirty="0"/>
              <a:t>, </a:t>
            </a:r>
            <a:r>
              <a:rPr lang="en-US" sz="1700" dirty="0" err="1"/>
              <a:t>winst</a:t>
            </a:r>
            <a:r>
              <a:rPr lang="en-US" sz="1700" dirty="0"/>
              <a:t>) </a:t>
            </a:r>
          </a:p>
          <a:p>
            <a:pPr marL="514350" indent="-514350">
              <a:buAutoNum type="arabicPeriod"/>
            </a:pPr>
            <a:r>
              <a:rPr lang="en-US" sz="1700" dirty="0"/>
              <a:t>De </a:t>
            </a:r>
            <a:r>
              <a:rPr lang="en-US" sz="1700" dirty="0" err="1"/>
              <a:t>waarde</a:t>
            </a:r>
            <a:r>
              <a:rPr lang="en-US" sz="1700" dirty="0"/>
              <a:t> van de </a:t>
            </a:r>
            <a:r>
              <a:rPr lang="en-US" sz="1700" u="sng" dirty="0" err="1"/>
              <a:t>productie</a:t>
            </a:r>
            <a:r>
              <a:rPr lang="en-US" sz="1700" dirty="0"/>
              <a:t> (BBP = </a:t>
            </a:r>
            <a:r>
              <a:rPr lang="en-US" sz="1700" dirty="0" err="1"/>
              <a:t>Bruto</a:t>
            </a:r>
            <a:r>
              <a:rPr lang="en-US" sz="1700" dirty="0"/>
              <a:t> </a:t>
            </a:r>
            <a:r>
              <a:rPr lang="en-US" sz="1700" dirty="0" err="1"/>
              <a:t>Binnenlands</a:t>
            </a:r>
            <a:r>
              <a:rPr lang="en-US" sz="1700" dirty="0"/>
              <a:t> Product) </a:t>
            </a:r>
            <a:r>
              <a:rPr lang="en-US" sz="1700" dirty="0" err="1"/>
              <a:t>berekenen</a:t>
            </a:r>
            <a:r>
              <a:rPr lang="en-US" sz="1700" dirty="0"/>
              <a:t> (</a:t>
            </a:r>
            <a:r>
              <a:rPr lang="en-US" sz="1700" dirty="0" err="1"/>
              <a:t>omzet</a:t>
            </a:r>
            <a:r>
              <a:rPr lang="en-US" sz="1700" dirty="0"/>
              <a:t> – </a:t>
            </a:r>
            <a:r>
              <a:rPr lang="en-US" sz="1700" dirty="0" err="1"/>
              <a:t>inkoopwaarde</a:t>
            </a:r>
            <a:r>
              <a:rPr lang="en-US" sz="1700" dirty="0"/>
              <a:t> + de </a:t>
            </a:r>
            <a:r>
              <a:rPr lang="en-US" sz="1700" dirty="0" err="1"/>
              <a:t>ambtenarensalarissen</a:t>
            </a:r>
            <a:r>
              <a:rPr lang="en-US" sz="1700" dirty="0"/>
              <a:t>)</a:t>
            </a:r>
          </a:p>
          <a:p>
            <a:pPr marL="514350" indent="-514350">
              <a:buAutoNum type="arabicPeriod"/>
            </a:pPr>
            <a:r>
              <a:rPr lang="en-US" sz="1700" dirty="0"/>
              <a:t>De </a:t>
            </a:r>
            <a:r>
              <a:rPr lang="en-US" sz="1700" dirty="0" err="1"/>
              <a:t>totale</a:t>
            </a:r>
            <a:r>
              <a:rPr lang="en-US" sz="1700" dirty="0"/>
              <a:t> </a:t>
            </a:r>
            <a:r>
              <a:rPr lang="en-US" sz="1700" u="sng" dirty="0" err="1"/>
              <a:t>bestedingen</a:t>
            </a:r>
            <a:r>
              <a:rPr lang="en-US" sz="1700" dirty="0"/>
              <a:t> in het land </a:t>
            </a:r>
            <a:r>
              <a:rPr lang="en-US" sz="1700" dirty="0" err="1"/>
              <a:t>optellen</a:t>
            </a:r>
            <a:r>
              <a:rPr lang="en-US" sz="1700" dirty="0"/>
              <a:t> (Y = C + I  + O + E – M)</a:t>
            </a:r>
          </a:p>
          <a:p>
            <a:pPr marL="514350" indent="-514350">
              <a:buAutoNum type="arabicPeriod"/>
            </a:pPr>
            <a:endParaRPr lang="en-US" sz="1700" dirty="0"/>
          </a:p>
          <a:p>
            <a:pPr marL="0" indent="0">
              <a:buNone/>
            </a:pPr>
            <a:r>
              <a:rPr lang="en-US" sz="1700" dirty="0"/>
              <a:t>1. = </a:t>
            </a:r>
            <a:r>
              <a:rPr lang="en-US" sz="1700" dirty="0" err="1"/>
              <a:t>subjectieve</a:t>
            </a:r>
            <a:r>
              <a:rPr lang="en-US" sz="1700" dirty="0"/>
              <a:t> </a:t>
            </a:r>
            <a:r>
              <a:rPr lang="en-US" sz="1700" dirty="0" err="1"/>
              <a:t>methode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2. = </a:t>
            </a:r>
            <a:r>
              <a:rPr lang="en-US" sz="1700" dirty="0" err="1"/>
              <a:t>objectieve</a:t>
            </a:r>
            <a:r>
              <a:rPr lang="en-US" sz="1700" dirty="0"/>
              <a:t> </a:t>
            </a:r>
            <a:r>
              <a:rPr lang="en-US" sz="1700" dirty="0" err="1"/>
              <a:t>methode</a:t>
            </a:r>
            <a:endParaRPr lang="en-US" sz="1700" dirty="0"/>
          </a:p>
          <a:p>
            <a:pPr marL="0" indent="0">
              <a:buNone/>
            </a:pPr>
            <a:r>
              <a:rPr lang="en-US" sz="1700" dirty="0"/>
              <a:t>3. = </a:t>
            </a:r>
            <a:r>
              <a:rPr lang="en-US" sz="1700" dirty="0" err="1"/>
              <a:t>bestedings</a:t>
            </a:r>
            <a:r>
              <a:rPr lang="en-US" sz="1700" dirty="0"/>
              <a:t> </a:t>
            </a:r>
            <a:r>
              <a:rPr lang="en-US" sz="1700" dirty="0" err="1"/>
              <a:t>methode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981201" y="6194724"/>
            <a:ext cx="80827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hlinkClick r:id="rId2"/>
              </a:rPr>
              <a:t>https://www.youtube.com/watch?v=hoNBBIarbVs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5640726"/>
            <a:ext cx="368509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/>
              <a:t>Filmpje</a:t>
            </a:r>
            <a:r>
              <a:rPr lang="en-US" sz="3000" b="1" dirty="0"/>
              <a:t> CBS over BBP:</a:t>
            </a:r>
          </a:p>
        </p:txBody>
      </p:sp>
    </p:spTree>
    <p:extLst>
      <p:ext uri="{BB962C8B-B14F-4D97-AF65-F5344CB8AC3E}">
        <p14:creationId xmlns:p14="http://schemas.microsoft.com/office/powerpoint/2010/main" val="17969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75520" y="1124744"/>
            <a:ext cx="4968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De Top 10 bestbetaalde voetballers 2014 in euro’s</a:t>
            </a:r>
          </a:p>
          <a:p>
            <a:r>
              <a:rPr lang="nl-NL" dirty="0"/>
              <a:t>1. Lionel Messi (Barcelona) 65 miljoen</a:t>
            </a:r>
            <a:br>
              <a:rPr lang="nl-NL" dirty="0"/>
            </a:br>
            <a:r>
              <a:rPr lang="nl-NL" dirty="0"/>
              <a:t>2. Cristiano Ronaldo (Real Madrid) 54</a:t>
            </a:r>
            <a:br>
              <a:rPr lang="nl-NL" dirty="0"/>
            </a:br>
            <a:r>
              <a:rPr lang="nl-NL" dirty="0"/>
              <a:t>3. </a:t>
            </a:r>
            <a:r>
              <a:rPr lang="nl-NL" dirty="0" err="1"/>
              <a:t>Neymar</a:t>
            </a:r>
            <a:r>
              <a:rPr lang="nl-NL" dirty="0"/>
              <a:t> (Barcelona) 36,5</a:t>
            </a:r>
            <a:br>
              <a:rPr lang="nl-NL" dirty="0"/>
            </a:br>
            <a:r>
              <a:rPr lang="nl-NL" dirty="0"/>
              <a:t>4. </a:t>
            </a:r>
            <a:r>
              <a:rPr lang="nl-NL" dirty="0" err="1"/>
              <a:t>Thiago</a:t>
            </a:r>
            <a:r>
              <a:rPr lang="nl-NL" dirty="0"/>
              <a:t> Silva (Paris Saint-Germain) 27,5</a:t>
            </a:r>
            <a:br>
              <a:rPr lang="nl-NL" dirty="0"/>
            </a:br>
            <a:r>
              <a:rPr lang="nl-NL" dirty="0"/>
              <a:t>5. Robin Van </a:t>
            </a:r>
            <a:r>
              <a:rPr lang="nl-NL" dirty="0" err="1"/>
              <a:t>Persie</a:t>
            </a:r>
            <a:r>
              <a:rPr lang="nl-NL" dirty="0"/>
              <a:t> (Manchester United) 25,6</a:t>
            </a:r>
            <a:br>
              <a:rPr lang="nl-NL" dirty="0"/>
            </a:br>
            <a:r>
              <a:rPr lang="nl-NL" dirty="0"/>
              <a:t>6. Gareth </a:t>
            </a:r>
            <a:r>
              <a:rPr lang="nl-NL" dirty="0" err="1"/>
              <a:t>Bale</a:t>
            </a:r>
            <a:r>
              <a:rPr lang="nl-NL" dirty="0"/>
              <a:t> (Real Madrid) 23,8</a:t>
            </a:r>
            <a:br>
              <a:rPr lang="nl-NL" dirty="0"/>
            </a:br>
            <a:r>
              <a:rPr lang="nl-NL" dirty="0"/>
              <a:t>7. Wayne Rooney (Manchester United) 22,5</a:t>
            </a:r>
            <a:br>
              <a:rPr lang="nl-NL" dirty="0"/>
            </a:br>
            <a:r>
              <a:rPr lang="nl-NL" dirty="0"/>
              <a:t>8. </a:t>
            </a:r>
            <a:r>
              <a:rPr lang="nl-NL" dirty="0" err="1"/>
              <a:t>Zlatan</a:t>
            </a:r>
            <a:r>
              <a:rPr lang="nl-NL" dirty="0"/>
              <a:t> </a:t>
            </a:r>
            <a:r>
              <a:rPr lang="nl-NL" dirty="0" err="1"/>
              <a:t>Ibrahimovic</a:t>
            </a:r>
            <a:r>
              <a:rPr lang="nl-NL" dirty="0"/>
              <a:t> (Paris Saint-Germain) 21,5</a:t>
            </a:r>
            <a:br>
              <a:rPr lang="nl-NL" dirty="0"/>
            </a:br>
            <a:r>
              <a:rPr lang="nl-NL" dirty="0"/>
              <a:t>9. Sergio </a:t>
            </a:r>
            <a:r>
              <a:rPr lang="nl-NL" dirty="0" err="1"/>
              <a:t>Agüero</a:t>
            </a:r>
            <a:r>
              <a:rPr lang="nl-NL" dirty="0"/>
              <a:t> (Manchester City) 21,2</a:t>
            </a:r>
            <a:br>
              <a:rPr lang="nl-NL" dirty="0"/>
            </a:br>
            <a:r>
              <a:rPr lang="nl-NL" dirty="0"/>
              <a:t>10. Robert Lewandowski (</a:t>
            </a:r>
            <a:r>
              <a:rPr lang="nl-NL" dirty="0" err="1"/>
              <a:t>Bayern</a:t>
            </a:r>
            <a:r>
              <a:rPr lang="nl-NL" dirty="0"/>
              <a:t> München) 20,2</a:t>
            </a:r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1524000" y="436510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Vragen	1. </a:t>
            </a:r>
            <a:r>
              <a:rPr lang="nl-NL" dirty="0"/>
              <a:t>Hoeveel dollar verdiende </a:t>
            </a:r>
            <a:r>
              <a:rPr lang="nl-NL" dirty="0" err="1"/>
              <a:t>Thiago</a:t>
            </a:r>
            <a:r>
              <a:rPr lang="nl-NL" dirty="0"/>
              <a:t> Silva meer dan Robin van </a:t>
            </a:r>
            <a:r>
              <a:rPr lang="nl-NL" dirty="0" err="1"/>
              <a:t>Persie</a:t>
            </a:r>
            <a:r>
              <a:rPr lang="nl-NL" dirty="0"/>
              <a:t>?</a:t>
            </a:r>
          </a:p>
          <a:p>
            <a:pPr lvl="2"/>
            <a:r>
              <a:rPr lang="nl-NL" dirty="0"/>
              <a:t>2. Hoeveel procent verdiende </a:t>
            </a:r>
            <a:r>
              <a:rPr lang="nl-NL" dirty="0" err="1"/>
              <a:t>Thiago</a:t>
            </a:r>
            <a:r>
              <a:rPr lang="nl-NL" dirty="0"/>
              <a:t> Silva meer dan Robin van </a:t>
            </a:r>
            <a:r>
              <a:rPr lang="nl-NL" dirty="0" err="1"/>
              <a:t>Persie</a:t>
            </a:r>
            <a:r>
              <a:rPr lang="nl-NL" dirty="0"/>
              <a:t>?</a:t>
            </a:r>
          </a:p>
          <a:p>
            <a:pPr lvl="2"/>
            <a:r>
              <a:rPr lang="nl-NL" dirty="0"/>
              <a:t>3. VWO: Bereken het verschil in koopkracht tussen beide spelers in procenten.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524000" y="5373217"/>
            <a:ext cx="9150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Antwoorden</a:t>
            </a:r>
            <a:r>
              <a:rPr lang="en-US" dirty="0"/>
              <a:t>	1.   € </a:t>
            </a:r>
            <a:r>
              <a:rPr lang="nl-NL" dirty="0"/>
              <a:t>1,9 miljoen</a:t>
            </a:r>
          </a:p>
          <a:p>
            <a:r>
              <a:rPr lang="nl-NL" dirty="0"/>
              <a:t>		2.   7,4%</a:t>
            </a:r>
          </a:p>
          <a:p>
            <a:r>
              <a:rPr lang="nl-NL" dirty="0"/>
              <a:t>		3.  Silva’s koopkracht was 4,2% minder dan die van Van </a:t>
            </a:r>
            <a:r>
              <a:rPr lang="nl-NL" dirty="0" err="1"/>
              <a:t>Persie</a:t>
            </a:r>
            <a:r>
              <a:rPr lang="nl-NL" dirty="0"/>
              <a:t> </a:t>
            </a:r>
          </a:p>
          <a:p>
            <a:r>
              <a:rPr lang="nl-NL" dirty="0"/>
              <a:t>		     of: koopkracht van Van </a:t>
            </a:r>
            <a:r>
              <a:rPr lang="nl-NL" dirty="0" err="1"/>
              <a:t>Persie</a:t>
            </a:r>
            <a:r>
              <a:rPr lang="nl-NL" dirty="0"/>
              <a:t> was 5% meer dan die van Silva!</a:t>
            </a: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/>
          </p:nvPr>
        </p:nvGraphicFramePr>
        <p:xfrm>
          <a:off x="6816080" y="1124744"/>
          <a:ext cx="385192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Prijsindex 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Netherlands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Portugal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United </a:t>
                      </a:r>
                      <a:r>
                        <a:rPr lang="nl-NL" dirty="0" err="1"/>
                        <a:t>Kingdom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2669744" y="0"/>
            <a:ext cx="63436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H1: </a:t>
            </a:r>
            <a:r>
              <a:rPr lang="nl-NL" sz="5000" b="1" dirty="0"/>
              <a:t>Reëel</a:t>
            </a:r>
            <a:r>
              <a:rPr lang="nl-NL" sz="5000" dirty="0"/>
              <a:t> </a:t>
            </a:r>
            <a:r>
              <a:rPr lang="en-US" sz="5000" b="1" dirty="0"/>
              <a:t>of </a:t>
            </a:r>
            <a:r>
              <a:rPr lang="en-US" sz="5000" b="1" dirty="0" err="1"/>
              <a:t>nominaal</a:t>
            </a:r>
            <a:r>
              <a:rPr lang="en-US" sz="5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948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Afbeelding 4">
            <a:extLst>
              <a:ext uri="{FF2B5EF4-FFF2-40B4-BE49-F238E27FC236}">
                <a16:creationId xmlns:a16="http://schemas.microsoft.com/office/drawing/2014/main" id="{9EE2916B-8999-9542-A1F1-768BDC3D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770" y="1332867"/>
            <a:ext cx="7966710" cy="5406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ekstvak 5">
            <a:extLst>
              <a:ext uri="{FF2B5EF4-FFF2-40B4-BE49-F238E27FC236}">
                <a16:creationId xmlns:a16="http://schemas.microsoft.com/office/drawing/2014/main" id="{A3AACFDA-A965-8E42-9CE1-AC17D7227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49" y="0"/>
            <a:ext cx="865251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3000" b="1" dirty="0"/>
              <a:t>De Aanbodlijn: Klassiek </a:t>
            </a:r>
            <a:r>
              <a:rPr lang="nl-NL" altLang="nl-NL" sz="3000" b="1" dirty="0" err="1"/>
              <a:t>vs</a:t>
            </a:r>
            <a:r>
              <a:rPr lang="nl-NL" altLang="nl-NL" sz="3000" b="1" dirty="0"/>
              <a:t> Keynes, </a:t>
            </a:r>
          </a:p>
          <a:p>
            <a:pPr eaLnBrk="1" hangingPunct="1"/>
            <a:r>
              <a:rPr lang="nl-NL" altLang="nl-NL" sz="3000" b="1" dirty="0"/>
              <a:t>                          Lange termijn </a:t>
            </a:r>
            <a:r>
              <a:rPr lang="nl-NL" altLang="nl-NL" sz="3000" b="1" dirty="0" err="1"/>
              <a:t>vs</a:t>
            </a:r>
            <a:r>
              <a:rPr lang="nl-NL" altLang="nl-NL" sz="3000" b="1" dirty="0"/>
              <a:t> Korte termijn</a:t>
            </a:r>
          </a:p>
        </p:txBody>
      </p:sp>
      <p:sp>
        <p:nvSpPr>
          <p:cNvPr id="17411" name="Rechthoek 6">
            <a:extLst>
              <a:ext uri="{FF2B5EF4-FFF2-40B4-BE49-F238E27FC236}">
                <a16:creationId xmlns:a16="http://schemas.microsoft.com/office/drawing/2014/main" id="{C2AB89AF-5251-4E4D-AEE6-C14F3294D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7769" y="991554"/>
            <a:ext cx="697071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nl-NL" altLang="nl-NL" dirty="0">
                <a:hlinkClick r:id="rId3"/>
              </a:rPr>
              <a:t>http://www.youtube.com/watch?v=HGjtcPssfCs&amp;feature=related</a:t>
            </a:r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519559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en-US" b="1" dirty="0"/>
              <a:t>H2: De </a:t>
            </a:r>
            <a:r>
              <a:rPr lang="en-US" b="1" dirty="0" err="1"/>
              <a:t>economische</a:t>
            </a:r>
            <a:r>
              <a:rPr lang="en-US" b="1" dirty="0"/>
              <a:t> </a:t>
            </a:r>
            <a:r>
              <a:rPr lang="en-US" b="1" dirty="0" err="1"/>
              <a:t>kringloop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5840" y="3789040"/>
            <a:ext cx="5725144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2"/>
              </a:rPr>
              <a:t>https://www.youtube.com/watch?v=-jLqbo664Hc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0" y="3789040"/>
            <a:ext cx="3201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*De </a:t>
            </a:r>
            <a:r>
              <a:rPr lang="en-US" sz="2000" dirty="0" err="1"/>
              <a:t>economische</a:t>
            </a:r>
            <a:r>
              <a:rPr lang="en-US" sz="2000" dirty="0"/>
              <a:t> </a:t>
            </a:r>
            <a:r>
              <a:rPr lang="en-US" sz="2000" dirty="0" err="1"/>
              <a:t>kringloop</a:t>
            </a:r>
            <a:r>
              <a:rPr lang="en-US" sz="2000" dirty="0"/>
              <a:t>: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479715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- Als EV &gt; W*, dan dalen de voorraden en zullen de producenten hun productie dus verhogen</a:t>
            </a:r>
          </a:p>
          <a:p>
            <a:r>
              <a:rPr lang="nl-NL" dirty="0"/>
              <a:t>- Als EV &lt; W*, dan stijgen de voorraden en zullen de producenten hun productie dus verlagen</a:t>
            </a:r>
          </a:p>
          <a:p>
            <a:r>
              <a:rPr lang="nl-NL" dirty="0"/>
              <a:t>- …… net zolang totdat W = EV (Productie = Bestedingen)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544" y="1268760"/>
            <a:ext cx="791505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Ø"/>
            </a:pPr>
            <a:r>
              <a:rPr lang="en-US" sz="2500" dirty="0" err="1"/>
              <a:t>Inkomensvorming</a:t>
            </a:r>
            <a:r>
              <a:rPr lang="en-US" sz="2500" dirty="0"/>
              <a:t>: 		</a:t>
            </a:r>
            <a:r>
              <a:rPr lang="en-US" sz="2500" dirty="0" err="1"/>
              <a:t>opgave</a:t>
            </a:r>
            <a:r>
              <a:rPr lang="en-US" sz="2500" dirty="0"/>
              <a:t> 7</a:t>
            </a:r>
          </a:p>
          <a:p>
            <a:pPr marL="285750" indent="-285750">
              <a:buFont typeface="Wingdings" charset="0"/>
              <a:buChar char="Ø"/>
            </a:pPr>
            <a:r>
              <a:rPr lang="en-US" sz="2500" dirty="0"/>
              <a:t>BBP </a:t>
            </a:r>
            <a:r>
              <a:rPr lang="en-US" sz="2500" dirty="0" err="1"/>
              <a:t>als</a:t>
            </a:r>
            <a:r>
              <a:rPr lang="en-US" sz="2500" dirty="0"/>
              <a:t> </a:t>
            </a:r>
            <a:r>
              <a:rPr lang="en-US" sz="2500" dirty="0" err="1"/>
              <a:t>welvaartsmaatstaf</a:t>
            </a:r>
            <a:r>
              <a:rPr lang="en-US" sz="2500" dirty="0"/>
              <a:t>:	</a:t>
            </a:r>
            <a:r>
              <a:rPr lang="en-US" sz="2500" dirty="0" err="1"/>
              <a:t>nadelen</a:t>
            </a:r>
            <a:r>
              <a:rPr lang="en-US" sz="2500" dirty="0"/>
              <a:t>: </a:t>
            </a:r>
            <a:r>
              <a:rPr lang="en-US" sz="2500" dirty="0" err="1"/>
              <a:t>blz</a:t>
            </a:r>
            <a:r>
              <a:rPr lang="en-US" sz="2500" dirty="0"/>
              <a:t>. 41</a:t>
            </a:r>
          </a:p>
          <a:p>
            <a:pPr marL="285750" indent="-285750">
              <a:buFont typeface="Wingdings" charset="0"/>
              <a:buChar char="Ø"/>
            </a:pPr>
            <a:r>
              <a:rPr lang="en-US" sz="2500" dirty="0" err="1"/>
              <a:t>Investeringen</a:t>
            </a:r>
            <a:r>
              <a:rPr lang="en-US" sz="2500" dirty="0"/>
              <a:t>:			</a:t>
            </a:r>
            <a:r>
              <a:rPr lang="en-US" sz="2500" dirty="0" err="1"/>
              <a:t>opgave</a:t>
            </a:r>
            <a:r>
              <a:rPr lang="en-US" sz="2500" dirty="0"/>
              <a:t> 15</a:t>
            </a:r>
          </a:p>
          <a:p>
            <a:pPr marL="285750" indent="-285750">
              <a:buFont typeface="Wingdings" charset="0"/>
              <a:buChar char="Ø"/>
            </a:pPr>
            <a:r>
              <a:rPr lang="en-US" sz="2500" dirty="0"/>
              <a:t>De </a:t>
            </a:r>
            <a:r>
              <a:rPr lang="en-US" sz="2500" dirty="0" err="1"/>
              <a:t>economische</a:t>
            </a:r>
            <a:r>
              <a:rPr lang="en-US" sz="2500" dirty="0"/>
              <a:t> </a:t>
            </a:r>
            <a:r>
              <a:rPr lang="en-US" sz="2500" dirty="0" err="1"/>
              <a:t>kringloop</a:t>
            </a:r>
            <a:r>
              <a:rPr lang="en-US" sz="2500" dirty="0"/>
              <a:t>*	</a:t>
            </a:r>
            <a:r>
              <a:rPr lang="en-US" sz="2500" dirty="0" err="1"/>
              <a:t>opgave</a:t>
            </a:r>
            <a:r>
              <a:rPr lang="en-US" sz="2500" dirty="0"/>
              <a:t> 16, 18 en 19</a:t>
            </a:r>
          </a:p>
          <a:p>
            <a:pPr marL="285750" indent="-285750">
              <a:buFont typeface="Wingdings" charset="0"/>
              <a:buChar char="Ø"/>
            </a:pPr>
            <a:r>
              <a:rPr lang="en-US" sz="2500" dirty="0" err="1"/>
              <a:t>Nationale</a:t>
            </a:r>
            <a:r>
              <a:rPr lang="en-US" sz="2500" dirty="0"/>
              <a:t> </a:t>
            </a:r>
            <a:r>
              <a:rPr lang="en-US" sz="2500" dirty="0" err="1"/>
              <a:t>rekeningen</a:t>
            </a:r>
            <a:r>
              <a:rPr lang="en-US" sz="2500" dirty="0"/>
              <a:t>		</a:t>
            </a:r>
            <a:r>
              <a:rPr lang="en-US" sz="2500" dirty="0" err="1"/>
              <a:t>opgave</a:t>
            </a:r>
            <a:r>
              <a:rPr lang="en-US" sz="2500" dirty="0"/>
              <a:t> 20	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9536" y="6165304"/>
            <a:ext cx="233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*W = </a:t>
            </a:r>
            <a:r>
              <a:rPr lang="en-US" dirty="0" err="1"/>
              <a:t>productiewaarde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9536" y="188640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nl-NL" sz="3500" b="1" dirty="0"/>
              <a:t>Kringloop 1: </a:t>
            </a:r>
            <a:br>
              <a:rPr lang="nl-NL" sz="3500" dirty="0"/>
            </a:br>
            <a:r>
              <a:rPr lang="nl-NL" sz="3500" dirty="0"/>
              <a:t>gezinnen en bedrijven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484784"/>
            <a:ext cx="7086988" cy="430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912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kringloop gezinnen bedrijven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6792"/>
            <a:ext cx="3347864" cy="331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023992" y="1844824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Bedrijven investeren = </a:t>
            </a:r>
            <a:r>
              <a:rPr lang="nl-NL" dirty="0">
                <a:solidFill>
                  <a:srgbClr val="3366FF"/>
                </a:solidFill>
              </a:rPr>
              <a:t>I </a:t>
            </a:r>
            <a:r>
              <a:rPr lang="nl-NL" sz="1000" dirty="0">
                <a:solidFill>
                  <a:srgbClr val="3366FF"/>
                </a:solidFill>
              </a:rPr>
              <a:t>bruto</a:t>
            </a:r>
          </a:p>
          <a:p>
            <a:endParaRPr lang="nl-NL" sz="1000" dirty="0"/>
          </a:p>
        </p:txBody>
      </p:sp>
      <p:sp>
        <p:nvSpPr>
          <p:cNvPr id="5" name="Tekstvak 4"/>
          <p:cNvSpPr txBox="1"/>
          <p:nvPr/>
        </p:nvSpPr>
        <p:spPr>
          <a:xfrm>
            <a:off x="4799856" y="2780929"/>
            <a:ext cx="298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 deel wordt betaald uit </a:t>
            </a:r>
          </a:p>
          <a:p>
            <a:r>
              <a:rPr lang="nl-NL" dirty="0"/>
              <a:t>de afschrijvingen &gt; </a:t>
            </a:r>
            <a:r>
              <a:rPr lang="nl-NL" dirty="0">
                <a:solidFill>
                  <a:srgbClr val="3366FF"/>
                </a:solidFill>
              </a:rPr>
              <a:t>I </a:t>
            </a:r>
            <a:r>
              <a:rPr lang="nl-NL" sz="1000" dirty="0">
                <a:solidFill>
                  <a:srgbClr val="3366FF"/>
                </a:solidFill>
              </a:rPr>
              <a:t>vervanging</a:t>
            </a:r>
            <a:r>
              <a:rPr lang="nl-NL" dirty="0">
                <a:solidFill>
                  <a:srgbClr val="3366FF"/>
                </a:solidFill>
              </a:rPr>
              <a:t>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7773404" y="2780929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 deel wordt betaald uit </a:t>
            </a:r>
          </a:p>
          <a:p>
            <a:r>
              <a:rPr lang="nl-NL" dirty="0"/>
              <a:t>de besparingen (S) &gt; </a:t>
            </a:r>
            <a:r>
              <a:rPr lang="nl-NL" dirty="0">
                <a:solidFill>
                  <a:srgbClr val="3366FF"/>
                </a:solidFill>
              </a:rPr>
              <a:t>I </a:t>
            </a:r>
            <a:r>
              <a:rPr lang="nl-NL" sz="1000" dirty="0">
                <a:solidFill>
                  <a:srgbClr val="3366FF"/>
                </a:solidFill>
              </a:rPr>
              <a:t>netto</a:t>
            </a:r>
          </a:p>
        </p:txBody>
      </p:sp>
      <p:sp>
        <p:nvSpPr>
          <p:cNvPr id="6" name="Rechthoek 5"/>
          <p:cNvSpPr/>
          <p:nvPr/>
        </p:nvSpPr>
        <p:spPr>
          <a:xfrm>
            <a:off x="7394663" y="3789040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nl-NL" dirty="0">
                <a:solidFill>
                  <a:srgbClr val="3366FF"/>
                </a:solidFill>
              </a:rPr>
              <a:t>I </a:t>
            </a:r>
            <a:r>
              <a:rPr lang="nl-NL" sz="1000" dirty="0">
                <a:solidFill>
                  <a:srgbClr val="3366FF"/>
                </a:solidFill>
              </a:rPr>
              <a:t>uitbereiding</a:t>
            </a:r>
          </a:p>
        </p:txBody>
      </p:sp>
      <p:sp>
        <p:nvSpPr>
          <p:cNvPr id="7" name="Rechthoek 6"/>
          <p:cNvSpPr/>
          <p:nvPr/>
        </p:nvSpPr>
        <p:spPr>
          <a:xfrm>
            <a:off x="8963177" y="3789040"/>
            <a:ext cx="1228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nl-NL" dirty="0">
                <a:solidFill>
                  <a:srgbClr val="3366FF"/>
                </a:solidFill>
              </a:rPr>
              <a:t>I </a:t>
            </a:r>
            <a:r>
              <a:rPr lang="nl-NL" sz="1000" dirty="0">
                <a:solidFill>
                  <a:srgbClr val="3366FF"/>
                </a:solidFill>
              </a:rPr>
              <a:t>voorraad</a:t>
            </a:r>
          </a:p>
        </p:txBody>
      </p:sp>
      <p:cxnSp>
        <p:nvCxnSpPr>
          <p:cNvPr id="11" name="Rechte verbindingslijn met pijl 10"/>
          <p:cNvCxnSpPr/>
          <p:nvPr/>
        </p:nvCxnSpPr>
        <p:spPr>
          <a:xfrm flipH="1">
            <a:off x="6528048" y="2276872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>
            <a:off x="7615076" y="2281450"/>
            <a:ext cx="785180" cy="4689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>
            <a:stCxn id="8" idx="2"/>
          </p:cNvCxnSpPr>
          <p:nvPr/>
        </p:nvCxnSpPr>
        <p:spPr>
          <a:xfrm>
            <a:off x="9141556" y="3427260"/>
            <a:ext cx="554844" cy="361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 flipH="1">
            <a:off x="8358478" y="3427260"/>
            <a:ext cx="473827" cy="3617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hoek 22"/>
          <p:cNvSpPr/>
          <p:nvPr/>
        </p:nvSpPr>
        <p:spPr>
          <a:xfrm>
            <a:off x="3143672" y="2896524"/>
            <a:ext cx="380396" cy="244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6" name="Rechthoek 25"/>
          <p:cNvSpPr/>
          <p:nvPr/>
        </p:nvSpPr>
        <p:spPr>
          <a:xfrm>
            <a:off x="3123316" y="2132857"/>
            <a:ext cx="380396" cy="316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rgbClr val="3366FF"/>
                </a:solidFill>
              </a:rPr>
              <a:t>I </a:t>
            </a:r>
            <a:r>
              <a:rPr lang="nl-NL" sz="1000" dirty="0">
                <a:solidFill>
                  <a:srgbClr val="3366FF"/>
                </a:solidFill>
              </a:rPr>
              <a:t>n</a:t>
            </a:r>
          </a:p>
        </p:txBody>
      </p:sp>
      <p:sp>
        <p:nvSpPr>
          <p:cNvPr id="27" name="Rechthoek 26"/>
          <p:cNvSpPr/>
          <p:nvPr/>
        </p:nvSpPr>
        <p:spPr>
          <a:xfrm>
            <a:off x="1556662" y="2420889"/>
            <a:ext cx="498586" cy="316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Y </a:t>
            </a:r>
            <a:r>
              <a:rPr lang="nl-NL" sz="1000" dirty="0">
                <a:solidFill>
                  <a:schemeClr val="tx1"/>
                </a:solidFill>
              </a:rPr>
              <a:t>n</a:t>
            </a:r>
          </a:p>
        </p:txBody>
      </p:sp>
      <p:cxnSp>
        <p:nvCxnSpPr>
          <p:cNvPr id="25" name="Gebogen verbindingslijn 24"/>
          <p:cNvCxnSpPr/>
          <p:nvPr/>
        </p:nvCxnSpPr>
        <p:spPr>
          <a:xfrm flipV="1">
            <a:off x="2855640" y="1484784"/>
            <a:ext cx="504056" cy="261610"/>
          </a:xfrm>
          <a:prstGeom prst="bentConnector3">
            <a:avLst>
              <a:gd name="adj1" fmla="val -314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echte verbindingslijn met pijl 31"/>
          <p:cNvCxnSpPr/>
          <p:nvPr/>
        </p:nvCxnSpPr>
        <p:spPr>
          <a:xfrm>
            <a:off x="3359696" y="1484784"/>
            <a:ext cx="0" cy="2616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hoek 34"/>
          <p:cNvSpPr/>
          <p:nvPr/>
        </p:nvSpPr>
        <p:spPr>
          <a:xfrm>
            <a:off x="2711625" y="1124744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3366FF"/>
                </a:solidFill>
              </a:rPr>
              <a:t>I </a:t>
            </a:r>
            <a:r>
              <a:rPr lang="nl-NL" sz="1000" dirty="0">
                <a:solidFill>
                  <a:srgbClr val="3366FF"/>
                </a:solidFill>
              </a:rPr>
              <a:t>vervanging </a:t>
            </a:r>
          </a:p>
        </p:txBody>
      </p:sp>
      <p:sp>
        <p:nvSpPr>
          <p:cNvPr id="38" name="Rechthoek 37"/>
          <p:cNvSpPr/>
          <p:nvPr/>
        </p:nvSpPr>
        <p:spPr>
          <a:xfrm>
            <a:off x="4295800" y="2492897"/>
            <a:ext cx="380396" cy="316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1847528" y="4941168"/>
            <a:ext cx="882047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0"/>
              <a:buChar char="Ø"/>
            </a:pPr>
            <a:r>
              <a:rPr lang="nl-NL" sz="1500" dirty="0"/>
              <a:t>De productie (W) en het inkomen (Y) bestaat dus op een moment uit de waarde van de productie van kapitaalgoederen en consumptiegoederen.</a:t>
            </a:r>
          </a:p>
          <a:p>
            <a:pPr marL="285750" indent="-285750">
              <a:buFont typeface="Wingdings" charset="0"/>
              <a:buChar char="Ø"/>
            </a:pPr>
            <a:r>
              <a:rPr lang="nl-NL" sz="1500" dirty="0"/>
              <a:t>De productie (W) heeft gezorgd voor inkomen (Y).</a:t>
            </a:r>
          </a:p>
          <a:p>
            <a:pPr marL="285750" indent="-285750">
              <a:buFont typeface="Wingdings" charset="0"/>
              <a:buChar char="Ø"/>
            </a:pPr>
            <a:r>
              <a:rPr lang="nl-NL" sz="1500" dirty="0"/>
              <a:t>Wanneer gezinnen van dit inkomen (Y) </a:t>
            </a:r>
            <a:r>
              <a:rPr lang="nl-NL" sz="1500" u="sng" dirty="0"/>
              <a:t>meer</a:t>
            </a:r>
            <a:r>
              <a:rPr lang="nl-NL" sz="1500" dirty="0"/>
              <a:t> gaan sparen (S), wordt een deel van de productie niet verkocht en ontstaan voorraden (I voorraad) =  voorraadinvestering</a:t>
            </a:r>
          </a:p>
          <a:p>
            <a:pPr marL="285750" indent="-285750">
              <a:buFont typeface="Wingdings" charset="0"/>
              <a:buChar char="Ø"/>
            </a:pPr>
            <a:r>
              <a:rPr lang="nl-NL" sz="1500" dirty="0"/>
              <a:t>Wanneer juist minder gespaard (= ontsparing) wordt, zullen de voorraden dalen en is sprake van desinvesteringen</a:t>
            </a:r>
          </a:p>
        </p:txBody>
      </p:sp>
      <p:sp>
        <p:nvSpPr>
          <p:cNvPr id="24" name="Titel 1"/>
          <p:cNvSpPr txBox="1">
            <a:spLocks/>
          </p:cNvSpPr>
          <p:nvPr/>
        </p:nvSpPr>
        <p:spPr>
          <a:xfrm>
            <a:off x="1919536" y="18864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500" b="1" dirty="0"/>
              <a:t>Kringloop 2</a:t>
            </a:r>
            <a:r>
              <a:rPr lang="nl-NL" sz="3500" dirty="0"/>
              <a:t>: </a:t>
            </a:r>
          </a:p>
          <a:p>
            <a:r>
              <a:rPr lang="nl-NL" sz="3500" dirty="0"/>
              <a:t>gezinnen, bedrijven, financiële instellingen</a:t>
            </a:r>
          </a:p>
        </p:txBody>
      </p:sp>
    </p:spTree>
    <p:extLst>
      <p:ext uri="{BB962C8B-B14F-4D97-AF65-F5344CB8AC3E}">
        <p14:creationId xmlns:p14="http://schemas.microsoft.com/office/powerpoint/2010/main" val="148610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6" grpId="0"/>
      <p:bldP spid="7" grpId="0"/>
      <p:bldP spid="23" grpId="0" animBg="1"/>
      <p:bldP spid="26" grpId="0" animBg="1"/>
      <p:bldP spid="27" grpId="0" animBg="1"/>
      <p:bldP spid="35" grpId="0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919536" y="188640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500" b="1" dirty="0"/>
              <a:t>Kringloop 3: </a:t>
            </a:r>
          </a:p>
          <a:p>
            <a:r>
              <a:rPr lang="nl-NL" sz="3500" dirty="0"/>
              <a:t>gezinnen, bedrijven, financiële instellingen, overheid, buitenland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1323255"/>
            <a:ext cx="613676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89B7E94-46C5-5049-B780-48AE3D3F6A2F}"/>
              </a:ext>
            </a:extLst>
          </p:cNvPr>
          <p:cNvSpPr txBox="1"/>
          <p:nvPr/>
        </p:nvSpPr>
        <p:spPr>
          <a:xfrm>
            <a:off x="8265225" y="4231163"/>
            <a:ext cx="35621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(S – I) + (B – O) = (E – M)</a:t>
            </a:r>
          </a:p>
          <a:p>
            <a:endParaRPr lang="nl-NL" dirty="0"/>
          </a:p>
          <a:p>
            <a:r>
              <a:rPr lang="nl-NL" dirty="0"/>
              <a:t>(100 – 80) + (100 – 110) = 160 – 150</a:t>
            </a:r>
          </a:p>
          <a:p>
            <a:endParaRPr lang="nl-NL" dirty="0"/>
          </a:p>
          <a:p>
            <a:r>
              <a:rPr lang="nl-NL" dirty="0"/>
              <a:t>20 + - 10 = 10</a:t>
            </a:r>
          </a:p>
          <a:p>
            <a:r>
              <a:rPr lang="nl-NL" dirty="0"/>
              <a:t> 10 – 10</a:t>
            </a:r>
          </a:p>
          <a:p>
            <a:endParaRPr lang="nl-NL" dirty="0"/>
          </a:p>
          <a:p>
            <a:r>
              <a:rPr lang="nl-NL" dirty="0"/>
              <a:t>Klopt!</a:t>
            </a:r>
          </a:p>
        </p:txBody>
      </p:sp>
    </p:spTree>
    <p:extLst>
      <p:ext uri="{BB962C8B-B14F-4D97-AF65-F5344CB8AC3E}">
        <p14:creationId xmlns:p14="http://schemas.microsoft.com/office/powerpoint/2010/main" val="35838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b="1" dirty="0" err="1"/>
              <a:t>Bruto</a:t>
            </a:r>
            <a:r>
              <a:rPr lang="en-US" b="1" dirty="0"/>
              <a:t> en </a:t>
            </a:r>
            <a:r>
              <a:rPr lang="en-US" b="1" dirty="0" err="1"/>
              <a:t>Netto</a:t>
            </a:r>
            <a:r>
              <a:rPr lang="en-US" b="1" dirty="0"/>
              <a:t>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1600201"/>
            <a:ext cx="9067800" cy="266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/>
              <a:t>Het </a:t>
            </a:r>
            <a:r>
              <a:rPr lang="en-US" sz="2700" dirty="0" err="1"/>
              <a:t>verschil</a:t>
            </a:r>
            <a:r>
              <a:rPr lang="en-US" sz="2700" dirty="0"/>
              <a:t> </a:t>
            </a:r>
            <a:r>
              <a:rPr lang="en-US" sz="2700" dirty="0" err="1"/>
              <a:t>tussen</a:t>
            </a:r>
            <a:r>
              <a:rPr lang="en-US" sz="2700" dirty="0"/>
              <a:t> </a:t>
            </a:r>
            <a:r>
              <a:rPr lang="en-US" sz="2700" dirty="0" err="1"/>
              <a:t>bruto</a:t>
            </a:r>
            <a:r>
              <a:rPr lang="en-US" sz="2700" dirty="0"/>
              <a:t> en </a:t>
            </a:r>
            <a:r>
              <a:rPr lang="en-US" sz="2700" dirty="0" err="1"/>
              <a:t>netto</a:t>
            </a:r>
            <a:r>
              <a:rPr lang="en-US" sz="2700" dirty="0"/>
              <a:t> </a:t>
            </a:r>
            <a:r>
              <a:rPr lang="en-US" sz="2700" dirty="0" err="1"/>
              <a:t>bestaat</a:t>
            </a:r>
            <a:r>
              <a:rPr lang="en-US" sz="2700" dirty="0"/>
              <a:t> </a:t>
            </a:r>
            <a:r>
              <a:rPr lang="en-US" sz="2700" dirty="0" err="1"/>
              <a:t>uit</a:t>
            </a:r>
            <a:r>
              <a:rPr lang="en-US" sz="2700" dirty="0"/>
              <a:t> de </a:t>
            </a:r>
            <a:r>
              <a:rPr lang="en-US" sz="2700" u="sng" dirty="0" err="1"/>
              <a:t>afschrijvingen</a:t>
            </a:r>
            <a:r>
              <a:rPr lang="en-US" sz="2700" u="sng" dirty="0"/>
              <a:t>!</a:t>
            </a:r>
          </a:p>
          <a:p>
            <a:pPr marL="0" indent="0">
              <a:buNone/>
            </a:pPr>
            <a:endParaRPr lang="en-US" sz="2700" dirty="0"/>
          </a:p>
          <a:p>
            <a:pPr marL="0" indent="0">
              <a:buNone/>
            </a:pPr>
            <a:r>
              <a:rPr lang="en-US" sz="2700" dirty="0" err="1"/>
              <a:t>Bruto</a:t>
            </a:r>
            <a:r>
              <a:rPr lang="en-US" sz="2700" dirty="0"/>
              <a:t> </a:t>
            </a:r>
            <a:r>
              <a:rPr lang="en-US" sz="2700" dirty="0" err="1"/>
              <a:t>toegevoegde</a:t>
            </a:r>
            <a:r>
              <a:rPr lang="en-US" sz="2700" dirty="0"/>
              <a:t> </a:t>
            </a:r>
            <a:r>
              <a:rPr lang="en-US" sz="2700" dirty="0" err="1"/>
              <a:t>waarde</a:t>
            </a:r>
            <a:r>
              <a:rPr lang="en-US" sz="2700" dirty="0"/>
              <a:t>	</a:t>
            </a:r>
            <a:r>
              <a:rPr lang="en-US" sz="2700" dirty="0" err="1"/>
              <a:t>Bruto</a:t>
            </a:r>
            <a:r>
              <a:rPr lang="en-US" sz="2700" dirty="0"/>
              <a:t> </a:t>
            </a:r>
            <a:r>
              <a:rPr lang="en-US" sz="2700" dirty="0" err="1"/>
              <a:t>Binnenlands</a:t>
            </a:r>
            <a:r>
              <a:rPr lang="en-US" sz="2700" dirty="0"/>
              <a:t> Product</a:t>
            </a:r>
          </a:p>
          <a:p>
            <a:pPr marL="0" indent="0">
              <a:buNone/>
            </a:pPr>
            <a:r>
              <a:rPr lang="en-US" sz="2700" u="sng" dirty="0" err="1"/>
              <a:t>Afschrijvingen</a:t>
            </a:r>
            <a:r>
              <a:rPr lang="en-US" sz="2700" u="sng" dirty="0"/>
              <a:t> –</a:t>
            </a:r>
            <a:r>
              <a:rPr lang="en-US" sz="2700" dirty="0"/>
              <a:t>			</a:t>
            </a:r>
            <a:r>
              <a:rPr lang="en-US" sz="2700" u="sng" dirty="0" err="1"/>
              <a:t>Afschrijvingen</a:t>
            </a:r>
            <a:r>
              <a:rPr lang="en-US" sz="2700" u="sng" dirty="0"/>
              <a:t> –</a:t>
            </a:r>
          </a:p>
          <a:p>
            <a:pPr marL="0" indent="0">
              <a:buNone/>
            </a:pPr>
            <a:r>
              <a:rPr lang="en-US" sz="2700" dirty="0" err="1"/>
              <a:t>Netto</a:t>
            </a:r>
            <a:r>
              <a:rPr lang="en-US" sz="2700" dirty="0"/>
              <a:t> </a:t>
            </a:r>
            <a:r>
              <a:rPr lang="en-US" sz="2700" dirty="0" err="1"/>
              <a:t>Toegevoegde</a:t>
            </a:r>
            <a:r>
              <a:rPr lang="en-US" sz="2700" dirty="0"/>
              <a:t> </a:t>
            </a:r>
            <a:r>
              <a:rPr lang="en-US" sz="2700" dirty="0" err="1"/>
              <a:t>waarde</a:t>
            </a:r>
            <a:r>
              <a:rPr lang="en-US" sz="2700" dirty="0"/>
              <a:t>	</a:t>
            </a:r>
            <a:r>
              <a:rPr lang="en-US" sz="2700" dirty="0" err="1"/>
              <a:t>Netto</a:t>
            </a:r>
            <a:r>
              <a:rPr lang="en-US" sz="2700" dirty="0"/>
              <a:t> </a:t>
            </a:r>
            <a:r>
              <a:rPr lang="en-US" sz="2700" dirty="0" err="1"/>
              <a:t>Binnenlands</a:t>
            </a:r>
            <a:r>
              <a:rPr lang="en-US" sz="2700" dirty="0"/>
              <a:t> Product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4724401"/>
            <a:ext cx="82360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= </a:t>
            </a:r>
            <a:r>
              <a:rPr lang="en-US" sz="2700" dirty="0" err="1"/>
              <a:t>Netto</a:t>
            </a:r>
            <a:r>
              <a:rPr lang="en-US" sz="2700" dirty="0"/>
              <a:t> </a:t>
            </a:r>
            <a:r>
              <a:rPr lang="en-US" sz="2700" dirty="0" err="1"/>
              <a:t>Nationaal</a:t>
            </a:r>
            <a:r>
              <a:rPr lang="en-US" sz="2700" dirty="0"/>
              <a:t> </a:t>
            </a:r>
            <a:r>
              <a:rPr lang="en-US" sz="2700" dirty="0" err="1"/>
              <a:t>inkomen</a:t>
            </a:r>
            <a:r>
              <a:rPr lang="en-US" sz="2700" dirty="0"/>
              <a:t> = </a:t>
            </a:r>
            <a:r>
              <a:rPr lang="en-US" sz="2700" dirty="0" err="1"/>
              <a:t>Yn</a:t>
            </a:r>
            <a:r>
              <a:rPr lang="en-US" sz="2700" dirty="0"/>
              <a:t> = C + In + O + E - M</a:t>
            </a:r>
          </a:p>
        </p:txBody>
      </p:sp>
      <p:sp>
        <p:nvSpPr>
          <p:cNvPr id="10" name="Right Brace 9"/>
          <p:cNvSpPr/>
          <p:nvPr/>
        </p:nvSpPr>
        <p:spPr>
          <a:xfrm rot="5400000">
            <a:off x="5518317" y="49024"/>
            <a:ext cx="609600" cy="8588752"/>
          </a:xfrm>
          <a:prstGeom prst="rightBrace">
            <a:avLst>
              <a:gd name="adj1" fmla="val 8333"/>
              <a:gd name="adj2" fmla="val 79369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276600" y="5257800"/>
            <a:ext cx="0" cy="533400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52800" y="5334001"/>
            <a:ext cx="26575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/>
              <a:t>Wordt</a:t>
            </a:r>
            <a:r>
              <a:rPr lang="en-US" sz="2200" i="1" dirty="0"/>
              <a:t> </a:t>
            </a:r>
            <a:r>
              <a:rPr lang="en-US" sz="2200" i="1" dirty="0" err="1"/>
              <a:t>gebruikt</a:t>
            </a:r>
            <a:r>
              <a:rPr lang="en-US" sz="2200" i="1" dirty="0"/>
              <a:t> </a:t>
            </a:r>
            <a:r>
              <a:rPr lang="en-US" sz="2200" i="1" dirty="0" err="1"/>
              <a:t>voor</a:t>
            </a:r>
            <a:r>
              <a:rPr lang="en-US" sz="2200" i="1" dirty="0"/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95600" y="5867401"/>
            <a:ext cx="2590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/>
              <a:t>Yn</a:t>
            </a:r>
            <a:r>
              <a:rPr lang="en-US" sz="2700" dirty="0"/>
              <a:t> = B + C + S</a:t>
            </a:r>
          </a:p>
        </p:txBody>
      </p:sp>
    </p:spTree>
    <p:extLst>
      <p:ext uri="{BB962C8B-B14F-4D97-AF65-F5344CB8AC3E}">
        <p14:creationId xmlns:p14="http://schemas.microsoft.com/office/powerpoint/2010/main" val="4030793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8024" y="41076"/>
            <a:ext cx="2941855" cy="838200"/>
          </a:xfrm>
        </p:spPr>
        <p:txBody>
          <a:bodyPr/>
          <a:lstStyle/>
          <a:p>
            <a:r>
              <a:rPr lang="en-US" b="1" dirty="0" err="1"/>
              <a:t>Identiteiten</a:t>
            </a:r>
            <a:endParaRPr lang="en-US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60945" y="1308869"/>
            <a:ext cx="9067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500" u="sng" dirty="0" err="1"/>
              <a:t>Identiteit</a:t>
            </a:r>
            <a:r>
              <a:rPr lang="en-US" sz="2500" u="sng" dirty="0"/>
              <a:t> 1	</a:t>
            </a:r>
            <a:r>
              <a:rPr lang="en-US" sz="2500" dirty="0"/>
              <a:t>	en		</a:t>
            </a:r>
            <a:r>
              <a:rPr lang="en-US" sz="2500" u="sng" dirty="0" err="1"/>
              <a:t>Identiteit</a:t>
            </a:r>
            <a:r>
              <a:rPr lang="en-US" sz="2500" u="sng" dirty="0"/>
              <a:t> 2</a:t>
            </a:r>
            <a:r>
              <a:rPr lang="en-US" sz="2500" dirty="0"/>
              <a:t>	</a:t>
            </a:r>
          </a:p>
          <a:p>
            <a:pPr marL="0" indent="0">
              <a:buNone/>
            </a:pPr>
            <a:r>
              <a:rPr lang="en-US" sz="2500" dirty="0"/>
              <a:t>Y = B + C + S		en		Y = C + I + O + E – M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r>
              <a:rPr lang="en-US" sz="2500" dirty="0"/>
              <a:t>       B + C + S 		   =		C + I + O + (E – M) </a:t>
            </a:r>
            <a:endParaRPr lang="nl-NL" sz="2500" dirty="0"/>
          </a:p>
          <a:p>
            <a:pPr marL="0" indent="0">
              <a:buNone/>
            </a:pPr>
            <a:r>
              <a:rPr lang="en-US" sz="2500" dirty="0"/>
              <a:t>	(S – I) 		+ 	(B – O)        =      (E – M) </a:t>
            </a:r>
            <a:endParaRPr lang="nl-NL" sz="2500" dirty="0"/>
          </a:p>
          <a:p>
            <a:pPr marL="0" indent="0">
              <a:buNone/>
            </a:pPr>
            <a:r>
              <a:rPr lang="nl-NL" sz="2500" dirty="0"/>
              <a:t>Particulier spaarsaldo + Overheidssaldo = Saldo Lopende rekening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13"/>
          <p:cNvSpPr txBox="1"/>
          <p:nvPr/>
        </p:nvSpPr>
        <p:spPr>
          <a:xfrm>
            <a:off x="2800927" y="4139750"/>
            <a:ext cx="3175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= </a:t>
            </a:r>
            <a:r>
              <a:rPr lang="en-US" sz="2500" dirty="0" err="1"/>
              <a:t>Nationaal</a:t>
            </a:r>
            <a:r>
              <a:rPr lang="en-US" sz="2500" dirty="0"/>
              <a:t> </a:t>
            </a:r>
            <a:r>
              <a:rPr lang="en-US" sz="2500" dirty="0" err="1"/>
              <a:t>spaarsaldo</a:t>
            </a:r>
            <a:endParaRPr lang="en-US" sz="2500" dirty="0"/>
          </a:p>
        </p:txBody>
      </p:sp>
      <p:cxnSp>
        <p:nvCxnSpPr>
          <p:cNvPr id="8" name="Rechte verbindingslijn 7"/>
          <p:cNvCxnSpPr/>
          <p:nvPr/>
        </p:nvCxnSpPr>
        <p:spPr>
          <a:xfrm>
            <a:off x="1676400" y="4050268"/>
            <a:ext cx="5029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>
            <a:off x="4170218" y="4050269"/>
            <a:ext cx="0" cy="21867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/>
          <p:cNvSpPr txBox="1"/>
          <p:nvPr/>
        </p:nvSpPr>
        <p:spPr>
          <a:xfrm>
            <a:off x="1524000" y="4736068"/>
            <a:ext cx="563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Of, </a:t>
            </a:r>
            <a:r>
              <a:rPr lang="en-US" dirty="0" err="1"/>
              <a:t>mischien</a:t>
            </a:r>
            <a:r>
              <a:rPr lang="en-US" dirty="0"/>
              <a:t> </a:t>
            </a:r>
            <a:r>
              <a:rPr lang="en-US" dirty="0" err="1"/>
              <a:t>logischer</a:t>
            </a:r>
            <a:r>
              <a:rPr lang="en-US" dirty="0"/>
              <a:t> om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begrijpen</a:t>
            </a:r>
            <a:r>
              <a:rPr lang="en-US" dirty="0"/>
              <a:t> …</a:t>
            </a:r>
          </a:p>
          <a:p>
            <a:r>
              <a:rPr lang="en-US" dirty="0"/>
              <a:t>Het </a:t>
            </a:r>
            <a:r>
              <a:rPr lang="en-US" dirty="0" err="1"/>
              <a:t>spaargeld</a:t>
            </a:r>
            <a:r>
              <a:rPr lang="en-US" dirty="0"/>
              <a:t> (S)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gebruikt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financieren</a:t>
            </a:r>
            <a:r>
              <a:rPr lang="en-US" dirty="0"/>
              <a:t> van:</a:t>
            </a:r>
          </a:p>
          <a:p>
            <a:pPr marL="742950" lvl="1" indent="-285750">
              <a:buFont typeface="Wingdings"/>
              <a:buChar char="Ø"/>
            </a:pPr>
            <a:r>
              <a:rPr lang="en-US" dirty="0" err="1"/>
              <a:t>Investeringen</a:t>
            </a:r>
            <a:r>
              <a:rPr lang="en-US" dirty="0"/>
              <a:t> van de </a:t>
            </a:r>
            <a:r>
              <a:rPr lang="en-US" dirty="0" err="1"/>
              <a:t>bedrijven</a:t>
            </a:r>
            <a:r>
              <a:rPr lang="en-US" dirty="0"/>
              <a:t> (I)</a:t>
            </a:r>
          </a:p>
          <a:p>
            <a:pPr marL="742950" lvl="1" indent="-285750">
              <a:buFont typeface="Wingdings"/>
              <a:buChar char="Ø"/>
            </a:pPr>
            <a:r>
              <a:rPr lang="en-US" dirty="0"/>
              <a:t>Het </a:t>
            </a:r>
            <a:r>
              <a:rPr lang="en-US" dirty="0" err="1"/>
              <a:t>overheidstekort</a:t>
            </a:r>
            <a:r>
              <a:rPr lang="en-US" dirty="0"/>
              <a:t> (O-B)</a:t>
            </a:r>
          </a:p>
          <a:p>
            <a:pPr marL="742950" lvl="1" indent="-285750">
              <a:buFont typeface="Wingdings"/>
              <a:buChar char="Ø"/>
            </a:pPr>
            <a:r>
              <a:rPr lang="en-US" dirty="0"/>
              <a:t>Het </a:t>
            </a:r>
            <a:r>
              <a:rPr lang="en-US" dirty="0" err="1"/>
              <a:t>tekort</a:t>
            </a:r>
            <a:r>
              <a:rPr lang="en-US" dirty="0"/>
              <a:t> van het </a:t>
            </a:r>
            <a:r>
              <a:rPr lang="en-US" dirty="0" err="1"/>
              <a:t>buitenland</a:t>
            </a:r>
            <a:r>
              <a:rPr lang="en-US" dirty="0"/>
              <a:t> (E-M)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2514600" y="2297668"/>
            <a:ext cx="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>
            <a:off x="7543800" y="2258413"/>
            <a:ext cx="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4191000" y="2297668"/>
            <a:ext cx="1198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Leiden tot:</a:t>
            </a:r>
          </a:p>
        </p:txBody>
      </p:sp>
      <p:cxnSp>
        <p:nvCxnSpPr>
          <p:cNvPr id="13" name="Rechte verbindingslijn 12"/>
          <p:cNvCxnSpPr/>
          <p:nvPr/>
        </p:nvCxnSpPr>
        <p:spPr>
          <a:xfrm flipV="1">
            <a:off x="2590800" y="2754868"/>
            <a:ext cx="3048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V="1">
            <a:off x="6167582" y="2754868"/>
            <a:ext cx="304800" cy="304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 17"/>
          <p:cNvSpPr/>
          <p:nvPr/>
        </p:nvSpPr>
        <p:spPr>
          <a:xfrm>
            <a:off x="6934201" y="5236623"/>
            <a:ext cx="2730235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dirty="0"/>
              <a:t>S = I – (B-O) + (E-M)</a:t>
            </a:r>
          </a:p>
          <a:p>
            <a:r>
              <a:rPr lang="en-US" sz="1200" dirty="0"/>
              <a:t>of: </a:t>
            </a:r>
          </a:p>
          <a:p>
            <a:r>
              <a:rPr lang="en-US" sz="2500" dirty="0"/>
              <a:t>S = I + (O-B) + (E-M)</a:t>
            </a:r>
          </a:p>
        </p:txBody>
      </p:sp>
      <p:sp>
        <p:nvSpPr>
          <p:cNvPr id="19" name="Rechteraccolade 18"/>
          <p:cNvSpPr/>
          <p:nvPr/>
        </p:nvSpPr>
        <p:spPr>
          <a:xfrm>
            <a:off x="6098309" y="5364079"/>
            <a:ext cx="223982" cy="791528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vak 5"/>
          <p:cNvSpPr txBox="1"/>
          <p:nvPr/>
        </p:nvSpPr>
        <p:spPr>
          <a:xfrm>
            <a:off x="1524001" y="6488668"/>
            <a:ext cx="8993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FF0000"/>
                </a:solidFill>
              </a:rPr>
              <a:t>&gt; Let wel: De vergelijking is ALTIJD in evenwicht, dus controle op je antwoord is makkelijk!!!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9621C87-B9E4-3146-9BED-A1C81B221194}"/>
              </a:ext>
            </a:extLst>
          </p:cNvPr>
          <p:cNvSpPr txBox="1"/>
          <p:nvPr/>
        </p:nvSpPr>
        <p:spPr>
          <a:xfrm>
            <a:off x="979782" y="879905"/>
            <a:ext cx="327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Wat doen we met ons inkomen?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ABFE0F5-80E7-1D4A-84FA-E33B99C100F9}"/>
              </a:ext>
            </a:extLst>
          </p:cNvPr>
          <p:cNvSpPr txBox="1"/>
          <p:nvPr/>
        </p:nvSpPr>
        <p:spPr>
          <a:xfrm>
            <a:off x="5641145" y="879905"/>
            <a:ext cx="291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Hoe verdienen we inkomen?</a:t>
            </a:r>
          </a:p>
        </p:txBody>
      </p:sp>
    </p:spTree>
    <p:extLst>
      <p:ext uri="{BB962C8B-B14F-4D97-AF65-F5344CB8AC3E}">
        <p14:creationId xmlns:p14="http://schemas.microsoft.com/office/powerpoint/2010/main" val="323199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838201"/>
            <a:ext cx="5256584" cy="382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005553" y="2357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Oefenopgave</a:t>
            </a:r>
            <a:r>
              <a:rPr lang="en-US" b="1" dirty="0"/>
              <a:t> </a:t>
            </a:r>
            <a:r>
              <a:rPr lang="en-US" b="1" dirty="0" err="1"/>
              <a:t>economische</a:t>
            </a:r>
            <a:r>
              <a:rPr lang="en-US" b="1" dirty="0"/>
              <a:t> </a:t>
            </a:r>
            <a:r>
              <a:rPr lang="en-US" b="1" dirty="0" err="1"/>
              <a:t>kringloop</a:t>
            </a:r>
            <a:endParaRPr lang="en-US" b="1" dirty="0"/>
          </a:p>
        </p:txBody>
      </p:sp>
      <p:sp>
        <p:nvSpPr>
          <p:cNvPr id="3" name="Rechthoek 2"/>
          <p:cNvSpPr/>
          <p:nvPr/>
        </p:nvSpPr>
        <p:spPr>
          <a:xfrm>
            <a:off x="1905000" y="4943383"/>
            <a:ext cx="75940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Bereken het particulier spaarsaldo. Is het een overschot of een tekort?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Bereken het overheidssaldo. Is het een overschot of een tekort?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Bereken het saldo buitenland (Saldo op de lopende rekening). Heeft het buitenland een overschot of een tekort?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Controleer dat het Nationaal Inkomen inderdaad 450 is op 2 manieren!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Stel de nationale rekeningen op (zie voorbeeld blz. 173)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28459" r="6672" b="15025"/>
          <a:stretch/>
        </p:blipFill>
        <p:spPr bwMode="auto">
          <a:xfrm>
            <a:off x="6974413" y="1219200"/>
            <a:ext cx="3645994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9144000" y="494338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 - I = 20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9144000" y="522552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 - O = - 10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9144000" y="5484506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 - M = 10</a:t>
            </a:r>
          </a:p>
          <a:p>
            <a:r>
              <a:rPr lang="nl-NL" dirty="0"/>
              <a:t>TEKORT!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9296400" y="6043643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Klopt!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7" y="3717033"/>
            <a:ext cx="4322763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87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4D3EB0DD-9E4B-904F-9B14-E5E49338C472}"/>
              </a:ext>
            </a:extLst>
          </p:cNvPr>
          <p:cNvSpPr txBox="1"/>
          <p:nvPr/>
        </p:nvSpPr>
        <p:spPr>
          <a:xfrm>
            <a:off x="838200" y="2081655"/>
            <a:ext cx="282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Convergentie &amp; Divergentie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6DBC160-051B-564E-B12D-6B7D6CA0D733}"/>
              </a:ext>
            </a:extLst>
          </p:cNvPr>
          <p:cNvSpPr txBox="1"/>
          <p:nvPr/>
        </p:nvSpPr>
        <p:spPr>
          <a:xfrm>
            <a:off x="1552992" y="2634343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Bangladesh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39B0E7F-C8CF-DA4C-914A-615478260E1B}"/>
              </a:ext>
            </a:extLst>
          </p:cNvPr>
          <p:cNvSpPr txBox="1"/>
          <p:nvPr/>
        </p:nvSpPr>
        <p:spPr>
          <a:xfrm>
            <a:off x="3915192" y="2634343"/>
            <a:ext cx="395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Vs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4B89B7B-0F90-A44E-B637-62FA094DC713}"/>
              </a:ext>
            </a:extLst>
          </p:cNvPr>
          <p:cNvSpPr txBox="1"/>
          <p:nvPr/>
        </p:nvSpPr>
        <p:spPr>
          <a:xfrm>
            <a:off x="1797449" y="343988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1.000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9086B89-6A94-DA40-A1B7-67C542CDB6EE}"/>
              </a:ext>
            </a:extLst>
          </p:cNvPr>
          <p:cNvSpPr txBox="1"/>
          <p:nvPr/>
        </p:nvSpPr>
        <p:spPr>
          <a:xfrm>
            <a:off x="3699330" y="3439886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10.000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A52924F-3A7B-B345-BBEA-B917DFE72C84}"/>
              </a:ext>
            </a:extLst>
          </p:cNvPr>
          <p:cNvSpPr txBox="1"/>
          <p:nvPr/>
        </p:nvSpPr>
        <p:spPr>
          <a:xfrm>
            <a:off x="5531482" y="2634343"/>
            <a:ext cx="669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Ratio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0B9AA7A-750F-8445-96F4-B36A7FF7BD3B}"/>
              </a:ext>
            </a:extLst>
          </p:cNvPr>
          <p:cNvSpPr txBox="1"/>
          <p:nvPr/>
        </p:nvSpPr>
        <p:spPr>
          <a:xfrm>
            <a:off x="5452677" y="3301386"/>
            <a:ext cx="82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u="sng" dirty="0"/>
              <a:t>1.000</a:t>
            </a:r>
          </a:p>
          <a:p>
            <a:pPr algn="ctr"/>
            <a:r>
              <a:rPr lang="nl-NL" dirty="0"/>
              <a:t>10.000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EDECC76-FD48-E644-A025-9CFD73D39648}"/>
              </a:ext>
            </a:extLst>
          </p:cNvPr>
          <p:cNvSpPr txBox="1"/>
          <p:nvPr/>
        </p:nvSpPr>
        <p:spPr>
          <a:xfrm>
            <a:off x="6201345" y="3439885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= 0,1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2F613F9-CC9F-4049-8E3E-08463E80A8EB}"/>
              </a:ext>
            </a:extLst>
          </p:cNvPr>
          <p:cNvSpPr txBox="1"/>
          <p:nvPr/>
        </p:nvSpPr>
        <p:spPr>
          <a:xfrm>
            <a:off x="769219" y="343988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1990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1535EBAE-9205-3A42-BB97-246D46F03440}"/>
              </a:ext>
            </a:extLst>
          </p:cNvPr>
          <p:cNvSpPr txBox="1"/>
          <p:nvPr/>
        </p:nvSpPr>
        <p:spPr>
          <a:xfrm>
            <a:off x="769219" y="420188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2010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8D11962-D920-3B43-ADF1-872C750C1B42}"/>
              </a:ext>
            </a:extLst>
          </p:cNvPr>
          <p:cNvSpPr txBox="1"/>
          <p:nvPr/>
        </p:nvSpPr>
        <p:spPr>
          <a:xfrm>
            <a:off x="1797448" y="420188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1.200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8B5675E-14FA-014D-A741-D6B986098E67}"/>
              </a:ext>
            </a:extLst>
          </p:cNvPr>
          <p:cNvSpPr txBox="1"/>
          <p:nvPr/>
        </p:nvSpPr>
        <p:spPr>
          <a:xfrm>
            <a:off x="3703193" y="4201885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10.000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22685893-4EA5-8D45-AE11-A45E003F3C0C}"/>
              </a:ext>
            </a:extLst>
          </p:cNvPr>
          <p:cNvSpPr txBox="1"/>
          <p:nvPr/>
        </p:nvSpPr>
        <p:spPr>
          <a:xfrm>
            <a:off x="5376551" y="4117814"/>
            <a:ext cx="82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u="sng" dirty="0"/>
              <a:t>1.200</a:t>
            </a:r>
          </a:p>
          <a:p>
            <a:r>
              <a:rPr lang="nl-NL" dirty="0"/>
              <a:t>10.000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F605D88-944C-F542-94F8-132454A965FC}"/>
              </a:ext>
            </a:extLst>
          </p:cNvPr>
          <p:cNvSpPr txBox="1"/>
          <p:nvPr/>
        </p:nvSpPr>
        <p:spPr>
          <a:xfrm>
            <a:off x="6201345" y="4201885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= 0,12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FE275936-E7EB-994E-B8AA-D88F28724C87}"/>
              </a:ext>
            </a:extLst>
          </p:cNvPr>
          <p:cNvSpPr txBox="1"/>
          <p:nvPr/>
        </p:nvSpPr>
        <p:spPr>
          <a:xfrm>
            <a:off x="769219" y="501831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2020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D577F6FA-0609-724C-854D-189CCF0F3709}"/>
              </a:ext>
            </a:extLst>
          </p:cNvPr>
          <p:cNvSpPr txBox="1"/>
          <p:nvPr/>
        </p:nvSpPr>
        <p:spPr>
          <a:xfrm>
            <a:off x="1797448" y="5018313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10.000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45ECEBD4-5AFD-DB46-9E8A-0B1565BC16B7}"/>
              </a:ext>
            </a:extLst>
          </p:cNvPr>
          <p:cNvSpPr txBox="1"/>
          <p:nvPr/>
        </p:nvSpPr>
        <p:spPr>
          <a:xfrm>
            <a:off x="3703193" y="5018313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10.000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AC832460-37EA-7648-8FC2-FBEEC007FBC9}"/>
              </a:ext>
            </a:extLst>
          </p:cNvPr>
          <p:cNvSpPr txBox="1"/>
          <p:nvPr/>
        </p:nvSpPr>
        <p:spPr>
          <a:xfrm>
            <a:off x="5376551" y="4934242"/>
            <a:ext cx="82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u="sng" dirty="0"/>
              <a:t>10.000</a:t>
            </a:r>
          </a:p>
          <a:p>
            <a:r>
              <a:rPr lang="nl-NL" dirty="0"/>
              <a:t>10.000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377F2047-FBD8-264F-B236-F577927C02A5}"/>
              </a:ext>
            </a:extLst>
          </p:cNvPr>
          <p:cNvSpPr txBox="1"/>
          <p:nvPr/>
        </p:nvSpPr>
        <p:spPr>
          <a:xfrm>
            <a:off x="6201345" y="5018313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= 1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71C6FD98-1443-5C48-821D-745E153FF0DD}"/>
              </a:ext>
            </a:extLst>
          </p:cNvPr>
          <p:cNvSpPr txBox="1"/>
          <p:nvPr/>
        </p:nvSpPr>
        <p:spPr>
          <a:xfrm>
            <a:off x="765356" y="589665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2022</a:t>
            </a: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5B005A45-BDE0-594D-ABF9-E573ED7D9A47}"/>
              </a:ext>
            </a:extLst>
          </p:cNvPr>
          <p:cNvSpPr txBox="1"/>
          <p:nvPr/>
        </p:nvSpPr>
        <p:spPr>
          <a:xfrm>
            <a:off x="1793585" y="5896654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11.000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A7822B17-C8B9-A145-A71B-FDC597283F49}"/>
              </a:ext>
            </a:extLst>
          </p:cNvPr>
          <p:cNvSpPr txBox="1"/>
          <p:nvPr/>
        </p:nvSpPr>
        <p:spPr>
          <a:xfrm>
            <a:off x="3699330" y="5896654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10.000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4D293EA-FC0D-B148-A077-C29A8A4DD745}"/>
              </a:ext>
            </a:extLst>
          </p:cNvPr>
          <p:cNvSpPr txBox="1"/>
          <p:nvPr/>
        </p:nvSpPr>
        <p:spPr>
          <a:xfrm>
            <a:off x="5372688" y="5812583"/>
            <a:ext cx="827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u="sng" dirty="0"/>
              <a:t>11.000</a:t>
            </a:r>
          </a:p>
          <a:p>
            <a:r>
              <a:rPr lang="nl-NL" dirty="0"/>
              <a:t>10.000</a:t>
            </a: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3641DF01-5BEE-5B41-8C8C-D7666CF58291}"/>
              </a:ext>
            </a:extLst>
          </p:cNvPr>
          <p:cNvSpPr txBox="1"/>
          <p:nvPr/>
        </p:nvSpPr>
        <p:spPr>
          <a:xfrm>
            <a:off x="6197482" y="589665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= 1,1</a:t>
            </a:r>
          </a:p>
        </p:txBody>
      </p: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5D43E6FE-5CB4-9743-81CA-446DEFC88B8B}"/>
              </a:ext>
            </a:extLst>
          </p:cNvPr>
          <p:cNvCxnSpPr>
            <a:cxnSpLocks/>
          </p:cNvCxnSpPr>
          <p:nvPr/>
        </p:nvCxnSpPr>
        <p:spPr>
          <a:xfrm>
            <a:off x="7326087" y="3570514"/>
            <a:ext cx="0" cy="12969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C70D33B4-C707-BF41-B39D-4FDE171F4D5F}"/>
              </a:ext>
            </a:extLst>
          </p:cNvPr>
          <p:cNvCxnSpPr>
            <a:cxnSpLocks/>
          </p:cNvCxnSpPr>
          <p:nvPr/>
        </p:nvCxnSpPr>
        <p:spPr>
          <a:xfrm flipV="1">
            <a:off x="7326087" y="5580573"/>
            <a:ext cx="0" cy="9864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kstvak 35">
            <a:extLst>
              <a:ext uri="{FF2B5EF4-FFF2-40B4-BE49-F238E27FC236}">
                <a16:creationId xmlns:a16="http://schemas.microsoft.com/office/drawing/2014/main" id="{566B24C7-B56F-7A4B-B663-B5FF87AC5998}"/>
              </a:ext>
            </a:extLst>
          </p:cNvPr>
          <p:cNvSpPr txBox="1"/>
          <p:nvPr/>
        </p:nvSpPr>
        <p:spPr>
          <a:xfrm>
            <a:off x="7294341" y="4201885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Convergentie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E1BC1A75-B5C9-AE4E-9AE9-7FFCC2F3B2D2}"/>
              </a:ext>
            </a:extLst>
          </p:cNvPr>
          <p:cNvSpPr txBox="1"/>
          <p:nvPr/>
        </p:nvSpPr>
        <p:spPr>
          <a:xfrm>
            <a:off x="7294341" y="5812583"/>
            <a:ext cx="1429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Convergentie</a:t>
            </a:r>
          </a:p>
        </p:txBody>
      </p:sp>
      <p:cxnSp>
        <p:nvCxnSpPr>
          <p:cNvPr id="38" name="Rechte verbindingslijn met pijl 37">
            <a:extLst>
              <a:ext uri="{FF2B5EF4-FFF2-40B4-BE49-F238E27FC236}">
                <a16:creationId xmlns:a16="http://schemas.microsoft.com/office/drawing/2014/main" id="{CA24D024-C2FF-2D43-9582-2866C949C7B2}"/>
              </a:ext>
            </a:extLst>
          </p:cNvPr>
          <p:cNvCxnSpPr>
            <a:cxnSpLocks/>
          </p:cNvCxnSpPr>
          <p:nvPr/>
        </p:nvCxnSpPr>
        <p:spPr>
          <a:xfrm>
            <a:off x="9063740" y="5580573"/>
            <a:ext cx="0" cy="99250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>
            <a:extLst>
              <a:ext uri="{FF2B5EF4-FFF2-40B4-BE49-F238E27FC236}">
                <a16:creationId xmlns:a16="http://schemas.microsoft.com/office/drawing/2014/main" id="{B708A846-B5D0-5547-852C-36DBDE2B1B50}"/>
              </a:ext>
            </a:extLst>
          </p:cNvPr>
          <p:cNvCxnSpPr>
            <a:cxnSpLocks/>
          </p:cNvCxnSpPr>
          <p:nvPr/>
        </p:nvCxnSpPr>
        <p:spPr>
          <a:xfrm flipV="1">
            <a:off x="9055340" y="3655418"/>
            <a:ext cx="0" cy="11793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kstvak 39">
            <a:extLst>
              <a:ext uri="{FF2B5EF4-FFF2-40B4-BE49-F238E27FC236}">
                <a16:creationId xmlns:a16="http://schemas.microsoft.com/office/drawing/2014/main" id="{702C47F3-1975-144D-A50F-AB7DDF7481DA}"/>
              </a:ext>
            </a:extLst>
          </p:cNvPr>
          <p:cNvSpPr txBox="1"/>
          <p:nvPr/>
        </p:nvSpPr>
        <p:spPr>
          <a:xfrm>
            <a:off x="9055340" y="4212433"/>
            <a:ext cx="1262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Divergentie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C8465EA4-9D6D-9344-B85D-68A52B70274E}"/>
              </a:ext>
            </a:extLst>
          </p:cNvPr>
          <p:cNvSpPr txBox="1"/>
          <p:nvPr/>
        </p:nvSpPr>
        <p:spPr>
          <a:xfrm>
            <a:off x="9055340" y="5812583"/>
            <a:ext cx="1262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Divergentie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CB476F4D-724E-404F-A12E-D2219077D652}"/>
              </a:ext>
            </a:extLst>
          </p:cNvPr>
          <p:cNvSpPr txBox="1"/>
          <p:nvPr/>
        </p:nvSpPr>
        <p:spPr>
          <a:xfrm>
            <a:off x="426768" y="923110"/>
            <a:ext cx="416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Hoofdstuk 3: Convergentie en Divergentie</a:t>
            </a:r>
          </a:p>
        </p:txBody>
      </p:sp>
      <p:sp>
        <p:nvSpPr>
          <p:cNvPr id="3" name="Kader 2">
            <a:extLst>
              <a:ext uri="{FF2B5EF4-FFF2-40B4-BE49-F238E27FC236}">
                <a16:creationId xmlns:a16="http://schemas.microsoft.com/office/drawing/2014/main" id="{3D2C66CE-3C0B-9F46-9DB8-5A5F5C111B20}"/>
              </a:ext>
            </a:extLst>
          </p:cNvPr>
          <p:cNvSpPr/>
          <p:nvPr/>
        </p:nvSpPr>
        <p:spPr>
          <a:xfrm>
            <a:off x="587829" y="4878306"/>
            <a:ext cx="9729588" cy="676421"/>
          </a:xfrm>
          <a:prstGeom prst="frame">
            <a:avLst>
              <a:gd name="adj1" fmla="val 47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00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436BA1-19B1-8449-9F3D-84889961C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770" y="1148896"/>
            <a:ext cx="4702629" cy="396875"/>
          </a:xfrm>
        </p:spPr>
        <p:txBody>
          <a:bodyPr>
            <a:normAutofit/>
          </a:bodyPr>
          <a:lstStyle/>
          <a:p>
            <a:r>
              <a:rPr lang="nl-NL" sz="2000" dirty="0"/>
              <a:t>= BBP per hoofd (persoon) van de bevolking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D0058D-FEE9-5347-9597-F055C1B51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142" y="976539"/>
            <a:ext cx="2688771" cy="1320346"/>
          </a:xfrm>
        </p:spPr>
        <p:txBody>
          <a:bodyPr/>
          <a:lstStyle/>
          <a:p>
            <a:pPr marL="0" indent="0">
              <a:buNone/>
            </a:pPr>
            <a:r>
              <a:rPr lang="nl-NL" u="sng" dirty="0"/>
              <a:t>BBP per land</a:t>
            </a:r>
          </a:p>
          <a:p>
            <a:pPr marL="0" indent="0">
              <a:buNone/>
            </a:pPr>
            <a:r>
              <a:rPr lang="nl-NL" dirty="0"/>
              <a:t>Aantal inwoners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149F26-9536-6C45-B06B-786C0C4A1A80}"/>
              </a:ext>
            </a:extLst>
          </p:cNvPr>
          <p:cNvSpPr txBox="1"/>
          <p:nvPr/>
        </p:nvSpPr>
        <p:spPr>
          <a:xfrm>
            <a:off x="272142" y="2349276"/>
            <a:ext cx="174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/>
              <a:t>BBP per persoon</a:t>
            </a:r>
          </a:p>
          <a:p>
            <a:r>
              <a:rPr lang="nl-NL" dirty="0"/>
              <a:t>      Prijzen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2DCCA63-07BD-1E41-91EA-628DE6147EBD}"/>
              </a:ext>
            </a:extLst>
          </p:cNvPr>
          <p:cNvSpPr txBox="1">
            <a:spLocks/>
          </p:cNvSpPr>
          <p:nvPr/>
        </p:nvSpPr>
        <p:spPr>
          <a:xfrm>
            <a:off x="2017363" y="2474003"/>
            <a:ext cx="4702629" cy="396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000" dirty="0"/>
              <a:t>= reëel BBP per (persoon) van de bevolking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3A67ABA-A570-1E4F-982A-6957584A3275}"/>
              </a:ext>
            </a:extLst>
          </p:cNvPr>
          <p:cNvSpPr txBox="1"/>
          <p:nvPr/>
        </p:nvSpPr>
        <p:spPr>
          <a:xfrm>
            <a:off x="6520541" y="2487774"/>
            <a:ext cx="139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= koopkracht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46FA7EB-D236-B347-9128-2DAEF9BB73BA}"/>
              </a:ext>
            </a:extLst>
          </p:cNvPr>
          <p:cNvSpPr txBox="1"/>
          <p:nvPr/>
        </p:nvSpPr>
        <p:spPr>
          <a:xfrm>
            <a:off x="8073327" y="2474003"/>
            <a:ext cx="2516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= maatstaf voor welvaart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3DF4B37-1A54-6748-9ED2-B504505C3156}"/>
              </a:ext>
            </a:extLst>
          </p:cNvPr>
          <p:cNvSpPr txBox="1"/>
          <p:nvPr/>
        </p:nvSpPr>
        <p:spPr>
          <a:xfrm>
            <a:off x="272142" y="424014"/>
            <a:ext cx="23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Bij opgave 1.12 &amp; 1.42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2B6ECE8-1916-9C4E-80B4-1D7809B1003A}"/>
              </a:ext>
            </a:extLst>
          </p:cNvPr>
          <p:cNvSpPr txBox="1"/>
          <p:nvPr/>
        </p:nvSpPr>
        <p:spPr>
          <a:xfrm>
            <a:off x="272142" y="3225117"/>
            <a:ext cx="2422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Loonquote</a:t>
            </a:r>
          </a:p>
          <a:p>
            <a:r>
              <a:rPr lang="nl-NL" dirty="0"/>
              <a:t>Arbeidsinkomensquote</a:t>
            </a:r>
          </a:p>
          <a:p>
            <a:r>
              <a:rPr lang="nl-NL" dirty="0"/>
              <a:t>Overige inkomensquote</a:t>
            </a:r>
          </a:p>
        </p:txBody>
      </p:sp>
    </p:spTree>
    <p:extLst>
      <p:ext uri="{BB962C8B-B14F-4D97-AF65-F5344CB8AC3E}">
        <p14:creationId xmlns:p14="http://schemas.microsoft.com/office/powerpoint/2010/main" val="32379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565495" y="2320918"/>
            <a:ext cx="91787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/>
              <a:t>Productieomvang</a:t>
            </a:r>
            <a:r>
              <a:rPr lang="nl-NL" b="1" dirty="0"/>
              <a:t> &gt; is afhankelijk van de bestedingen (conjunctuur)</a:t>
            </a:r>
          </a:p>
          <a:p>
            <a:r>
              <a:rPr lang="nl-NL" dirty="0"/>
              <a:t>Hoeveel er wordt geproduceerd</a:t>
            </a:r>
          </a:p>
          <a:p>
            <a:endParaRPr lang="nl-NL" dirty="0"/>
          </a:p>
          <a:p>
            <a:r>
              <a:rPr lang="nl-NL" b="1" u="sng" dirty="0"/>
              <a:t>Productiecapaciteit</a:t>
            </a:r>
            <a:r>
              <a:rPr lang="nl-NL" b="1" dirty="0"/>
              <a:t> &gt; is afhankelijk van de kwantiteit en de kwaliteit van de productiefactoren</a:t>
            </a:r>
          </a:p>
          <a:p>
            <a:r>
              <a:rPr lang="nl-NL" dirty="0"/>
              <a:t>Hoeveel er maximaal kan worden geproduceerd</a:t>
            </a:r>
          </a:p>
          <a:p>
            <a:endParaRPr lang="nl-NL" dirty="0"/>
          </a:p>
          <a:p>
            <a:r>
              <a:rPr lang="nl-NL" b="1" u="sng" dirty="0"/>
              <a:t>Arbeidsproductiviteit</a:t>
            </a:r>
          </a:p>
          <a:p>
            <a:r>
              <a:rPr lang="nl-NL" dirty="0"/>
              <a:t>De gemiddelde productie per werknemer in een bepaalde tijd</a:t>
            </a:r>
          </a:p>
          <a:p>
            <a:endParaRPr lang="nl-NL" dirty="0"/>
          </a:p>
          <a:p>
            <a:r>
              <a:rPr lang="nl-NL" b="1" u="sng" dirty="0"/>
              <a:t>Productiefactoren</a:t>
            </a:r>
          </a:p>
          <a:p>
            <a:r>
              <a:rPr lang="nl-NL" dirty="0"/>
              <a:t>De middelen waarmee geproduceerd wordt: KANO!!</a:t>
            </a:r>
          </a:p>
          <a:p>
            <a:r>
              <a:rPr lang="nl-NL" dirty="0"/>
              <a:t>	</a:t>
            </a:r>
            <a:r>
              <a:rPr lang="nl-NL" u="sng" dirty="0"/>
              <a:t>K</a:t>
            </a:r>
            <a:r>
              <a:rPr lang="nl-NL" dirty="0"/>
              <a:t>apitaal</a:t>
            </a:r>
          </a:p>
          <a:p>
            <a:r>
              <a:rPr lang="nl-NL" dirty="0"/>
              <a:t>	</a:t>
            </a:r>
            <a:r>
              <a:rPr lang="nl-NL" u="sng" dirty="0"/>
              <a:t>A</a:t>
            </a:r>
            <a:r>
              <a:rPr lang="nl-NL" dirty="0"/>
              <a:t>rbeid</a:t>
            </a:r>
          </a:p>
          <a:p>
            <a:r>
              <a:rPr lang="nl-NL" dirty="0"/>
              <a:t>	</a:t>
            </a:r>
            <a:r>
              <a:rPr lang="nl-NL" u="sng" dirty="0"/>
              <a:t>N</a:t>
            </a:r>
            <a:r>
              <a:rPr lang="nl-NL" dirty="0"/>
              <a:t>atuur</a:t>
            </a:r>
          </a:p>
          <a:p>
            <a:r>
              <a:rPr lang="nl-NL" dirty="0"/>
              <a:t>	</a:t>
            </a:r>
            <a:r>
              <a:rPr lang="nl-NL" u="sng" dirty="0"/>
              <a:t>O</a:t>
            </a:r>
            <a:r>
              <a:rPr lang="nl-NL" dirty="0"/>
              <a:t>ndernemerschap	</a:t>
            </a:r>
          </a:p>
        </p:txBody>
      </p:sp>
      <p:pic>
        <p:nvPicPr>
          <p:cNvPr id="1026" name="Picture 2" descr="Image result for producti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1799"/>
            <a:ext cx="3096344" cy="231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5519937" y="260648"/>
            <a:ext cx="47535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000" b="1" dirty="0"/>
              <a:t>PRODUCTIE … </a:t>
            </a:r>
            <a:r>
              <a:rPr lang="nl-NL" sz="5000" b="1" dirty="0" err="1"/>
              <a:t>kiko</a:t>
            </a:r>
            <a:r>
              <a:rPr lang="nl-NL" sz="5000" b="1" dirty="0"/>
              <a:t>?!?</a:t>
            </a:r>
          </a:p>
        </p:txBody>
      </p:sp>
    </p:spTree>
    <p:extLst>
      <p:ext uri="{BB962C8B-B14F-4D97-AF65-F5344CB8AC3E}">
        <p14:creationId xmlns:p14="http://schemas.microsoft.com/office/powerpoint/2010/main" val="2101080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H4: </a:t>
            </a:r>
            <a:r>
              <a:rPr lang="en-US" b="1" dirty="0" err="1"/>
              <a:t>Conjunctuur</a:t>
            </a:r>
            <a:r>
              <a:rPr lang="en-US" b="1" dirty="0"/>
              <a:t> en Trend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67692" y="4941169"/>
            <a:ext cx="290030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500" dirty="0"/>
              <a:t>Hoogconjunctuur</a:t>
            </a:r>
          </a:p>
          <a:p>
            <a:pPr marL="342900" indent="-342900">
              <a:buAutoNum type="arabicPeriod"/>
            </a:pPr>
            <a:r>
              <a:rPr lang="en-US" sz="2500" dirty="0"/>
              <a:t>Laagconjunctuur</a:t>
            </a:r>
          </a:p>
          <a:p>
            <a:pPr marL="342900" indent="-342900">
              <a:buAutoNum type="arabicPeriod"/>
            </a:pPr>
            <a:r>
              <a:rPr lang="en-US" sz="2500" dirty="0"/>
              <a:t>Hoogconjunctuur</a:t>
            </a:r>
            <a:endParaRPr lang="nl-NL" sz="2500" dirty="0"/>
          </a:p>
        </p:txBody>
      </p:sp>
      <p:sp>
        <p:nvSpPr>
          <p:cNvPr id="33" name="TextBox 32"/>
          <p:cNvSpPr txBox="1"/>
          <p:nvPr/>
        </p:nvSpPr>
        <p:spPr>
          <a:xfrm>
            <a:off x="7104113" y="1772816"/>
            <a:ext cx="2541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Trend (= </a:t>
            </a:r>
            <a:r>
              <a:rPr lang="en-US" sz="2000" dirty="0">
                <a:solidFill>
                  <a:srgbClr val="00B050"/>
                </a:solidFill>
              </a:rPr>
              <a:t>Structuur</a:t>
            </a:r>
            <a:r>
              <a:rPr lang="en-US" sz="2000" dirty="0"/>
              <a:t>) </a:t>
            </a:r>
            <a:endParaRPr lang="nl-NL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7104112" y="335699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Conjunctuur</a:t>
            </a:r>
            <a:endParaRPr lang="nl-NL" sz="2000" dirty="0">
              <a:solidFill>
                <a:srgbClr val="FF0000"/>
              </a:solidFill>
            </a:endParaRPr>
          </a:p>
        </p:txBody>
      </p:sp>
      <p:sp>
        <p:nvSpPr>
          <p:cNvPr id="17" name="TextBox 29"/>
          <p:cNvSpPr txBox="1"/>
          <p:nvPr/>
        </p:nvSpPr>
        <p:spPr>
          <a:xfrm>
            <a:off x="2351585" y="4149080"/>
            <a:ext cx="31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nl-NL" dirty="0"/>
          </a:p>
        </p:txBody>
      </p:sp>
      <p:sp>
        <p:nvSpPr>
          <p:cNvPr id="18" name="TextBox 29"/>
          <p:cNvSpPr txBox="1"/>
          <p:nvPr/>
        </p:nvSpPr>
        <p:spPr>
          <a:xfrm>
            <a:off x="4151785" y="4077072"/>
            <a:ext cx="31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endParaRPr lang="nl-NL" dirty="0"/>
          </a:p>
        </p:txBody>
      </p:sp>
      <p:sp>
        <p:nvSpPr>
          <p:cNvPr id="19" name="TextBox 29"/>
          <p:cNvSpPr txBox="1"/>
          <p:nvPr/>
        </p:nvSpPr>
        <p:spPr>
          <a:xfrm>
            <a:off x="5519937" y="2276872"/>
            <a:ext cx="31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endParaRPr lang="nl-NL" dirty="0"/>
          </a:p>
        </p:txBody>
      </p:sp>
      <p:sp>
        <p:nvSpPr>
          <p:cNvPr id="20" name="TextBox 32"/>
          <p:cNvSpPr txBox="1"/>
          <p:nvPr/>
        </p:nvSpPr>
        <p:spPr>
          <a:xfrm>
            <a:off x="6304049" y="2147665"/>
            <a:ext cx="58275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= de gemiddelde groei van de </a:t>
            </a:r>
            <a:r>
              <a:rPr lang="en-US" sz="1600" u="sng" dirty="0"/>
              <a:t>productiecapaciteit</a:t>
            </a:r>
            <a:r>
              <a:rPr lang="en-US" sz="1600" dirty="0"/>
              <a:t> op lange termijn </a:t>
            </a:r>
            <a:endParaRPr lang="nl-NL" sz="1600" dirty="0"/>
          </a:p>
        </p:txBody>
      </p:sp>
      <p:sp>
        <p:nvSpPr>
          <p:cNvPr id="23" name="TextBox 32"/>
          <p:cNvSpPr txBox="1"/>
          <p:nvPr/>
        </p:nvSpPr>
        <p:spPr>
          <a:xfrm>
            <a:off x="7155800" y="3684551"/>
            <a:ext cx="4670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= de verandering (in %) van het BBP op korte termijn </a:t>
            </a:r>
            <a:endParaRPr lang="nl-NL" sz="16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132856"/>
            <a:ext cx="5724128" cy="4272941"/>
          </a:xfrm>
          <a:prstGeom prst="rect">
            <a:avLst/>
          </a:prstGeom>
        </p:spPr>
      </p:pic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385900" y="849768"/>
            <a:ext cx="11440885" cy="9361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000" dirty="0"/>
              <a:t>Conjunctuurklok:	 </a:t>
            </a:r>
            <a:r>
              <a:rPr lang="en-US" sz="2000" dirty="0">
                <a:hlinkClick r:id="rId3"/>
              </a:rPr>
              <a:t>https://www.cbs.nl/nl-nl/visualisaties/dashboard-economie/conjunctuur/conjunctuur</a:t>
            </a:r>
            <a:endParaRPr lang="en-US" sz="2000" dirty="0"/>
          </a:p>
          <a:p>
            <a:pPr marL="0" indent="0">
              <a:buNone/>
            </a:pPr>
            <a:r>
              <a:rPr lang="en-US" sz="2000" dirty="0"/>
              <a:t>En uitleg: 	 </a:t>
            </a:r>
            <a:r>
              <a:rPr lang="en-US" sz="2000" dirty="0">
                <a:hlinkClick r:id="rId4"/>
              </a:rPr>
              <a:t>https://www.cbs.nl/nl-nl/onze-diensten/leren-met-het-cbs/gereedschappen/conjunctuurklok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816080" y="1988840"/>
            <a:ext cx="360040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88088" y="2636912"/>
            <a:ext cx="216024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8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5443" y="1361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H3 &amp; H4: Structuur en </a:t>
            </a:r>
            <a:r>
              <a:rPr lang="en-US" b="1" dirty="0" err="1"/>
              <a:t>Conjunctuur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2290" y="151665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</a:t>
            </a:r>
            <a:r>
              <a:rPr lang="en-US" dirty="0">
                <a:solidFill>
                  <a:srgbClr val="00B050"/>
                </a:solidFill>
              </a:rPr>
              <a:t>Structuur</a:t>
            </a:r>
            <a:r>
              <a:rPr lang="en-US" dirty="0"/>
              <a:t> =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70442" y="1516658"/>
            <a:ext cx="1349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Aanbodzijde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7938" y="1156618"/>
            <a:ext cx="352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Kwaliteit</a:t>
            </a:r>
            <a:r>
              <a:rPr lang="en-US" dirty="0"/>
              <a:t> van de </a:t>
            </a:r>
            <a:r>
              <a:rPr lang="en-US" dirty="0" err="1">
                <a:solidFill>
                  <a:srgbClr val="0070C0"/>
                </a:solidFill>
              </a:rPr>
              <a:t>productiefactoren</a:t>
            </a:r>
            <a:r>
              <a:rPr lang="en-US" dirty="0"/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2651" y="1516658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Productiecapaciteit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0882" y="1804690"/>
            <a:ext cx="3724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Kwantiteit</a:t>
            </a:r>
            <a:r>
              <a:rPr lang="en-US" dirty="0"/>
              <a:t> van de </a:t>
            </a:r>
            <a:r>
              <a:rPr lang="en-US" dirty="0" err="1">
                <a:solidFill>
                  <a:srgbClr val="0070C0"/>
                </a:solidFill>
              </a:rPr>
              <a:t>productiefactoren</a:t>
            </a:r>
            <a:r>
              <a:rPr lang="en-US" dirty="0">
                <a:solidFill>
                  <a:srgbClr val="0070C0"/>
                </a:solidFill>
              </a:rPr>
              <a:t>*</a:t>
            </a:r>
            <a:r>
              <a:rPr lang="en-US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290" y="2368178"/>
            <a:ext cx="174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2. </a:t>
            </a:r>
            <a:r>
              <a:rPr lang="en-US" dirty="0" err="1">
                <a:solidFill>
                  <a:srgbClr val="FF0000"/>
                </a:solidFill>
              </a:rPr>
              <a:t>Conjunctuur</a:t>
            </a:r>
            <a:r>
              <a:rPr lang="en-US" dirty="0"/>
              <a:t>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0483" y="2368178"/>
            <a:ext cx="1161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Vraagzijde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30683" y="2368178"/>
            <a:ext cx="134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Bestedingen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166586" y="173268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82610" y="258420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046906" y="236817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 = Y = C + I + O + E - M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671626" y="1743730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5671626" y="1453261"/>
            <a:ext cx="216024" cy="2074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470842" y="258420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hthoek 2">
            <a:extLst>
              <a:ext uri="{FF2B5EF4-FFF2-40B4-BE49-F238E27FC236}">
                <a16:creationId xmlns:a16="http://schemas.microsoft.com/office/drawing/2014/main" id="{7DFC1BC9-A324-6D4E-B15B-DB87D68257FB}"/>
              </a:ext>
            </a:extLst>
          </p:cNvPr>
          <p:cNvSpPr/>
          <p:nvPr/>
        </p:nvSpPr>
        <p:spPr>
          <a:xfrm>
            <a:off x="9200341" y="4897358"/>
            <a:ext cx="285449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* </a:t>
            </a:r>
            <a:r>
              <a:rPr lang="en-US" dirty="0" err="1">
                <a:solidFill>
                  <a:srgbClr val="0070C0"/>
                </a:solidFill>
              </a:rPr>
              <a:t>Productiefactoren</a:t>
            </a:r>
            <a:r>
              <a:rPr lang="en-US" dirty="0"/>
              <a:t>: </a:t>
            </a:r>
          </a:p>
          <a:p>
            <a:r>
              <a:rPr lang="en-US" dirty="0"/>
              <a:t>	</a:t>
            </a:r>
            <a:r>
              <a:rPr lang="en-US" dirty="0" err="1"/>
              <a:t>Kapitaal</a:t>
            </a:r>
            <a:r>
              <a:rPr lang="en-US" dirty="0"/>
              <a:t> </a:t>
            </a:r>
          </a:p>
          <a:p>
            <a:r>
              <a:rPr lang="en-US" dirty="0"/>
              <a:t>	Arbeid </a:t>
            </a:r>
          </a:p>
          <a:p>
            <a:r>
              <a:rPr lang="en-US" dirty="0"/>
              <a:t>	</a:t>
            </a:r>
            <a:r>
              <a:rPr lang="en-US" dirty="0" err="1"/>
              <a:t>Natuur</a:t>
            </a:r>
            <a:endParaRPr lang="en-US" dirty="0"/>
          </a:p>
          <a:p>
            <a:r>
              <a:rPr lang="en-US" dirty="0"/>
              <a:t>	</a:t>
            </a:r>
            <a:r>
              <a:rPr lang="en-US" dirty="0" err="1"/>
              <a:t>Ondernemerschap</a:t>
            </a:r>
            <a:endParaRPr lang="en-US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B05CAF3-BFFF-3F44-A882-D7CFC91D3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0" y="3025541"/>
            <a:ext cx="8243468" cy="3738317"/>
          </a:xfrm>
          <a:prstGeom prst="rect">
            <a:avLst/>
          </a:prstGeom>
        </p:spPr>
      </p:pic>
      <p:sp>
        <p:nvSpPr>
          <p:cNvPr id="19" name="TextBox 32">
            <a:extLst>
              <a:ext uri="{FF2B5EF4-FFF2-40B4-BE49-F238E27FC236}">
                <a16:creationId xmlns:a16="http://schemas.microsoft.com/office/drawing/2014/main" id="{F40E8309-F30B-6B4A-9B8C-0C2A61FB541B}"/>
              </a:ext>
            </a:extLst>
          </p:cNvPr>
          <p:cNvSpPr txBox="1"/>
          <p:nvPr/>
        </p:nvSpPr>
        <p:spPr>
          <a:xfrm>
            <a:off x="5109718" y="3335953"/>
            <a:ext cx="582759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= de gemiddelde groei van de </a:t>
            </a:r>
            <a:r>
              <a:rPr lang="en-US" sz="1600" u="sng" dirty="0"/>
              <a:t>productiecapaciteit</a:t>
            </a:r>
            <a:r>
              <a:rPr lang="en-US" sz="1600" dirty="0"/>
              <a:t> op lange termijn</a:t>
            </a:r>
          </a:p>
          <a:p>
            <a:r>
              <a:rPr lang="en-US" sz="1600" dirty="0"/>
              <a:t> 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01468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22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908720"/>
          </a:xfrm>
        </p:spPr>
        <p:txBody>
          <a:bodyPr/>
          <a:lstStyle/>
          <a:p>
            <a:r>
              <a:rPr lang="nl-NL" b="1" dirty="0"/>
              <a:t>H3: Structuurbeleid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24000" y="908720"/>
            <a:ext cx="9144000" cy="55446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b="1" dirty="0"/>
              <a:t>Structuurbeleid (i.v.m. opgave 47)</a:t>
            </a:r>
            <a:r>
              <a:rPr lang="nl-NL" dirty="0"/>
              <a:t>:</a:t>
            </a:r>
          </a:p>
          <a:p>
            <a:pPr marL="0" indent="0">
              <a:buNone/>
            </a:pPr>
            <a:r>
              <a:rPr lang="nl-NL" dirty="0"/>
              <a:t>Het beïnvloeden van de </a:t>
            </a:r>
            <a:r>
              <a:rPr lang="nl-NL" u="sng" dirty="0"/>
              <a:t>aanbodzijde</a:t>
            </a:r>
            <a:r>
              <a:rPr lang="nl-NL" dirty="0"/>
              <a:t> van de economie: de productiecapaciteit!</a:t>
            </a:r>
          </a:p>
          <a:p>
            <a:pPr marL="0" indent="0">
              <a:buNone/>
            </a:pPr>
            <a:r>
              <a:rPr lang="nl-NL" dirty="0"/>
              <a:t>Productiecapaciteit hangt af van:</a:t>
            </a:r>
          </a:p>
          <a:p>
            <a:pPr>
              <a:buFont typeface="Wingdings"/>
              <a:buChar char="Ø"/>
            </a:pPr>
            <a:r>
              <a:rPr lang="nl-NL" dirty="0"/>
              <a:t>De kwantiteit van de productiefactoren</a:t>
            </a:r>
          </a:p>
          <a:p>
            <a:pPr>
              <a:buFont typeface="Wingdings"/>
              <a:buChar char="Ø"/>
            </a:pPr>
            <a:r>
              <a:rPr lang="nl-NL" dirty="0"/>
              <a:t>De kwaliteit van de productiefactoren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Hoe?</a:t>
            </a:r>
          </a:p>
          <a:p>
            <a:pPr marL="0" indent="0">
              <a:buNone/>
            </a:pPr>
            <a:r>
              <a:rPr lang="nl-NL" dirty="0"/>
              <a:t>Investeren in </a:t>
            </a:r>
            <a:r>
              <a:rPr lang="nl-NL" dirty="0" err="1"/>
              <a:t>oa</a:t>
            </a:r>
            <a:r>
              <a:rPr lang="nl-NL" dirty="0"/>
              <a:t>.</a:t>
            </a:r>
          </a:p>
          <a:p>
            <a:pPr>
              <a:buFont typeface="Wingdings"/>
              <a:buChar char="Ø"/>
            </a:pPr>
            <a:r>
              <a:rPr lang="nl-NL" dirty="0"/>
              <a:t>technologische ontwikkeling</a:t>
            </a:r>
          </a:p>
          <a:p>
            <a:pPr>
              <a:buFont typeface="Wingdings"/>
              <a:buChar char="Ø"/>
            </a:pPr>
            <a:r>
              <a:rPr lang="nl-NL" dirty="0"/>
              <a:t>innovaties</a:t>
            </a:r>
          </a:p>
          <a:p>
            <a:pPr>
              <a:buFont typeface="Wingdings"/>
              <a:buChar char="Ø"/>
            </a:pPr>
            <a:r>
              <a:rPr lang="nl-NL" dirty="0"/>
              <a:t>onderwijs</a:t>
            </a:r>
          </a:p>
          <a:p>
            <a:pPr>
              <a:buFont typeface="Wingdings"/>
              <a:buChar char="Ø"/>
            </a:pPr>
            <a:r>
              <a:rPr lang="nl-NL" dirty="0"/>
              <a:t>infrastructuur (bv. Betere wegen, meer wegen, betere havens, meer havens)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7" t="34150" r="16607" b="22217"/>
          <a:stretch/>
        </p:blipFill>
        <p:spPr bwMode="auto">
          <a:xfrm>
            <a:off x="5879976" y="2636913"/>
            <a:ext cx="4536504" cy="282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468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692696"/>
          </a:xfrm>
        </p:spPr>
        <p:txBody>
          <a:bodyPr>
            <a:normAutofit/>
          </a:bodyPr>
          <a:lstStyle/>
          <a:p>
            <a:r>
              <a:rPr lang="nl-NL" sz="3500" b="1" dirty="0"/>
              <a:t>H4: Conjunctuurbeleid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7" t="34150" r="16607" b="22217"/>
          <a:stretch/>
        </p:blipFill>
        <p:spPr bwMode="auto">
          <a:xfrm>
            <a:off x="3719736" y="4174727"/>
            <a:ext cx="4248472" cy="264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524000" y="620689"/>
            <a:ext cx="91085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= Beleid gericht op ‘evenwichtige’ economische ontwikkeling, dus verkleinen van de </a:t>
            </a:r>
          </a:p>
          <a:p>
            <a:r>
              <a:rPr lang="nl-NL" dirty="0"/>
              <a:t>    conjunctuurgolven, door de </a:t>
            </a:r>
            <a:r>
              <a:rPr lang="nl-NL" u="sng" dirty="0"/>
              <a:t>bestedingen</a:t>
            </a:r>
            <a:r>
              <a:rPr lang="nl-NL" dirty="0"/>
              <a:t> te beïnvloeden! 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Manieren:</a:t>
            </a:r>
          </a:p>
          <a:p>
            <a:pPr marL="342900" indent="-342900">
              <a:buFontTx/>
              <a:buAutoNum type="arabicPeriod"/>
            </a:pPr>
            <a:r>
              <a:rPr lang="nl-NL" dirty="0"/>
              <a:t>Anticyclisch Conjunctuurbeleid (blz. 207)</a:t>
            </a:r>
          </a:p>
          <a:p>
            <a:pPr marL="800100" lvl="1" indent="-342900">
              <a:buAutoNum type="alphaLcPeriod"/>
            </a:pPr>
            <a:r>
              <a:rPr lang="nl-NL" dirty="0"/>
              <a:t>Belasting verlagen (</a:t>
            </a:r>
            <a:r>
              <a:rPr lang="nl-NL" dirty="0">
                <a:solidFill>
                  <a:srgbClr val="0070C0"/>
                </a:solidFill>
              </a:rPr>
              <a:t>verhogen</a:t>
            </a:r>
            <a:r>
              <a:rPr lang="nl-NL" dirty="0"/>
              <a:t>) in laagconjunctuur (in </a:t>
            </a:r>
            <a:r>
              <a:rPr lang="nl-NL" dirty="0">
                <a:solidFill>
                  <a:srgbClr val="0070C0"/>
                </a:solidFill>
              </a:rPr>
              <a:t>hoogconjunctuur</a:t>
            </a:r>
            <a:r>
              <a:rPr lang="nl-NL" dirty="0"/>
              <a:t>)</a:t>
            </a:r>
          </a:p>
          <a:p>
            <a:pPr marL="800100" lvl="1" indent="-342900">
              <a:buAutoNum type="alphaLcPeriod"/>
            </a:pPr>
            <a:r>
              <a:rPr lang="nl-NL" dirty="0"/>
              <a:t>Overheidsbestedingen verhogen (</a:t>
            </a:r>
            <a:r>
              <a:rPr lang="nl-NL" dirty="0">
                <a:solidFill>
                  <a:srgbClr val="0070C0"/>
                </a:solidFill>
              </a:rPr>
              <a:t>verlagen</a:t>
            </a:r>
            <a:r>
              <a:rPr lang="nl-NL" dirty="0"/>
              <a:t>) in laagconjunctuur (in </a:t>
            </a:r>
            <a:r>
              <a:rPr lang="nl-NL" dirty="0">
                <a:solidFill>
                  <a:srgbClr val="0070C0"/>
                </a:solidFill>
              </a:rPr>
              <a:t>hoogconjunctuur</a:t>
            </a:r>
            <a:r>
              <a:rPr lang="nl-NL" dirty="0"/>
              <a:t>) </a:t>
            </a:r>
          </a:p>
          <a:p>
            <a:pPr marL="342900" indent="-342900">
              <a:buAutoNum type="arabicPeriod"/>
            </a:pPr>
            <a:r>
              <a:rPr lang="nl-NL" dirty="0"/>
              <a:t>Automatische (ingebouwde) stabilisatoren (blz. 208 &amp; 209): zonder deze ‘stabilisatoren’ zouden de conjunctuurgolven hoger zijn.</a:t>
            </a:r>
          </a:p>
          <a:p>
            <a:pPr marL="800100" lvl="1" indent="-342900">
              <a:buAutoNum type="alphaLcPeriod"/>
            </a:pPr>
            <a:r>
              <a:rPr lang="nl-NL" dirty="0"/>
              <a:t>Werkloosheidswet en minimumloon (bij laagconjunctuur)</a:t>
            </a:r>
          </a:p>
          <a:p>
            <a:pPr marL="800100" lvl="1" indent="-342900">
              <a:buAutoNum type="alphaLcPeriod"/>
            </a:pPr>
            <a:r>
              <a:rPr lang="nl-NL" dirty="0"/>
              <a:t>Progressief belastingsysteem (bij laagconjunctuur en bij hoogconjunctuur)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905836" y="1196753"/>
            <a:ext cx="37266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b="1" dirty="0">
                <a:solidFill>
                  <a:srgbClr val="FF0000"/>
                </a:solidFill>
              </a:rPr>
              <a:t>Nakijken / vragen? &gt; 39 t/m 49</a:t>
            </a:r>
          </a:p>
          <a:p>
            <a:r>
              <a:rPr lang="nl-NL" sz="1500" b="1" dirty="0">
                <a:solidFill>
                  <a:srgbClr val="FF0000"/>
                </a:solidFill>
              </a:rPr>
              <a:t>Oefenen: </a:t>
            </a:r>
          </a:p>
          <a:p>
            <a:r>
              <a:rPr lang="nl-NL" sz="1500" b="1" u="sng" dirty="0">
                <a:solidFill>
                  <a:srgbClr val="FF0000"/>
                </a:solidFill>
              </a:rPr>
              <a:t>Vandaag</a:t>
            </a:r>
            <a:r>
              <a:rPr lang="nl-NL" sz="1500" b="1" dirty="0">
                <a:solidFill>
                  <a:srgbClr val="FF0000"/>
                </a:solidFill>
              </a:rPr>
              <a:t>: Contexten I, blz. 149, </a:t>
            </a:r>
            <a:r>
              <a:rPr lang="nl-NL" sz="1500" b="1" dirty="0" err="1">
                <a:solidFill>
                  <a:srgbClr val="FF0000"/>
                </a:solidFill>
              </a:rPr>
              <a:t>opg</a:t>
            </a:r>
            <a:r>
              <a:rPr lang="nl-NL" sz="1500" b="1" dirty="0">
                <a:solidFill>
                  <a:srgbClr val="FF0000"/>
                </a:solidFill>
              </a:rPr>
              <a:t>. 1 t/m 9</a:t>
            </a:r>
          </a:p>
          <a:p>
            <a:r>
              <a:rPr lang="nl-NL" sz="1500" b="1" u="sng" dirty="0">
                <a:solidFill>
                  <a:srgbClr val="FF0000"/>
                </a:solidFill>
              </a:rPr>
              <a:t>Morgen</a:t>
            </a:r>
            <a:r>
              <a:rPr lang="nl-NL" sz="1500" b="1" dirty="0">
                <a:solidFill>
                  <a:srgbClr val="FF0000"/>
                </a:solidFill>
              </a:rPr>
              <a:t>: Contexten I, blz. 150, </a:t>
            </a:r>
            <a:r>
              <a:rPr lang="nl-NL" sz="1500" b="1" dirty="0" err="1">
                <a:solidFill>
                  <a:srgbClr val="FF0000"/>
                </a:solidFill>
              </a:rPr>
              <a:t>opg</a:t>
            </a:r>
            <a:r>
              <a:rPr lang="nl-NL" sz="1500" b="1" dirty="0">
                <a:solidFill>
                  <a:srgbClr val="FF0000"/>
                </a:solidFill>
              </a:rPr>
              <a:t>. 1 t/m 11</a:t>
            </a:r>
          </a:p>
          <a:p>
            <a:r>
              <a:rPr lang="nl-NL" sz="1500" b="1" u="sng" dirty="0">
                <a:solidFill>
                  <a:srgbClr val="FF0000"/>
                </a:solidFill>
              </a:rPr>
              <a:t>Vrijdag</a:t>
            </a:r>
            <a:r>
              <a:rPr lang="nl-NL" sz="1500" b="1" dirty="0">
                <a:solidFill>
                  <a:srgbClr val="FF0000"/>
                </a:solidFill>
              </a:rPr>
              <a:t>: Examenopgave!</a:t>
            </a:r>
          </a:p>
        </p:txBody>
      </p:sp>
    </p:spTree>
    <p:extLst>
      <p:ext uri="{BB962C8B-B14F-4D97-AF65-F5344CB8AC3E}">
        <p14:creationId xmlns:p14="http://schemas.microsoft.com/office/powerpoint/2010/main" val="21370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16-11-15 21.38.2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33064" r="2880" b="18819"/>
          <a:stretch/>
        </p:blipFill>
        <p:spPr>
          <a:xfrm>
            <a:off x="2676792" y="1052737"/>
            <a:ext cx="6516724" cy="2427799"/>
          </a:xfrm>
        </p:spPr>
      </p:pic>
      <p:cxnSp>
        <p:nvCxnSpPr>
          <p:cNvPr id="6" name="Straight Connector 5"/>
          <p:cNvCxnSpPr/>
          <p:nvPr/>
        </p:nvCxnSpPr>
        <p:spPr>
          <a:xfrm flipV="1">
            <a:off x="5663952" y="5373216"/>
            <a:ext cx="1152128" cy="7200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51784" y="6093296"/>
            <a:ext cx="15121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816080" y="4077072"/>
            <a:ext cx="0" cy="129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95800" y="5229200"/>
            <a:ext cx="1152128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03912" y="4941168"/>
            <a:ext cx="1296144" cy="1512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384032" y="4581128"/>
            <a:ext cx="1368152" cy="16561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151784" y="4005064"/>
            <a:ext cx="0" cy="2664296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151784" y="6669360"/>
            <a:ext cx="4176464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719736" y="4005064"/>
            <a:ext cx="317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472264" y="648866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 (</a:t>
            </a:r>
            <a:r>
              <a:rPr lang="en-US" sz="2000" dirty="0" err="1"/>
              <a:t>Yr</a:t>
            </a:r>
            <a:r>
              <a:rPr lang="en-US" sz="2000" dirty="0"/>
              <a:t> ,  T)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151784" y="4869160"/>
            <a:ext cx="57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Qv</a:t>
            </a:r>
            <a:r>
              <a:rPr lang="en-US" sz="1500" dirty="0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87888" y="4581128"/>
            <a:ext cx="57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Qv</a:t>
            </a:r>
            <a:r>
              <a:rPr lang="en-US" sz="1500" dirty="0"/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96000" y="4221088"/>
            <a:ext cx="5705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Qv</a:t>
            </a:r>
            <a:r>
              <a:rPr lang="en-US" sz="1500" dirty="0"/>
              <a:t>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3512" y="593686"/>
            <a:ext cx="193008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/>
              <a:t>M x V = P x </a:t>
            </a:r>
            <a:r>
              <a:rPr lang="en-US" sz="2500" dirty="0" err="1"/>
              <a:t>Yr</a:t>
            </a:r>
            <a:endParaRPr lang="en-US" sz="25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1" y="339717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Klassieken</a:t>
            </a:r>
            <a:r>
              <a:rPr lang="en-US" sz="1600" dirty="0"/>
              <a:t>, lange termijn: Geld is </a:t>
            </a:r>
            <a:r>
              <a:rPr lang="en-US" sz="1600" dirty="0" err="1"/>
              <a:t>neutraal</a:t>
            </a:r>
            <a:r>
              <a:rPr lang="en-US" sz="1600" dirty="0"/>
              <a:t>, </a:t>
            </a:r>
            <a:r>
              <a:rPr lang="en-US" sz="1600" dirty="0" err="1"/>
              <a:t>dus</a:t>
            </a:r>
            <a:r>
              <a:rPr lang="en-US" sz="1600" dirty="0"/>
              <a:t> </a:t>
            </a:r>
            <a:r>
              <a:rPr lang="en-US" sz="1600" dirty="0" err="1"/>
              <a:t>toename</a:t>
            </a:r>
            <a:r>
              <a:rPr lang="en-US" sz="1600" dirty="0"/>
              <a:t> van M </a:t>
            </a:r>
            <a:r>
              <a:rPr lang="en-US" sz="1600" dirty="0" err="1"/>
              <a:t>leidt</a:t>
            </a:r>
            <a:r>
              <a:rPr lang="en-US" sz="1600" dirty="0"/>
              <a:t> </a:t>
            </a:r>
            <a:r>
              <a:rPr lang="en-US" sz="1600" dirty="0" err="1"/>
              <a:t>niet</a:t>
            </a:r>
            <a:r>
              <a:rPr lang="en-US" sz="1600" dirty="0"/>
              <a:t> tot </a:t>
            </a:r>
            <a:r>
              <a:rPr lang="en-US" sz="1600" dirty="0" err="1"/>
              <a:t>toename</a:t>
            </a:r>
            <a:r>
              <a:rPr lang="en-US" sz="1600" dirty="0"/>
              <a:t> van Y, maar van P!</a:t>
            </a:r>
          </a:p>
          <a:p>
            <a:r>
              <a:rPr lang="en-US" sz="1600" dirty="0"/>
              <a:t>Keynes, korte termijn: </a:t>
            </a:r>
            <a:r>
              <a:rPr lang="en-US" sz="1600" dirty="0" err="1"/>
              <a:t>toename</a:t>
            </a:r>
            <a:r>
              <a:rPr lang="en-US" sz="1600" dirty="0"/>
              <a:t> van M </a:t>
            </a:r>
            <a:r>
              <a:rPr lang="en-US" sz="1600" dirty="0" err="1"/>
              <a:t>leidt</a:t>
            </a:r>
            <a:r>
              <a:rPr lang="en-US" sz="1600" dirty="0"/>
              <a:t> in </a:t>
            </a:r>
            <a:r>
              <a:rPr lang="en-US" sz="1600" dirty="0" err="1"/>
              <a:t>een</a:t>
            </a:r>
            <a:r>
              <a:rPr lang="en-US" sz="1600" dirty="0"/>
              <a:t> </a:t>
            </a:r>
            <a:r>
              <a:rPr lang="en-US" sz="1600" dirty="0" err="1"/>
              <a:t>situatie</a:t>
            </a:r>
            <a:r>
              <a:rPr lang="en-US" sz="1600" dirty="0"/>
              <a:t> van </a:t>
            </a:r>
            <a:r>
              <a:rPr lang="en-US" sz="1600" dirty="0" err="1"/>
              <a:t>onderbesteding</a:t>
            </a:r>
            <a:r>
              <a:rPr lang="en-US" sz="1600" dirty="0"/>
              <a:t> WEL tot </a:t>
            </a:r>
            <a:r>
              <a:rPr lang="en-US" sz="1600" dirty="0" err="1"/>
              <a:t>toename</a:t>
            </a:r>
            <a:r>
              <a:rPr lang="en-US" sz="1600" dirty="0"/>
              <a:t> van Y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1195" y="614717"/>
            <a:ext cx="544389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Stelling</a:t>
            </a:r>
            <a:r>
              <a:rPr lang="en-US" sz="2500" dirty="0"/>
              <a:t>: </a:t>
            </a:r>
            <a:r>
              <a:rPr lang="en-US" sz="2500" dirty="0" err="1"/>
              <a:t>toename</a:t>
            </a:r>
            <a:r>
              <a:rPr lang="en-US" sz="2500" dirty="0"/>
              <a:t> van M </a:t>
            </a:r>
            <a:r>
              <a:rPr lang="en-US" sz="2500" dirty="0" err="1"/>
              <a:t>leidt</a:t>
            </a:r>
            <a:r>
              <a:rPr lang="en-US" sz="2500" dirty="0"/>
              <a:t> tot </a:t>
            </a:r>
            <a:r>
              <a:rPr lang="en-US" sz="2500" dirty="0" err="1"/>
              <a:t>inflatie</a:t>
            </a:r>
            <a:endParaRPr lang="en-US" sz="25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063552" y="-99392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dirty="0"/>
              <a:t>H4: </a:t>
            </a:r>
            <a:r>
              <a:rPr lang="en-US" dirty="0" err="1"/>
              <a:t>Prijzen</a:t>
            </a:r>
            <a:r>
              <a:rPr lang="en-US" dirty="0"/>
              <a:t> op korte en lange termijn</a:t>
            </a:r>
          </a:p>
        </p:txBody>
      </p:sp>
    </p:spTree>
    <p:extLst>
      <p:ext uri="{BB962C8B-B14F-4D97-AF65-F5344CB8AC3E}">
        <p14:creationId xmlns:p14="http://schemas.microsoft.com/office/powerpoint/2010/main" val="201538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2" grpId="0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0"/>
            <a:ext cx="8229600" cy="980728"/>
          </a:xfrm>
        </p:spPr>
        <p:txBody>
          <a:bodyPr/>
          <a:lstStyle/>
          <a:p>
            <a:r>
              <a:rPr lang="nl-NL" dirty="0"/>
              <a:t>Fisher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59898" y="2066829"/>
            <a:ext cx="2188030" cy="61116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M x V = P x </a:t>
            </a:r>
            <a:r>
              <a:rPr lang="nl-NL" dirty="0" err="1"/>
              <a:t>Yr</a:t>
            </a: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826822" y="6260261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https://www.youtube.com/watch?v=zke5fZYS4Sk</a:t>
            </a:r>
            <a:endParaRPr lang="nl-NL" dirty="0"/>
          </a:p>
        </p:txBody>
      </p:sp>
      <p:pic>
        <p:nvPicPr>
          <p:cNvPr id="5" name="Afbeelding 4"/>
          <p:cNvPicPr/>
          <p:nvPr/>
        </p:nvPicPr>
        <p:blipFill rotWithShape="1">
          <a:blip r:embed="rId3"/>
          <a:srcRect l="37441" t="56773" r="13349" b="12322"/>
          <a:stretch/>
        </p:blipFill>
        <p:spPr bwMode="auto">
          <a:xfrm>
            <a:off x="839847" y="3537138"/>
            <a:ext cx="4176464" cy="2261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664837" y="1087757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invloed van de geldhoeveelheid (M) op:</a:t>
            </a:r>
          </a:p>
          <a:p>
            <a:pPr marL="342900" indent="-342900">
              <a:buAutoNum type="arabicPeriod"/>
            </a:pPr>
            <a:r>
              <a:rPr lang="nl-NL" dirty="0"/>
              <a:t>De productie (Y) (korte termijn)</a:t>
            </a:r>
          </a:p>
          <a:p>
            <a:pPr marL="342900" indent="-342900">
              <a:buAutoNum type="arabicPeriod"/>
            </a:pPr>
            <a:r>
              <a:rPr lang="nl-NL" dirty="0"/>
              <a:t>De prijzen (P) (lange termijn) 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E102D6A-1CEA-2B45-A6FA-61BD1E4057A6}"/>
              </a:ext>
            </a:extLst>
          </p:cNvPr>
          <p:cNvSpPr/>
          <p:nvPr/>
        </p:nvSpPr>
        <p:spPr>
          <a:xfrm>
            <a:off x="555329" y="2571052"/>
            <a:ext cx="2615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Altijd geldt:</a:t>
            </a:r>
          </a:p>
          <a:p>
            <a:r>
              <a:rPr lang="nl-NL" dirty="0"/>
              <a:t>Op korte termijn geldt:</a:t>
            </a:r>
          </a:p>
          <a:p>
            <a:r>
              <a:rPr lang="nl-NL" dirty="0"/>
              <a:t>Op lange termijn geldt: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811BE33E-1DA2-784A-BAE0-6CE928C43014}"/>
              </a:ext>
            </a:extLst>
          </p:cNvPr>
          <p:cNvSpPr txBox="1"/>
          <p:nvPr/>
        </p:nvSpPr>
        <p:spPr>
          <a:xfrm>
            <a:off x="839847" y="5939036"/>
            <a:ext cx="1468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Uitleg, bekijk: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B00D01D-ABD9-3D41-99F0-B2DB0BEB050D}"/>
              </a:ext>
            </a:extLst>
          </p:cNvPr>
          <p:cNvSpPr txBox="1"/>
          <p:nvPr/>
        </p:nvSpPr>
        <p:spPr>
          <a:xfrm>
            <a:off x="664837" y="2005076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Fisher: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FBF46054-D4B2-ED41-B477-3FBE40AFF3E0}"/>
              </a:ext>
            </a:extLst>
          </p:cNvPr>
          <p:cNvSpPr txBox="1"/>
          <p:nvPr/>
        </p:nvSpPr>
        <p:spPr>
          <a:xfrm>
            <a:off x="3300230" y="2571052"/>
            <a:ext cx="1448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V = constant </a:t>
            </a:r>
          </a:p>
          <a:p>
            <a:r>
              <a:rPr lang="nl-NL" dirty="0"/>
              <a:t>P = constant</a:t>
            </a:r>
          </a:p>
          <a:p>
            <a:r>
              <a:rPr lang="nl-NL" dirty="0" err="1"/>
              <a:t>Yr</a:t>
            </a:r>
            <a:r>
              <a:rPr lang="nl-NL" dirty="0"/>
              <a:t> = constant 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A7D7107C-2614-EE4A-A259-73897EDE30B5}"/>
              </a:ext>
            </a:extLst>
          </p:cNvPr>
          <p:cNvSpPr txBox="1"/>
          <p:nvPr/>
        </p:nvSpPr>
        <p:spPr>
          <a:xfrm>
            <a:off x="5447928" y="2848051"/>
            <a:ext cx="1509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Hieruit volgt &gt;</a:t>
            </a:r>
          </a:p>
          <a:p>
            <a:r>
              <a:rPr lang="nl-NL" dirty="0"/>
              <a:t>Hieruit volgt &gt;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AF79A2EA-5294-5148-A673-A0DB1111A034}"/>
              </a:ext>
            </a:extLst>
          </p:cNvPr>
          <p:cNvSpPr txBox="1"/>
          <p:nvPr/>
        </p:nvSpPr>
        <p:spPr>
          <a:xfrm>
            <a:off x="7162800" y="2848051"/>
            <a:ext cx="34513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Als M stijgt, dan stijgt / daalt  </a:t>
            </a:r>
            <a:r>
              <a:rPr lang="nl-NL" dirty="0" err="1"/>
              <a:t>Yr</a:t>
            </a:r>
            <a:r>
              <a:rPr lang="nl-NL" dirty="0"/>
              <a:t> (T)</a:t>
            </a:r>
          </a:p>
          <a:p>
            <a:r>
              <a:rPr lang="nl-NL" dirty="0"/>
              <a:t>Als M stijgt, dan stijgt / daalt P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51D27CB2-F7C7-5441-8A40-F774B3AD900D}"/>
              </a:ext>
            </a:extLst>
          </p:cNvPr>
          <p:cNvCxnSpPr/>
          <p:nvPr/>
        </p:nvCxnSpPr>
        <p:spPr>
          <a:xfrm flipV="1">
            <a:off x="9448800" y="2950029"/>
            <a:ext cx="391886" cy="221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EC3714E1-6BAC-7547-AEBB-F1E073B83D9E}"/>
              </a:ext>
            </a:extLst>
          </p:cNvPr>
          <p:cNvCxnSpPr/>
          <p:nvPr/>
        </p:nvCxnSpPr>
        <p:spPr>
          <a:xfrm flipV="1">
            <a:off x="9448800" y="3222205"/>
            <a:ext cx="391886" cy="2211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E9B1D557-4FAA-424A-BBB1-C59C3F07468E}"/>
              </a:ext>
            </a:extLst>
          </p:cNvPr>
          <p:cNvSpPr txBox="1"/>
          <p:nvPr/>
        </p:nvSpPr>
        <p:spPr>
          <a:xfrm>
            <a:off x="4294964" y="4086245"/>
            <a:ext cx="3008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LT aanbodfunctie &gt; (verticaal) 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D5FA3FB6-79C5-DE44-A594-3A4FD0A2EFBC}"/>
              </a:ext>
            </a:extLst>
          </p:cNvPr>
          <p:cNvSpPr txBox="1"/>
          <p:nvPr/>
        </p:nvSpPr>
        <p:spPr>
          <a:xfrm>
            <a:off x="4294964" y="4545312"/>
            <a:ext cx="330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KT aanbodfunctie &gt; (horizontaal) </a:t>
            </a:r>
          </a:p>
        </p:txBody>
      </p: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F2242099-8AD9-DC48-9B5B-DF0DEE445514}"/>
              </a:ext>
            </a:extLst>
          </p:cNvPr>
          <p:cNvCxnSpPr>
            <a:cxnSpLocks/>
          </p:cNvCxnSpPr>
          <p:nvPr/>
        </p:nvCxnSpPr>
        <p:spPr>
          <a:xfrm>
            <a:off x="3170764" y="4308970"/>
            <a:ext cx="1124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FC5163F2-8095-A244-9BC2-33B805E72965}"/>
              </a:ext>
            </a:extLst>
          </p:cNvPr>
          <p:cNvCxnSpPr>
            <a:cxnSpLocks/>
          </p:cNvCxnSpPr>
          <p:nvPr/>
        </p:nvCxnSpPr>
        <p:spPr>
          <a:xfrm flipV="1">
            <a:off x="1499016" y="4736893"/>
            <a:ext cx="2795948" cy="397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2CD3489A-5B76-2542-A8DA-60D34C96DCC5}"/>
              </a:ext>
            </a:extLst>
          </p:cNvPr>
          <p:cNvSpPr txBox="1"/>
          <p:nvPr/>
        </p:nvSpPr>
        <p:spPr>
          <a:xfrm>
            <a:off x="6038969" y="2100822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Of &gt; </a:t>
            </a:r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F62BE146-1C81-F04B-8854-8ED718DBFEBE}"/>
              </a:ext>
            </a:extLst>
          </p:cNvPr>
          <p:cNvSpPr txBox="1">
            <a:spLocks/>
          </p:cNvSpPr>
          <p:nvPr/>
        </p:nvSpPr>
        <p:spPr>
          <a:xfrm>
            <a:off x="6800341" y="2066829"/>
            <a:ext cx="2188030" cy="61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M x V = P x T</a:t>
            </a:r>
          </a:p>
        </p:txBody>
      </p:sp>
    </p:spTree>
    <p:extLst>
      <p:ext uri="{BB962C8B-B14F-4D97-AF65-F5344CB8AC3E}">
        <p14:creationId xmlns:p14="http://schemas.microsoft.com/office/powerpoint/2010/main" val="116729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6548" y="35499"/>
            <a:ext cx="8866818" cy="756286"/>
          </a:xfrm>
        </p:spPr>
        <p:txBody>
          <a:bodyPr>
            <a:normAutofit/>
          </a:bodyPr>
          <a:lstStyle/>
          <a:p>
            <a:r>
              <a:rPr lang="en-US" sz="3000" b="1" dirty="0"/>
              <a:t>Werk, Hoofdstuk 1 en 2: Het aanbod van arbeid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59554" y="3408516"/>
            <a:ext cx="1277231" cy="572027"/>
          </a:xfrm>
          <a:ln w="3175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555835" y="4823999"/>
            <a:ext cx="4307708" cy="320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dirty="0">
                <a:solidFill>
                  <a:srgbClr val="000000"/>
                </a:solidFill>
              </a:rPr>
              <a:t>Potentiele beroepsbevolking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077962" y="5647231"/>
            <a:ext cx="2297211" cy="458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dirty="0">
                <a:solidFill>
                  <a:srgbClr val="000000"/>
                </a:solidFill>
              </a:rPr>
              <a:t>Werklozen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594026" y="5211331"/>
            <a:ext cx="2142776" cy="386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dirty="0">
                <a:solidFill>
                  <a:srgbClr val="000000"/>
                </a:solidFill>
              </a:rPr>
              <a:t>Werkenden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625200" y="5185965"/>
            <a:ext cx="3084424" cy="515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rgbClr val="000000"/>
                </a:solidFill>
              </a:rPr>
              <a:t>Totale Bevolking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260794" y="1948311"/>
            <a:ext cx="5537171" cy="732537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717421" y="4771424"/>
            <a:ext cx="3086744" cy="570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rgbClr val="000000"/>
                </a:solidFill>
              </a:rPr>
              <a:t>Beroepsbevolking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952852" y="1157287"/>
            <a:ext cx="8230629" cy="732537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60793" y="2759038"/>
            <a:ext cx="3508379" cy="560204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260793" y="3402491"/>
            <a:ext cx="2139357" cy="578052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5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6910662" y="2759038"/>
            <a:ext cx="1887303" cy="560205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5749" y="109697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2357" y="2125536"/>
            <a:ext cx="952028" cy="504212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10000"/>
          </a:bodyPr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80953" y="1317442"/>
            <a:ext cx="5038392" cy="6268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dirty="0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5555836" y="5637401"/>
            <a:ext cx="3444115" cy="47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dirty="0">
                <a:solidFill>
                  <a:srgbClr val="000000"/>
                </a:solidFill>
              </a:rPr>
              <a:t>NIET-</a:t>
            </a:r>
            <a:r>
              <a:rPr lang="en-US" sz="2500" dirty="0" err="1">
                <a:solidFill>
                  <a:srgbClr val="000000"/>
                </a:solidFill>
              </a:rPr>
              <a:t>beroepsbevolking</a:t>
            </a:r>
            <a:endParaRPr lang="en-US" sz="25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60794" y="1157287"/>
            <a:ext cx="5537171" cy="73253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257850" y="15835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dirty="0"/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646548" y="6409787"/>
            <a:ext cx="8946148" cy="426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FF0000"/>
                </a:solidFill>
              </a:rPr>
              <a:t>4*:   </a:t>
            </a:r>
            <a:r>
              <a:rPr lang="en-US" sz="2000" dirty="0" err="1">
                <a:solidFill>
                  <a:srgbClr val="FF0000"/>
                </a:solidFill>
              </a:rPr>
              <a:t>Gevangenen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studenten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huisvrouwen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arbeidsongeschikten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renteniers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4390056" y="4046944"/>
            <a:ext cx="1010094" cy="572027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8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3260793" y="4046937"/>
            <a:ext cx="1050736" cy="572027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1466" y="80967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88637" y="80372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4567" y="778896"/>
            <a:ext cx="112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Leeftijd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56150" y="6035598"/>
            <a:ext cx="19238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Zelfstandigen</a:t>
            </a:r>
            <a:endParaRPr lang="en-US" sz="2500" dirty="0"/>
          </a:p>
        </p:txBody>
      </p:sp>
      <p:sp>
        <p:nvSpPr>
          <p:cNvPr id="18" name="TextBox 17"/>
          <p:cNvSpPr txBox="1"/>
          <p:nvPr/>
        </p:nvSpPr>
        <p:spPr>
          <a:xfrm>
            <a:off x="8327483" y="6035598"/>
            <a:ext cx="18538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Werknemers</a:t>
            </a:r>
            <a:endParaRPr lang="en-US" sz="2500" dirty="0"/>
          </a:p>
        </p:txBody>
      </p:sp>
      <p:sp>
        <p:nvSpPr>
          <p:cNvPr id="30" name="Rechthoek 29"/>
          <p:cNvSpPr/>
          <p:nvPr/>
        </p:nvSpPr>
        <p:spPr>
          <a:xfrm>
            <a:off x="4558782" y="5258845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1" name="Rechthoek 30"/>
          <p:cNvSpPr/>
          <p:nvPr/>
        </p:nvSpPr>
        <p:spPr>
          <a:xfrm>
            <a:off x="9442107" y="4904977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2" name="Rechthoek 31"/>
          <p:cNvSpPr/>
          <p:nvPr/>
        </p:nvSpPr>
        <p:spPr>
          <a:xfrm>
            <a:off x="4576270" y="4863461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3" name="Rechthoek 32"/>
          <p:cNvSpPr/>
          <p:nvPr/>
        </p:nvSpPr>
        <p:spPr>
          <a:xfrm>
            <a:off x="8920023" y="5723033"/>
            <a:ext cx="301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4" name="Rechthoek 33"/>
          <p:cNvSpPr/>
          <p:nvPr/>
        </p:nvSpPr>
        <p:spPr>
          <a:xfrm>
            <a:off x="10213965" y="609863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5" name="Rechthoek 34"/>
          <p:cNvSpPr/>
          <p:nvPr/>
        </p:nvSpPr>
        <p:spPr>
          <a:xfrm>
            <a:off x="7601015" y="528017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6" name="Rechthoek 35"/>
          <p:cNvSpPr/>
          <p:nvPr/>
        </p:nvSpPr>
        <p:spPr>
          <a:xfrm>
            <a:off x="3991389" y="572087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7" name="Rechthoek 36"/>
          <p:cNvSpPr/>
          <p:nvPr/>
        </p:nvSpPr>
        <p:spPr>
          <a:xfrm>
            <a:off x="5649146" y="1223514"/>
            <a:ext cx="38023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000" dirty="0"/>
              <a:t>1</a:t>
            </a:r>
          </a:p>
        </p:txBody>
      </p:sp>
      <p:sp>
        <p:nvSpPr>
          <p:cNvPr id="38" name="Rechthoek 37"/>
          <p:cNvSpPr/>
          <p:nvPr/>
        </p:nvSpPr>
        <p:spPr>
          <a:xfrm>
            <a:off x="7570115" y="6098635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8</a:t>
            </a:r>
          </a:p>
        </p:txBody>
      </p:sp>
      <p:pic>
        <p:nvPicPr>
          <p:cNvPr id="43" name="Afbeelding 42">
            <a:extLst>
              <a:ext uri="{FF2B5EF4-FFF2-40B4-BE49-F238E27FC236}">
                <a16:creationId xmlns:a16="http://schemas.microsoft.com/office/drawing/2014/main" id="{D9A1E129-4298-674E-8F29-1D6DB4BF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135" y="4041778"/>
            <a:ext cx="4902200" cy="76200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467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6548" y="35499"/>
            <a:ext cx="8866818" cy="756286"/>
          </a:xfrm>
        </p:spPr>
        <p:txBody>
          <a:bodyPr>
            <a:normAutofit/>
          </a:bodyPr>
          <a:lstStyle/>
          <a:p>
            <a:r>
              <a:rPr lang="en-US" sz="3000" b="1" dirty="0"/>
              <a:t>Werk, Hoofdstuk 1 en 2: Het aanbod van arbeid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019774" y="1869125"/>
            <a:ext cx="4307708" cy="8078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rgbClr val="000000"/>
                </a:solidFill>
              </a:rPr>
              <a:t>Potentiële beroepsbevolking = Beroepsgeschikte bevolking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469639" y="3482765"/>
            <a:ext cx="1264241" cy="43881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900" dirty="0">
                <a:solidFill>
                  <a:srgbClr val="FF0000"/>
                </a:solidFill>
              </a:rPr>
              <a:t>Werklozen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504881" y="3443232"/>
            <a:ext cx="2142776" cy="386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 dirty="0">
                <a:solidFill>
                  <a:srgbClr val="00B050"/>
                </a:solidFill>
              </a:rPr>
              <a:t>Werkenden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498303" y="1217412"/>
            <a:ext cx="3084424" cy="515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rgbClr val="000000"/>
                </a:solidFill>
              </a:rPr>
              <a:t>Totale Bevolking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260794" y="1948311"/>
            <a:ext cx="5537171" cy="732537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317094" y="2756706"/>
            <a:ext cx="3086744" cy="570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rgbClr val="0070C0"/>
                </a:solidFill>
              </a:rPr>
              <a:t>Beroepsbevolking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1952852" y="1157287"/>
            <a:ext cx="8230629" cy="732537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260793" y="2759038"/>
            <a:ext cx="3508379" cy="560204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260793" y="3402491"/>
            <a:ext cx="2139357" cy="578052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6910662" y="2759038"/>
            <a:ext cx="1887303" cy="560205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85749" y="109697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80953" y="1317442"/>
            <a:ext cx="5038392" cy="62682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dirty="0"/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6879666" y="2832380"/>
            <a:ext cx="2009361" cy="475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dirty="0">
                <a:solidFill>
                  <a:srgbClr val="000000"/>
                </a:solidFill>
              </a:rPr>
              <a:t>NIET-beroepsbevolking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60794" y="1157287"/>
            <a:ext cx="5537171" cy="732537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257850" y="15835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51466" y="809674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88637" y="80372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4567" y="778896"/>
            <a:ext cx="1126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Leeftijd</a:t>
            </a: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F6C607B2-CF67-F846-8705-2252BC3CC019}"/>
              </a:ext>
            </a:extLst>
          </p:cNvPr>
          <p:cNvSpPr txBox="1">
            <a:spLocks/>
          </p:cNvSpPr>
          <p:nvPr/>
        </p:nvSpPr>
        <p:spPr>
          <a:xfrm>
            <a:off x="5485185" y="3399394"/>
            <a:ext cx="1283987" cy="578052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7AC1AED4-77D1-8747-A5AD-6D576330DE79}"/>
              </a:ext>
            </a:extLst>
          </p:cNvPr>
          <p:cNvSpPr txBox="1"/>
          <p:nvPr/>
        </p:nvSpPr>
        <p:spPr>
          <a:xfrm>
            <a:off x="2995181" y="5715930"/>
            <a:ext cx="289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Werkloosheidspercentage  = 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6BE0BBAC-7B46-FC4D-BBD8-1E4A229F94DF}"/>
              </a:ext>
            </a:extLst>
          </p:cNvPr>
          <p:cNvSpPr txBox="1"/>
          <p:nvPr/>
        </p:nvSpPr>
        <p:spPr>
          <a:xfrm>
            <a:off x="6029378" y="5498607"/>
            <a:ext cx="244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Aantal werklozen  </a:t>
            </a:r>
            <a:endParaRPr lang="nl-NL" sz="2500" dirty="0">
              <a:solidFill>
                <a:srgbClr val="FF0000"/>
              </a:solidFill>
            </a:endParaRP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BF72B9C7-2615-9346-818E-C260450846CE}"/>
              </a:ext>
            </a:extLst>
          </p:cNvPr>
          <p:cNvSpPr txBox="1"/>
          <p:nvPr/>
        </p:nvSpPr>
        <p:spPr>
          <a:xfrm>
            <a:off x="6008426" y="5970297"/>
            <a:ext cx="190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Beroepsbevolking </a:t>
            </a:r>
            <a:endParaRPr lang="nl-NL" sz="2500" dirty="0">
              <a:solidFill>
                <a:srgbClr val="0070C0"/>
              </a:solidFill>
            </a:endParaRPr>
          </a:p>
        </p:txBody>
      </p:sp>
      <p:cxnSp>
        <p:nvCxnSpPr>
          <p:cNvPr id="49" name="Rechte verbindingslijn 48">
            <a:extLst>
              <a:ext uri="{FF2B5EF4-FFF2-40B4-BE49-F238E27FC236}">
                <a16:creationId xmlns:a16="http://schemas.microsoft.com/office/drawing/2014/main" id="{5938DAC5-065C-8B41-97A8-1186B312E850}"/>
              </a:ext>
            </a:extLst>
          </p:cNvPr>
          <p:cNvCxnSpPr>
            <a:cxnSpLocks/>
          </p:cNvCxnSpPr>
          <p:nvPr/>
        </p:nvCxnSpPr>
        <p:spPr>
          <a:xfrm>
            <a:off x="5978628" y="5914032"/>
            <a:ext cx="228939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kstvak 49">
            <a:extLst>
              <a:ext uri="{FF2B5EF4-FFF2-40B4-BE49-F238E27FC236}">
                <a16:creationId xmlns:a16="http://schemas.microsoft.com/office/drawing/2014/main" id="{BDF0DCBA-652D-0D4E-B506-150AF9EFCF43}"/>
              </a:ext>
            </a:extLst>
          </p:cNvPr>
          <p:cNvSpPr txBox="1"/>
          <p:nvPr/>
        </p:nvSpPr>
        <p:spPr>
          <a:xfrm>
            <a:off x="8327483" y="5715930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x 100%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96EEC97D-762F-D44A-82EF-EE445BE963E4}"/>
              </a:ext>
            </a:extLst>
          </p:cNvPr>
          <p:cNvSpPr txBox="1"/>
          <p:nvPr/>
        </p:nvSpPr>
        <p:spPr>
          <a:xfrm>
            <a:off x="3092833" y="4662343"/>
            <a:ext cx="19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Participatiegraad = 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9425B4DA-9329-9549-905E-627207233373}"/>
              </a:ext>
            </a:extLst>
          </p:cNvPr>
          <p:cNvSpPr txBox="1"/>
          <p:nvPr/>
        </p:nvSpPr>
        <p:spPr>
          <a:xfrm>
            <a:off x="5558297" y="4424397"/>
            <a:ext cx="244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0070C0"/>
                </a:solidFill>
              </a:rPr>
              <a:t>Beroepsbevolking</a:t>
            </a:r>
            <a:r>
              <a:rPr lang="nl-NL" dirty="0"/>
              <a:t>  </a:t>
            </a:r>
            <a:endParaRPr lang="nl-NL" sz="2500" dirty="0"/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D856441A-9ADF-314D-AD01-BBF600C9B537}"/>
              </a:ext>
            </a:extLst>
          </p:cNvPr>
          <p:cNvSpPr txBox="1"/>
          <p:nvPr/>
        </p:nvSpPr>
        <p:spPr>
          <a:xfrm>
            <a:off x="5172699" y="4869803"/>
            <a:ext cx="2911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Potentiele beroepsbevolking</a:t>
            </a:r>
            <a:endParaRPr lang="nl-NL" sz="2500" dirty="0"/>
          </a:p>
        </p:txBody>
      </p:sp>
      <p:cxnSp>
        <p:nvCxnSpPr>
          <p:cNvPr id="55" name="Rechte verbindingslijn 54">
            <a:extLst>
              <a:ext uri="{FF2B5EF4-FFF2-40B4-BE49-F238E27FC236}">
                <a16:creationId xmlns:a16="http://schemas.microsoft.com/office/drawing/2014/main" id="{9E63AE23-BD1C-DA44-86E7-36C4894ED2DD}"/>
              </a:ext>
            </a:extLst>
          </p:cNvPr>
          <p:cNvCxnSpPr>
            <a:cxnSpLocks/>
          </p:cNvCxnSpPr>
          <p:nvPr/>
        </p:nvCxnSpPr>
        <p:spPr>
          <a:xfrm>
            <a:off x="5007415" y="4840403"/>
            <a:ext cx="3269100" cy="143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kstvak 55">
            <a:extLst>
              <a:ext uri="{FF2B5EF4-FFF2-40B4-BE49-F238E27FC236}">
                <a16:creationId xmlns:a16="http://schemas.microsoft.com/office/drawing/2014/main" id="{06B5C3FA-9B5D-6343-A001-43B305208EB8}"/>
              </a:ext>
            </a:extLst>
          </p:cNvPr>
          <p:cNvSpPr txBox="1"/>
          <p:nvPr/>
        </p:nvSpPr>
        <p:spPr>
          <a:xfrm>
            <a:off x="8321542" y="4654613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x 100%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C99FA7A-CE23-B344-BD28-4D7FE1545D40}"/>
              </a:ext>
            </a:extLst>
          </p:cNvPr>
          <p:cNvCxnSpPr>
            <a:endCxn id="9" idx="2"/>
          </p:cNvCxnSpPr>
          <p:nvPr/>
        </p:nvCxnSpPr>
        <p:spPr>
          <a:xfrm flipV="1">
            <a:off x="3260793" y="1179006"/>
            <a:ext cx="0" cy="7108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36609C73-BE4E-4145-BE58-5F94A51B0C0C}"/>
              </a:ext>
            </a:extLst>
          </p:cNvPr>
          <p:cNvCxnSpPr/>
          <p:nvPr/>
        </p:nvCxnSpPr>
        <p:spPr>
          <a:xfrm flipV="1">
            <a:off x="8797965" y="1179006"/>
            <a:ext cx="0" cy="7108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983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90761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Hoofdstuk 2: Het aanbod van arbeid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602712" y="828316"/>
            <a:ext cx="9116291" cy="2253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err="1"/>
              <a:t>Doelen</a:t>
            </a:r>
            <a:r>
              <a:rPr lang="en-US" sz="3000" dirty="0"/>
              <a:t>: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3000" dirty="0" err="1"/>
              <a:t>Weten</a:t>
            </a:r>
            <a:r>
              <a:rPr lang="en-US" sz="3000" dirty="0"/>
              <a:t> hoe de beroepsbevolking is </a:t>
            </a:r>
            <a:r>
              <a:rPr lang="en-US" sz="3000" dirty="0" err="1"/>
              <a:t>samengesteld</a:t>
            </a:r>
            <a:r>
              <a:rPr lang="en-US" sz="3000" dirty="0"/>
              <a:t>: </a:t>
            </a:r>
            <a:r>
              <a:rPr lang="en-US" sz="3000" dirty="0" err="1"/>
              <a:t>wie</a:t>
            </a:r>
            <a:r>
              <a:rPr lang="en-US" sz="3000" dirty="0"/>
              <a:t> </a:t>
            </a:r>
            <a:r>
              <a:rPr lang="en-US" sz="3000" dirty="0" err="1"/>
              <a:t>hoort</a:t>
            </a:r>
            <a:r>
              <a:rPr lang="en-US" sz="3000" dirty="0"/>
              <a:t> </a:t>
            </a:r>
            <a:r>
              <a:rPr lang="en-US" sz="3000" dirty="0" err="1"/>
              <a:t>wel</a:t>
            </a:r>
            <a:r>
              <a:rPr lang="en-US" sz="3000" dirty="0"/>
              <a:t>, en </a:t>
            </a:r>
            <a:r>
              <a:rPr lang="en-US" sz="3000" dirty="0" err="1"/>
              <a:t>wie</a:t>
            </a:r>
            <a:r>
              <a:rPr lang="en-US" sz="3000" dirty="0"/>
              <a:t> </a:t>
            </a:r>
            <a:r>
              <a:rPr lang="en-US" sz="3000" dirty="0" err="1"/>
              <a:t>hoort</a:t>
            </a:r>
            <a:r>
              <a:rPr lang="en-US" sz="3000" dirty="0"/>
              <a:t> </a:t>
            </a:r>
            <a:r>
              <a:rPr lang="en-US" sz="3000" dirty="0" err="1"/>
              <a:t>niet</a:t>
            </a:r>
            <a:r>
              <a:rPr lang="en-US" sz="3000" dirty="0"/>
              <a:t> tot de beroepsbevolking? &gt; </a:t>
            </a:r>
            <a:r>
              <a:rPr lang="en-US" sz="3000" dirty="0" err="1"/>
              <a:t>opgave</a:t>
            </a:r>
            <a:r>
              <a:rPr lang="en-US" sz="3000" dirty="0"/>
              <a:t> 2.2 en 2.3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3000" dirty="0"/>
              <a:t>Wat is de </a:t>
            </a:r>
            <a:r>
              <a:rPr lang="en-US" sz="3000" dirty="0" err="1"/>
              <a:t>relatie</a:t>
            </a:r>
            <a:r>
              <a:rPr lang="en-US" sz="3000" dirty="0"/>
              <a:t> </a:t>
            </a:r>
            <a:r>
              <a:rPr lang="en-US" sz="3000" dirty="0" err="1"/>
              <a:t>tussen</a:t>
            </a:r>
            <a:r>
              <a:rPr lang="en-US" sz="3000" dirty="0"/>
              <a:t> de p/a-ratio en de </a:t>
            </a:r>
            <a:r>
              <a:rPr lang="en-US" sz="3000" dirty="0" err="1"/>
              <a:t>deeltijdfactor</a:t>
            </a:r>
            <a:r>
              <a:rPr lang="en-US" sz="3000" dirty="0"/>
              <a:t>? &gt; </a:t>
            </a:r>
            <a:r>
              <a:rPr lang="en-US" sz="3000" dirty="0" err="1"/>
              <a:t>opgave</a:t>
            </a:r>
            <a:r>
              <a:rPr lang="en-US" sz="3000" dirty="0"/>
              <a:t> 2.5 en 2.6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FA729D0-E08F-AB4E-98E5-C00C7E2674AE}"/>
              </a:ext>
            </a:extLst>
          </p:cNvPr>
          <p:cNvSpPr txBox="1"/>
          <p:nvPr/>
        </p:nvSpPr>
        <p:spPr>
          <a:xfrm>
            <a:off x="3215015" y="3266654"/>
            <a:ext cx="19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Participatiegraad =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8883F4E-7120-1547-822D-058EB236B3E2}"/>
              </a:ext>
            </a:extLst>
          </p:cNvPr>
          <p:cNvSpPr txBox="1"/>
          <p:nvPr/>
        </p:nvSpPr>
        <p:spPr>
          <a:xfrm>
            <a:off x="5554807" y="2982034"/>
            <a:ext cx="24434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Beroepsbevolking  </a:t>
            </a:r>
            <a:r>
              <a:rPr lang="nl-NL" sz="2500" dirty="0"/>
              <a:t>(3)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CA1B7A4-7EF8-2A48-8DC6-EA52E348CB2B}"/>
              </a:ext>
            </a:extLst>
          </p:cNvPr>
          <p:cNvSpPr txBox="1"/>
          <p:nvPr/>
        </p:nvSpPr>
        <p:spPr>
          <a:xfrm>
            <a:off x="5129597" y="3397459"/>
            <a:ext cx="32691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Potentiele beroepsbevolking </a:t>
            </a:r>
            <a:r>
              <a:rPr lang="nl-NL" sz="2500" dirty="0"/>
              <a:t>(2)</a:t>
            </a: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79EBDD65-B85B-5B45-BFA1-CA5595053A21}"/>
              </a:ext>
            </a:extLst>
          </p:cNvPr>
          <p:cNvCxnSpPr>
            <a:cxnSpLocks/>
          </p:cNvCxnSpPr>
          <p:nvPr/>
        </p:nvCxnSpPr>
        <p:spPr>
          <a:xfrm>
            <a:off x="5129597" y="3444714"/>
            <a:ext cx="3269100" cy="143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4B5F02A5-F0E9-A34E-A1F3-030CCC497CFA}"/>
              </a:ext>
            </a:extLst>
          </p:cNvPr>
          <p:cNvSpPr txBox="1"/>
          <p:nvPr/>
        </p:nvSpPr>
        <p:spPr>
          <a:xfrm>
            <a:off x="8484685" y="3261896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x 100%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BD909B6-5831-DA4B-AE2E-4A0CCF8608EC}"/>
              </a:ext>
            </a:extLst>
          </p:cNvPr>
          <p:cNvSpPr txBox="1"/>
          <p:nvPr/>
        </p:nvSpPr>
        <p:spPr>
          <a:xfrm>
            <a:off x="2146150" y="4536272"/>
            <a:ext cx="289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Werkloosheidspercentage  =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AE29AF-FBF7-5542-AE97-D1D8EBBC403D}"/>
              </a:ext>
            </a:extLst>
          </p:cNvPr>
          <p:cNvSpPr txBox="1"/>
          <p:nvPr/>
        </p:nvSpPr>
        <p:spPr>
          <a:xfrm>
            <a:off x="5554807" y="4271694"/>
            <a:ext cx="24434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Aantal werklozen  </a:t>
            </a:r>
            <a:r>
              <a:rPr lang="nl-NL" sz="2500" dirty="0"/>
              <a:t>(6)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5F0C547-664D-8046-8DF1-BA6B1BD6F715}"/>
              </a:ext>
            </a:extLst>
          </p:cNvPr>
          <p:cNvSpPr txBox="1"/>
          <p:nvPr/>
        </p:nvSpPr>
        <p:spPr>
          <a:xfrm>
            <a:off x="5532534" y="4709519"/>
            <a:ext cx="226042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Beroepsbevolking </a:t>
            </a:r>
            <a:r>
              <a:rPr lang="nl-NL" sz="2500" dirty="0"/>
              <a:t>(3)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FF4F977F-07BB-1649-8AD2-19C49855853B}"/>
              </a:ext>
            </a:extLst>
          </p:cNvPr>
          <p:cNvCxnSpPr>
            <a:cxnSpLocks/>
          </p:cNvCxnSpPr>
          <p:nvPr/>
        </p:nvCxnSpPr>
        <p:spPr>
          <a:xfrm>
            <a:off x="5129597" y="4734374"/>
            <a:ext cx="3269100" cy="143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D1BCE936-9191-BD43-8C34-E639578A67DF}"/>
              </a:ext>
            </a:extLst>
          </p:cNvPr>
          <p:cNvSpPr txBox="1"/>
          <p:nvPr/>
        </p:nvSpPr>
        <p:spPr>
          <a:xfrm>
            <a:off x="8484685" y="4551556"/>
            <a:ext cx="8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x 100%</a:t>
            </a:r>
          </a:p>
        </p:txBody>
      </p:sp>
    </p:spTree>
    <p:extLst>
      <p:ext uri="{BB962C8B-B14F-4D97-AF65-F5344CB8AC3E}">
        <p14:creationId xmlns:p14="http://schemas.microsoft.com/office/powerpoint/2010/main" val="19748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840" y="645067"/>
            <a:ext cx="8229600" cy="654296"/>
          </a:xfrm>
        </p:spPr>
        <p:txBody>
          <a:bodyPr>
            <a:normAutofit/>
          </a:bodyPr>
          <a:lstStyle/>
          <a:p>
            <a:r>
              <a:rPr lang="en-US" sz="3000" b="1" dirty="0" err="1"/>
              <a:t>Geef</a:t>
            </a:r>
            <a:r>
              <a:rPr lang="en-US" sz="3000" b="1" dirty="0"/>
              <a:t> van </a:t>
            </a:r>
            <a:r>
              <a:rPr lang="en-US" sz="3000" b="1" dirty="0" err="1"/>
              <a:t>iedere</a:t>
            </a:r>
            <a:r>
              <a:rPr lang="en-US" sz="3000" b="1" dirty="0"/>
              <a:t> </a:t>
            </a:r>
            <a:r>
              <a:rPr lang="en-US" sz="3000" b="1" dirty="0" err="1"/>
              <a:t>productiefactor</a:t>
            </a:r>
            <a:r>
              <a:rPr lang="en-US" sz="3000" b="1" dirty="0"/>
              <a:t> </a:t>
            </a:r>
            <a:r>
              <a:rPr lang="en-US" sz="3000" b="1" dirty="0" err="1"/>
              <a:t>een</a:t>
            </a:r>
            <a:r>
              <a:rPr lang="en-US" sz="3000" b="1" dirty="0"/>
              <a:t> </a:t>
            </a:r>
            <a:r>
              <a:rPr lang="en-US" sz="3000" b="1" dirty="0" err="1"/>
              <a:t>voorbeeld</a:t>
            </a:r>
            <a:r>
              <a:rPr lang="en-US" sz="3000" b="1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840" y="1299363"/>
            <a:ext cx="3960640" cy="263976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94606" y="4013913"/>
          <a:ext cx="8973394" cy="2844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7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2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36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1076">
                <a:tc>
                  <a:txBody>
                    <a:bodyPr/>
                    <a:lstStyle/>
                    <a:p>
                      <a:r>
                        <a:rPr lang="en-US" sz="2000" dirty="0" err="1"/>
                        <a:t>Productiefactor</a:t>
                      </a:r>
                      <a:r>
                        <a:rPr lang="en-US" sz="2000" dirty="0"/>
                        <a:t> (&amp; </a:t>
                      </a:r>
                      <a:r>
                        <a:rPr lang="en-US" sz="2000" dirty="0" err="1"/>
                        <a:t>beloning</a:t>
                      </a:r>
                      <a:r>
                        <a:rPr lang="en-US" sz="2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Buddy</a:t>
                      </a:r>
                      <a:r>
                        <a:rPr lang="en-US" sz="2000" baseline="0" dirty="0"/>
                        <a:t> Dive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Cargill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1076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Ondernemerschap</a:t>
                      </a:r>
                      <a:r>
                        <a:rPr lang="en-US" sz="2000" b="1" dirty="0"/>
                        <a:t> (</a:t>
                      </a:r>
                      <a:r>
                        <a:rPr lang="en-US" sz="2000" b="1" dirty="0" err="1"/>
                        <a:t>Winst</a:t>
                      </a:r>
                      <a:r>
                        <a:rPr lang="en-US" sz="20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429">
                <a:tc>
                  <a:txBody>
                    <a:bodyPr/>
                    <a:lstStyle/>
                    <a:p>
                      <a:r>
                        <a:rPr lang="en-US" sz="2000" b="1" dirty="0"/>
                        <a:t>Arbeid (Loon)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429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Kapitaal</a:t>
                      </a:r>
                      <a:r>
                        <a:rPr lang="en-US" sz="2000" b="1" dirty="0"/>
                        <a:t> (</a:t>
                      </a:r>
                      <a:r>
                        <a:rPr lang="en-US" sz="2000" b="1" dirty="0" err="1"/>
                        <a:t>Rente</a:t>
                      </a:r>
                      <a:r>
                        <a:rPr lang="en-US" sz="2000" b="1" dirty="0"/>
                        <a:t>    </a:t>
                      </a:r>
                      <a:r>
                        <a:rPr lang="en-US" sz="2000" b="1" baseline="0" dirty="0"/>
                        <a:t> </a:t>
                      </a:r>
                    </a:p>
                    <a:p>
                      <a:r>
                        <a:rPr lang="en-US" sz="2000" b="1" baseline="0" dirty="0"/>
                        <a:t>                en </a:t>
                      </a:r>
                      <a:r>
                        <a:rPr lang="en-US" sz="2000" b="1" baseline="0" dirty="0" err="1"/>
                        <a:t>Huur</a:t>
                      </a:r>
                      <a:r>
                        <a:rPr lang="en-US" sz="2000" b="1" baseline="0" dirty="0"/>
                        <a:t>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1076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Natuur</a:t>
                      </a:r>
                      <a:r>
                        <a:rPr lang="en-US" sz="2000" b="1" dirty="0"/>
                        <a:t> (</a:t>
                      </a:r>
                      <a:r>
                        <a:rPr lang="en-US" sz="2000" b="1" dirty="0" err="1"/>
                        <a:t>Pacht</a:t>
                      </a:r>
                      <a:r>
                        <a:rPr lang="en-US" sz="2000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22139" y="149767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842" y="1285239"/>
            <a:ext cx="3808430" cy="26397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23793" y="4439083"/>
            <a:ext cx="2243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Buddy Dive Resort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23792" y="4883795"/>
            <a:ext cx="2782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Dive instructors, bartender, housekeeping</a:t>
            </a:r>
          </a:p>
        </p:txBody>
      </p:sp>
      <p:sp>
        <p:nvSpPr>
          <p:cNvPr id="13" name="Rectangle 12"/>
          <p:cNvSpPr/>
          <p:nvPr/>
        </p:nvSpPr>
        <p:spPr>
          <a:xfrm rot="10800000" flipV="1">
            <a:off x="5064057" y="5646729"/>
            <a:ext cx="2833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Duiktanks</a:t>
            </a:r>
            <a:r>
              <a:rPr lang="en-US" sz="2000" dirty="0"/>
              <a:t>, </a:t>
            </a:r>
            <a:r>
              <a:rPr lang="en-US" sz="2000" dirty="0" err="1"/>
              <a:t>Boten</a:t>
            </a:r>
            <a:r>
              <a:rPr lang="en-US" sz="2000" dirty="0"/>
              <a:t>, Hotel, </a:t>
            </a:r>
            <a:r>
              <a:rPr lang="en-US" sz="2000" dirty="0" err="1"/>
              <a:t>tafels</a:t>
            </a:r>
            <a:r>
              <a:rPr lang="en-US" sz="2000" dirty="0"/>
              <a:t>, computers, auto’s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64056" y="6422750"/>
            <a:ext cx="1623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/>
              <a:t>Koraalriff</a:t>
            </a:r>
            <a:r>
              <a:rPr lang="en-US" sz="2000" dirty="0"/>
              <a:t>, zee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97337" y="4483685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Cargill Salt Bonaire BV</a:t>
            </a:r>
          </a:p>
        </p:txBody>
      </p:sp>
      <p:sp>
        <p:nvSpPr>
          <p:cNvPr id="16" name="Rectangle 15"/>
          <p:cNvSpPr/>
          <p:nvPr/>
        </p:nvSpPr>
        <p:spPr>
          <a:xfrm rot="10800000" flipV="1">
            <a:off x="7897338" y="4902283"/>
            <a:ext cx="2918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Vrachtwagenschauffeurs</a:t>
            </a:r>
            <a:r>
              <a:rPr lang="en-US" sz="2000" dirty="0"/>
              <a:t>, technicians,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897338" y="5646729"/>
            <a:ext cx="25454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Zoutmachines</a:t>
            </a:r>
            <a:r>
              <a:rPr lang="en-US" sz="2000" dirty="0"/>
              <a:t>, </a:t>
            </a:r>
            <a:r>
              <a:rPr lang="en-US" sz="2000" dirty="0" err="1"/>
              <a:t>Boten</a:t>
            </a:r>
            <a:r>
              <a:rPr lang="en-US" sz="2000" dirty="0"/>
              <a:t>, </a:t>
            </a:r>
            <a:r>
              <a:rPr lang="en-US" sz="2000" dirty="0" err="1"/>
              <a:t>vrachtwagens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7897338" y="6430273"/>
            <a:ext cx="1925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Land/</a:t>
            </a:r>
            <a:r>
              <a:rPr lang="en-US" sz="2000" dirty="0" err="1"/>
              <a:t>zoutmeren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753726" y="0"/>
            <a:ext cx="8914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Meten</a:t>
            </a:r>
            <a:r>
              <a:rPr lang="en-US" sz="4000" b="1" dirty="0"/>
              <a:t> BBP		</a:t>
            </a:r>
            <a:r>
              <a:rPr lang="en-US" sz="4000" b="1" dirty="0" err="1"/>
              <a:t>Methode</a:t>
            </a:r>
            <a:r>
              <a:rPr lang="en-US" sz="4000" b="1" dirty="0"/>
              <a:t> 1: </a:t>
            </a:r>
            <a:r>
              <a:rPr lang="en-US" sz="4000" b="1" dirty="0" err="1"/>
              <a:t>Inkomen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438842" y="1323278"/>
            <a:ext cx="33839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BUDDY DIVE</a:t>
            </a:r>
          </a:p>
          <a:p>
            <a:r>
              <a:rPr lang="en-US" sz="2000" dirty="0"/>
              <a:t>Loon = 	$ 3.000.000</a:t>
            </a:r>
          </a:p>
          <a:p>
            <a:r>
              <a:rPr lang="en-US" sz="2000" dirty="0" err="1"/>
              <a:t>Rente</a:t>
            </a:r>
            <a:r>
              <a:rPr lang="en-US" sz="2000" dirty="0"/>
              <a:t> =	$     100.000 </a:t>
            </a:r>
          </a:p>
          <a:p>
            <a:r>
              <a:rPr lang="en-US" sz="2000" dirty="0" err="1"/>
              <a:t>Huur</a:t>
            </a:r>
            <a:r>
              <a:rPr lang="en-US" sz="2000" dirty="0"/>
              <a:t> = 	$     300.000</a:t>
            </a:r>
          </a:p>
          <a:p>
            <a:r>
              <a:rPr lang="en-US" sz="2000" dirty="0" err="1"/>
              <a:t>Pacht</a:t>
            </a:r>
            <a:r>
              <a:rPr lang="en-US" sz="2000" dirty="0"/>
              <a:t> =   $     150.000       </a:t>
            </a:r>
          </a:p>
          <a:p>
            <a:r>
              <a:rPr lang="en-US" sz="2000" dirty="0" err="1"/>
              <a:t>Winst</a:t>
            </a:r>
            <a:r>
              <a:rPr lang="en-US" sz="2000" dirty="0"/>
              <a:t> = 	$     800.000</a:t>
            </a:r>
          </a:p>
          <a:p>
            <a:endParaRPr lang="en-US" sz="2000" dirty="0"/>
          </a:p>
          <a:p>
            <a:r>
              <a:rPr lang="en-US" sz="2000" dirty="0" err="1"/>
              <a:t>Productie</a:t>
            </a:r>
            <a:r>
              <a:rPr lang="en-US" sz="2000" dirty="0"/>
              <a:t>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6649" y="3431546"/>
            <a:ext cx="160172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/>
              <a:t>$ 4.350.000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260795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3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00734" y="0"/>
            <a:ext cx="8127715" cy="764704"/>
          </a:xfrm>
        </p:spPr>
        <p:txBody>
          <a:bodyPr/>
          <a:lstStyle/>
          <a:p>
            <a:r>
              <a:rPr lang="nl-NL" b="1" dirty="0"/>
              <a:t>Nominaal of Reëel?!</a:t>
            </a:r>
          </a:p>
        </p:txBody>
      </p:sp>
      <p:pic>
        <p:nvPicPr>
          <p:cNvPr id="1026" name="Picture 2" descr="C:\Users\1291\AppData\Local\Microsoft\Windows\Temporary Internet Files\Content.Outlook\X99S5Z5A\2016-10-18 13.07.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8" t="27857" r="10831" b="13059"/>
          <a:stretch/>
        </p:blipFill>
        <p:spPr bwMode="auto">
          <a:xfrm>
            <a:off x="1796586" y="692696"/>
            <a:ext cx="8526821" cy="470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524001" y="5466321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nl-NL" sz="1600" dirty="0"/>
              <a:t>Wat wordt bedoeld met het ‘nominale BBP’? </a:t>
            </a:r>
          </a:p>
          <a:p>
            <a:pPr marL="285750" indent="-285750">
              <a:buFont typeface="Wingdings"/>
              <a:buChar char="Ø"/>
            </a:pPr>
            <a:r>
              <a:rPr lang="nl-NL" sz="1600" dirty="0"/>
              <a:t>Wat wordt bedoeld met het ‘reële BBP’? </a:t>
            </a:r>
          </a:p>
          <a:p>
            <a:pPr marL="285750" indent="-285750">
              <a:buFont typeface="Wingdings"/>
              <a:buChar char="Ø"/>
            </a:pPr>
            <a:r>
              <a:rPr lang="nl-NL" sz="1600" dirty="0"/>
              <a:t>Wat is er gebeurd met de prijzen tussen 1970 en 2010?     </a:t>
            </a:r>
          </a:p>
          <a:p>
            <a:pPr marL="285750" indent="-285750">
              <a:buFont typeface="Wingdings"/>
              <a:buChar char="Ø"/>
            </a:pPr>
            <a:r>
              <a:rPr lang="nl-NL" sz="1600" dirty="0"/>
              <a:t>Wat is in verhouding harder gestegen in deze periode? De reële productie of de prijzen?</a:t>
            </a:r>
          </a:p>
        </p:txBody>
      </p:sp>
      <p:sp>
        <p:nvSpPr>
          <p:cNvPr id="3" name="Rechthoek 2"/>
          <p:cNvSpPr/>
          <p:nvPr/>
        </p:nvSpPr>
        <p:spPr>
          <a:xfrm>
            <a:off x="5591945" y="5480360"/>
            <a:ext cx="4937121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500" dirty="0">
                <a:solidFill>
                  <a:srgbClr val="0070C0"/>
                </a:solidFill>
              </a:rPr>
              <a:t>&gt; de productie gemeten in geld</a:t>
            </a:r>
          </a:p>
          <a:p>
            <a:r>
              <a:rPr lang="nl-NL" sz="1500" dirty="0">
                <a:solidFill>
                  <a:srgbClr val="0070C0"/>
                </a:solidFill>
              </a:rPr>
              <a:t>&gt; de productie gemeten in aantallen (producten en diensten)</a:t>
            </a:r>
          </a:p>
          <a:p>
            <a:r>
              <a:rPr lang="nl-NL" sz="1500" dirty="0">
                <a:solidFill>
                  <a:srgbClr val="0070C0"/>
                </a:solidFill>
              </a:rPr>
              <a:t>	 &gt; de prijzen zijn gestegen</a:t>
            </a:r>
          </a:p>
          <a:p>
            <a:endParaRPr lang="nl-NL" sz="1500" dirty="0">
              <a:solidFill>
                <a:srgbClr val="0070C0"/>
              </a:solidFill>
            </a:endParaRPr>
          </a:p>
          <a:p>
            <a:r>
              <a:rPr lang="nl-NL" sz="1500" dirty="0">
                <a:solidFill>
                  <a:srgbClr val="0070C0"/>
                </a:solidFill>
              </a:rPr>
              <a:t>&gt; De prijzen zijn harder gestegen dan het de reële productie </a:t>
            </a:r>
          </a:p>
        </p:txBody>
      </p:sp>
    </p:spTree>
    <p:extLst>
      <p:ext uri="{BB962C8B-B14F-4D97-AF65-F5344CB8AC3E}">
        <p14:creationId xmlns:p14="http://schemas.microsoft.com/office/powerpoint/2010/main" val="334618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Inflatie &amp; Productie</a:t>
            </a:r>
          </a:p>
        </p:txBody>
      </p:sp>
      <p:sp>
        <p:nvSpPr>
          <p:cNvPr id="4" name="Rechthoek 3"/>
          <p:cNvSpPr/>
          <p:nvPr/>
        </p:nvSpPr>
        <p:spPr>
          <a:xfrm>
            <a:off x="2135560" y="2420889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Inflatie &amp; Taken Centrale Bank:</a:t>
            </a:r>
          </a:p>
          <a:p>
            <a:r>
              <a:rPr lang="en-US" u="sng" dirty="0">
                <a:hlinkClick r:id="rId2"/>
              </a:rPr>
              <a:t>http://www.youtube.com/watch?v=5sdWRJ7vsx4&amp;feature=related</a:t>
            </a:r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r>
              <a:rPr lang="en-US" dirty="0" err="1"/>
              <a:t>Beleid</a:t>
            </a:r>
            <a:r>
              <a:rPr lang="en-US" dirty="0"/>
              <a:t> ECB: </a:t>
            </a:r>
            <a:r>
              <a:rPr lang="en-US" dirty="0" err="1"/>
              <a:t>Werkelijke</a:t>
            </a:r>
            <a:r>
              <a:rPr lang="en-US" dirty="0"/>
              <a:t> </a:t>
            </a:r>
            <a:r>
              <a:rPr lang="en-US" dirty="0" err="1"/>
              <a:t>cijfers</a:t>
            </a:r>
            <a:r>
              <a:rPr lang="en-US" dirty="0"/>
              <a:t> </a:t>
            </a:r>
            <a:r>
              <a:rPr lang="en-US" dirty="0" err="1"/>
              <a:t>geldgroei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oorzaak</a:t>
            </a:r>
            <a:r>
              <a:rPr lang="en-US" dirty="0"/>
              <a:t> </a:t>
            </a:r>
            <a:r>
              <a:rPr lang="en-US" dirty="0" err="1"/>
              <a:t>inflatie</a:t>
            </a:r>
            <a:endParaRPr lang="en-US" dirty="0"/>
          </a:p>
          <a:p>
            <a:r>
              <a:rPr lang="nl-NL" dirty="0"/>
              <a:t>Bert Middelkoop: </a:t>
            </a:r>
            <a:r>
              <a:rPr lang="nl-NL" u="sng" dirty="0">
                <a:hlinkClick r:id="rId3"/>
              </a:rPr>
              <a:t>http://www.youtube.com/watch?v=nzIcCwfLkzw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en-US" baseline="-25000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3399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1143000"/>
          </a:xfrm>
        </p:spPr>
        <p:txBody>
          <a:bodyPr/>
          <a:lstStyle/>
          <a:p>
            <a:r>
              <a:rPr lang="nl-NL" dirty="0"/>
              <a:t>Prijs</a:t>
            </a:r>
            <a:r>
              <a:rPr lang="nl-NL" u="sng" dirty="0"/>
              <a:t>rigid</a:t>
            </a:r>
            <a:r>
              <a:rPr lang="nl-NL" dirty="0"/>
              <a:t>iteit = prijs</a:t>
            </a:r>
            <a:r>
              <a:rPr lang="nl-NL" u="sng" dirty="0"/>
              <a:t>star</a:t>
            </a:r>
            <a:r>
              <a:rPr lang="nl-NL" dirty="0"/>
              <a:t>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01376" y="1700809"/>
            <a:ext cx="10272464" cy="4525963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nl-NL" dirty="0"/>
              <a:t>Wat is prijsrigiditeit? &gt; zie blz. 196</a:t>
            </a:r>
          </a:p>
          <a:p>
            <a:pPr marL="514350" indent="-514350">
              <a:buAutoNum type="arabicPeriod"/>
            </a:pPr>
            <a:r>
              <a:rPr lang="nl-NL" dirty="0"/>
              <a:t>Wat zijn de oorzaken? &gt; zie blz. 196</a:t>
            </a:r>
          </a:p>
          <a:p>
            <a:pPr marL="514350" indent="-514350">
              <a:buAutoNum type="arabicPeriod"/>
            </a:pPr>
            <a:r>
              <a:rPr lang="nl-NL" dirty="0"/>
              <a:t>Wat zijn de gevolgen op korte termijn? &gt; er ontstaan tijdelijke overschotten of tekorten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Opdracht in tweetallen:</a:t>
            </a:r>
          </a:p>
          <a:p>
            <a:pPr marL="0" indent="0">
              <a:buNone/>
            </a:pPr>
            <a:r>
              <a:rPr lang="nl-NL" dirty="0"/>
              <a:t>Formuleer waarom prijzen zich op lange termijn wel kunnen aanpassen en op korte termijn niet(moeilijk).</a:t>
            </a:r>
          </a:p>
          <a:p>
            <a:pPr marL="0" indent="0">
              <a:buNone/>
            </a:pPr>
            <a:r>
              <a:rPr lang="nl-NL" dirty="0"/>
              <a:t>Of: </a:t>
            </a:r>
          </a:p>
          <a:p>
            <a:pPr marL="0" indent="0">
              <a:buNone/>
            </a:pPr>
            <a:r>
              <a:rPr lang="nl-NL" dirty="0"/>
              <a:t>waarom zijn prijzen op lange termijn </a:t>
            </a:r>
            <a:r>
              <a:rPr lang="nl-NL" u="sng" dirty="0"/>
              <a:t>minder rigide</a:t>
            </a:r>
            <a:r>
              <a:rPr lang="nl-NL" dirty="0"/>
              <a:t> dan op korte termijn?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5" name="Rechthoek 4"/>
          <p:cNvSpPr/>
          <p:nvPr/>
        </p:nvSpPr>
        <p:spPr>
          <a:xfrm>
            <a:off x="2927648" y="980728"/>
            <a:ext cx="444467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pt-BR" sz="2500" b="1" dirty="0">
                <a:solidFill>
                  <a:srgbClr val="FF0000"/>
                </a:solidFill>
              </a:rPr>
              <a:t>Maken: H9.2, opg. 21, 22, 23, 24</a:t>
            </a:r>
          </a:p>
        </p:txBody>
      </p:sp>
    </p:spTree>
    <p:extLst>
      <p:ext uri="{BB962C8B-B14F-4D97-AF65-F5344CB8AC3E}">
        <p14:creationId xmlns:p14="http://schemas.microsoft.com/office/powerpoint/2010/main" val="3194739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91\AppData\Local\Microsoft\Windows\Temporary Internet Files\Content.Outlook\X99S5Z5A\2016-11-17 08.23.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1991" r="13793" b="-374"/>
          <a:stretch/>
        </p:blipFill>
        <p:spPr bwMode="auto">
          <a:xfrm rot="5400000">
            <a:off x="1699895" y="-183427"/>
            <a:ext cx="4509120" cy="48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672064" y="260648"/>
            <a:ext cx="3816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Opgave 19</a:t>
            </a:r>
          </a:p>
          <a:p>
            <a:endParaRPr lang="nl-NL" b="1" dirty="0"/>
          </a:p>
          <a:p>
            <a:r>
              <a:rPr lang="nl-NL" dirty="0"/>
              <a:t>Aanpassing van de prijs na daling van de vraag in volgorde</a:t>
            </a:r>
          </a:p>
          <a:p>
            <a:endParaRPr lang="nl-NL" b="1" dirty="0"/>
          </a:p>
          <a:p>
            <a:endParaRPr lang="nl-NL" b="1" dirty="0"/>
          </a:p>
        </p:txBody>
      </p:sp>
      <p:sp>
        <p:nvSpPr>
          <p:cNvPr id="2" name="Rechthoek 1"/>
          <p:cNvSpPr/>
          <p:nvPr/>
        </p:nvSpPr>
        <p:spPr>
          <a:xfrm>
            <a:off x="1543186" y="4509121"/>
            <a:ext cx="912481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1500" b="1" dirty="0"/>
              <a:t>4</a:t>
            </a:r>
            <a:r>
              <a:rPr lang="nl-NL" sz="1500" dirty="0"/>
              <a:t> &gt; evenwichtsprijs</a:t>
            </a:r>
          </a:p>
          <a:p>
            <a:pPr lvl="0"/>
            <a:r>
              <a:rPr lang="nl-NL" sz="1500" b="1" dirty="0"/>
              <a:t>3</a:t>
            </a:r>
            <a:r>
              <a:rPr lang="nl-NL" sz="1500" dirty="0"/>
              <a:t> &gt; vraag daalt </a:t>
            </a:r>
            <a:r>
              <a:rPr lang="nl-NL" sz="1500" dirty="0" err="1"/>
              <a:t>agv</a:t>
            </a:r>
            <a:r>
              <a:rPr lang="nl-NL" sz="1500" dirty="0"/>
              <a:t> … crisis of koopkrachtdaling of verandering van mode/voorkeuren</a:t>
            </a:r>
          </a:p>
          <a:p>
            <a:pPr lvl="0"/>
            <a:r>
              <a:rPr lang="nl-NL" sz="1500" b="1" dirty="0"/>
              <a:t>1</a:t>
            </a:r>
            <a:r>
              <a:rPr lang="nl-NL" sz="1500" dirty="0"/>
              <a:t> &gt; Lagere prijs zou moeten ontstaan volgens het model van V&amp;A</a:t>
            </a:r>
          </a:p>
          <a:p>
            <a:pPr lvl="0"/>
            <a:r>
              <a:rPr lang="nl-NL" sz="1500" b="1" dirty="0"/>
              <a:t>5</a:t>
            </a:r>
            <a:r>
              <a:rPr lang="nl-NL" sz="1500" dirty="0"/>
              <a:t> &gt; Echter, bedrijven laten de prijzen niet direct zakken, maar pas als de vraag langere tijd (structureel) daalt. Op </a:t>
            </a:r>
          </a:p>
          <a:p>
            <a:pPr lvl="0"/>
            <a:r>
              <a:rPr lang="nl-NL" sz="1500" dirty="0"/>
              <a:t>       korte termijn ontstaat dus een aanbodoverschot (voorraden). Redenen dat prijzen niet direct zakken: kosten en       </a:t>
            </a:r>
          </a:p>
          <a:p>
            <a:pPr lvl="0"/>
            <a:r>
              <a:rPr lang="nl-NL" sz="1500" dirty="0"/>
              <a:t>       prijzen liggen vaak langere tijd vast waardoor prijsdaling bij gelijkblijvende kosten meteen verlies zou betekenen </a:t>
            </a:r>
          </a:p>
          <a:p>
            <a:pPr lvl="0"/>
            <a:r>
              <a:rPr lang="nl-NL" sz="1500" dirty="0"/>
              <a:t>       en bedrijven extra werk hebben aan het aanpassen van prijzen. zie blz. 196)</a:t>
            </a:r>
          </a:p>
          <a:p>
            <a:pPr lvl="0"/>
            <a:r>
              <a:rPr lang="nl-NL" sz="1500" b="1" dirty="0"/>
              <a:t>2</a:t>
            </a:r>
            <a:r>
              <a:rPr lang="nl-NL" sz="1500" dirty="0"/>
              <a:t> &gt; Als de vraagdaling langer aanhoudt, worden bedrijven gedwongen hun voorraden te verkopen voor lager prijzen </a:t>
            </a:r>
          </a:p>
          <a:p>
            <a:pPr lvl="0"/>
            <a:r>
              <a:rPr lang="nl-NL" sz="1500" dirty="0"/>
              <a:t>       en zullen de meest inefficiënte bedrijven failliet gaan. Hierdoor daalt het aantal aanbieders en verschuift de    </a:t>
            </a:r>
          </a:p>
          <a:p>
            <a:pPr lvl="0"/>
            <a:r>
              <a:rPr lang="nl-NL" sz="1500" dirty="0"/>
              <a:t>       aanbodlijn naar links. Er ontstaat een nieuwe evenwichtsprijs linksonder de oude evenwichtsprijs.</a:t>
            </a:r>
          </a:p>
        </p:txBody>
      </p:sp>
    </p:spTree>
    <p:extLst>
      <p:ext uri="{BB962C8B-B14F-4D97-AF65-F5344CB8AC3E}">
        <p14:creationId xmlns:p14="http://schemas.microsoft.com/office/powerpoint/2010/main" val="1455181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3552" y="7144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dirty="0"/>
              <a:t>H9.3: </a:t>
            </a:r>
            <a:r>
              <a:rPr lang="en-US" dirty="0" err="1"/>
              <a:t>Prijzen</a:t>
            </a:r>
            <a:r>
              <a:rPr lang="en-US" dirty="0"/>
              <a:t> op korte en lange termijn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6332" y="1457786"/>
            <a:ext cx="9464040" cy="452596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err="1"/>
              <a:t>Waarom</a:t>
            </a:r>
            <a:r>
              <a:rPr lang="en-US" dirty="0"/>
              <a:t> is de </a:t>
            </a:r>
            <a:r>
              <a:rPr lang="en-US" dirty="0" err="1"/>
              <a:t>aanbodcurve</a:t>
            </a:r>
            <a:r>
              <a:rPr lang="en-US" dirty="0"/>
              <a:t> op korte termijn </a:t>
            </a:r>
            <a:r>
              <a:rPr lang="en-US" dirty="0" err="1"/>
              <a:t>horizontaal</a:t>
            </a:r>
            <a:r>
              <a:rPr lang="en-US" dirty="0"/>
              <a:t>?</a:t>
            </a:r>
          </a:p>
          <a:p>
            <a:pPr marL="514350" indent="-514350">
              <a:buAutoNum type="arabicPeriod"/>
            </a:pPr>
            <a:r>
              <a:rPr lang="en-US" dirty="0" err="1"/>
              <a:t>Waarom</a:t>
            </a:r>
            <a:r>
              <a:rPr lang="en-US" dirty="0"/>
              <a:t> is de </a:t>
            </a:r>
            <a:r>
              <a:rPr lang="en-US" dirty="0" err="1"/>
              <a:t>aanbodcurve</a:t>
            </a:r>
            <a:r>
              <a:rPr lang="en-US" dirty="0"/>
              <a:t> op lange termijn </a:t>
            </a:r>
            <a:r>
              <a:rPr lang="en-US" dirty="0" err="1"/>
              <a:t>verticaal</a:t>
            </a:r>
            <a:r>
              <a:rPr lang="en-US" dirty="0"/>
              <a:t>?</a:t>
            </a:r>
          </a:p>
          <a:p>
            <a:pPr marL="514350" indent="-514350">
              <a:buAutoNum type="arabicPeriod"/>
            </a:pPr>
            <a:r>
              <a:rPr lang="en-US" dirty="0" err="1"/>
              <a:t>Waarom</a:t>
            </a:r>
            <a:r>
              <a:rPr lang="en-US" dirty="0"/>
              <a:t> </a:t>
            </a:r>
            <a:r>
              <a:rPr lang="en-US" dirty="0" err="1"/>
              <a:t>zal</a:t>
            </a:r>
            <a:r>
              <a:rPr lang="en-US" dirty="0"/>
              <a:t> de </a:t>
            </a:r>
            <a:r>
              <a:rPr lang="en-US" dirty="0" err="1"/>
              <a:t>aanbodcurve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korte en lange termijn </a:t>
            </a:r>
            <a:r>
              <a:rPr lang="en-US" dirty="0" err="1"/>
              <a:t>verlopen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die </a:t>
            </a:r>
            <a:r>
              <a:rPr lang="en-US" dirty="0" err="1"/>
              <a:t>kennen</a:t>
            </a:r>
            <a:r>
              <a:rPr lang="en-US" dirty="0"/>
              <a:t>: </a:t>
            </a:r>
            <a:r>
              <a:rPr lang="en-US" dirty="0" err="1"/>
              <a:t>schuin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boven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941416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62130" y="0"/>
            <a:ext cx="8229600" cy="850106"/>
          </a:xfrm>
        </p:spPr>
        <p:txBody>
          <a:bodyPr/>
          <a:lstStyle/>
          <a:p>
            <a:r>
              <a:rPr lang="nl-NL" b="1" dirty="0"/>
              <a:t>CPI Bonaire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16826" y="692696"/>
            <a:ext cx="5803311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200" dirty="0">
                <a:hlinkClick r:id="rId2"/>
              </a:rPr>
              <a:t>https://www.cbs.nl/en-gb/custom/2014/03/consumer-price-index-bonaire-from-1973</a:t>
            </a:r>
            <a:endParaRPr lang="nl-NL" sz="1200" dirty="0"/>
          </a:p>
          <a:p>
            <a:pPr marL="0" indent="0">
              <a:buNone/>
            </a:pPr>
            <a:endParaRPr lang="nl-NL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0" t="18637" r="4579" b="63418"/>
          <a:stretch/>
        </p:blipFill>
        <p:spPr bwMode="auto">
          <a:xfrm>
            <a:off x="1600556" y="1700809"/>
            <a:ext cx="7084036" cy="1162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1703512" y="3079479"/>
          <a:ext cx="3962524" cy="1549653"/>
        </p:xfrm>
        <a:graphic>
          <a:graphicData uri="http://schemas.openxmlformats.org/drawingml/2006/table">
            <a:tbl>
              <a:tblPr/>
              <a:tblGrid>
                <a:gridCol w="1088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1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2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137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jaar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CPI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% verandering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37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2010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2,4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37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>
                          <a:effectLst/>
                          <a:latin typeface="Arial"/>
                        </a:rPr>
                        <a:t>2011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>
                          <a:effectLst/>
                          <a:latin typeface="Arial"/>
                        </a:rPr>
                        <a:t>105,33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5,3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137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>
                          <a:effectLst/>
                          <a:latin typeface="Arial"/>
                        </a:rPr>
                        <a:t>2012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>
                          <a:effectLst/>
                          <a:latin typeface="Arial"/>
                        </a:rPr>
                        <a:t>108,39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2,9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1379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>
                          <a:effectLst/>
                          <a:latin typeface="Arial"/>
                        </a:rPr>
                        <a:t>2013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>
                          <a:effectLst/>
                          <a:latin typeface="Arial"/>
                        </a:rPr>
                        <a:t>110,26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1,7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13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Source: </a:t>
                      </a:r>
                      <a:r>
                        <a:rPr lang="nl-NL" sz="1000" b="0" i="0" u="none" strike="noStrike" dirty="0" err="1">
                          <a:effectLst/>
                          <a:latin typeface="Arial"/>
                        </a:rPr>
                        <a:t>Statistics</a:t>
                      </a:r>
                      <a:r>
                        <a:rPr lang="nl-NL" sz="1000" b="0" i="0" u="none" strike="noStrike" dirty="0">
                          <a:effectLst/>
                          <a:latin typeface="Arial"/>
                        </a:rPr>
                        <a:t> Netherlands / CBS-NA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1379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t="31293" r="7750" b="42906"/>
          <a:stretch/>
        </p:blipFill>
        <p:spPr bwMode="auto">
          <a:xfrm>
            <a:off x="1631504" y="4653136"/>
            <a:ext cx="651807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5879976" y="2996953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Bereken de verandering van de koopkracht in procenten tussen 2011 en 2013.</a:t>
            </a:r>
          </a:p>
        </p:txBody>
      </p:sp>
      <p:pic>
        <p:nvPicPr>
          <p:cNvPr id="8" name="Afbeelding 7" descr="C:\Users\1291\AppData\Local\Microsoft\Windows\Temporary Internet Files\Content.Outlook\X99S5Z5A\2016-11-25 13.19.4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t="2483" r="4451" b="2401"/>
          <a:stretch/>
        </p:blipFill>
        <p:spPr bwMode="auto">
          <a:xfrm rot="5400000">
            <a:off x="8584851" y="415004"/>
            <a:ext cx="2160240" cy="2006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8684592" y="30935"/>
            <a:ext cx="20060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Antwoord </a:t>
            </a:r>
            <a:r>
              <a:rPr lang="nl-NL" sz="1500" dirty="0" err="1"/>
              <a:t>Julivien</a:t>
            </a:r>
            <a:endParaRPr lang="nl-NL" sz="1500" dirty="0"/>
          </a:p>
        </p:txBody>
      </p:sp>
      <p:pic>
        <p:nvPicPr>
          <p:cNvPr id="10" name="Afbeelding 9" descr="C:\Users\1291\AppData\Local\Microsoft\Windows\Temporary Internet Files\Content.Outlook\X99S5Z5A\2016-11-25 13.25.1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t="2471" r="16402" b="1687"/>
          <a:stretch/>
        </p:blipFill>
        <p:spPr bwMode="auto">
          <a:xfrm rot="5400000">
            <a:off x="7963013" y="4153016"/>
            <a:ext cx="2891553" cy="25184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8256240" y="3643284"/>
            <a:ext cx="23929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Antwoord met indexcijfers</a:t>
            </a:r>
          </a:p>
        </p:txBody>
      </p:sp>
    </p:spTree>
    <p:extLst>
      <p:ext uri="{BB962C8B-B14F-4D97-AF65-F5344CB8AC3E}">
        <p14:creationId xmlns:p14="http://schemas.microsoft.com/office/powerpoint/2010/main" val="321197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Samenhang tussen de twee grafieken: conjunctuur- en vraag aanbod model</a:t>
            </a:r>
          </a:p>
        </p:txBody>
      </p:sp>
      <p:pic>
        <p:nvPicPr>
          <p:cNvPr id="1026" name="Picture 2" descr="C:\Users\1297\AppData\Local\Microsoft\Windows\Temporary Internet Files\Content.IE5\05US37ZC\2016-12-01 08.49.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t="1886" r="1694" b="12727"/>
          <a:stretch/>
        </p:blipFill>
        <p:spPr bwMode="auto">
          <a:xfrm>
            <a:off x="6240017" y="1550848"/>
            <a:ext cx="4302989" cy="53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569648" y="2392170"/>
            <a:ext cx="3779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/>
              <a:t>Conjunctuurmodel &gt; 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525961" y="4088105"/>
            <a:ext cx="38712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/>
              <a:t>Vraag- aanbodmodel &gt;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568834" y="4688176"/>
            <a:ext cx="459917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Toelichting: </a:t>
            </a:r>
          </a:p>
          <a:p>
            <a:r>
              <a:rPr lang="nl-NL" sz="1500" dirty="0"/>
              <a:t>In een laagconjunctuur zorgt een toename van de vraag (C + I + O + E) voor een hoger BBP ( Nationaal Inkomen) door een toename van de reële productie (</a:t>
            </a:r>
            <a:r>
              <a:rPr lang="nl-NL" sz="1500" dirty="0" err="1"/>
              <a:t>productie-omvang</a:t>
            </a:r>
            <a:r>
              <a:rPr lang="nl-NL" sz="1500" dirty="0"/>
              <a:t>). </a:t>
            </a:r>
          </a:p>
          <a:p>
            <a:r>
              <a:rPr lang="nl-NL" sz="1500" dirty="0"/>
              <a:t>Als de productiecapaciteit is bereikt, neemt het nationaal inkomen niet meer toe door een toename van de reële productie, maar door een toename van de prijzen (inflatie)! </a:t>
            </a:r>
          </a:p>
        </p:txBody>
      </p:sp>
    </p:spTree>
    <p:extLst>
      <p:ext uri="{BB962C8B-B14F-4D97-AF65-F5344CB8AC3E}">
        <p14:creationId xmlns:p14="http://schemas.microsoft.com/office/powerpoint/2010/main" val="727338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229600" cy="936104"/>
          </a:xfrm>
        </p:spPr>
        <p:txBody>
          <a:bodyPr/>
          <a:lstStyle/>
          <a:p>
            <a:r>
              <a:rPr lang="en-US" dirty="0" err="1"/>
              <a:t>Klassiek</a:t>
            </a:r>
            <a:r>
              <a:rPr lang="en-US" dirty="0"/>
              <a:t> &lt;&gt; Keynes in </a:t>
            </a:r>
            <a:r>
              <a:rPr lang="en-US" dirty="0" err="1"/>
              <a:t>beeld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8553" y="980728"/>
            <a:ext cx="8229600" cy="7920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3400" dirty="0" err="1"/>
              <a:t>Opdracht</a:t>
            </a:r>
            <a:r>
              <a:rPr lang="en-US" sz="3400" dirty="0"/>
              <a:t>: </a:t>
            </a:r>
            <a:r>
              <a:rPr lang="en-US" sz="3400" dirty="0" err="1"/>
              <a:t>Conjunctuurgolven</a:t>
            </a:r>
            <a:r>
              <a:rPr lang="en-US" sz="3400" dirty="0"/>
              <a:t> en </a:t>
            </a:r>
            <a:r>
              <a:rPr lang="en-US" sz="3400" dirty="0" err="1"/>
              <a:t>Concjunctuurbeleid</a:t>
            </a:r>
            <a:r>
              <a:rPr lang="en-US" sz="3400" dirty="0"/>
              <a:t>: </a:t>
            </a:r>
          </a:p>
          <a:p>
            <a:pPr marL="0" indent="0">
              <a:buNone/>
            </a:pPr>
            <a:r>
              <a:rPr lang="nl-NL" sz="2000" u="sng" dirty="0">
                <a:hlinkClick r:id="rId2"/>
              </a:rPr>
              <a:t>http://www.youtube.com/watch?v=PtWS9Qh8FMc&amp;feature=relmfu</a:t>
            </a:r>
            <a:endParaRPr lang="nl-NL" sz="2000" u="sng" dirty="0"/>
          </a:p>
          <a:p>
            <a:pPr marL="0" indent="0">
              <a:buNone/>
            </a:pPr>
            <a:endParaRPr lang="nl-NL" sz="2000" u="sng" dirty="0">
              <a:hlinkClick r:id="rId3"/>
            </a:endParaRPr>
          </a:p>
          <a:p>
            <a:pPr marL="0" indent="0">
              <a:buNone/>
            </a:pPr>
            <a:endParaRPr lang="nl-NL" sz="2000" u="sng" dirty="0"/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Schermafbeelding 2016-10-01 om 16.21.4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t="6404" r="10622" b="26706"/>
          <a:stretch/>
        </p:blipFill>
        <p:spPr>
          <a:xfrm>
            <a:off x="2063553" y="1772816"/>
            <a:ext cx="8143813" cy="422065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19536" y="5934671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Uitleg conjunctuur: </a:t>
            </a:r>
          </a:p>
          <a:p>
            <a:r>
              <a:rPr lang="nl-NL" u="sng" dirty="0">
                <a:hlinkClick r:id="rId3"/>
              </a:rPr>
              <a:t>https://www.youtube.com/watch?v=zK1Q497UAFA</a:t>
            </a:r>
            <a:endParaRPr lang="nl-NL" u="sng" dirty="0"/>
          </a:p>
          <a:p>
            <a:r>
              <a:rPr lang="nl-NL" u="sng" dirty="0">
                <a:hlinkClick r:id="rId5"/>
              </a:rPr>
              <a:t>https://www.youtube.com/watch?v=ZpU9DYhyNqM</a:t>
            </a:r>
            <a:endParaRPr lang="nl-NL" u="sng" dirty="0"/>
          </a:p>
          <a:p>
            <a:endParaRPr lang="nl-NL" u="sng" dirty="0"/>
          </a:p>
        </p:txBody>
      </p:sp>
    </p:spTree>
    <p:extLst>
      <p:ext uri="{BB962C8B-B14F-4D97-AF65-F5344CB8AC3E}">
        <p14:creationId xmlns:p14="http://schemas.microsoft.com/office/powerpoint/2010/main" val="299925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3726" y="1068443"/>
            <a:ext cx="657555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/>
              <a:t>De </a:t>
            </a:r>
            <a:r>
              <a:rPr lang="en-US" sz="2500" b="1" dirty="0" err="1"/>
              <a:t>bedrijfskolom</a:t>
            </a:r>
            <a:r>
              <a:rPr lang="en-US" sz="2500" b="1" dirty="0"/>
              <a:t> van </a:t>
            </a:r>
            <a:r>
              <a:rPr lang="en-US" sz="2500" b="1" dirty="0" err="1"/>
              <a:t>een</a:t>
            </a:r>
            <a:r>
              <a:rPr lang="en-US" sz="2500" b="1" dirty="0"/>
              <a:t> DVD-</a:t>
            </a:r>
            <a:r>
              <a:rPr lang="en-US" sz="2500" b="1" dirty="0" err="1"/>
              <a:t>muziekvideo</a:t>
            </a:r>
            <a:endParaRPr lang="en-US" sz="2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726" y="1545497"/>
            <a:ext cx="2860136" cy="52319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1633" y="21766"/>
            <a:ext cx="8914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Meten</a:t>
            </a:r>
            <a:r>
              <a:rPr lang="en-US" sz="4000" b="1" dirty="0"/>
              <a:t> BBP		</a:t>
            </a:r>
            <a:r>
              <a:rPr lang="en-US" sz="4000" b="1" dirty="0" err="1"/>
              <a:t>Methode</a:t>
            </a:r>
            <a:r>
              <a:rPr lang="en-US" sz="4000" b="1" dirty="0"/>
              <a:t> 2: </a:t>
            </a:r>
            <a:r>
              <a:rPr lang="en-US" sz="4000" b="1" dirty="0" err="1"/>
              <a:t>Productie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33938" y="2066405"/>
            <a:ext cx="58118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Bereken</a:t>
            </a:r>
            <a:r>
              <a:rPr lang="en-US" sz="2000" dirty="0"/>
              <a:t> de </a:t>
            </a:r>
            <a:r>
              <a:rPr lang="en-US" sz="2000" dirty="0" err="1"/>
              <a:t>productiewaarde</a:t>
            </a:r>
            <a:r>
              <a:rPr lang="en-US" sz="2000" dirty="0"/>
              <a:t> (= </a:t>
            </a:r>
            <a:r>
              <a:rPr lang="en-US" sz="2000" dirty="0" err="1"/>
              <a:t>toegevoegde</a:t>
            </a:r>
            <a:r>
              <a:rPr lang="en-US" sz="2000" dirty="0"/>
              <a:t> </a:t>
            </a:r>
            <a:r>
              <a:rPr lang="en-US" sz="2000" dirty="0" err="1"/>
              <a:t>waarde</a:t>
            </a:r>
            <a:r>
              <a:rPr lang="en-US" sz="2000" dirty="0"/>
              <a:t>)</a:t>
            </a:r>
          </a:p>
          <a:p>
            <a:r>
              <a:rPr lang="en-US" sz="2000" dirty="0"/>
              <a:t>van de </a:t>
            </a:r>
            <a:r>
              <a:rPr lang="en-US" sz="2000" b="1" dirty="0" err="1">
                <a:solidFill>
                  <a:srgbClr val="7030A0"/>
                </a:solidFill>
              </a:rPr>
              <a:t>winkelier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 err="1"/>
              <a:t>als</a:t>
            </a:r>
            <a:r>
              <a:rPr lang="en-US" sz="2000" dirty="0"/>
              <a:t> </a:t>
            </a:r>
            <a:r>
              <a:rPr lang="en-US" sz="2000" dirty="0" err="1"/>
              <a:t>deze</a:t>
            </a:r>
            <a:r>
              <a:rPr lang="en-US" sz="2000" dirty="0"/>
              <a:t> 1000 DVD’s </a:t>
            </a:r>
            <a:r>
              <a:rPr lang="en-US" sz="2000" dirty="0" err="1"/>
              <a:t>verkoopt</a:t>
            </a:r>
            <a:r>
              <a:rPr lang="en-US" sz="2000" dirty="0"/>
              <a:t>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7329" y="3298665"/>
            <a:ext cx="2198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Omzet</a:t>
            </a:r>
            <a:r>
              <a:rPr lang="en-US" sz="20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77329" y="3538533"/>
            <a:ext cx="21989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Inkoopwaarde</a:t>
            </a:r>
            <a:r>
              <a:rPr lang="en-US" sz="2000" dirty="0"/>
              <a:t>    </a:t>
            </a:r>
            <a:r>
              <a:rPr lang="en-US" sz="3000" dirty="0"/>
              <a:t>-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77328" y="4247295"/>
            <a:ext cx="4476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Toegevoegde</a:t>
            </a:r>
            <a:r>
              <a:rPr lang="en-US" sz="2000" dirty="0"/>
              <a:t> </a:t>
            </a:r>
            <a:r>
              <a:rPr lang="en-US" sz="2000" dirty="0" err="1"/>
              <a:t>waarde</a:t>
            </a:r>
            <a:r>
              <a:rPr lang="en-US" sz="2000" dirty="0"/>
              <a:t> = </a:t>
            </a:r>
            <a:r>
              <a:rPr lang="en-US" sz="2000" dirty="0" err="1"/>
              <a:t>Productiewaarde</a:t>
            </a:r>
            <a:r>
              <a:rPr lang="en-US" sz="20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7932" y="3308045"/>
            <a:ext cx="151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€ 11.250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7932" y="3557046"/>
            <a:ext cx="15164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€    7.500   </a:t>
            </a:r>
            <a:r>
              <a:rPr lang="en-US" sz="3000" dirty="0"/>
              <a:t>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7932" y="4296155"/>
            <a:ext cx="151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€    3.750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9831731" y="4202929"/>
            <a:ext cx="1307978" cy="80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277329" y="4201576"/>
            <a:ext cx="2198920" cy="67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Bent-Up Arrow 17"/>
          <p:cNvSpPr/>
          <p:nvPr/>
        </p:nvSpPr>
        <p:spPr>
          <a:xfrm rot="5400000">
            <a:off x="5430768" y="4774763"/>
            <a:ext cx="568686" cy="555658"/>
          </a:xfrm>
          <a:prstGeom prst="bentUpArrow">
            <a:avLst>
              <a:gd name="adj1" fmla="val 25000"/>
              <a:gd name="adj2" fmla="val 21666"/>
              <a:gd name="adj3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062772" y="4992304"/>
            <a:ext cx="38779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/>
              <a:t>Betalen</a:t>
            </a:r>
            <a:r>
              <a:rPr lang="en-US" sz="2000" u="sng" dirty="0"/>
              <a:t> van de </a:t>
            </a:r>
            <a:r>
              <a:rPr lang="en-US" sz="2000" u="sng" dirty="0" err="1"/>
              <a:t>productiefactoren</a:t>
            </a:r>
            <a:r>
              <a:rPr lang="en-US" sz="2000" u="sng" dirty="0"/>
              <a:t>:</a:t>
            </a:r>
          </a:p>
          <a:p>
            <a:r>
              <a:rPr lang="en-US" sz="2000" dirty="0"/>
              <a:t>&gt; </a:t>
            </a:r>
            <a:r>
              <a:rPr lang="en-US" sz="2000" dirty="0" err="1"/>
              <a:t>Kapitaal</a:t>
            </a:r>
            <a:r>
              <a:rPr lang="en-US" sz="2000" dirty="0"/>
              <a:t>			</a:t>
            </a:r>
          </a:p>
          <a:p>
            <a:r>
              <a:rPr lang="en-US" sz="2000" dirty="0"/>
              <a:t>&gt; Arbeid			</a:t>
            </a:r>
          </a:p>
          <a:p>
            <a:r>
              <a:rPr lang="en-US" sz="2000" dirty="0"/>
              <a:t>&gt; </a:t>
            </a:r>
            <a:r>
              <a:rPr lang="en-US" sz="2000" dirty="0" err="1"/>
              <a:t>Natuur</a:t>
            </a:r>
            <a:r>
              <a:rPr lang="en-US" sz="2000" dirty="0"/>
              <a:t>			</a:t>
            </a:r>
          </a:p>
          <a:p>
            <a:r>
              <a:rPr lang="en-US" sz="2000" dirty="0"/>
              <a:t>&gt; </a:t>
            </a:r>
            <a:r>
              <a:rPr lang="en-US" sz="2000" dirty="0" err="1"/>
              <a:t>Ondernemerschap</a:t>
            </a:r>
            <a:r>
              <a:rPr lang="en-US" sz="2000" dirty="0"/>
              <a:t> 	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58783" y="5301773"/>
            <a:ext cx="17796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0"/>
              <a:buChar char="Ø"/>
            </a:pPr>
            <a:r>
              <a:rPr lang="en-US" sz="2000" dirty="0" err="1"/>
              <a:t>Rente</a:t>
            </a:r>
            <a:r>
              <a:rPr lang="en-US" sz="2000" dirty="0"/>
              <a:t>, </a:t>
            </a:r>
            <a:r>
              <a:rPr lang="en-US" sz="2000" dirty="0" err="1"/>
              <a:t>Huur</a:t>
            </a:r>
            <a:endParaRPr lang="en-US" sz="2000" dirty="0"/>
          </a:p>
          <a:p>
            <a:pPr marL="342900" indent="-342900">
              <a:buFont typeface="Wingdings" charset="0"/>
              <a:buChar char="Ø"/>
            </a:pPr>
            <a:r>
              <a:rPr lang="en-US" sz="2000" dirty="0"/>
              <a:t>Loon</a:t>
            </a:r>
          </a:p>
          <a:p>
            <a:pPr marL="342900" indent="-342900">
              <a:buFont typeface="Wingdings" charset="0"/>
              <a:buChar char="Ø"/>
            </a:pPr>
            <a:r>
              <a:rPr lang="en-US" sz="2000" dirty="0" err="1"/>
              <a:t>Pacht</a:t>
            </a:r>
            <a:endParaRPr lang="en-US" sz="2000" dirty="0"/>
          </a:p>
          <a:p>
            <a:pPr marL="342900" indent="-342900">
              <a:buFont typeface="Wingdings" charset="0"/>
              <a:buChar char="Ø"/>
            </a:pPr>
            <a:r>
              <a:rPr lang="en-US" sz="2000" dirty="0" err="1"/>
              <a:t>Winst</a:t>
            </a:r>
            <a:endParaRPr lang="en-US" sz="20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0D328DA-2A38-A14F-AEFC-221FC585E579}"/>
              </a:ext>
            </a:extLst>
          </p:cNvPr>
          <p:cNvSpPr txBox="1"/>
          <p:nvPr/>
        </p:nvSpPr>
        <p:spPr>
          <a:xfrm>
            <a:off x="9986075" y="5006872"/>
            <a:ext cx="2202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u="sng" dirty="0"/>
              <a:t>Primaire inkomens:</a:t>
            </a:r>
          </a:p>
        </p:txBody>
      </p:sp>
    </p:spTree>
    <p:extLst>
      <p:ext uri="{BB962C8B-B14F-4D97-AF65-F5344CB8AC3E}">
        <p14:creationId xmlns:p14="http://schemas.microsoft.com/office/powerpoint/2010/main" val="360677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20560" y="11546"/>
            <a:ext cx="8839490" cy="612775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Hoofdstuk</a:t>
            </a:r>
            <a:r>
              <a:rPr lang="en-US" sz="3200" b="1" dirty="0"/>
              <a:t> 1 		</a:t>
            </a:r>
            <a:r>
              <a:rPr lang="en-US" sz="3200" b="1" dirty="0" err="1"/>
              <a:t>Koopkracht</a:t>
            </a:r>
            <a:r>
              <a:rPr lang="en-US" sz="3200" b="1" dirty="0"/>
              <a:t> = reëel inkomen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82" y="1349087"/>
            <a:ext cx="2362200" cy="195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482" y="1498075"/>
            <a:ext cx="2825318" cy="198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583748" y="3465666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Nominaal inkomen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2774516" y="3858212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$ 2.000.000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753272" y="3465666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Reëel inkomen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6931242" y="3867331"/>
            <a:ext cx="30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222856" y="3096334"/>
            <a:ext cx="131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$ 500.000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8605982" y="3792117"/>
            <a:ext cx="145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$ 2.000.000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8721437" y="4087864"/>
            <a:ext cx="1452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$ 500.000</a:t>
            </a:r>
          </a:p>
        </p:txBody>
      </p:sp>
      <p:cxnSp>
        <p:nvCxnSpPr>
          <p:cNvPr id="7" name="Rechte verbindingslijn 6"/>
          <p:cNvCxnSpPr/>
          <p:nvPr/>
        </p:nvCxnSpPr>
        <p:spPr>
          <a:xfrm>
            <a:off x="8605982" y="4130671"/>
            <a:ext cx="1188720" cy="0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1752888" y="3855255"/>
            <a:ext cx="7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2013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1797051" y="3465666"/>
            <a:ext cx="7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Jaar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1738456" y="4998839"/>
            <a:ext cx="70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2014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1594571" y="459602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In 2014 is het inkomen van gestegen met 15%. De prijs van een Ferrari is gestegen met 5% </a:t>
            </a:r>
          </a:p>
        </p:txBody>
      </p:sp>
      <p:sp>
        <p:nvSpPr>
          <p:cNvPr id="8" name="Rechthoek 7"/>
          <p:cNvSpPr/>
          <p:nvPr/>
        </p:nvSpPr>
        <p:spPr>
          <a:xfrm>
            <a:off x="2583748" y="5334689"/>
            <a:ext cx="2057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$ 2.300.000</a:t>
            </a:r>
          </a:p>
        </p:txBody>
      </p:sp>
      <p:sp>
        <p:nvSpPr>
          <p:cNvPr id="22" name="Rechthoek 21"/>
          <p:cNvSpPr/>
          <p:nvPr/>
        </p:nvSpPr>
        <p:spPr>
          <a:xfrm>
            <a:off x="6886865" y="5317839"/>
            <a:ext cx="2090882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4,38 Ferrari’s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2667000" y="496535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Nominaal inkomen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6884556" y="4948507"/>
            <a:ext cx="1724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Reëel inkomen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2420361" y="595319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 Nominaal inkomen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4926518" y="5944080"/>
            <a:ext cx="173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Prijs Indexcijfer</a:t>
            </a:r>
          </a:p>
        </p:txBody>
      </p:sp>
      <p:sp>
        <p:nvSpPr>
          <p:cNvPr id="27" name="Tekstvak 26"/>
          <p:cNvSpPr txBox="1"/>
          <p:nvPr/>
        </p:nvSpPr>
        <p:spPr>
          <a:xfrm>
            <a:off x="6886865" y="5953193"/>
            <a:ext cx="223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 Reëel inkomen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5163561" y="4952314"/>
            <a:ext cx="69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Prijs</a:t>
            </a:r>
            <a:endParaRPr lang="en-US" b="1" dirty="0"/>
          </a:p>
        </p:txBody>
      </p:sp>
      <p:sp>
        <p:nvSpPr>
          <p:cNvPr id="32" name="Rechthoek 31"/>
          <p:cNvSpPr/>
          <p:nvPr/>
        </p:nvSpPr>
        <p:spPr>
          <a:xfrm>
            <a:off x="4740564" y="5328919"/>
            <a:ext cx="2057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$ 525.000</a:t>
            </a:r>
          </a:p>
        </p:txBody>
      </p:sp>
      <p:sp>
        <p:nvSpPr>
          <p:cNvPr id="34" name="Rechthoek 33"/>
          <p:cNvSpPr/>
          <p:nvPr/>
        </p:nvSpPr>
        <p:spPr>
          <a:xfrm>
            <a:off x="5137871" y="6293666"/>
            <a:ext cx="10287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105</a:t>
            </a:r>
          </a:p>
        </p:txBody>
      </p:sp>
      <p:sp>
        <p:nvSpPr>
          <p:cNvPr id="35" name="Rechthoek 34"/>
          <p:cNvSpPr/>
          <p:nvPr/>
        </p:nvSpPr>
        <p:spPr>
          <a:xfrm>
            <a:off x="2975841" y="6282611"/>
            <a:ext cx="10287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115</a:t>
            </a:r>
          </a:p>
        </p:txBody>
      </p:sp>
      <p:sp>
        <p:nvSpPr>
          <p:cNvPr id="36" name="Rechthoek 35"/>
          <p:cNvSpPr/>
          <p:nvPr/>
        </p:nvSpPr>
        <p:spPr>
          <a:xfrm>
            <a:off x="7302500" y="6293666"/>
            <a:ext cx="10287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109,5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911908" y="2924113"/>
            <a:ext cx="1312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$ 2.000.000</a:t>
            </a:r>
          </a:p>
        </p:txBody>
      </p:sp>
      <p:sp>
        <p:nvSpPr>
          <p:cNvPr id="15" name="Rechthoek 14"/>
          <p:cNvSpPr/>
          <p:nvPr/>
        </p:nvSpPr>
        <p:spPr>
          <a:xfrm>
            <a:off x="7186359" y="3849716"/>
            <a:ext cx="937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Ferrari’s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9558805" y="6282611"/>
            <a:ext cx="610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115</a:t>
            </a:r>
          </a:p>
        </p:txBody>
      </p:sp>
      <p:sp>
        <p:nvSpPr>
          <p:cNvPr id="41" name="Tekstvak 40"/>
          <p:cNvSpPr txBox="1"/>
          <p:nvPr/>
        </p:nvSpPr>
        <p:spPr>
          <a:xfrm>
            <a:off x="9563101" y="6532421"/>
            <a:ext cx="610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105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10111434" y="6369826"/>
            <a:ext cx="1394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 = 109,5</a:t>
            </a:r>
          </a:p>
        </p:txBody>
      </p:sp>
      <p:cxnSp>
        <p:nvCxnSpPr>
          <p:cNvPr id="43" name="Rechte verbindingslijn 42"/>
          <p:cNvCxnSpPr/>
          <p:nvPr/>
        </p:nvCxnSpPr>
        <p:spPr>
          <a:xfrm flipV="1">
            <a:off x="9563102" y="6573988"/>
            <a:ext cx="458681" cy="6125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vak 45"/>
          <p:cNvSpPr txBox="1"/>
          <p:nvPr/>
        </p:nvSpPr>
        <p:spPr>
          <a:xfrm>
            <a:off x="9973385" y="6354437"/>
            <a:ext cx="259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9008921" y="4948507"/>
            <a:ext cx="121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Toename</a:t>
            </a:r>
            <a:endParaRPr lang="nl-NL" dirty="0"/>
          </a:p>
        </p:txBody>
      </p:sp>
      <p:sp>
        <p:nvSpPr>
          <p:cNvPr id="44" name="Tekstvak 43"/>
          <p:cNvSpPr txBox="1"/>
          <p:nvPr/>
        </p:nvSpPr>
        <p:spPr>
          <a:xfrm>
            <a:off x="9101765" y="5254331"/>
            <a:ext cx="927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4,38 - 4</a:t>
            </a:r>
          </a:p>
        </p:txBody>
      </p:sp>
      <p:sp>
        <p:nvSpPr>
          <p:cNvPr id="45" name="Tekstvak 44"/>
          <p:cNvSpPr txBox="1"/>
          <p:nvPr/>
        </p:nvSpPr>
        <p:spPr>
          <a:xfrm>
            <a:off x="9332191" y="5584539"/>
            <a:ext cx="265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</a:p>
        </p:txBody>
      </p:sp>
      <p:cxnSp>
        <p:nvCxnSpPr>
          <p:cNvPr id="47" name="Rechte verbindingslijn 46"/>
          <p:cNvCxnSpPr/>
          <p:nvPr/>
        </p:nvCxnSpPr>
        <p:spPr>
          <a:xfrm flipV="1">
            <a:off x="9101766" y="5587523"/>
            <a:ext cx="773043" cy="5362"/>
          </a:xfrm>
          <a:prstGeom prst="line">
            <a:avLst/>
          </a:prstGeom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kstvak 47"/>
          <p:cNvSpPr txBox="1"/>
          <p:nvPr/>
        </p:nvSpPr>
        <p:spPr>
          <a:xfrm>
            <a:off x="9857435" y="5402171"/>
            <a:ext cx="864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= 9,5%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05B4A5-EA4A-6346-917C-30DAA33E7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6" t="27959" r="67913" b="36617"/>
          <a:stretch/>
        </p:blipFill>
        <p:spPr>
          <a:xfrm>
            <a:off x="4275437" y="853039"/>
            <a:ext cx="1891134" cy="260351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C524F2D-6B93-F246-B6EB-5EC796268D89}"/>
              </a:ext>
            </a:extLst>
          </p:cNvPr>
          <p:cNvSpPr txBox="1"/>
          <p:nvPr/>
        </p:nvSpPr>
        <p:spPr>
          <a:xfrm>
            <a:off x="6672873" y="1075009"/>
            <a:ext cx="5318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5"/>
              </a:rPr>
              <a:t>https://www.economielokaal.nl/opgave-5-indexcijfers/</a:t>
            </a:r>
            <a:endParaRPr lang="nl-NL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7B1AD54-63C8-B04D-8093-8AACB3EBCB84}"/>
              </a:ext>
            </a:extLst>
          </p:cNvPr>
          <p:cNvSpPr txBox="1"/>
          <p:nvPr/>
        </p:nvSpPr>
        <p:spPr>
          <a:xfrm>
            <a:off x="6672873" y="751766"/>
            <a:ext cx="244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Nog meer oefeningen &gt; </a:t>
            </a:r>
          </a:p>
        </p:txBody>
      </p:sp>
    </p:spTree>
    <p:extLst>
      <p:ext uri="{BB962C8B-B14F-4D97-AF65-F5344CB8AC3E}">
        <p14:creationId xmlns:p14="http://schemas.microsoft.com/office/powerpoint/2010/main" val="14293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  <p:bldP spid="8" grpId="0" animBg="1"/>
      <p:bldP spid="22" grpId="0" animBg="1"/>
      <p:bldP spid="23" grpId="0"/>
      <p:bldP spid="24" grpId="0"/>
      <p:bldP spid="25" grpId="0"/>
      <p:bldP spid="26" grpId="0"/>
      <p:bldP spid="27" grpId="0"/>
      <p:bldP spid="31" grpId="0"/>
      <p:bldP spid="32" grpId="0" animBg="1"/>
      <p:bldP spid="34" grpId="0" animBg="1"/>
      <p:bldP spid="35" grpId="0" animBg="1"/>
      <p:bldP spid="36" grpId="0" animBg="1"/>
      <p:bldP spid="38" grpId="0"/>
      <p:bldP spid="15" grpId="0"/>
      <p:bldP spid="40" grpId="0"/>
      <p:bldP spid="41" grpId="0"/>
      <p:bldP spid="42" grpId="0"/>
      <p:bldP spid="46" grpId="0"/>
      <p:bldP spid="3" grpId="0"/>
      <p:bldP spid="44" grpId="0"/>
      <p:bldP spid="45" grpId="0"/>
      <p:bldP spid="48" grpId="0"/>
      <p:bldP spid="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504" y="908720"/>
            <a:ext cx="8928992" cy="4752528"/>
          </a:xfrm>
        </p:spPr>
        <p:txBody>
          <a:bodyPr>
            <a:normAutofit/>
          </a:bodyPr>
          <a:lstStyle/>
          <a:p>
            <a:pPr algn="l"/>
            <a:r>
              <a:rPr lang="nl-NL" sz="3000" b="1" dirty="0"/>
              <a:t>Nominaal</a:t>
            </a:r>
            <a:r>
              <a:rPr lang="nl-NL" sz="3000" dirty="0"/>
              <a:t> = inkomen uitgedrukt in geld</a:t>
            </a:r>
            <a:br>
              <a:rPr lang="nl-NL" sz="3000" dirty="0"/>
            </a:br>
            <a:br>
              <a:rPr lang="nl-NL" sz="3000" dirty="0"/>
            </a:br>
            <a:r>
              <a:rPr lang="nl-NL" sz="3000" b="1" dirty="0"/>
              <a:t>Reëel</a:t>
            </a:r>
            <a:r>
              <a:rPr lang="nl-NL" sz="3000" dirty="0"/>
              <a:t> = inkomen uitgedrukt in hoeveelheid producten</a:t>
            </a:r>
            <a:br>
              <a:rPr lang="nl-NL" sz="3000" dirty="0"/>
            </a:br>
            <a:br>
              <a:rPr lang="nl-NL" sz="3000" dirty="0"/>
            </a:br>
            <a:r>
              <a:rPr lang="nl-NL" sz="3000" b="1" u="sng" dirty="0"/>
              <a:t>Voorbeeld:</a:t>
            </a:r>
            <a:br>
              <a:rPr lang="nl-NL" sz="3000" dirty="0"/>
            </a:br>
            <a:r>
              <a:rPr lang="nl-NL" sz="3000" dirty="0"/>
              <a:t>Ik verdien $ 200</a:t>
            </a:r>
            <a:br>
              <a:rPr lang="nl-NL" sz="3000" dirty="0"/>
            </a:br>
            <a:r>
              <a:rPr lang="nl-NL" sz="3000" dirty="0"/>
              <a:t>De prijzen zijn $ 5</a:t>
            </a:r>
            <a:br>
              <a:rPr lang="nl-NL" sz="3000" dirty="0"/>
            </a:br>
            <a:br>
              <a:rPr lang="nl-NL" sz="3000" dirty="0"/>
            </a:br>
            <a:r>
              <a:rPr lang="nl-NL" sz="3000" dirty="0"/>
              <a:t>Vraag 1: hoeveel is mijn nominale inkomen?</a:t>
            </a:r>
            <a:br>
              <a:rPr lang="nl-NL" sz="3000" dirty="0"/>
            </a:br>
            <a:r>
              <a:rPr lang="nl-NL" sz="3000" dirty="0"/>
              <a:t>Vraag 2: hoeveel mijn reële inkomen?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703512" y="116632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H1 Nominaal en Reëel: voorbeeld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3512" y="5661249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dirty="0"/>
              <a:t>Antwoord 1: 	</a:t>
            </a:r>
          </a:p>
          <a:p>
            <a:r>
              <a:rPr lang="nl-NL" sz="3000" dirty="0"/>
              <a:t>Antwoord 2:     	</a:t>
            </a:r>
            <a:endParaRPr lang="en-US" sz="3000" dirty="0"/>
          </a:p>
        </p:txBody>
      </p:sp>
      <p:sp>
        <p:nvSpPr>
          <p:cNvPr id="4" name="Rechthoek 3"/>
          <p:cNvSpPr/>
          <p:nvPr/>
        </p:nvSpPr>
        <p:spPr>
          <a:xfrm>
            <a:off x="4654767" y="5661248"/>
            <a:ext cx="14219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dirty="0"/>
              <a:t>$ 200</a:t>
            </a:r>
          </a:p>
        </p:txBody>
      </p:sp>
      <p:sp>
        <p:nvSpPr>
          <p:cNvPr id="6" name="Rechthoek 5"/>
          <p:cNvSpPr/>
          <p:nvPr/>
        </p:nvSpPr>
        <p:spPr>
          <a:xfrm>
            <a:off x="4654768" y="6123806"/>
            <a:ext cx="43742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000" dirty="0"/>
              <a:t>40 producten (= $200 / $5)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6216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504" y="908720"/>
            <a:ext cx="8928992" cy="4752528"/>
          </a:xfrm>
        </p:spPr>
        <p:txBody>
          <a:bodyPr>
            <a:normAutofit/>
          </a:bodyPr>
          <a:lstStyle/>
          <a:p>
            <a:pPr algn="l"/>
            <a:r>
              <a:rPr lang="nl-NL" sz="3000" b="1" dirty="0"/>
              <a:t>Nominaal</a:t>
            </a:r>
            <a:r>
              <a:rPr lang="nl-NL" sz="3000" dirty="0"/>
              <a:t> = inkomen uitgedrukt in geld</a:t>
            </a:r>
            <a:br>
              <a:rPr lang="nl-NL" sz="3000" dirty="0"/>
            </a:br>
            <a:br>
              <a:rPr lang="nl-NL" sz="3000" dirty="0"/>
            </a:br>
            <a:r>
              <a:rPr lang="nl-NL" sz="3000" b="1" dirty="0"/>
              <a:t>Reëel</a:t>
            </a:r>
            <a:r>
              <a:rPr lang="nl-NL" sz="3000" dirty="0"/>
              <a:t> = inkomen uitgedrukt in hoeveelheid producten</a:t>
            </a:r>
            <a:br>
              <a:rPr lang="nl-NL" sz="3000" dirty="0"/>
            </a:br>
            <a:br>
              <a:rPr lang="nl-NL" sz="3000" dirty="0"/>
            </a:br>
            <a:r>
              <a:rPr lang="nl-NL" sz="3000" b="1" u="sng" dirty="0"/>
              <a:t>Voorbeeld:</a:t>
            </a:r>
            <a:br>
              <a:rPr lang="nl-NL" sz="3000" dirty="0"/>
            </a:br>
            <a:r>
              <a:rPr lang="nl-NL" sz="3000" dirty="0"/>
              <a:t>De rente op mijn spaarrekening is 3%</a:t>
            </a:r>
            <a:br>
              <a:rPr lang="nl-NL" sz="3000" dirty="0"/>
            </a:br>
            <a:r>
              <a:rPr lang="nl-NL" sz="3000" dirty="0"/>
              <a:t>De inflatie is 2%</a:t>
            </a:r>
            <a:br>
              <a:rPr lang="nl-NL" sz="3000" dirty="0"/>
            </a:br>
            <a:br>
              <a:rPr lang="nl-NL" sz="3000" dirty="0"/>
            </a:br>
            <a:r>
              <a:rPr lang="nl-NL" sz="3000" dirty="0"/>
              <a:t>Vraag 1: hoeveel procent is de nominale rente per jaar?</a:t>
            </a:r>
            <a:br>
              <a:rPr lang="nl-NL" sz="3000" dirty="0"/>
            </a:br>
            <a:r>
              <a:rPr lang="nl-NL" sz="3000" dirty="0"/>
              <a:t>Vraag 2: hoeveel is de reële rente per jaar? 2 decimalen!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703512" y="116632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H1 Nominaal en Reëel: voorbeeld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3512" y="5661249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dirty="0"/>
              <a:t>Antwoord 1: 	</a:t>
            </a:r>
          </a:p>
          <a:p>
            <a:r>
              <a:rPr lang="nl-NL" sz="3000" dirty="0"/>
              <a:t>Antwoord 2:     	</a:t>
            </a:r>
            <a:endParaRPr lang="en-US" sz="3000" dirty="0"/>
          </a:p>
        </p:txBody>
      </p:sp>
      <p:sp>
        <p:nvSpPr>
          <p:cNvPr id="4" name="Rechthoek 3"/>
          <p:cNvSpPr/>
          <p:nvPr/>
        </p:nvSpPr>
        <p:spPr>
          <a:xfrm>
            <a:off x="4654767" y="5661248"/>
            <a:ext cx="14219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dirty="0"/>
              <a:t>3%</a:t>
            </a:r>
          </a:p>
        </p:txBody>
      </p:sp>
      <p:sp>
        <p:nvSpPr>
          <p:cNvPr id="6" name="Rechthoek 5"/>
          <p:cNvSpPr/>
          <p:nvPr/>
        </p:nvSpPr>
        <p:spPr>
          <a:xfrm>
            <a:off x="4654768" y="6123806"/>
            <a:ext cx="524534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000" dirty="0"/>
              <a:t>0,98% (= 103 / 102  x 100) - 100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9634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504" y="908720"/>
            <a:ext cx="8928992" cy="4752528"/>
          </a:xfrm>
        </p:spPr>
        <p:txBody>
          <a:bodyPr>
            <a:normAutofit/>
          </a:bodyPr>
          <a:lstStyle/>
          <a:p>
            <a:pPr algn="l"/>
            <a:r>
              <a:rPr lang="nl-NL" sz="3000" b="1" dirty="0"/>
              <a:t>Nominaal</a:t>
            </a:r>
            <a:r>
              <a:rPr lang="nl-NL" sz="3000" dirty="0"/>
              <a:t> = inkomen uitgedrukt in geld</a:t>
            </a:r>
            <a:br>
              <a:rPr lang="nl-NL" sz="3000" dirty="0"/>
            </a:br>
            <a:br>
              <a:rPr lang="nl-NL" sz="3000" dirty="0"/>
            </a:br>
            <a:r>
              <a:rPr lang="nl-NL" sz="3000" b="1" dirty="0"/>
              <a:t>Reëel</a:t>
            </a:r>
            <a:r>
              <a:rPr lang="nl-NL" sz="3000" dirty="0"/>
              <a:t> = inkomen uitgedrukt in hoeveelheid producten</a:t>
            </a:r>
            <a:br>
              <a:rPr lang="nl-NL" sz="3000" dirty="0"/>
            </a:br>
            <a:br>
              <a:rPr lang="nl-NL" sz="3000" dirty="0"/>
            </a:br>
            <a:r>
              <a:rPr lang="nl-NL" sz="3000" b="1" u="sng" dirty="0"/>
              <a:t>Voorbeeld:</a:t>
            </a:r>
            <a:br>
              <a:rPr lang="nl-NL" sz="3000" dirty="0"/>
            </a:br>
            <a:r>
              <a:rPr lang="nl-NL" sz="3000" dirty="0"/>
              <a:t>De rente op mijn spaarrekening is 3%</a:t>
            </a:r>
            <a:br>
              <a:rPr lang="nl-NL" sz="3000" dirty="0"/>
            </a:br>
            <a:r>
              <a:rPr lang="nl-NL" sz="3000" dirty="0"/>
              <a:t>De inflatie is 5%</a:t>
            </a:r>
            <a:br>
              <a:rPr lang="nl-NL" sz="3000" dirty="0"/>
            </a:br>
            <a:br>
              <a:rPr lang="nl-NL" sz="3000" dirty="0"/>
            </a:br>
            <a:r>
              <a:rPr lang="nl-NL" sz="3000" dirty="0"/>
              <a:t>Vraag 1: hoeveel procent is de nominale rente per jaar?</a:t>
            </a:r>
            <a:br>
              <a:rPr lang="nl-NL" sz="3000" dirty="0"/>
            </a:br>
            <a:r>
              <a:rPr lang="nl-NL" sz="3000" dirty="0"/>
              <a:t>Vraag 2: hoeveel is de reële rente per jaar? 2 decimalen!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703512" y="116632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/>
              <a:t>H1 Nominaal en Reëel: voorbeeld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3512" y="5661249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dirty="0"/>
              <a:t>Antwoord 1: 	</a:t>
            </a:r>
          </a:p>
          <a:p>
            <a:r>
              <a:rPr lang="nl-NL" sz="3000" dirty="0"/>
              <a:t>Antwoord 2:     	</a:t>
            </a:r>
            <a:endParaRPr lang="en-US" sz="3000" dirty="0"/>
          </a:p>
        </p:txBody>
      </p:sp>
      <p:sp>
        <p:nvSpPr>
          <p:cNvPr id="4" name="Rechthoek 3"/>
          <p:cNvSpPr/>
          <p:nvPr/>
        </p:nvSpPr>
        <p:spPr>
          <a:xfrm>
            <a:off x="4654767" y="5661248"/>
            <a:ext cx="14219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dirty="0"/>
              <a:t>3%</a:t>
            </a:r>
          </a:p>
        </p:txBody>
      </p:sp>
      <p:sp>
        <p:nvSpPr>
          <p:cNvPr id="6" name="Rechthoek 5"/>
          <p:cNvSpPr/>
          <p:nvPr/>
        </p:nvSpPr>
        <p:spPr>
          <a:xfrm>
            <a:off x="4654768" y="6123806"/>
            <a:ext cx="568970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000" dirty="0"/>
              <a:t>-1,90% (= 103 / 105 x 100) - 100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13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03512" y="5046632"/>
            <a:ext cx="871296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b="1" dirty="0" err="1"/>
              <a:t>wo</a:t>
            </a:r>
            <a:r>
              <a:rPr lang="pl-PL" sz="2200" b="1" dirty="0"/>
              <a:t> 25 </a:t>
            </a:r>
            <a:r>
              <a:rPr lang="pl-PL" sz="2200" b="1" dirty="0" err="1"/>
              <a:t>mrt</a:t>
            </a:r>
            <a:r>
              <a:rPr lang="pl-PL" sz="2200" b="1" dirty="0"/>
              <a:t> 2015, 12:34</a:t>
            </a:r>
          </a:p>
          <a:p>
            <a:r>
              <a:rPr lang="pl-PL" sz="2200" b="1" i="1" dirty="0"/>
              <a:t>Van Persie in top 5 van </a:t>
            </a:r>
            <a:r>
              <a:rPr lang="pl-PL" sz="2200" b="1" i="1" dirty="0" err="1"/>
              <a:t>best</a:t>
            </a:r>
            <a:r>
              <a:rPr lang="pl-PL" sz="2200" b="1" i="1" dirty="0"/>
              <a:t> </a:t>
            </a:r>
            <a:r>
              <a:rPr lang="pl-PL" sz="2200" b="1" i="1" dirty="0" err="1"/>
              <a:t>betaalde</a:t>
            </a:r>
            <a:r>
              <a:rPr lang="pl-PL" sz="2200" b="1" i="1" dirty="0"/>
              <a:t> </a:t>
            </a:r>
            <a:r>
              <a:rPr lang="pl-PL" sz="2200" b="1" i="1" dirty="0" err="1"/>
              <a:t>voetballers</a:t>
            </a:r>
            <a:endParaRPr lang="pl-PL" sz="2200" b="1" dirty="0"/>
          </a:p>
          <a:p>
            <a:r>
              <a:rPr lang="pl-PL" sz="2200" dirty="0"/>
              <a:t>Lionel </a:t>
            </a:r>
            <a:r>
              <a:rPr lang="pl-PL" sz="2200" dirty="0" err="1"/>
              <a:t>Messi</a:t>
            </a:r>
            <a:r>
              <a:rPr lang="pl-PL" sz="2200" dirty="0"/>
              <a:t> </a:t>
            </a:r>
            <a:r>
              <a:rPr lang="pl-PL" sz="2200" dirty="0" err="1"/>
              <a:t>is</a:t>
            </a:r>
            <a:r>
              <a:rPr lang="pl-PL" sz="2200" dirty="0"/>
              <a:t>, met </a:t>
            </a:r>
            <a:r>
              <a:rPr lang="pl-PL" sz="2200" dirty="0" err="1"/>
              <a:t>afstand</a:t>
            </a:r>
            <a:r>
              <a:rPr lang="pl-PL" sz="2200" dirty="0"/>
              <a:t>, de </a:t>
            </a:r>
            <a:r>
              <a:rPr lang="pl-PL" sz="2200" dirty="0" err="1"/>
              <a:t>best</a:t>
            </a:r>
            <a:r>
              <a:rPr lang="pl-PL" sz="2200" dirty="0"/>
              <a:t> </a:t>
            </a:r>
            <a:r>
              <a:rPr lang="pl-PL" sz="2200" dirty="0" err="1"/>
              <a:t>betaalde</a:t>
            </a:r>
            <a:r>
              <a:rPr lang="pl-PL" sz="2200" dirty="0"/>
              <a:t> </a:t>
            </a:r>
            <a:r>
              <a:rPr lang="pl-PL" sz="2200" dirty="0" err="1"/>
              <a:t>voetballer</a:t>
            </a:r>
            <a:r>
              <a:rPr lang="pl-PL" sz="2200" dirty="0"/>
              <a:t> ter </a:t>
            </a:r>
            <a:r>
              <a:rPr lang="pl-PL" sz="2200" dirty="0" err="1"/>
              <a:t>wereld</a:t>
            </a:r>
            <a:r>
              <a:rPr lang="pl-PL" sz="2200" dirty="0"/>
              <a:t>. De </a:t>
            </a:r>
            <a:r>
              <a:rPr lang="pl-PL" sz="2200" dirty="0" err="1"/>
              <a:t>Argentijn</a:t>
            </a:r>
            <a:r>
              <a:rPr lang="pl-PL" sz="2200" dirty="0"/>
              <a:t> van Barcelona </a:t>
            </a:r>
            <a:r>
              <a:rPr lang="pl-PL" sz="2200" dirty="0" err="1"/>
              <a:t>blijft</a:t>
            </a:r>
            <a:r>
              <a:rPr lang="pl-PL" sz="2200" dirty="0"/>
              <a:t> Real </a:t>
            </a:r>
            <a:r>
              <a:rPr lang="pl-PL" sz="2200" dirty="0" err="1"/>
              <a:t>Madrids</a:t>
            </a:r>
            <a:r>
              <a:rPr lang="pl-PL" sz="2200" dirty="0"/>
              <a:t> </a:t>
            </a:r>
            <a:r>
              <a:rPr lang="pl-PL" sz="2200" dirty="0" err="1"/>
              <a:t>Cristiano</a:t>
            </a:r>
            <a:r>
              <a:rPr lang="pl-PL" sz="2200" dirty="0"/>
              <a:t> Ronaldo </a:t>
            </a:r>
            <a:r>
              <a:rPr lang="pl-PL" sz="2200" dirty="0" err="1"/>
              <a:t>ver</a:t>
            </a:r>
            <a:r>
              <a:rPr lang="pl-PL" sz="2200" dirty="0"/>
              <a:t> </a:t>
            </a:r>
            <a:r>
              <a:rPr lang="pl-PL" sz="2200" dirty="0" err="1"/>
              <a:t>voor</a:t>
            </a:r>
            <a:r>
              <a:rPr lang="pl-PL" sz="2200" dirty="0"/>
              <a:t>. Robin van Persie </a:t>
            </a:r>
            <a:r>
              <a:rPr lang="pl-PL" sz="2200" dirty="0" err="1"/>
              <a:t>is</a:t>
            </a:r>
            <a:r>
              <a:rPr lang="pl-PL" sz="2200" dirty="0"/>
              <a:t> de </a:t>
            </a:r>
            <a:r>
              <a:rPr lang="pl-PL" sz="2200" dirty="0" err="1"/>
              <a:t>enige</a:t>
            </a:r>
            <a:r>
              <a:rPr lang="pl-PL" sz="2200" dirty="0"/>
              <a:t> </a:t>
            </a:r>
            <a:r>
              <a:rPr lang="pl-PL" sz="2200" dirty="0" err="1"/>
              <a:t>Nederlander</a:t>
            </a:r>
            <a:r>
              <a:rPr lang="pl-PL" sz="2200" dirty="0"/>
              <a:t> in de top 20.</a:t>
            </a:r>
            <a:endParaRPr lang="en-US" sz="2200" dirty="0"/>
          </a:p>
        </p:txBody>
      </p:sp>
      <p:pic>
        <p:nvPicPr>
          <p:cNvPr id="6" name="Picture 5" descr="Schermafbeelding 2016-02-21 om 21.29.5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18222" r="38472" b="38667"/>
          <a:stretch/>
        </p:blipFill>
        <p:spPr>
          <a:xfrm>
            <a:off x="1501732" y="1052736"/>
            <a:ext cx="5292080" cy="3903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0096" y="2204864"/>
            <a:ext cx="35283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000" b="1" dirty="0"/>
              <a:t>'</a:t>
            </a:r>
            <a:r>
              <a:rPr lang="pl-PL" sz="5000" b="1" dirty="0" err="1"/>
              <a:t>Messi</a:t>
            </a:r>
            <a:r>
              <a:rPr lang="pl-PL" sz="5000" b="1" dirty="0"/>
              <a:t> pakt </a:t>
            </a:r>
          </a:p>
          <a:p>
            <a:r>
              <a:rPr lang="pl-PL" sz="5000" b="1" dirty="0"/>
              <a:t>1,25 </a:t>
            </a:r>
            <a:r>
              <a:rPr lang="pl-PL" sz="5000" b="1" dirty="0" err="1"/>
              <a:t>miljoen</a:t>
            </a:r>
            <a:r>
              <a:rPr lang="pl-PL" sz="5000" b="1" dirty="0"/>
              <a:t> </a:t>
            </a:r>
          </a:p>
          <a:p>
            <a:r>
              <a:rPr lang="pl-PL" sz="5000" b="1" dirty="0"/>
              <a:t>per </a:t>
            </a:r>
            <a:r>
              <a:rPr lang="pl-PL" sz="5000" b="1" dirty="0" err="1"/>
              <a:t>week</a:t>
            </a:r>
            <a:r>
              <a:rPr lang="pl-PL" sz="5000" b="1" dirty="0"/>
              <a:t>'</a:t>
            </a:r>
          </a:p>
          <a:p>
            <a:r>
              <a:rPr lang="pl-PL" sz="2000" i="1" dirty="0"/>
              <a:t>Van </a:t>
            </a:r>
            <a:r>
              <a:rPr lang="pl-PL" sz="2000" i="1" dirty="0" err="1"/>
              <a:t>onze</a:t>
            </a:r>
            <a:r>
              <a:rPr lang="pl-PL" sz="2000" i="1" dirty="0"/>
              <a:t> </a:t>
            </a:r>
            <a:r>
              <a:rPr lang="pl-PL" sz="2000" i="1" dirty="0" err="1"/>
              <a:t>Telesportredactie</a:t>
            </a:r>
            <a:endParaRPr lang="pl-PL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639617" y="0"/>
            <a:ext cx="634366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/>
              <a:t>H1: </a:t>
            </a:r>
            <a:r>
              <a:rPr lang="nl-NL" sz="5000" b="1" dirty="0"/>
              <a:t>Reëel</a:t>
            </a:r>
            <a:r>
              <a:rPr lang="nl-NL" sz="5000" dirty="0"/>
              <a:t> </a:t>
            </a:r>
            <a:r>
              <a:rPr lang="en-US" sz="5000" b="1" dirty="0"/>
              <a:t>of </a:t>
            </a:r>
            <a:r>
              <a:rPr lang="en-US" sz="5000" b="1" dirty="0" err="1"/>
              <a:t>nominaal</a:t>
            </a:r>
            <a:r>
              <a:rPr lang="en-US" sz="5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146329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4435</TotalTime>
  <Words>3177</Words>
  <Application>Microsoft Macintosh PowerPoint</Application>
  <PresentationFormat>Breedbeeld</PresentationFormat>
  <Paragraphs>534</Paragraphs>
  <Slides>37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3" baseType="lpstr">
      <vt:lpstr>ＭＳ Ｐゴシック</vt:lpstr>
      <vt:lpstr>Arial</vt:lpstr>
      <vt:lpstr>Calibri</vt:lpstr>
      <vt:lpstr>Calibri Light</vt:lpstr>
      <vt:lpstr>Wingdings</vt:lpstr>
      <vt:lpstr>Kantoorthema</vt:lpstr>
      <vt:lpstr>Inkomen Verdienen</vt:lpstr>
      <vt:lpstr>= BBP per hoofd (persoon) van de bevolking</vt:lpstr>
      <vt:lpstr>Geef van iedere productiefactor een voorbeeld:</vt:lpstr>
      <vt:lpstr>PowerPoint-presentatie</vt:lpstr>
      <vt:lpstr>Hoofdstuk 1   Koopkracht = reëel inkomen</vt:lpstr>
      <vt:lpstr>Nominaal = inkomen uitgedrukt in geld  Reëel = inkomen uitgedrukt in hoeveelheid producten  Voorbeeld: Ik verdien $ 200 De prijzen zijn $ 5  Vraag 1: hoeveel is mijn nominale inkomen? Vraag 2: hoeveel mijn reële inkomen?</vt:lpstr>
      <vt:lpstr>Nominaal = inkomen uitgedrukt in geld  Reëel = inkomen uitgedrukt in hoeveelheid producten  Voorbeeld: De rente op mijn spaarrekening is 3% De inflatie is 2%  Vraag 1: hoeveel procent is de nominale rente per jaar? Vraag 2: hoeveel is de reële rente per jaar? 2 decimalen!</vt:lpstr>
      <vt:lpstr>Nominaal = inkomen uitgedrukt in geld  Reëel = inkomen uitgedrukt in hoeveelheid producten  Voorbeeld: De rente op mijn spaarrekening is 3% De inflatie is 5%  Vraag 1: hoeveel procent is de nominale rente per jaar? Vraag 2: hoeveel is de reële rente per jaar? 2 decimalen!</vt:lpstr>
      <vt:lpstr>PowerPoint-presentatie</vt:lpstr>
      <vt:lpstr>PowerPoint-presentatie</vt:lpstr>
      <vt:lpstr>PowerPoint-presentatie</vt:lpstr>
      <vt:lpstr>H2: De economische kringloop</vt:lpstr>
      <vt:lpstr>Kringloop 1:  gezinnen en bedrijven</vt:lpstr>
      <vt:lpstr>PowerPoint-presentatie</vt:lpstr>
      <vt:lpstr>PowerPoint-presentatie</vt:lpstr>
      <vt:lpstr>Bruto en Netto  </vt:lpstr>
      <vt:lpstr>Identiteiten</vt:lpstr>
      <vt:lpstr>PowerPoint-presentatie</vt:lpstr>
      <vt:lpstr>PowerPoint-presentatie</vt:lpstr>
      <vt:lpstr>PowerPoint-presentatie</vt:lpstr>
      <vt:lpstr>H4: Conjunctuur en Trend</vt:lpstr>
      <vt:lpstr>H3 &amp; H4: Structuur en Conjunctuur</vt:lpstr>
      <vt:lpstr>H3: Structuurbeleid</vt:lpstr>
      <vt:lpstr>H4: Conjunctuurbeleid</vt:lpstr>
      <vt:lpstr>H4: Prijzen op korte en lange termijn</vt:lpstr>
      <vt:lpstr>Fisher</vt:lpstr>
      <vt:lpstr>Werk, Hoofdstuk 1 en 2: Het aanbod van arbeid </vt:lpstr>
      <vt:lpstr>Werk, Hoofdstuk 1 en 2: Het aanbod van arbeid </vt:lpstr>
      <vt:lpstr>Hoofdstuk 2: Het aanbod van arbeid</vt:lpstr>
      <vt:lpstr>Nominaal of Reëel?!</vt:lpstr>
      <vt:lpstr>Inflatie &amp; Productie</vt:lpstr>
      <vt:lpstr>Prijsrigiditeit = prijsstarheid</vt:lpstr>
      <vt:lpstr>PowerPoint-presentatie</vt:lpstr>
      <vt:lpstr>H9.3: Prijzen op korte en lange termijn</vt:lpstr>
      <vt:lpstr>CPI Bonaire</vt:lpstr>
      <vt:lpstr>Samenhang tussen de twee grafieken: conjunctuur- en vraag aanbod model</vt:lpstr>
      <vt:lpstr>Klassiek &lt;&gt; Keynes in beeld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H3: Inkomen</dc:title>
  <dc:creator>marcel peijs</dc:creator>
  <cp:lastModifiedBy>marcel peijs</cp:lastModifiedBy>
  <cp:revision>47</cp:revision>
  <dcterms:created xsi:type="dcterms:W3CDTF">2020-12-15T00:11:14Z</dcterms:created>
  <dcterms:modified xsi:type="dcterms:W3CDTF">2024-01-15T18:15:24Z</dcterms:modified>
</cp:coreProperties>
</file>