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19" r:id="rId2"/>
    <p:sldId id="320" r:id="rId3"/>
    <p:sldId id="302" r:id="rId4"/>
    <p:sldId id="309" r:id="rId5"/>
    <p:sldId id="286" r:id="rId6"/>
    <p:sldId id="262" r:id="rId7"/>
    <p:sldId id="292" r:id="rId8"/>
    <p:sldId id="293" r:id="rId9"/>
    <p:sldId id="317" r:id="rId10"/>
    <p:sldId id="318" r:id="rId11"/>
    <p:sldId id="267" r:id="rId12"/>
    <p:sldId id="287" r:id="rId13"/>
    <p:sldId id="30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9"/>
    <p:restoredTop sz="95964"/>
  </p:normalViewPr>
  <p:slideViewPr>
    <p:cSldViewPr snapToGrid="0" snapToObjects="1">
      <p:cViewPr varScale="1">
        <p:scale>
          <a:sx n="116" d="100"/>
          <a:sy n="116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57AA1-260E-3C41-9645-AB29F4BC67B1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6347-59E6-9F40-8498-856C899247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7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B377-4C86-E647-8FD8-01C828996C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8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D6C-7E97-4F52-8FF8-1323AAAB09A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53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D6C-7E97-4F52-8FF8-1323AAAB09A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0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81120-3309-AF4B-B90E-C1F471D39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FD17CD-9D46-8B42-9410-B7EA3B870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F5A16B-E02E-524D-954F-8174ACCA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E3276A-15C8-C248-A09C-BD49983A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9C108E-742F-2A4D-A9F9-92307F2D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1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58484-7E15-4941-BA7C-B35C2777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1786BD-093E-D340-9503-5A7EC67A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00056-E5B0-894B-A53F-8DBF6826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CC65F5-11A2-A944-80AC-0298D4E3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F1FCD2-07D3-3A45-B75C-7DFC3AD6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67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22F69C8-D508-A847-9BF4-465E77E53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8D9918-748C-ED40-BE48-5CE001D87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B22D76-5837-D649-AF0B-9D445E87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CEACD7-2044-5545-AB82-040AD866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58F9F1-74F6-DE4E-9FC5-690BE2B3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88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97D86-8E47-5A4F-8A9C-B0D51366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54422-CB5B-744F-A10B-825E516A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D5B4E5-2888-ED46-9C6C-F0319757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21CA16-1321-0C4E-AAA3-CBF0DC65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3BD27E-FB61-4840-8051-5B74B68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35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34FCC-4E63-3148-AF1C-2D413393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22E496-3451-004A-AEDD-F4CF3CE91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77DDAA-AB21-B348-AE44-73920305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52D1B9-58DC-7144-88DE-2FF5536C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F7AF10-01F1-4E42-BA86-243BA226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88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EAA77-1BAF-2F4D-A843-AB873F9D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D480AB-2E37-4D4B-94DC-58F11EDC9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05EDA9-E3E6-0143-993D-7230F9E9A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59023F-A624-F142-BC77-B1B70AE0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AB4EB5-C9A8-0740-A425-B97E16FA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6D7692-2F9E-634E-90C3-21AC0E66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02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D94E9-8205-C044-AF8B-94657249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505680-04B9-2744-824F-ABC57E275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132625-BA54-8A49-94EE-8708476E8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5F239D-8CF3-044C-9F79-9E1DB0E53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7778D8-DD6A-C447-8BC7-2EBE04195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CD83682-1C0E-A846-8DB0-16A1CE7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C0D191-9B2B-F74B-A70E-CB4553CC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513FF5C-EF45-424C-9071-EB5AE973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48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1CF66-2563-344D-A5CF-5D4C885A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D7D0A6-4D31-CE44-8F46-C5331C47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249A44-425C-C44B-AFC6-090B7DFD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5FF583-9E41-2349-A5B7-069263B0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60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8629B8-FBBE-3049-A8E2-52D1FBB9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194610-D860-CA47-8B98-E7A3974B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0AE6BB-DE66-E744-B2F9-F694F17D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74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AC6E2-1209-9D4A-8221-420FEA61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AEDBA4-0868-8D4F-B6B1-D5BA8EF1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CFCA8F-0B65-0C41-BFF2-C3827D010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8A0711-43E6-8149-B2E2-592D2660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60C9C0-C676-1B42-98DB-F85E0205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4D576B-DC49-CA4D-9836-7F8B6993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34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C2602-7ABE-0241-AD3F-998C8057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F99CDA-8E2D-4F4B-A336-91584F208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88040B-BE05-754B-BE7A-74A4D0D81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B6860C-913E-5248-AC96-58CED23C9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389FBB-9D2E-3E4A-8166-C340960A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83BC51-8E0A-C44A-8878-B82FF2C8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4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D3AC53-ABD1-FB48-9FD8-57590707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FB2A2A-335B-AE48-9AB1-40833EB8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DCE91A-5540-B045-B859-99A3FD44A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D5A25-A316-AE42-B7B3-CC87C756204F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5D37A-9ECD-ED4F-97C3-2210E7159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FF7CF0-B720-5549-9B3C-3CF2BE330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9354-AC48-E24F-9378-C8F33B232E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31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v7TWKlYoN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632E650-D8A8-7D45-A8E9-84E7E2BCB362}"/>
              </a:ext>
            </a:extLst>
          </p:cNvPr>
          <p:cNvSpPr txBox="1"/>
          <p:nvPr/>
        </p:nvSpPr>
        <p:spPr>
          <a:xfrm>
            <a:off x="3533290" y="1808424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 = p x q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B0AAE81-4457-5146-B700-DE169827241D}"/>
              </a:ext>
            </a:extLst>
          </p:cNvPr>
          <p:cNvSpPr txBox="1"/>
          <p:nvPr/>
        </p:nvSpPr>
        <p:spPr>
          <a:xfrm>
            <a:off x="5570275" y="1808424"/>
            <a:ext cx="9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 = 2q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14241A-8209-B545-B049-1DD47715B23A}"/>
              </a:ext>
            </a:extLst>
          </p:cNvPr>
          <p:cNvSpPr txBox="1"/>
          <p:nvPr/>
        </p:nvSpPr>
        <p:spPr>
          <a:xfrm>
            <a:off x="3534798" y="2168366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TK = TVK + TCK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14278A5-A2F9-EE40-AA44-C6AA84A78ACE}"/>
              </a:ext>
            </a:extLst>
          </p:cNvPr>
          <p:cNvSpPr txBox="1"/>
          <p:nvPr/>
        </p:nvSpPr>
        <p:spPr>
          <a:xfrm>
            <a:off x="5570275" y="2168366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TK = 0,4q + 4000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E5AC90C-C260-EC49-B870-99975CB0C465}"/>
              </a:ext>
            </a:extLst>
          </p:cNvPr>
          <p:cNvSpPr txBox="1"/>
          <p:nvPr/>
        </p:nvSpPr>
        <p:spPr>
          <a:xfrm>
            <a:off x="5570275" y="2537698"/>
            <a:ext cx="122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TVK = 0,4q</a:t>
            </a:r>
          </a:p>
          <a:p>
            <a:r>
              <a:rPr lang="nl-NL" dirty="0"/>
              <a:t>TCK = 4000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A4ED2F1-E341-8C48-BB92-4323BE5A0214}"/>
              </a:ext>
            </a:extLst>
          </p:cNvPr>
          <p:cNvSpPr txBox="1"/>
          <p:nvPr/>
        </p:nvSpPr>
        <p:spPr>
          <a:xfrm>
            <a:off x="3533290" y="3121657"/>
            <a:ext cx="138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TW = TO - TK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E210A2A-C0D0-8E46-8251-C80F3B387BB0}"/>
              </a:ext>
            </a:extLst>
          </p:cNvPr>
          <p:cNvSpPr txBox="1"/>
          <p:nvPr/>
        </p:nvSpPr>
        <p:spPr>
          <a:xfrm>
            <a:off x="5570275" y="3121657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TW = 2q – (0,4q + 4000)</a:t>
            </a:r>
          </a:p>
          <a:p>
            <a:r>
              <a:rPr lang="nl-NL" dirty="0"/>
              <a:t>TW = 1,6q - 4000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E43902-2C78-6345-BEC3-5A35BC31848E}"/>
              </a:ext>
            </a:extLst>
          </p:cNvPr>
          <p:cNvSpPr txBox="1"/>
          <p:nvPr/>
        </p:nvSpPr>
        <p:spPr>
          <a:xfrm>
            <a:off x="652292" y="3874357"/>
            <a:ext cx="810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MO = marginale opbrengst = de verandering van TO als ik 1 product extra verkoop  </a:t>
            </a:r>
          </a:p>
          <a:p>
            <a:r>
              <a:rPr lang="nl-NL" dirty="0"/>
              <a:t>MK = marginale kosten = de verandering van TK als ik 1 product extra produceer 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911D80B-7845-274F-9498-E78153CFB289}"/>
              </a:ext>
            </a:extLst>
          </p:cNvPr>
          <p:cNvSpPr txBox="1"/>
          <p:nvPr/>
        </p:nvSpPr>
        <p:spPr>
          <a:xfrm>
            <a:off x="652291" y="4560300"/>
            <a:ext cx="3553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Zolang</a:t>
            </a:r>
            <a:r>
              <a:rPr lang="nl-NL" dirty="0"/>
              <a:t>:  </a:t>
            </a:r>
          </a:p>
          <a:p>
            <a:r>
              <a:rPr lang="nl-NL" dirty="0"/>
              <a:t>MO &gt; MK		TW stijgt</a:t>
            </a:r>
          </a:p>
          <a:p>
            <a:r>
              <a:rPr lang="nl-NL" dirty="0"/>
              <a:t>MK &gt; MO		TW daalt</a:t>
            </a:r>
          </a:p>
          <a:p>
            <a:r>
              <a:rPr lang="nl-NL" dirty="0"/>
              <a:t>MO = MK	 	TW is maximaal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BC1CB4C-1D9D-7945-A2DF-AA4E5E96A68B}"/>
              </a:ext>
            </a:extLst>
          </p:cNvPr>
          <p:cNvSpPr txBox="1"/>
          <p:nvPr/>
        </p:nvSpPr>
        <p:spPr>
          <a:xfrm>
            <a:off x="9987662" y="3874357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MO = 2</a:t>
            </a:r>
          </a:p>
          <a:p>
            <a:r>
              <a:rPr lang="nl-NL" dirty="0"/>
              <a:t>MK = 0,4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C509E89-90B3-4D42-BDDB-14E6CE045E13}"/>
              </a:ext>
            </a:extLst>
          </p:cNvPr>
          <p:cNvSpPr txBox="1"/>
          <p:nvPr/>
        </p:nvSpPr>
        <p:spPr>
          <a:xfrm>
            <a:off x="652291" y="5963395"/>
            <a:ext cx="920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Als MO &gt; MK, dan gaat het bedrijf door met produceren totdat de </a:t>
            </a:r>
            <a:r>
              <a:rPr lang="nl-NL" u="sng" dirty="0"/>
              <a:t>productiecapaciteit</a:t>
            </a:r>
            <a:r>
              <a:rPr lang="nl-NL" dirty="0"/>
              <a:t> is bereikt!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D8F09B3-4087-204F-BE47-CDA59FFC2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397" y="105687"/>
            <a:ext cx="3286279" cy="164314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884D115-D500-B94C-8389-6F0F65BE79BC}"/>
              </a:ext>
            </a:extLst>
          </p:cNvPr>
          <p:cNvSpPr txBox="1"/>
          <p:nvPr/>
        </p:nvSpPr>
        <p:spPr>
          <a:xfrm>
            <a:off x="234393" y="123821"/>
            <a:ext cx="3400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Coaster Black" pitchFamily="2" charset="0"/>
              </a:rPr>
              <a:t>ICECREAM CITY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492CE4B-2611-2E47-9C1F-AE2259F8D11E}"/>
              </a:ext>
            </a:extLst>
          </p:cNvPr>
          <p:cNvSpPr txBox="1"/>
          <p:nvPr/>
        </p:nvSpPr>
        <p:spPr>
          <a:xfrm>
            <a:off x="7342707" y="831707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Constante kosten: huur, personeel</a:t>
            </a:r>
          </a:p>
          <a:p>
            <a:r>
              <a:rPr lang="nl-NL" dirty="0"/>
              <a:t>Variabele kosten: melk, suiker, bakjes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D141E52-B28F-CF4F-A208-E1F28E449231}"/>
              </a:ext>
            </a:extLst>
          </p:cNvPr>
          <p:cNvSpPr/>
          <p:nvPr/>
        </p:nvSpPr>
        <p:spPr>
          <a:xfrm>
            <a:off x="8996163" y="3874356"/>
            <a:ext cx="749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=  p</a:t>
            </a:r>
          </a:p>
          <a:p>
            <a:r>
              <a:rPr lang="nl-NL" dirty="0"/>
              <a:t>= GVK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F7517BC-2A0B-4C4D-B4FA-E3F601684394}"/>
              </a:ext>
            </a:extLst>
          </p:cNvPr>
          <p:cNvSpPr txBox="1"/>
          <p:nvPr/>
        </p:nvSpPr>
        <p:spPr>
          <a:xfrm>
            <a:off x="7493879" y="108432"/>
            <a:ext cx="707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/>
              <a:t>H1 </a:t>
            </a:r>
          </a:p>
        </p:txBody>
      </p:sp>
    </p:spTree>
    <p:extLst>
      <p:ext uri="{BB962C8B-B14F-4D97-AF65-F5344CB8AC3E}">
        <p14:creationId xmlns:p14="http://schemas.microsoft.com/office/powerpoint/2010/main" val="23837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89" y="65326"/>
            <a:ext cx="5983645" cy="851282"/>
          </a:xfrm>
        </p:spPr>
        <p:txBody>
          <a:bodyPr>
            <a:normAutofit/>
          </a:bodyPr>
          <a:lstStyle/>
          <a:p>
            <a:r>
              <a:rPr lang="en-US" sz="3500" b="1" dirty="0" err="1"/>
              <a:t>Opbrengst</a:t>
            </a:r>
            <a:r>
              <a:rPr lang="en-US" sz="3500" b="1" dirty="0"/>
              <a:t> </a:t>
            </a:r>
            <a:r>
              <a:rPr lang="en-US" sz="3500" b="1" dirty="0" err="1"/>
              <a:t>overheid</a:t>
            </a:r>
            <a:r>
              <a:rPr lang="en-US" sz="3500" b="1" dirty="0"/>
              <a:t> </a:t>
            </a:r>
            <a:r>
              <a:rPr lang="en-US" sz="3500" b="1" dirty="0" err="1"/>
              <a:t>bij</a:t>
            </a:r>
            <a:r>
              <a:rPr lang="en-US" sz="3500" b="1" dirty="0"/>
              <a:t> </a:t>
            </a:r>
            <a:r>
              <a:rPr lang="en-US" sz="3500" b="1" dirty="0" err="1"/>
              <a:t>accijns</a:t>
            </a:r>
            <a:endParaRPr lang="en-US" sz="3500" b="1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22DA664-60AD-684F-986E-C810DB7CF24D}"/>
              </a:ext>
            </a:extLst>
          </p:cNvPr>
          <p:cNvSpPr txBox="1"/>
          <p:nvPr/>
        </p:nvSpPr>
        <p:spPr>
          <a:xfrm>
            <a:off x="539827" y="10466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3.16</a:t>
            </a:r>
          </a:p>
        </p:txBody>
      </p:sp>
    </p:spTree>
    <p:extLst>
      <p:ext uri="{BB962C8B-B14F-4D97-AF65-F5344CB8AC3E}">
        <p14:creationId xmlns:p14="http://schemas.microsoft.com/office/powerpoint/2010/main" val="268854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34847" r="56856" b="18472"/>
          <a:stretch/>
        </p:blipFill>
        <p:spPr bwMode="auto">
          <a:xfrm>
            <a:off x="2236725" y="1492293"/>
            <a:ext cx="3000293" cy="455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-6815"/>
            <a:ext cx="9144000" cy="937207"/>
          </a:xfrm>
        </p:spPr>
        <p:txBody>
          <a:bodyPr>
            <a:noAutofit/>
          </a:bodyPr>
          <a:lstStyle/>
          <a:p>
            <a:r>
              <a:rPr lang="en-US" sz="3000" b="1" dirty="0"/>
              <a:t>H2, H3 &amp; H4: </a:t>
            </a:r>
            <a:r>
              <a:rPr lang="en-US" sz="3000" b="1" dirty="0" err="1"/>
              <a:t>onvolkomen</a:t>
            </a:r>
            <a:r>
              <a:rPr lang="en-US" sz="3000" b="1" dirty="0"/>
              <a:t> </a:t>
            </a:r>
            <a:r>
              <a:rPr lang="en-US" sz="3000" b="1" dirty="0" err="1"/>
              <a:t>concurrentie</a:t>
            </a:r>
            <a:r>
              <a:rPr lang="en-US" sz="3000" b="1" dirty="0"/>
              <a:t>:  </a:t>
            </a:r>
            <a:br>
              <a:rPr lang="en-US" sz="3000" b="1" dirty="0"/>
            </a:br>
            <a:r>
              <a:rPr lang="en-US" sz="3000" b="1" dirty="0" err="1"/>
              <a:t>Monopolie</a:t>
            </a:r>
            <a:r>
              <a:rPr lang="en-US" sz="3000" b="1" dirty="0"/>
              <a:t>, </a:t>
            </a:r>
            <a:r>
              <a:rPr lang="en-US" sz="3000" b="1" dirty="0" err="1"/>
              <a:t>monopolistische</a:t>
            </a:r>
            <a:r>
              <a:rPr lang="en-US" sz="3000" b="1" dirty="0"/>
              <a:t> </a:t>
            </a:r>
            <a:r>
              <a:rPr lang="en-US" sz="3000" b="1" dirty="0" err="1"/>
              <a:t>concurrentie</a:t>
            </a:r>
            <a:r>
              <a:rPr lang="en-US" sz="3000" b="1" dirty="0"/>
              <a:t> </a:t>
            </a:r>
            <a:r>
              <a:rPr lang="en-US" sz="3000" b="1" dirty="0" err="1"/>
              <a:t>en</a:t>
            </a:r>
            <a:r>
              <a:rPr lang="en-US" sz="3000" b="1" dirty="0"/>
              <a:t> </a:t>
            </a:r>
            <a:r>
              <a:rPr lang="en-US" sz="3000" b="1" dirty="0" err="1"/>
              <a:t>oligopolie</a:t>
            </a:r>
            <a:endParaRPr lang="en-US" sz="30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5645871" y="1565203"/>
            <a:ext cx="4890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lijn</a:t>
            </a:r>
            <a:r>
              <a:rPr lang="en-US" dirty="0"/>
              <a:t> is de </a:t>
            </a:r>
            <a:r>
              <a:rPr lang="en-US" dirty="0" err="1"/>
              <a:t>prijsafzetlijn</a:t>
            </a:r>
            <a:r>
              <a:rPr lang="en-US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afzet</a:t>
            </a:r>
            <a:r>
              <a:rPr lang="en-US" dirty="0"/>
              <a:t> is de </a:t>
            </a:r>
            <a:r>
              <a:rPr lang="en-US" dirty="0" err="1"/>
              <a:t>opbrengst</a:t>
            </a:r>
            <a:r>
              <a:rPr lang="en-US" dirty="0"/>
              <a:t> (TO) </a:t>
            </a:r>
            <a:r>
              <a:rPr lang="en-US" dirty="0" err="1"/>
              <a:t>maximaal</a:t>
            </a:r>
            <a:r>
              <a:rPr lang="en-US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prijs</a:t>
            </a:r>
            <a:r>
              <a:rPr lang="en-US" dirty="0"/>
              <a:t> is de </a:t>
            </a:r>
            <a:r>
              <a:rPr lang="en-US" dirty="0" err="1"/>
              <a:t>opbrengst</a:t>
            </a:r>
            <a:r>
              <a:rPr lang="en-US" dirty="0"/>
              <a:t> (TO) </a:t>
            </a:r>
            <a:r>
              <a:rPr lang="en-US" dirty="0" err="1"/>
              <a:t>maximaal</a:t>
            </a:r>
            <a:r>
              <a:rPr lang="en-US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afzet</a:t>
            </a:r>
            <a:r>
              <a:rPr lang="en-US" dirty="0"/>
              <a:t> is de </a:t>
            </a:r>
            <a:r>
              <a:rPr lang="en-US" dirty="0" err="1"/>
              <a:t>winst</a:t>
            </a:r>
            <a:r>
              <a:rPr lang="en-US" dirty="0"/>
              <a:t> </a:t>
            </a:r>
            <a:r>
              <a:rPr lang="en-US" dirty="0" err="1"/>
              <a:t>maximaal</a:t>
            </a:r>
            <a:r>
              <a:rPr lang="en-US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prijs</a:t>
            </a:r>
            <a:r>
              <a:rPr lang="en-US" dirty="0"/>
              <a:t> is de </a:t>
            </a:r>
            <a:r>
              <a:rPr lang="en-US" dirty="0" err="1"/>
              <a:t>winst</a:t>
            </a:r>
            <a:r>
              <a:rPr lang="en-US" dirty="0"/>
              <a:t> </a:t>
            </a:r>
            <a:r>
              <a:rPr lang="en-US" dirty="0" err="1"/>
              <a:t>maximaal</a:t>
            </a:r>
            <a:r>
              <a:rPr lang="en-US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afzet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en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verlies</a:t>
            </a:r>
            <a:r>
              <a:rPr lang="en-US" dirty="0"/>
              <a:t>? (BEA)</a:t>
            </a:r>
          </a:p>
          <a:p>
            <a:endParaRPr lang="en-US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2623127" y="2466109"/>
            <a:ext cx="2068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4692073" y="2335304"/>
            <a:ext cx="476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MK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100947" y="2590670"/>
            <a:ext cx="68348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0" name="Rechthoek 9"/>
          <p:cNvSpPr/>
          <p:nvPr/>
        </p:nvSpPr>
        <p:spPr>
          <a:xfrm>
            <a:off x="4315428" y="2982724"/>
            <a:ext cx="3674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GO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145158" y="3178184"/>
            <a:ext cx="397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MO</a:t>
            </a: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3145158" y="1644073"/>
            <a:ext cx="0" cy="422101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2623128" y="1634836"/>
            <a:ext cx="517413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2307015" y="1513269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P2</a:t>
            </a:r>
          </a:p>
        </p:txBody>
      </p:sp>
      <p:sp>
        <p:nvSpPr>
          <p:cNvPr id="20" name="Rechthoek 19"/>
          <p:cNvSpPr/>
          <p:nvPr/>
        </p:nvSpPr>
        <p:spPr>
          <a:xfrm>
            <a:off x="2307015" y="2350694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P3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139937" y="5222415"/>
            <a:ext cx="56546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TO</a:t>
            </a:r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2641920" y="4819885"/>
            <a:ext cx="1673508" cy="805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4315427" y="4582991"/>
            <a:ext cx="32733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100" dirty="0"/>
              <a:t>TK</a:t>
            </a:r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3814795" y="2472483"/>
            <a:ext cx="0" cy="3392609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3004002" y="5917950"/>
            <a:ext cx="113593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q3       q1  q5 q2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3685309" y="5150221"/>
            <a:ext cx="0" cy="714871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2766291" y="5587799"/>
            <a:ext cx="0" cy="27729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hthoek 36"/>
          <p:cNvSpPr/>
          <p:nvPr/>
        </p:nvSpPr>
        <p:spPr>
          <a:xfrm>
            <a:off x="2641920" y="5922329"/>
            <a:ext cx="40710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q4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645870" y="1122961"/>
            <a:ext cx="207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Vragen</a:t>
            </a:r>
            <a:r>
              <a:rPr lang="en-US" b="1" dirty="0"/>
              <a:t>: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5753315" y="3506990"/>
            <a:ext cx="2780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Antwoorden</a:t>
            </a:r>
            <a:r>
              <a:rPr lang="en-US" b="1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de GO-</a:t>
            </a:r>
            <a:r>
              <a:rPr lang="en-US" dirty="0" err="1"/>
              <a:t>lijn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q1</a:t>
            </a:r>
          </a:p>
          <a:p>
            <a:pPr marL="342900" indent="-342900">
              <a:buAutoNum type="arabicPeriod"/>
            </a:pPr>
            <a:r>
              <a:rPr lang="en-US" i="1" dirty="0"/>
              <a:t>P1</a:t>
            </a:r>
          </a:p>
          <a:p>
            <a:pPr marL="342900" indent="-342900">
              <a:buAutoNum type="arabicPeriod"/>
            </a:pPr>
            <a:r>
              <a:rPr lang="en-US" dirty="0"/>
              <a:t>q3</a:t>
            </a:r>
          </a:p>
          <a:p>
            <a:pPr marL="342900" indent="-342900">
              <a:buAutoNum type="arabicPeriod"/>
            </a:pPr>
            <a:r>
              <a:rPr lang="en-US" i="1" dirty="0"/>
              <a:t>P2</a:t>
            </a:r>
          </a:p>
          <a:p>
            <a:pPr marL="342900" indent="-342900">
              <a:buAutoNum type="arabicPeriod"/>
            </a:pPr>
            <a:r>
              <a:rPr lang="en-US" dirty="0"/>
              <a:t>q4 </a:t>
            </a:r>
            <a:r>
              <a:rPr lang="en-US" dirty="0" err="1"/>
              <a:t>en</a:t>
            </a:r>
            <a:r>
              <a:rPr lang="en-US" dirty="0"/>
              <a:t> q5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5753314" y="5484025"/>
            <a:ext cx="4073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Dus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 err="1">
                <a:solidFill>
                  <a:srgbClr val="FF0000"/>
                </a:solidFill>
              </a:rPr>
              <a:t>Maximale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omzet</a:t>
            </a:r>
            <a:r>
              <a:rPr lang="en-US" dirty="0">
                <a:solidFill>
                  <a:srgbClr val="FF0000"/>
                </a:solidFill>
              </a:rPr>
              <a:t> 	&gt; MO = 0</a:t>
            </a:r>
          </a:p>
          <a:p>
            <a:r>
              <a:rPr lang="en-US" dirty="0" err="1">
                <a:solidFill>
                  <a:srgbClr val="FF0000"/>
                </a:solidFill>
              </a:rPr>
              <a:t>Maximale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winst</a:t>
            </a:r>
            <a:r>
              <a:rPr lang="en-US" dirty="0">
                <a:solidFill>
                  <a:srgbClr val="FF0000"/>
                </a:solidFill>
              </a:rPr>
              <a:t> 	&gt; MO = MK</a:t>
            </a:r>
          </a:p>
          <a:p>
            <a:r>
              <a:rPr lang="en-US" dirty="0">
                <a:solidFill>
                  <a:srgbClr val="FF0000"/>
                </a:solidFill>
              </a:rPr>
              <a:t>BEP 				&gt; TO = TK </a:t>
            </a:r>
          </a:p>
        </p:txBody>
      </p:sp>
      <p:sp>
        <p:nvSpPr>
          <p:cNvPr id="41" name="Rechthoek 40"/>
          <p:cNvSpPr/>
          <p:nvPr/>
        </p:nvSpPr>
        <p:spPr>
          <a:xfrm>
            <a:off x="3639127" y="3737898"/>
            <a:ext cx="1649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62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2889"/>
          </a:xfrm>
        </p:spPr>
        <p:txBody>
          <a:bodyPr>
            <a:normAutofit/>
          </a:bodyPr>
          <a:lstStyle/>
          <a:p>
            <a:r>
              <a:rPr lang="nl-NL" b="1"/>
              <a:t>H2: BEP, max. winst en max. omzet</a:t>
            </a:r>
          </a:p>
        </p:txBody>
      </p:sp>
      <p:pic>
        <p:nvPicPr>
          <p:cNvPr id="2052" name="Picture 4" descr="http://www.economielokaal.nl/wp-content/uploads/arc2_mono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1" y="1508167"/>
            <a:ext cx="5151912" cy="51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34150" y="1770621"/>
            <a:ext cx="3176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BEP &gt; </a:t>
            </a:r>
            <a:r>
              <a:rPr lang="nl-NL" b="1" u="sng"/>
              <a:t>GO = GTK</a:t>
            </a:r>
            <a:r>
              <a:rPr lang="nl-NL" b="1"/>
              <a:t>	zie</a:t>
            </a:r>
          </a:p>
          <a:p>
            <a:r>
              <a:rPr lang="nl-NL"/>
              <a:t>BEA1 = </a:t>
            </a:r>
          </a:p>
          <a:p>
            <a:r>
              <a:rPr lang="nl-NL"/>
              <a:t>BEA2 = </a:t>
            </a:r>
          </a:p>
          <a:p>
            <a:r>
              <a:rPr lang="nl-NL"/>
              <a:t>BEO1 =</a:t>
            </a:r>
          </a:p>
          <a:p>
            <a:r>
              <a:rPr lang="nl-NL"/>
              <a:t>BEO2 =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034151" y="3332644"/>
            <a:ext cx="3467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Maximale winst &gt; </a:t>
            </a:r>
            <a:r>
              <a:rPr lang="nl-NL" b="1" u="sng"/>
              <a:t>MO = MK</a:t>
            </a:r>
          </a:p>
          <a:p>
            <a:r>
              <a:rPr lang="nl-NL"/>
              <a:t>Bij q =              en p = </a:t>
            </a:r>
          </a:p>
          <a:p>
            <a:r>
              <a:rPr lang="nl-NL"/>
              <a:t>TO =</a:t>
            </a:r>
          </a:p>
          <a:p>
            <a:r>
              <a:rPr lang="nl-NL"/>
              <a:t>TK = </a:t>
            </a:r>
          </a:p>
          <a:p>
            <a:r>
              <a:rPr lang="nl-NL"/>
              <a:t>TW = 	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115434" y="5102432"/>
            <a:ext cx="3261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Maximale omzet &gt; </a:t>
            </a:r>
            <a:r>
              <a:rPr lang="nl-NL" b="1" u="sng"/>
              <a:t>MO = 0</a:t>
            </a:r>
          </a:p>
          <a:p>
            <a:r>
              <a:rPr lang="nl-NL"/>
              <a:t>Bij q =                en p = </a:t>
            </a:r>
          </a:p>
          <a:p>
            <a:r>
              <a:rPr lang="nl-NL"/>
              <a:t>TO = </a:t>
            </a:r>
          </a:p>
          <a:p>
            <a:r>
              <a:rPr lang="nl-NL"/>
              <a:t>TK = </a:t>
            </a:r>
          </a:p>
          <a:p>
            <a:r>
              <a:rPr lang="nl-NL"/>
              <a:t>TW =</a:t>
            </a:r>
          </a:p>
        </p:txBody>
      </p:sp>
      <p:sp>
        <p:nvSpPr>
          <p:cNvPr id="5" name="5-puntige ster 4"/>
          <p:cNvSpPr/>
          <p:nvPr/>
        </p:nvSpPr>
        <p:spPr>
          <a:xfrm>
            <a:off x="4967844" y="4191985"/>
            <a:ext cx="213756" cy="23750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5-puntige ster 9"/>
          <p:cNvSpPr/>
          <p:nvPr/>
        </p:nvSpPr>
        <p:spPr>
          <a:xfrm>
            <a:off x="3190506" y="2525486"/>
            <a:ext cx="263236" cy="22959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5-puntige ster 11"/>
          <p:cNvSpPr/>
          <p:nvPr/>
        </p:nvSpPr>
        <p:spPr>
          <a:xfrm>
            <a:off x="9401505" y="1793790"/>
            <a:ext cx="213756" cy="23750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03567" y="3392021"/>
            <a:ext cx="1306286" cy="52251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9852052" y="3340152"/>
            <a:ext cx="534390" cy="2612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854037" y="4062196"/>
            <a:ext cx="1877016" cy="1763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073245" y="5116495"/>
            <a:ext cx="275111" cy="2735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8134598" y="2047621"/>
            <a:ext cx="2486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/>
              <a:t>3 mln.</a:t>
            </a:r>
          </a:p>
          <a:p>
            <a:r>
              <a:rPr lang="nl-NL"/>
              <a:t>14 mln.</a:t>
            </a:r>
          </a:p>
          <a:p>
            <a:r>
              <a:rPr lang="nl-NL"/>
              <a:t>525 x 3 </a:t>
            </a:r>
            <a:r>
              <a:rPr lang="nl-NL" err="1"/>
              <a:t>mln</a:t>
            </a:r>
            <a:r>
              <a:rPr lang="nl-NL"/>
              <a:t> = 1,575 mld.</a:t>
            </a:r>
          </a:p>
          <a:p>
            <a:r>
              <a:rPr lang="nl-NL"/>
              <a:t>250 x 14 </a:t>
            </a:r>
            <a:r>
              <a:rPr lang="nl-NL" err="1"/>
              <a:t>mln</a:t>
            </a:r>
            <a:r>
              <a:rPr lang="nl-NL"/>
              <a:t> = 3,5 mld.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7" y="3601408"/>
            <a:ext cx="9017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11" y="3592295"/>
            <a:ext cx="6159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7612498" y="3886642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/>
              <a:t>400 x 8 mln. =  3,2 mld.</a:t>
            </a:r>
          </a:p>
          <a:p>
            <a:r>
              <a:rPr lang="nl-NL"/>
              <a:t>310 x 8 mln. =  </a:t>
            </a:r>
            <a:r>
              <a:rPr lang="nl-NL" u="sng"/>
              <a:t>2,48 mld. –</a:t>
            </a:r>
          </a:p>
          <a:p>
            <a:r>
              <a:rPr lang="nl-NL"/>
              <a:t>90 x 8 mln. = 	0,72 </a:t>
            </a:r>
            <a:r>
              <a:rPr lang="nl-NL" err="1"/>
              <a:t>mld</a:t>
            </a:r>
            <a:r>
              <a:rPr lang="nl-NL"/>
              <a:t>	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25" y="5355362"/>
            <a:ext cx="10175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47" y="5371196"/>
            <a:ext cx="6159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7672125" y="5656430"/>
            <a:ext cx="28296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/>
              <a:t>300 x 12 mln. = 3,600 mld.</a:t>
            </a:r>
          </a:p>
          <a:p>
            <a:r>
              <a:rPr lang="nl-NL"/>
              <a:t>267 x 12 mln. = </a:t>
            </a:r>
            <a:r>
              <a:rPr lang="nl-NL" u="sng"/>
              <a:t>3,204 mld. –</a:t>
            </a:r>
          </a:p>
          <a:p>
            <a:r>
              <a:rPr lang="nl-NL"/>
              <a:t>33 x 12 mln. =   0,396 mld.</a:t>
            </a:r>
          </a:p>
        </p:txBody>
      </p:sp>
    </p:spTree>
    <p:extLst>
      <p:ext uri="{BB962C8B-B14F-4D97-AF65-F5344CB8AC3E}">
        <p14:creationId xmlns:p14="http://schemas.microsoft.com/office/powerpoint/2010/main" val="14395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6" grpId="0" animBg="1"/>
      <p:bldP spid="14" grpId="0" animBg="1"/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4A946F-CA51-0648-B409-BFA1A2C5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103" y="34725"/>
            <a:ext cx="7467600" cy="552450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MK = </a:t>
            </a:r>
            <a:r>
              <a:rPr lang="en-US" sz="2000" b="1" err="1">
                <a:solidFill>
                  <a:srgbClr val="FF0000"/>
                </a:solidFill>
              </a:rPr>
              <a:t>Marginale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Kosten</a:t>
            </a:r>
            <a:r>
              <a:rPr lang="en-US" sz="2000" b="1">
                <a:solidFill>
                  <a:srgbClr val="FF0000"/>
                </a:solidFill>
              </a:rPr>
              <a:t> = de extra </a:t>
            </a:r>
            <a:r>
              <a:rPr lang="en-US" sz="2000" b="1" err="1">
                <a:solidFill>
                  <a:srgbClr val="FF0000"/>
                </a:solidFill>
              </a:rPr>
              <a:t>kosten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als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ik</a:t>
            </a:r>
            <a:r>
              <a:rPr lang="en-US" sz="2000" b="1">
                <a:solidFill>
                  <a:srgbClr val="FF0000"/>
                </a:solidFill>
              </a:rPr>
              <a:t> 1 product extra </a:t>
            </a:r>
            <a:r>
              <a:rPr lang="en-US" sz="2000" b="1" err="1">
                <a:solidFill>
                  <a:srgbClr val="FF0000"/>
                </a:solidFill>
              </a:rPr>
              <a:t>maak</a:t>
            </a:r>
            <a:r>
              <a:rPr lang="en-US" sz="20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DD87B98-C14B-0B47-A76F-B1B3C457A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0534" y="508575"/>
            <a:ext cx="990600" cy="457200"/>
          </a:xfrm>
        </p:spPr>
        <p:txBody>
          <a:bodyPr>
            <a:noAutofit/>
          </a:bodyPr>
          <a:lstStyle/>
          <a:p>
            <a:r>
              <a:rPr lang="en-US" sz="2000"/>
              <a:t>10.000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6F4BA-495A-E745-94CE-15A5B975CBF1}"/>
              </a:ext>
            </a:extLst>
          </p:cNvPr>
          <p:cNvSpPr txBox="1">
            <a:spLocks/>
          </p:cNvSpPr>
          <p:nvPr/>
        </p:nvSpPr>
        <p:spPr>
          <a:xfrm>
            <a:off x="5690050" y="495512"/>
            <a:ext cx="990600" cy="743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TCK = </a:t>
            </a:r>
          </a:p>
          <a:p>
            <a:pPr>
              <a:spcBef>
                <a:spcPct val="0"/>
              </a:spcBef>
              <a:defRPr/>
            </a:pPr>
            <a:r>
              <a:rPr lang="en-US" sz="2000">
                <a:latin typeface="+mj-lt"/>
                <a:ea typeface="+mj-ea"/>
                <a:cs typeface="+mj-cs"/>
              </a:rPr>
              <a:t>GVK =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62559A-BCDB-164B-AE46-12D595CD71A0}"/>
              </a:ext>
            </a:extLst>
          </p:cNvPr>
          <p:cNvSpPr/>
          <p:nvPr/>
        </p:nvSpPr>
        <p:spPr>
          <a:xfrm>
            <a:off x="3528477" y="609840"/>
            <a:ext cx="1907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TK = 5q + 10.000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559F0D1-2730-F94E-BF55-8ABD8D9D181D}"/>
              </a:ext>
            </a:extLst>
          </p:cNvPr>
          <p:cNvSpPr/>
          <p:nvPr/>
        </p:nvSpPr>
        <p:spPr>
          <a:xfrm>
            <a:off x="1568045" y="609600"/>
            <a:ext cx="1860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EEN VOORBEELD!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358ABE1-77D0-6344-8841-DB905AC95CD6}"/>
              </a:ext>
            </a:extLst>
          </p:cNvPr>
          <p:cNvSpPr/>
          <p:nvPr/>
        </p:nvSpPr>
        <p:spPr>
          <a:xfrm>
            <a:off x="6523395" y="809895"/>
            <a:ext cx="314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5</a:t>
            </a: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EFAF24F-D3E6-3146-80BC-18455D41AF21}"/>
              </a:ext>
            </a:extLst>
          </p:cNvPr>
          <p:cNvSpPr/>
          <p:nvPr/>
        </p:nvSpPr>
        <p:spPr>
          <a:xfrm>
            <a:off x="2086878" y="1465698"/>
            <a:ext cx="5715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err="1"/>
              <a:t>Vragen</a:t>
            </a:r>
            <a:r>
              <a:rPr lang="en-US" b="1"/>
              <a:t>: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TCK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1000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TCK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2000 </a:t>
            </a:r>
            <a:r>
              <a:rPr lang="en-US" err="1"/>
              <a:t>stuks</a:t>
            </a:r>
            <a:r>
              <a:rPr lang="en-US"/>
              <a:t>? 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TVK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1000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TVK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2000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TVK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2001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TK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1000 </a:t>
            </a:r>
            <a:r>
              <a:rPr lang="en-US" err="1"/>
              <a:t>stuks</a:t>
            </a:r>
            <a:r>
              <a:rPr lang="en-US"/>
              <a:t>? 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TK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2000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mijn</a:t>
            </a:r>
            <a:r>
              <a:rPr lang="en-US"/>
              <a:t> TK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2001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is GVK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1000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is GVK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2000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is GVK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</a:t>
            </a:r>
            <a:r>
              <a:rPr lang="en-US"/>
              <a:t> van 2001 </a:t>
            </a:r>
            <a:r>
              <a:rPr lang="en-US" err="1"/>
              <a:t>stuks</a:t>
            </a:r>
            <a:r>
              <a:rPr lang="en-US"/>
              <a:t>?</a:t>
            </a:r>
          </a:p>
          <a:p>
            <a:pPr marL="342900" indent="-342900">
              <a:buAutoNum type="arabicPeriod"/>
            </a:pP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de MK?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79E3DE-A4DE-BA48-9AE4-B26070A87501}"/>
              </a:ext>
            </a:extLst>
          </p:cNvPr>
          <p:cNvSpPr txBox="1">
            <a:spLocks/>
          </p:cNvSpPr>
          <p:nvPr/>
        </p:nvSpPr>
        <p:spPr>
          <a:xfrm>
            <a:off x="8216538" y="1465697"/>
            <a:ext cx="9906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1600"/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10.000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10.000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5.000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10.000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10.005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15.000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20.000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20.005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50" b="1"/>
              <a:t>5</a:t>
            </a:r>
          </a:p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03FE50-5F2A-0248-ACDE-E25E0F30A0D3}"/>
              </a:ext>
            </a:extLst>
          </p:cNvPr>
          <p:cNvSpPr txBox="1">
            <a:spLocks/>
          </p:cNvSpPr>
          <p:nvPr/>
        </p:nvSpPr>
        <p:spPr>
          <a:xfrm>
            <a:off x="1524001" y="5213536"/>
            <a:ext cx="9147247" cy="552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700" err="1">
                <a:latin typeface="+mj-lt"/>
                <a:ea typeface="+mj-ea"/>
                <a:cs typeface="+mj-cs"/>
              </a:rPr>
              <a:t>Marginale</a:t>
            </a:r>
            <a:r>
              <a:rPr lang="en-US" sz="1700">
                <a:latin typeface="+mj-lt"/>
                <a:ea typeface="+mj-ea"/>
                <a:cs typeface="+mj-cs"/>
              </a:rPr>
              <a:t> </a:t>
            </a:r>
            <a:r>
              <a:rPr lang="en-US" sz="1700" err="1">
                <a:latin typeface="+mj-lt"/>
                <a:ea typeface="+mj-ea"/>
                <a:cs typeface="+mj-cs"/>
              </a:rPr>
              <a:t>kosten</a:t>
            </a:r>
            <a:r>
              <a:rPr lang="en-US" sz="1700">
                <a:latin typeface="+mj-lt"/>
                <a:ea typeface="+mj-ea"/>
                <a:cs typeface="+mj-cs"/>
              </a:rPr>
              <a:t> </a:t>
            </a:r>
            <a:r>
              <a:rPr lang="en-US" sz="1700" err="1">
                <a:latin typeface="+mj-lt"/>
                <a:ea typeface="+mj-ea"/>
                <a:cs typeface="+mj-cs"/>
              </a:rPr>
              <a:t>zijn</a:t>
            </a:r>
            <a:r>
              <a:rPr lang="en-US" sz="1700">
                <a:latin typeface="+mj-lt"/>
                <a:ea typeface="+mj-ea"/>
                <a:cs typeface="+mj-cs"/>
              </a:rPr>
              <a:t> </a:t>
            </a:r>
            <a:r>
              <a:rPr lang="en-US" sz="1700" err="1">
                <a:latin typeface="+mj-lt"/>
                <a:ea typeface="+mj-ea"/>
                <a:cs typeface="+mj-cs"/>
              </a:rPr>
              <a:t>dus</a:t>
            </a:r>
            <a:r>
              <a:rPr lang="en-US" sz="1700">
                <a:latin typeface="+mj-lt"/>
                <a:ea typeface="+mj-ea"/>
                <a:cs typeface="+mj-cs"/>
              </a:rPr>
              <a:t> </a:t>
            </a:r>
            <a:r>
              <a:rPr lang="en-US" sz="1700" err="1">
                <a:latin typeface="+mj-lt"/>
                <a:ea typeface="+mj-ea"/>
                <a:cs typeface="+mj-cs"/>
              </a:rPr>
              <a:t>gelijk</a:t>
            </a:r>
            <a:r>
              <a:rPr lang="en-US" sz="1700">
                <a:latin typeface="+mj-lt"/>
                <a:ea typeface="+mj-ea"/>
                <a:cs typeface="+mj-cs"/>
              </a:rPr>
              <a:t> </a:t>
            </a:r>
            <a:r>
              <a:rPr lang="en-US" sz="1700" err="1">
                <a:latin typeface="+mj-lt"/>
                <a:ea typeface="+mj-ea"/>
                <a:cs typeface="+mj-cs"/>
              </a:rPr>
              <a:t>aan</a:t>
            </a:r>
            <a:r>
              <a:rPr lang="en-US" sz="1700">
                <a:latin typeface="+mj-lt"/>
                <a:ea typeface="+mj-ea"/>
                <a:cs typeface="+mj-cs"/>
              </a:rPr>
              <a:t> de </a:t>
            </a:r>
            <a:r>
              <a:rPr lang="en-US" sz="1700" u="sng" err="1">
                <a:latin typeface="+mj-lt"/>
                <a:ea typeface="+mj-ea"/>
                <a:cs typeface="+mj-cs"/>
              </a:rPr>
              <a:t>verandering</a:t>
            </a:r>
            <a:r>
              <a:rPr lang="en-US" sz="1700" u="sng">
                <a:latin typeface="+mj-lt"/>
                <a:ea typeface="+mj-ea"/>
                <a:cs typeface="+mj-cs"/>
              </a:rPr>
              <a:t> van TK</a:t>
            </a:r>
            <a:r>
              <a:rPr lang="en-US" sz="1700">
                <a:latin typeface="+mj-lt"/>
                <a:ea typeface="+mj-ea"/>
                <a:cs typeface="+mj-cs"/>
              </a:rPr>
              <a:t>, de </a:t>
            </a:r>
            <a:r>
              <a:rPr lang="en-US" sz="1700" u="sng" err="1">
                <a:latin typeface="+mj-lt"/>
                <a:ea typeface="+mj-ea"/>
                <a:cs typeface="+mj-cs"/>
              </a:rPr>
              <a:t>verandering</a:t>
            </a:r>
            <a:r>
              <a:rPr lang="en-US" sz="1700" u="sng">
                <a:latin typeface="+mj-lt"/>
                <a:ea typeface="+mj-ea"/>
                <a:cs typeface="+mj-cs"/>
              </a:rPr>
              <a:t> van TVK </a:t>
            </a:r>
            <a:r>
              <a:rPr lang="en-US" sz="1700">
                <a:latin typeface="+mj-lt"/>
                <a:ea typeface="+mj-ea"/>
                <a:cs typeface="+mj-cs"/>
              </a:rPr>
              <a:t>EN </a:t>
            </a:r>
            <a:r>
              <a:rPr lang="en-US" sz="1700" u="sng" err="1">
                <a:latin typeface="+mj-lt"/>
                <a:ea typeface="+mj-ea"/>
                <a:cs typeface="+mj-cs"/>
              </a:rPr>
              <a:t>gelijk</a:t>
            </a:r>
            <a:r>
              <a:rPr lang="en-US" sz="1700" u="sng">
                <a:latin typeface="+mj-lt"/>
                <a:ea typeface="+mj-ea"/>
                <a:cs typeface="+mj-cs"/>
              </a:rPr>
              <a:t> </a:t>
            </a:r>
            <a:r>
              <a:rPr lang="en-US" sz="1700" u="sng" err="1">
                <a:latin typeface="+mj-lt"/>
                <a:ea typeface="+mj-ea"/>
                <a:cs typeface="+mj-cs"/>
              </a:rPr>
              <a:t>aan</a:t>
            </a:r>
            <a:r>
              <a:rPr lang="en-US" sz="1700" u="sng">
                <a:latin typeface="+mj-lt"/>
                <a:ea typeface="+mj-ea"/>
                <a:cs typeface="+mj-cs"/>
              </a:rPr>
              <a:t> GVK</a:t>
            </a:r>
            <a:r>
              <a:rPr lang="en-US" sz="1700">
                <a:latin typeface="+mj-lt"/>
                <a:ea typeface="+mj-ea"/>
                <a:cs typeface="+mj-cs"/>
              </a:rPr>
              <a:t>!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021AB7-BF47-2345-B523-37B2B1F6706C}"/>
              </a:ext>
            </a:extLst>
          </p:cNvPr>
          <p:cNvSpPr txBox="1">
            <a:spLocks/>
          </p:cNvSpPr>
          <p:nvPr/>
        </p:nvSpPr>
        <p:spPr>
          <a:xfrm>
            <a:off x="3395377" y="6051736"/>
            <a:ext cx="114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700" b="1">
                <a:latin typeface="+mj-lt"/>
                <a:ea typeface="+mj-ea"/>
                <a:cs typeface="+mj-cs"/>
              </a:rPr>
              <a:t>TO = 8q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D454FA-D8B7-D344-9832-53EF39DFEE9A}"/>
              </a:ext>
            </a:extLst>
          </p:cNvPr>
          <p:cNvSpPr txBox="1">
            <a:spLocks/>
          </p:cNvSpPr>
          <p:nvPr/>
        </p:nvSpPr>
        <p:spPr>
          <a:xfrm>
            <a:off x="1718977" y="5594536"/>
            <a:ext cx="8001000" cy="55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7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 = </a:t>
            </a:r>
            <a:r>
              <a:rPr lang="en-US" sz="1700" b="1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Marginale</a:t>
            </a:r>
            <a:r>
              <a:rPr lang="en-US" sz="17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Opbrengst</a:t>
            </a:r>
            <a:r>
              <a:rPr lang="en-US" sz="17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= de extra </a:t>
            </a:r>
            <a:r>
              <a:rPr lang="en-US" sz="1700" b="1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opbrengst</a:t>
            </a:r>
            <a:r>
              <a:rPr lang="en-US" sz="17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17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</a:t>
            </a:r>
            <a:r>
              <a:rPr lang="en-US" sz="17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1 product extra </a:t>
            </a:r>
            <a:r>
              <a:rPr lang="en-US" sz="1700" b="1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verkoop</a:t>
            </a:r>
            <a:r>
              <a:rPr lang="en-US" sz="17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E8B6DE8-036A-FD45-94B7-7FD3C1E957BF}"/>
              </a:ext>
            </a:extLst>
          </p:cNvPr>
          <p:cNvSpPr/>
          <p:nvPr/>
        </p:nvSpPr>
        <p:spPr>
          <a:xfrm>
            <a:off x="1490379" y="6051737"/>
            <a:ext cx="176740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/>
              <a:t>EEN VOORBEELD!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FAC9BF9-7BAF-7B4F-A762-A6BF51BEE363}"/>
              </a:ext>
            </a:extLst>
          </p:cNvPr>
          <p:cNvSpPr/>
          <p:nvPr/>
        </p:nvSpPr>
        <p:spPr>
          <a:xfrm>
            <a:off x="4538378" y="6051737"/>
            <a:ext cx="559217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err="1"/>
              <a:t>Vraag</a:t>
            </a:r>
            <a:r>
              <a:rPr lang="en-US" sz="1700" b="1"/>
              <a:t>: </a:t>
            </a:r>
            <a:r>
              <a:rPr lang="en-US" sz="1700" b="1" err="1"/>
              <a:t>Hoeveel</a:t>
            </a:r>
            <a:r>
              <a:rPr lang="en-US" sz="1700" b="1"/>
              <a:t> </a:t>
            </a:r>
            <a:r>
              <a:rPr lang="en-US" sz="1700" b="1" err="1"/>
              <a:t>verandert</a:t>
            </a:r>
            <a:r>
              <a:rPr lang="en-US" sz="1700" b="1"/>
              <a:t> TO </a:t>
            </a:r>
            <a:r>
              <a:rPr lang="en-US" sz="1700" b="1" err="1"/>
              <a:t>als</a:t>
            </a:r>
            <a:r>
              <a:rPr lang="en-US" sz="1700" b="1"/>
              <a:t> </a:t>
            </a:r>
            <a:r>
              <a:rPr lang="en-US" sz="1700" b="1" err="1"/>
              <a:t>ik</a:t>
            </a:r>
            <a:r>
              <a:rPr lang="en-US" sz="1700" b="1"/>
              <a:t> 1 product extra </a:t>
            </a:r>
            <a:r>
              <a:rPr lang="en-US" sz="1700" b="1" err="1"/>
              <a:t>verkoop</a:t>
            </a:r>
            <a:r>
              <a:rPr lang="en-US" sz="1700" b="1"/>
              <a:t>?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FC0750D4-AE91-3947-B17D-634D1D62CB48}"/>
              </a:ext>
            </a:extLst>
          </p:cNvPr>
          <p:cNvSpPr/>
          <p:nvPr/>
        </p:nvSpPr>
        <p:spPr>
          <a:xfrm>
            <a:off x="4538378" y="6508937"/>
            <a:ext cx="12024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err="1"/>
              <a:t>Antwoord</a:t>
            </a:r>
            <a:r>
              <a:rPr lang="en-US" sz="1700" b="1"/>
              <a:t>: 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339B5BE5-FC24-4842-A5B3-3439050ADC3F}"/>
              </a:ext>
            </a:extLst>
          </p:cNvPr>
          <p:cNvSpPr/>
          <p:nvPr/>
        </p:nvSpPr>
        <p:spPr>
          <a:xfrm>
            <a:off x="5833777" y="6508937"/>
            <a:ext cx="2209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/>
              <a:t>Met 8, </a:t>
            </a:r>
            <a:r>
              <a:rPr lang="en-US" sz="1700" b="1" err="1"/>
              <a:t>dus</a:t>
            </a:r>
            <a:r>
              <a:rPr lang="en-US" sz="1700" b="1"/>
              <a:t> MO = …….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5B508471-8265-A346-A879-55DCA00E3BF3}"/>
              </a:ext>
            </a:extLst>
          </p:cNvPr>
          <p:cNvSpPr/>
          <p:nvPr/>
        </p:nvSpPr>
        <p:spPr>
          <a:xfrm>
            <a:off x="8119777" y="6508937"/>
            <a:ext cx="2952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/>
              <a:t>8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D430CF8-81EF-7243-9FFB-83D7B81A374D}"/>
              </a:ext>
            </a:extLst>
          </p:cNvPr>
          <p:cNvSpPr/>
          <p:nvPr/>
        </p:nvSpPr>
        <p:spPr>
          <a:xfrm>
            <a:off x="1568044" y="23219"/>
            <a:ext cx="6222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/>
              <a:t>H2</a:t>
            </a:r>
            <a:endParaRPr lang="nl-NL" sz="3000"/>
          </a:p>
        </p:txBody>
      </p:sp>
    </p:spTree>
    <p:extLst>
      <p:ext uri="{BB962C8B-B14F-4D97-AF65-F5344CB8AC3E}">
        <p14:creationId xmlns:p14="http://schemas.microsoft.com/office/powerpoint/2010/main" val="39763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11072"/>
              </p:ext>
            </p:extLst>
          </p:nvPr>
        </p:nvGraphicFramePr>
        <p:xfrm>
          <a:off x="698248" y="1643140"/>
          <a:ext cx="4292600" cy="4848860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  <a:p>
                      <a:pPr algn="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40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aantal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ijsjes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1536448" y="4021109"/>
            <a:ext cx="5636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518879" y="3723166"/>
            <a:ext cx="5671630" cy="2003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536448" y="2807050"/>
            <a:ext cx="3429000" cy="12035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1536448" y="1643140"/>
            <a:ext cx="2420007" cy="410166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07839" y="3776739"/>
            <a:ext cx="533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6833" y="4332764"/>
            <a:ext cx="533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90637" y="2557539"/>
            <a:ext cx="533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6755" y="1336921"/>
            <a:ext cx="533400" cy="381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Tekstvak 5"/>
          <p:cNvSpPr txBox="1"/>
          <p:nvPr/>
        </p:nvSpPr>
        <p:spPr>
          <a:xfrm>
            <a:off x="7343846" y="2486154"/>
            <a:ext cx="91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u="sng" dirty="0"/>
              <a:t>Curve </a:t>
            </a:r>
          </a:p>
          <a:p>
            <a:r>
              <a:rPr lang="nl-NL" sz="2000" b="1" dirty="0"/>
              <a:t>   1</a:t>
            </a:r>
          </a:p>
          <a:p>
            <a:r>
              <a:rPr lang="nl-NL" sz="2000" b="1" dirty="0"/>
              <a:t>   2</a:t>
            </a:r>
          </a:p>
          <a:p>
            <a:r>
              <a:rPr lang="nl-NL" sz="2000" b="1" dirty="0"/>
              <a:t>   3</a:t>
            </a:r>
          </a:p>
          <a:p>
            <a:r>
              <a:rPr lang="nl-NL" sz="2000" b="1" dirty="0"/>
              <a:t>   4</a:t>
            </a:r>
          </a:p>
          <a:p>
            <a:r>
              <a:rPr lang="nl-NL" sz="2000" b="1" dirty="0"/>
              <a:t>   </a:t>
            </a:r>
          </a:p>
        </p:txBody>
      </p:sp>
      <p:sp>
        <p:nvSpPr>
          <p:cNvPr id="35" name="Tekstvak 5"/>
          <p:cNvSpPr txBox="1"/>
          <p:nvPr/>
        </p:nvSpPr>
        <p:spPr>
          <a:xfrm>
            <a:off x="8258246" y="2486154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u="sng" dirty="0"/>
              <a:t>Kosten op Opbrengst?</a:t>
            </a:r>
          </a:p>
          <a:p>
            <a:r>
              <a:rPr lang="nl-NL" sz="2000" b="1" dirty="0"/>
              <a:t>TCK</a:t>
            </a:r>
          </a:p>
          <a:p>
            <a:r>
              <a:rPr lang="nl-NL" sz="2000" b="1" dirty="0"/>
              <a:t>TVK</a:t>
            </a:r>
          </a:p>
          <a:p>
            <a:r>
              <a:rPr lang="nl-NL" sz="2000" b="1" dirty="0"/>
              <a:t>TK</a:t>
            </a:r>
          </a:p>
          <a:p>
            <a:r>
              <a:rPr lang="nl-NL" sz="2000" b="1" dirty="0"/>
              <a:t>TO</a:t>
            </a:r>
          </a:p>
          <a:p>
            <a:endParaRPr lang="nl-NL" sz="2000" b="1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36448" y="3548140"/>
            <a:ext cx="12954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2831848" y="3548140"/>
            <a:ext cx="0" cy="219666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8-Point Star 44"/>
          <p:cNvSpPr/>
          <p:nvPr/>
        </p:nvSpPr>
        <p:spPr>
          <a:xfrm>
            <a:off x="2688684" y="1968850"/>
            <a:ext cx="838200" cy="8382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BEP</a:t>
            </a:r>
          </a:p>
        </p:txBody>
      </p:sp>
      <p:cxnSp>
        <p:nvCxnSpPr>
          <p:cNvPr id="47" name="Straight Arrow Connector 46"/>
          <p:cNvCxnSpPr>
            <a:cxnSpLocks/>
            <a:stCxn id="45" idx="2"/>
          </p:cNvCxnSpPr>
          <p:nvPr/>
        </p:nvCxnSpPr>
        <p:spPr>
          <a:xfrm flipH="1">
            <a:off x="2831848" y="2807050"/>
            <a:ext cx="275936" cy="70299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8-Point Star 44">
            <a:extLst>
              <a:ext uri="{FF2B5EF4-FFF2-40B4-BE49-F238E27FC236}">
                <a16:creationId xmlns:a16="http://schemas.microsoft.com/office/drawing/2014/main" id="{1DD892BA-504F-114B-9E57-AE416788FEB2}"/>
              </a:ext>
            </a:extLst>
          </p:cNvPr>
          <p:cNvSpPr/>
          <p:nvPr/>
        </p:nvSpPr>
        <p:spPr>
          <a:xfrm>
            <a:off x="3372255" y="4755408"/>
            <a:ext cx="838200" cy="8382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</a:t>
            </a:r>
          </a:p>
        </p:txBody>
      </p:sp>
      <p:cxnSp>
        <p:nvCxnSpPr>
          <p:cNvPr id="27" name="Straight Arrow Connector 46">
            <a:extLst>
              <a:ext uri="{FF2B5EF4-FFF2-40B4-BE49-F238E27FC236}">
                <a16:creationId xmlns:a16="http://schemas.microsoft.com/office/drawing/2014/main" id="{D3273635-BA56-654A-8A18-D1DEF62214D7}"/>
              </a:ext>
            </a:extLst>
          </p:cNvPr>
          <p:cNvCxnSpPr>
            <a:cxnSpLocks/>
          </p:cNvCxnSpPr>
          <p:nvPr/>
        </p:nvCxnSpPr>
        <p:spPr>
          <a:xfrm flipH="1">
            <a:off x="2831849" y="5300739"/>
            <a:ext cx="635000" cy="4415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8-Point Star 44">
            <a:extLst>
              <a:ext uri="{FF2B5EF4-FFF2-40B4-BE49-F238E27FC236}">
                <a16:creationId xmlns:a16="http://schemas.microsoft.com/office/drawing/2014/main" id="{352B6562-98C7-6841-8202-E3340A0937A0}"/>
              </a:ext>
            </a:extLst>
          </p:cNvPr>
          <p:cNvSpPr/>
          <p:nvPr/>
        </p:nvSpPr>
        <p:spPr>
          <a:xfrm>
            <a:off x="1583784" y="2138558"/>
            <a:ext cx="838200" cy="8382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BEO</a:t>
            </a:r>
          </a:p>
        </p:txBody>
      </p:sp>
      <p:cxnSp>
        <p:nvCxnSpPr>
          <p:cNvPr id="39" name="Straight Arrow Connector 46">
            <a:extLst>
              <a:ext uri="{FF2B5EF4-FFF2-40B4-BE49-F238E27FC236}">
                <a16:creationId xmlns:a16="http://schemas.microsoft.com/office/drawing/2014/main" id="{41F58F95-E7F9-7E4D-8170-99B9C45E4B28}"/>
              </a:ext>
            </a:extLst>
          </p:cNvPr>
          <p:cNvCxnSpPr>
            <a:cxnSpLocks/>
          </p:cNvCxnSpPr>
          <p:nvPr/>
        </p:nvCxnSpPr>
        <p:spPr>
          <a:xfrm flipH="1">
            <a:off x="1572802" y="2881390"/>
            <a:ext cx="328483" cy="62103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68E637C5-F06F-AF4E-ABBC-D062A13CD59F}"/>
              </a:ext>
            </a:extLst>
          </p:cNvPr>
          <p:cNvSpPr txBox="1"/>
          <p:nvPr/>
        </p:nvSpPr>
        <p:spPr>
          <a:xfrm>
            <a:off x="7355563" y="1952000"/>
            <a:ext cx="9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TO = 2q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5B7AFA-0990-F442-88DD-86479AE9A0E6}"/>
              </a:ext>
            </a:extLst>
          </p:cNvPr>
          <p:cNvSpPr txBox="1"/>
          <p:nvPr/>
        </p:nvSpPr>
        <p:spPr>
          <a:xfrm>
            <a:off x="8663498" y="195200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TK = 0,4q + 4000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2AE693BC-FCBD-104C-80DF-3041DA08A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618" y="0"/>
            <a:ext cx="3286279" cy="1643140"/>
          </a:xfrm>
          <a:prstGeom prst="rect">
            <a:avLst/>
          </a:prstGeom>
        </p:spPr>
      </p:pic>
      <p:sp>
        <p:nvSpPr>
          <p:cNvPr id="42" name="Tekstvak 41">
            <a:extLst>
              <a:ext uri="{FF2B5EF4-FFF2-40B4-BE49-F238E27FC236}">
                <a16:creationId xmlns:a16="http://schemas.microsoft.com/office/drawing/2014/main" id="{36526F11-935F-C24A-A8BB-3252EE327890}"/>
              </a:ext>
            </a:extLst>
          </p:cNvPr>
          <p:cNvSpPr txBox="1"/>
          <p:nvPr/>
        </p:nvSpPr>
        <p:spPr>
          <a:xfrm>
            <a:off x="234393" y="123821"/>
            <a:ext cx="3400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Coaster Black" pitchFamily="2" charset="0"/>
              </a:rPr>
              <a:t>ICECREAM CITY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34A364-0EB2-8840-A40B-9E00E8515E43}"/>
              </a:ext>
            </a:extLst>
          </p:cNvPr>
          <p:cNvSpPr txBox="1"/>
          <p:nvPr/>
        </p:nvSpPr>
        <p:spPr>
          <a:xfrm>
            <a:off x="7991115" y="4534449"/>
            <a:ext cx="18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BEP berekening &gt;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D123739-B770-774C-8207-9B49752812B9}"/>
              </a:ext>
            </a:extLst>
          </p:cNvPr>
          <p:cNvSpPr txBox="1"/>
          <p:nvPr/>
        </p:nvSpPr>
        <p:spPr>
          <a:xfrm>
            <a:off x="10051449" y="4529496"/>
            <a:ext cx="1747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 = TK</a:t>
            </a:r>
          </a:p>
          <a:p>
            <a:r>
              <a:rPr lang="nl-NL" dirty="0"/>
              <a:t>2q = 0,4q + 4000</a:t>
            </a:r>
          </a:p>
          <a:p>
            <a:r>
              <a:rPr lang="nl-NL" dirty="0"/>
              <a:t>1,6q = 4000</a:t>
            </a:r>
          </a:p>
          <a:p>
            <a:r>
              <a:rPr lang="nl-NL" dirty="0"/>
              <a:t>q = 2500</a:t>
            </a:r>
          </a:p>
          <a:p>
            <a:r>
              <a:rPr lang="nl-NL" dirty="0"/>
              <a:t>$5000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A2A9E1-5338-AA42-8691-697C895B11EE}"/>
              </a:ext>
            </a:extLst>
          </p:cNvPr>
          <p:cNvSpPr txBox="1"/>
          <p:nvPr/>
        </p:nvSpPr>
        <p:spPr>
          <a:xfrm>
            <a:off x="9352838" y="5350101"/>
            <a:ext cx="79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BEA =</a:t>
            </a:r>
          </a:p>
          <a:p>
            <a:r>
              <a:rPr lang="nl-NL" dirty="0"/>
              <a:t>BEO = 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9E2C4F6-265E-F348-9AD5-50505778FC81}"/>
              </a:ext>
            </a:extLst>
          </p:cNvPr>
          <p:cNvSpPr txBox="1"/>
          <p:nvPr/>
        </p:nvSpPr>
        <p:spPr>
          <a:xfrm>
            <a:off x="4939910" y="123821"/>
            <a:ext cx="707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/>
              <a:t>H1 </a:t>
            </a:r>
          </a:p>
        </p:txBody>
      </p:sp>
    </p:spTree>
    <p:extLst>
      <p:ext uri="{BB962C8B-B14F-4D97-AF65-F5344CB8AC3E}">
        <p14:creationId xmlns:p14="http://schemas.microsoft.com/office/powerpoint/2010/main" val="5241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/>
      <p:bldP spid="45" grpId="0" animBg="1"/>
      <p:bldP spid="25" grpId="0" animBg="1"/>
      <p:bldP spid="2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857250"/>
            <a:ext cx="2430270" cy="51952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H2: </a:t>
            </a:r>
            <a:r>
              <a:rPr lang="en-US" b="1" dirty="0" err="1"/>
              <a:t>Weten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010" y="1702184"/>
            <a:ext cx="8853984" cy="4344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50" dirty="0" err="1"/>
              <a:t>Premie</a:t>
            </a:r>
            <a:endParaRPr lang="en-US" sz="1650" dirty="0"/>
          </a:p>
          <a:p>
            <a:pPr marL="0" indent="0">
              <a:buNone/>
            </a:pPr>
            <a:r>
              <a:rPr lang="en-US" sz="1650" dirty="0" err="1"/>
              <a:t>Uitkering</a:t>
            </a:r>
            <a:endParaRPr lang="en-US" sz="1650" dirty="0"/>
          </a:p>
          <a:p>
            <a:pPr marL="0" indent="0">
              <a:buNone/>
            </a:pPr>
            <a:r>
              <a:rPr lang="en-US" sz="1650" dirty="0" err="1"/>
              <a:t>Risico</a:t>
            </a:r>
            <a:r>
              <a:rPr lang="en-US" sz="1650" dirty="0"/>
              <a:t> </a:t>
            </a:r>
          </a:p>
          <a:p>
            <a:pPr marL="0" indent="0">
              <a:buNone/>
            </a:pPr>
            <a:r>
              <a:rPr lang="en-US" sz="1650" dirty="0" err="1"/>
              <a:t>Averechtse</a:t>
            </a:r>
            <a:r>
              <a:rPr lang="en-US" sz="1650" dirty="0"/>
              <a:t> </a:t>
            </a:r>
            <a:r>
              <a:rPr lang="en-US" sz="1650" dirty="0" err="1"/>
              <a:t>selectie</a:t>
            </a:r>
            <a:r>
              <a:rPr lang="en-US" sz="1650" dirty="0"/>
              <a:t> </a:t>
            </a:r>
            <a:r>
              <a:rPr lang="en-US" sz="1650" dirty="0" err="1"/>
              <a:t>tegengaan</a:t>
            </a:r>
            <a:r>
              <a:rPr lang="en-US" sz="1650" dirty="0"/>
              <a:t> </a:t>
            </a:r>
            <a:r>
              <a:rPr lang="en-US" sz="1650" dirty="0" err="1"/>
              <a:t>d.m.v</a:t>
            </a:r>
            <a:r>
              <a:rPr lang="en-US" sz="1650" dirty="0"/>
              <a:t>.: 	- </a:t>
            </a:r>
            <a:r>
              <a:rPr lang="en-US" sz="1650" dirty="0" err="1"/>
              <a:t>premiedifferentiatie</a:t>
            </a:r>
            <a:endParaRPr lang="en-US" sz="1650" dirty="0"/>
          </a:p>
          <a:p>
            <a:pPr marL="0" indent="0">
              <a:buNone/>
            </a:pPr>
            <a:r>
              <a:rPr lang="en-US" sz="1650" dirty="0"/>
              <a:t>				- eigen </a:t>
            </a:r>
            <a:r>
              <a:rPr lang="en-US" sz="1650" dirty="0" err="1"/>
              <a:t>risico</a:t>
            </a:r>
            <a:endParaRPr lang="en-US" sz="1650" dirty="0"/>
          </a:p>
          <a:p>
            <a:pPr marL="0" indent="0">
              <a:buNone/>
            </a:pPr>
            <a:r>
              <a:rPr lang="en-US" sz="1650" dirty="0"/>
              <a:t>				- </a:t>
            </a:r>
            <a:r>
              <a:rPr lang="en-US" sz="1650" dirty="0" err="1"/>
              <a:t>verplichte</a:t>
            </a:r>
            <a:r>
              <a:rPr lang="en-US" sz="1650" dirty="0"/>
              <a:t> </a:t>
            </a:r>
            <a:r>
              <a:rPr lang="en-US" sz="1650" dirty="0" err="1"/>
              <a:t>verzekering</a:t>
            </a:r>
            <a:endParaRPr lang="en-US" sz="1650" dirty="0"/>
          </a:p>
          <a:p>
            <a:pPr marL="0" indent="0">
              <a:buNone/>
            </a:pPr>
            <a:r>
              <a:rPr lang="en-US" sz="1650" dirty="0" err="1"/>
              <a:t>Solidariteit</a:t>
            </a:r>
            <a:r>
              <a:rPr lang="en-US" sz="1650" dirty="0"/>
              <a:t> (</a:t>
            </a:r>
            <a:r>
              <a:rPr lang="en-US" sz="1650" dirty="0" err="1"/>
              <a:t>goede</a:t>
            </a:r>
            <a:r>
              <a:rPr lang="en-US" sz="1650" dirty="0"/>
              <a:t> </a:t>
            </a:r>
            <a:r>
              <a:rPr lang="en-US" sz="1650" dirty="0" err="1"/>
              <a:t>risico’s</a:t>
            </a:r>
            <a:r>
              <a:rPr lang="en-US" sz="1650" dirty="0"/>
              <a:t> </a:t>
            </a:r>
            <a:r>
              <a:rPr lang="en-US" sz="1650" dirty="0" err="1"/>
              <a:t>betalen</a:t>
            </a:r>
            <a:r>
              <a:rPr lang="en-US" sz="1650" dirty="0"/>
              <a:t> </a:t>
            </a:r>
            <a:r>
              <a:rPr lang="en-US" sz="1650" dirty="0" err="1"/>
              <a:t>voor</a:t>
            </a:r>
            <a:r>
              <a:rPr lang="en-US" sz="1650" dirty="0"/>
              <a:t> de </a:t>
            </a:r>
            <a:r>
              <a:rPr lang="en-US" sz="1650" dirty="0" err="1"/>
              <a:t>slechte</a:t>
            </a:r>
            <a:r>
              <a:rPr lang="en-US" sz="1650" dirty="0"/>
              <a:t> </a:t>
            </a:r>
            <a:r>
              <a:rPr lang="en-US" sz="1650" dirty="0" err="1"/>
              <a:t>risico’s</a:t>
            </a:r>
            <a:r>
              <a:rPr lang="en-US" sz="1650" dirty="0"/>
              <a:t> &gt; </a:t>
            </a:r>
            <a:r>
              <a:rPr lang="en-US" sz="1650" dirty="0" err="1"/>
              <a:t>hierdoor</a:t>
            </a:r>
            <a:r>
              <a:rPr lang="en-US" sz="1650" dirty="0"/>
              <a:t> </a:t>
            </a:r>
            <a:r>
              <a:rPr lang="en-US" sz="1650" dirty="0" err="1"/>
              <a:t>kan</a:t>
            </a:r>
            <a:r>
              <a:rPr lang="en-US" sz="1650" dirty="0"/>
              <a:t> de </a:t>
            </a:r>
            <a:r>
              <a:rPr lang="en-US" sz="1650" dirty="0" err="1"/>
              <a:t>premie</a:t>
            </a:r>
            <a:r>
              <a:rPr lang="en-US" sz="1650" dirty="0"/>
              <a:t> </a:t>
            </a:r>
            <a:r>
              <a:rPr lang="en-US" sz="1650" dirty="0" err="1"/>
              <a:t>omlaag</a:t>
            </a:r>
            <a:r>
              <a:rPr lang="en-US" sz="1650" dirty="0"/>
              <a:t>)</a:t>
            </a:r>
          </a:p>
          <a:p>
            <a:pPr marL="0" indent="0">
              <a:buNone/>
            </a:pPr>
            <a:r>
              <a:rPr lang="en-US" sz="1650" dirty="0"/>
              <a:t>	</a:t>
            </a:r>
            <a:r>
              <a:rPr lang="en-US" sz="1650" dirty="0" err="1"/>
              <a:t>Voorbeelden</a:t>
            </a:r>
            <a:r>
              <a:rPr lang="en-US" sz="1650" dirty="0"/>
              <a:t>: </a:t>
            </a:r>
            <a:r>
              <a:rPr lang="en-US" sz="1650" dirty="0" err="1"/>
              <a:t>gezonde</a:t>
            </a:r>
            <a:r>
              <a:rPr lang="en-US" sz="1650" dirty="0"/>
              <a:t> </a:t>
            </a:r>
            <a:r>
              <a:rPr lang="en-US" sz="1650" dirty="0" err="1"/>
              <a:t>mensen</a:t>
            </a:r>
            <a:r>
              <a:rPr lang="en-US" sz="1650" dirty="0"/>
              <a:t> met </a:t>
            </a:r>
            <a:r>
              <a:rPr lang="en-US" sz="1650" dirty="0" err="1"/>
              <a:t>zieke</a:t>
            </a:r>
            <a:r>
              <a:rPr lang="en-US" sz="1650" dirty="0"/>
              <a:t> </a:t>
            </a:r>
            <a:r>
              <a:rPr lang="en-US" sz="1650" dirty="0" err="1"/>
              <a:t>mensen</a:t>
            </a:r>
            <a:r>
              <a:rPr lang="en-US" sz="1650" dirty="0"/>
              <a:t>, </a:t>
            </a:r>
            <a:r>
              <a:rPr lang="en-US" sz="1650" dirty="0" err="1"/>
              <a:t>rijk</a:t>
            </a:r>
            <a:r>
              <a:rPr lang="en-US" sz="1650" dirty="0"/>
              <a:t> met arm, </a:t>
            </a:r>
            <a:r>
              <a:rPr lang="en-US" sz="1650" dirty="0" err="1"/>
              <a:t>werkenden</a:t>
            </a:r>
            <a:r>
              <a:rPr lang="en-US" sz="1650" dirty="0"/>
              <a:t> met </a:t>
            </a:r>
            <a:r>
              <a:rPr lang="en-US" sz="1650" dirty="0" err="1"/>
              <a:t>werklozen</a:t>
            </a: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r>
              <a:rPr lang="en-US" sz="1650" dirty="0" err="1"/>
              <a:t>Risico</a:t>
            </a:r>
            <a:r>
              <a:rPr lang="en-US" sz="1650" dirty="0"/>
              <a:t> </a:t>
            </a:r>
            <a:r>
              <a:rPr lang="en-US" sz="1650" dirty="0" err="1"/>
              <a:t>voor</a:t>
            </a:r>
            <a:r>
              <a:rPr lang="en-US" sz="1650" dirty="0"/>
              <a:t> </a:t>
            </a:r>
            <a:r>
              <a:rPr lang="en-US" sz="1650" dirty="0" err="1"/>
              <a:t>verzekeringsmaatschappij</a:t>
            </a:r>
            <a:r>
              <a:rPr lang="en-US" sz="1650" dirty="0"/>
              <a:t> </a:t>
            </a:r>
            <a:r>
              <a:rPr lang="en-US" sz="1650" dirty="0" err="1"/>
              <a:t>hoog</a:t>
            </a:r>
            <a:r>
              <a:rPr lang="en-US" sz="1650" dirty="0"/>
              <a:t> door: 	&gt; </a:t>
            </a:r>
            <a:r>
              <a:rPr lang="en-US" sz="1650" dirty="0" err="1"/>
              <a:t>Asymmetrische</a:t>
            </a:r>
            <a:r>
              <a:rPr lang="en-US" sz="1650" dirty="0"/>
              <a:t> </a:t>
            </a:r>
            <a:r>
              <a:rPr lang="en-US" sz="1650" dirty="0" err="1"/>
              <a:t>informatie</a:t>
            </a:r>
            <a:endParaRPr lang="en-US" sz="1650" dirty="0"/>
          </a:p>
          <a:p>
            <a:pPr marL="0" indent="0">
              <a:buNone/>
            </a:pPr>
            <a:r>
              <a:rPr lang="en-US" sz="1650" dirty="0"/>
              <a:t>					&gt; </a:t>
            </a:r>
            <a:r>
              <a:rPr lang="en-US" sz="1650" dirty="0" err="1"/>
              <a:t>Moreel</a:t>
            </a:r>
            <a:r>
              <a:rPr lang="en-US" sz="1650" dirty="0"/>
              <a:t> </a:t>
            </a:r>
            <a:r>
              <a:rPr lang="en-US" sz="1650" dirty="0" err="1"/>
              <a:t>wangedrag</a:t>
            </a:r>
            <a:endParaRPr lang="en-US" sz="1650" dirty="0"/>
          </a:p>
          <a:p>
            <a:pPr marL="0" indent="0">
              <a:buNone/>
            </a:pPr>
            <a:endParaRPr lang="en-US" sz="1650" dirty="0"/>
          </a:p>
        </p:txBody>
      </p:sp>
      <p:sp>
        <p:nvSpPr>
          <p:cNvPr id="5" name="Rechthoek 4"/>
          <p:cNvSpPr/>
          <p:nvPr/>
        </p:nvSpPr>
        <p:spPr>
          <a:xfrm>
            <a:off x="4961874" y="865675"/>
            <a:ext cx="45631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b="1" dirty="0"/>
              <a:t>asymmetrische informatie &gt; </a:t>
            </a:r>
            <a:r>
              <a:rPr lang="nl-NL" sz="1350" b="1" dirty="0" err="1"/>
              <a:t>moral</a:t>
            </a:r>
            <a:r>
              <a:rPr lang="nl-NL" sz="1350" b="1" dirty="0"/>
              <a:t> hazard &gt; no deal (</a:t>
            </a:r>
            <a:r>
              <a:rPr lang="nl-NL" sz="1350" b="1" dirty="0" err="1"/>
              <a:t>less</a:t>
            </a:r>
            <a:r>
              <a:rPr lang="nl-NL" sz="1350" b="1" dirty="0"/>
              <a:t> transactions &gt; economische groei neemt af)</a:t>
            </a:r>
            <a:endParaRPr lang="nl-NL" sz="1350" b="1" dirty="0">
              <a:hlinkClick r:id="rId2"/>
            </a:endParaRPr>
          </a:p>
          <a:p>
            <a:r>
              <a:rPr lang="nl-NL" sz="1350" dirty="0">
                <a:hlinkClick r:id="rId2"/>
              </a:rPr>
              <a:t>https://www.youtube.com/watch?v=5v7TWKlYoN0</a:t>
            </a:r>
            <a:endParaRPr lang="nl-NL" sz="135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D04717E-0E3C-C341-B61A-CF5D10BA5E8C}"/>
              </a:ext>
            </a:extLst>
          </p:cNvPr>
          <p:cNvSpPr txBox="1"/>
          <p:nvPr/>
        </p:nvSpPr>
        <p:spPr>
          <a:xfrm>
            <a:off x="2307773" y="159203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350" dirty="0"/>
          </a:p>
        </p:txBody>
      </p:sp>
      <p:sp>
        <p:nvSpPr>
          <p:cNvPr id="7" name="Gebogen pijl omhoog 6">
            <a:extLst>
              <a:ext uri="{FF2B5EF4-FFF2-40B4-BE49-F238E27FC236}">
                <a16:creationId xmlns:a16="http://schemas.microsoft.com/office/drawing/2014/main" id="{791DBAD7-4327-6140-8E68-22CCCC01F921}"/>
              </a:ext>
            </a:extLst>
          </p:cNvPr>
          <p:cNvSpPr/>
          <p:nvPr/>
        </p:nvSpPr>
        <p:spPr>
          <a:xfrm rot="5400000">
            <a:off x="2097208" y="4185122"/>
            <a:ext cx="248583" cy="1666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469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519AD-AEA9-1142-AF45-FC39D971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Hoofdstuk 3, Vragers &amp; Aanbieders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D73D16-E76A-E849-98D5-437491F9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Vraag </a:t>
            </a:r>
          </a:p>
          <a:p>
            <a:pPr marL="0" indent="0">
              <a:buNone/>
            </a:pPr>
            <a:r>
              <a:rPr lang="nl-NL" dirty="0"/>
              <a:t>Aanbod</a:t>
            </a:r>
          </a:p>
          <a:p>
            <a:pPr marL="0" indent="0">
              <a:buNone/>
            </a:pPr>
            <a:r>
              <a:rPr lang="nl-NL" dirty="0"/>
              <a:t>Substitutiegoederen</a:t>
            </a:r>
          </a:p>
          <a:p>
            <a:pPr marL="0" indent="0">
              <a:buNone/>
            </a:pPr>
            <a:r>
              <a:rPr lang="nl-NL" dirty="0"/>
              <a:t>Complementaire goederen</a:t>
            </a:r>
          </a:p>
          <a:p>
            <a:pPr marL="0" indent="0">
              <a:buNone/>
            </a:pPr>
            <a:r>
              <a:rPr lang="nl-NL" dirty="0"/>
              <a:t>Consumentensurplus</a:t>
            </a:r>
          </a:p>
        </p:txBody>
      </p:sp>
    </p:spTree>
    <p:extLst>
      <p:ext uri="{BB962C8B-B14F-4D97-AF65-F5344CB8AC3E}">
        <p14:creationId xmlns:p14="http://schemas.microsoft.com/office/powerpoint/2010/main" val="364155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76872"/>
            <a:ext cx="4310245" cy="439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0"/>
            <a:ext cx="8136904" cy="8501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H3.1: Hoe </a:t>
            </a:r>
            <a:r>
              <a:rPr lang="en-US" b="1" dirty="0" err="1"/>
              <a:t>werkt</a:t>
            </a:r>
            <a:r>
              <a:rPr lang="en-US" b="1" dirty="0"/>
              <a:t> de </a:t>
            </a:r>
            <a:r>
              <a:rPr lang="en-US" b="1" dirty="0" err="1"/>
              <a:t>markt</a:t>
            </a:r>
            <a:r>
              <a:rPr lang="en-US" b="1" dirty="0"/>
              <a:t> &gt; </a:t>
            </a:r>
            <a:r>
              <a:rPr lang="en-US" b="1" dirty="0" err="1"/>
              <a:t>Grafisch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427" y="908720"/>
            <a:ext cx="9144000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 err="1"/>
              <a:t>Prijzen</a:t>
            </a:r>
            <a:r>
              <a:rPr lang="en-US" sz="2500" dirty="0"/>
              <a:t> </a:t>
            </a:r>
            <a:r>
              <a:rPr lang="en-US" sz="2500" dirty="0" err="1"/>
              <a:t>ontstaan</a:t>
            </a:r>
            <a:r>
              <a:rPr lang="en-US" sz="2500" dirty="0"/>
              <a:t> door </a:t>
            </a:r>
            <a:r>
              <a:rPr lang="en-US" sz="2500" dirty="0" err="1"/>
              <a:t>vraag</a:t>
            </a:r>
            <a:r>
              <a:rPr lang="en-US" sz="2500" dirty="0"/>
              <a:t> en </a:t>
            </a:r>
            <a:r>
              <a:rPr lang="en-US" sz="2500" dirty="0" err="1"/>
              <a:t>aanbod</a:t>
            </a:r>
            <a:r>
              <a:rPr lang="en-US" sz="2500" dirty="0"/>
              <a:t>!</a:t>
            </a:r>
          </a:p>
          <a:p>
            <a:pPr>
              <a:buFont typeface="Wingdings" charset="0"/>
              <a:buChar char="Ø"/>
            </a:pPr>
            <a:r>
              <a:rPr lang="en-US" sz="2500" dirty="0" err="1"/>
              <a:t>Vraag</a:t>
            </a:r>
            <a:r>
              <a:rPr lang="en-US" sz="2500" dirty="0"/>
              <a:t> = de </a:t>
            </a:r>
            <a:r>
              <a:rPr lang="en-US" sz="2500" dirty="0" err="1"/>
              <a:t>vraag</a:t>
            </a:r>
            <a:r>
              <a:rPr lang="en-US" sz="2500" dirty="0"/>
              <a:t> </a:t>
            </a:r>
            <a:r>
              <a:rPr lang="en-US" sz="2500" dirty="0" err="1"/>
              <a:t>naar</a:t>
            </a:r>
            <a:r>
              <a:rPr lang="en-US" sz="2500" dirty="0"/>
              <a:t> </a:t>
            </a:r>
            <a:r>
              <a:rPr lang="en-US" sz="2500" dirty="0" err="1"/>
              <a:t>goederen</a:t>
            </a:r>
            <a:r>
              <a:rPr lang="en-US" sz="2500" dirty="0"/>
              <a:t> en </a:t>
            </a:r>
            <a:r>
              <a:rPr lang="en-US" sz="2500" dirty="0" err="1"/>
              <a:t>diensten</a:t>
            </a:r>
            <a:r>
              <a:rPr lang="en-US" sz="2500" dirty="0"/>
              <a:t> door </a:t>
            </a:r>
            <a:r>
              <a:rPr lang="en-US" sz="2500" dirty="0" err="1"/>
              <a:t>consumenten</a:t>
            </a:r>
            <a:endParaRPr lang="en-US" sz="2500" dirty="0"/>
          </a:p>
          <a:p>
            <a:pPr>
              <a:buFont typeface="Wingdings" charset="0"/>
              <a:buChar char="Ø"/>
            </a:pPr>
            <a:r>
              <a:rPr lang="en-US" sz="2500" dirty="0" err="1"/>
              <a:t>Aanbod</a:t>
            </a:r>
            <a:r>
              <a:rPr lang="en-US" sz="2500" dirty="0"/>
              <a:t> = het </a:t>
            </a:r>
            <a:r>
              <a:rPr lang="en-US" sz="2500" dirty="0" err="1"/>
              <a:t>aanbod</a:t>
            </a:r>
            <a:r>
              <a:rPr lang="en-US" sz="2500" dirty="0"/>
              <a:t> van </a:t>
            </a:r>
            <a:r>
              <a:rPr lang="en-US" sz="2500" dirty="0" err="1"/>
              <a:t>goederen</a:t>
            </a:r>
            <a:r>
              <a:rPr lang="en-US" sz="2500" dirty="0"/>
              <a:t> en </a:t>
            </a:r>
            <a:r>
              <a:rPr lang="en-US" sz="2500" dirty="0" err="1"/>
              <a:t>diensten</a:t>
            </a:r>
            <a:r>
              <a:rPr lang="en-US" sz="2500" dirty="0"/>
              <a:t> door </a:t>
            </a:r>
            <a:r>
              <a:rPr lang="en-US" sz="2500" dirty="0" err="1"/>
              <a:t>producenten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892715" y="2276872"/>
            <a:ext cx="47556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Vragen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Welke</a:t>
            </a:r>
            <a:r>
              <a:rPr lang="en-US" sz="2000" dirty="0"/>
              <a:t> </a:t>
            </a:r>
            <a:r>
              <a:rPr lang="en-US" sz="2000" dirty="0" err="1"/>
              <a:t>lijn</a:t>
            </a:r>
            <a:r>
              <a:rPr lang="en-US" sz="2000" dirty="0"/>
              <a:t> is de </a:t>
            </a:r>
            <a:r>
              <a:rPr lang="en-US" sz="2000" dirty="0" err="1"/>
              <a:t>vraaglijn</a:t>
            </a:r>
            <a:r>
              <a:rPr lang="en-US" sz="2000" dirty="0"/>
              <a:t>? </a:t>
            </a:r>
            <a:r>
              <a:rPr lang="en-US" sz="2000" dirty="0" err="1"/>
              <a:t>Waarom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Welke</a:t>
            </a:r>
            <a:r>
              <a:rPr lang="en-US" sz="2000" dirty="0"/>
              <a:t> </a:t>
            </a:r>
            <a:r>
              <a:rPr lang="en-US" sz="2000" dirty="0" err="1"/>
              <a:t>lijn</a:t>
            </a:r>
            <a:r>
              <a:rPr lang="en-US" sz="2000" dirty="0"/>
              <a:t> is de </a:t>
            </a:r>
            <a:r>
              <a:rPr lang="en-US" sz="2000" dirty="0" err="1"/>
              <a:t>aanbodlijn</a:t>
            </a:r>
            <a:r>
              <a:rPr lang="en-US" sz="2000" dirty="0"/>
              <a:t>? </a:t>
            </a:r>
            <a:r>
              <a:rPr lang="en-US" sz="2000" dirty="0" err="1"/>
              <a:t>Waarom</a:t>
            </a:r>
            <a:r>
              <a:rPr lang="en-US" sz="2000" dirty="0"/>
              <a:t>?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Wat</a:t>
            </a:r>
            <a:r>
              <a:rPr lang="en-US" sz="2000" dirty="0"/>
              <a:t> is de </a:t>
            </a:r>
            <a:r>
              <a:rPr lang="en-US" sz="2000" dirty="0" err="1"/>
              <a:t>evenwichtsprijs</a:t>
            </a:r>
            <a:r>
              <a:rPr lang="en-US" sz="2000" dirty="0"/>
              <a:t> (</a:t>
            </a:r>
            <a:r>
              <a:rPr lang="en-US" sz="2000" dirty="0" err="1"/>
              <a:t>marktprijs</a:t>
            </a:r>
            <a:r>
              <a:rPr lang="en-US" sz="2000" dirty="0"/>
              <a:t>)?</a:t>
            </a:r>
          </a:p>
          <a:p>
            <a:pPr marL="342900" indent="-342900">
              <a:buAutoNum type="arabicPeriod"/>
            </a:pPr>
            <a:r>
              <a:rPr lang="en-US" sz="2000" dirty="0"/>
              <a:t>Wat is de </a:t>
            </a:r>
            <a:r>
              <a:rPr lang="en-US" sz="2000" dirty="0" err="1"/>
              <a:t>evenwichtshoeveelheid</a:t>
            </a:r>
            <a:r>
              <a:rPr lang="en-US" sz="2000" dirty="0"/>
              <a:t>?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Bereken</a:t>
            </a:r>
            <a:r>
              <a:rPr lang="en-US" sz="2000" dirty="0"/>
              <a:t> de </a:t>
            </a:r>
            <a:r>
              <a:rPr lang="en-US" sz="2000" dirty="0" err="1"/>
              <a:t>marktomzet</a:t>
            </a:r>
            <a:r>
              <a:rPr lang="en-US" sz="2000" dirty="0"/>
              <a:t>!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Waarom</a:t>
            </a:r>
            <a:r>
              <a:rPr lang="en-US" sz="2000" dirty="0"/>
              <a:t> </a:t>
            </a:r>
            <a:r>
              <a:rPr lang="en-US" sz="2000" dirty="0" err="1"/>
              <a:t>zal</a:t>
            </a:r>
            <a:r>
              <a:rPr lang="en-US" sz="2000" dirty="0"/>
              <a:t> </a:t>
            </a:r>
            <a:r>
              <a:rPr lang="en-US" sz="2000" dirty="0" err="1"/>
              <a:t>lijn</a:t>
            </a:r>
            <a:r>
              <a:rPr lang="en-US" sz="2000" dirty="0"/>
              <a:t> A </a:t>
            </a:r>
            <a:r>
              <a:rPr lang="en-US" sz="2000" dirty="0" err="1"/>
              <a:t>niet</a:t>
            </a:r>
            <a:r>
              <a:rPr lang="en-US" sz="2000" dirty="0"/>
              <a:t> op ‘0’ </a:t>
            </a:r>
            <a:r>
              <a:rPr lang="en-US" sz="2000" dirty="0" err="1"/>
              <a:t>beginnen</a:t>
            </a:r>
            <a:r>
              <a:rPr lang="en-US" sz="2000" dirty="0"/>
              <a:t> maar pas </a:t>
            </a:r>
            <a:r>
              <a:rPr lang="en-US" sz="2000" dirty="0" err="1"/>
              <a:t>bij</a:t>
            </a:r>
            <a:r>
              <a:rPr lang="en-US" sz="2000" dirty="0"/>
              <a:t>  </a:t>
            </a:r>
            <a:r>
              <a:rPr lang="en-US" sz="2000" i="1" dirty="0"/>
              <a:t>f</a:t>
            </a:r>
            <a:r>
              <a:rPr lang="en-US" sz="2000" dirty="0"/>
              <a:t> 20,-?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Vul</a:t>
            </a:r>
            <a:r>
              <a:rPr lang="en-US" sz="2000" dirty="0"/>
              <a:t> in: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vraagoverschot</a:t>
            </a:r>
            <a:r>
              <a:rPr lang="en-US" sz="2000" dirty="0"/>
              <a:t> </a:t>
            </a:r>
            <a:r>
              <a:rPr lang="en-US" sz="2000" dirty="0" err="1"/>
              <a:t>zorgt</a:t>
            </a:r>
            <a:r>
              <a:rPr lang="en-US" sz="2000" dirty="0"/>
              <a:t> het </a:t>
            </a:r>
            <a:r>
              <a:rPr lang="en-US" sz="2000" dirty="0" err="1"/>
              <a:t>marktmechanisme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de </a:t>
            </a:r>
            <a:r>
              <a:rPr lang="en-US" sz="2000" dirty="0" err="1"/>
              <a:t>prijs</a:t>
            </a:r>
            <a:r>
              <a:rPr lang="en-US" sz="2000" dirty="0"/>
              <a:t> </a:t>
            </a:r>
            <a:r>
              <a:rPr lang="en-US" sz="2000" dirty="0" err="1"/>
              <a:t>zal</a:t>
            </a:r>
            <a:r>
              <a:rPr lang="en-US" sz="2000" dirty="0"/>
              <a:t> </a:t>
            </a:r>
            <a:r>
              <a:rPr lang="en-US" sz="2000" u="sng" dirty="0" err="1"/>
              <a:t>dalen</a:t>
            </a:r>
            <a:r>
              <a:rPr lang="en-US" sz="2000" dirty="0"/>
              <a:t> / </a:t>
            </a:r>
            <a:r>
              <a:rPr lang="en-US" sz="2000" u="sng" dirty="0" err="1"/>
              <a:t>stijgen</a:t>
            </a:r>
            <a:r>
              <a:rPr lang="en-US" sz="2000" dirty="0"/>
              <a:t> (</a:t>
            </a:r>
            <a:r>
              <a:rPr lang="en-US" sz="2000" dirty="0" err="1"/>
              <a:t>blz</a:t>
            </a:r>
            <a:r>
              <a:rPr lang="en-US" sz="2000" dirty="0"/>
              <a:t>. 54/55).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4323" y="2996180"/>
            <a:ext cx="360040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9616" y="2924944"/>
            <a:ext cx="360040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" name="Rechthoek 3"/>
          <p:cNvSpPr/>
          <p:nvPr/>
        </p:nvSpPr>
        <p:spPr>
          <a:xfrm>
            <a:off x="6240017" y="5749715"/>
            <a:ext cx="39283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/>
              <a:t>Antwoorden</a:t>
            </a:r>
            <a:r>
              <a:rPr lang="en-US" sz="1500" b="1" dirty="0"/>
              <a:t>:</a:t>
            </a:r>
          </a:p>
          <a:p>
            <a:r>
              <a:rPr lang="en-US" sz="1500" dirty="0"/>
              <a:t>1. B, </a:t>
            </a:r>
            <a:r>
              <a:rPr lang="en-US" sz="1500" dirty="0" err="1"/>
              <a:t>dalend</a:t>
            </a:r>
            <a:r>
              <a:rPr lang="en-US" sz="1500" dirty="0"/>
              <a:t> / 2. B, </a:t>
            </a:r>
            <a:r>
              <a:rPr lang="en-US" sz="1500" dirty="0" err="1"/>
              <a:t>stijgend</a:t>
            </a:r>
            <a:r>
              <a:rPr lang="en-US" sz="1500" dirty="0"/>
              <a:t> / 3. 40 / 4. 10 </a:t>
            </a:r>
            <a:r>
              <a:rPr lang="en-US" sz="1500" dirty="0" err="1"/>
              <a:t>mln</a:t>
            </a:r>
            <a:endParaRPr lang="en-US" sz="1500" dirty="0"/>
          </a:p>
          <a:p>
            <a:r>
              <a:rPr lang="en-US" sz="1500" dirty="0"/>
              <a:t>5. 400 </a:t>
            </a:r>
            <a:r>
              <a:rPr lang="en-US" sz="1500" dirty="0" err="1"/>
              <a:t>mln</a:t>
            </a:r>
            <a:r>
              <a:rPr lang="en-US" sz="1500" dirty="0"/>
              <a:t> / 6. </a:t>
            </a:r>
            <a:r>
              <a:rPr lang="en-US" sz="1500" dirty="0" err="1"/>
              <a:t>bedrijven</a:t>
            </a:r>
            <a:r>
              <a:rPr lang="en-US" sz="1500" dirty="0"/>
              <a:t> </a:t>
            </a:r>
            <a:r>
              <a:rPr lang="en-US" sz="1500" dirty="0" err="1"/>
              <a:t>maken</a:t>
            </a:r>
            <a:r>
              <a:rPr lang="en-US" sz="1500" dirty="0"/>
              <a:t> </a:t>
            </a:r>
            <a:r>
              <a:rPr lang="en-US" sz="1500" dirty="0" err="1"/>
              <a:t>altijd</a:t>
            </a:r>
            <a:r>
              <a:rPr lang="en-US" sz="1500" dirty="0"/>
              <a:t> </a:t>
            </a:r>
            <a:r>
              <a:rPr lang="en-US" sz="1500" dirty="0" err="1"/>
              <a:t>kosten</a:t>
            </a:r>
            <a:r>
              <a:rPr lang="en-US" sz="1500" dirty="0"/>
              <a:t> / </a:t>
            </a:r>
          </a:p>
          <a:p>
            <a:r>
              <a:rPr lang="en-US" sz="1500" dirty="0"/>
              <a:t>7. </a:t>
            </a:r>
            <a:r>
              <a:rPr lang="en-US" sz="1500" dirty="0" err="1"/>
              <a:t>Stijgen</a:t>
            </a:r>
            <a:r>
              <a:rPr lang="en-US" sz="1500" dirty="0"/>
              <a:t> (</a:t>
            </a:r>
            <a:r>
              <a:rPr lang="en-US" sz="1500" dirty="0" err="1"/>
              <a:t>zie</a:t>
            </a:r>
            <a:r>
              <a:rPr lang="en-US" sz="1500" dirty="0"/>
              <a:t> </a:t>
            </a:r>
            <a:r>
              <a:rPr lang="en-US" sz="1500" dirty="0" err="1"/>
              <a:t>uitleg</a:t>
            </a:r>
            <a:r>
              <a:rPr lang="en-US" sz="1500" dirty="0"/>
              <a:t> </a:t>
            </a:r>
            <a:r>
              <a:rPr lang="en-US" sz="1500" dirty="0" err="1"/>
              <a:t>blz</a:t>
            </a:r>
            <a:r>
              <a:rPr lang="en-US" sz="1500" dirty="0"/>
              <a:t>. 54/55)</a:t>
            </a:r>
          </a:p>
        </p:txBody>
      </p:sp>
    </p:spTree>
    <p:extLst>
      <p:ext uri="{BB962C8B-B14F-4D97-AF65-F5344CB8AC3E}">
        <p14:creationId xmlns:p14="http://schemas.microsoft.com/office/powerpoint/2010/main" val="20271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844" y="188640"/>
            <a:ext cx="6707088" cy="7920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H3. De </a:t>
            </a:r>
            <a:r>
              <a:rPr lang="en-US" b="1" dirty="0" err="1"/>
              <a:t>vraag</a:t>
            </a:r>
            <a:r>
              <a:rPr lang="en-US" b="1" dirty="0"/>
              <a:t> </a:t>
            </a:r>
            <a:r>
              <a:rPr lang="en-US" b="1" dirty="0" err="1"/>
              <a:t>naar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798" y="1196754"/>
            <a:ext cx="6836450" cy="3024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Geef</a:t>
            </a:r>
            <a:r>
              <a:rPr lang="en-US" sz="2000" dirty="0"/>
              <a:t> 5 </a:t>
            </a:r>
            <a:r>
              <a:rPr lang="en-US" sz="2000" dirty="0" err="1"/>
              <a:t>factoren</a:t>
            </a:r>
            <a:r>
              <a:rPr lang="en-US" sz="2000" dirty="0"/>
              <a:t> </a:t>
            </a:r>
            <a:r>
              <a:rPr lang="en-US" sz="2000" dirty="0" err="1"/>
              <a:t>waar</a:t>
            </a:r>
            <a:r>
              <a:rPr lang="en-US" sz="2000" dirty="0"/>
              <a:t> de </a:t>
            </a:r>
            <a:r>
              <a:rPr lang="en-US" sz="2000" dirty="0" err="1"/>
              <a:t>vraag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de I-phone </a:t>
            </a:r>
            <a:r>
              <a:rPr lang="en-US" sz="2000" dirty="0" err="1"/>
              <a:t>vanaf</a:t>
            </a:r>
            <a:r>
              <a:rPr lang="en-US" sz="2000" dirty="0"/>
              <a:t> </a:t>
            </a:r>
            <a:r>
              <a:rPr lang="en-US" sz="2000" dirty="0" err="1"/>
              <a:t>hangt</a:t>
            </a:r>
            <a:r>
              <a:rPr lang="en-US" sz="2000" dirty="0"/>
              <a:t>! </a:t>
            </a:r>
          </a:p>
          <a:p>
            <a:pPr marL="0" indent="0">
              <a:buNone/>
            </a:pPr>
            <a:r>
              <a:rPr lang="en-US" sz="2000" dirty="0"/>
              <a:t>        (Check </a:t>
            </a:r>
            <a:r>
              <a:rPr lang="en-US" sz="2000" dirty="0" err="1"/>
              <a:t>blz</a:t>
            </a:r>
            <a:r>
              <a:rPr lang="en-US" sz="2000" dirty="0"/>
              <a:t>. 56 in je </a:t>
            </a:r>
            <a:r>
              <a:rPr lang="en-US" sz="2000" dirty="0" err="1"/>
              <a:t>boek</a:t>
            </a:r>
            <a:r>
              <a:rPr lang="en-US" sz="2000" dirty="0"/>
              <a:t>) </a:t>
            </a:r>
          </a:p>
          <a:p>
            <a:pPr marL="457200" lvl="1" indent="0">
              <a:buNone/>
            </a:pPr>
            <a:r>
              <a:rPr lang="en-US" sz="2000" dirty="0"/>
              <a:t>1. De </a:t>
            </a:r>
            <a:r>
              <a:rPr lang="en-US" sz="2000" dirty="0" err="1"/>
              <a:t>prijs</a:t>
            </a:r>
            <a:r>
              <a:rPr lang="en-US" sz="2000" dirty="0"/>
              <a:t> van de I-phone</a:t>
            </a:r>
          </a:p>
          <a:p>
            <a:pPr marL="457200" lvl="1" indent="0">
              <a:buNone/>
            </a:pPr>
            <a:r>
              <a:rPr lang="en-US" sz="2000" dirty="0"/>
              <a:t>2. </a:t>
            </a:r>
            <a:r>
              <a:rPr lang="en-US" sz="2000" dirty="0" err="1"/>
              <a:t>Kwaliteit</a:t>
            </a:r>
            <a:r>
              <a:rPr lang="en-US" sz="2000" dirty="0"/>
              <a:t> van de I-phone</a:t>
            </a:r>
          </a:p>
          <a:p>
            <a:pPr marL="457200" lvl="1" indent="0">
              <a:buNone/>
            </a:pPr>
            <a:r>
              <a:rPr lang="en-US" sz="2000" dirty="0"/>
              <a:t>3. Het budget (</a:t>
            </a:r>
            <a:r>
              <a:rPr lang="en-US" sz="2000" dirty="0" err="1"/>
              <a:t>inkomen</a:t>
            </a:r>
            <a:r>
              <a:rPr lang="en-US" sz="2000" dirty="0"/>
              <a:t>) van de </a:t>
            </a:r>
            <a:r>
              <a:rPr lang="en-US" sz="2000" dirty="0" err="1"/>
              <a:t>consumenten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4. De </a:t>
            </a:r>
            <a:r>
              <a:rPr lang="en-US" sz="2000" dirty="0" err="1"/>
              <a:t>voorkeuren</a:t>
            </a:r>
            <a:r>
              <a:rPr lang="en-US" sz="2000" dirty="0"/>
              <a:t> van de </a:t>
            </a:r>
            <a:r>
              <a:rPr lang="en-US" sz="2000" dirty="0" err="1"/>
              <a:t>consumenten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5. Het </a:t>
            </a:r>
            <a:r>
              <a:rPr lang="en-US" sz="2000" dirty="0" err="1"/>
              <a:t>aantal</a:t>
            </a:r>
            <a:r>
              <a:rPr lang="en-US" sz="2000" dirty="0"/>
              <a:t> </a:t>
            </a:r>
            <a:r>
              <a:rPr lang="en-US" sz="2000" dirty="0" err="1"/>
              <a:t>consumenten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6. De </a:t>
            </a:r>
            <a:r>
              <a:rPr lang="en-US" sz="2000" dirty="0" err="1"/>
              <a:t>prijs</a:t>
            </a:r>
            <a:r>
              <a:rPr lang="en-US" sz="2000" dirty="0"/>
              <a:t> van Samsung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77" t="3675" r="26280" b="3638"/>
          <a:stretch/>
        </p:blipFill>
        <p:spPr>
          <a:xfrm>
            <a:off x="8235349" y="188642"/>
            <a:ext cx="2432650" cy="4752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5373217"/>
            <a:ext cx="3806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Noem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I-phone </a:t>
            </a:r>
          </a:p>
          <a:p>
            <a:pPr marL="800100" lvl="1" indent="-342900">
              <a:buAutoNum type="alphaLcPeriod"/>
            </a:pP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Substitutiegoed</a:t>
            </a:r>
            <a:r>
              <a:rPr lang="en-US" sz="2000" dirty="0"/>
              <a:t> en</a:t>
            </a:r>
          </a:p>
          <a:p>
            <a:pPr marL="800100" lvl="1" indent="-342900">
              <a:buAutoNum type="alphaLcPeriod"/>
            </a:pP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Complementair</a:t>
            </a:r>
            <a:r>
              <a:rPr lang="en-US" sz="2000" dirty="0"/>
              <a:t> </a:t>
            </a:r>
            <a:r>
              <a:rPr lang="en-US" sz="2000" dirty="0" err="1"/>
              <a:t>goed</a:t>
            </a:r>
            <a:r>
              <a:rPr lang="en-US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1864" y="5661249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&gt; Samsung, Sony, LG</a:t>
            </a:r>
          </a:p>
          <a:p>
            <a:pPr lvl="1"/>
            <a:r>
              <a:rPr lang="en-US" sz="2000" dirty="0"/>
              <a:t>&gt;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beschermhoes</a:t>
            </a:r>
            <a:r>
              <a:rPr lang="en-US" sz="2000" dirty="0"/>
              <a:t>, earphone, </a:t>
            </a:r>
            <a:r>
              <a:rPr lang="en-US" sz="2000" dirty="0" err="1"/>
              <a:t>oplader</a:t>
            </a:r>
            <a:r>
              <a:rPr lang="en-US" sz="2000" dirty="0"/>
              <a:t>,   </a:t>
            </a:r>
          </a:p>
          <a:p>
            <a:pPr lvl="1"/>
            <a:r>
              <a:rPr lang="en-US" sz="2000" dirty="0" err="1"/>
              <a:t>internetabbonement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437112"/>
            <a:ext cx="6733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Vraag</a:t>
            </a:r>
            <a:r>
              <a:rPr lang="en-US" sz="2000" dirty="0"/>
              <a:t> &gt; Door </a:t>
            </a:r>
            <a:r>
              <a:rPr lang="en-US" sz="2000" dirty="0" err="1"/>
              <a:t>welke</a:t>
            </a:r>
            <a:r>
              <a:rPr lang="en-US" sz="2000" dirty="0"/>
              <a:t> </a:t>
            </a:r>
            <a:r>
              <a:rPr lang="en-US" sz="2000" dirty="0" err="1"/>
              <a:t>factoren</a:t>
            </a:r>
            <a:r>
              <a:rPr lang="en-US" sz="2000" dirty="0"/>
              <a:t> </a:t>
            </a:r>
            <a:r>
              <a:rPr lang="en-US" sz="2000" dirty="0" err="1"/>
              <a:t>verschuift</a:t>
            </a:r>
            <a:r>
              <a:rPr lang="en-US" sz="2000" dirty="0"/>
              <a:t> de </a:t>
            </a:r>
            <a:r>
              <a:rPr lang="en-US" sz="2000" dirty="0" err="1"/>
              <a:t>vraaglijn</a:t>
            </a:r>
            <a:r>
              <a:rPr lang="en-US" sz="2000" dirty="0"/>
              <a:t> van Apple? </a:t>
            </a:r>
          </a:p>
          <a:p>
            <a:r>
              <a:rPr lang="en-US" sz="2000" dirty="0" err="1"/>
              <a:t>Antwoord</a:t>
            </a:r>
            <a:r>
              <a:rPr lang="en-US" sz="2000" dirty="0"/>
              <a:t> &gt; de </a:t>
            </a:r>
            <a:r>
              <a:rPr lang="en-US" sz="2000" dirty="0" err="1"/>
              <a:t>factoren</a:t>
            </a:r>
            <a:r>
              <a:rPr lang="en-US" sz="2000" dirty="0"/>
              <a:t>  2, 3, 4, 5, 6</a:t>
            </a:r>
          </a:p>
        </p:txBody>
      </p:sp>
    </p:spTree>
    <p:extLst>
      <p:ext uri="{BB962C8B-B14F-4D97-AF65-F5344CB8AC3E}">
        <p14:creationId xmlns:p14="http://schemas.microsoft.com/office/powerpoint/2010/main" val="2065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 rotWithShape="1">
          <a:blip r:embed="rId3"/>
          <a:srcRect l="37921" t="33472" r="40443" b="38651"/>
          <a:stretch/>
        </p:blipFill>
        <p:spPr bwMode="auto">
          <a:xfrm>
            <a:off x="1673383" y="2334750"/>
            <a:ext cx="3190875" cy="3288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0"/>
            <a:ext cx="7787208" cy="63408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H3. Verschuiving van de vraaglijn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60151" y="2247990"/>
            <a:ext cx="5400599" cy="125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Geef aan wanneer er een verschuiving is </a:t>
            </a:r>
          </a:p>
          <a:p>
            <a:pPr marL="0" indent="0">
              <a:buNone/>
            </a:pPr>
            <a:r>
              <a:rPr lang="nl-NL" sz="2000" dirty="0"/>
              <a:t>van de vraaglijn van product A naar </a:t>
            </a:r>
          </a:p>
          <a:p>
            <a:pPr marL="0" indent="0">
              <a:buNone/>
            </a:pPr>
            <a:r>
              <a:rPr lang="nl-NL" sz="2000" dirty="0"/>
              <a:t>rechts (</a:t>
            </a:r>
            <a:r>
              <a:rPr lang="nl-NL" sz="2000" dirty="0">
                <a:solidFill>
                  <a:srgbClr val="FF0000"/>
                </a:solidFill>
              </a:rPr>
              <a:t>rode</a:t>
            </a:r>
            <a:r>
              <a:rPr lang="nl-NL" sz="2000" dirty="0"/>
              <a:t> pijl) of naar links (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blauwe</a:t>
            </a: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000" dirty="0"/>
              <a:t>pijl”)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2154914" y="3429000"/>
            <a:ext cx="1728192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2669772" y="3861048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3107712" y="429309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>
            <a:off x="3503712" y="4725144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5160150" y="1812401"/>
            <a:ext cx="1152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</a:rPr>
              <a:t>Oefening</a:t>
            </a:r>
            <a:endParaRPr lang="nl-NL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5160150" y="3592090"/>
            <a:ext cx="4283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Aantal consumenten stijgt</a:t>
            </a:r>
          </a:p>
          <a:p>
            <a:pPr marL="342900" indent="-342900">
              <a:buAutoNum type="arabicPeriod"/>
            </a:pPr>
            <a:r>
              <a:rPr lang="nl-NL" dirty="0"/>
              <a:t>Prijs substitutiegoed daalt</a:t>
            </a:r>
          </a:p>
          <a:p>
            <a:pPr marL="342900" indent="-342900">
              <a:buAutoNum type="arabicPeriod"/>
            </a:pPr>
            <a:r>
              <a:rPr lang="nl-NL" dirty="0"/>
              <a:t>Kwaliteit van product A verbetert</a:t>
            </a:r>
          </a:p>
          <a:p>
            <a:pPr marL="342900" indent="-342900">
              <a:buAutoNum type="arabicPeriod"/>
            </a:pPr>
            <a:r>
              <a:rPr lang="nl-NL" dirty="0"/>
              <a:t>Marketingcampagne van de concurrent</a:t>
            </a:r>
          </a:p>
          <a:p>
            <a:pPr marL="342900" indent="-342900">
              <a:buAutoNum type="arabicPeriod"/>
            </a:pPr>
            <a:r>
              <a:rPr lang="nl-NL" dirty="0"/>
              <a:t>Koopkracht stijgt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2044347" y="184482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Vraaglijn product A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9458672" y="3631116"/>
            <a:ext cx="1224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nl-NL" dirty="0">
                <a:solidFill>
                  <a:srgbClr val="FF0000"/>
                </a:solidFill>
              </a:rPr>
              <a:t>Rechts</a:t>
            </a:r>
          </a:p>
          <a:p>
            <a:pPr marL="285750" indent="-285750">
              <a:buFont typeface="Wingdings"/>
              <a:buChar char="Ø"/>
            </a:pPr>
            <a:r>
              <a:rPr lang="nl-NL" dirty="0">
                <a:solidFill>
                  <a:srgbClr val="0070C0"/>
                </a:solidFill>
              </a:rPr>
              <a:t>Links</a:t>
            </a:r>
          </a:p>
          <a:p>
            <a:pPr marL="285750" indent="-285750">
              <a:buFont typeface="Wingdings"/>
              <a:buChar char="Ø"/>
            </a:pPr>
            <a:r>
              <a:rPr lang="nl-NL" dirty="0">
                <a:solidFill>
                  <a:srgbClr val="FF0000"/>
                </a:solidFill>
              </a:rPr>
              <a:t>Rechts</a:t>
            </a:r>
          </a:p>
          <a:p>
            <a:pPr marL="285750" indent="-285750">
              <a:buFont typeface="Wingdings"/>
              <a:buChar char="Ø"/>
            </a:pPr>
            <a:r>
              <a:rPr lang="nl-NL" dirty="0">
                <a:solidFill>
                  <a:srgbClr val="0070C0"/>
                </a:solidFill>
              </a:rPr>
              <a:t>Links</a:t>
            </a:r>
          </a:p>
          <a:p>
            <a:pPr marL="285750" indent="-285750">
              <a:buFont typeface="Wingdings"/>
              <a:buChar char="Ø"/>
            </a:pPr>
            <a:r>
              <a:rPr lang="nl-NL" dirty="0">
                <a:solidFill>
                  <a:srgbClr val="FF0000"/>
                </a:solidFill>
              </a:rPr>
              <a:t>Rechts</a:t>
            </a:r>
          </a:p>
          <a:p>
            <a:pPr marL="285750" indent="-285750">
              <a:buFont typeface="Wingdings"/>
              <a:buChar char="Ø"/>
            </a:pPr>
            <a:endParaRPr lang="nl-NL" dirty="0"/>
          </a:p>
          <a:p>
            <a:pPr marL="285750" indent="-285750">
              <a:buFont typeface="Wingdings"/>
              <a:buChar char="Ø"/>
            </a:pPr>
            <a:endParaRPr lang="nl-NL" dirty="0"/>
          </a:p>
          <a:p>
            <a:pPr marL="285750" indent="-285750">
              <a:buFont typeface="Wingdings"/>
              <a:buChar char="Ø"/>
            </a:pP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1524000" y="57468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u="sng" dirty="0"/>
              <a:t>De vraaglijn</a:t>
            </a:r>
            <a:r>
              <a:rPr lang="nl-NL" b="1" dirty="0"/>
              <a:t>: </a:t>
            </a:r>
          </a:p>
          <a:p>
            <a:r>
              <a:rPr lang="nl-NL" dirty="0"/>
              <a:t>deze geeft aan welke prijs de consumenten bereid zijn voor een product te betalen (</a:t>
            </a:r>
            <a:r>
              <a:rPr lang="nl-NL" u="sng" dirty="0"/>
              <a:t>betalingsbereidheid</a:t>
            </a:r>
            <a:r>
              <a:rPr lang="nl-N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5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H3. Verschuiving van de aanbodlijn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61389" y="1245203"/>
            <a:ext cx="4690864" cy="33843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Verschuiving van de aanbodlijn als: </a:t>
            </a:r>
          </a:p>
          <a:p>
            <a:pPr marL="514350" indent="-514350">
              <a:buAutoNum type="arabicPeriod"/>
            </a:pPr>
            <a:r>
              <a:rPr lang="nl-NL" b="1" dirty="0"/>
              <a:t>De winst* per product verandert </a:t>
            </a:r>
          </a:p>
          <a:p>
            <a:pPr marL="514350" indent="-514350">
              <a:buAutoNum type="arabicPeriod"/>
            </a:pPr>
            <a:r>
              <a:rPr lang="nl-NL" b="1" dirty="0"/>
              <a:t>het aantal aanbieders verandert</a:t>
            </a:r>
          </a:p>
          <a:p>
            <a:pPr marL="514350" indent="-514350">
              <a:buAutoNum type="arabicPeriod"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*Wanneer verandert de winst?  </a:t>
            </a:r>
          </a:p>
          <a:p>
            <a:pPr marL="514350" indent="-514350">
              <a:buAutoNum type="alphaLcPeriod"/>
            </a:pPr>
            <a:r>
              <a:rPr lang="nl-NL" dirty="0"/>
              <a:t>Door subsidies</a:t>
            </a:r>
          </a:p>
          <a:p>
            <a:pPr marL="514350" indent="-514350">
              <a:buAutoNum type="alphaLcPeriod"/>
            </a:pPr>
            <a:r>
              <a:rPr lang="nl-NL" dirty="0"/>
              <a:t>Heffing van accijns</a:t>
            </a:r>
          </a:p>
          <a:p>
            <a:pPr marL="514350" indent="-514350">
              <a:buAutoNum type="alphaLcPeriod"/>
            </a:pPr>
            <a:r>
              <a:rPr lang="nl-NL" dirty="0"/>
              <a:t>Verandering van de kostprijs</a:t>
            </a:r>
          </a:p>
          <a:p>
            <a:pPr marL="514350" indent="-514350">
              <a:buAutoNum type="alphaLcPeriod"/>
            </a:pPr>
            <a:r>
              <a:rPr lang="nl-NL" dirty="0"/>
              <a:t>Technologische ontwikkeling (waardoor de kostprijs daalt)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27725" r="33857" b="32831"/>
          <a:stretch/>
        </p:blipFill>
        <p:spPr bwMode="auto">
          <a:xfrm>
            <a:off x="1775521" y="1291615"/>
            <a:ext cx="3396496" cy="31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24000" y="42302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u="sng" dirty="0"/>
              <a:t>De aanbodlijn</a:t>
            </a:r>
            <a:r>
              <a:rPr lang="nl-NL" b="1" dirty="0"/>
              <a:t>: </a:t>
            </a:r>
          </a:p>
          <a:p>
            <a:r>
              <a:rPr lang="nl-NL" dirty="0"/>
              <a:t>deze geeft aan voor welke prijs de producenten (bedrijven) bereid zijn een product te verkopen (</a:t>
            </a:r>
            <a:r>
              <a:rPr lang="nl-NL" u="sng" dirty="0"/>
              <a:t>leveringsbereidheid</a:t>
            </a:r>
            <a:r>
              <a:rPr lang="nl-NL" dirty="0"/>
              <a:t>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24000" y="45359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Oefening</a:t>
            </a:r>
            <a:r>
              <a:rPr lang="nl-NL" dirty="0"/>
              <a:t>: Geef aan wanneer de aanbodlijn van Qa1  naar Qa3 (links) of naar Qa2 (rechts)   			 verschuift:</a:t>
            </a:r>
          </a:p>
        </p:txBody>
      </p:sp>
      <p:sp>
        <p:nvSpPr>
          <p:cNvPr id="6" name="Rechthoek 5"/>
          <p:cNvSpPr/>
          <p:nvPr/>
        </p:nvSpPr>
        <p:spPr>
          <a:xfrm>
            <a:off x="1805125" y="5093191"/>
            <a:ext cx="37210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Winst per product stijgt</a:t>
            </a:r>
          </a:p>
          <a:p>
            <a:r>
              <a:rPr lang="nl-NL" dirty="0"/>
              <a:t>Kosten per product stijgen</a:t>
            </a:r>
          </a:p>
          <a:p>
            <a:r>
              <a:rPr lang="nl-NL" dirty="0"/>
              <a:t>Efficiëntere productietechniek</a:t>
            </a:r>
          </a:p>
          <a:p>
            <a:r>
              <a:rPr lang="nl-NL" dirty="0"/>
              <a:t>Accijns</a:t>
            </a:r>
          </a:p>
          <a:p>
            <a:r>
              <a:rPr lang="nl-NL" dirty="0"/>
              <a:t>Minder subsidie</a:t>
            </a:r>
          </a:p>
          <a:p>
            <a:r>
              <a:rPr lang="nl-NL" dirty="0"/>
              <a:t>Meer aanbieders (meer concurrentie)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40016" y="5076889"/>
            <a:ext cx="2483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nl-NL" dirty="0"/>
              <a:t>Qa2 (naar rechts)</a:t>
            </a:r>
          </a:p>
          <a:p>
            <a:pPr marL="285750" indent="-285750">
              <a:buFont typeface="Wingdings"/>
              <a:buChar char="Ø"/>
            </a:pPr>
            <a:r>
              <a:rPr lang="nl-NL" dirty="0"/>
              <a:t>Qa3 (naar links)</a:t>
            </a:r>
          </a:p>
          <a:p>
            <a:pPr marL="285750" indent="-285750">
              <a:buFont typeface="Wingdings"/>
              <a:buChar char="Ø"/>
            </a:pPr>
            <a:r>
              <a:rPr lang="nl-NL" dirty="0"/>
              <a:t>Qa2 (naar rechts)</a:t>
            </a:r>
          </a:p>
          <a:p>
            <a:pPr marL="285750" indent="-285750">
              <a:buFont typeface="Wingdings"/>
              <a:buChar char="Ø"/>
            </a:pPr>
            <a:r>
              <a:rPr lang="nl-NL" dirty="0"/>
              <a:t>Qa3 (naar links)</a:t>
            </a:r>
          </a:p>
          <a:p>
            <a:pPr marL="285750" indent="-285750">
              <a:buFont typeface="Wingdings"/>
              <a:buChar char="Ø"/>
            </a:pPr>
            <a:r>
              <a:rPr lang="nl-NL" dirty="0"/>
              <a:t>Qa3 (naar links)</a:t>
            </a:r>
          </a:p>
          <a:p>
            <a:pPr marL="285750" indent="-285750">
              <a:buFont typeface="Wingdings"/>
              <a:buChar char="Ø"/>
            </a:pPr>
            <a:r>
              <a:rPr lang="nl-NL" dirty="0"/>
              <a:t>Qa2 (naar rechts)</a:t>
            </a:r>
          </a:p>
        </p:txBody>
      </p:sp>
    </p:spTree>
    <p:extLst>
      <p:ext uri="{BB962C8B-B14F-4D97-AF65-F5344CB8AC3E}">
        <p14:creationId xmlns:p14="http://schemas.microsoft.com/office/powerpoint/2010/main" val="21755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36953"/>
            <a:ext cx="45466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4" y="65326"/>
            <a:ext cx="7195408" cy="851282"/>
          </a:xfrm>
        </p:spPr>
        <p:txBody>
          <a:bodyPr>
            <a:normAutofit/>
          </a:bodyPr>
          <a:lstStyle/>
          <a:p>
            <a:r>
              <a:rPr lang="en-US" sz="3500" b="1" dirty="0"/>
              <a:t>H.3  </a:t>
            </a:r>
            <a:r>
              <a:rPr lang="en-US" sz="3500" b="1" dirty="0" err="1"/>
              <a:t>Opbrengst</a:t>
            </a:r>
            <a:r>
              <a:rPr lang="en-US" sz="3500" b="1" dirty="0"/>
              <a:t> </a:t>
            </a:r>
            <a:r>
              <a:rPr lang="en-US" sz="3500" b="1" dirty="0" err="1"/>
              <a:t>overheid</a:t>
            </a:r>
            <a:r>
              <a:rPr lang="en-US" sz="3500" b="1" dirty="0"/>
              <a:t> </a:t>
            </a:r>
            <a:r>
              <a:rPr lang="en-US" sz="3500" b="1" dirty="0" err="1"/>
              <a:t>bij</a:t>
            </a:r>
            <a:r>
              <a:rPr lang="en-US" sz="3500" b="1" dirty="0"/>
              <a:t> </a:t>
            </a:r>
            <a:r>
              <a:rPr lang="en-US" sz="3500" b="1" dirty="0" err="1"/>
              <a:t>accijns</a:t>
            </a:r>
            <a:endParaRPr lang="en-US" sz="3500" b="1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523518" y="2460864"/>
            <a:ext cx="2648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18064" y="3526322"/>
            <a:ext cx="2648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5400000">
            <a:off x="7304993" y="4929605"/>
            <a:ext cx="388256" cy="1823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57373" y="4831693"/>
            <a:ext cx="4274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= </a:t>
            </a:r>
            <a:r>
              <a:rPr lang="en-US" sz="2000" err="1"/>
              <a:t>Harbergerdriehoek</a:t>
            </a:r>
            <a:r>
              <a:rPr lang="en-US" sz="2000"/>
              <a:t> = </a:t>
            </a:r>
            <a:r>
              <a:rPr lang="en-US" sz="2000" err="1"/>
              <a:t>welvaartsverlies</a:t>
            </a:r>
            <a:endParaRPr lang="en-US" sz="2000"/>
          </a:p>
        </p:txBody>
      </p:sp>
      <p:sp>
        <p:nvSpPr>
          <p:cNvPr id="14" name="Rechthoekige driehoek 13">
            <a:extLst>
              <a:ext uri="{FF2B5EF4-FFF2-40B4-BE49-F238E27FC236}">
                <a16:creationId xmlns:a16="http://schemas.microsoft.com/office/drawing/2014/main" id="{AD7B199C-AF2F-2F47-84F9-C10974681353}"/>
              </a:ext>
            </a:extLst>
          </p:cNvPr>
          <p:cNvSpPr/>
          <p:nvPr/>
        </p:nvSpPr>
        <p:spPr>
          <a:xfrm rot="5400000">
            <a:off x="2433719" y="3361963"/>
            <a:ext cx="1500416" cy="1493443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B69652F2-9E03-6D4F-B16C-5118649851EF}"/>
              </a:ext>
            </a:extLst>
          </p:cNvPr>
          <p:cNvSpPr/>
          <p:nvPr/>
        </p:nvSpPr>
        <p:spPr>
          <a:xfrm>
            <a:off x="2426138" y="1854334"/>
            <a:ext cx="1474109" cy="14830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831051" y="1854334"/>
            <a:ext cx="2625775" cy="2626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hoekige driehoek 17">
            <a:extLst>
              <a:ext uri="{FF2B5EF4-FFF2-40B4-BE49-F238E27FC236}">
                <a16:creationId xmlns:a16="http://schemas.microsoft.com/office/drawing/2014/main" id="{906AF6E0-B36D-4243-A55C-127C30D7E3D5}"/>
              </a:ext>
            </a:extLst>
          </p:cNvPr>
          <p:cNvSpPr/>
          <p:nvPr/>
        </p:nvSpPr>
        <p:spPr>
          <a:xfrm rot="5400000">
            <a:off x="2409752" y="3141142"/>
            <a:ext cx="1345023" cy="1334373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DF2CDC9D-7F5E-1945-A89C-E96D498DC898}"/>
              </a:ext>
            </a:extLst>
          </p:cNvPr>
          <p:cNvSpPr/>
          <p:nvPr/>
        </p:nvSpPr>
        <p:spPr>
          <a:xfrm>
            <a:off x="2404642" y="1812201"/>
            <a:ext cx="1352305" cy="1351194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60041" y="3177484"/>
            <a:ext cx="2" cy="2485571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2416627" y="3569200"/>
            <a:ext cx="1324482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 flipV="1">
            <a:off x="2405792" y="3164451"/>
            <a:ext cx="1335317" cy="1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2416627" y="3352644"/>
            <a:ext cx="149632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40070CB-CAD9-7741-92F1-018634FCC962}"/>
              </a:ext>
            </a:extLst>
          </p:cNvPr>
          <p:cNvSpPr txBox="1"/>
          <p:nvPr/>
        </p:nvSpPr>
        <p:spPr>
          <a:xfrm>
            <a:off x="2140097" y="2047960"/>
            <a:ext cx="322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latin typeface="Courier" pitchFamily="2" charset="0"/>
              </a:rPr>
              <a:t>9</a:t>
            </a:r>
          </a:p>
          <a:p>
            <a:endParaRPr lang="nl-NL" sz="600">
              <a:latin typeface="Courier" pitchFamily="2" charset="0"/>
            </a:endParaRPr>
          </a:p>
          <a:p>
            <a:r>
              <a:rPr lang="nl-NL">
                <a:latin typeface="Courier" pitchFamily="2" charset="0"/>
              </a:rPr>
              <a:t>8</a:t>
            </a:r>
          </a:p>
          <a:p>
            <a:endParaRPr lang="nl-NL" sz="600">
              <a:latin typeface="Courier" pitchFamily="2" charset="0"/>
            </a:endParaRPr>
          </a:p>
          <a:p>
            <a:r>
              <a:rPr lang="nl-NL">
                <a:latin typeface="Courier" pitchFamily="2" charset="0"/>
              </a:rPr>
              <a:t>7</a:t>
            </a:r>
          </a:p>
          <a:p>
            <a:endParaRPr lang="nl-NL" sz="600">
              <a:latin typeface="Courier" pitchFamily="2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0EF39A-B123-3A46-8DD7-B51C6E895E55}"/>
              </a:ext>
            </a:extLst>
          </p:cNvPr>
          <p:cNvSpPr txBox="1"/>
          <p:nvPr/>
        </p:nvSpPr>
        <p:spPr>
          <a:xfrm>
            <a:off x="2139095" y="3574781"/>
            <a:ext cx="322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latin typeface="Courier" pitchFamily="2" charset="0"/>
              </a:rPr>
              <a:t>5</a:t>
            </a:r>
          </a:p>
          <a:p>
            <a:endParaRPr lang="nl-NL" sz="600">
              <a:latin typeface="Courier" pitchFamily="2" charset="0"/>
            </a:endParaRPr>
          </a:p>
          <a:p>
            <a:r>
              <a:rPr lang="nl-NL">
                <a:latin typeface="Courier" pitchFamily="2" charset="0"/>
              </a:rPr>
              <a:t>4</a:t>
            </a:r>
          </a:p>
          <a:p>
            <a:endParaRPr lang="nl-NL" sz="600">
              <a:latin typeface="Courier" pitchFamily="2" charset="0"/>
            </a:endParaRPr>
          </a:p>
          <a:p>
            <a:r>
              <a:rPr lang="nl-NL">
                <a:latin typeface="Courier" pitchFamily="2" charset="0"/>
              </a:rPr>
              <a:t>3</a:t>
            </a:r>
          </a:p>
          <a:p>
            <a:endParaRPr lang="nl-NL" sz="600">
              <a:latin typeface="Courier" pitchFamily="2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C74454C-EA20-3E4F-A21D-7D3C52AC0EB1}"/>
              </a:ext>
            </a:extLst>
          </p:cNvPr>
          <p:cNvSpPr txBox="1"/>
          <p:nvPr/>
        </p:nvSpPr>
        <p:spPr>
          <a:xfrm>
            <a:off x="2161302" y="5089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1</a:t>
            </a:r>
          </a:p>
        </p:txBody>
      </p:sp>
      <p:sp>
        <p:nvSpPr>
          <p:cNvPr id="24" name="Rechthoekige driehoek 23">
            <a:extLst>
              <a:ext uri="{FF2B5EF4-FFF2-40B4-BE49-F238E27FC236}">
                <a16:creationId xmlns:a16="http://schemas.microsoft.com/office/drawing/2014/main" id="{D6777EA8-FCF2-7946-BB48-091FCDD5FA79}"/>
              </a:ext>
            </a:extLst>
          </p:cNvPr>
          <p:cNvSpPr/>
          <p:nvPr/>
        </p:nvSpPr>
        <p:spPr>
          <a:xfrm>
            <a:off x="7385274" y="1597937"/>
            <a:ext cx="384100" cy="33434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4015F8F-BB88-BD4D-8E7D-0CAFFA15F7BF}"/>
              </a:ext>
            </a:extLst>
          </p:cNvPr>
          <p:cNvSpPr txBox="1"/>
          <p:nvPr/>
        </p:nvSpPr>
        <p:spPr>
          <a:xfrm>
            <a:off x="7886940" y="1637681"/>
            <a:ext cx="280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Nieuw consumentensurplus</a:t>
            </a:r>
          </a:p>
        </p:txBody>
      </p:sp>
      <p:sp>
        <p:nvSpPr>
          <p:cNvPr id="27" name="Rechthoekige driehoek 26">
            <a:extLst>
              <a:ext uri="{FF2B5EF4-FFF2-40B4-BE49-F238E27FC236}">
                <a16:creationId xmlns:a16="http://schemas.microsoft.com/office/drawing/2014/main" id="{F007C313-3145-024E-8031-7F262C1AFB9A}"/>
              </a:ext>
            </a:extLst>
          </p:cNvPr>
          <p:cNvSpPr/>
          <p:nvPr/>
        </p:nvSpPr>
        <p:spPr>
          <a:xfrm>
            <a:off x="7387510" y="277303"/>
            <a:ext cx="499430" cy="402949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04E879C-BB6E-7C46-ABF8-4EA253878817}"/>
              </a:ext>
            </a:extLst>
          </p:cNvPr>
          <p:cNvSpPr txBox="1"/>
          <p:nvPr/>
        </p:nvSpPr>
        <p:spPr>
          <a:xfrm>
            <a:off x="8032718" y="310921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Consumentensurplus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00532F62-A3E1-F149-BBE7-2A3C928924FE}"/>
              </a:ext>
            </a:extLst>
          </p:cNvPr>
          <p:cNvSpPr/>
          <p:nvPr/>
        </p:nvSpPr>
        <p:spPr>
          <a:xfrm>
            <a:off x="7407955" y="4385418"/>
            <a:ext cx="798473" cy="210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FCC2FE9-6884-9240-8320-44EB33F414EA}"/>
              </a:ext>
            </a:extLst>
          </p:cNvPr>
          <p:cNvSpPr txBox="1"/>
          <p:nvPr/>
        </p:nvSpPr>
        <p:spPr>
          <a:xfrm>
            <a:off x="8399778" y="4305963"/>
            <a:ext cx="18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Accijns opbrengst </a:t>
            </a:r>
          </a:p>
        </p:txBody>
      </p:sp>
      <p:sp>
        <p:nvSpPr>
          <p:cNvPr id="30" name="Rechthoekige driehoek 29">
            <a:extLst>
              <a:ext uri="{FF2B5EF4-FFF2-40B4-BE49-F238E27FC236}">
                <a16:creationId xmlns:a16="http://schemas.microsoft.com/office/drawing/2014/main" id="{01C33195-B61B-8E4F-A7A2-C20946C2EE5F}"/>
              </a:ext>
            </a:extLst>
          </p:cNvPr>
          <p:cNvSpPr/>
          <p:nvPr/>
        </p:nvSpPr>
        <p:spPr>
          <a:xfrm rot="5400000">
            <a:off x="7410528" y="2156507"/>
            <a:ext cx="357291" cy="4078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B82DBDB-660D-394A-A72A-F7E8FB58CF39}"/>
              </a:ext>
            </a:extLst>
          </p:cNvPr>
          <p:cNvSpPr txBox="1"/>
          <p:nvPr/>
        </p:nvSpPr>
        <p:spPr>
          <a:xfrm>
            <a:off x="7886940" y="2169720"/>
            <a:ext cx="272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Nieuw producentensurplus</a:t>
            </a:r>
          </a:p>
        </p:txBody>
      </p:sp>
      <p:sp>
        <p:nvSpPr>
          <p:cNvPr id="35" name="Rechthoekige driehoek 34">
            <a:extLst>
              <a:ext uri="{FF2B5EF4-FFF2-40B4-BE49-F238E27FC236}">
                <a16:creationId xmlns:a16="http://schemas.microsoft.com/office/drawing/2014/main" id="{6064BDD9-4A36-E149-AB37-66F948B51DDB}"/>
              </a:ext>
            </a:extLst>
          </p:cNvPr>
          <p:cNvSpPr/>
          <p:nvPr/>
        </p:nvSpPr>
        <p:spPr>
          <a:xfrm rot="5400000">
            <a:off x="7426487" y="770041"/>
            <a:ext cx="421476" cy="49943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3990D6F-B9D0-1D4C-9313-2E5F29D29007}"/>
              </a:ext>
            </a:extLst>
          </p:cNvPr>
          <p:cNvSpPr txBox="1"/>
          <p:nvPr/>
        </p:nvSpPr>
        <p:spPr>
          <a:xfrm>
            <a:off x="8032718" y="792571"/>
            <a:ext cx="20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Producentensurplus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0E64C748-17AC-9B47-8BB7-1C4DD0A3F66A}"/>
              </a:ext>
            </a:extLst>
          </p:cNvPr>
          <p:cNvSpPr/>
          <p:nvPr/>
        </p:nvSpPr>
        <p:spPr>
          <a:xfrm rot="10800000">
            <a:off x="2401288" y="3363241"/>
            <a:ext cx="1340091" cy="1826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ige driehoek 32">
            <a:extLst>
              <a:ext uri="{FF2B5EF4-FFF2-40B4-BE49-F238E27FC236}">
                <a16:creationId xmlns:a16="http://schemas.microsoft.com/office/drawing/2014/main" id="{DF6F9613-2BB4-C445-9BAF-5BAB75923355}"/>
              </a:ext>
            </a:extLst>
          </p:cNvPr>
          <p:cNvSpPr/>
          <p:nvPr/>
        </p:nvSpPr>
        <p:spPr>
          <a:xfrm rot="10800000" flipH="1">
            <a:off x="3686671" y="3380526"/>
            <a:ext cx="223196" cy="18265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CAEE8BC-B522-F44E-8E84-7619CC35988D}"/>
              </a:ext>
            </a:extLst>
          </p:cNvPr>
          <p:cNvSpPr txBox="1"/>
          <p:nvPr/>
        </p:nvSpPr>
        <p:spPr>
          <a:xfrm>
            <a:off x="7316432" y="3686424"/>
            <a:ext cx="288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afname producenten surplus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779ED251-246D-D14A-991F-83791890E70F}"/>
              </a:ext>
            </a:extLst>
          </p:cNvPr>
          <p:cNvSpPr/>
          <p:nvPr/>
        </p:nvSpPr>
        <p:spPr>
          <a:xfrm>
            <a:off x="2395418" y="3173479"/>
            <a:ext cx="1345691" cy="1958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ige driehoek 37">
            <a:extLst>
              <a:ext uri="{FF2B5EF4-FFF2-40B4-BE49-F238E27FC236}">
                <a16:creationId xmlns:a16="http://schemas.microsoft.com/office/drawing/2014/main" id="{EC65D7C3-A1F4-6843-A8AB-34D3C79E825C}"/>
              </a:ext>
            </a:extLst>
          </p:cNvPr>
          <p:cNvSpPr/>
          <p:nvPr/>
        </p:nvSpPr>
        <p:spPr>
          <a:xfrm>
            <a:off x="3735959" y="3173478"/>
            <a:ext cx="219423" cy="198456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874726E3-4E10-114C-A19C-1A898F6691DA}"/>
              </a:ext>
            </a:extLst>
          </p:cNvPr>
          <p:cNvSpPr txBox="1"/>
          <p:nvPr/>
        </p:nvSpPr>
        <p:spPr>
          <a:xfrm>
            <a:off x="7307737" y="2996258"/>
            <a:ext cx="296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afname consumenten surplus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441DFE7F-58E1-764E-A98C-FCCF70A5DB0C}"/>
              </a:ext>
            </a:extLst>
          </p:cNvPr>
          <p:cNvSpPr/>
          <p:nvPr/>
        </p:nvSpPr>
        <p:spPr>
          <a:xfrm>
            <a:off x="7376054" y="2843659"/>
            <a:ext cx="1345691" cy="1958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ige driehoek 41">
            <a:extLst>
              <a:ext uri="{FF2B5EF4-FFF2-40B4-BE49-F238E27FC236}">
                <a16:creationId xmlns:a16="http://schemas.microsoft.com/office/drawing/2014/main" id="{E638DD5E-1262-FA4A-888D-70C793A9B2BE}"/>
              </a:ext>
            </a:extLst>
          </p:cNvPr>
          <p:cNvSpPr/>
          <p:nvPr/>
        </p:nvSpPr>
        <p:spPr>
          <a:xfrm>
            <a:off x="8716595" y="2843658"/>
            <a:ext cx="219423" cy="198456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7364DBC-8060-1C4E-A5C6-B1E7DD5A48DE}"/>
              </a:ext>
            </a:extLst>
          </p:cNvPr>
          <p:cNvSpPr/>
          <p:nvPr/>
        </p:nvSpPr>
        <p:spPr>
          <a:xfrm rot="10800000">
            <a:off x="7381654" y="3556623"/>
            <a:ext cx="1340091" cy="1826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ige driehoek 43">
            <a:extLst>
              <a:ext uri="{FF2B5EF4-FFF2-40B4-BE49-F238E27FC236}">
                <a16:creationId xmlns:a16="http://schemas.microsoft.com/office/drawing/2014/main" id="{84F76524-1FDC-A84F-A2D7-C44417EAD047}"/>
              </a:ext>
            </a:extLst>
          </p:cNvPr>
          <p:cNvSpPr/>
          <p:nvPr/>
        </p:nvSpPr>
        <p:spPr>
          <a:xfrm rot="10800000" flipH="1">
            <a:off x="8713808" y="3556621"/>
            <a:ext cx="223196" cy="18265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D45F177-3D9E-D743-BBCF-E4DE5B58E350}"/>
              </a:ext>
            </a:extLst>
          </p:cNvPr>
          <p:cNvSpPr/>
          <p:nvPr/>
        </p:nvSpPr>
        <p:spPr>
          <a:xfrm>
            <a:off x="2408285" y="3163361"/>
            <a:ext cx="1369008" cy="3781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Isosceles Triangle 11">
            <a:extLst>
              <a:ext uri="{FF2B5EF4-FFF2-40B4-BE49-F238E27FC236}">
                <a16:creationId xmlns:a16="http://schemas.microsoft.com/office/drawing/2014/main" id="{9F5D62A4-7888-6648-BD67-FD245602F435}"/>
              </a:ext>
            </a:extLst>
          </p:cNvPr>
          <p:cNvSpPr/>
          <p:nvPr/>
        </p:nvSpPr>
        <p:spPr>
          <a:xfrm rot="5400000">
            <a:off x="3682752" y="3279603"/>
            <a:ext cx="344528" cy="16365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02981 -0.001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00013 0.06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9" grpId="0" animBg="1"/>
      <p:bldP spid="18" grpId="0" animBg="1"/>
      <p:bldP spid="18" grpId="1" animBg="1"/>
      <p:bldP spid="17" grpId="0" animBg="1"/>
      <p:bldP spid="24" grpId="0" animBg="1"/>
      <p:bldP spid="11" grpId="0"/>
      <p:bldP spid="27" grpId="0" animBg="1"/>
      <p:bldP spid="20" grpId="0"/>
      <p:bldP spid="21" grpId="0" animBg="1"/>
      <p:bldP spid="28" grpId="0"/>
      <p:bldP spid="30" grpId="0" animBg="1"/>
      <p:bldP spid="31" grpId="0"/>
      <p:bldP spid="35" grpId="0" animBg="1"/>
      <p:bldP spid="36" grpId="0"/>
      <p:bldP spid="32" grpId="0" animBg="1"/>
      <p:bldP spid="33" grpId="0" animBg="1"/>
      <p:bldP spid="34" grpId="0"/>
      <p:bldP spid="37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15" grpId="0" animBg="1"/>
      <p:bldP spid="2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1396</Words>
  <Application>Microsoft Macintosh PowerPoint</Application>
  <PresentationFormat>Breedbeeld</PresentationFormat>
  <Paragraphs>320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Coaster Black</vt:lpstr>
      <vt:lpstr>Courier</vt:lpstr>
      <vt:lpstr>Wingdings</vt:lpstr>
      <vt:lpstr>Kantoorthema</vt:lpstr>
      <vt:lpstr>PowerPoint-presentatie</vt:lpstr>
      <vt:lpstr>PowerPoint-presentatie</vt:lpstr>
      <vt:lpstr>H2: Weten</vt:lpstr>
      <vt:lpstr>Hoofdstuk 3, Vragers &amp; Aanbieders</vt:lpstr>
      <vt:lpstr>H3.1: Hoe werkt de markt &gt; Grafisch</vt:lpstr>
      <vt:lpstr>H3. De vraag naar een product </vt:lpstr>
      <vt:lpstr>H3. Verschuiving van de vraaglijn</vt:lpstr>
      <vt:lpstr>H3. Verschuiving van de aanbodlijn</vt:lpstr>
      <vt:lpstr>H.3  Opbrengst overheid bij accijns</vt:lpstr>
      <vt:lpstr>Opbrengst overheid bij accijns</vt:lpstr>
      <vt:lpstr>H2, H3 &amp; H4: onvolkomen concurrentie:   Monopolie, monopolistische concurrentie en oligopolie</vt:lpstr>
      <vt:lpstr>H2: BEP, max. winst en max. omzet</vt:lpstr>
      <vt:lpstr>MK = Marginale Kosten = de extra kosten als ik 1 product extra maak!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marcel peijs</dc:creator>
  <cp:lastModifiedBy>marcel peijs</cp:lastModifiedBy>
  <cp:revision>22</cp:revision>
  <dcterms:created xsi:type="dcterms:W3CDTF">2024-02-27T11:30:46Z</dcterms:created>
  <dcterms:modified xsi:type="dcterms:W3CDTF">2024-04-12T21:52:29Z</dcterms:modified>
</cp:coreProperties>
</file>