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5" r:id="rId2"/>
    <p:sldId id="257" r:id="rId3"/>
    <p:sldId id="300" r:id="rId4"/>
    <p:sldId id="260" r:id="rId5"/>
    <p:sldId id="261" r:id="rId6"/>
    <p:sldId id="293" r:id="rId7"/>
    <p:sldId id="292" r:id="rId8"/>
    <p:sldId id="294" r:id="rId9"/>
    <p:sldId id="299" r:id="rId10"/>
    <p:sldId id="267" r:id="rId11"/>
    <p:sldId id="287" r:id="rId12"/>
    <p:sldId id="282" r:id="rId13"/>
    <p:sldId id="298" r:id="rId14"/>
    <p:sldId id="311" r:id="rId15"/>
    <p:sldId id="317" r:id="rId16"/>
    <p:sldId id="31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1" autoAdjust="0"/>
    <p:restoredTop sz="94536"/>
  </p:normalViewPr>
  <p:slideViewPr>
    <p:cSldViewPr snapToGrid="0" snapToObjects="1">
      <p:cViewPr varScale="1">
        <p:scale>
          <a:sx n="109" d="100"/>
          <a:sy n="109" d="100"/>
        </p:scale>
        <p:origin x="10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38A7D-6999-084E-8606-6E0953FEE9FD}" type="datetimeFigureOut">
              <a:rPr lang="nl-NL" smtClean="0"/>
              <a:t>21-03-2025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C0B1-5919-EB45-B2B9-8EF38D8A9B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404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D6C-7E97-4F52-8FF8-1323AAAB09A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62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D6C-7E97-4F52-8FF8-1323AAAB09A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95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7C0B1-5919-EB45-B2B9-8EF38D8A9BD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92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6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1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1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1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4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5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1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3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3B46-67F6-9741-90D8-CFBD68A88EC2}" type="datetimeFigureOut">
              <a:rPr lang="en-US" smtClean="0"/>
              <a:pPr/>
              <a:t>3/21/25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ADEF-B9F6-1A41-A337-5BAFB17A75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5624646" cy="850106"/>
          </a:xfrm>
        </p:spPr>
        <p:txBody>
          <a:bodyPr/>
          <a:lstStyle/>
          <a:p>
            <a:r>
              <a:rPr lang="en-US" b="1" dirty="0"/>
              <a:t>H1: </a:t>
            </a:r>
            <a:r>
              <a:rPr lang="en-US" b="1" dirty="0" err="1"/>
              <a:t>Marktvormen</a:t>
            </a:r>
            <a:endParaRPr lang="en-US" b="1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2"/>
          <a:srcRect l="6264" t="28859" r="46309" b="13199"/>
          <a:stretch/>
        </p:blipFill>
        <p:spPr bwMode="auto">
          <a:xfrm>
            <a:off x="340210" y="1123709"/>
            <a:ext cx="2458085" cy="2402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3"/>
          <a:srcRect l="10380" t="40269" r="50963" b="28411"/>
          <a:stretch/>
        </p:blipFill>
        <p:spPr bwMode="auto">
          <a:xfrm>
            <a:off x="340210" y="4365104"/>
            <a:ext cx="2592288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4"/>
          <a:srcRect l="3937" t="38255" r="44877" b="20358"/>
          <a:stretch/>
        </p:blipFill>
        <p:spPr bwMode="auto">
          <a:xfrm>
            <a:off x="5647426" y="994430"/>
            <a:ext cx="3040380" cy="1966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563888" y="472652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3589040" y="5203576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3563888" y="4257530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340210" y="1123709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A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295682" y="963289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B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40210" y="4378768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347864" y="3346526"/>
            <a:ext cx="56886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Welke</a:t>
            </a:r>
            <a:r>
              <a:rPr lang="en-US" sz="2500" b="1" dirty="0"/>
              <a:t> </a:t>
            </a:r>
            <a:r>
              <a:rPr lang="en-US" sz="2500" b="1" dirty="0" err="1"/>
              <a:t>marktvorm</a:t>
            </a:r>
            <a:r>
              <a:rPr lang="en-US" sz="2500" b="1" dirty="0"/>
              <a:t> </a:t>
            </a:r>
            <a:r>
              <a:rPr lang="en-US" sz="2500" b="1" dirty="0" err="1"/>
              <a:t>hoort</a:t>
            </a:r>
            <a:r>
              <a:rPr lang="en-US" sz="2500" b="1" dirty="0"/>
              <a:t> </a:t>
            </a:r>
            <a:r>
              <a:rPr lang="en-US" sz="2500" b="1" dirty="0" err="1"/>
              <a:t>bij</a:t>
            </a:r>
            <a:r>
              <a:rPr lang="en-US" sz="2500" b="1" dirty="0"/>
              <a:t> </a:t>
            </a:r>
            <a:r>
              <a:rPr lang="en-US" sz="2500" b="1" dirty="0" err="1"/>
              <a:t>welk</a:t>
            </a:r>
            <a:r>
              <a:rPr lang="en-US" sz="2500" b="1" dirty="0"/>
              <a:t> </a:t>
            </a:r>
            <a:r>
              <a:rPr lang="en-US" sz="2500" b="1" dirty="0" err="1"/>
              <a:t>plaatje</a:t>
            </a:r>
            <a:r>
              <a:rPr lang="en-US" sz="2500" b="1" dirty="0"/>
              <a:t>?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Bestaat</a:t>
            </a:r>
            <a:r>
              <a:rPr lang="en-US" sz="2400" b="1" dirty="0"/>
              <a:t> </a:t>
            </a:r>
            <a:r>
              <a:rPr lang="en-US" sz="2400" b="1" dirty="0" err="1"/>
              <a:t>er</a:t>
            </a:r>
            <a:r>
              <a:rPr lang="en-US" sz="2400" b="1" dirty="0"/>
              <a:t> </a:t>
            </a:r>
            <a:r>
              <a:rPr lang="en-US" sz="2400" b="1" dirty="0" err="1"/>
              <a:t>ook</a:t>
            </a:r>
            <a:r>
              <a:rPr lang="en-US" sz="2400" b="1" dirty="0"/>
              <a:t> </a:t>
            </a:r>
            <a:r>
              <a:rPr lang="en-US" sz="2400" b="1" dirty="0" err="1"/>
              <a:t>een</a:t>
            </a:r>
            <a:r>
              <a:rPr lang="en-US" sz="2400" b="1" dirty="0"/>
              <a:t> </a:t>
            </a:r>
            <a:r>
              <a:rPr lang="en-US" sz="2400" b="1" dirty="0" err="1"/>
              <a:t>voorbeeld</a:t>
            </a:r>
            <a:r>
              <a:rPr lang="en-US" sz="2400" b="1" dirty="0"/>
              <a:t> van ‘</a:t>
            </a:r>
            <a:r>
              <a:rPr lang="en-US" sz="2400" b="1" dirty="0" err="1"/>
              <a:t>Volkomen</a:t>
            </a:r>
            <a:r>
              <a:rPr lang="en-US" sz="2400" b="1" dirty="0"/>
              <a:t> </a:t>
            </a:r>
            <a:r>
              <a:rPr lang="en-US" sz="2400" b="1" dirty="0" err="1"/>
              <a:t>concurrentie</a:t>
            </a:r>
            <a:r>
              <a:rPr lang="en-US" sz="2400" b="1" dirty="0"/>
              <a:t>’? </a:t>
            </a:r>
            <a:endParaRPr lang="en-US" sz="2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73690F8-C771-D04F-92F9-BFD123E2257E}"/>
              </a:ext>
            </a:extLst>
          </p:cNvPr>
          <p:cNvSpPr txBox="1"/>
          <p:nvPr/>
        </p:nvSpPr>
        <p:spPr>
          <a:xfrm>
            <a:off x="863907" y="561624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23710BD-C736-534D-A6DC-707ABC43805C}"/>
              </a:ext>
            </a:extLst>
          </p:cNvPr>
          <p:cNvSpPr txBox="1"/>
          <p:nvPr/>
        </p:nvSpPr>
        <p:spPr>
          <a:xfrm>
            <a:off x="576849" y="337118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24DF21-E0A0-3940-8A34-FD91AE04AE14}"/>
              </a:ext>
            </a:extLst>
          </p:cNvPr>
          <p:cNvSpPr txBox="1"/>
          <p:nvPr/>
        </p:nvSpPr>
        <p:spPr>
          <a:xfrm>
            <a:off x="4992190" y="2829658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1340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34847" r="56856" b="18472"/>
          <a:stretch/>
        </p:blipFill>
        <p:spPr bwMode="auto">
          <a:xfrm>
            <a:off x="712724" y="1492293"/>
            <a:ext cx="3000293" cy="455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6815"/>
            <a:ext cx="9144000" cy="937207"/>
          </a:xfrm>
        </p:spPr>
        <p:txBody>
          <a:bodyPr>
            <a:noAutofit/>
          </a:bodyPr>
          <a:lstStyle/>
          <a:p>
            <a:r>
              <a:rPr lang="en-US" sz="3000" b="1" dirty="0"/>
              <a:t>H2, H3 &amp; H4: </a:t>
            </a:r>
            <a:r>
              <a:rPr lang="en-US" sz="3000" b="1" dirty="0" err="1"/>
              <a:t>onvolkomen</a:t>
            </a:r>
            <a:r>
              <a:rPr lang="en-US" sz="3000" b="1" dirty="0"/>
              <a:t> </a:t>
            </a:r>
            <a:r>
              <a:rPr lang="en-US" sz="3000" b="1" dirty="0" err="1"/>
              <a:t>concurrentie</a:t>
            </a:r>
            <a:r>
              <a:rPr lang="en-US" sz="3000" b="1" dirty="0"/>
              <a:t>:  </a:t>
            </a:r>
            <a:br>
              <a:rPr lang="en-US" sz="3000" b="1" dirty="0"/>
            </a:br>
            <a:r>
              <a:rPr lang="en-US" sz="3000" b="1" dirty="0" err="1"/>
              <a:t>Monopolie</a:t>
            </a:r>
            <a:r>
              <a:rPr lang="en-US" sz="3000" b="1" dirty="0"/>
              <a:t>, </a:t>
            </a:r>
            <a:r>
              <a:rPr lang="en-US" sz="3000" b="1" dirty="0" err="1"/>
              <a:t>monopolistische</a:t>
            </a:r>
            <a:r>
              <a:rPr lang="en-US" sz="3000" b="1" dirty="0"/>
              <a:t> </a:t>
            </a:r>
            <a:r>
              <a:rPr lang="en-US" sz="3000" b="1" dirty="0" err="1"/>
              <a:t>concurrentie</a:t>
            </a:r>
            <a:r>
              <a:rPr lang="en-US" sz="3000" b="1" dirty="0"/>
              <a:t> </a:t>
            </a:r>
            <a:r>
              <a:rPr lang="en-US" sz="3000" b="1" dirty="0" err="1"/>
              <a:t>en</a:t>
            </a:r>
            <a:r>
              <a:rPr lang="en-US" sz="3000" b="1" dirty="0"/>
              <a:t> </a:t>
            </a:r>
            <a:r>
              <a:rPr lang="en-US" sz="3000" b="1" dirty="0" err="1"/>
              <a:t>oligopolie</a:t>
            </a:r>
            <a:endParaRPr lang="en-US" sz="30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4121870" y="1565203"/>
            <a:ext cx="4890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lijn</a:t>
            </a:r>
            <a:r>
              <a:rPr lang="en-US" dirty="0"/>
              <a:t> is de </a:t>
            </a:r>
            <a:r>
              <a:rPr lang="en-US" dirty="0" err="1"/>
              <a:t>prijsafzetlijn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de </a:t>
            </a:r>
            <a:r>
              <a:rPr lang="en-US" dirty="0" err="1"/>
              <a:t>opbrengst</a:t>
            </a:r>
            <a:r>
              <a:rPr lang="en-US" dirty="0"/>
              <a:t> (TO)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prijs</a:t>
            </a:r>
            <a:r>
              <a:rPr lang="en-US" dirty="0"/>
              <a:t> is de </a:t>
            </a:r>
            <a:r>
              <a:rPr lang="en-US" dirty="0" err="1"/>
              <a:t>opbrengst</a:t>
            </a:r>
            <a:r>
              <a:rPr lang="en-US" dirty="0"/>
              <a:t> (TO)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de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prijs</a:t>
            </a:r>
            <a:r>
              <a:rPr lang="en-US" dirty="0"/>
              <a:t> is de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dirty="0" err="1"/>
              <a:t>maximaal</a:t>
            </a:r>
            <a:r>
              <a:rPr lang="en-US" dirty="0"/>
              <a:t>?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winst</a:t>
            </a:r>
            <a:r>
              <a:rPr lang="en-US" dirty="0"/>
              <a:t> en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verlies</a:t>
            </a:r>
            <a:r>
              <a:rPr lang="en-US" dirty="0"/>
              <a:t>? (BEA)</a:t>
            </a:r>
          </a:p>
          <a:p>
            <a:endParaRPr lang="en-US" dirty="0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1099127" y="2466109"/>
            <a:ext cx="20689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3168073" y="2335304"/>
            <a:ext cx="476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MK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576946" y="2590670"/>
            <a:ext cx="68348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Rechthoek 9"/>
          <p:cNvSpPr/>
          <p:nvPr/>
        </p:nvSpPr>
        <p:spPr>
          <a:xfrm>
            <a:off x="2791428" y="2982724"/>
            <a:ext cx="3674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GO</a:t>
            </a:r>
          </a:p>
        </p:txBody>
      </p:sp>
      <p:sp>
        <p:nvSpPr>
          <p:cNvPr id="14" name="Rechthoek 13"/>
          <p:cNvSpPr/>
          <p:nvPr/>
        </p:nvSpPr>
        <p:spPr>
          <a:xfrm>
            <a:off x="1621158" y="3178184"/>
            <a:ext cx="397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MO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1621158" y="1644073"/>
            <a:ext cx="0" cy="4221018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1099127" y="1634836"/>
            <a:ext cx="517413" cy="0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hoek 18"/>
          <p:cNvSpPr/>
          <p:nvPr/>
        </p:nvSpPr>
        <p:spPr>
          <a:xfrm>
            <a:off x="783015" y="1513268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P2</a:t>
            </a:r>
          </a:p>
        </p:txBody>
      </p:sp>
      <p:sp>
        <p:nvSpPr>
          <p:cNvPr id="20" name="Rechthoek 19"/>
          <p:cNvSpPr/>
          <p:nvPr/>
        </p:nvSpPr>
        <p:spPr>
          <a:xfrm>
            <a:off x="783015" y="2350693"/>
            <a:ext cx="3161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/>
              <a:t>P3</a:t>
            </a:r>
          </a:p>
        </p:txBody>
      </p:sp>
      <p:sp>
        <p:nvSpPr>
          <p:cNvPr id="22" name="Rechthoek 21"/>
          <p:cNvSpPr/>
          <p:nvPr/>
        </p:nvSpPr>
        <p:spPr>
          <a:xfrm>
            <a:off x="2615936" y="5222415"/>
            <a:ext cx="565463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/>
              <a:t>TO</a:t>
            </a:r>
          </a:p>
        </p:txBody>
      </p:sp>
      <p:cxnSp>
        <p:nvCxnSpPr>
          <p:cNvPr id="18" name="Rechte verbindingslijn 17"/>
          <p:cNvCxnSpPr/>
          <p:nvPr/>
        </p:nvCxnSpPr>
        <p:spPr>
          <a:xfrm flipV="1">
            <a:off x="1117920" y="4819885"/>
            <a:ext cx="1673508" cy="805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hoek 24"/>
          <p:cNvSpPr/>
          <p:nvPr/>
        </p:nvSpPr>
        <p:spPr>
          <a:xfrm>
            <a:off x="2791427" y="4582991"/>
            <a:ext cx="32733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100" dirty="0"/>
              <a:t>TK</a:t>
            </a:r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2290795" y="2472482"/>
            <a:ext cx="0" cy="3392609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1480002" y="5917949"/>
            <a:ext cx="113593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q3       q1  q5 q2</a:t>
            </a:r>
          </a:p>
        </p:txBody>
      </p:sp>
      <p:cxnSp>
        <p:nvCxnSpPr>
          <p:cNvPr id="31" name="Rechte verbindingslijn 30"/>
          <p:cNvCxnSpPr/>
          <p:nvPr/>
        </p:nvCxnSpPr>
        <p:spPr>
          <a:xfrm>
            <a:off x="2161309" y="5150220"/>
            <a:ext cx="0" cy="714871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/>
          <p:cNvCxnSpPr/>
          <p:nvPr/>
        </p:nvCxnSpPr>
        <p:spPr>
          <a:xfrm>
            <a:off x="1242291" y="5587799"/>
            <a:ext cx="0" cy="277292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hthoek 36"/>
          <p:cNvSpPr/>
          <p:nvPr/>
        </p:nvSpPr>
        <p:spPr>
          <a:xfrm>
            <a:off x="1117920" y="5922328"/>
            <a:ext cx="40710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/>
              <a:t>q4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121870" y="1122961"/>
            <a:ext cx="207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Vragen</a:t>
            </a:r>
            <a:r>
              <a:rPr lang="en-US" b="1" dirty="0"/>
              <a:t>: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4229314" y="3506989"/>
            <a:ext cx="27801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Antwoorden</a:t>
            </a:r>
            <a:r>
              <a:rPr lang="en-US" b="1" dirty="0"/>
              <a:t>:</a:t>
            </a:r>
          </a:p>
          <a:p>
            <a:pPr marL="342900" indent="-342900">
              <a:buAutoNum type="arabicPeriod"/>
            </a:pPr>
            <a:r>
              <a:rPr lang="en-US" dirty="0"/>
              <a:t>de GO-</a:t>
            </a:r>
            <a:r>
              <a:rPr lang="en-US" dirty="0" err="1"/>
              <a:t>lijn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q1</a:t>
            </a:r>
          </a:p>
          <a:p>
            <a:pPr marL="342900" indent="-342900">
              <a:buAutoNum type="arabicPeriod"/>
            </a:pPr>
            <a:r>
              <a:rPr lang="en-US" i="1" dirty="0"/>
              <a:t>P1</a:t>
            </a:r>
          </a:p>
          <a:p>
            <a:pPr marL="342900" indent="-342900">
              <a:buAutoNum type="arabicPeriod"/>
            </a:pPr>
            <a:r>
              <a:rPr lang="en-US" dirty="0"/>
              <a:t>q3</a:t>
            </a:r>
          </a:p>
          <a:p>
            <a:pPr marL="342900" indent="-342900">
              <a:buAutoNum type="arabicPeriod"/>
            </a:pPr>
            <a:r>
              <a:rPr lang="en-US" i="1" dirty="0"/>
              <a:t>P2</a:t>
            </a:r>
          </a:p>
          <a:p>
            <a:pPr marL="342900" indent="-342900">
              <a:buAutoNum type="arabicPeriod"/>
            </a:pPr>
            <a:r>
              <a:rPr lang="en-US" dirty="0"/>
              <a:t>q4 </a:t>
            </a:r>
            <a:r>
              <a:rPr lang="en-US" dirty="0" err="1"/>
              <a:t>en</a:t>
            </a:r>
            <a:r>
              <a:rPr lang="en-US" dirty="0"/>
              <a:t> q5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4229313" y="5484025"/>
            <a:ext cx="407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Dus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 err="1">
                <a:solidFill>
                  <a:srgbClr val="FF0000"/>
                </a:solidFill>
              </a:rPr>
              <a:t>Maximale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omzet</a:t>
            </a:r>
            <a:r>
              <a:rPr lang="en-US" dirty="0">
                <a:solidFill>
                  <a:srgbClr val="FF0000"/>
                </a:solidFill>
              </a:rPr>
              <a:t> 	&gt; MO = 0</a:t>
            </a:r>
          </a:p>
          <a:p>
            <a:r>
              <a:rPr lang="en-US" dirty="0" err="1">
                <a:solidFill>
                  <a:srgbClr val="FF0000"/>
                </a:solidFill>
              </a:rPr>
              <a:t>Maximale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winst</a:t>
            </a:r>
            <a:r>
              <a:rPr lang="en-US" dirty="0">
                <a:solidFill>
                  <a:srgbClr val="FF0000"/>
                </a:solidFill>
              </a:rPr>
              <a:t> 	&gt; MO = MK</a:t>
            </a:r>
          </a:p>
          <a:p>
            <a:r>
              <a:rPr lang="en-US" dirty="0">
                <a:solidFill>
                  <a:srgbClr val="FF0000"/>
                </a:solidFill>
              </a:rPr>
              <a:t>BEP 				&gt; TO = TK </a:t>
            </a:r>
          </a:p>
        </p:txBody>
      </p:sp>
      <p:sp>
        <p:nvSpPr>
          <p:cNvPr id="41" name="Rechthoek 40"/>
          <p:cNvSpPr/>
          <p:nvPr/>
        </p:nvSpPr>
        <p:spPr>
          <a:xfrm>
            <a:off x="2115127" y="3737898"/>
            <a:ext cx="1649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757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1359"/>
            <a:ext cx="9144000" cy="1093259"/>
          </a:xfrm>
        </p:spPr>
        <p:txBody>
          <a:bodyPr>
            <a:normAutofit/>
          </a:bodyPr>
          <a:lstStyle/>
          <a:p>
            <a:r>
              <a:rPr lang="nl-NL" sz="3000" b="1" dirty="0"/>
              <a:t>BEP, max. winst en max. omzet bij</a:t>
            </a:r>
            <a:br>
              <a:rPr lang="nl-NL" sz="3000" b="1" dirty="0"/>
            </a:br>
            <a:r>
              <a:rPr lang="nl-NL" sz="3000" b="1" dirty="0"/>
              <a:t> ’onvolkomen concurrentie’ (H2, H3,H4)</a:t>
            </a:r>
          </a:p>
        </p:txBody>
      </p:sp>
      <p:pic>
        <p:nvPicPr>
          <p:cNvPr id="2052" name="Picture 4" descr="http://www.economielokaal.nl/wp-content/uploads/arc2_mono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1508166"/>
            <a:ext cx="5151912" cy="51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510150" y="1770621"/>
            <a:ext cx="3176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BEP &gt; </a:t>
            </a:r>
            <a:r>
              <a:rPr lang="nl-NL" b="1" u="sng" dirty="0"/>
              <a:t>GO = GTK</a:t>
            </a:r>
            <a:r>
              <a:rPr lang="nl-NL" b="1" dirty="0"/>
              <a:t>	zie</a:t>
            </a:r>
          </a:p>
          <a:p>
            <a:r>
              <a:rPr lang="nl-NL" dirty="0"/>
              <a:t>BEA1 = </a:t>
            </a:r>
          </a:p>
          <a:p>
            <a:r>
              <a:rPr lang="nl-NL" dirty="0"/>
              <a:t>BEA2 = </a:t>
            </a:r>
          </a:p>
          <a:p>
            <a:r>
              <a:rPr lang="nl-NL" dirty="0"/>
              <a:t>BEO1 =</a:t>
            </a:r>
          </a:p>
          <a:p>
            <a:r>
              <a:rPr lang="nl-NL" dirty="0"/>
              <a:t>BEO2 =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510151" y="3332644"/>
            <a:ext cx="3467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Maximale winst &gt; </a:t>
            </a:r>
            <a:r>
              <a:rPr lang="nl-NL" b="1" u="sng" dirty="0"/>
              <a:t>MO = MK</a:t>
            </a:r>
          </a:p>
          <a:p>
            <a:r>
              <a:rPr lang="nl-NL" dirty="0"/>
              <a:t>Bij q =              en p = </a:t>
            </a:r>
          </a:p>
          <a:p>
            <a:r>
              <a:rPr lang="nl-NL" dirty="0"/>
              <a:t>TO =</a:t>
            </a:r>
          </a:p>
          <a:p>
            <a:r>
              <a:rPr lang="nl-NL" dirty="0"/>
              <a:t>TK = </a:t>
            </a:r>
          </a:p>
          <a:p>
            <a:r>
              <a:rPr lang="nl-NL" dirty="0"/>
              <a:t>TW = 	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591433" y="5102432"/>
            <a:ext cx="32617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Maximale omzet &gt; </a:t>
            </a:r>
            <a:r>
              <a:rPr lang="nl-NL" b="1" u="sng" dirty="0"/>
              <a:t>MO = 0</a:t>
            </a:r>
          </a:p>
          <a:p>
            <a:r>
              <a:rPr lang="nl-NL" dirty="0"/>
              <a:t>Bij q =                en p = </a:t>
            </a:r>
          </a:p>
          <a:p>
            <a:r>
              <a:rPr lang="nl-NL" dirty="0"/>
              <a:t>TO = </a:t>
            </a:r>
          </a:p>
          <a:p>
            <a:r>
              <a:rPr lang="nl-NL" dirty="0"/>
              <a:t>TK = </a:t>
            </a:r>
          </a:p>
          <a:p>
            <a:r>
              <a:rPr lang="nl-NL" dirty="0"/>
              <a:t>TW =</a:t>
            </a:r>
          </a:p>
        </p:txBody>
      </p:sp>
      <p:sp>
        <p:nvSpPr>
          <p:cNvPr id="5" name="5-puntige ster 4"/>
          <p:cNvSpPr/>
          <p:nvPr/>
        </p:nvSpPr>
        <p:spPr>
          <a:xfrm>
            <a:off x="3443844" y="4191984"/>
            <a:ext cx="213756" cy="23750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1666506" y="2525486"/>
            <a:ext cx="263236" cy="22959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5-puntige ster 11"/>
          <p:cNvSpPr/>
          <p:nvPr/>
        </p:nvSpPr>
        <p:spPr>
          <a:xfrm>
            <a:off x="7877505" y="1793789"/>
            <a:ext cx="213756" cy="23750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1279567" y="3392021"/>
            <a:ext cx="1306286" cy="52251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8328052" y="3340151"/>
            <a:ext cx="534390" cy="2612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1330037" y="4062195"/>
            <a:ext cx="1877016" cy="17630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/>
          <p:cNvSpPr/>
          <p:nvPr/>
        </p:nvSpPr>
        <p:spPr>
          <a:xfrm>
            <a:off x="8549244" y="5116494"/>
            <a:ext cx="275111" cy="2735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6610598" y="2047620"/>
            <a:ext cx="24865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 mln.</a:t>
            </a:r>
          </a:p>
          <a:p>
            <a:r>
              <a:rPr lang="nl-NL" dirty="0"/>
              <a:t>14 mln.</a:t>
            </a:r>
          </a:p>
          <a:p>
            <a:r>
              <a:rPr lang="nl-NL" dirty="0"/>
              <a:t>525 x 3 </a:t>
            </a:r>
            <a:r>
              <a:rPr lang="nl-NL" dirty="0" err="1"/>
              <a:t>mln</a:t>
            </a:r>
            <a:r>
              <a:rPr lang="nl-NL" dirty="0"/>
              <a:t> = 1,575 mld.</a:t>
            </a:r>
          </a:p>
          <a:p>
            <a:r>
              <a:rPr lang="nl-NL" dirty="0"/>
              <a:t>250 x 14 </a:t>
            </a:r>
            <a:r>
              <a:rPr lang="nl-NL" dirty="0" err="1"/>
              <a:t>mln</a:t>
            </a:r>
            <a:r>
              <a:rPr lang="nl-NL" dirty="0"/>
              <a:t> = 3,5 mld.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97" y="3601408"/>
            <a:ext cx="9017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11" y="3592295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6088497" y="3886642"/>
            <a:ext cx="26484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400 x 8 mln. =  3,2 mld.</a:t>
            </a:r>
          </a:p>
          <a:p>
            <a:r>
              <a:rPr lang="nl-NL" dirty="0"/>
              <a:t>310 x 8 mln. =  </a:t>
            </a:r>
            <a:r>
              <a:rPr lang="nl-NL" u="sng" dirty="0"/>
              <a:t>2,48 mld. –</a:t>
            </a:r>
          </a:p>
          <a:p>
            <a:r>
              <a:rPr lang="nl-NL" dirty="0"/>
              <a:t>90 x 8 mln. = 	0,72 </a:t>
            </a:r>
            <a:r>
              <a:rPr lang="nl-NL" dirty="0" err="1"/>
              <a:t>mld</a:t>
            </a:r>
            <a:r>
              <a:rPr lang="nl-NL" dirty="0"/>
              <a:t>	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24" y="5355362"/>
            <a:ext cx="10175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647" y="5371196"/>
            <a:ext cx="6159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6148124" y="5656430"/>
            <a:ext cx="2829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300 x 12 mln. = 3,600 mld.</a:t>
            </a:r>
          </a:p>
          <a:p>
            <a:r>
              <a:rPr lang="nl-NL" dirty="0"/>
              <a:t>267 x 12 mln. = </a:t>
            </a:r>
            <a:r>
              <a:rPr lang="nl-NL" u="sng" dirty="0"/>
              <a:t>3,204 mld. –</a:t>
            </a:r>
          </a:p>
          <a:p>
            <a:r>
              <a:rPr lang="nl-NL" dirty="0"/>
              <a:t>33 x 12 mln. =   0,396 mld.</a:t>
            </a:r>
          </a:p>
        </p:txBody>
      </p:sp>
    </p:spTree>
    <p:extLst>
      <p:ext uri="{BB962C8B-B14F-4D97-AF65-F5344CB8AC3E}">
        <p14:creationId xmlns:p14="http://schemas.microsoft.com/office/powerpoint/2010/main" val="19394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6" grpId="0" animBg="1"/>
      <p:bldP spid="14" grpId="0" animBg="1"/>
      <p:bldP spid="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208"/>
          </a:xfrm>
        </p:spPr>
        <p:txBody>
          <a:bodyPr/>
          <a:lstStyle/>
          <a:p>
            <a:r>
              <a:rPr lang="en-US" b="1" dirty="0"/>
              <a:t>Van Qv </a:t>
            </a:r>
            <a:r>
              <a:rPr lang="en-US" b="1" dirty="0" err="1"/>
              <a:t>naar</a:t>
            </a:r>
            <a:r>
              <a:rPr lang="en-US" b="1" dirty="0"/>
              <a:t> MO &gt; </a:t>
            </a:r>
            <a:r>
              <a:rPr lang="en-US" b="1" dirty="0" err="1"/>
              <a:t>Differentiëren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Gegeven</a:t>
            </a:r>
            <a:r>
              <a:rPr lang="en-US" dirty="0"/>
              <a:t>: 		Qv = -1/3p + 8</a:t>
            </a:r>
          </a:p>
          <a:p>
            <a:pPr marL="0" indent="0">
              <a:buNone/>
            </a:pPr>
            <a:r>
              <a:rPr lang="en-US" dirty="0"/>
              <a:t>Dan </a:t>
            </a:r>
            <a:r>
              <a:rPr lang="en-US" dirty="0" err="1"/>
              <a:t>geldt</a:t>
            </a:r>
            <a:r>
              <a:rPr lang="en-US" dirty="0"/>
              <a:t>: 		GO =   p =</a:t>
            </a:r>
          </a:p>
          <a:p>
            <a:pPr marL="0" indent="0">
              <a:buNone/>
            </a:pPr>
            <a:r>
              <a:rPr lang="en-US" dirty="0"/>
              <a:t>En TO = p x q 			</a:t>
            </a:r>
            <a:r>
              <a:rPr lang="en-US" dirty="0" err="1"/>
              <a:t>dus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			TO = </a:t>
            </a:r>
          </a:p>
          <a:p>
            <a:pPr marL="0" indent="0">
              <a:buNone/>
            </a:pPr>
            <a:r>
              <a:rPr lang="en-US" dirty="0"/>
              <a:t>En MO = TO’   		= (-3 x 2) q       + (24 x 1) q  </a:t>
            </a:r>
          </a:p>
          <a:p>
            <a:pPr marL="0" indent="0">
              <a:buNone/>
            </a:pPr>
            <a:r>
              <a:rPr lang="en-US" dirty="0"/>
              <a:t>							=      -6q            +    24q</a:t>
            </a:r>
          </a:p>
          <a:p>
            <a:pPr marL="0" indent="0">
              <a:buNone/>
            </a:pPr>
            <a:r>
              <a:rPr lang="en-US" dirty="0"/>
              <a:t>							=      -6q            + 24 x 1</a:t>
            </a:r>
          </a:p>
          <a:p>
            <a:pPr marL="0" indent="0">
              <a:buNone/>
            </a:pPr>
            <a:r>
              <a:rPr lang="en-US" dirty="0"/>
              <a:t>							= -6q + 24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6488" y="33215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1525" y="3879069"/>
            <a:ext cx="7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 –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8823" y="387906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 –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6801" y="449907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9350" y="449907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10769" y="2165411"/>
            <a:ext cx="16353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 -3q + 24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81156" y="3321538"/>
            <a:ext cx="18481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-3q  + 24q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10011"/>
          <a:stretch/>
        </p:blipFill>
        <p:spPr>
          <a:xfrm>
            <a:off x="6563802" y="870146"/>
            <a:ext cx="2447336" cy="3008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824" y="947091"/>
            <a:ext cx="49957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Qv          GO (= p)            TO             MO</a:t>
            </a:r>
          </a:p>
        </p:txBody>
      </p:sp>
      <p:sp>
        <p:nvSpPr>
          <p:cNvPr id="10" name="Ingekeepte pijl rechts 9">
            <a:extLst>
              <a:ext uri="{FF2B5EF4-FFF2-40B4-BE49-F238E27FC236}">
                <a16:creationId xmlns:a16="http://schemas.microsoft.com/office/drawing/2014/main" id="{881AD364-F95B-4C47-B13D-089097370FFC}"/>
              </a:ext>
            </a:extLst>
          </p:cNvPr>
          <p:cNvSpPr/>
          <p:nvPr/>
        </p:nvSpPr>
        <p:spPr>
          <a:xfrm>
            <a:off x="2971802" y="1110343"/>
            <a:ext cx="489857" cy="16328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Ingekeepte pijl rechts 13">
            <a:extLst>
              <a:ext uri="{FF2B5EF4-FFF2-40B4-BE49-F238E27FC236}">
                <a16:creationId xmlns:a16="http://schemas.microsoft.com/office/drawing/2014/main" id="{7595AD6A-1CF7-BD43-A3CC-E6AD923DD3DB}"/>
              </a:ext>
            </a:extLst>
          </p:cNvPr>
          <p:cNvSpPr/>
          <p:nvPr/>
        </p:nvSpPr>
        <p:spPr>
          <a:xfrm>
            <a:off x="4214824" y="1111747"/>
            <a:ext cx="489857" cy="16328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Ingekeepte pijl rechts 14">
            <a:extLst>
              <a:ext uri="{FF2B5EF4-FFF2-40B4-BE49-F238E27FC236}">
                <a16:creationId xmlns:a16="http://schemas.microsoft.com/office/drawing/2014/main" id="{8B793E8C-1152-BD46-BB80-85D066E0EA6D}"/>
              </a:ext>
            </a:extLst>
          </p:cNvPr>
          <p:cNvSpPr/>
          <p:nvPr/>
        </p:nvSpPr>
        <p:spPr>
          <a:xfrm>
            <a:off x="1120202" y="1110343"/>
            <a:ext cx="489857" cy="16328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4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1916" y="1524000"/>
            <a:ext cx="1828800" cy="99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 err="1"/>
              <a:t>Dominante</a:t>
            </a:r>
            <a:r>
              <a:rPr lang="en-US" sz="2500" dirty="0"/>
              <a:t> </a:t>
            </a:r>
            <a:r>
              <a:rPr lang="en-US" sz="2500" dirty="0" err="1"/>
              <a:t>strategiën</a:t>
            </a:r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3124200"/>
            <a:ext cx="24432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Nash-</a:t>
            </a:r>
            <a:r>
              <a:rPr lang="en-US" sz="2500" dirty="0" err="1"/>
              <a:t>evenwicht</a:t>
            </a:r>
            <a:r>
              <a:rPr lang="en-US" sz="2500" dirty="0"/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4419600"/>
            <a:ext cx="25830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Pareto </a:t>
            </a:r>
            <a:r>
              <a:rPr lang="en-US" sz="2500" dirty="0" err="1"/>
              <a:t>optimaal</a:t>
            </a:r>
            <a:r>
              <a:rPr lang="en-US" sz="2500" dirty="0"/>
              <a:t>**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4419600"/>
            <a:ext cx="29254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Niet-pareto</a:t>
            </a:r>
            <a:r>
              <a:rPr lang="en-US" sz="2500" dirty="0"/>
              <a:t> </a:t>
            </a:r>
            <a:r>
              <a:rPr lang="en-US" sz="2500" dirty="0" err="1"/>
              <a:t>optimaal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4996520" y="5105400"/>
            <a:ext cx="29609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Gevangenendilemma</a:t>
            </a:r>
            <a:r>
              <a:rPr lang="en-US" sz="25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177" y="5145654"/>
            <a:ext cx="36718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Geen</a:t>
            </a:r>
            <a:r>
              <a:rPr lang="en-US" sz="2500" dirty="0"/>
              <a:t> </a:t>
            </a:r>
            <a:r>
              <a:rPr lang="en-US" sz="2500" dirty="0" err="1"/>
              <a:t>gevangenendilemma</a:t>
            </a:r>
            <a:endParaRPr lang="en-US" sz="2500" dirty="0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256315" y="2383971"/>
            <a:ext cx="0" cy="740229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95800" y="3657600"/>
            <a:ext cx="1143000" cy="7620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2971800" y="3657600"/>
            <a:ext cx="1094014" cy="838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209800" y="4800599"/>
            <a:ext cx="0" cy="457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77000" y="4800599"/>
            <a:ext cx="0" cy="457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Gevangenendilemma</a:t>
            </a:r>
            <a:r>
              <a:rPr lang="en-US" b="1" dirty="0"/>
              <a:t>, </a:t>
            </a:r>
            <a:r>
              <a:rPr lang="en-US" b="1" dirty="0" err="1"/>
              <a:t>Dominante</a:t>
            </a:r>
            <a:r>
              <a:rPr lang="en-US" b="1" dirty="0"/>
              <a:t> </a:t>
            </a:r>
            <a:r>
              <a:rPr lang="en-US" b="1" dirty="0" err="1"/>
              <a:t>strategie</a:t>
            </a:r>
            <a:r>
              <a:rPr lang="en-US" b="1" dirty="0"/>
              <a:t>, Nash, Pareto en?!?!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633859"/>
            <a:ext cx="9052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*De </a:t>
            </a:r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keuze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</a:t>
            </a:r>
            <a:r>
              <a:rPr lang="en-US" dirty="0"/>
              <a:t>, </a:t>
            </a:r>
            <a:r>
              <a:rPr lang="en-US" dirty="0" err="1"/>
              <a:t>gegeven</a:t>
            </a:r>
            <a:r>
              <a:rPr lang="en-US" dirty="0"/>
              <a:t> de </a:t>
            </a:r>
            <a:r>
              <a:rPr lang="en-US" dirty="0" err="1"/>
              <a:t>keuze</a:t>
            </a:r>
            <a:r>
              <a:rPr lang="en-US" dirty="0"/>
              <a:t> van de </a:t>
            </a:r>
            <a:r>
              <a:rPr lang="en-US" dirty="0" err="1"/>
              <a:t>ander</a:t>
            </a:r>
            <a:r>
              <a:rPr lang="en-US" dirty="0"/>
              <a:t>. Of: </a:t>
            </a:r>
            <a:r>
              <a:rPr lang="en-US" dirty="0" err="1"/>
              <a:t>gegeven</a:t>
            </a:r>
            <a:r>
              <a:rPr lang="en-US" dirty="0"/>
              <a:t> de </a:t>
            </a:r>
            <a:r>
              <a:rPr lang="en-US" dirty="0" err="1"/>
              <a:t>keuze</a:t>
            </a:r>
            <a:r>
              <a:rPr lang="en-US" dirty="0"/>
              <a:t> van de </a:t>
            </a:r>
            <a:r>
              <a:rPr lang="en-US" dirty="0" err="1"/>
              <a:t>ander</a:t>
            </a:r>
            <a:r>
              <a:rPr lang="en-US" dirty="0"/>
              <a:t>, </a:t>
            </a:r>
          </a:p>
          <a:p>
            <a:r>
              <a:rPr lang="en-US" dirty="0"/>
              <a:t>   kun je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eigen</a:t>
            </a:r>
            <a:r>
              <a:rPr lang="en-US" dirty="0"/>
              <a:t> </a:t>
            </a:r>
            <a:r>
              <a:rPr lang="en-US" dirty="0" err="1"/>
              <a:t>uitkomst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verbeteren</a:t>
            </a:r>
            <a:endParaRPr lang="en-US" dirty="0"/>
          </a:p>
          <a:p>
            <a:r>
              <a:rPr lang="en-US" dirty="0"/>
              <a:t>**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uitkomst</a:t>
            </a:r>
            <a:r>
              <a:rPr lang="en-US" dirty="0"/>
              <a:t> die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beide</a:t>
            </a:r>
            <a:r>
              <a:rPr lang="en-US" dirty="0"/>
              <a:t> </a:t>
            </a:r>
            <a:r>
              <a:rPr lang="en-US" dirty="0" err="1"/>
              <a:t>partijen</a:t>
            </a:r>
            <a:r>
              <a:rPr lang="en-US" dirty="0"/>
              <a:t> </a:t>
            </a:r>
            <a:r>
              <a:rPr lang="en-US" dirty="0" err="1"/>
              <a:t>samen</a:t>
            </a:r>
            <a:r>
              <a:rPr lang="en-US" dirty="0"/>
              <a:t> het </a:t>
            </a:r>
            <a:r>
              <a:rPr lang="en-US" dirty="0" err="1"/>
              <a:t>beste</a:t>
            </a:r>
            <a:r>
              <a:rPr lang="en-US" dirty="0"/>
              <a:t> is.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uitkomst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</a:p>
          <a:p>
            <a:r>
              <a:rPr lang="en-US" dirty="0"/>
              <a:t>      </a:t>
            </a:r>
            <a:r>
              <a:rPr lang="en-US" dirty="0" err="1"/>
              <a:t>eenzijdig</a:t>
            </a:r>
            <a:r>
              <a:rPr lang="en-US" dirty="0"/>
              <a:t> </a:t>
            </a:r>
            <a:r>
              <a:rPr lang="en-US" dirty="0" err="1"/>
              <a:t>verbeteren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ten </a:t>
            </a:r>
            <a:r>
              <a:rPr lang="en-US" dirty="0" err="1"/>
              <a:t>koste</a:t>
            </a:r>
            <a:r>
              <a:rPr lang="en-US" dirty="0"/>
              <a:t> van de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91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6" y="1837287"/>
            <a:ext cx="3232684" cy="3299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13" y="873464"/>
            <a:ext cx="8912612" cy="637580"/>
          </a:xfrm>
        </p:spPr>
        <p:txBody>
          <a:bodyPr>
            <a:normAutofit fontScale="90000"/>
          </a:bodyPr>
          <a:lstStyle/>
          <a:p>
            <a:r>
              <a:rPr lang="en-US" sz="2250" b="1" dirty="0"/>
              <a:t>Van </a:t>
            </a:r>
            <a:r>
              <a:rPr lang="en-US" sz="2250" b="1" dirty="0" err="1"/>
              <a:t>Volledige</a:t>
            </a:r>
            <a:r>
              <a:rPr lang="en-US" sz="2250" b="1" dirty="0"/>
              <a:t> </a:t>
            </a:r>
            <a:r>
              <a:rPr lang="en-US" sz="2250" b="1" dirty="0" err="1"/>
              <a:t>mededinging</a:t>
            </a:r>
            <a:r>
              <a:rPr lang="en-US" sz="2250" b="1" dirty="0"/>
              <a:t> </a:t>
            </a:r>
            <a:r>
              <a:rPr lang="en-US" sz="2250" b="1" dirty="0" err="1"/>
              <a:t>naar</a:t>
            </a:r>
            <a:r>
              <a:rPr lang="en-US" sz="2250" b="1" dirty="0"/>
              <a:t> </a:t>
            </a:r>
            <a:r>
              <a:rPr lang="en-US" sz="2250" b="1" dirty="0" err="1"/>
              <a:t>Monopolie</a:t>
            </a:r>
            <a:r>
              <a:rPr lang="en-US" sz="2250" b="1" dirty="0"/>
              <a:t> &gt; </a:t>
            </a:r>
            <a:r>
              <a:rPr lang="en-US" sz="2250" b="1" dirty="0" err="1"/>
              <a:t>Verandering</a:t>
            </a:r>
            <a:r>
              <a:rPr lang="en-US" sz="2250" b="1" dirty="0"/>
              <a:t> van surplus </a:t>
            </a:r>
            <a:r>
              <a:rPr lang="en-US" sz="2250" b="1" dirty="0" err="1"/>
              <a:t>en</a:t>
            </a:r>
            <a:r>
              <a:rPr lang="en-US" sz="2250" b="1" dirty="0"/>
              <a:t> </a:t>
            </a:r>
            <a:r>
              <a:rPr lang="en-US" sz="2250" b="1" dirty="0" err="1"/>
              <a:t>welvaart</a:t>
            </a:r>
            <a:endParaRPr lang="en-US" sz="225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21720" y="1902805"/>
            <a:ext cx="5422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500" dirty="0" err="1"/>
              <a:t>Arceer</a:t>
            </a:r>
            <a:r>
              <a:rPr lang="en-US" sz="1500" dirty="0"/>
              <a:t> het </a:t>
            </a:r>
            <a:r>
              <a:rPr lang="en-US" sz="1500" dirty="0" err="1"/>
              <a:t>consumentensurplus</a:t>
            </a:r>
            <a:r>
              <a:rPr lang="en-US" sz="1500" dirty="0"/>
              <a:t> in het </a:t>
            </a:r>
            <a:r>
              <a:rPr lang="en-US" sz="1500" dirty="0" err="1"/>
              <a:t>marktevenwicht</a:t>
            </a:r>
            <a:r>
              <a:rPr lang="en-US" sz="1500" dirty="0"/>
              <a:t>.</a:t>
            </a:r>
          </a:p>
          <a:p>
            <a:pPr marL="257175" indent="-257175">
              <a:buAutoNum type="arabicPeriod"/>
            </a:pPr>
            <a:r>
              <a:rPr lang="en-US" sz="1500" dirty="0" err="1"/>
              <a:t>Arceer</a:t>
            </a:r>
            <a:r>
              <a:rPr lang="en-US" sz="1500" dirty="0"/>
              <a:t> het </a:t>
            </a:r>
            <a:r>
              <a:rPr lang="en-US" sz="1500" dirty="0" err="1"/>
              <a:t>producentensurplus</a:t>
            </a:r>
            <a:r>
              <a:rPr lang="en-US" sz="1500" dirty="0"/>
              <a:t> in het </a:t>
            </a:r>
            <a:r>
              <a:rPr lang="en-US" sz="1500" dirty="0" err="1"/>
              <a:t>marktevenwicht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r>
              <a:rPr lang="en-US" sz="1500" dirty="0"/>
              <a:t>De </a:t>
            </a:r>
            <a:r>
              <a:rPr lang="en-US" sz="1500" dirty="0" err="1"/>
              <a:t>gezamenlijke</a:t>
            </a:r>
            <a:r>
              <a:rPr lang="en-US" sz="1500" dirty="0"/>
              <a:t> </a:t>
            </a:r>
            <a:r>
              <a:rPr lang="en-US" sz="1500" dirty="0" err="1"/>
              <a:t>aanbieders</a:t>
            </a:r>
            <a:r>
              <a:rPr lang="en-US" sz="1500" dirty="0"/>
              <a:t> </a:t>
            </a:r>
            <a:r>
              <a:rPr lang="en-US" sz="1500" dirty="0" err="1"/>
              <a:t>gaan</a:t>
            </a:r>
            <a:r>
              <a:rPr lang="en-US" sz="1500" dirty="0"/>
              <a:t> </a:t>
            </a:r>
            <a:r>
              <a:rPr lang="en-US" sz="1500" dirty="0" err="1"/>
              <a:t>zich</a:t>
            </a:r>
            <a:r>
              <a:rPr lang="en-US" sz="1500" dirty="0"/>
              <a:t> nu </a:t>
            </a:r>
            <a:r>
              <a:rPr lang="en-US" sz="1500" dirty="0" err="1"/>
              <a:t>als</a:t>
            </a:r>
            <a:r>
              <a:rPr lang="en-US" sz="1500" dirty="0"/>
              <a:t> monopolist </a:t>
            </a:r>
            <a:r>
              <a:rPr lang="en-US" sz="1500" dirty="0" err="1"/>
              <a:t>opstellen</a:t>
            </a:r>
            <a:r>
              <a:rPr lang="en-US" sz="1500" dirty="0"/>
              <a:t> die </a:t>
            </a:r>
            <a:r>
              <a:rPr lang="en-US" sz="1500" dirty="0" err="1"/>
              <a:t>streeft</a:t>
            </a:r>
            <a:r>
              <a:rPr lang="en-US" sz="1500" dirty="0"/>
              <a:t> </a:t>
            </a:r>
            <a:r>
              <a:rPr lang="en-US" sz="1500" dirty="0" err="1"/>
              <a:t>naar</a:t>
            </a:r>
            <a:r>
              <a:rPr lang="en-US" sz="1500" dirty="0"/>
              <a:t> </a:t>
            </a:r>
            <a:r>
              <a:rPr lang="en-US" sz="1500" dirty="0" err="1"/>
              <a:t>Maximale</a:t>
            </a:r>
            <a:r>
              <a:rPr lang="en-US" sz="1500" dirty="0"/>
              <a:t> </a:t>
            </a:r>
            <a:r>
              <a:rPr lang="en-US" sz="1500" dirty="0" err="1"/>
              <a:t>winst</a:t>
            </a:r>
            <a:r>
              <a:rPr lang="en-US" sz="1500" dirty="0"/>
              <a:t>. </a:t>
            </a:r>
            <a:r>
              <a:rPr lang="en-US" sz="1500" dirty="0" err="1"/>
              <a:t>Qa</a:t>
            </a:r>
            <a:r>
              <a:rPr lang="en-US" sz="1500" dirty="0"/>
              <a:t> </a:t>
            </a:r>
            <a:r>
              <a:rPr lang="en-US" sz="1500" dirty="0" err="1"/>
              <a:t>kan</a:t>
            </a:r>
            <a:r>
              <a:rPr lang="en-US" sz="1500" dirty="0"/>
              <a:t> </a:t>
            </a:r>
            <a:r>
              <a:rPr lang="en-US" sz="1500" dirty="0" err="1"/>
              <a:t>gezien</a:t>
            </a:r>
            <a:r>
              <a:rPr lang="en-US" sz="1500" dirty="0"/>
              <a:t> </a:t>
            </a:r>
            <a:r>
              <a:rPr lang="en-US" sz="1500" dirty="0" err="1"/>
              <a:t>worden</a:t>
            </a:r>
            <a:r>
              <a:rPr lang="en-US" sz="1500" dirty="0"/>
              <a:t> </a:t>
            </a:r>
            <a:r>
              <a:rPr lang="en-US" sz="1500" dirty="0" err="1"/>
              <a:t>als</a:t>
            </a:r>
            <a:r>
              <a:rPr lang="en-US" sz="1500" dirty="0"/>
              <a:t> de </a:t>
            </a:r>
            <a:r>
              <a:rPr lang="en-US" sz="1500" dirty="0" err="1"/>
              <a:t>individuele</a:t>
            </a:r>
            <a:r>
              <a:rPr lang="en-US" sz="1500" dirty="0"/>
              <a:t> </a:t>
            </a:r>
            <a:r>
              <a:rPr lang="en-US" sz="1500" dirty="0" err="1"/>
              <a:t>aanbodlijn</a:t>
            </a:r>
            <a:r>
              <a:rPr lang="en-US" sz="1500" dirty="0"/>
              <a:t> van de Monopolist, </a:t>
            </a:r>
            <a:r>
              <a:rPr lang="en-US" sz="1500" dirty="0" err="1"/>
              <a:t>en</a:t>
            </a:r>
            <a:r>
              <a:rPr lang="en-US" sz="1500" dirty="0"/>
              <a:t> is de MK-</a:t>
            </a:r>
            <a:r>
              <a:rPr lang="en-US" sz="1500" dirty="0" err="1"/>
              <a:t>lijn</a:t>
            </a:r>
            <a:r>
              <a:rPr lang="en-US" sz="1500" dirty="0"/>
              <a:t>.</a:t>
            </a:r>
          </a:p>
          <a:p>
            <a:endParaRPr lang="en-US" sz="1500" dirty="0"/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 err="1"/>
              <a:t>Teken</a:t>
            </a:r>
            <a:r>
              <a:rPr lang="en-US" sz="1500" dirty="0"/>
              <a:t> de MO </a:t>
            </a:r>
            <a:r>
              <a:rPr lang="en-US" sz="1500" dirty="0" err="1"/>
              <a:t>lijn</a:t>
            </a:r>
            <a:r>
              <a:rPr lang="en-US" sz="1500" dirty="0"/>
              <a:t>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 err="1"/>
              <a:t>Geef</a:t>
            </a:r>
            <a:r>
              <a:rPr lang="en-US" sz="1500" dirty="0"/>
              <a:t> de </a:t>
            </a:r>
            <a:r>
              <a:rPr lang="en-US" sz="1500" dirty="0" err="1"/>
              <a:t>afzet</a:t>
            </a:r>
            <a:r>
              <a:rPr lang="en-US" sz="1500" dirty="0"/>
              <a:t> </a:t>
            </a:r>
            <a:r>
              <a:rPr lang="en-US" sz="1500" dirty="0" err="1"/>
              <a:t>aan</a:t>
            </a:r>
            <a:r>
              <a:rPr lang="en-US" sz="1500" dirty="0"/>
              <a:t> </a:t>
            </a:r>
            <a:r>
              <a:rPr lang="en-US" sz="1500" dirty="0" err="1"/>
              <a:t>bij</a:t>
            </a:r>
            <a:r>
              <a:rPr lang="en-US" sz="1500" dirty="0"/>
              <a:t> de </a:t>
            </a:r>
            <a:r>
              <a:rPr lang="en-US" sz="1500" dirty="0" err="1"/>
              <a:t>nieuwe</a:t>
            </a:r>
            <a:r>
              <a:rPr lang="en-US" sz="1500" dirty="0"/>
              <a:t> </a:t>
            </a:r>
            <a:r>
              <a:rPr lang="en-US" sz="1500" dirty="0" err="1"/>
              <a:t>doelstelling</a:t>
            </a:r>
            <a:r>
              <a:rPr lang="en-US" sz="1500" dirty="0"/>
              <a:t> van de Monopolist.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 err="1"/>
              <a:t>Geef</a:t>
            </a:r>
            <a:r>
              <a:rPr lang="en-US" sz="1500" dirty="0"/>
              <a:t> de </a:t>
            </a:r>
            <a:r>
              <a:rPr lang="en-US" sz="1500" dirty="0" err="1"/>
              <a:t>prijs</a:t>
            </a:r>
            <a:r>
              <a:rPr lang="en-US" sz="1500" dirty="0"/>
              <a:t> </a:t>
            </a:r>
            <a:r>
              <a:rPr lang="en-US" sz="1500" dirty="0" err="1"/>
              <a:t>aan</a:t>
            </a:r>
            <a:r>
              <a:rPr lang="en-US" sz="1500" dirty="0"/>
              <a:t> </a:t>
            </a:r>
            <a:r>
              <a:rPr lang="en-US" sz="1500" dirty="0" err="1"/>
              <a:t>bij</a:t>
            </a:r>
            <a:r>
              <a:rPr lang="en-US" sz="1500" dirty="0"/>
              <a:t> de </a:t>
            </a:r>
            <a:r>
              <a:rPr lang="en-US" sz="1500" dirty="0" err="1"/>
              <a:t>nieuwe</a:t>
            </a:r>
            <a:r>
              <a:rPr lang="en-US" sz="1500" dirty="0"/>
              <a:t> </a:t>
            </a:r>
            <a:r>
              <a:rPr lang="en-US" sz="1500" dirty="0" err="1"/>
              <a:t>doelstelling</a:t>
            </a:r>
            <a:r>
              <a:rPr lang="en-US" sz="1500" dirty="0"/>
              <a:t> van de Monopolist.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 err="1"/>
              <a:t>Arceer</a:t>
            </a:r>
            <a:r>
              <a:rPr lang="en-US" sz="1500" dirty="0"/>
              <a:t> het </a:t>
            </a:r>
            <a:r>
              <a:rPr lang="en-US" sz="1500" dirty="0" err="1"/>
              <a:t>nieuwe</a:t>
            </a:r>
            <a:r>
              <a:rPr lang="en-US" sz="1500" dirty="0"/>
              <a:t> </a:t>
            </a:r>
            <a:r>
              <a:rPr lang="en-US" sz="1500" dirty="0" err="1"/>
              <a:t>consumentensurplus</a:t>
            </a:r>
            <a:r>
              <a:rPr lang="en-US" sz="1500" dirty="0"/>
              <a:t>   </a:t>
            </a:r>
            <a:r>
              <a:rPr lang="en-US" sz="1500" dirty="0">
                <a:solidFill>
                  <a:srgbClr val="FF0000"/>
                </a:solidFill>
              </a:rPr>
              <a:t>rood</a:t>
            </a:r>
            <a:r>
              <a:rPr lang="en-US" sz="1500" dirty="0"/>
              <a:t>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 err="1"/>
              <a:t>Arceer</a:t>
            </a:r>
            <a:r>
              <a:rPr lang="en-US" sz="1500" dirty="0"/>
              <a:t> het </a:t>
            </a:r>
            <a:r>
              <a:rPr lang="en-US" sz="1500" dirty="0" err="1"/>
              <a:t>nieuwe</a:t>
            </a:r>
            <a:r>
              <a:rPr lang="en-US" sz="1500" dirty="0"/>
              <a:t> </a:t>
            </a:r>
            <a:r>
              <a:rPr lang="en-US" sz="1500" dirty="0" err="1"/>
              <a:t>producentensurplus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0000FF"/>
                </a:solidFill>
              </a:rPr>
              <a:t>blauw</a:t>
            </a:r>
            <a:r>
              <a:rPr lang="en-US" sz="1500" dirty="0"/>
              <a:t>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 err="1"/>
              <a:t>Arceer</a:t>
            </a:r>
            <a:r>
              <a:rPr lang="en-US" sz="1500" dirty="0"/>
              <a:t> de </a:t>
            </a:r>
            <a:r>
              <a:rPr lang="en-US" sz="1500" dirty="0" err="1"/>
              <a:t>afname</a:t>
            </a:r>
            <a:r>
              <a:rPr lang="en-US" sz="1500" dirty="0"/>
              <a:t> van de </a:t>
            </a:r>
            <a:r>
              <a:rPr lang="en-US" sz="1500" dirty="0" err="1"/>
              <a:t>totale</a:t>
            </a:r>
            <a:r>
              <a:rPr lang="en-US" sz="1500" dirty="0"/>
              <a:t> </a:t>
            </a:r>
            <a:r>
              <a:rPr lang="en-US" sz="1500" dirty="0" err="1"/>
              <a:t>welvaart</a:t>
            </a:r>
            <a:r>
              <a:rPr lang="en-US" sz="1500" dirty="0"/>
              <a:t> </a:t>
            </a:r>
            <a:r>
              <a:rPr lang="en-US" sz="1500" dirty="0" err="1"/>
              <a:t>zwart</a:t>
            </a:r>
            <a:r>
              <a:rPr lang="en-US" sz="1500" dirty="0"/>
              <a:t>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500" dirty="0"/>
              <a:t>Welk </a:t>
            </a:r>
            <a:r>
              <a:rPr lang="en-US" sz="1500" dirty="0" err="1"/>
              <a:t>deel</a:t>
            </a:r>
            <a:r>
              <a:rPr lang="en-US" sz="1500" dirty="0"/>
              <a:t> is </a:t>
            </a:r>
            <a:r>
              <a:rPr lang="en-US" sz="1500" dirty="0" err="1"/>
              <a:t>verschoven</a:t>
            </a:r>
            <a:r>
              <a:rPr lang="en-US" sz="1500" dirty="0"/>
              <a:t> van </a:t>
            </a:r>
            <a:r>
              <a:rPr lang="en-US" sz="1500" dirty="0" err="1"/>
              <a:t>Consument</a:t>
            </a:r>
            <a:r>
              <a:rPr lang="en-US" sz="1500" dirty="0"/>
              <a:t> </a:t>
            </a:r>
            <a:r>
              <a:rPr lang="en-US" sz="1500" dirty="0" err="1"/>
              <a:t>naar</a:t>
            </a:r>
            <a:r>
              <a:rPr lang="en-US" sz="1500" dirty="0"/>
              <a:t> </a:t>
            </a:r>
            <a:r>
              <a:rPr lang="en-US" sz="1500" dirty="0" err="1"/>
              <a:t>Producent</a:t>
            </a:r>
            <a:r>
              <a:rPr lang="en-US" sz="1500" dirty="0"/>
              <a:t>? </a:t>
            </a:r>
            <a:r>
              <a:rPr lang="en-US" sz="1500" dirty="0" err="1"/>
              <a:t>Arceer</a:t>
            </a:r>
            <a:r>
              <a:rPr lang="en-US" sz="1500" dirty="0"/>
              <a:t> </a:t>
            </a:r>
            <a:r>
              <a:rPr lang="en-US" sz="1500" dirty="0" err="1"/>
              <a:t>dit</a:t>
            </a:r>
            <a:r>
              <a:rPr lang="en-US" sz="1500" dirty="0"/>
              <a:t> </a:t>
            </a:r>
            <a:r>
              <a:rPr lang="en-US" sz="1500" dirty="0" err="1"/>
              <a:t>deel</a:t>
            </a:r>
            <a:r>
              <a:rPr lang="en-US" sz="1500" dirty="0"/>
              <a:t> </a:t>
            </a:r>
            <a:r>
              <a:rPr lang="en-US" sz="1500" dirty="0" err="1">
                <a:solidFill>
                  <a:srgbClr val="00B050"/>
                </a:solidFill>
              </a:rPr>
              <a:t>groen</a:t>
            </a:r>
            <a:r>
              <a:rPr lang="en-US" sz="15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39300" y="54292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3" name="Right Triangle 15">
            <a:extLst>
              <a:ext uri="{FF2B5EF4-FFF2-40B4-BE49-F238E27FC236}">
                <a16:creationId xmlns:a16="http://schemas.microsoft.com/office/drawing/2014/main" id="{6AC15E1D-C46B-D44A-8B89-55A49BF7CBB9}"/>
              </a:ext>
            </a:extLst>
          </p:cNvPr>
          <p:cNvSpPr/>
          <p:nvPr/>
        </p:nvSpPr>
        <p:spPr>
          <a:xfrm rot="5400000">
            <a:off x="1194686" y="3286316"/>
            <a:ext cx="671352" cy="86662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Triangle 15">
            <a:extLst>
              <a:ext uri="{FF2B5EF4-FFF2-40B4-BE49-F238E27FC236}">
                <a16:creationId xmlns:a16="http://schemas.microsoft.com/office/drawing/2014/main" id="{868CE333-3F59-D447-B2FA-C38194CA192E}"/>
              </a:ext>
            </a:extLst>
          </p:cNvPr>
          <p:cNvSpPr/>
          <p:nvPr/>
        </p:nvSpPr>
        <p:spPr>
          <a:xfrm rot="16200000" flipV="1">
            <a:off x="1061896" y="2471524"/>
            <a:ext cx="919573" cy="855275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8D9E2854-A297-554C-9E0A-783B467A394C}"/>
              </a:ext>
            </a:extLst>
          </p:cNvPr>
          <p:cNvCxnSpPr>
            <a:cxnSpLocks/>
          </p:cNvCxnSpPr>
          <p:nvPr/>
        </p:nvCxnSpPr>
        <p:spPr>
          <a:xfrm flipV="1">
            <a:off x="1624067" y="2981447"/>
            <a:ext cx="0" cy="1491587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24B1BDF4-113C-8548-82B2-00A114111534}"/>
              </a:ext>
            </a:extLst>
          </p:cNvPr>
          <p:cNvCxnSpPr>
            <a:cxnSpLocks/>
          </p:cNvCxnSpPr>
          <p:nvPr/>
        </p:nvCxnSpPr>
        <p:spPr>
          <a:xfrm>
            <a:off x="1102725" y="3000946"/>
            <a:ext cx="540105" cy="1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Triangle 14"/>
          <p:cNvSpPr/>
          <p:nvPr/>
        </p:nvSpPr>
        <p:spPr>
          <a:xfrm>
            <a:off x="1086747" y="2448696"/>
            <a:ext cx="530024" cy="550112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Triangle 15"/>
          <p:cNvSpPr/>
          <p:nvPr/>
        </p:nvSpPr>
        <p:spPr>
          <a:xfrm rot="5400000">
            <a:off x="1146182" y="3593306"/>
            <a:ext cx="435828" cy="540105"/>
          </a:xfrm>
          <a:prstGeom prst="rtTriangl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1084243" y="2998808"/>
            <a:ext cx="549906" cy="63387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ight Triangle 17"/>
          <p:cNvSpPr/>
          <p:nvPr/>
        </p:nvSpPr>
        <p:spPr>
          <a:xfrm rot="13717966">
            <a:off x="1416993" y="3127585"/>
            <a:ext cx="462243" cy="418364"/>
          </a:xfrm>
          <a:prstGeom prst="rtTriangl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072710" y="2439378"/>
            <a:ext cx="924259" cy="20336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E9F5734B-BD69-8043-A1CC-DB4C332599E6}"/>
              </a:ext>
            </a:extLst>
          </p:cNvPr>
          <p:cNvSpPr txBox="1"/>
          <p:nvPr/>
        </p:nvSpPr>
        <p:spPr>
          <a:xfrm>
            <a:off x="1622297" y="4171811"/>
            <a:ext cx="3573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25" dirty="0">
                <a:solidFill>
                  <a:schemeClr val="accent1">
                    <a:lumMod val="75000"/>
                  </a:schemeClr>
                </a:solidFill>
              </a:rPr>
              <a:t>MO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8A04C21-A45D-6D49-BC10-E2898B486A45}"/>
              </a:ext>
            </a:extLst>
          </p:cNvPr>
          <p:cNvSpPr/>
          <p:nvPr/>
        </p:nvSpPr>
        <p:spPr>
          <a:xfrm>
            <a:off x="1094044" y="2991220"/>
            <a:ext cx="537254" cy="3338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35398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5" grpId="0" animBg="1"/>
      <p:bldP spid="16" grpId="0" animBg="1"/>
      <p:bldP spid="17" grpId="0" animBg="1"/>
      <p:bldP spid="18" grpId="0" animBg="1"/>
      <p:bldP spid="29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084965"/>
            <a:ext cx="340995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392" y="906244"/>
            <a:ext cx="7886700" cy="638462"/>
          </a:xfrm>
        </p:spPr>
        <p:txBody>
          <a:bodyPr>
            <a:normAutofit fontScale="90000"/>
          </a:bodyPr>
          <a:lstStyle/>
          <a:p>
            <a:r>
              <a:rPr lang="en-US" b="1" err="1"/>
              <a:t>Antwoord</a:t>
            </a:r>
            <a:r>
              <a:rPr lang="en-US" b="1"/>
              <a:t> </a:t>
            </a:r>
            <a:r>
              <a:rPr lang="en-US" b="1" err="1"/>
              <a:t>bij</a:t>
            </a:r>
            <a:r>
              <a:rPr lang="en-US" b="1"/>
              <a:t> </a:t>
            </a:r>
            <a:r>
              <a:rPr lang="en-US" b="1" err="1"/>
              <a:t>accijns</a:t>
            </a:r>
            <a:endParaRPr lang="en-US" b="1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3392639" y="2702898"/>
            <a:ext cx="1986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38548" y="3501992"/>
            <a:ext cx="1986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 rot="5400000">
            <a:off x="5478745" y="4554454"/>
            <a:ext cx="291192" cy="13674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5743030" y="4481020"/>
            <a:ext cx="32495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= </a:t>
            </a:r>
            <a:r>
              <a:rPr lang="en-US" sz="1500" err="1"/>
              <a:t>Harbergerdriehoek</a:t>
            </a:r>
            <a:r>
              <a:rPr lang="en-US" sz="1500"/>
              <a:t> = </a:t>
            </a:r>
            <a:r>
              <a:rPr lang="en-US" sz="1500" err="1"/>
              <a:t>welvaartsverlies</a:t>
            </a:r>
            <a:endParaRPr lang="en-US" sz="1500"/>
          </a:p>
        </p:txBody>
      </p:sp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AD7B199C-AF2F-2F47-84F9-C10974681353}"/>
              </a:ext>
            </a:extLst>
          </p:cNvPr>
          <p:cNvSpPr/>
          <p:nvPr/>
        </p:nvSpPr>
        <p:spPr>
          <a:xfrm rot="5400000">
            <a:off x="1825289" y="3378723"/>
            <a:ext cx="1125312" cy="1120082"/>
          </a:xfrm>
          <a:prstGeom prst="rt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9" name="Rechthoekige driehoek 18">
            <a:extLst>
              <a:ext uri="{FF2B5EF4-FFF2-40B4-BE49-F238E27FC236}">
                <a16:creationId xmlns:a16="http://schemas.microsoft.com/office/drawing/2014/main" id="{B69652F2-9E03-6D4F-B16C-5118649851EF}"/>
              </a:ext>
            </a:extLst>
          </p:cNvPr>
          <p:cNvSpPr/>
          <p:nvPr/>
        </p:nvSpPr>
        <p:spPr>
          <a:xfrm>
            <a:off x="1819604" y="2248001"/>
            <a:ext cx="1105582" cy="1112292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123289" y="2248001"/>
            <a:ext cx="1969331" cy="1969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hthoekige driehoek 17">
            <a:extLst>
              <a:ext uri="{FF2B5EF4-FFF2-40B4-BE49-F238E27FC236}">
                <a16:creationId xmlns:a16="http://schemas.microsoft.com/office/drawing/2014/main" id="{906AF6E0-B36D-4243-A55C-127C30D7E3D5}"/>
              </a:ext>
            </a:extLst>
          </p:cNvPr>
          <p:cNvSpPr/>
          <p:nvPr/>
        </p:nvSpPr>
        <p:spPr>
          <a:xfrm rot="5400000">
            <a:off x="1803598" y="3233550"/>
            <a:ext cx="987468" cy="988773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7" name="Rechthoekige driehoek 16">
            <a:extLst>
              <a:ext uri="{FF2B5EF4-FFF2-40B4-BE49-F238E27FC236}">
                <a16:creationId xmlns:a16="http://schemas.microsoft.com/office/drawing/2014/main" id="{DF2CDC9D-7F5E-1945-A89C-E96D498DC898}"/>
              </a:ext>
            </a:extLst>
          </p:cNvPr>
          <p:cNvSpPr/>
          <p:nvPr/>
        </p:nvSpPr>
        <p:spPr>
          <a:xfrm>
            <a:off x="1803482" y="2216401"/>
            <a:ext cx="1014229" cy="1013396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820031" y="3240364"/>
            <a:ext cx="2" cy="18641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1812470" y="3534150"/>
            <a:ext cx="993362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 flipV="1">
            <a:off x="1804344" y="3230589"/>
            <a:ext cx="1001488" cy="1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812470" y="3371733"/>
            <a:ext cx="1122240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940070CB-CAD9-7741-92F1-018634FCC962}"/>
              </a:ext>
            </a:extLst>
          </p:cNvPr>
          <p:cNvSpPr txBox="1"/>
          <p:nvPr/>
        </p:nvSpPr>
        <p:spPr>
          <a:xfrm>
            <a:off x="1605073" y="2393220"/>
            <a:ext cx="288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>
                <a:latin typeface="Courier" pitchFamily="2" charset="0"/>
              </a:rPr>
              <a:t>9</a:t>
            </a:r>
          </a:p>
          <a:p>
            <a:endParaRPr lang="nl-NL" sz="450">
              <a:latin typeface="Courier" pitchFamily="2" charset="0"/>
            </a:endParaRPr>
          </a:p>
          <a:p>
            <a:r>
              <a:rPr lang="nl-NL" sz="1350">
                <a:latin typeface="Courier" pitchFamily="2" charset="0"/>
              </a:rPr>
              <a:t>8</a:t>
            </a:r>
          </a:p>
          <a:p>
            <a:endParaRPr lang="nl-NL" sz="450">
              <a:latin typeface="Courier" pitchFamily="2" charset="0"/>
            </a:endParaRPr>
          </a:p>
          <a:p>
            <a:r>
              <a:rPr lang="nl-NL" sz="1350">
                <a:latin typeface="Courier" pitchFamily="2" charset="0"/>
              </a:rPr>
              <a:t>7</a:t>
            </a:r>
          </a:p>
          <a:p>
            <a:endParaRPr lang="nl-NL" sz="450">
              <a:latin typeface="Courier" pitchFamily="2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10EF39A-B123-3A46-8DD7-B51C6E895E55}"/>
              </a:ext>
            </a:extLst>
          </p:cNvPr>
          <p:cNvSpPr txBox="1"/>
          <p:nvPr/>
        </p:nvSpPr>
        <p:spPr>
          <a:xfrm>
            <a:off x="1604321" y="3538336"/>
            <a:ext cx="288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>
                <a:latin typeface="Courier" pitchFamily="2" charset="0"/>
              </a:rPr>
              <a:t>5</a:t>
            </a:r>
          </a:p>
          <a:p>
            <a:endParaRPr lang="nl-NL" sz="450">
              <a:latin typeface="Courier" pitchFamily="2" charset="0"/>
            </a:endParaRPr>
          </a:p>
          <a:p>
            <a:r>
              <a:rPr lang="nl-NL" sz="1350">
                <a:latin typeface="Courier" pitchFamily="2" charset="0"/>
              </a:rPr>
              <a:t>4</a:t>
            </a:r>
          </a:p>
          <a:p>
            <a:endParaRPr lang="nl-NL" sz="450">
              <a:latin typeface="Courier" pitchFamily="2" charset="0"/>
            </a:endParaRPr>
          </a:p>
          <a:p>
            <a:r>
              <a:rPr lang="nl-NL" sz="1350">
                <a:latin typeface="Courier" pitchFamily="2" charset="0"/>
              </a:rPr>
              <a:t>3</a:t>
            </a:r>
          </a:p>
          <a:p>
            <a:endParaRPr lang="nl-NL" sz="450">
              <a:latin typeface="Courier" pitchFamily="2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8C74454C-EA20-3E4F-A21D-7D3C52AC0EB1}"/>
              </a:ext>
            </a:extLst>
          </p:cNvPr>
          <p:cNvSpPr txBox="1"/>
          <p:nvPr/>
        </p:nvSpPr>
        <p:spPr>
          <a:xfrm>
            <a:off x="1620977" y="4674541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1</a:t>
            </a:r>
          </a:p>
        </p:txBody>
      </p:sp>
      <p:sp>
        <p:nvSpPr>
          <p:cNvPr id="24" name="Rechthoekige driehoek 23">
            <a:extLst>
              <a:ext uri="{FF2B5EF4-FFF2-40B4-BE49-F238E27FC236}">
                <a16:creationId xmlns:a16="http://schemas.microsoft.com/office/drawing/2014/main" id="{D6777EA8-FCF2-7946-BB48-091FCDD5FA79}"/>
              </a:ext>
            </a:extLst>
          </p:cNvPr>
          <p:cNvSpPr/>
          <p:nvPr/>
        </p:nvSpPr>
        <p:spPr>
          <a:xfrm>
            <a:off x="5538956" y="2055703"/>
            <a:ext cx="288075" cy="250755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4015F8F-BB88-BD4D-8E7D-0CAFFA15F7BF}"/>
              </a:ext>
            </a:extLst>
          </p:cNvPr>
          <p:cNvSpPr txBox="1"/>
          <p:nvPr/>
        </p:nvSpPr>
        <p:spPr>
          <a:xfrm>
            <a:off x="5915205" y="2085511"/>
            <a:ext cx="21482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Nieuw consumentensurplus</a:t>
            </a:r>
          </a:p>
        </p:txBody>
      </p:sp>
      <p:sp>
        <p:nvSpPr>
          <p:cNvPr id="27" name="Rechthoekige driehoek 26">
            <a:extLst>
              <a:ext uri="{FF2B5EF4-FFF2-40B4-BE49-F238E27FC236}">
                <a16:creationId xmlns:a16="http://schemas.microsoft.com/office/drawing/2014/main" id="{F007C313-3145-024E-8031-7F262C1AFB9A}"/>
              </a:ext>
            </a:extLst>
          </p:cNvPr>
          <p:cNvSpPr/>
          <p:nvPr/>
        </p:nvSpPr>
        <p:spPr>
          <a:xfrm>
            <a:off x="5540632" y="1065228"/>
            <a:ext cx="374573" cy="302212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04E879C-BB6E-7C46-ABF8-4EA253878817}"/>
              </a:ext>
            </a:extLst>
          </p:cNvPr>
          <p:cNvSpPr txBox="1"/>
          <p:nvPr/>
        </p:nvSpPr>
        <p:spPr>
          <a:xfrm>
            <a:off x="6024538" y="1090441"/>
            <a:ext cx="1676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Consumentensurplus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00532F62-A3E1-F149-BBE7-2A3C928924FE}"/>
              </a:ext>
            </a:extLst>
          </p:cNvPr>
          <p:cNvSpPr/>
          <p:nvPr/>
        </p:nvSpPr>
        <p:spPr>
          <a:xfrm>
            <a:off x="5555967" y="4146313"/>
            <a:ext cx="598855" cy="1578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FCC2FE9-6884-9240-8320-44EB33F414EA}"/>
              </a:ext>
            </a:extLst>
          </p:cNvPr>
          <p:cNvSpPr txBox="1"/>
          <p:nvPr/>
        </p:nvSpPr>
        <p:spPr>
          <a:xfrm>
            <a:off x="6299834" y="4086722"/>
            <a:ext cx="1464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Accijns opbrengst </a:t>
            </a:r>
          </a:p>
        </p:txBody>
      </p:sp>
      <p:sp>
        <p:nvSpPr>
          <p:cNvPr id="30" name="Rechthoekige driehoek 29">
            <a:extLst>
              <a:ext uri="{FF2B5EF4-FFF2-40B4-BE49-F238E27FC236}">
                <a16:creationId xmlns:a16="http://schemas.microsoft.com/office/drawing/2014/main" id="{01C33195-B61B-8E4F-A7A2-C20946C2EE5F}"/>
              </a:ext>
            </a:extLst>
          </p:cNvPr>
          <p:cNvSpPr/>
          <p:nvPr/>
        </p:nvSpPr>
        <p:spPr>
          <a:xfrm rot="5400000">
            <a:off x="5557897" y="2474630"/>
            <a:ext cx="267968" cy="30585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B82DBDB-660D-394A-A72A-F7E8FB58CF39}"/>
              </a:ext>
            </a:extLst>
          </p:cNvPr>
          <p:cNvSpPr txBox="1"/>
          <p:nvPr/>
        </p:nvSpPr>
        <p:spPr>
          <a:xfrm>
            <a:off x="5915206" y="2484540"/>
            <a:ext cx="20939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Nieuw producentensurplus</a:t>
            </a:r>
          </a:p>
        </p:txBody>
      </p:sp>
      <p:sp>
        <p:nvSpPr>
          <p:cNvPr id="35" name="Rechthoekige driehoek 34">
            <a:extLst>
              <a:ext uri="{FF2B5EF4-FFF2-40B4-BE49-F238E27FC236}">
                <a16:creationId xmlns:a16="http://schemas.microsoft.com/office/drawing/2014/main" id="{6064BDD9-4A36-E149-AB37-66F948B51DDB}"/>
              </a:ext>
            </a:extLst>
          </p:cNvPr>
          <p:cNvSpPr/>
          <p:nvPr/>
        </p:nvSpPr>
        <p:spPr>
          <a:xfrm rot="5400000">
            <a:off x="5569865" y="1434781"/>
            <a:ext cx="316107" cy="374573"/>
          </a:xfrm>
          <a:prstGeom prst="rt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3990D6F-B9D0-1D4C-9313-2E5F29D29007}"/>
              </a:ext>
            </a:extLst>
          </p:cNvPr>
          <p:cNvSpPr txBox="1"/>
          <p:nvPr/>
        </p:nvSpPr>
        <p:spPr>
          <a:xfrm>
            <a:off x="6024538" y="1451678"/>
            <a:ext cx="16002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Producentensurplus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0E64C748-17AC-9B47-8BB7-1C4DD0A3F66A}"/>
              </a:ext>
            </a:extLst>
          </p:cNvPr>
          <p:cNvSpPr/>
          <p:nvPr/>
        </p:nvSpPr>
        <p:spPr>
          <a:xfrm rot="10800000">
            <a:off x="1800967" y="3388044"/>
            <a:ext cx="1005068" cy="1369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3" name="Rechthoekige driehoek 32">
            <a:extLst>
              <a:ext uri="{FF2B5EF4-FFF2-40B4-BE49-F238E27FC236}">
                <a16:creationId xmlns:a16="http://schemas.microsoft.com/office/drawing/2014/main" id="{DF6F9613-2BB4-C445-9BAF-5BAB75923355}"/>
              </a:ext>
            </a:extLst>
          </p:cNvPr>
          <p:cNvSpPr/>
          <p:nvPr/>
        </p:nvSpPr>
        <p:spPr>
          <a:xfrm rot="10800000" flipH="1">
            <a:off x="2765003" y="3392645"/>
            <a:ext cx="167397" cy="13699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3CAEE8BC-B522-F44E-8E84-7619CC35988D}"/>
              </a:ext>
            </a:extLst>
          </p:cNvPr>
          <p:cNvSpPr txBox="1"/>
          <p:nvPr/>
        </p:nvSpPr>
        <p:spPr>
          <a:xfrm>
            <a:off x="5487324" y="3622068"/>
            <a:ext cx="22131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afname producenten surplus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779ED251-246D-D14A-991F-83791890E70F}"/>
              </a:ext>
            </a:extLst>
          </p:cNvPr>
          <p:cNvSpPr/>
          <p:nvPr/>
        </p:nvSpPr>
        <p:spPr>
          <a:xfrm>
            <a:off x="1796564" y="3237359"/>
            <a:ext cx="1009268" cy="1468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8" name="Rechthoekige driehoek 37">
            <a:extLst>
              <a:ext uri="{FF2B5EF4-FFF2-40B4-BE49-F238E27FC236}">
                <a16:creationId xmlns:a16="http://schemas.microsoft.com/office/drawing/2014/main" id="{EC65D7C3-A1F4-6843-A8AB-34D3C79E825C}"/>
              </a:ext>
            </a:extLst>
          </p:cNvPr>
          <p:cNvSpPr/>
          <p:nvPr/>
        </p:nvSpPr>
        <p:spPr>
          <a:xfrm>
            <a:off x="2801970" y="3237359"/>
            <a:ext cx="164567" cy="148842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74726E3-4E10-114C-A19C-1A898F6691DA}"/>
              </a:ext>
            </a:extLst>
          </p:cNvPr>
          <p:cNvSpPr txBox="1"/>
          <p:nvPr/>
        </p:nvSpPr>
        <p:spPr>
          <a:xfrm>
            <a:off x="5480803" y="3104443"/>
            <a:ext cx="22674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afname consumenten surplus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441DFE7F-58E1-764E-A98C-FCCF70A5DB0C}"/>
              </a:ext>
            </a:extLst>
          </p:cNvPr>
          <p:cNvSpPr/>
          <p:nvPr/>
        </p:nvSpPr>
        <p:spPr>
          <a:xfrm>
            <a:off x="5532041" y="2989994"/>
            <a:ext cx="1009268" cy="1468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2" name="Rechthoekige driehoek 41">
            <a:extLst>
              <a:ext uri="{FF2B5EF4-FFF2-40B4-BE49-F238E27FC236}">
                <a16:creationId xmlns:a16="http://schemas.microsoft.com/office/drawing/2014/main" id="{E638DD5E-1262-FA4A-888D-70C793A9B2BE}"/>
              </a:ext>
            </a:extLst>
          </p:cNvPr>
          <p:cNvSpPr/>
          <p:nvPr/>
        </p:nvSpPr>
        <p:spPr>
          <a:xfrm>
            <a:off x="6537447" y="2989994"/>
            <a:ext cx="164567" cy="148842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A7364DBC-8060-1C4E-A5C6-B1E7DD5A48DE}"/>
              </a:ext>
            </a:extLst>
          </p:cNvPr>
          <p:cNvSpPr/>
          <p:nvPr/>
        </p:nvSpPr>
        <p:spPr>
          <a:xfrm rot="10800000">
            <a:off x="5536241" y="3524717"/>
            <a:ext cx="1005068" cy="1369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4" name="Rechthoekige driehoek 43">
            <a:extLst>
              <a:ext uri="{FF2B5EF4-FFF2-40B4-BE49-F238E27FC236}">
                <a16:creationId xmlns:a16="http://schemas.microsoft.com/office/drawing/2014/main" id="{84F76524-1FDC-A84F-A2D7-C44417EAD047}"/>
              </a:ext>
            </a:extLst>
          </p:cNvPr>
          <p:cNvSpPr/>
          <p:nvPr/>
        </p:nvSpPr>
        <p:spPr>
          <a:xfrm rot="10800000" flipH="1">
            <a:off x="6535356" y="3524716"/>
            <a:ext cx="167397" cy="13699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D45F177-3D9E-D743-BBCF-E4DE5B58E350}"/>
              </a:ext>
            </a:extLst>
          </p:cNvPr>
          <p:cNvSpPr/>
          <p:nvPr/>
        </p:nvSpPr>
        <p:spPr>
          <a:xfrm>
            <a:off x="1791314" y="3234995"/>
            <a:ext cx="1026756" cy="2835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2" name="Isosceles Triangle 11">
            <a:extLst>
              <a:ext uri="{FF2B5EF4-FFF2-40B4-BE49-F238E27FC236}">
                <a16:creationId xmlns:a16="http://schemas.microsoft.com/office/drawing/2014/main" id="{9F5D62A4-7888-6648-BD67-FD245602F435}"/>
              </a:ext>
            </a:extLst>
          </p:cNvPr>
          <p:cNvSpPr/>
          <p:nvPr/>
        </p:nvSpPr>
        <p:spPr>
          <a:xfrm rot="5400000">
            <a:off x="2745338" y="3316952"/>
            <a:ext cx="258396" cy="122741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531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0.02981 -0.001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00013 0.063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9" grpId="0" animBg="1"/>
      <p:bldP spid="18" grpId="0" animBg="1"/>
      <p:bldP spid="18" grpId="1" animBg="1"/>
      <p:bldP spid="17" grpId="0" animBg="1"/>
      <p:bldP spid="24" grpId="0" animBg="1"/>
      <p:bldP spid="11" grpId="0"/>
      <p:bldP spid="27" grpId="0" animBg="1"/>
      <p:bldP spid="20" grpId="0"/>
      <p:bldP spid="21" grpId="0" animBg="1"/>
      <p:bldP spid="28" grpId="0"/>
      <p:bldP spid="30" grpId="0" animBg="1"/>
      <p:bldP spid="31" grpId="0"/>
      <p:bldP spid="35" grpId="0" animBg="1"/>
      <p:bldP spid="36" grpId="0"/>
      <p:bldP spid="32" grpId="0" animBg="1"/>
      <p:bldP spid="33" grpId="0" animBg="1"/>
      <p:bldP spid="34" grpId="0"/>
      <p:bldP spid="37" grpId="0" animBg="1"/>
      <p:bldP spid="38" grpId="0" animBg="1"/>
      <p:bldP spid="39" grpId="0"/>
      <p:bldP spid="41" grpId="0" animBg="1"/>
      <p:bldP spid="42" grpId="0" animBg="1"/>
      <p:bldP spid="43" grpId="0" animBg="1"/>
      <p:bldP spid="44" grpId="0" animBg="1"/>
      <p:bldP spid="15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hermafbeelding 2015-12-06 om 18.01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t="14762" r="42262" b="8730"/>
          <a:stretch/>
        </p:blipFill>
        <p:spPr>
          <a:xfrm>
            <a:off x="1510392" y="1768929"/>
            <a:ext cx="4177394" cy="410919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326823" y="1905000"/>
            <a:ext cx="2653393" cy="2639786"/>
          </a:xfrm>
          <a:prstGeom prst="line">
            <a:avLst/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3124202" y="3224895"/>
            <a:ext cx="2" cy="1864178"/>
          </a:xfrm>
          <a:prstGeom prst="line">
            <a:avLst/>
          </a:prstGeom>
          <a:ln w="25400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3394547" y="3484121"/>
            <a:ext cx="377" cy="1604951"/>
          </a:xfrm>
          <a:prstGeom prst="line">
            <a:avLst/>
          </a:prstGeom>
          <a:ln w="22225">
            <a:solidFill>
              <a:schemeClr val="accent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9804" y="2929679"/>
            <a:ext cx="1205593" cy="0"/>
          </a:xfrm>
          <a:prstGeom prst="line">
            <a:avLst/>
          </a:prstGeom>
          <a:ln w="28575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9804" y="3526971"/>
            <a:ext cx="1205593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87535" y="2667001"/>
            <a:ext cx="4367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405744" y="3937908"/>
            <a:ext cx="43270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 rot="16200000">
            <a:off x="2986431" y="3087153"/>
            <a:ext cx="527955" cy="252409"/>
          </a:xfrm>
          <a:prstGeom prst="triangle">
            <a:avLst>
              <a:gd name="adj" fmla="val 481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Isosceles Triangle 20"/>
          <p:cNvSpPr/>
          <p:nvPr/>
        </p:nvSpPr>
        <p:spPr>
          <a:xfrm rot="16200000">
            <a:off x="6229959" y="4833046"/>
            <a:ext cx="495700" cy="29808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6652942" y="4722928"/>
            <a:ext cx="1809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= </a:t>
            </a:r>
            <a:r>
              <a:rPr lang="en-US" sz="1500" err="1"/>
              <a:t>Harbergerdriehoek</a:t>
            </a:r>
            <a:endParaRPr lang="en-US" sz="1500"/>
          </a:p>
          <a:p>
            <a:r>
              <a:rPr lang="en-US" sz="1500"/>
              <a:t>= </a:t>
            </a:r>
            <a:r>
              <a:rPr lang="en-US" sz="1500" err="1"/>
              <a:t>Welvaartsverlies</a:t>
            </a:r>
            <a:endParaRPr lang="en-US" sz="15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485900" y="911679"/>
            <a:ext cx="6172200" cy="572402"/>
          </a:xfrm>
        </p:spPr>
        <p:txBody>
          <a:bodyPr>
            <a:normAutofit fontScale="90000"/>
          </a:bodyPr>
          <a:lstStyle/>
          <a:p>
            <a:r>
              <a:rPr lang="en-US" b="1" err="1"/>
              <a:t>Antwoord</a:t>
            </a:r>
            <a:r>
              <a:rPr lang="en-US" b="1"/>
              <a:t> </a:t>
            </a:r>
            <a:r>
              <a:rPr lang="en-US" b="1" err="1"/>
              <a:t>bij</a:t>
            </a:r>
            <a:r>
              <a:rPr lang="en-US" b="1"/>
              <a:t> </a:t>
            </a:r>
            <a:r>
              <a:rPr lang="en-US" b="1" err="1"/>
              <a:t>subsidie</a:t>
            </a:r>
            <a:endParaRPr lang="en-US" b="1"/>
          </a:p>
        </p:txBody>
      </p:sp>
      <p:sp>
        <p:nvSpPr>
          <p:cNvPr id="25" name="Rechthoekige driehoek 24">
            <a:extLst>
              <a:ext uri="{FF2B5EF4-FFF2-40B4-BE49-F238E27FC236}">
                <a16:creationId xmlns:a16="http://schemas.microsoft.com/office/drawing/2014/main" id="{286FCEB0-0D7C-F644-925D-6CAC31C2EE12}"/>
              </a:ext>
            </a:extLst>
          </p:cNvPr>
          <p:cNvSpPr/>
          <p:nvPr/>
        </p:nvSpPr>
        <p:spPr>
          <a:xfrm rot="5400000">
            <a:off x="2331974" y="3222793"/>
            <a:ext cx="766996" cy="771197"/>
          </a:xfrm>
          <a:prstGeom prst="rt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6" name="Rechthoekige driehoek 25">
            <a:extLst>
              <a:ext uri="{FF2B5EF4-FFF2-40B4-BE49-F238E27FC236}">
                <a16:creationId xmlns:a16="http://schemas.microsoft.com/office/drawing/2014/main" id="{13EE469D-AAEE-6C49-83C2-F05B9D472E7E}"/>
              </a:ext>
            </a:extLst>
          </p:cNvPr>
          <p:cNvSpPr/>
          <p:nvPr/>
        </p:nvSpPr>
        <p:spPr>
          <a:xfrm>
            <a:off x="2330816" y="2462466"/>
            <a:ext cx="751670" cy="762427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cxnSp>
        <p:nvCxnSpPr>
          <p:cNvPr id="32" name="Straight Connector 8">
            <a:extLst>
              <a:ext uri="{FF2B5EF4-FFF2-40B4-BE49-F238E27FC236}">
                <a16:creationId xmlns:a16="http://schemas.microsoft.com/office/drawing/2014/main" id="{6EA78352-5605-0741-8D89-1C7087078452}"/>
              </a:ext>
            </a:extLst>
          </p:cNvPr>
          <p:cNvCxnSpPr/>
          <p:nvPr/>
        </p:nvCxnSpPr>
        <p:spPr>
          <a:xfrm flipH="1">
            <a:off x="7977874" y="4297850"/>
            <a:ext cx="2" cy="1864178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">
            <a:extLst>
              <a:ext uri="{FF2B5EF4-FFF2-40B4-BE49-F238E27FC236}">
                <a16:creationId xmlns:a16="http://schemas.microsoft.com/office/drawing/2014/main" id="{9C6B80AE-5650-014C-8A33-EB8854C70CED}"/>
              </a:ext>
            </a:extLst>
          </p:cNvPr>
          <p:cNvCxnSpPr>
            <a:cxnSpLocks/>
          </p:cNvCxnSpPr>
          <p:nvPr/>
        </p:nvCxnSpPr>
        <p:spPr>
          <a:xfrm flipV="1">
            <a:off x="2333639" y="1888797"/>
            <a:ext cx="2121818" cy="2091996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hoekige driehoek 38">
            <a:extLst>
              <a:ext uri="{FF2B5EF4-FFF2-40B4-BE49-F238E27FC236}">
                <a16:creationId xmlns:a16="http://schemas.microsoft.com/office/drawing/2014/main" id="{11AEA96A-A126-354A-87FE-3D94B9519C69}"/>
              </a:ext>
            </a:extLst>
          </p:cNvPr>
          <p:cNvSpPr/>
          <p:nvPr/>
        </p:nvSpPr>
        <p:spPr>
          <a:xfrm rot="5400000">
            <a:off x="2329956" y="3509938"/>
            <a:ext cx="1022868" cy="1014422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cxnSp>
        <p:nvCxnSpPr>
          <p:cNvPr id="41" name="Straight Connector 7">
            <a:extLst>
              <a:ext uri="{FF2B5EF4-FFF2-40B4-BE49-F238E27FC236}">
                <a16:creationId xmlns:a16="http://schemas.microsoft.com/office/drawing/2014/main" id="{864A5FFE-2E76-1346-8C0D-2E37B705593A}"/>
              </a:ext>
            </a:extLst>
          </p:cNvPr>
          <p:cNvCxnSpPr>
            <a:cxnSpLocks/>
          </p:cNvCxnSpPr>
          <p:nvPr/>
        </p:nvCxnSpPr>
        <p:spPr>
          <a:xfrm>
            <a:off x="2303632" y="3484121"/>
            <a:ext cx="1111764" cy="21593"/>
          </a:xfrm>
          <a:prstGeom prst="line">
            <a:avLst/>
          </a:prstGeom>
          <a:ln w="22225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326822" y="3224894"/>
            <a:ext cx="3083" cy="0"/>
          </a:xfrm>
          <a:prstGeom prst="line">
            <a:avLst/>
          </a:prstGeom>
          <a:ln w="22225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hoekige driehoek 28">
            <a:extLst>
              <a:ext uri="{FF2B5EF4-FFF2-40B4-BE49-F238E27FC236}">
                <a16:creationId xmlns:a16="http://schemas.microsoft.com/office/drawing/2014/main" id="{7B0E30F5-2856-514A-86CA-FA1C654A6DE3}"/>
              </a:ext>
            </a:extLst>
          </p:cNvPr>
          <p:cNvSpPr/>
          <p:nvPr/>
        </p:nvSpPr>
        <p:spPr>
          <a:xfrm>
            <a:off x="2333946" y="2473664"/>
            <a:ext cx="1014229" cy="1013396"/>
          </a:xfrm>
          <a:prstGeom prst="rtTriangle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6A9D6F97-F7AA-E54E-BED4-A20392873C74}"/>
              </a:ext>
            </a:extLst>
          </p:cNvPr>
          <p:cNvSpPr/>
          <p:nvPr/>
        </p:nvSpPr>
        <p:spPr>
          <a:xfrm>
            <a:off x="2336491" y="3230201"/>
            <a:ext cx="751841" cy="2523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FFA6BAF5-B942-CC44-B2B7-01719FCE8F83}"/>
              </a:ext>
            </a:extLst>
          </p:cNvPr>
          <p:cNvSpPr/>
          <p:nvPr/>
        </p:nvSpPr>
        <p:spPr>
          <a:xfrm>
            <a:off x="3088332" y="3230201"/>
            <a:ext cx="253934" cy="25234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9C87AF01-45EE-E548-9941-FEB7E18B47D3}"/>
              </a:ext>
            </a:extLst>
          </p:cNvPr>
          <p:cNvSpPr/>
          <p:nvPr/>
        </p:nvSpPr>
        <p:spPr>
          <a:xfrm rot="10800000">
            <a:off x="2333638" y="2956346"/>
            <a:ext cx="748934" cy="2523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4" name="Rechthoekige driehoek 43">
            <a:extLst>
              <a:ext uri="{FF2B5EF4-FFF2-40B4-BE49-F238E27FC236}">
                <a16:creationId xmlns:a16="http://schemas.microsoft.com/office/drawing/2014/main" id="{96AFD4FF-B157-304D-A3F2-BFCFF2C63B9A}"/>
              </a:ext>
            </a:extLst>
          </p:cNvPr>
          <p:cNvSpPr/>
          <p:nvPr/>
        </p:nvSpPr>
        <p:spPr>
          <a:xfrm rot="10800000" flipH="1">
            <a:off x="3079082" y="2956346"/>
            <a:ext cx="249938" cy="25234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789FF961-B7F1-0C47-A8BA-B917765F523D}"/>
              </a:ext>
            </a:extLst>
          </p:cNvPr>
          <p:cNvSpPr/>
          <p:nvPr/>
        </p:nvSpPr>
        <p:spPr>
          <a:xfrm rot="10800000">
            <a:off x="6265612" y="2593798"/>
            <a:ext cx="751841" cy="2523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6" name="Rechthoekige driehoek 45">
            <a:extLst>
              <a:ext uri="{FF2B5EF4-FFF2-40B4-BE49-F238E27FC236}">
                <a16:creationId xmlns:a16="http://schemas.microsoft.com/office/drawing/2014/main" id="{A1C65BEF-96B0-4E45-933E-D2FD2F65B551}"/>
              </a:ext>
            </a:extLst>
          </p:cNvPr>
          <p:cNvSpPr/>
          <p:nvPr/>
        </p:nvSpPr>
        <p:spPr>
          <a:xfrm rot="10800000" flipH="1">
            <a:off x="7013962" y="2593798"/>
            <a:ext cx="249938" cy="252344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C1C47A3-5686-4946-B01E-236B856CC6F9}"/>
              </a:ext>
            </a:extLst>
          </p:cNvPr>
          <p:cNvSpPr txBox="1"/>
          <p:nvPr/>
        </p:nvSpPr>
        <p:spPr>
          <a:xfrm>
            <a:off x="6230673" y="2897245"/>
            <a:ext cx="22869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Toename producentensurplus</a:t>
            </a:r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B41FC1E6-E13D-E94B-8615-42FF12B4E7C8}"/>
              </a:ext>
            </a:extLst>
          </p:cNvPr>
          <p:cNvSpPr/>
          <p:nvPr/>
        </p:nvSpPr>
        <p:spPr>
          <a:xfrm>
            <a:off x="6266263" y="3202498"/>
            <a:ext cx="751841" cy="2523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8" name="Rechthoekige driehoek 47">
            <a:extLst>
              <a:ext uri="{FF2B5EF4-FFF2-40B4-BE49-F238E27FC236}">
                <a16:creationId xmlns:a16="http://schemas.microsoft.com/office/drawing/2014/main" id="{3E30B7DC-5BBA-384F-A704-B653EC12552E}"/>
              </a:ext>
            </a:extLst>
          </p:cNvPr>
          <p:cNvSpPr/>
          <p:nvPr/>
        </p:nvSpPr>
        <p:spPr>
          <a:xfrm>
            <a:off x="7018104" y="3202498"/>
            <a:ext cx="253934" cy="252344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A0D898F-05D5-CF40-860A-8E030AF78EA9}"/>
              </a:ext>
            </a:extLst>
          </p:cNvPr>
          <p:cNvSpPr txBox="1"/>
          <p:nvPr/>
        </p:nvSpPr>
        <p:spPr>
          <a:xfrm>
            <a:off x="6230672" y="3482056"/>
            <a:ext cx="2341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Toename consumentensurplus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EDC46B9-6057-5341-A251-F9D6DB9B5530}"/>
              </a:ext>
            </a:extLst>
          </p:cNvPr>
          <p:cNvSpPr txBox="1"/>
          <p:nvPr/>
        </p:nvSpPr>
        <p:spPr>
          <a:xfrm>
            <a:off x="2326822" y="2974870"/>
            <a:ext cx="1069227" cy="30008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nl-NL" sz="1350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134CABDB-8DEE-FE4B-92FC-136E99D1AF85}"/>
              </a:ext>
            </a:extLst>
          </p:cNvPr>
          <p:cNvSpPr txBox="1"/>
          <p:nvPr/>
        </p:nvSpPr>
        <p:spPr>
          <a:xfrm>
            <a:off x="6275608" y="3945037"/>
            <a:ext cx="1805675" cy="507831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l-NL" sz="1350"/>
              <a:t>Verleende Subsidie (van belastinggeld)</a:t>
            </a:r>
          </a:p>
        </p:txBody>
      </p:sp>
      <p:sp>
        <p:nvSpPr>
          <p:cNvPr id="52" name="Rechthoekige driehoek 51">
            <a:extLst>
              <a:ext uri="{FF2B5EF4-FFF2-40B4-BE49-F238E27FC236}">
                <a16:creationId xmlns:a16="http://schemas.microsoft.com/office/drawing/2014/main" id="{D8780F93-7DDF-2442-91A9-8C51A45EDE7F}"/>
              </a:ext>
            </a:extLst>
          </p:cNvPr>
          <p:cNvSpPr/>
          <p:nvPr/>
        </p:nvSpPr>
        <p:spPr>
          <a:xfrm>
            <a:off x="6265611" y="1685654"/>
            <a:ext cx="316801" cy="289553"/>
          </a:xfrm>
          <a:prstGeom prst="rtTriangle">
            <a:avLst/>
          </a:prstGeom>
          <a:solidFill>
            <a:schemeClr val="tx2">
              <a:lumMod val="60000"/>
              <a:lumOff val="40000"/>
              <a:alpha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81A9FD93-79D0-8D44-A2D8-0312BFDBB947}"/>
              </a:ext>
            </a:extLst>
          </p:cNvPr>
          <p:cNvSpPr txBox="1"/>
          <p:nvPr/>
        </p:nvSpPr>
        <p:spPr>
          <a:xfrm>
            <a:off x="6721330" y="1712060"/>
            <a:ext cx="1715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Consumenten surplus</a:t>
            </a:r>
          </a:p>
        </p:txBody>
      </p:sp>
      <p:sp>
        <p:nvSpPr>
          <p:cNvPr id="54" name="Rechthoekige driehoek 53">
            <a:extLst>
              <a:ext uri="{FF2B5EF4-FFF2-40B4-BE49-F238E27FC236}">
                <a16:creationId xmlns:a16="http://schemas.microsoft.com/office/drawing/2014/main" id="{3022FBF3-4794-7645-B028-B137417F7E0E}"/>
              </a:ext>
            </a:extLst>
          </p:cNvPr>
          <p:cNvSpPr/>
          <p:nvPr/>
        </p:nvSpPr>
        <p:spPr>
          <a:xfrm rot="5400000">
            <a:off x="6277953" y="2112882"/>
            <a:ext cx="302114" cy="306804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45BD2162-538C-F04D-A1C6-82FBA8AFF7F5}"/>
              </a:ext>
            </a:extLst>
          </p:cNvPr>
          <p:cNvSpPr txBox="1"/>
          <p:nvPr/>
        </p:nvSpPr>
        <p:spPr>
          <a:xfrm>
            <a:off x="6721330" y="2115226"/>
            <a:ext cx="1638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/>
              <a:t>Producenten surplus</a:t>
            </a:r>
          </a:p>
        </p:txBody>
      </p:sp>
    </p:spTree>
    <p:extLst>
      <p:ext uri="{BB962C8B-B14F-4D97-AF65-F5344CB8AC3E}">
        <p14:creationId xmlns:p14="http://schemas.microsoft.com/office/powerpoint/2010/main" val="17185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0052 -0.106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5" grpId="0" animBg="1"/>
      <p:bldP spid="26" grpId="0" animBg="1"/>
      <p:bldP spid="39" grpId="0" animBg="1"/>
      <p:bldP spid="39" grpId="1" animBg="1"/>
      <p:bldP spid="29" grpId="0" animBg="1"/>
      <p:bldP spid="31" grpId="0" animBg="1"/>
      <p:bldP spid="10" grpId="0" animBg="1"/>
      <p:bldP spid="43" grpId="0" animBg="1"/>
      <p:bldP spid="44" grpId="0" animBg="1"/>
      <p:bldP spid="45" grpId="0" animBg="1"/>
      <p:bldP spid="46" grpId="0" animBg="1"/>
      <p:bldP spid="11" grpId="0"/>
      <p:bldP spid="47" grpId="0" animBg="1"/>
      <p:bldP spid="48" grpId="0" animBg="1"/>
      <p:bldP spid="49" grpId="0"/>
      <p:bldP spid="14" grpId="0" animBg="1"/>
      <p:bldP spid="50" grpId="0" animBg="1"/>
      <p:bldP spid="52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9672" y="-22204"/>
            <a:ext cx="5624646" cy="850106"/>
          </a:xfrm>
        </p:spPr>
        <p:txBody>
          <a:bodyPr/>
          <a:lstStyle/>
          <a:p>
            <a:r>
              <a:rPr lang="en-US" b="1" dirty="0"/>
              <a:t>H1: </a:t>
            </a:r>
            <a:r>
              <a:rPr lang="en-US" b="1" dirty="0" err="1"/>
              <a:t>Marktvormen</a:t>
            </a:r>
            <a:endParaRPr lang="en-US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3563888" y="472652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3563888" y="5212455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  <p:sp>
        <p:nvSpPr>
          <p:cNvPr id="9" name="Tekstvak 8"/>
          <p:cNvSpPr txBox="1"/>
          <p:nvPr/>
        </p:nvSpPr>
        <p:spPr>
          <a:xfrm>
            <a:off x="3563888" y="4257530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0" name="Tekstvak 9"/>
          <p:cNvSpPr txBox="1"/>
          <p:nvPr/>
        </p:nvSpPr>
        <p:spPr>
          <a:xfrm>
            <a:off x="340210" y="846710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A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165658" y="3705932"/>
            <a:ext cx="56886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Welke</a:t>
            </a:r>
            <a:r>
              <a:rPr lang="en-US" sz="2500" b="1" dirty="0"/>
              <a:t> </a:t>
            </a:r>
            <a:r>
              <a:rPr lang="en-US" sz="2500" b="1" dirty="0" err="1"/>
              <a:t>marktvorm</a:t>
            </a:r>
            <a:r>
              <a:rPr lang="en-US" sz="2500" b="1" dirty="0"/>
              <a:t> </a:t>
            </a:r>
            <a:r>
              <a:rPr lang="en-US" sz="2500" b="1" dirty="0" err="1"/>
              <a:t>hoort</a:t>
            </a:r>
            <a:r>
              <a:rPr lang="en-US" sz="2500" b="1" dirty="0"/>
              <a:t> </a:t>
            </a:r>
            <a:r>
              <a:rPr lang="en-US" sz="2500" b="1" dirty="0" err="1"/>
              <a:t>bij</a:t>
            </a:r>
            <a:r>
              <a:rPr lang="en-US" sz="2500" b="1" dirty="0"/>
              <a:t> </a:t>
            </a:r>
            <a:r>
              <a:rPr lang="en-US" sz="2500" b="1" dirty="0" err="1"/>
              <a:t>welk</a:t>
            </a:r>
            <a:r>
              <a:rPr lang="en-US" sz="2500" b="1" dirty="0"/>
              <a:t> </a:t>
            </a:r>
            <a:r>
              <a:rPr lang="en-US" sz="2500" b="1" dirty="0" err="1"/>
              <a:t>plaatje</a:t>
            </a:r>
            <a:r>
              <a:rPr lang="en-US" sz="2500" b="1" dirty="0"/>
              <a:t>? 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40210" y="3126402"/>
            <a:ext cx="2384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Monopolie</a:t>
            </a:r>
            <a:endParaRPr lang="en-US" sz="2500" b="1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AD28081-3A21-1846-95BE-B9F14FB05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887" y="761433"/>
            <a:ext cx="3211870" cy="2141247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5016027" y="2734163"/>
            <a:ext cx="41518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Monopolistische</a:t>
            </a:r>
            <a:r>
              <a:rPr lang="en-US" sz="2500" b="1" dirty="0"/>
              <a:t> </a:t>
            </a:r>
            <a:r>
              <a:rPr lang="en-US" sz="2500" b="1" dirty="0" err="1"/>
              <a:t>concurrentie</a:t>
            </a:r>
            <a:endParaRPr lang="en-US" sz="25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BC1FBF-8093-D849-B9B2-5FF7CB3F9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8" y="1293099"/>
            <a:ext cx="4584700" cy="1778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92F6170-BC37-5342-85B2-332852A7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0" y="4256231"/>
            <a:ext cx="2313785" cy="214496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649934" y="690812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B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814666" y="3887016"/>
            <a:ext cx="17086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/>
              <a:t>Oligopolie</a:t>
            </a:r>
            <a:endParaRPr lang="en-US" sz="25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340210" y="4378768"/>
            <a:ext cx="360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672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7" grpId="0"/>
      <p:bldP spid="1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A1DB4-D249-FC4D-B45C-C4BD0819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/>
          <a:lstStyle/>
          <a:p>
            <a:r>
              <a:rPr lang="nl-NL" b="1" dirty="0"/>
              <a:t>Verschillen tussen marktvormen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9FB0CF-562E-C04F-B80B-F9817540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698996"/>
            <a:ext cx="9129713" cy="39678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83261A3-1FF7-FA4B-A451-EAA6BB76C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15"/>
          <a:stretch/>
        </p:blipFill>
        <p:spPr>
          <a:xfrm>
            <a:off x="1874554" y="4615840"/>
            <a:ext cx="7056503" cy="22421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49A7E13-7E6E-2347-9195-1628FAAC1190}"/>
              </a:ext>
            </a:extLst>
          </p:cNvPr>
          <p:cNvSpPr txBox="1"/>
          <p:nvPr/>
        </p:nvSpPr>
        <p:spPr>
          <a:xfrm>
            <a:off x="14287" y="4615840"/>
            <a:ext cx="2014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0000"/>
                </a:solidFill>
              </a:rPr>
              <a:t>Verloop van de </a:t>
            </a:r>
          </a:p>
          <a:p>
            <a:r>
              <a:rPr lang="nl-NL" sz="1500" b="1" dirty="0" err="1">
                <a:solidFill>
                  <a:srgbClr val="FF0000"/>
                </a:solidFill>
              </a:rPr>
              <a:t>Prijsafzetlijn</a:t>
            </a:r>
            <a:r>
              <a:rPr lang="nl-NL" sz="1500" b="1" dirty="0">
                <a:solidFill>
                  <a:srgbClr val="FF0000"/>
                </a:solidFill>
              </a:rPr>
              <a:t> bij: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6E2240-0BAE-154C-9537-C026246BD87D}"/>
              </a:ext>
            </a:extLst>
          </p:cNvPr>
          <p:cNvSpPr txBox="1"/>
          <p:nvPr/>
        </p:nvSpPr>
        <p:spPr>
          <a:xfrm>
            <a:off x="3995955" y="4615840"/>
            <a:ext cx="5041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500" dirty="0">
              <a:solidFill>
                <a:srgbClr val="0070C0"/>
              </a:solidFill>
            </a:endParaRPr>
          </a:p>
          <a:p>
            <a:endParaRPr lang="nl-NL" sz="1500" dirty="0">
              <a:solidFill>
                <a:srgbClr val="0070C0"/>
              </a:solidFill>
            </a:endParaRPr>
          </a:p>
          <a:p>
            <a:r>
              <a:rPr lang="nl-NL" sz="1500" dirty="0">
                <a:solidFill>
                  <a:srgbClr val="0070C0"/>
                </a:solidFill>
              </a:rPr>
              <a:t>Monopolistische </a:t>
            </a:r>
          </a:p>
          <a:p>
            <a:r>
              <a:rPr lang="nl-NL" sz="1500" dirty="0">
                <a:solidFill>
                  <a:srgbClr val="0070C0"/>
                </a:solidFill>
              </a:rPr>
              <a:t>concurrentie     		Oligopolie          		Monopolie  </a:t>
            </a:r>
          </a:p>
        </p:txBody>
      </p:sp>
    </p:spTree>
    <p:extLst>
      <p:ext uri="{BB962C8B-B14F-4D97-AF65-F5344CB8AC3E}">
        <p14:creationId xmlns:p14="http://schemas.microsoft.com/office/powerpoint/2010/main" val="224834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272" y="89911"/>
            <a:ext cx="8229600" cy="833726"/>
          </a:xfrm>
        </p:spPr>
        <p:txBody>
          <a:bodyPr/>
          <a:lstStyle/>
          <a:p>
            <a:r>
              <a:rPr lang="en-US" b="1" dirty="0"/>
              <a:t>H1: </a:t>
            </a:r>
            <a:r>
              <a:rPr lang="en-US" b="1" dirty="0" err="1"/>
              <a:t>Volkomen</a:t>
            </a:r>
            <a:r>
              <a:rPr lang="en-US" b="1" dirty="0"/>
              <a:t> </a:t>
            </a:r>
            <a:r>
              <a:rPr lang="en-US" b="1" dirty="0" err="1"/>
              <a:t>concurrentie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4014" r="20052" b="49294"/>
          <a:stretch/>
        </p:blipFill>
        <p:spPr bwMode="auto">
          <a:xfrm>
            <a:off x="219288" y="2135290"/>
            <a:ext cx="8518602" cy="322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19288" y="1295711"/>
            <a:ext cx="25435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/>
              <a:t>De kenmerken: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875071" y="2792361"/>
            <a:ext cx="30578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875071" y="3662515"/>
            <a:ext cx="18017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857862" y="4119716"/>
            <a:ext cx="47858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875071" y="4596580"/>
            <a:ext cx="36035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33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0" t="55511" r="20052" b="15335"/>
          <a:stretch/>
        </p:blipFill>
        <p:spPr bwMode="auto">
          <a:xfrm>
            <a:off x="5218733" y="3440565"/>
            <a:ext cx="3052427" cy="2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55511" r="49558" b="15335"/>
          <a:stretch/>
        </p:blipFill>
        <p:spPr bwMode="auto">
          <a:xfrm>
            <a:off x="323272" y="3428992"/>
            <a:ext cx="3620654" cy="20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3814617" y="4281464"/>
            <a:ext cx="1935829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1015999" y="4281464"/>
            <a:ext cx="27986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3" t="67699" r="38680" b="29096"/>
          <a:stretch/>
        </p:blipFill>
        <p:spPr bwMode="auto">
          <a:xfrm>
            <a:off x="5750446" y="5340271"/>
            <a:ext cx="405257" cy="22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6308436" y="5202068"/>
            <a:ext cx="253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</a:t>
            </a:r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winst</a:t>
            </a:r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249382" y="900747"/>
            <a:ext cx="71996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de </a:t>
            </a:r>
            <a:r>
              <a:rPr lang="en-US" dirty="0" err="1"/>
              <a:t>marktprijs</a:t>
            </a:r>
            <a:r>
              <a:rPr lang="en-US" dirty="0"/>
              <a:t> (P)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de GO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de MO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aanbieder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hoe </a:t>
            </a:r>
            <a:r>
              <a:rPr lang="en-US" dirty="0" err="1"/>
              <a:t>loopt</a:t>
            </a:r>
            <a:r>
              <a:rPr lang="en-US" dirty="0"/>
              <a:t> de ‘</a:t>
            </a:r>
            <a:r>
              <a:rPr lang="en-US" dirty="0" err="1"/>
              <a:t>prijsafzetlijn</a:t>
            </a:r>
            <a:r>
              <a:rPr lang="en-US" dirty="0"/>
              <a:t>’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volledige</a:t>
            </a:r>
            <a:r>
              <a:rPr lang="en-US" dirty="0"/>
              <a:t> </a:t>
            </a:r>
            <a:r>
              <a:rPr lang="en-US" dirty="0" err="1"/>
              <a:t>mededinging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Kledingzaak</a:t>
            </a:r>
            <a:r>
              <a:rPr lang="en-US" dirty="0"/>
              <a:t> ‘Black’ </a:t>
            </a:r>
            <a:r>
              <a:rPr lang="en-US" dirty="0" err="1"/>
              <a:t>aanbieden</a:t>
            </a:r>
            <a:r>
              <a:rPr lang="en-US" dirty="0"/>
              <a:t>? </a:t>
            </a:r>
            <a:r>
              <a:rPr lang="en-US" dirty="0" err="1"/>
              <a:t>Waarom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afzet</a:t>
            </a:r>
            <a:r>
              <a:rPr lang="en-US" dirty="0"/>
              <a:t> is de </a:t>
            </a:r>
            <a:r>
              <a:rPr lang="en-US" dirty="0" err="1"/>
              <a:t>winst</a:t>
            </a:r>
            <a:r>
              <a:rPr lang="en-US" dirty="0"/>
              <a:t> </a:t>
            </a:r>
            <a:r>
              <a:rPr lang="en-US" i="1" dirty="0"/>
              <a:t>per product </a:t>
            </a:r>
            <a:r>
              <a:rPr lang="en-US" dirty="0" err="1"/>
              <a:t>maximaal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‘Black’?</a:t>
            </a:r>
          </a:p>
          <a:p>
            <a:pPr marL="342900" indent="-342900">
              <a:buAutoNum type="arabicPeriod"/>
            </a:pPr>
            <a:r>
              <a:rPr lang="en-US" dirty="0" err="1"/>
              <a:t>Welke</a:t>
            </a:r>
            <a:r>
              <a:rPr lang="en-US" dirty="0"/>
              <a:t> curve kun je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</a:t>
            </a:r>
            <a:r>
              <a:rPr lang="en-US" dirty="0" err="1"/>
              <a:t>individuele</a:t>
            </a:r>
            <a:r>
              <a:rPr lang="en-US" dirty="0"/>
              <a:t> </a:t>
            </a:r>
            <a:r>
              <a:rPr lang="en-US" dirty="0" err="1"/>
              <a:t>aanbodfunctie</a:t>
            </a:r>
            <a:r>
              <a:rPr lang="en-US" dirty="0"/>
              <a:t>’ van Black?</a:t>
            </a:r>
          </a:p>
          <a:p>
            <a:pPr marL="342900" indent="-342900">
              <a:buAutoNum type="arabicPeriod"/>
            </a:pPr>
            <a:r>
              <a:rPr lang="en-US" dirty="0" err="1"/>
              <a:t>Waarom</a:t>
            </a:r>
            <a:r>
              <a:rPr lang="en-US" dirty="0"/>
              <a:t> is het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toeval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MK-curve de GTK-curve in het </a:t>
            </a:r>
            <a:r>
              <a:rPr lang="en-US" dirty="0" err="1"/>
              <a:t>laagste</a:t>
            </a:r>
            <a:r>
              <a:rPr lang="en-US" dirty="0"/>
              <a:t> punt </a:t>
            </a:r>
            <a:r>
              <a:rPr lang="en-US" dirty="0" err="1"/>
              <a:t>snijdt</a:t>
            </a:r>
            <a:r>
              <a:rPr lang="en-US" dirty="0"/>
              <a:t>?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323272" y="0"/>
            <a:ext cx="8229600" cy="6674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H1.1: </a:t>
            </a:r>
            <a:r>
              <a:rPr lang="en-US" b="1" dirty="0" err="1"/>
              <a:t>Volkomen</a:t>
            </a:r>
            <a:r>
              <a:rPr lang="en-US" b="1" dirty="0"/>
              <a:t> </a:t>
            </a:r>
            <a:r>
              <a:rPr lang="en-US" b="1" dirty="0" err="1"/>
              <a:t>concurrentie</a:t>
            </a:r>
            <a:endParaRPr lang="en-US" b="1" dirty="0"/>
          </a:p>
        </p:txBody>
      </p:sp>
      <p:sp>
        <p:nvSpPr>
          <p:cNvPr id="15" name="Tekstvak 14"/>
          <p:cNvSpPr txBox="1"/>
          <p:nvPr/>
        </p:nvSpPr>
        <p:spPr>
          <a:xfrm>
            <a:off x="184725" y="579677"/>
            <a:ext cx="516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Prijszetting</a:t>
            </a:r>
            <a:r>
              <a:rPr lang="en-US" b="1" dirty="0"/>
              <a:t> </a:t>
            </a:r>
            <a:r>
              <a:rPr lang="en-US" b="1" dirty="0" err="1"/>
              <a:t>bij</a:t>
            </a:r>
            <a:r>
              <a:rPr lang="en-US" b="1" dirty="0"/>
              <a:t> </a:t>
            </a:r>
            <a:r>
              <a:rPr lang="en-US" b="1" dirty="0" err="1"/>
              <a:t>volledige</a:t>
            </a:r>
            <a:r>
              <a:rPr lang="en-US" b="1" dirty="0"/>
              <a:t> </a:t>
            </a:r>
            <a:r>
              <a:rPr lang="en-US" b="1" dirty="0" err="1"/>
              <a:t>mededinging</a:t>
            </a:r>
            <a:r>
              <a:rPr lang="en-US" b="1" dirty="0"/>
              <a:t>?</a:t>
            </a:r>
          </a:p>
        </p:txBody>
      </p:sp>
      <p:sp>
        <p:nvSpPr>
          <p:cNvPr id="2" name="Rechthoek 1"/>
          <p:cNvSpPr/>
          <p:nvPr/>
        </p:nvSpPr>
        <p:spPr>
          <a:xfrm>
            <a:off x="11259" y="621456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Vraag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Bedenk</a:t>
            </a:r>
            <a:r>
              <a:rPr lang="en-US" dirty="0">
                <a:solidFill>
                  <a:srgbClr val="FF0000"/>
                </a:solidFill>
              </a:rPr>
              <a:t> hoe de </a:t>
            </a:r>
            <a:r>
              <a:rPr lang="en-US" dirty="0" err="1">
                <a:solidFill>
                  <a:srgbClr val="FF0000"/>
                </a:solidFill>
              </a:rPr>
              <a:t>prijsafzetlijn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zou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lopen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als</a:t>
            </a:r>
            <a:r>
              <a:rPr lang="en-US" dirty="0">
                <a:solidFill>
                  <a:srgbClr val="FF0000"/>
                </a:solidFill>
              </a:rPr>
              <a:t> Black </a:t>
            </a:r>
            <a:r>
              <a:rPr lang="en-US" dirty="0" err="1">
                <a:solidFill>
                  <a:srgbClr val="FF0000"/>
                </a:solidFill>
              </a:rPr>
              <a:t>een</a:t>
            </a:r>
            <a:r>
              <a:rPr lang="en-US" dirty="0">
                <a:solidFill>
                  <a:srgbClr val="FF0000"/>
                </a:solidFill>
              </a:rPr>
              <a:t> monopolist was?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7377" y="5568229"/>
            <a:ext cx="9009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Conclusie</a:t>
            </a:r>
            <a:r>
              <a:rPr lang="nl-NL" dirty="0"/>
              <a:t>: </a:t>
            </a:r>
          </a:p>
          <a:p>
            <a:r>
              <a:rPr lang="nl-NL" dirty="0"/>
              <a:t>De hoeveelheid die Black aanbiedt hangt dus af van …………………….….. en ………………………………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076677" y="5777137"/>
            <a:ext cx="152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marktprijs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127068" y="5777137"/>
            <a:ext cx="142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MK-curve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716" y="958622"/>
            <a:ext cx="1534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  <a:p>
            <a:r>
              <a:rPr lang="en-US" dirty="0"/>
              <a:t>20</a:t>
            </a:r>
          </a:p>
          <a:p>
            <a:r>
              <a:rPr lang="en-US" dirty="0"/>
              <a:t>20</a:t>
            </a:r>
          </a:p>
          <a:p>
            <a:r>
              <a:rPr lang="en-US" dirty="0" err="1"/>
              <a:t>Horizontaal</a:t>
            </a:r>
            <a:endParaRPr lang="en-US" dirty="0"/>
          </a:p>
          <a:p>
            <a:r>
              <a:rPr lang="en-US" dirty="0"/>
              <a:t>30 (MO = MK)</a:t>
            </a:r>
          </a:p>
          <a:p>
            <a:r>
              <a:rPr lang="en-US" dirty="0"/>
              <a:t>+/- 22</a:t>
            </a:r>
          </a:p>
          <a:p>
            <a:r>
              <a:rPr lang="en-US" dirty="0"/>
              <a:t>De MK-curve</a:t>
            </a:r>
          </a:p>
          <a:p>
            <a:r>
              <a:rPr lang="en-US" dirty="0"/>
              <a:t>Leg </a:t>
            </a:r>
            <a:r>
              <a:rPr lang="en-US" dirty="0" err="1"/>
              <a:t>uit</a:t>
            </a:r>
            <a:r>
              <a:rPr lang="en-US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16866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H1.2 Verschuiving van de aanbodlijn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37389" y="1245203"/>
            <a:ext cx="4690864" cy="33843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/>
              <a:t>Verschuiving van de aanbodlijn als: </a:t>
            </a:r>
          </a:p>
          <a:p>
            <a:pPr marL="514350" indent="-514350">
              <a:buAutoNum type="arabicPeriod"/>
            </a:pPr>
            <a:r>
              <a:rPr lang="nl-NL" b="1" dirty="0"/>
              <a:t>De winst* per product verandert </a:t>
            </a:r>
          </a:p>
          <a:p>
            <a:pPr marL="514350" indent="-514350">
              <a:buAutoNum type="arabicPeriod"/>
            </a:pPr>
            <a:r>
              <a:rPr lang="nl-NL" b="1" dirty="0"/>
              <a:t>het aantal aanbieders verandert</a:t>
            </a:r>
          </a:p>
          <a:p>
            <a:pPr marL="514350" indent="-514350">
              <a:buAutoNum type="arabicPeriod"/>
            </a:pPr>
            <a:endParaRPr lang="nl-NL" b="1" dirty="0"/>
          </a:p>
          <a:p>
            <a:pPr marL="0" indent="0">
              <a:buNone/>
            </a:pPr>
            <a:r>
              <a:rPr lang="nl-NL" dirty="0"/>
              <a:t>*Wanneer verandert de winst?  </a:t>
            </a:r>
          </a:p>
          <a:p>
            <a:pPr marL="514350" indent="-514350">
              <a:buAutoNum type="alphaLcPeriod"/>
            </a:pPr>
            <a:r>
              <a:rPr lang="nl-NL" dirty="0"/>
              <a:t>Door subsidies</a:t>
            </a:r>
          </a:p>
          <a:p>
            <a:pPr marL="514350" indent="-514350">
              <a:buAutoNum type="alphaLcPeriod"/>
            </a:pPr>
            <a:r>
              <a:rPr lang="nl-NL" dirty="0"/>
              <a:t>Heffing van accijns</a:t>
            </a:r>
          </a:p>
          <a:p>
            <a:pPr marL="514350" indent="-514350">
              <a:buAutoNum type="alphaLcPeriod"/>
            </a:pPr>
            <a:r>
              <a:rPr lang="nl-NL" dirty="0"/>
              <a:t>Verandering van de kostprijs</a:t>
            </a:r>
          </a:p>
          <a:p>
            <a:pPr marL="514350" indent="-514350">
              <a:buAutoNum type="alphaLcPeriod"/>
            </a:pPr>
            <a:r>
              <a:rPr lang="nl-NL" dirty="0"/>
              <a:t>Technologische ontwikkeling (waardoor de kostprijs daalt)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7" t="27725" r="33857" b="32831"/>
          <a:stretch/>
        </p:blipFill>
        <p:spPr bwMode="auto">
          <a:xfrm>
            <a:off x="251521" y="1291615"/>
            <a:ext cx="3396496" cy="31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0" y="42302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/>
              <a:t>De aanbodlijn</a:t>
            </a:r>
            <a:r>
              <a:rPr lang="nl-NL" b="1" dirty="0"/>
              <a:t>: </a:t>
            </a:r>
          </a:p>
          <a:p>
            <a:r>
              <a:rPr lang="nl-NL" dirty="0"/>
              <a:t>deze geeft aan voor welke prijs de producenten (bedrijven) bereid zijn een product te verkopen (</a:t>
            </a:r>
            <a:r>
              <a:rPr lang="nl-NL" u="sng" dirty="0"/>
              <a:t>leveringsbereidheid</a:t>
            </a:r>
            <a:r>
              <a:rPr lang="nl-NL" dirty="0"/>
              <a:t>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0" y="453593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Oefening</a:t>
            </a:r>
            <a:r>
              <a:rPr lang="nl-NL" dirty="0"/>
              <a:t>: Geef aan wanneer de aanbodlijn van Qa1  naar Qa3 (links) of naar Qa2 (rechts)   			 verschuift:</a:t>
            </a:r>
          </a:p>
        </p:txBody>
      </p:sp>
      <p:sp>
        <p:nvSpPr>
          <p:cNvPr id="6" name="Rechthoek 5"/>
          <p:cNvSpPr/>
          <p:nvPr/>
        </p:nvSpPr>
        <p:spPr>
          <a:xfrm>
            <a:off x="281124" y="5093191"/>
            <a:ext cx="372108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Winst per product stijgt</a:t>
            </a:r>
          </a:p>
          <a:p>
            <a:r>
              <a:rPr lang="nl-NL" dirty="0"/>
              <a:t>Kosten per product stijgen</a:t>
            </a:r>
          </a:p>
          <a:p>
            <a:r>
              <a:rPr lang="nl-NL" dirty="0"/>
              <a:t>Efficiëntere productietechniek</a:t>
            </a:r>
          </a:p>
          <a:p>
            <a:r>
              <a:rPr lang="nl-NL" dirty="0"/>
              <a:t>Accijns</a:t>
            </a:r>
          </a:p>
          <a:p>
            <a:r>
              <a:rPr lang="nl-NL" dirty="0"/>
              <a:t>Minder subsidie</a:t>
            </a:r>
          </a:p>
          <a:p>
            <a:r>
              <a:rPr lang="nl-NL" dirty="0"/>
              <a:t>Meer aanbieders (meer concurrentie)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716015" y="5076889"/>
            <a:ext cx="2483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NL" dirty="0"/>
              <a:t>Qa2 (naar rechts)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Qa3 (naar links)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Qa2 (naar rechts)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Qa3 (naar links)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Qa3 (naar links)</a:t>
            </a:r>
          </a:p>
          <a:p>
            <a:pPr marL="285750" indent="-285750">
              <a:buFont typeface="Wingdings"/>
              <a:buChar char="Ø"/>
            </a:pPr>
            <a:r>
              <a:rPr lang="nl-NL" dirty="0"/>
              <a:t>Qa2 (naar rechts)</a:t>
            </a:r>
          </a:p>
        </p:txBody>
      </p:sp>
    </p:spTree>
    <p:extLst>
      <p:ext uri="{BB962C8B-B14F-4D97-AF65-F5344CB8AC3E}">
        <p14:creationId xmlns:p14="http://schemas.microsoft.com/office/powerpoint/2010/main" val="2184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/>
          <p:nvPr/>
        </p:nvPicPr>
        <p:blipFill rotWithShape="1">
          <a:blip r:embed="rId3"/>
          <a:srcRect l="37921" t="33472" r="40443" b="38651"/>
          <a:stretch/>
        </p:blipFill>
        <p:spPr bwMode="auto">
          <a:xfrm>
            <a:off x="149382" y="2334749"/>
            <a:ext cx="3190875" cy="328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7787208" cy="634082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H1.2 Verschuiving van de vraaglijn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36150" y="2247989"/>
            <a:ext cx="5400599" cy="1257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Geef aan wanneer er een verschuiving is </a:t>
            </a:r>
          </a:p>
          <a:p>
            <a:pPr marL="0" indent="0">
              <a:buNone/>
            </a:pPr>
            <a:r>
              <a:rPr lang="nl-NL" sz="2000" dirty="0"/>
              <a:t>van de vraaglijn van product A naar </a:t>
            </a:r>
          </a:p>
          <a:p>
            <a:pPr marL="0" indent="0">
              <a:buNone/>
            </a:pPr>
            <a:r>
              <a:rPr lang="nl-NL" sz="2000" dirty="0"/>
              <a:t>rechts (</a:t>
            </a:r>
            <a:r>
              <a:rPr lang="nl-NL" sz="2000" dirty="0">
                <a:solidFill>
                  <a:srgbClr val="FF0000"/>
                </a:solidFill>
              </a:rPr>
              <a:t>rode</a:t>
            </a:r>
            <a:r>
              <a:rPr lang="nl-NL" sz="2000" dirty="0"/>
              <a:t> pijl) of naar links (</a:t>
            </a: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blauwe</a:t>
            </a:r>
            <a:r>
              <a:rPr lang="nl-N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000" dirty="0"/>
              <a:t>pijl”)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630914" y="3429000"/>
            <a:ext cx="1728192" cy="17281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1145772" y="3861048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H="1">
            <a:off x="1583712" y="4293096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H="1">
            <a:off x="1979712" y="4725144"/>
            <a:ext cx="21602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/>
          <p:cNvSpPr/>
          <p:nvPr/>
        </p:nvSpPr>
        <p:spPr>
          <a:xfrm>
            <a:off x="3636150" y="1812401"/>
            <a:ext cx="115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b="1" dirty="0">
                <a:solidFill>
                  <a:prstClr val="black"/>
                </a:solidFill>
              </a:rPr>
              <a:t>Oefening</a:t>
            </a:r>
            <a:endParaRPr lang="nl-NL" b="1" dirty="0"/>
          </a:p>
        </p:txBody>
      </p:sp>
      <p:sp>
        <p:nvSpPr>
          <p:cNvPr id="20" name="Tekstvak 19"/>
          <p:cNvSpPr txBox="1"/>
          <p:nvPr/>
        </p:nvSpPr>
        <p:spPr>
          <a:xfrm>
            <a:off x="3636150" y="3592089"/>
            <a:ext cx="4283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Aantal consumenten stijgt</a:t>
            </a:r>
          </a:p>
          <a:p>
            <a:pPr marL="342900" indent="-342900">
              <a:buAutoNum type="arabicPeriod"/>
            </a:pPr>
            <a:r>
              <a:rPr lang="nl-NL" dirty="0"/>
              <a:t>Prijs substitutiegoed daalt</a:t>
            </a:r>
          </a:p>
          <a:p>
            <a:pPr marL="342900" indent="-342900">
              <a:buAutoNum type="arabicPeriod"/>
            </a:pPr>
            <a:r>
              <a:rPr lang="nl-NL" dirty="0"/>
              <a:t>Kwaliteit van product A verbetert</a:t>
            </a:r>
          </a:p>
          <a:p>
            <a:pPr marL="342900" indent="-342900">
              <a:buAutoNum type="arabicPeriod"/>
            </a:pPr>
            <a:r>
              <a:rPr lang="nl-NL" dirty="0"/>
              <a:t>Marketingcampagne van de concurrent</a:t>
            </a:r>
          </a:p>
          <a:p>
            <a:pPr marL="342900" indent="-342900">
              <a:buAutoNum type="arabicPeriod"/>
            </a:pPr>
            <a:r>
              <a:rPr lang="nl-NL" dirty="0"/>
              <a:t>Koopkracht stijgt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520346" y="1844824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Vraaglijn product A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934672" y="3631116"/>
            <a:ext cx="1224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FF0000"/>
                </a:solidFill>
              </a:rPr>
              <a:t>Rechts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0070C0"/>
                </a:solidFill>
              </a:rPr>
              <a:t>Links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FF0000"/>
                </a:solidFill>
              </a:rPr>
              <a:t>Rechts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0070C0"/>
                </a:solidFill>
              </a:rPr>
              <a:t>Links</a:t>
            </a:r>
          </a:p>
          <a:p>
            <a:pPr marL="285750" indent="-285750">
              <a:buFont typeface="Wingdings"/>
              <a:buChar char="Ø"/>
            </a:pPr>
            <a:r>
              <a:rPr lang="nl-NL" dirty="0">
                <a:solidFill>
                  <a:srgbClr val="FF0000"/>
                </a:solidFill>
              </a:rPr>
              <a:t>Rechts</a:t>
            </a:r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  <a:p>
            <a:pPr marL="285750" indent="-285750">
              <a:buFont typeface="Wingdings"/>
              <a:buChar char="Ø"/>
            </a:pPr>
            <a:endParaRPr lang="nl-NL" dirty="0"/>
          </a:p>
        </p:txBody>
      </p:sp>
      <p:sp>
        <p:nvSpPr>
          <p:cNvPr id="24" name="Rechthoek 23"/>
          <p:cNvSpPr/>
          <p:nvPr/>
        </p:nvSpPr>
        <p:spPr>
          <a:xfrm>
            <a:off x="0" y="57468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/>
              <a:t>De vraaglijn</a:t>
            </a:r>
            <a:r>
              <a:rPr lang="nl-NL" b="1" dirty="0"/>
              <a:t>: </a:t>
            </a:r>
          </a:p>
          <a:p>
            <a:r>
              <a:rPr lang="nl-NL" dirty="0"/>
              <a:t>deze geeft aan welke prijs de consumenten bereid zijn voor een product te betalen (</a:t>
            </a:r>
            <a:r>
              <a:rPr lang="nl-NL" u="sng" dirty="0"/>
              <a:t>betalingsbereidheid</a:t>
            </a:r>
            <a:r>
              <a:rPr lang="nl-NL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907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3208"/>
          </a:xfrm>
        </p:spPr>
        <p:txBody>
          <a:bodyPr>
            <a:normAutofit/>
          </a:bodyPr>
          <a:lstStyle/>
          <a:p>
            <a:r>
              <a:rPr lang="en-US" sz="3000" b="1" dirty="0"/>
              <a:t>H1.3 De </a:t>
            </a:r>
            <a:r>
              <a:rPr lang="en-US" sz="3000" b="1" dirty="0" err="1"/>
              <a:t>aanbodlijn</a:t>
            </a:r>
            <a:r>
              <a:rPr lang="en-US" sz="3000" b="1" dirty="0"/>
              <a:t> (</a:t>
            </a:r>
            <a:r>
              <a:rPr lang="en-US" sz="3000" b="1" dirty="0" err="1"/>
              <a:t>Qa</a:t>
            </a:r>
            <a:r>
              <a:rPr lang="en-US" sz="3000" b="1" dirty="0"/>
              <a:t>) </a:t>
            </a:r>
            <a:r>
              <a:rPr lang="en-US" sz="3000" b="1" dirty="0" err="1"/>
              <a:t>na</a:t>
            </a:r>
            <a:r>
              <a:rPr lang="en-US" sz="3000" b="1" dirty="0"/>
              <a:t> </a:t>
            </a:r>
            <a:r>
              <a:rPr lang="en-US" sz="3000" b="1" dirty="0" err="1"/>
              <a:t>accijns</a:t>
            </a:r>
            <a:r>
              <a:rPr lang="en-US" sz="3000" b="1" dirty="0"/>
              <a:t> en </a:t>
            </a:r>
            <a:r>
              <a:rPr lang="en-US" sz="3000" b="1" dirty="0" err="1"/>
              <a:t>subsidie</a:t>
            </a:r>
            <a:r>
              <a:rPr lang="en-US" sz="30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39" y="663208"/>
            <a:ext cx="8799975" cy="55871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Het </a:t>
            </a:r>
            <a:r>
              <a:rPr lang="en-US" sz="2000" dirty="0" err="1"/>
              <a:t>opstellen</a:t>
            </a:r>
            <a:r>
              <a:rPr lang="en-US" sz="2000" dirty="0"/>
              <a:t> van de </a:t>
            </a:r>
            <a:r>
              <a:rPr lang="en-US" sz="2000" dirty="0" err="1"/>
              <a:t>aanbodlijn</a:t>
            </a:r>
            <a:r>
              <a:rPr lang="en-US" sz="2000" dirty="0"/>
              <a:t> (</a:t>
            </a:r>
            <a:r>
              <a:rPr lang="en-US" sz="2000" dirty="0" err="1"/>
              <a:t>Qa</a:t>
            </a:r>
            <a:r>
              <a:rPr lang="en-US" sz="2000" dirty="0"/>
              <a:t>) NA </a:t>
            </a:r>
            <a:r>
              <a:rPr lang="en-US" sz="2000" dirty="0" err="1"/>
              <a:t>accijns</a:t>
            </a:r>
            <a:r>
              <a:rPr lang="en-US" sz="2000" dirty="0"/>
              <a:t> of </a:t>
            </a:r>
            <a:r>
              <a:rPr lang="en-US" sz="2000" dirty="0" err="1"/>
              <a:t>subsidie</a:t>
            </a:r>
            <a:r>
              <a:rPr lang="en-US" sz="2000" dirty="0"/>
              <a:t> (</a:t>
            </a:r>
            <a:r>
              <a:rPr lang="en-US" sz="2000" dirty="0" err="1"/>
              <a:t>manier</a:t>
            </a:r>
            <a:r>
              <a:rPr lang="en-US" sz="2000" dirty="0"/>
              <a:t> 2, </a:t>
            </a:r>
            <a:r>
              <a:rPr lang="en-US" sz="2000" dirty="0" err="1"/>
              <a:t>blz</a:t>
            </a:r>
            <a:r>
              <a:rPr lang="en-US" sz="2000" dirty="0"/>
              <a:t>. 12)</a:t>
            </a:r>
          </a:p>
          <a:p>
            <a:pPr marL="0" indent="0">
              <a:buNone/>
            </a:pPr>
            <a:r>
              <a:rPr lang="en-US" sz="2000" b="1" i="1" u="sng" dirty="0"/>
              <a:t>&gt; in 2 </a:t>
            </a:r>
            <a:r>
              <a:rPr lang="en-US" sz="2000" b="1" i="1" u="sng" dirty="0" err="1"/>
              <a:t>stappen</a:t>
            </a:r>
            <a:r>
              <a:rPr lang="en-US" sz="2000" b="1" i="1" u="sng" dirty="0"/>
              <a:t>!</a:t>
            </a:r>
          </a:p>
          <a:p>
            <a:pPr marL="457200" indent="-457200">
              <a:buAutoNum type="arabicPeriod"/>
            </a:pPr>
            <a:r>
              <a:rPr lang="en-US" sz="2000" dirty="0" err="1"/>
              <a:t>Stel</a:t>
            </a:r>
            <a:r>
              <a:rPr lang="en-US" sz="2000" dirty="0"/>
              <a:t> de P </a:t>
            </a:r>
            <a:r>
              <a:rPr lang="en-US" sz="2000" dirty="0" err="1"/>
              <a:t>vergelijking</a:t>
            </a:r>
            <a:r>
              <a:rPr lang="en-US" sz="2000" dirty="0"/>
              <a:t> op </a:t>
            </a:r>
            <a:r>
              <a:rPr lang="en-US" sz="2000" dirty="0" err="1"/>
              <a:t>vanuit</a:t>
            </a:r>
            <a:r>
              <a:rPr lang="en-US" sz="2000" dirty="0"/>
              <a:t> de </a:t>
            </a:r>
            <a:r>
              <a:rPr lang="en-US" sz="2000" dirty="0" err="1"/>
              <a:t>Qa</a:t>
            </a:r>
            <a:r>
              <a:rPr lang="en-US" sz="2000" dirty="0"/>
              <a:t> </a:t>
            </a:r>
            <a:r>
              <a:rPr lang="en-US" sz="2000" dirty="0" err="1"/>
              <a:t>vergelijking</a:t>
            </a:r>
            <a:endParaRPr lang="en-US" sz="2000" dirty="0"/>
          </a:p>
          <a:p>
            <a:pPr marL="457200" indent="-457200">
              <a:buFont typeface="Arial"/>
              <a:buAutoNum type="arabicPeriod"/>
            </a:pPr>
            <a:r>
              <a:rPr lang="en-US" sz="2000" dirty="0"/>
              <a:t>&gt; door </a:t>
            </a:r>
            <a:r>
              <a:rPr lang="en-US" sz="2000" dirty="0" err="1"/>
              <a:t>accijns</a:t>
            </a:r>
            <a:r>
              <a:rPr lang="en-US" sz="2000" dirty="0"/>
              <a:t> STIJGEN de </a:t>
            </a:r>
            <a:r>
              <a:rPr lang="en-US" sz="2000" dirty="0" err="1"/>
              <a:t>kosten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de </a:t>
            </a:r>
            <a:r>
              <a:rPr lang="en-US" sz="2000" dirty="0" err="1"/>
              <a:t>priijs</a:t>
            </a:r>
            <a:r>
              <a:rPr lang="en-US" sz="2000" dirty="0"/>
              <a:t> </a:t>
            </a:r>
            <a:r>
              <a:rPr lang="en-US" sz="2000" dirty="0" err="1"/>
              <a:t>waartegen</a:t>
            </a:r>
            <a:r>
              <a:rPr lang="en-US" sz="2000" dirty="0"/>
              <a:t> het product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leveren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&gt; door </a:t>
            </a:r>
            <a:r>
              <a:rPr lang="en-US" sz="2000" dirty="0" err="1"/>
              <a:t>subsidie</a:t>
            </a:r>
            <a:r>
              <a:rPr lang="en-US" sz="2000" dirty="0"/>
              <a:t> DALEN de </a:t>
            </a:r>
            <a:r>
              <a:rPr lang="en-US" sz="2000" dirty="0" err="1"/>
              <a:t>kosten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de </a:t>
            </a:r>
            <a:r>
              <a:rPr lang="en-US" sz="2000" dirty="0" err="1"/>
              <a:t>prijs</a:t>
            </a:r>
            <a:r>
              <a:rPr lang="en-US" sz="2000" dirty="0"/>
              <a:t> </a:t>
            </a:r>
            <a:r>
              <a:rPr lang="en-US" sz="2000" dirty="0" err="1"/>
              <a:t>waartegen</a:t>
            </a:r>
            <a:r>
              <a:rPr lang="en-US" sz="2000" dirty="0"/>
              <a:t> het product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leveren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marL="0" indent="0">
              <a:buNone/>
            </a:pPr>
            <a:r>
              <a:rPr lang="en-US" sz="2000" b="1" dirty="0" err="1"/>
              <a:t>Voorbeeld</a:t>
            </a:r>
            <a:r>
              <a:rPr lang="en-US" sz="2000" b="1" dirty="0"/>
              <a:t>: 			</a:t>
            </a:r>
            <a:r>
              <a:rPr lang="en-US" sz="2000" dirty="0" err="1"/>
              <a:t>Qa</a:t>
            </a:r>
            <a:r>
              <a:rPr lang="en-US" sz="2000" dirty="0"/>
              <a:t> = 2p – 30 (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accijns</a:t>
            </a:r>
            <a:r>
              <a:rPr lang="en-US" sz="2000" dirty="0"/>
              <a:t>)	 		</a:t>
            </a:r>
            <a:r>
              <a:rPr lang="en-US" sz="2000" dirty="0" err="1"/>
              <a:t>accijns</a:t>
            </a:r>
            <a:r>
              <a:rPr lang="en-US" sz="2000" dirty="0"/>
              <a:t> </a:t>
            </a:r>
            <a:r>
              <a:rPr lang="en-US" sz="2000" dirty="0" err="1"/>
              <a:t>wordt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5</a:t>
            </a:r>
          </a:p>
          <a:p>
            <a:pPr marL="457200" indent="-457200">
              <a:buAutoNum type="arabicPeriod"/>
            </a:pPr>
            <a:r>
              <a:rPr lang="en-US" sz="2000" dirty="0"/>
              <a:t>2p = </a:t>
            </a:r>
            <a:r>
              <a:rPr lang="en-US" sz="2000" dirty="0" err="1"/>
              <a:t>Qa</a:t>
            </a:r>
            <a:r>
              <a:rPr lang="en-US" sz="2000" dirty="0"/>
              <a:t> + 30</a:t>
            </a:r>
          </a:p>
          <a:p>
            <a:pPr marL="0" indent="0">
              <a:buNone/>
            </a:pPr>
            <a:r>
              <a:rPr lang="en-US" sz="2000" dirty="0"/>
              <a:t>	  p = 0,5Qa + 15</a:t>
            </a:r>
          </a:p>
          <a:p>
            <a:pPr marL="457200" indent="-457200">
              <a:buAutoNum type="arabicPeriod" startAt="2"/>
            </a:pPr>
            <a:r>
              <a:rPr lang="en-US" sz="2000" dirty="0"/>
              <a:t>P (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accijns</a:t>
            </a:r>
            <a:r>
              <a:rPr lang="en-US" sz="2000" dirty="0"/>
              <a:t>) = 0,5Qa + 15           = 	</a:t>
            </a:r>
          </a:p>
          <a:p>
            <a:pPr marL="0" indent="0">
              <a:buNone/>
            </a:pPr>
            <a:r>
              <a:rPr lang="en-US" sz="2000" dirty="0"/>
              <a:t>	&gt; 0,5Qa = p – 20</a:t>
            </a:r>
          </a:p>
          <a:p>
            <a:pPr marL="0" indent="0">
              <a:buNone/>
            </a:pPr>
            <a:r>
              <a:rPr lang="en-US" sz="2000" dirty="0" err="1"/>
              <a:t>Stel</a:t>
            </a:r>
            <a:r>
              <a:rPr lang="en-US" sz="2000" dirty="0"/>
              <a:t> </a:t>
            </a:r>
            <a:r>
              <a:rPr lang="en-US" sz="2000" dirty="0" err="1"/>
              <a:t>dat</a:t>
            </a:r>
            <a:r>
              <a:rPr lang="en-US" sz="2000" dirty="0"/>
              <a:t> </a:t>
            </a:r>
            <a:r>
              <a:rPr lang="en-US" sz="2000" dirty="0" err="1"/>
              <a:t>er</a:t>
            </a:r>
            <a:r>
              <a:rPr lang="en-US" sz="2000" dirty="0"/>
              <a:t> </a:t>
            </a:r>
            <a:r>
              <a:rPr lang="en-US" sz="2000" dirty="0" err="1"/>
              <a:t>i.p.v</a:t>
            </a:r>
            <a:r>
              <a:rPr lang="en-US" sz="2000" dirty="0"/>
              <a:t>. </a:t>
            </a:r>
            <a:r>
              <a:rPr lang="en-US" sz="2000" dirty="0" err="1"/>
              <a:t>accijns</a:t>
            </a:r>
            <a:r>
              <a:rPr lang="en-US" sz="2000" dirty="0"/>
              <a:t>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subsidie</a:t>
            </a:r>
            <a:r>
              <a:rPr lang="en-US" sz="2000" dirty="0"/>
              <a:t> </a:t>
            </a:r>
            <a:r>
              <a:rPr lang="en-US" sz="2000" dirty="0" err="1"/>
              <a:t>zou</a:t>
            </a:r>
            <a:r>
              <a:rPr lang="en-US" sz="2000" dirty="0"/>
              <a:t> </a:t>
            </a:r>
            <a:r>
              <a:rPr lang="en-US" sz="2000" dirty="0" err="1"/>
              <a:t>worden</a:t>
            </a:r>
            <a:r>
              <a:rPr lang="en-US" sz="2000" dirty="0"/>
              <a:t> </a:t>
            </a:r>
            <a:r>
              <a:rPr lang="en-US" sz="2000" dirty="0" err="1"/>
              <a:t>verstrekt</a:t>
            </a:r>
            <a:r>
              <a:rPr lang="en-US" sz="2000" dirty="0"/>
              <a:t> van </a:t>
            </a:r>
            <a:r>
              <a:rPr lang="en-US" sz="2000" dirty="0">
                <a:solidFill>
                  <a:srgbClr val="00B050"/>
                </a:solidFill>
              </a:rPr>
              <a:t>3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r>
              <a:rPr lang="en-US" sz="2000" dirty="0" err="1"/>
              <a:t>Stel</a:t>
            </a:r>
            <a:r>
              <a:rPr lang="en-US" sz="2000" dirty="0"/>
              <a:t> de </a:t>
            </a:r>
            <a:r>
              <a:rPr lang="en-US" sz="2000" dirty="0" err="1"/>
              <a:t>nieuwe</a:t>
            </a:r>
            <a:r>
              <a:rPr lang="en-US" sz="2000" dirty="0"/>
              <a:t> </a:t>
            </a:r>
            <a:r>
              <a:rPr lang="en-US" sz="2000" dirty="0" err="1"/>
              <a:t>Qa</a:t>
            </a:r>
            <a:r>
              <a:rPr lang="en-US" sz="2000" dirty="0"/>
              <a:t> </a:t>
            </a:r>
            <a:r>
              <a:rPr lang="en-US" sz="2000" dirty="0" err="1"/>
              <a:t>vergelijking</a:t>
            </a:r>
            <a:r>
              <a:rPr lang="en-US" sz="2000" dirty="0"/>
              <a:t> op!</a:t>
            </a:r>
          </a:p>
          <a:p>
            <a:pPr marL="457200" indent="-457200">
              <a:buAutoNum type="arabicPeriod" startAt="2"/>
            </a:pPr>
            <a:r>
              <a:rPr lang="en-US" sz="2000" dirty="0"/>
              <a:t>&gt; P (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subsidie</a:t>
            </a:r>
            <a:r>
              <a:rPr lang="en-US" sz="2000" dirty="0"/>
              <a:t>) = 	</a:t>
            </a:r>
          </a:p>
          <a:p>
            <a:pPr marL="0" indent="0">
              <a:buNone/>
            </a:pPr>
            <a:r>
              <a:rPr lang="en-US" sz="2000" dirty="0"/>
              <a:t>	&gt; </a:t>
            </a:r>
            <a:r>
              <a:rPr lang="en-US" sz="2000" dirty="0" err="1"/>
              <a:t>Qa</a:t>
            </a:r>
            <a:r>
              <a:rPr lang="en-US" sz="2000" dirty="0"/>
              <a:t> = 2p -24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0999" y="5416904"/>
            <a:ext cx="2022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0,5Qa + 15        =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C30675B-952F-9545-A28D-3191BD4FE6F7}"/>
              </a:ext>
            </a:extLst>
          </p:cNvPr>
          <p:cNvSpPr txBox="1"/>
          <p:nvPr/>
        </p:nvSpPr>
        <p:spPr>
          <a:xfrm>
            <a:off x="457200" y="6380946"/>
            <a:ext cx="67860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500" b="1" i="1" dirty="0"/>
              <a:t>Kijk zelf of je manier 1 op blz. 12 handiger vindt!!!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0F9560-DFB5-3B44-8617-1B74E941C54A}"/>
              </a:ext>
            </a:extLst>
          </p:cNvPr>
          <p:cNvSpPr/>
          <p:nvPr/>
        </p:nvSpPr>
        <p:spPr>
          <a:xfrm>
            <a:off x="4803495" y="5405329"/>
            <a:ext cx="130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0,5Qa + 12</a:t>
            </a:r>
            <a:endParaRPr lang="nl-NL" sz="20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EC1C76C-DC0F-0649-969B-8194FB66EEC0}"/>
              </a:ext>
            </a:extLst>
          </p:cNvPr>
          <p:cNvSpPr/>
          <p:nvPr/>
        </p:nvSpPr>
        <p:spPr>
          <a:xfrm>
            <a:off x="3515197" y="3950389"/>
            <a:ext cx="500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+ 5</a:t>
            </a:r>
            <a:endParaRPr lang="nl-NL" sz="20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7F20FF6-B56B-744E-AE20-23FE3A6CFF5E}"/>
              </a:ext>
            </a:extLst>
          </p:cNvPr>
          <p:cNvSpPr/>
          <p:nvPr/>
        </p:nvSpPr>
        <p:spPr>
          <a:xfrm>
            <a:off x="4296766" y="3938814"/>
            <a:ext cx="13083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0,5Qa + 20</a:t>
            </a:r>
            <a:endParaRPr lang="nl-NL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5A12CEB-52C2-D847-974E-370B9FF8DF53}"/>
              </a:ext>
            </a:extLst>
          </p:cNvPr>
          <p:cNvSpPr/>
          <p:nvPr/>
        </p:nvSpPr>
        <p:spPr>
          <a:xfrm>
            <a:off x="3643527" y="4292636"/>
            <a:ext cx="2676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Dus</a:t>
            </a:r>
            <a:r>
              <a:rPr lang="en-US" sz="2000" dirty="0"/>
              <a:t>:      </a:t>
            </a:r>
            <a:r>
              <a:rPr lang="en-US" sz="2000" dirty="0" err="1"/>
              <a:t>Qa</a:t>
            </a:r>
            <a:r>
              <a:rPr lang="en-US" sz="2000" dirty="0"/>
              <a:t> = 2p - 40</a:t>
            </a:r>
            <a:endParaRPr lang="nl-NL" sz="2000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B38DDBED-13F4-BC45-971D-3D591D6492BA}"/>
              </a:ext>
            </a:extLst>
          </p:cNvPr>
          <p:cNvSpPr/>
          <p:nvPr/>
        </p:nvSpPr>
        <p:spPr>
          <a:xfrm>
            <a:off x="3931232" y="5416904"/>
            <a:ext cx="571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– 3</a:t>
            </a:r>
            <a:endParaRPr lang="nl-NL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A1DB4-D249-FC4D-B45C-C4BD0819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/>
          <a:lstStyle/>
          <a:p>
            <a:r>
              <a:rPr lang="nl-NL" b="1" dirty="0"/>
              <a:t>Verschillen tussen marktvormen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9FB0CF-562E-C04F-B80B-F9817540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698996"/>
            <a:ext cx="9129713" cy="39678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83261A3-1FF7-FA4B-A451-EAA6BB76C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15"/>
          <a:stretch/>
        </p:blipFill>
        <p:spPr>
          <a:xfrm>
            <a:off x="1874554" y="4615840"/>
            <a:ext cx="7056503" cy="22421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49A7E13-7E6E-2347-9195-1628FAAC1190}"/>
              </a:ext>
            </a:extLst>
          </p:cNvPr>
          <p:cNvSpPr txBox="1"/>
          <p:nvPr/>
        </p:nvSpPr>
        <p:spPr>
          <a:xfrm>
            <a:off x="14287" y="4615840"/>
            <a:ext cx="2014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0000"/>
                </a:solidFill>
              </a:rPr>
              <a:t>Verloop van de </a:t>
            </a:r>
          </a:p>
          <a:p>
            <a:r>
              <a:rPr lang="nl-NL" sz="1500" b="1" dirty="0" err="1">
                <a:solidFill>
                  <a:srgbClr val="FF0000"/>
                </a:solidFill>
              </a:rPr>
              <a:t>Prijsafzetlijn</a:t>
            </a:r>
            <a:r>
              <a:rPr lang="nl-NL" sz="1500" b="1" dirty="0">
                <a:solidFill>
                  <a:srgbClr val="FF0000"/>
                </a:solidFill>
              </a:rPr>
              <a:t> bij: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96E2240-0BAE-154C-9537-C026246BD87D}"/>
              </a:ext>
            </a:extLst>
          </p:cNvPr>
          <p:cNvSpPr txBox="1"/>
          <p:nvPr/>
        </p:nvSpPr>
        <p:spPr>
          <a:xfrm>
            <a:off x="3995955" y="4615840"/>
            <a:ext cx="5041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500" dirty="0">
              <a:solidFill>
                <a:srgbClr val="0070C0"/>
              </a:solidFill>
            </a:endParaRPr>
          </a:p>
          <a:p>
            <a:endParaRPr lang="nl-NL" sz="1500" dirty="0">
              <a:solidFill>
                <a:srgbClr val="0070C0"/>
              </a:solidFill>
            </a:endParaRPr>
          </a:p>
          <a:p>
            <a:r>
              <a:rPr lang="nl-NL" sz="1500" dirty="0">
                <a:solidFill>
                  <a:srgbClr val="0070C0"/>
                </a:solidFill>
              </a:rPr>
              <a:t>Monopolistische </a:t>
            </a:r>
          </a:p>
          <a:p>
            <a:r>
              <a:rPr lang="nl-NL" sz="1500" dirty="0">
                <a:solidFill>
                  <a:srgbClr val="0070C0"/>
                </a:solidFill>
              </a:rPr>
              <a:t>concurrentie     		Oligopolie          		Monopolie  </a:t>
            </a:r>
          </a:p>
        </p:txBody>
      </p:sp>
    </p:spTree>
    <p:extLst>
      <p:ext uri="{BB962C8B-B14F-4D97-AF65-F5344CB8AC3E}">
        <p14:creationId xmlns:p14="http://schemas.microsoft.com/office/powerpoint/2010/main" val="4139233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1332</Words>
  <Application>Microsoft Macintosh PowerPoint</Application>
  <PresentationFormat>Diavoorstelling (4:3)</PresentationFormat>
  <Paragraphs>257</Paragraphs>
  <Slides>16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</vt:lpstr>
      <vt:lpstr>Wingdings</vt:lpstr>
      <vt:lpstr>Office Theme</vt:lpstr>
      <vt:lpstr>H1: Marktvormen</vt:lpstr>
      <vt:lpstr>H1: Marktvormen</vt:lpstr>
      <vt:lpstr>Verschillen tussen marktvormen</vt:lpstr>
      <vt:lpstr>H1: Volkomen concurrentie</vt:lpstr>
      <vt:lpstr>H1.1: Volkomen concurrentie</vt:lpstr>
      <vt:lpstr>H1.2 Verschuiving van de aanbodlijn</vt:lpstr>
      <vt:lpstr>H1.2 Verschuiving van de vraaglijn</vt:lpstr>
      <vt:lpstr>H1.3 De aanbodlijn (Qa) na accijns en subsidie </vt:lpstr>
      <vt:lpstr>Verschillen tussen marktvormen</vt:lpstr>
      <vt:lpstr>H2, H3 &amp; H4: onvolkomen concurrentie:   Monopolie, monopolistische concurrentie en oligopolie</vt:lpstr>
      <vt:lpstr>BEP, max. winst en max. omzet bij  ’onvolkomen concurrentie’ (H2, H3,H4)</vt:lpstr>
      <vt:lpstr>Van Qv naar MO &gt; Differentiëren!</vt:lpstr>
      <vt:lpstr>Gevangenendilemma, Dominante strategie, Nash, Pareto en?!?!</vt:lpstr>
      <vt:lpstr>Van Volledige mededinging naar Monopolie &gt; Verandering van surplus en welvaart</vt:lpstr>
      <vt:lpstr>Antwoord bij accijns</vt:lpstr>
      <vt:lpstr>Antwoord bij subsidie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Peijs</dc:creator>
  <cp:lastModifiedBy>marcel peijs</cp:lastModifiedBy>
  <cp:revision>190</cp:revision>
  <dcterms:created xsi:type="dcterms:W3CDTF">2015-11-05T19:46:48Z</dcterms:created>
  <dcterms:modified xsi:type="dcterms:W3CDTF">2025-03-21T21:50:41Z</dcterms:modified>
</cp:coreProperties>
</file>