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A06_D2B2622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64" r:id="rId7"/>
    <p:sldId id="2565" r:id="rId8"/>
    <p:sldId id="2566" r:id="rId9"/>
    <p:sldId id="2567" r:id="rId10"/>
    <p:sldId id="2577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94924-38D9-8BDF-DA1D-008CCE04093E}" name="Loewen, Jen" initials="JL" userId="S::jml086@usask.ca::ba9bd4e6-db17-44f7-94fb-46e9837183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62226" autoAdjust="0"/>
  </p:normalViewPr>
  <p:slideViewPr>
    <p:cSldViewPr>
      <p:cViewPr varScale="1">
        <p:scale>
          <a:sx n="66" d="100"/>
          <a:sy n="66" d="100"/>
        </p:scale>
        <p:origin x="26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A06_D2B262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B0D500-7B48-4EED-B4AC-333731F50C90}" authorId="{14D94924-38D9-8BDF-DA1D-008CCE04093E}" status="resolved" created="2026-01-31T01:08:17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34905903" sldId="2566"/>
      <ac:spMk id="12" creationId="{803C598C-1B6D-87B5-9EDC-814C0D53BA94}"/>
      <ac:txMk cp="226">
        <ac:context len="538" hash="1710851888"/>
      </ac:txMk>
    </ac:txMkLst>
    <p188:txBody>
      <a:bodyPr/>
      <a:lstStyle/>
      <a:p>
        <a:r>
          <a:rPr lang="en-US"/>
          <a:t>Changed along to beside- to me that makes more sense for general public but let me know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26DD-04F5-470B-954B-DD8F9463BDF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FF3B-0F76-47F3-808A-E585741E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deck is available in an article format in </a:t>
            </a:r>
            <a:r>
              <a:rPr lang="en-US" i="1" dirty="0"/>
              <a:t>The Conversation</a:t>
            </a:r>
            <a:r>
              <a:rPr lang="en-US" dirty="0"/>
              <a:t>, titled “Dogs can overdose too: Naloxone training can save pets’ lives as well as humans”.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Photos source: Canva stock images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4FF3B-0F76-47F3-808A-E585741E9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microsoft.com/office/2018/10/relationships/comments" Target="../comments/modernComment_A06_D2B2622F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jpeg"/><Relationship Id="rId4" Type="http://schemas.openxmlformats.org/officeDocument/2006/relationships/image" Target="../media/image13.sv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108" y="-33893"/>
            <a:ext cx="18328216" cy="8623874"/>
          </a:xfrm>
          <a:custGeom>
            <a:avLst/>
            <a:gdLst/>
            <a:ahLst/>
            <a:cxnLst/>
            <a:rect l="l" t="t" r="r" b="b"/>
            <a:pathLst>
              <a:path w="18328216" h="8623874">
                <a:moveTo>
                  <a:pt x="0" y="0"/>
                </a:moveTo>
                <a:lnTo>
                  <a:pt x="18328216" y="0"/>
                </a:lnTo>
                <a:lnTo>
                  <a:pt x="18328216" y="8623874"/>
                </a:lnTo>
                <a:lnTo>
                  <a:pt x="0" y="8623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13" b="-199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461B6-D10F-1948-D31A-B841535CB59A}"/>
              </a:ext>
            </a:extLst>
          </p:cNvPr>
          <p:cNvSpPr txBox="1">
            <a:spLocks/>
          </p:cNvSpPr>
          <p:nvPr/>
        </p:nvSpPr>
        <p:spPr>
          <a:xfrm>
            <a:off x="-2312688" y="820855"/>
            <a:ext cx="14943913" cy="43472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</a:rPr>
              <a:t>Saving Pets’ Lives: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Naloxone Training for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Dog Opioid Overdoses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26F67C-20B3-6108-2754-3F06B6444668}"/>
              </a:ext>
            </a:extLst>
          </p:cNvPr>
          <p:cNvSpPr txBox="1">
            <a:spLocks/>
          </p:cNvSpPr>
          <p:nvPr/>
        </p:nvSpPr>
        <p:spPr>
          <a:xfrm>
            <a:off x="990600" y="5997642"/>
            <a:ext cx="8382000" cy="2270057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b="1" dirty="0">
                <a:solidFill>
                  <a:schemeClr val="bg1">
                    <a:lumMod val="75000"/>
                  </a:schemeClr>
                </a:solidFill>
              </a:rPr>
              <a:t>March  2026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Jen Lowen, DVM, Western College Veterinary Medicine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Barbara Fornssler, PhD, School of Public Health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Maryellen Gibson, MPH, School of Public Health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Colleen Anne Dell, School of Public Health &amp; Department of Sociology</a:t>
            </a:r>
          </a:p>
        </p:txBody>
      </p:sp>
      <p:pic>
        <p:nvPicPr>
          <p:cNvPr id="23" name="Picture 22" descr="Curious German shepherd">
            <a:extLst>
              <a:ext uri="{FF2B5EF4-FFF2-40B4-BE49-F238E27FC236}">
                <a16:creationId xmlns:a16="http://schemas.microsoft.com/office/drawing/2014/main" id="{5AD9E4E3-DAAE-547B-85E8-9B7ED51E9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12376"/>
          <a:stretch>
            <a:fillRect/>
          </a:stretch>
        </p:blipFill>
        <p:spPr>
          <a:xfrm>
            <a:off x="10345431" y="-29108"/>
            <a:ext cx="7942570" cy="8644347"/>
          </a:xfrm>
          <a:prstGeom prst="rect">
            <a:avLst/>
          </a:prstGeom>
        </p:spPr>
      </p:pic>
      <p:pic>
        <p:nvPicPr>
          <p:cNvPr id="11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D10ED4C8-ED1E-74A5-B619-05B0A2B6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1EB8AE7E-08C4-3CAB-22CA-84B5C88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069D27-15AB-0C55-DC0F-07D9BD05AF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994" y="8644834"/>
            <a:ext cx="1447800" cy="1447800"/>
          </a:xfrm>
          <a:prstGeom prst="rect">
            <a:avLst/>
          </a:prstGeom>
        </p:spPr>
      </p:pic>
      <p:pic>
        <p:nvPicPr>
          <p:cNvPr id="27" name="Picture 2" descr="Republishing guidelines — The Conversation">
            <a:extLst>
              <a:ext uri="{FF2B5EF4-FFF2-40B4-BE49-F238E27FC236}">
                <a16:creationId xmlns:a16="http://schemas.microsoft.com/office/drawing/2014/main" id="{0FD4AD6D-C72D-45E9-C120-A17DC30B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Content Placeholder 4" descr="Puppy lying down and looking up">
            <a:extLst>
              <a:ext uri="{FF2B5EF4-FFF2-40B4-BE49-F238E27FC236}">
                <a16:creationId xmlns:a16="http://schemas.microsoft.com/office/drawing/2014/main" id="{D12A3502-D89F-4DD0-A6C5-ADB18B8A4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/>
        </p:blipFill>
        <p:spPr>
          <a:xfrm>
            <a:off x="1320485" y="498915"/>
            <a:ext cx="7823515" cy="7820008"/>
          </a:xfrm>
          <a:custGeom>
            <a:avLst/>
            <a:gdLst>
              <a:gd name="connsiteX0" fmla="*/ 3272207 w 6544414"/>
              <a:gd name="connsiteY0" fmla="*/ 0 h 6541480"/>
              <a:gd name="connsiteX1" fmla="*/ 6544414 w 6544414"/>
              <a:gd name="connsiteY1" fmla="*/ 3272207 h 6541480"/>
              <a:gd name="connsiteX2" fmla="*/ 3440594 w 6544414"/>
              <a:gd name="connsiteY2" fmla="*/ 6540157 h 6541480"/>
              <a:gd name="connsiteX3" fmla="*/ 3388243 w 6544414"/>
              <a:gd name="connsiteY3" fmla="*/ 6541480 h 6541480"/>
              <a:gd name="connsiteX4" fmla="*/ 3156171 w 6544414"/>
              <a:gd name="connsiteY4" fmla="*/ 6541480 h 6541480"/>
              <a:gd name="connsiteX5" fmla="*/ 3103820 w 6544414"/>
              <a:gd name="connsiteY5" fmla="*/ 6540157 h 6541480"/>
              <a:gd name="connsiteX6" fmla="*/ 0 w 6544414"/>
              <a:gd name="connsiteY6" fmla="*/ 3272207 h 6541480"/>
              <a:gd name="connsiteX7" fmla="*/ 3272207 w 6544414"/>
              <a:gd name="connsiteY7" fmla="*/ 0 h 654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4414" h="6541480">
                <a:moveTo>
                  <a:pt x="3272207" y="0"/>
                </a:moveTo>
                <a:cubicBezTo>
                  <a:pt x="5079397" y="0"/>
                  <a:pt x="6544414" y="1465017"/>
                  <a:pt x="6544414" y="3272207"/>
                </a:cubicBezTo>
                <a:cubicBezTo>
                  <a:pt x="6544414" y="5022923"/>
                  <a:pt x="5169530" y="6452517"/>
                  <a:pt x="3440594" y="6540157"/>
                </a:cubicBezTo>
                <a:lnTo>
                  <a:pt x="3388243" y="6541480"/>
                </a:lnTo>
                <a:lnTo>
                  <a:pt x="3156171" y="6541480"/>
                </a:lnTo>
                <a:lnTo>
                  <a:pt x="3103820" y="6540157"/>
                </a:lnTo>
                <a:cubicBezTo>
                  <a:pt x="1374884" y="6452517"/>
                  <a:pt x="0" y="5022923"/>
                  <a:pt x="0" y="3272207"/>
                </a:cubicBezTo>
                <a:cubicBezTo>
                  <a:pt x="0" y="1465017"/>
                  <a:pt x="1465017" y="0"/>
                  <a:pt x="3272207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A6412-DC7C-3C18-351A-FF0F8FBE9B76}"/>
              </a:ext>
            </a:extLst>
          </p:cNvPr>
          <p:cNvSpPr txBox="1"/>
          <p:nvPr/>
        </p:nvSpPr>
        <p:spPr>
          <a:xfrm>
            <a:off x="3857907" y="1104900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OVERVIEW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3572A7-A795-782A-FF72-5B73A2C48401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323723" y="424403"/>
            <a:ext cx="6861575" cy="65532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Opioid Risk for Pets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Pets, especially dogs, are at risk of opioid overdose due to their exploratory behavior and use of their nose.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Naloxone Awareness Gap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Many pet owners are unaware that naloxone can reverse opioid overdoses in dogs, leading to underutilization during emergencies.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Unique Veterinary Considerations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Dogs require specific naloxone dosing due to unique metabolism and physiological differences compared to humans.</a:t>
            </a:r>
            <a:br>
              <a:rPr lang="en-US" sz="2400" dirty="0"/>
            </a:br>
            <a:endParaRPr lang="en-US" sz="2400" dirty="0"/>
          </a:p>
          <a:p>
            <a:pPr marL="0" lvl="1" indent="0">
              <a:buFont typeface="Arial" pitchFamily="34" charset="0"/>
              <a:buNone/>
            </a:pPr>
            <a:r>
              <a:rPr lang="en-US" sz="2400" b="1" dirty="0"/>
              <a:t>Offering Care</a:t>
            </a:r>
            <a:br>
              <a:rPr lang="en-US" sz="2400" b="1" dirty="0"/>
            </a:br>
            <a:r>
              <a:rPr lang="en-US" sz="2400" dirty="0"/>
              <a:t>Administering naloxone or providing first aid to an animal in an emergency does not fall within the regulated practice of veterinary medicine; be sure to seek immediate veterinary care if possible. </a:t>
            </a:r>
          </a:p>
          <a:p>
            <a:pPr marL="0" lvl="1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F9EAC569-2048-03F3-AACF-539A8DB1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C7865034-8719-BD1A-3856-49906A0A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E823D-E527-B28C-2D70-7EF0506C1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pic>
        <p:nvPicPr>
          <p:cNvPr id="12" name="Picture 2" descr="Republishing guidelines — The Conversation">
            <a:extLst>
              <a:ext uri="{FF2B5EF4-FFF2-40B4-BE49-F238E27FC236}">
                <a16:creationId xmlns:a16="http://schemas.microsoft.com/office/drawing/2014/main" id="{AE2FBB92-6F44-BC09-5C57-06D22AE6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FC71-55BD-5B4F-D31D-BEB2402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21AB3D-F0AE-C403-D8D0-464E2C6340C3}"/>
              </a:ext>
            </a:extLst>
          </p:cNvPr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DCD524-82AA-D970-4226-5568BEDC33AA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1FED4F-29D9-4C43-71B0-61F97B100D26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Male veterinarian checking up the dog at the veterinarian clinic">
            <a:extLst>
              <a:ext uri="{FF2B5EF4-FFF2-40B4-BE49-F238E27FC236}">
                <a16:creationId xmlns:a16="http://schemas.microsoft.com/office/drawing/2014/main" id="{20E1A985-4E75-4272-BA2C-13254D240D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97" r="13997"/>
          <a:stretch>
            <a:fillRect/>
          </a:stretch>
        </p:blipFill>
        <p:spPr>
          <a:xfrm>
            <a:off x="0" y="0"/>
            <a:ext cx="9372600" cy="8655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E97E9-F5AD-B706-CF1B-F80DC528498E}"/>
              </a:ext>
            </a:extLst>
          </p:cNvPr>
          <p:cNvSpPr txBox="1"/>
          <p:nvPr/>
        </p:nvSpPr>
        <p:spPr>
          <a:xfrm>
            <a:off x="1076037" y="747236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OFF-LABEL USE &amp; EFFECTIVENESS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A3684C3B-EBD0-069B-7CA4-4C752169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168ED736-C903-D84E-7DD3-F68166C0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F2343F-F7E5-21BC-5728-8A7868A5D6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700D786-5639-AA84-FAC0-17E5A4F3F81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765842" y="954217"/>
            <a:ext cx="6972311" cy="87097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Off-Label Use in Animals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Naloxone is used off-label in dogs, especially police dogs exposed to opioids, despite no formal approval.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Effectiveness Against Fentanyl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Studies show naloxone effectively reverses fentanyl sedation in dogs via intramuscular or intranasal administration.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Safety and Monitoring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Naloxone is generally safe for dogs, but monitoring for rare adverse reactions remains important during treatment.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35DDDCA7-95C1-3DC6-EEDB-3FC5427B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69CB-D521-D488-8207-081C9B26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EAAF5E-F4A1-2D4A-506E-81760052F0C0}"/>
              </a:ext>
            </a:extLst>
          </p:cNvPr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C43531D-3BBC-F642-F5D3-60069C3B1422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5CA235-19FE-06FB-EC16-0295E083211A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Content Placeholder 4" descr="A vet is checking the dog's teeth.">
            <a:extLst>
              <a:ext uri="{FF2B5EF4-FFF2-40B4-BE49-F238E27FC236}">
                <a16:creationId xmlns:a16="http://schemas.microsoft.com/office/drawing/2014/main" id="{944F075E-49D0-E3B4-73EB-C102B27749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18" r="13918"/>
          <a:stretch>
            <a:fillRect/>
          </a:stretch>
        </p:blipFill>
        <p:spPr>
          <a:xfrm>
            <a:off x="0" y="-1"/>
            <a:ext cx="9372600" cy="865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53BBEF-FA9B-0303-5F86-FB1EC3423365}"/>
              </a:ext>
            </a:extLst>
          </p:cNvPr>
          <p:cNvSpPr txBox="1"/>
          <p:nvPr/>
        </p:nvSpPr>
        <p:spPr>
          <a:xfrm>
            <a:off x="252223" y="723900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SIGNS OF OPIOID POISONING IN DOGS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12B5C115-E1C9-D3C6-900E-84055299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FB09FC19-0EC0-749A-7CA7-ADEF838A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53E098-590E-ADC7-2138-AEA6E0D7FB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D944633-3D7E-50CA-E0B0-408F66ABAEAB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972800" y="876300"/>
            <a:ext cx="6553200" cy="723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Critical Respiratory Signs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Slow or absent breathing is the most life-threatening symptom indicating severe respiratory depression.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Other Key Symptoms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Signs include extreme lethargy, blank stare, unconsciousness, unresponsiveness, pale gums, pinpoint (very small) pupils, and vomiting.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Immediate Intervention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Administer naloxone promptly and seek veterinary care; hesitation can cost a dog’s life.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E0898800-61D0-0E10-8225-C92B0798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E885-BF61-2944-41C9-1BEAFA1C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4A8B56-9401-1878-A59E-ADF3D5CEE0D5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33C49D-090F-7C5C-61C7-2F1BB9F193B4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B635C-3959-EE48-1491-3F0D5AE3A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13382" b="46296"/>
          <a:stretch>
            <a:fillRect/>
          </a:stretch>
        </p:blipFill>
        <p:spPr>
          <a:xfrm>
            <a:off x="-19050" y="-43127"/>
            <a:ext cx="9391650" cy="8622064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C90EC8DC-5FBC-EEA4-1159-F5A433970D47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92FA9-CE7B-BBFA-C4AE-32FA6A2BB43F}"/>
              </a:ext>
            </a:extLst>
          </p:cNvPr>
          <p:cNvSpPr txBox="1"/>
          <p:nvPr/>
        </p:nvSpPr>
        <p:spPr>
          <a:xfrm>
            <a:off x="363064" y="219175"/>
            <a:ext cx="14259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HOW TO ADMINISTER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NALOXONE TO DOGS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758414C4-0B82-C1F7-F584-6D985213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E352940C-AF22-9E3F-342E-C5D786DC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79D48-7A92-95C5-4FE4-E5D5C56B74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03C598C-1B6D-87B5-9EDC-814C0D53BA94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709891" y="219176"/>
            <a:ext cx="6892309" cy="87097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Intranasal Administration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Hold dog’s snout closed, spray naloxone into one nostril, and cover nose with towel to prevent sneezing and spreading opioid residue.</a:t>
            </a:r>
          </a:p>
          <a:p>
            <a:pPr marL="0" indent="0">
              <a:spcBef>
                <a:spcPts val="3750"/>
              </a:spcBef>
              <a:buNone/>
            </a:pPr>
            <a:r>
              <a:rPr lang="en-US" b="1" dirty="0"/>
              <a:t>Intramuscular Injection</a:t>
            </a:r>
            <a:br>
              <a:rPr lang="en-US" b="1" dirty="0"/>
            </a:br>
            <a:r>
              <a:rPr lang="en-US" sz="2800" dirty="0"/>
              <a:t>Inject naloxone into large muscles, specifically the front portion of the upper thigh of the leg. 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 See photo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/>
            </a:br>
            <a:r>
              <a:rPr lang="en-US" b="1" dirty="0"/>
              <a:t>Responder Safety Measures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Wear gloves, wash hands thoroughly after administration, avoid touching face to prevent exposure, use a breathing barrier if rescue breaths are needed (particularly important because dogs likely inhaled the opioid).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DEA1E75F-1363-A65C-EE48-250FDBF6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EFE7C-1AD8-406D-F341-BF28C938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DFEE97-2A49-11CF-46EB-54B66C3C12AB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7F6E10-6C5B-E3AF-7A09-E915BAEC62C9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E9F7FA-D885-57C6-53EF-2597DFEB8CAD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Close-up of dog">
            <a:extLst>
              <a:ext uri="{FF2B5EF4-FFF2-40B4-BE49-F238E27FC236}">
                <a16:creationId xmlns:a16="http://schemas.microsoft.com/office/drawing/2014/main" id="{64352A3A-3834-95E2-47B7-852101487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2"/>
          <a:stretch>
            <a:fillRect/>
          </a:stretch>
        </p:blipFill>
        <p:spPr>
          <a:xfrm>
            <a:off x="0" y="-4222"/>
            <a:ext cx="10002391" cy="8614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1A84AD-F1C7-92BF-218E-C1036D86A424}"/>
              </a:ext>
            </a:extLst>
          </p:cNvPr>
          <p:cNvSpPr txBox="1"/>
          <p:nvPr/>
        </p:nvSpPr>
        <p:spPr>
          <a:xfrm>
            <a:off x="-3851255" y="7047716"/>
            <a:ext cx="14113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DOSAGE, ADMINISTER,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REPEAT &amp; MONITOR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D4977CBB-1249-BFC6-CE25-A7EB21CD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430A8459-C956-38D6-07D6-D562857E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5B1A8-B6CC-E943-5634-6EA687A47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75E2638-1823-150D-B144-53D23B163C78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579289" y="188164"/>
            <a:ext cx="7425708" cy="96509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Standard naloxone dosage</a:t>
            </a:r>
            <a:br>
              <a:rPr lang="en-US" sz="2400" b="1" dirty="0"/>
            </a:br>
            <a:r>
              <a:rPr lang="en-US" sz="2400" dirty="0"/>
              <a:t>Take-home naloxone kits have fixed doses safe for humans and dogs.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Repeat Dosing Guidelines</a:t>
            </a:r>
            <a:br>
              <a:rPr lang="en-US" sz="2400" b="1" dirty="0"/>
            </a:br>
            <a:r>
              <a:rPr lang="en-US" sz="2400" dirty="0"/>
              <a:t>If no improvement after 2-3 minutes, a second dose is recommended; dosing may continue every 2-3 minutes until recovery.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Dose Adjustments for Large Dogs</a:t>
            </a:r>
            <a:br>
              <a:rPr lang="en-US" sz="2400" b="1" dirty="0"/>
            </a:br>
            <a:r>
              <a:rPr lang="en-US" sz="2400" dirty="0"/>
              <a:t>Larger dogs or high opioid exposure cases may require multiple of higher doses for effective overdose reversal. 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Naloxone Monitoring Duration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Naloxone effects are short-lived; seek immediate veterinary care; dogs must be monitored closely for a minimum of 30-90 minutes after treatment for symptom return.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Post-Treatment Hygiene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Wash hands, face, launder clothing, and clean surfaces to reduce risk of secondary opioid exposure after treatment.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BC2AC6B1-320B-87A0-EF41-83C3EB1D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AFF3-6BFF-CCE7-F862-A70E55DB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26B0EA-B042-DCAF-B1C1-B2247D904F23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5DD30F9-0EA3-336E-B644-6BA0A61C07D7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BD1A2C-A9B8-1CBA-11E9-5CC4C41D3B2D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Border Collie puppy hopes to feel better soon.">
            <a:extLst>
              <a:ext uri="{FF2B5EF4-FFF2-40B4-BE49-F238E27FC236}">
                <a16:creationId xmlns:a16="http://schemas.microsoft.com/office/drawing/2014/main" id="{76740049-682B-9932-811A-260F90D89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050" r="14050"/>
          <a:stretch>
            <a:fillRect/>
          </a:stretch>
        </p:blipFill>
        <p:spPr>
          <a:xfrm>
            <a:off x="0" y="-18727"/>
            <a:ext cx="9309660" cy="859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7B0064-38F2-6B4B-8B12-BCC08AE0C7B4}"/>
              </a:ext>
            </a:extLst>
          </p:cNvPr>
          <p:cNvSpPr txBox="1"/>
          <p:nvPr/>
        </p:nvSpPr>
        <p:spPr>
          <a:xfrm>
            <a:off x="-3021555" y="419100"/>
            <a:ext cx="14113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KEEPING PETS SAFE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87C41D51-42DB-A423-5EBD-FAD2051C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93B698AF-1B2F-BBA3-9BDF-D5D41B7E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90D6A5-E871-2319-7985-99BBA2B4AE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77D8A88-323A-4C6D-82EC-D075C360A6D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236258" y="123650"/>
            <a:ext cx="7289742" cy="86774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Secure Medication Storage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Store all human and pet medications securely and out of pets’ reach.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Recognize Poisoning Signs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Know the signs of opioid poisoning in pets and seek immediate veterinary care if exposure is suspected. </a:t>
            </a:r>
          </a:p>
          <a:p>
            <a:pPr marL="0" lvl="1" indent="0">
              <a:buFont typeface="Arial" pitchFamily="34" charset="0"/>
              <a:buNone/>
            </a:pPr>
            <a:endParaRPr lang="en-US" sz="3600" dirty="0"/>
          </a:p>
          <a:p>
            <a:pPr marL="0" lvl="1" indent="0">
              <a:buFont typeface="Arial" pitchFamily="34" charset="0"/>
              <a:buNone/>
            </a:pPr>
            <a:r>
              <a:rPr lang="en-US" sz="3600" b="1" dirty="0"/>
              <a:t>Have 24/7 Resources available</a:t>
            </a:r>
            <a:br>
              <a:rPr lang="en-US" sz="3600" dirty="0"/>
            </a:br>
            <a:r>
              <a:rPr lang="en-US" sz="3600" dirty="0"/>
              <a:t>Access the Pet Poison Helpline (fee: $89 USD) or APSCA Poison control hotline (fee: $95 USD)</a:t>
            </a:r>
            <a:endParaRPr lang="en-US" sz="3600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Use Naloxone Wisely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Naloxone should be used only for opioid poisoning; it does not reverse other drug effects like veterinary sedatives.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Avoid Toxic Substances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Prevent exposure to other toxic foods and substances such as chocolate, onions, grapes, and cannabis to keep pets safe.</a:t>
            </a:r>
            <a:br>
              <a:rPr lang="en-US" sz="3600" dirty="0"/>
            </a:br>
            <a:endParaRPr lang="en-US" sz="3600" dirty="0"/>
          </a:p>
          <a:p>
            <a:pPr marL="0" lvl="1" indent="0">
              <a:buNone/>
            </a:pPr>
            <a:r>
              <a:rPr lang="en-US" sz="3600" b="1" dirty="0"/>
              <a:t>Toxic Substances </a:t>
            </a:r>
            <a:br>
              <a:rPr lang="en-US" sz="3600" b="1" dirty="0"/>
            </a:br>
            <a:r>
              <a:rPr lang="en-US" sz="3600" dirty="0"/>
              <a:t>Always give medications as prescribed and safely dispose of when unused or expired.</a:t>
            </a:r>
          </a:p>
          <a:p>
            <a:pPr marL="0" lvl="1" indent="0">
              <a:buFont typeface="Arial" pitchFamily="34" charset="0"/>
              <a:buNone/>
            </a:pPr>
            <a:endParaRPr lang="en-US" sz="3600" dirty="0"/>
          </a:p>
          <a:p>
            <a:pPr marL="0" lvl="1" indent="0">
              <a:buNone/>
            </a:pPr>
            <a:r>
              <a:rPr lang="en-US" sz="3600" b="1" i="1" dirty="0"/>
              <a:t>See more information in The Conversation</a:t>
            </a:r>
            <a:br>
              <a:rPr lang="en-US" sz="3600" b="1" i="1" dirty="0"/>
            </a:br>
            <a:r>
              <a:rPr lang="en-US" sz="3600" b="1" dirty="0"/>
              <a:t>www.theconversation.com/ca</a:t>
            </a:r>
          </a:p>
        </p:txBody>
      </p:sp>
      <p:pic>
        <p:nvPicPr>
          <p:cNvPr id="1026" name="Picture 2" descr="Republishing guidelines — The Conversation">
            <a:extLst>
              <a:ext uri="{FF2B5EF4-FFF2-40B4-BE49-F238E27FC236}">
                <a16:creationId xmlns:a16="http://schemas.microsoft.com/office/drawing/2014/main" id="{00D5B008-729E-84E3-A0E0-5AAADA85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sk_PPT_template_Simplified" id="{4989A8A2-8031-4548-AC6F-286FA6AB0C8A}" vid="{2B110A8B-78FA-BD49-BEFF-064F6D1A5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6A9B5C63A504482086E5DEFE52315" ma:contentTypeVersion="30" ma:contentTypeDescription="Create a new document." ma:contentTypeScope="" ma:versionID="120860c45d99014b87e43f9d97ed65ec">
  <xsd:schema xmlns:xsd="http://www.w3.org/2001/XMLSchema" xmlns:xs="http://www.w3.org/2001/XMLSchema" xmlns:p="http://schemas.microsoft.com/office/2006/metadata/properties" xmlns:ns2="c5c0397a-0057-4703-a00a-a0cbb0f759c5" xmlns:ns3="2277341f-65e2-445b-87a8-ef9bdf576d4e" targetNamespace="http://schemas.microsoft.com/office/2006/metadata/properties" ma:root="true" ma:fieldsID="5e802dc0277e58c2fe2db5d1d3e2c368" ns2:_="" ns3:_="">
    <xsd:import namespace="c5c0397a-0057-4703-a00a-a0cbb0f759c5"/>
    <xsd:import namespace="2277341f-65e2-445b-87a8-ef9bdf576d4e"/>
    <xsd:element name="properties">
      <xsd:complexType>
        <xsd:sequence>
          <xsd:element name="documentManagement">
            <xsd:complexType>
              <xsd:all>
                <xsd:element ref="ns2:Logos" minOccurs="0"/>
                <xsd:element ref="ns2:MediaServiceMetadata" minOccurs="0"/>
                <xsd:element ref="ns2:MediaServiceFastMetadata" minOccurs="0"/>
                <xsd:element ref="ns2:cmfb" minOccurs="0"/>
                <xsd:element ref="ns2:fnup" minOccurs="0"/>
                <xsd:element ref="ns2:MediaServiceAutoKeyPoints" minOccurs="0"/>
                <xsd:element ref="ns2:MediaServiceKeyPoints" minOccurs="0"/>
                <xsd:element ref="ns2:Photosandfilm" minOccurs="0"/>
                <xsd:element ref="ns2:fqbn" minOccurs="0"/>
                <xsd:element ref="ns2:Department" minOccurs="0"/>
                <xsd:element ref="ns2:Colleg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ampaign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LastUpd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0397a-0057-4703-a00a-a0cbb0f759c5" elementFormDefault="qualified">
    <xsd:import namespace="http://schemas.microsoft.com/office/2006/documentManagement/types"/>
    <xsd:import namespace="http://schemas.microsoft.com/office/infopath/2007/PartnerControls"/>
    <xsd:element name="Logos" ma:index="8" nillable="true" ma:displayName="Logo" ma:format="Dropdown" ma:internalName="Logo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cmfb" ma:index="11" nillable="true" ma:displayName="Templates" ma:internalName="cmfb">
      <xsd:simpleType>
        <xsd:restriction base="dms:Text"/>
      </xsd:simpleType>
    </xsd:element>
    <xsd:element name="fnup" ma:index="12" nillable="true" ma:displayName="Person or Group" ma:list="UserInfo" ma:internalName="fnu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sandfilm" ma:index="15" nillable="true" ma:displayName="Photos and film" ma:format="Dropdown" ma:internalName="Photosandfilm">
      <xsd:simpleType>
        <xsd:restriction base="dms:Text">
          <xsd:maxLength value="255"/>
        </xsd:restriction>
      </xsd:simpleType>
    </xsd:element>
    <xsd:element name="fqbn" ma:index="16" nillable="true" ma:displayName="Verbal Expression" ma:internalName="fqbn">
      <xsd:simpleType>
        <xsd:restriction base="dms:Text"/>
      </xsd:simpleType>
    </xsd:element>
    <xsd:element name="Department" ma:index="17" nillable="true" ma:displayName="Department" ma:format="Dropdown" ma:internalName="Department">
      <xsd:simpleType>
        <xsd:restriction base="dms:Text">
          <xsd:maxLength value="255"/>
        </xsd:restriction>
      </xsd:simpleType>
    </xsd:element>
    <xsd:element name="College" ma:index="18" nillable="true" ma:displayName="College" ma:format="Dropdown" ma:internalName="College">
      <xsd:simpleType>
        <xsd:restriction base="dms:Text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Campaign" ma:index="24" nillable="true" ma:displayName="Campaign" ma:format="Dropdown" ma:internalName="Campaign">
      <xsd:simpleType>
        <xsd:restriction base="dms:Text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be3677b-87c5-40e8-ac02-d012efc35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  <xsd:element name="LastUpdated" ma:index="34" nillable="true" ma:displayName="Last Updated" ma:format="Dropdown" ma:internalName="LastUpdat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7341f-65e2-445b-87a8-ef9bdf576d4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9144b9f-a26b-485e-a9c7-adf0552bf2e5}" ma:internalName="TaxCatchAll" ma:showField="CatchAllData" ma:web="2277341f-65e2-445b-87a8-ef9bdf576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qbn xmlns="c5c0397a-0057-4703-a00a-a0cbb0f759c5" xsi:nil="true"/>
    <Photosandfilm xmlns="c5c0397a-0057-4703-a00a-a0cbb0f759c5" xsi:nil="true"/>
    <Department xmlns="c5c0397a-0057-4703-a00a-a0cbb0f759c5" xsi:nil="true"/>
    <College xmlns="c5c0397a-0057-4703-a00a-a0cbb0f759c5" xsi:nil="true"/>
    <Logos xmlns="c5c0397a-0057-4703-a00a-a0cbb0f759c5" xsi:nil="true"/>
    <TaxCatchAll xmlns="2277341f-65e2-445b-87a8-ef9bdf576d4e" xsi:nil="true"/>
    <fnup xmlns="c5c0397a-0057-4703-a00a-a0cbb0f759c5">
      <UserInfo>
        <DisplayName/>
        <AccountId xsi:nil="true"/>
        <AccountType/>
      </UserInfo>
    </fnup>
    <lcf76f155ced4ddcb4097134ff3c332f xmlns="c5c0397a-0057-4703-a00a-a0cbb0f759c5">
      <Terms xmlns="http://schemas.microsoft.com/office/infopath/2007/PartnerControls"/>
    </lcf76f155ced4ddcb4097134ff3c332f>
    <Campaign xmlns="c5c0397a-0057-4703-a00a-a0cbb0f759c5" xsi:nil="true"/>
    <cmfb xmlns="c5c0397a-0057-4703-a00a-a0cbb0f759c5">powerpoint</cmfb>
    <LastUpdated xmlns="c5c0397a-0057-4703-a00a-a0cbb0f759c5" xsi:nil="true"/>
  </documentManagement>
</p:properties>
</file>

<file path=customXml/itemProps1.xml><?xml version="1.0" encoding="utf-8"?>
<ds:datastoreItem xmlns:ds="http://schemas.openxmlformats.org/officeDocument/2006/customXml" ds:itemID="{113723D9-C48F-4436-BF5D-FF734B5AD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0397a-0057-4703-a00a-a0cbb0f759c5"/>
    <ds:schemaRef ds:uri="2277341f-65e2-445b-87a8-ef9bdf576d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443EF8-1D4D-455F-951D-CF409AD81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9973D-D0CD-4829-B637-A84C8C9F8E33}">
  <ds:schemaRefs>
    <ds:schemaRef ds:uri="http://schemas.microsoft.com/office/2006/metadata/properties"/>
    <ds:schemaRef ds:uri="http://schemas.microsoft.com/office/infopath/2007/PartnerControls"/>
    <ds:schemaRef ds:uri="c5c0397a-0057-4703-a00a-a0cbb0f759c5"/>
    <ds:schemaRef ds:uri="2277341f-65e2-445b-87a8-ef9bdf576d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USask_PPT_template_Simplified</Template>
  <TotalTime>103</TotalTime>
  <Words>726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Dell, Colleen</dc:creator>
  <cp:lastModifiedBy>Dell, Colleen</cp:lastModifiedBy>
  <cp:revision>14</cp:revision>
  <dcterms:created xsi:type="dcterms:W3CDTF">2026-01-31T11:08:18Z</dcterms:created>
  <dcterms:modified xsi:type="dcterms:W3CDTF">2026-03-12T12:57:13Z</dcterms:modified>
  <dc:identifier>DAGOUsBQ_wY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0x01010082E6A9B5C63A504482086E5DEFE52315</vt:lpwstr>
  </property>
</Properties>
</file>