
<file path=[Content_Types].xml><?xml version="1.0" encoding="utf-8"?>
<Types xmlns="http://schemas.openxmlformats.org/package/2006/content-types">
  <Override PartName="/ppt/slideLayouts/slideLayout10.xml" ContentType="application/vnd.openxmlformats-officedocument.presentationml.slideLayout+xml"/>
  <Default Extension="gif" ContentType="image/gif"/>
  <Override PartName="/ppt/slides/slide69.xml" ContentType="application/vnd.openxmlformats-officedocument.presentationml.slide+xml"/>
  <Override PartName="/ppt/slides/slide14.xml" ContentType="application/vnd.openxmlformats-officedocument.presentationml.slide+xml"/>
  <Default Extension="rels" ContentType="application/vnd.openxmlformats-package.relationships+xml"/>
  <Override PartName="/ppt/slides/slide62.xml" ContentType="application/vnd.openxmlformats-officedocument.presentationml.slide+xml"/>
  <Default Extension="xml" ContentType="application/xml"/>
  <Override PartName="/ppt/slides/slide45.xml" ContentType="application/vnd.openxmlformats-officedocument.presentationml.slide+xml"/>
  <Override PartName="/ppt/tableStyles.xml" ContentType="application/vnd.openxmlformats-officedocument.presentationml.tableStyles+xml"/>
  <Override PartName="/ppt/slides/slide28.xml" ContentType="application/vnd.openxmlformats-officedocument.presentationml.slide+xml"/>
  <Override PartName="/ppt/slides/slide54.xml" ContentType="application/vnd.openxmlformats-officedocument.presentationml.slide+xml"/>
  <Override PartName="/ppt/slides/slide21.xml" ContentType="application/vnd.openxmlformats-officedocument.presentationml.slide+xml"/>
  <Override PartName="/ppt/slides/slide37.xml" ContentType="application/vnd.openxmlformats-officedocument.presentationml.slide+xml"/>
  <Override PartName="/ppt/slides/slide5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30.xml" ContentType="application/vnd.openxmlformats-officedocument.presentationml.slide+xml"/>
  <Override PartName="/ppt/slides/slide68.xml" ContentType="application/vnd.openxmlformats-officedocument.presentationml.slide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docProps/core.xml" ContentType="application/vnd.openxmlformats-package.core-properties+xml"/>
  <Override PartName="/ppt/slides/slide61.xml" ContentType="application/vnd.openxmlformats-officedocument.presentationml.slide+xml"/>
  <Override PartName="/ppt/slides/slide44.xml" ContentType="application/vnd.openxmlformats-officedocument.presentationml.slide+xml"/>
  <Override PartName="/ppt/slides/slide27.xml" ContentType="application/vnd.openxmlformats-officedocument.presentationml.slide+xml"/>
  <Override PartName="/ppt/slides/slide53.xml" ContentType="application/vnd.openxmlformats-officedocument.presentationml.slide+xml"/>
  <Override PartName="/ppt/slides/slide20.xml" ContentType="application/vnd.openxmlformats-officedocument.presentationml.slide+xml"/>
  <Override PartName="/ppt/slides/slide36.xml" ContentType="application/vnd.openxmlformats-officedocument.presentationml.slide+xml"/>
  <Override PartName="/ppt/slides/slide4.xml" ContentType="application/vnd.openxmlformats-officedocument.presentationml.slide+xml"/>
  <Override PartName="/ppt/slides/slide19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67.xml" ContentType="application/vnd.openxmlformats-officedocument.presentationml.slide+xml"/>
  <Override PartName="/ppt/slides/slide12.xml" ContentType="application/vnd.openxmlformats-officedocument.presentationml.slide+xml"/>
  <Override PartName="/ppt/slides/slide60.xml" ContentType="application/vnd.openxmlformats-officedocument.presentationml.slide+xml"/>
  <Override PartName="/ppt/presProps.xml" ContentType="application/vnd.openxmlformats-officedocument.presentationml.presProps+xml"/>
  <Override PartName="/ppt/slides/slide43.xml" ContentType="application/vnd.openxmlformats-officedocument.presentationml.slide+xml"/>
  <Override PartName="/ppt/slides/slide59.xml" ContentType="application/vnd.openxmlformats-officedocument.presentationml.slide+xml"/>
  <Override PartName="/ppt/slides/slide26.xml" ContentType="application/vnd.openxmlformats-officedocument.presentationml.slide+xml"/>
  <Override PartName="/ppt/slides/slide52.xml" ContentType="application/vnd.openxmlformats-officedocument.presentationml.slide+xml"/>
  <Override PartName="/ppt/slides/slide35.xml" ContentType="application/vnd.openxmlformats-officedocument.presentationml.slide+xml"/>
  <Override PartName="/ppt/slides/slide3.xml" ContentType="application/vnd.openxmlformats-officedocument.presentationml.slide+xml"/>
  <Override PartName="/ppt/slides/slide1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66.xml" ContentType="application/vnd.openxmlformats-officedocument.presentationml.slide+xml"/>
  <Override PartName="/ppt/slides/slide11.xml" ContentType="application/vnd.openxmlformats-officedocument.presentationml.slide+xml"/>
  <Override PartName="/ppt/slides/slide49.xml" ContentType="application/vnd.openxmlformats-officedocument.presentationml.slide+xml"/>
  <Override PartName="/ppt/slides/slide42.xml" ContentType="application/vnd.openxmlformats-officedocument.presentationml.slide+xml"/>
  <Override PartName="/ppt/slides/slide58.xml" ContentType="application/vnd.openxmlformats-officedocument.presentationml.slide+xml"/>
  <Override PartName="/ppt/slides/slide25.xml" ContentType="application/vnd.openxmlformats-officedocument.presentationml.slide+xml"/>
  <Override PartName="/ppt/slides/slide51.xml" ContentType="application/vnd.openxmlformats-officedocument.presentationml.slide+xml"/>
  <Override PartName="/ppt/slides/slide9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34.xml" ContentType="application/vnd.openxmlformats-officedocument.presentationml.slide+xml"/>
  <Override PartName="/ppt/slides/slide2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17.xml" ContentType="application/vnd.openxmlformats-officedocument.presentationml.slide+xml"/>
  <Override PartName="/ppt/slides/slide65.xml" ContentType="application/vnd.openxmlformats-officedocument.presentationml.slide+xml"/>
  <Override PartName="/ppt/slides/slide10.xml" ContentType="application/vnd.openxmlformats-officedocument.presentationml.slide+xml"/>
  <Override PartName="/docProps/app.xml" ContentType="application/vnd.openxmlformats-officedocument.extended-properties+xml"/>
  <Override PartName="/ppt/slides/slide48.xml" ContentType="application/vnd.openxmlformats-officedocument.presentationml.slide+xml"/>
  <Override PartName="/ppt/slides/slide74.xml" ContentType="application/vnd.openxmlformats-officedocument.presentationml.slide+xml"/>
  <Override PartName="/ppt/slides/slide41.xml" ContentType="application/vnd.openxmlformats-officedocument.presentationml.slide+xml"/>
  <Override PartName="/ppt/slides/slide57.xml" ContentType="application/vnd.openxmlformats-officedocument.presentationml.slide+xml"/>
  <Override PartName="/ppt/slides/slide24.xml" ContentType="application/vnd.openxmlformats-officedocument.presentationml.slide+xml"/>
  <Override PartName="/ppt/slides/slide50.xml" ContentType="application/vnd.openxmlformats-officedocument.presentationml.slide+xml"/>
  <Override PartName="/ppt/slides/slide8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33.xml" ContentType="application/vnd.openxmlformats-officedocument.presentationml.slide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16.xml" ContentType="application/vnd.openxmlformats-officedocument.presentationml.slide+xml"/>
  <Default Extension="jpeg" ContentType="image/jpeg"/>
  <Override PartName="/ppt/slides/slide64.xml" ContentType="application/vnd.openxmlformats-officedocument.presentationml.slide+xml"/>
  <Override PartName="/ppt/viewProps.xml" ContentType="application/vnd.openxmlformats-officedocument.presentationml.viewProps+xml"/>
  <Override PartName="/ppt/slides/slide47.xml" ContentType="application/vnd.openxmlformats-officedocument.presentationml.slide+xml"/>
  <Override PartName="/ppt/slides/slide73.xml" ContentType="application/vnd.openxmlformats-officedocument.presentationml.slide+xml"/>
  <Override PartName="/ppt/slides/slide40.xml" ContentType="application/vnd.openxmlformats-officedocument.presentationml.slide+xml"/>
  <Override PartName="/ppt/slides/slide56.xml" ContentType="application/vnd.openxmlformats-officedocument.presentationml.slide+xml"/>
  <Override PartName="/ppt/slides/slide23.xml" ContentType="application/vnd.openxmlformats-officedocument.presentationml.slide+xml"/>
  <Override PartName="/ppt/slides/slide39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71.xml" ContentType="application/vnd.openxmlformats-officedocument.presentationml.slide+xml"/>
  <Override PartName="/ppt/slides/slide3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15.xml" ContentType="application/vnd.openxmlformats-officedocument.presentationml.slide+xml"/>
  <Override PartName="/ppt/slides/slide63.xml" ContentType="application/vnd.openxmlformats-officedocument.presentationml.slide+xml"/>
  <Override PartName="/ppt/slides/slide46.xml" ContentType="application/vnd.openxmlformats-officedocument.presentationml.slide+xml"/>
  <Override PartName="/ppt/slides/slide72.xml" ContentType="application/vnd.openxmlformats-officedocument.presentationml.slide+xml"/>
  <Override PartName="/ppt/slides/slide29.xml" ContentType="application/vnd.openxmlformats-officedocument.presentationml.slide+xml"/>
  <Override PartName="/ppt/slides/slide55.xml" ContentType="application/vnd.openxmlformats-officedocument.presentationml.slide+xml"/>
  <Override PartName="/ppt/theme/theme1.xml" ContentType="application/vnd.openxmlformats-officedocument.theme+xml"/>
  <Override PartName="/ppt/slides/slide22.xml" ContentType="application/vnd.openxmlformats-officedocument.presentationml.slide+xml"/>
  <Override PartName="/ppt/slides/slide38.xml" ContentType="application/vnd.openxmlformats-officedocument.presentationml.slide+xml"/>
  <Override PartName="/ppt/presentation.xml" ContentType="application/vnd.openxmlformats-officedocument.presentationml.presentation.main+xml"/>
  <Override PartName="/ppt/slides/slide6.xml" ContentType="application/vnd.openxmlformats-officedocument.presentationml.slide+xml"/>
  <Default Extension="bin" ContentType="application/vnd.openxmlformats-officedocument.presentationml.printerSettings"/>
  <Override PartName="/ppt/slides/slide70.xml" ContentType="application/vnd.openxmlformats-officedocument.presentationml.slide+xml"/>
  <Override PartName="/ppt/slides/slide31.xml" ContentType="application/vnd.openxmlformats-officedocument.presentationml.slide+xml"/>
  <Override PartName="/ppt/slideLayouts/slideLayout6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708" r:id="rId1"/>
  </p:sldMasterIdLst>
  <p:sldIdLst>
    <p:sldId id="256" r:id="rId2"/>
    <p:sldId id="281" r:id="rId3"/>
    <p:sldId id="258" r:id="rId4"/>
    <p:sldId id="259" r:id="rId5"/>
    <p:sldId id="269" r:id="rId6"/>
    <p:sldId id="270" r:id="rId7"/>
    <p:sldId id="271" r:id="rId8"/>
    <p:sldId id="273" r:id="rId9"/>
    <p:sldId id="275" r:id="rId10"/>
    <p:sldId id="276" r:id="rId11"/>
    <p:sldId id="260" r:id="rId12"/>
    <p:sldId id="268" r:id="rId13"/>
    <p:sldId id="286" r:id="rId14"/>
    <p:sldId id="289" r:id="rId15"/>
    <p:sldId id="284" r:id="rId16"/>
    <p:sldId id="282" r:id="rId17"/>
    <p:sldId id="261" r:id="rId18"/>
    <p:sldId id="263" r:id="rId19"/>
    <p:sldId id="264" r:id="rId20"/>
    <p:sldId id="265" r:id="rId21"/>
    <p:sldId id="267" r:id="rId22"/>
    <p:sldId id="287" r:id="rId23"/>
    <p:sldId id="274" r:id="rId24"/>
    <p:sldId id="277" r:id="rId25"/>
    <p:sldId id="278" r:id="rId26"/>
    <p:sldId id="279" r:id="rId27"/>
    <p:sldId id="280" r:id="rId28"/>
    <p:sldId id="290" r:id="rId29"/>
    <p:sldId id="291" r:id="rId30"/>
    <p:sldId id="283" r:id="rId31"/>
    <p:sldId id="292" r:id="rId32"/>
    <p:sldId id="293" r:id="rId33"/>
    <p:sldId id="294" r:id="rId34"/>
    <p:sldId id="313" r:id="rId35"/>
    <p:sldId id="295" r:id="rId36"/>
    <p:sldId id="285" r:id="rId37"/>
    <p:sldId id="312" r:id="rId38"/>
    <p:sldId id="296" r:id="rId39"/>
    <p:sldId id="272" r:id="rId40"/>
    <p:sldId id="297" r:id="rId41"/>
    <p:sldId id="332" r:id="rId42"/>
    <p:sldId id="298" r:id="rId43"/>
    <p:sldId id="299" r:id="rId44"/>
    <p:sldId id="300" r:id="rId45"/>
    <p:sldId id="328" r:id="rId46"/>
    <p:sldId id="288" r:id="rId47"/>
    <p:sldId id="314" r:id="rId48"/>
    <p:sldId id="301" r:id="rId49"/>
    <p:sldId id="303" r:id="rId50"/>
    <p:sldId id="327" r:id="rId51"/>
    <p:sldId id="302" r:id="rId52"/>
    <p:sldId id="329" r:id="rId53"/>
    <p:sldId id="330" r:id="rId54"/>
    <p:sldId id="307" r:id="rId55"/>
    <p:sldId id="304" r:id="rId56"/>
    <p:sldId id="310" r:id="rId57"/>
    <p:sldId id="311" r:id="rId58"/>
    <p:sldId id="305" r:id="rId59"/>
    <p:sldId id="306" r:id="rId60"/>
    <p:sldId id="315" r:id="rId61"/>
    <p:sldId id="308" r:id="rId62"/>
    <p:sldId id="309" r:id="rId63"/>
    <p:sldId id="316" r:id="rId64"/>
    <p:sldId id="321" r:id="rId65"/>
    <p:sldId id="320" r:id="rId66"/>
    <p:sldId id="317" r:id="rId67"/>
    <p:sldId id="324" r:id="rId68"/>
    <p:sldId id="325" r:id="rId69"/>
    <p:sldId id="326" r:id="rId70"/>
    <p:sldId id="331" r:id="rId71"/>
    <p:sldId id="322" r:id="rId72"/>
    <p:sldId id="323" r:id="rId73"/>
    <p:sldId id="319" r:id="rId74"/>
    <p:sldId id="318" r:id="rId7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extLst>
    <p:ext uri="{E76CE94A-603C-4142-B9EB-6D1370010A27}">
      <p14:discardImageEditData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="" xmlns:mv="urn:schemas-microsoft-com:mac:vml" xmlns:mc="http://schemas.openxmlformats.org/markup-compatibility/2006" val="0"/>
    </p:ext>
    <p:ext uri="{D31A062A-798A-4329-ABDD-BBA856620510}">
      <p14:defaultImageDpi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="" xmlns:mv="urn:schemas-microsoft-com:mac:vml" xmlns:mc="http://schemas.openxmlformats.org/markup-compatibility/2006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6467" autoAdjust="0"/>
    <p:restoredTop sz="90207" autoAdjust="0"/>
  </p:normalViewPr>
  <p:slideViewPr>
    <p:cSldViewPr>
      <p:cViewPr>
        <p:scale>
          <a:sx n="150" d="100"/>
          <a:sy n="150" d="100"/>
        </p:scale>
        <p:origin x="-1200" y="-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192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168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80" Type="http://schemas.openxmlformats.org/officeDocument/2006/relationships/tableStyles" Target="tableStyles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printerSettings" Target="printerSettings/printerSettings1.bin"/><Relationship Id="rId77" Type="http://schemas.openxmlformats.org/officeDocument/2006/relationships/presProps" Target="presProps.xml"/><Relationship Id="rId78" Type="http://schemas.openxmlformats.org/officeDocument/2006/relationships/viewProps" Target="viewProps.xml"/><Relationship Id="rId79" Type="http://schemas.openxmlformats.org/officeDocument/2006/relationships/theme" Target="theme/theme1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F6678-248B-4A82-A81A-005CE5AA015C}" type="datetimeFigureOut">
              <a:rPr lang="en-US" smtClean="0"/>
              <a:pPr/>
              <a:t>8/14/12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28935BA-806E-4382-8E1F-86DCA0ABA35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F6678-248B-4A82-A81A-005CE5AA015C}" type="datetimeFigureOut">
              <a:rPr lang="en-US" smtClean="0"/>
              <a:pPr/>
              <a:t>8/14/12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935BA-806E-4382-8E1F-86DCA0ABA3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F6678-248B-4A82-A81A-005CE5AA015C}" type="datetimeFigureOut">
              <a:rPr lang="en-US" smtClean="0"/>
              <a:pPr/>
              <a:t>8/14/12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935BA-806E-4382-8E1F-86DCA0ABA3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6DF6678-248B-4A82-A81A-005CE5AA015C}" type="datetimeFigureOut">
              <a:rPr lang="en-US" smtClean="0"/>
              <a:pPr/>
              <a:t>8/14/12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D28935BA-806E-4382-8E1F-86DCA0ABA35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F6678-248B-4A82-A81A-005CE5AA015C}" type="datetimeFigureOut">
              <a:rPr lang="en-US" smtClean="0"/>
              <a:pPr/>
              <a:t>8/14/12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935BA-806E-4382-8E1F-86DCA0ABA35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F6678-248B-4A82-A81A-005CE5AA015C}" type="datetimeFigureOut">
              <a:rPr lang="en-US" smtClean="0"/>
              <a:pPr/>
              <a:t>8/14/12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935BA-806E-4382-8E1F-86DCA0ABA35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935BA-806E-4382-8E1F-86DCA0ABA35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F6678-248B-4A82-A81A-005CE5AA015C}" type="datetimeFigureOut">
              <a:rPr lang="en-US" smtClean="0"/>
              <a:pPr/>
              <a:t>8/14/12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F6678-248B-4A82-A81A-005CE5AA015C}" type="datetimeFigureOut">
              <a:rPr lang="en-US" smtClean="0"/>
              <a:pPr/>
              <a:t>8/14/12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935BA-806E-4382-8E1F-86DCA0ABA35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F6678-248B-4A82-A81A-005CE5AA015C}" type="datetimeFigureOut">
              <a:rPr lang="en-US" smtClean="0"/>
              <a:pPr/>
              <a:t>8/14/12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935BA-806E-4382-8E1F-86DCA0ABA3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6DF6678-248B-4A82-A81A-005CE5AA015C}" type="datetimeFigureOut">
              <a:rPr lang="en-US" smtClean="0"/>
              <a:pPr/>
              <a:t>8/14/12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28935BA-806E-4382-8E1F-86DCA0ABA35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F6678-248B-4A82-A81A-005CE5AA015C}" type="datetimeFigureOut">
              <a:rPr lang="en-US" smtClean="0"/>
              <a:pPr/>
              <a:t>8/14/12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28935BA-806E-4382-8E1F-86DCA0ABA35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6DF6678-248B-4A82-A81A-005CE5AA015C}" type="datetimeFigureOut">
              <a:rPr lang="en-US" smtClean="0"/>
              <a:pPr/>
              <a:t>8/14/12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D28935BA-806E-4382-8E1F-86DCA0ABA35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gif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e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e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e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e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eg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e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jpeg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jpeg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jpeg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jpeg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jpeg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jpeg"/><Relationship Id="rId3" Type="http://schemas.openxmlformats.org/officeDocument/2006/relationships/image" Target="../media/image3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RICHARD L. MONES MD</a:t>
            </a:r>
          </a:p>
          <a:p>
            <a:r>
              <a:rPr lang="en-US" dirty="0" smtClean="0"/>
              <a:t>COLUMBIA UNIVERSITY</a:t>
            </a:r>
          </a:p>
          <a:p>
            <a:r>
              <a:rPr lang="en-US" dirty="0" smtClean="0"/>
              <a:t>HARLEM HOSPITAL CENTER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GASTROINTESTINAL BLEEDING IN  PEDIATRICS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BEETS</a:t>
            </a:r>
          </a:p>
          <a:p>
            <a:r>
              <a:rPr lang="en-US" dirty="0" smtClean="0"/>
              <a:t>JUICE</a:t>
            </a:r>
          </a:p>
          <a:p>
            <a:r>
              <a:rPr lang="en-US" dirty="0" smtClean="0"/>
              <a:t>KOOL-AID</a:t>
            </a:r>
          </a:p>
          <a:p>
            <a:r>
              <a:rPr lang="en-US" dirty="0" smtClean="0"/>
              <a:t>IRON</a:t>
            </a:r>
          </a:p>
          <a:p>
            <a:r>
              <a:rPr lang="en-US" dirty="0" smtClean="0"/>
              <a:t>PEPTO-BISMOL</a:t>
            </a:r>
          </a:p>
          <a:p>
            <a:r>
              <a:rPr lang="en-US" dirty="0" smtClean="0"/>
              <a:t>CEFDINIR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BLOOD IN STOOL THAT IS </a:t>
            </a:r>
            <a:r>
              <a:rPr lang="en-US" dirty="0" smtClean="0">
                <a:solidFill>
                  <a:srgbClr val="FFFF00"/>
                </a:solidFill>
              </a:rPr>
              <a:t>NOT</a:t>
            </a:r>
            <a:r>
              <a:rPr lang="en-US" dirty="0" smtClean="0"/>
              <a:t> BLOOD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NEWBORN</a:t>
            </a:r>
          </a:p>
          <a:p>
            <a:r>
              <a:rPr lang="en-US" dirty="0" smtClean="0"/>
              <a:t>INFANTS</a:t>
            </a:r>
          </a:p>
          <a:p>
            <a:r>
              <a:rPr lang="en-US" dirty="0" smtClean="0"/>
              <a:t>CHILDREN/ADOLESCENTS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UPPER GI BLEEDING</a:t>
            </a: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600200"/>
            <a:ext cx="8229600" cy="4572000"/>
          </a:xfrm>
        </p:spPr>
        <p:txBody>
          <a:bodyPr>
            <a:normAutofit/>
          </a:bodyPr>
          <a:lstStyle/>
          <a:p>
            <a:r>
              <a:rPr lang="en-US" dirty="0" smtClean="0"/>
              <a:t>HEMATEMESIS IS THE VOMITING OF BRIGHT RED BLOOD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COFFEE  EMESIS IS BLOOD DENATURED BY GASTRIC ACID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MELENA IS THE RESULT OF BACTERIAL OXIDATION OF BLOOD ANYWHERE FROM THE CECUM PROXIMALLY</a:t>
            </a:r>
            <a:br>
              <a:rPr lang="en-US" dirty="0" smtClean="0"/>
            </a:br>
            <a:r>
              <a:rPr lang="en-US" dirty="0" smtClean="0"/>
              <a:t>	BACTERIA</a:t>
            </a:r>
            <a:br>
              <a:rPr lang="en-US" dirty="0" smtClean="0"/>
            </a:br>
            <a:r>
              <a:rPr lang="en-US" dirty="0" smtClean="0"/>
              <a:t>	TRANSIT</a:t>
            </a:r>
            <a:br>
              <a:rPr lang="en-US" dirty="0" smtClean="0"/>
            </a:br>
            <a:r>
              <a:rPr lang="en-US" dirty="0" smtClean="0"/>
              <a:t>                       50-100 ML.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 </a:t>
            </a:r>
            <a:r>
              <a:rPr lang="en-US" dirty="0" smtClean="0">
                <a:solidFill>
                  <a:srgbClr val="FFFF00"/>
                </a:solidFill>
              </a:rPr>
              <a:t>FORMS OF UGI BLEEDING</a:t>
            </a: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Hematemesi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09825" y="2105025"/>
            <a:ext cx="4324350" cy="340995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     </a:t>
            </a:r>
            <a:r>
              <a:rPr lang="en-US" dirty="0" smtClean="0">
                <a:solidFill>
                  <a:srgbClr val="FFFF00"/>
                </a:solidFill>
              </a:rPr>
              <a:t> HEMATEMESIS</a:t>
            </a: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offee_ground_emesis_final_produc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47800" y="1905000"/>
            <a:ext cx="6019800" cy="37338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</a:t>
            </a:r>
            <a:r>
              <a:rPr lang="en-US" dirty="0" smtClean="0">
                <a:solidFill>
                  <a:srgbClr val="FFFF00"/>
                </a:solidFill>
              </a:rPr>
              <a:t>COFFEE GROUND EMESIS</a:t>
            </a: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melen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22987" y="1524000"/>
            <a:ext cx="5298026" cy="45720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            </a:t>
            </a:r>
            <a:r>
              <a:rPr lang="en-US" dirty="0" smtClean="0">
                <a:solidFill>
                  <a:srgbClr val="FFFF00"/>
                </a:solidFill>
              </a:rPr>
              <a:t>MELENA</a:t>
            </a: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250px-HumanNewbor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381000"/>
            <a:ext cx="8686800" cy="57912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SWALLOWED MATERNAL BLOOD</a:t>
            </a:r>
          </a:p>
          <a:p>
            <a:r>
              <a:rPr lang="en-US" dirty="0" smtClean="0"/>
              <a:t>HEMORRHAGIC DIEASE OF NB</a:t>
            </a:r>
          </a:p>
          <a:p>
            <a:r>
              <a:rPr lang="en-US" dirty="0" smtClean="0"/>
              <a:t>OTHER COAGULOPATHY</a:t>
            </a:r>
          </a:p>
          <a:p>
            <a:r>
              <a:rPr lang="en-US" dirty="0" smtClean="0"/>
              <a:t>GASTIRTIS AND GASTIC ULCER</a:t>
            </a:r>
          </a:p>
          <a:p>
            <a:r>
              <a:rPr lang="en-US" dirty="0" smtClean="0"/>
              <a:t>VASCULAR ANOMALY</a:t>
            </a:r>
          </a:p>
          <a:p>
            <a:r>
              <a:rPr lang="en-US" dirty="0" smtClean="0"/>
              <a:t>MILK PROTEIN ALLERGY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NEONATES……..UGI BLEEDING</a:t>
            </a: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VAGINAL BLOOD AT DELIVERY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APT TEST</a:t>
            </a:r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NIPPLES CRACKED/FISSURED</a:t>
            </a:r>
          </a:p>
          <a:p>
            <a:pPr lvl="1"/>
            <a:endParaRPr lang="en-US" dirty="0" smtClean="0"/>
          </a:p>
          <a:p>
            <a:pPr lvl="2"/>
            <a:r>
              <a:rPr lang="en-US" dirty="0" smtClean="0"/>
              <a:t>PUMP AND OBSERVE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SWALLOWED MATERNAL BLOOD</a:t>
            </a: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BORN WITH VERY HIGH GASRTIN LEVELS</a:t>
            </a:r>
          </a:p>
          <a:p>
            <a:endParaRPr lang="en-US" dirty="0" smtClean="0"/>
          </a:p>
          <a:p>
            <a:r>
              <a:rPr lang="en-US" dirty="0" smtClean="0"/>
              <a:t>GASTRIC ULCERS</a:t>
            </a:r>
          </a:p>
          <a:p>
            <a:endParaRPr lang="en-US" dirty="0" smtClean="0"/>
          </a:p>
          <a:p>
            <a:r>
              <a:rPr lang="en-US" dirty="0" smtClean="0"/>
              <a:t>EMPIRIC TREATMENT WITH RANITIDNE</a:t>
            </a:r>
          </a:p>
          <a:p>
            <a:pPr>
              <a:buNone/>
            </a:pPr>
            <a:endParaRPr lang="en-US" dirty="0" smtClean="0"/>
          </a:p>
          <a:p>
            <a:pPr lvl="1"/>
            <a:r>
              <a:rPr lang="en-US" dirty="0" smtClean="0"/>
              <a:t>10 MG./KG/24H IN 3  DIVIDED DOSES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 </a:t>
            </a:r>
            <a:r>
              <a:rPr lang="en-US" dirty="0" smtClean="0">
                <a:solidFill>
                  <a:srgbClr val="FFFF00"/>
                </a:solidFill>
              </a:rPr>
              <a:t>PEPTIC DISEASE</a:t>
            </a: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ESPECIALLY IF IT’S YOURS</a:t>
            </a:r>
          </a:p>
          <a:p>
            <a:endParaRPr lang="en-US" dirty="0" smtClean="0"/>
          </a:p>
          <a:p>
            <a:r>
              <a:rPr lang="en-US" dirty="0" smtClean="0"/>
              <a:t>RICHARD L. MONES MD 2012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“ BLEEDING FROM ANY ORIFICE IS A GREAT SOURCE OF ANXIETY “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VITAMIN K NOT GIVEN </a:t>
            </a:r>
          </a:p>
          <a:p>
            <a:endParaRPr lang="en-US" dirty="0" smtClean="0"/>
          </a:p>
          <a:p>
            <a:r>
              <a:rPr lang="en-US" dirty="0" smtClean="0"/>
              <a:t>OVERSIGHT OR INTENTIONAL</a:t>
            </a:r>
          </a:p>
          <a:p>
            <a:endParaRPr lang="en-US" dirty="0" smtClean="0"/>
          </a:p>
          <a:p>
            <a:r>
              <a:rPr lang="en-US" dirty="0" smtClean="0"/>
              <a:t>Rx GIVE VIT. K 1 MG IM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HEMORRHAGIC DISEASE OF NB</a:t>
            </a: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USUALLY THERE IS A CLUE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 VASCULAR LESION ON THE SKIN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</a:t>
            </a:r>
            <a:r>
              <a:rPr lang="en-US" dirty="0" smtClean="0">
                <a:solidFill>
                  <a:srgbClr val="FFFF00"/>
                </a:solidFill>
              </a:rPr>
              <a:t>VASCULAR ANOMALIES</a:t>
            </a: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230px-Argon_plasma_coagulatio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5800" y="1752600"/>
            <a:ext cx="7543800" cy="47244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</a:t>
            </a:r>
            <a:r>
              <a:rPr lang="en-US" dirty="0" smtClean="0">
                <a:solidFill>
                  <a:srgbClr val="FFFF00"/>
                </a:solidFill>
              </a:rPr>
              <a:t>INTESTINAL HEMANGIOMA    </a:t>
            </a: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ANAL FISSURE</a:t>
            </a:r>
          </a:p>
          <a:p>
            <a:r>
              <a:rPr lang="en-US" dirty="0" smtClean="0"/>
              <a:t>MP ALLERGY</a:t>
            </a:r>
          </a:p>
          <a:p>
            <a:r>
              <a:rPr lang="en-US" dirty="0" smtClean="0"/>
              <a:t>INFECTION</a:t>
            </a:r>
          </a:p>
          <a:p>
            <a:r>
              <a:rPr lang="en-US" dirty="0" smtClean="0"/>
              <a:t>NEC</a:t>
            </a:r>
          </a:p>
          <a:p>
            <a:r>
              <a:rPr lang="en-US" dirty="0" smtClean="0"/>
              <a:t>HIRSCHPRUNG’S</a:t>
            </a:r>
          </a:p>
          <a:p>
            <a:r>
              <a:rPr lang="en-US" dirty="0" smtClean="0"/>
              <a:t>MECKEL’S</a:t>
            </a:r>
          </a:p>
          <a:p>
            <a:r>
              <a:rPr lang="en-US" dirty="0" smtClean="0"/>
              <a:t>VOLVULUS</a:t>
            </a:r>
          </a:p>
          <a:p>
            <a:r>
              <a:rPr lang="en-US" dirty="0" smtClean="0"/>
              <a:t>DUPLICATION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                           </a:t>
            </a:r>
            <a:r>
              <a:rPr lang="en-US" dirty="0" smtClean="0">
                <a:solidFill>
                  <a:srgbClr val="FFFF00"/>
                </a:solidFill>
              </a:rPr>
              <a:t>NEONATE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                  </a:t>
            </a:r>
            <a:r>
              <a:rPr lang="en-US" dirty="0" smtClean="0">
                <a:solidFill>
                  <a:srgbClr val="FFFF00"/>
                </a:solidFill>
              </a:rPr>
              <a:t>LOWER GI BLEED</a:t>
            </a: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BLACK IS BLACK…I WANT MY BABY BACK</a:t>
            </a:r>
          </a:p>
          <a:p>
            <a:r>
              <a:rPr lang="en-US" dirty="0" smtClean="0"/>
              <a:t>TELL TO COMPARE STOOL TO TELPHONE CORD OR OTHER BLACK OBJECT</a:t>
            </a:r>
          </a:p>
          <a:p>
            <a:r>
              <a:rPr lang="en-US" dirty="0" smtClean="0"/>
              <a:t>DARK GREEN STOOL CAN BE DECEIVING</a:t>
            </a:r>
          </a:p>
          <a:p>
            <a:r>
              <a:rPr lang="en-US" dirty="0" smtClean="0"/>
              <a:t>IF DOUBT…. TEST TEST TEST!!!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“ MY BABY’S POOP IS BLACK”</a:t>
            </a: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ESSENTIALLY THE LIST OF CAUSES OF UGI AND LGI BLEEDING IS SIMILAR TO THE NEONATE </a:t>
            </a:r>
          </a:p>
          <a:p>
            <a:r>
              <a:rPr lang="en-US" dirty="0" smtClean="0"/>
              <a:t>CAN </a:t>
            </a:r>
            <a:r>
              <a:rPr lang="en-US" dirty="0" smtClean="0">
                <a:solidFill>
                  <a:srgbClr val="FFFF00"/>
                </a:solidFill>
              </a:rPr>
              <a:t>REMOVE</a:t>
            </a:r>
            <a:r>
              <a:rPr lang="en-US" dirty="0" smtClean="0"/>
              <a:t> NEC</a:t>
            </a:r>
          </a:p>
          <a:p>
            <a:r>
              <a:rPr lang="en-US" dirty="0" smtClean="0"/>
              <a:t>CAN BEGIN TO ADD </a:t>
            </a:r>
            <a:r>
              <a:rPr lang="en-US" dirty="0" smtClean="0">
                <a:solidFill>
                  <a:srgbClr val="FFFF00"/>
                </a:solidFill>
              </a:rPr>
              <a:t>JUVENILE POLYPS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CONSTIPATION</a:t>
            </a:r>
            <a:r>
              <a:rPr lang="en-US" dirty="0" smtClean="0"/>
              <a:t> AS A CAUSE OF </a:t>
            </a:r>
            <a:r>
              <a:rPr lang="en-US" dirty="0" smtClean="0">
                <a:solidFill>
                  <a:srgbClr val="FFFF00"/>
                </a:solidFill>
              </a:rPr>
              <a:t>ANAL FISSURE </a:t>
            </a:r>
            <a:r>
              <a:rPr lang="en-US" dirty="0" smtClean="0"/>
              <a:t>COMES INTO PLAY</a:t>
            </a:r>
          </a:p>
          <a:p>
            <a:r>
              <a:rPr lang="en-US" dirty="0" smtClean="0"/>
              <a:t>THE ORDER OF LIKLEHOOD CHANGES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ABOUT </a:t>
            </a:r>
            <a:r>
              <a:rPr lang="en-US" dirty="0" smtClean="0">
                <a:solidFill>
                  <a:srgbClr val="FFFF00"/>
                </a:solidFill>
              </a:rPr>
              <a:t>INFANTS??</a:t>
            </a: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JUVENILE POLYPS </a:t>
            </a:r>
            <a:r>
              <a:rPr lang="en-US" dirty="0" smtClean="0"/>
              <a:t>MAKE A BIG ENTRANCE AT THIS AGE</a:t>
            </a:r>
          </a:p>
          <a:p>
            <a:r>
              <a:rPr lang="en-US" dirty="0" smtClean="0"/>
              <a:t>SO DOES </a:t>
            </a:r>
            <a:r>
              <a:rPr lang="en-US" dirty="0" smtClean="0">
                <a:solidFill>
                  <a:srgbClr val="FFFF00"/>
                </a:solidFill>
              </a:rPr>
              <a:t>LYMPHONODULAR HYPERPLASIA </a:t>
            </a:r>
            <a:r>
              <a:rPr lang="en-US" dirty="0" smtClean="0"/>
              <a:t>(LNH)</a:t>
            </a:r>
          </a:p>
          <a:p>
            <a:r>
              <a:rPr lang="en-US" dirty="0" smtClean="0"/>
              <a:t>WE BEGIN TO SEE  </a:t>
            </a:r>
            <a:r>
              <a:rPr lang="en-US" dirty="0" smtClean="0">
                <a:solidFill>
                  <a:srgbClr val="FFFF00"/>
                </a:solidFill>
              </a:rPr>
              <a:t>INFLAMMATORY BOWEL DISEASE </a:t>
            </a:r>
            <a:r>
              <a:rPr lang="en-US" dirty="0" smtClean="0"/>
              <a:t>AND </a:t>
            </a:r>
            <a:r>
              <a:rPr lang="en-US" dirty="0" smtClean="0">
                <a:solidFill>
                  <a:srgbClr val="FFFF00"/>
                </a:solidFill>
              </a:rPr>
              <a:t>HENOCH-SCHONLEIN PURPURA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ANAL FISSURES </a:t>
            </a:r>
            <a:r>
              <a:rPr lang="en-US" dirty="0" smtClean="0"/>
              <a:t>STILL A BIG PLAYER DUE TO THE HIGH PREVALENCE OF </a:t>
            </a:r>
            <a:r>
              <a:rPr lang="en-US" dirty="0" smtClean="0">
                <a:solidFill>
                  <a:srgbClr val="FFFF00"/>
                </a:solidFill>
              </a:rPr>
              <a:t>STOOL WITHHOLDING </a:t>
            </a:r>
            <a:r>
              <a:rPr lang="en-US" dirty="0" smtClean="0"/>
              <a:t>AT THIS AGE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MALLORY-WEISS TEARS </a:t>
            </a:r>
            <a:r>
              <a:rPr lang="en-US" dirty="0" smtClean="0"/>
              <a:t>DUE TO WRETCHING AND VOMITING SEEN AT THIS AGE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   THE </a:t>
            </a:r>
            <a:r>
              <a:rPr lang="en-US" dirty="0" smtClean="0">
                <a:solidFill>
                  <a:srgbClr val="FFFF00"/>
                </a:solidFill>
              </a:rPr>
              <a:t>YOUNG CHILD</a:t>
            </a: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PEPTIC DISEASE…..H. PYLORI RELATED??</a:t>
            </a:r>
          </a:p>
          <a:p>
            <a:pPr lvl="1"/>
            <a:r>
              <a:rPr lang="en-US" dirty="0" smtClean="0"/>
              <a:t>GASTRITIS, ESOPHAGITIS, DUODENAL ULCER</a:t>
            </a:r>
          </a:p>
          <a:p>
            <a:r>
              <a:rPr lang="en-US" dirty="0" smtClean="0"/>
              <a:t>HEMORRHOIDS</a:t>
            </a:r>
          </a:p>
          <a:p>
            <a:r>
              <a:rPr lang="en-US" dirty="0" smtClean="0"/>
              <a:t>PSUEDOMEMBRANOUS COLITIS</a:t>
            </a:r>
          </a:p>
          <a:p>
            <a:r>
              <a:rPr lang="en-US" dirty="0" smtClean="0"/>
              <a:t>IBD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</a:t>
            </a:r>
            <a:r>
              <a:rPr lang="en-US" sz="4400" dirty="0" smtClean="0">
                <a:solidFill>
                  <a:srgbClr val="FFFF00"/>
                </a:solidFill>
              </a:rPr>
              <a:t>ADOLESCENT/OLDER CHILD</a:t>
            </a: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EVERY DAY/WEEK/MONTH STUFF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THINGS YOU WILL SEE FREQUENTLY</a:t>
            </a:r>
            <a:endParaRPr lang="en-US" dirty="0"/>
          </a:p>
        </p:txBody>
      </p:sp>
    </p:spTree>
    <p:extLst>
      <p:ext uri="{BB962C8B-B14F-4D97-AF65-F5344CB8AC3E}">
        <p14:creationI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="" xmlns:mv="urn:schemas-microsoft-com:mac:vml" xmlns:mc="http://schemas.openxmlformats.org/markup-compatibility/2006" val="303210645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STREAKS    AND      SPOTS</a:t>
            </a:r>
          </a:p>
          <a:p>
            <a:r>
              <a:rPr lang="en-US" dirty="0" smtClean="0"/>
              <a:t>NOT EVERY DAY</a:t>
            </a:r>
          </a:p>
          <a:p>
            <a:r>
              <a:rPr lang="en-US" dirty="0" smtClean="0"/>
              <a:t>NOT EVERY BM</a:t>
            </a:r>
          </a:p>
          <a:p>
            <a:r>
              <a:rPr lang="en-US" dirty="0" smtClean="0"/>
              <a:t>SCARY</a:t>
            </a:r>
          </a:p>
          <a:p>
            <a:r>
              <a:rPr lang="en-US" dirty="0" smtClean="0"/>
              <a:t>FISSURE VS. CMPA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HEMATOCHEZIA NEWBORNS/YOUNG INFANT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LEARN THE CAUSES OF GI BLEEDING IN CHILDHOOD</a:t>
            </a:r>
          </a:p>
          <a:p>
            <a:r>
              <a:rPr lang="en-US" dirty="0" smtClean="0"/>
              <a:t>UNDERSTAND THE DIAGNOSTIC APPROACH TO BLEEDING</a:t>
            </a:r>
          </a:p>
          <a:p>
            <a:r>
              <a:rPr lang="en-US" dirty="0" smtClean="0"/>
              <a:t>TREATMENT AND MANAGEMNT OF BLEEDING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             GOALS</a:t>
            </a:r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300px-Anal_fissure_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95400" y="1524000"/>
            <a:ext cx="5867400" cy="39624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     FISSURE-IN-ANO</a:t>
            </a:r>
            <a:endParaRPr 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CONSTIPATION VS, NORMAL LOOSE STOOL VS. DIARRHEA</a:t>
            </a:r>
          </a:p>
          <a:p>
            <a:r>
              <a:rPr lang="en-US" dirty="0" smtClean="0"/>
              <a:t>EXPLOSIVE</a:t>
            </a:r>
          </a:p>
          <a:p>
            <a:r>
              <a:rPr lang="en-US" dirty="0" smtClean="0"/>
              <a:t>MAY NOT SEE THE FISSURE</a:t>
            </a:r>
          </a:p>
          <a:p>
            <a:r>
              <a:rPr lang="en-US" dirty="0" smtClean="0"/>
              <a:t>EXAM ANUS PROPERLY</a:t>
            </a:r>
          </a:p>
          <a:p>
            <a:r>
              <a:rPr lang="en-US" dirty="0" smtClean="0"/>
              <a:t>TREATMENT WITH REASSURANCE</a:t>
            </a:r>
          </a:p>
          <a:p>
            <a:r>
              <a:rPr lang="en-US" dirty="0" smtClean="0"/>
              <a:t>NO OCCULT BLOOD TESTING !!!!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FISSURE-IN-ANO</a:t>
            </a: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WAY OVER DIAGNOSED</a:t>
            </a:r>
          </a:p>
          <a:p>
            <a:r>
              <a:rPr lang="en-US" dirty="0" smtClean="0"/>
              <a:t>MAKING DIAGNOSIS SPECIFICALLY IS NOT PRACTICAL</a:t>
            </a:r>
          </a:p>
          <a:p>
            <a:r>
              <a:rPr lang="en-US" dirty="0" smtClean="0"/>
              <a:t>BREAST VS. FORMULA</a:t>
            </a:r>
          </a:p>
          <a:p>
            <a:r>
              <a:rPr lang="en-US" dirty="0" smtClean="0"/>
              <a:t>DO </a:t>
            </a:r>
            <a:r>
              <a:rPr lang="en-US" dirty="0" smtClean="0">
                <a:solidFill>
                  <a:srgbClr val="FFFF00"/>
                </a:solidFill>
              </a:rPr>
              <a:t>NOT</a:t>
            </a:r>
            <a:r>
              <a:rPr lang="en-US" dirty="0" smtClean="0"/>
              <a:t> D/C BREAST FEEDING</a:t>
            </a:r>
          </a:p>
          <a:p>
            <a:r>
              <a:rPr lang="en-US" dirty="0" smtClean="0"/>
              <a:t>??TRIAL OF ELEMENTAL FORMULA  2 WEEKS</a:t>
            </a:r>
          </a:p>
          <a:p>
            <a:r>
              <a:rPr lang="en-US" dirty="0" smtClean="0"/>
              <a:t>$$$$$$$$</a:t>
            </a:r>
          </a:p>
          <a:p>
            <a:r>
              <a:rPr lang="en-US" dirty="0" smtClean="0"/>
              <a:t>USUALLY RESOLVES NO MATTER WHAT YOU DO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PROTEIN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FF00"/>
                </a:solidFill>
              </a:rPr>
              <a:t>ALLERGY</a:t>
            </a: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TODLERS AND OLDER CHILDREN</a:t>
            </a:r>
          </a:p>
          <a:p>
            <a:r>
              <a:rPr lang="en-US" dirty="0" smtClean="0"/>
              <a:t>BLEEDING PRECEEDED BY VOMITING/RETCHING</a:t>
            </a:r>
          </a:p>
          <a:p>
            <a:r>
              <a:rPr lang="en-US" dirty="0" smtClean="0"/>
              <a:t>USUALLY NO CHANGE IN HGB/HCT</a:t>
            </a:r>
          </a:p>
          <a:p>
            <a:r>
              <a:rPr lang="en-US" dirty="0" smtClean="0"/>
              <a:t>NG TUBE BASICALLY NEG. OR COFFE GROUND</a:t>
            </a:r>
          </a:p>
          <a:p>
            <a:r>
              <a:rPr lang="en-US" dirty="0" smtClean="0"/>
              <a:t>OBSERVATION  </a:t>
            </a:r>
          </a:p>
          <a:p>
            <a:r>
              <a:rPr lang="en-US" dirty="0" smtClean="0"/>
              <a:t>? IN HOSPITAL</a:t>
            </a:r>
          </a:p>
          <a:p>
            <a:r>
              <a:rPr lang="en-US" dirty="0" smtClean="0"/>
              <a:t>CAN USE ENDOCLIPS FOR BLEEDING CONTROL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MALLORY-WEISS TEAR</a:t>
            </a: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MALLORY-WEIS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76400" y="1752600"/>
            <a:ext cx="5867400" cy="46482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MALLORY-WEISS TEAR</a:t>
            </a: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ESOPHAGITIS, GASTRITIS,DUODENITIS, DUODENAL ULCER</a:t>
            </a:r>
          </a:p>
          <a:p>
            <a:r>
              <a:rPr lang="en-US" dirty="0" smtClean="0"/>
              <a:t>USUALLY ACID RELATED</a:t>
            </a:r>
          </a:p>
          <a:p>
            <a:r>
              <a:rPr lang="en-US" dirty="0" smtClean="0"/>
              <a:t>?ROLE OF H. PYLORI</a:t>
            </a:r>
          </a:p>
          <a:p>
            <a:r>
              <a:rPr lang="en-US" dirty="0" smtClean="0"/>
              <a:t>BEGIN PPI</a:t>
            </a:r>
          </a:p>
          <a:p>
            <a:r>
              <a:rPr lang="en-US" dirty="0" smtClean="0"/>
              <a:t>ENDOSCOPY  FOR DIAGNOSIS</a:t>
            </a:r>
          </a:p>
          <a:p>
            <a:r>
              <a:rPr lang="en-US" dirty="0" smtClean="0"/>
              <a:t>CROHN’S, BEHCET’S DISEASE, CGD, Z-E SYNDROME,CELIAC ALL MAY CAUSE UGI ULCERATION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PEPTIC DISEASE</a:t>
            </a: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DuodenalUlcercromat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32000" y="1905000"/>
            <a:ext cx="5080000" cy="38100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  DUODENAL ULCER</a:t>
            </a:r>
            <a:endParaRPr lang="en-US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gastritis-hp-induced-small-erosion-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0" y="1524000"/>
            <a:ext cx="6096000" cy="45720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H. PYLORI GASTRITIS</a:t>
            </a:r>
            <a:endParaRPr lang="en-US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BLEEDING MAY BE INITIAL PRESENTATION</a:t>
            </a:r>
          </a:p>
          <a:p>
            <a:r>
              <a:rPr lang="en-US" dirty="0" smtClean="0"/>
              <a:t>PORTAL HYPERTENSION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CIRHOSIS</a:t>
            </a:r>
            <a:endParaRPr lang="en-US" dirty="0" smtClean="0"/>
          </a:p>
          <a:p>
            <a:pPr lvl="1"/>
            <a:r>
              <a:rPr lang="en-US" dirty="0" smtClean="0"/>
              <a:t>LIVER DISEASE POST SINUSOIDAL </a:t>
            </a:r>
          </a:p>
          <a:p>
            <a:pPr lvl="1">
              <a:buNone/>
            </a:pPr>
            <a:r>
              <a:rPr lang="en-US" dirty="0" smtClean="0"/>
              <a:t> 	   LIVER DISEASE  CONGENITAL FIBROSIS </a:t>
            </a:r>
          </a:p>
          <a:p>
            <a:pPr lvl="1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PORTAL VEIN THROMBOSIS/ANOMALIES</a:t>
            </a:r>
          </a:p>
          <a:p>
            <a:pPr lvl="1"/>
            <a:r>
              <a:rPr lang="en-US" dirty="0" smtClean="0"/>
              <a:t>PRE-SINUSOIDAL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ESOPHAGEAL VARICES</a:t>
            </a: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230px-Esophageal_varices_-_wal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3400" y="1752600"/>
            <a:ext cx="8229600" cy="46482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</a:t>
            </a:r>
            <a:r>
              <a:rPr lang="en-US" dirty="0" smtClean="0">
                <a:solidFill>
                  <a:srgbClr val="FFFF00"/>
                </a:solidFill>
              </a:rPr>
              <a:t>ESOPHAGEAL VARICES</a:t>
            </a: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REVIEW THE INITIAL APPROACH TO BLEEDING</a:t>
            </a:r>
          </a:p>
          <a:p>
            <a:r>
              <a:rPr lang="en-US" dirty="0" smtClean="0"/>
              <a:t>LEARN THE CAUSES OF BLEEDING BY AGE GROUP</a:t>
            </a:r>
          </a:p>
          <a:p>
            <a:r>
              <a:rPr lang="en-US" dirty="0" smtClean="0"/>
              <a:t>LEARN DETAILS OF THE MORE COMMON CAUSES YOU ARE LIKELY TO ENCOUNTER IN PRACTICE</a:t>
            </a:r>
          </a:p>
          <a:p>
            <a:r>
              <a:rPr lang="en-US" dirty="0" smtClean="0"/>
              <a:t>LIST THE UNCOMMON CAUSES ( BOARD EXAMS) OF BLEEDING FOR FURTHER READING</a:t>
            </a:r>
          </a:p>
          <a:p>
            <a:r>
              <a:rPr lang="en-US" dirty="0" smtClean="0"/>
              <a:t>SHOW DIAGNOSTIC TECHNIQUES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ORGANIZATION OF LECTURE</a:t>
            </a:r>
            <a:endParaRPr lang="en-US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SPLENOMEGALY</a:t>
            </a:r>
          </a:p>
          <a:p>
            <a:r>
              <a:rPr lang="en-US" dirty="0" smtClean="0"/>
              <a:t>CAPUT MEDUSAE</a:t>
            </a:r>
          </a:p>
          <a:p>
            <a:r>
              <a:rPr lang="en-US" dirty="0" smtClean="0"/>
              <a:t>LARGE, HARD LIVER</a:t>
            </a:r>
          </a:p>
          <a:p>
            <a:r>
              <a:rPr lang="en-US" dirty="0" smtClean="0"/>
              <a:t>JAUNDICE</a:t>
            </a:r>
          </a:p>
          <a:p>
            <a:r>
              <a:rPr lang="en-US" dirty="0" smtClean="0"/>
              <a:t>SPIDER  ANGIOMA</a:t>
            </a:r>
          </a:p>
          <a:p>
            <a:r>
              <a:rPr lang="en-US" dirty="0" smtClean="0"/>
              <a:t>LFTs/GGPT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SIGNS OF PORTAL HYPERTENSION</a:t>
            </a: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230px-Spider_nevus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01435" r="-101435"/>
          <a:stretch>
            <a:fillRect/>
          </a:stretch>
        </p:blipFill>
        <p:spPr/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SPIDER ANGIOMATA</a:t>
            </a: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COLONIC POLYPS</a:t>
            </a:r>
          </a:p>
          <a:p>
            <a:r>
              <a:rPr lang="en-US" dirty="0" smtClean="0"/>
              <a:t>MECKEL’ DIVERTICULUM</a:t>
            </a:r>
          </a:p>
          <a:p>
            <a:r>
              <a:rPr lang="en-US" dirty="0" smtClean="0"/>
              <a:t>IINFLAMMATORY BOWEL DISEASE</a:t>
            </a:r>
          </a:p>
          <a:p>
            <a:r>
              <a:rPr lang="en-US" dirty="0" smtClean="0"/>
              <a:t>INFECTIOUS COLITIS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0THER DIAGNOSES THAT YOU ENTERTAIN FREQUENTLY</a:t>
            </a:r>
            <a:endParaRPr lang="en-US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E.COLI, SHIGELLA, AMEBIASIS, C.DIFFICILE, </a:t>
            </a:r>
          </a:p>
          <a:p>
            <a:r>
              <a:rPr lang="en-US" dirty="0" smtClean="0"/>
              <a:t>CAMPYLOBACTER SPP. ( JEJUNI/FETI)</a:t>
            </a:r>
          </a:p>
          <a:p>
            <a:r>
              <a:rPr lang="en-US" dirty="0" smtClean="0"/>
              <a:t>CMV</a:t>
            </a:r>
          </a:p>
          <a:p>
            <a:r>
              <a:rPr lang="en-US" dirty="0" smtClean="0"/>
              <a:t>GET CULTURES EARLY ON</a:t>
            </a:r>
          </a:p>
          <a:p>
            <a:r>
              <a:rPr lang="en-US" dirty="0" smtClean="0"/>
              <a:t>INDISTINGUISHABLE FROM EARLY IBD</a:t>
            </a:r>
          </a:p>
          <a:p>
            <a:r>
              <a:rPr lang="en-US" dirty="0" smtClean="0"/>
              <a:t>MAY NEED EMPIRIC TREATMENT</a:t>
            </a:r>
          </a:p>
          <a:p>
            <a:r>
              <a:rPr lang="en-US" dirty="0" smtClean="0"/>
              <a:t>ALLMAY GIVE </a:t>
            </a:r>
            <a:r>
              <a:rPr lang="en-US" dirty="0" smtClean="0">
                <a:solidFill>
                  <a:srgbClr val="FFFF00"/>
                </a:solidFill>
              </a:rPr>
              <a:t>TOXIC MEGACOLON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INFECTIOUS COLITIS</a:t>
            </a: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ULCERATIVE COLITIS</a:t>
            </a:r>
          </a:p>
          <a:p>
            <a:r>
              <a:rPr lang="en-US" dirty="0" smtClean="0"/>
              <a:t>CROHN’S COLITIS</a:t>
            </a:r>
          </a:p>
          <a:p>
            <a:r>
              <a:rPr lang="en-US" dirty="0" smtClean="0"/>
              <a:t>INDETERMINATE COLITIS ( 10%)</a:t>
            </a:r>
          </a:p>
          <a:p>
            <a:r>
              <a:rPr lang="en-US" dirty="0" smtClean="0"/>
              <a:t>CAN PRESENT IN FULMINANT FORM</a:t>
            </a:r>
          </a:p>
          <a:p>
            <a:r>
              <a:rPr lang="en-US" dirty="0" smtClean="0"/>
              <a:t>VERY DIFFICULT TO DISTINGUISH FROM ACUTE INFECTIOUS COLITIS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INFLAMMATORY BOWEL DISEASE</a:t>
            </a: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jg2005527i36a.gif"/>
          <p:cNvPicPr>
            <a:picLocks noGrp="1" noChangeAspect="1"/>
          </p:cNvPicPr>
          <p:nvPr>
            <p:ph idx="1"/>
          </p:nvPr>
        </p:nvPicPr>
        <p:blipFill>
          <a:blip r:embed="rId2"/>
          <a:srcRect l="-49540" r="-49540"/>
          <a:stretch>
            <a:fillRect/>
          </a:stretch>
        </p:blipFill>
        <p:spPr>
          <a:xfrm>
            <a:off x="381000" y="1524000"/>
            <a:ext cx="8305800" cy="45720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THUMBPRINTING ON KUB ABDOMEN</a:t>
            </a: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D_colitis_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5800" y="1600200"/>
            <a:ext cx="7239000" cy="40386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            </a:t>
            </a:r>
            <a:r>
              <a:rPr lang="en-US" dirty="0" smtClean="0">
                <a:solidFill>
                  <a:srgbClr val="FFFF00"/>
                </a:solidFill>
              </a:rPr>
              <a:t>COLITIS</a:t>
            </a: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nflammatory%20Bowel%20Diseas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44098" y="1524000"/>
            <a:ext cx="4655804" cy="45720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IBD-</a:t>
            </a:r>
            <a:r>
              <a:rPr lang="en-US" dirty="0" smtClean="0">
                <a:solidFill>
                  <a:srgbClr val="FFFF00"/>
                </a:solidFill>
              </a:rPr>
              <a:t>PSEUDOPOLYPS</a:t>
            </a: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RULE OF 2’S</a:t>
            </a:r>
          </a:p>
          <a:p>
            <a:pPr lvl="1"/>
            <a:r>
              <a:rPr lang="en-US" dirty="0" smtClean="0"/>
              <a:t>2% OF PEOPLE</a:t>
            </a:r>
          </a:p>
          <a:p>
            <a:pPr lvl="1"/>
            <a:r>
              <a:rPr lang="en-US" dirty="0" smtClean="0"/>
              <a:t>2 FEET FROM TI</a:t>
            </a:r>
          </a:p>
          <a:p>
            <a:pPr lvl="1"/>
            <a:r>
              <a:rPr lang="en-US" dirty="0" smtClean="0"/>
              <a:t>2 INCHES LONG</a:t>
            </a:r>
          </a:p>
          <a:p>
            <a:pPr lvl="1"/>
            <a:r>
              <a:rPr lang="en-US" dirty="0" smtClean="0"/>
              <a:t>2 TYPES OF ECTOPIC TISSUE</a:t>
            </a:r>
          </a:p>
          <a:p>
            <a:pPr lvl="2"/>
            <a:r>
              <a:rPr lang="en-US" dirty="0" smtClean="0"/>
              <a:t>GASTRIC </a:t>
            </a:r>
          </a:p>
          <a:p>
            <a:pPr lvl="2"/>
            <a:r>
              <a:rPr lang="en-US" dirty="0" smtClean="0"/>
              <a:t>PANCREATIC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2/3 BLLED BEFORE AGE 2 YEARS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MECKEL’S DIVERTICULUM</a:t>
            </a: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BRRB BLEEDING</a:t>
            </a:r>
          </a:p>
          <a:p>
            <a:r>
              <a:rPr lang="en-US" dirty="0" smtClean="0"/>
              <a:t>PAINLESS</a:t>
            </a:r>
          </a:p>
          <a:p>
            <a:r>
              <a:rPr lang="en-US" dirty="0" smtClean="0"/>
              <a:t>MAROON, MELENA, OCCULT</a:t>
            </a:r>
          </a:p>
          <a:p>
            <a:r>
              <a:rPr lang="en-US" dirty="0" smtClean="0"/>
              <a:t>ANY AGE</a:t>
            </a:r>
          </a:p>
          <a:p>
            <a:r>
              <a:rPr lang="en-US" dirty="0" smtClean="0"/>
              <a:t>TECHNETIUM SCAN</a:t>
            </a:r>
          </a:p>
          <a:p>
            <a:r>
              <a:rPr lang="en-US" dirty="0" smtClean="0"/>
              <a:t>LAPAROTOMY</a:t>
            </a:r>
          </a:p>
          <a:p>
            <a:r>
              <a:rPr lang="en-US" dirty="0" smtClean="0"/>
              <a:t>HIGH INDEX OF SUSPICION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MECKEL’S</a:t>
            </a: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ASSESS VITAL SIGNS</a:t>
            </a:r>
          </a:p>
          <a:p>
            <a:r>
              <a:rPr lang="en-US" dirty="0" smtClean="0"/>
              <a:t> REMEMBER THAT CHILDREN MAINTAIN B.P. IN THE FACE OF SEVERE VOLUME DEPLETION AND FALL OFF THE CLIFF</a:t>
            </a:r>
          </a:p>
          <a:p>
            <a:r>
              <a:rPr lang="en-US" dirty="0" smtClean="0"/>
              <a:t>?? LOC</a:t>
            </a:r>
          </a:p>
          <a:p>
            <a:r>
              <a:rPr lang="en-US" dirty="0" smtClean="0"/>
              <a:t>PALOR, Cap Refill, ORTHOSTASIS ( LATE IN CHILDREN )</a:t>
            </a:r>
          </a:p>
          <a:p>
            <a:r>
              <a:rPr lang="en-US" dirty="0" smtClean="0"/>
              <a:t>ABDOMINAL PAIN</a:t>
            </a:r>
          </a:p>
          <a:p>
            <a:r>
              <a:rPr lang="en-US" dirty="0" smtClean="0"/>
              <a:t>FLUID RECUSSITATION</a:t>
            </a:r>
          </a:p>
          <a:p>
            <a:r>
              <a:rPr lang="en-US" dirty="0" smtClean="0"/>
              <a:t>CORRECT COAGULOPATHY</a:t>
            </a:r>
          </a:p>
          <a:p>
            <a:pPr lvl="1"/>
            <a:r>
              <a:rPr lang="en-US" dirty="0" smtClean="0"/>
              <a:t>INR 1.5&gt;/PLATELTS&lt;50,OOO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 ABCs ANY BLEEDING PATIENT</a:t>
            </a: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MeckelSca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18682" y="1524000"/>
            <a:ext cx="3906636" cy="45720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MECKEL’S SCAN</a:t>
            </a:r>
            <a:endParaRPr lang="en-US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JUVENILE POLYPS </a:t>
            </a:r>
            <a:r>
              <a:rPr lang="en-US" dirty="0" smtClean="0">
                <a:solidFill>
                  <a:srgbClr val="FFFF00"/>
                </a:solidFill>
              </a:rPr>
              <a:t>HAMARTOMATOUS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NAME FROM </a:t>
            </a:r>
            <a:r>
              <a:rPr lang="en-US" b="1" dirty="0" smtClean="0">
                <a:solidFill>
                  <a:srgbClr val="FFFF00"/>
                </a:solidFill>
              </a:rPr>
              <a:t>PATH</a:t>
            </a:r>
            <a:r>
              <a:rPr lang="en-US" dirty="0" smtClean="0">
                <a:solidFill>
                  <a:srgbClr val="FFFF00"/>
                </a:solidFill>
              </a:rPr>
              <a:t> NOT AGE OF PATIENT</a:t>
            </a:r>
          </a:p>
          <a:p>
            <a:pPr>
              <a:buNone/>
            </a:pPr>
            <a:r>
              <a:rPr lang="en-US" dirty="0" smtClean="0"/>
              <a:t>		5 OR MORE </a:t>
            </a:r>
            <a:endParaRPr lang="en-US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rgbClr val="FFFF00"/>
                </a:solidFill>
              </a:rPr>
              <a:t>JUVENILE POLYPOSIS SYNDROME</a:t>
            </a:r>
          </a:p>
          <a:p>
            <a:pPr>
              <a:buNone/>
            </a:pPr>
            <a:r>
              <a:rPr lang="en-US" dirty="0" smtClean="0">
                <a:solidFill>
                  <a:srgbClr val="FFFF00"/>
                </a:solidFill>
              </a:rPr>
              <a:t>	GENERALIZED FORM -- PRE-CANCEROUS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MOST LEFT SIDED</a:t>
            </a:r>
          </a:p>
          <a:p>
            <a:r>
              <a:rPr lang="en-US" dirty="0" smtClean="0"/>
              <a:t> AUTO-AMPUTATE</a:t>
            </a:r>
          </a:p>
          <a:p>
            <a:r>
              <a:rPr lang="en-US" dirty="0" smtClean="0"/>
              <a:t> PAINLESS</a:t>
            </a:r>
          </a:p>
          <a:p>
            <a:r>
              <a:rPr lang="en-US" dirty="0" smtClean="0"/>
              <a:t>SYNDROME ASSOCIATON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POLYPS OF THE COLON</a:t>
            </a: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olyp.JPG"/>
          <p:cNvPicPr>
            <a:picLocks noGrp="1" noChangeAspect="1"/>
          </p:cNvPicPr>
          <p:nvPr>
            <p:ph idx="1"/>
          </p:nvPr>
        </p:nvPicPr>
        <p:blipFill>
          <a:blip r:embed="rId2"/>
          <a:srcRect l="-28880" r="-28880"/>
          <a:stretch>
            <a:fillRect/>
          </a:stretch>
        </p:blipFill>
        <p:spPr/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JUVENILE POLYP</a:t>
            </a: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olypsnare.jpg"/>
          <p:cNvPicPr>
            <a:picLocks noGrp="1" noChangeAspect="1"/>
          </p:cNvPicPr>
          <p:nvPr>
            <p:ph idx="1"/>
          </p:nvPr>
        </p:nvPicPr>
        <p:blipFill>
          <a:blip r:embed="rId2"/>
          <a:srcRect l="-36850" r="-36850"/>
          <a:stretch>
            <a:fillRect/>
          </a:stretch>
        </p:blipFill>
        <p:spPr/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JP REMOVAL</a:t>
            </a: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JUVENILE POLYP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47800" y="1524000"/>
            <a:ext cx="6705600" cy="49530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JUVENILE POLYP</a:t>
            </a: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GENETICS : MUTATION IN THE </a:t>
            </a:r>
            <a:r>
              <a:rPr lang="en-US" dirty="0" smtClean="0">
                <a:solidFill>
                  <a:srgbClr val="FFFF00"/>
                </a:solidFill>
              </a:rPr>
              <a:t>APC</a:t>
            </a:r>
            <a:r>
              <a:rPr lang="en-US" dirty="0" smtClean="0"/>
              <a:t> GENE   </a:t>
            </a:r>
          </a:p>
          <a:p>
            <a:r>
              <a:rPr lang="en-US" dirty="0" smtClean="0"/>
              <a:t>AUTOSOMAL DOMINANT</a:t>
            </a:r>
          </a:p>
          <a:p>
            <a:r>
              <a:rPr lang="en-US" dirty="0" smtClean="0"/>
              <a:t>20-30 % SPONTANEOUS MUTATION  </a:t>
            </a:r>
          </a:p>
          <a:p>
            <a:r>
              <a:rPr lang="en-US" dirty="0" smtClean="0"/>
              <a:t>PRE-CANCEROUS</a:t>
            </a:r>
          </a:p>
          <a:p>
            <a:r>
              <a:rPr lang="en-US" dirty="0" smtClean="0"/>
              <a:t>COLECTOMY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FAMILIAL ADENOMATOUS POLYPOSIS</a:t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dirty="0" smtClean="0">
                <a:solidFill>
                  <a:srgbClr val="FFFF00"/>
                </a:solidFill>
              </a:rPr>
              <a:t>(FAP)</a:t>
            </a: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FAP COLO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00200" y="1600200"/>
            <a:ext cx="5257800" cy="43434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FAP COLON</a:t>
            </a: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FAP DUODENUM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0" y="1524000"/>
            <a:ext cx="6096000" cy="45720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FAP-DUODENUM</a:t>
            </a: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PEUTZ-JEHGERS</a:t>
            </a:r>
          </a:p>
          <a:p>
            <a:pPr lvl="1"/>
            <a:r>
              <a:rPr lang="en-US" dirty="0" smtClean="0"/>
              <a:t>AUTOSOMAL DOMINANT/CHROM. STK11</a:t>
            </a:r>
          </a:p>
          <a:p>
            <a:endParaRPr lang="en-US" dirty="0" smtClean="0"/>
          </a:p>
          <a:p>
            <a:r>
              <a:rPr lang="en-US" dirty="0" smtClean="0"/>
              <a:t>GARDINERS</a:t>
            </a:r>
          </a:p>
          <a:p>
            <a:r>
              <a:rPr lang="en-US" dirty="0" smtClean="0"/>
              <a:t>COWDEN</a:t>
            </a:r>
          </a:p>
          <a:p>
            <a:r>
              <a:rPr lang="en-US" dirty="0" smtClean="0"/>
              <a:t>BRRS</a:t>
            </a:r>
          </a:p>
          <a:p>
            <a:r>
              <a:rPr lang="en-US" dirty="0" smtClean="0"/>
              <a:t>TEN</a:t>
            </a:r>
          </a:p>
          <a:p>
            <a:r>
              <a:rPr lang="en-US" dirty="0" smtClean="0"/>
              <a:t>TURCOT</a:t>
            </a:r>
          </a:p>
          <a:p>
            <a:r>
              <a:rPr lang="en-US" dirty="0" smtClean="0"/>
              <a:t>MIXED</a:t>
            </a:r>
          </a:p>
          <a:p>
            <a:pPr>
              <a:buNone/>
            </a:pP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OTHER POLYPOSIS SYNDROMES SYNDROMES</a:t>
            </a:r>
            <a:endParaRPr lang="en-US" dirty="0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eutz-Jeghers%20Syndrom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71600" y="1600200"/>
            <a:ext cx="6705599" cy="44958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PJ SYNDROME MUCOCUTANEOUS LESIONS</a:t>
            </a: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SIGNS OF CHRONIC LIVER DISEASE OR PORTAL HYPERTENSION</a:t>
            </a:r>
          </a:p>
          <a:p>
            <a:r>
              <a:rPr lang="en-US" dirty="0" smtClean="0"/>
              <a:t>PETECHIAE/ECCHYMOSES</a:t>
            </a:r>
          </a:p>
          <a:p>
            <a:r>
              <a:rPr lang="en-US" dirty="0" smtClean="0"/>
              <a:t>HAMANGIOMA</a:t>
            </a:r>
          </a:p>
          <a:p>
            <a:r>
              <a:rPr lang="en-US" dirty="0" smtClean="0"/>
              <a:t>EPISTAXIS</a:t>
            </a:r>
          </a:p>
          <a:p>
            <a:r>
              <a:rPr lang="en-US" dirty="0" smtClean="0"/>
              <a:t>NASOPHARYNGEAL BLOOD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  </a:t>
            </a:r>
            <a:r>
              <a:rPr lang="en-US" dirty="0" smtClean="0">
                <a:solidFill>
                  <a:srgbClr val="FFFF00"/>
                </a:solidFill>
              </a:rPr>
              <a:t>PHYSICAL</a:t>
            </a:r>
            <a:r>
              <a:rPr lang="en-US" dirty="0" smtClean="0"/>
              <a:t> FINDINGS</a:t>
            </a:r>
            <a:endParaRPr lang="en-US" dirty="0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 ULCER</a:t>
            </a:r>
          </a:p>
          <a:p>
            <a:r>
              <a:rPr lang="en-US" dirty="0" smtClean="0"/>
              <a:t>NOT SOLITARY</a:t>
            </a:r>
          </a:p>
          <a:p>
            <a:r>
              <a:rPr lang="en-US" dirty="0" smtClean="0"/>
              <a:t>PAINLESS BRRB</a:t>
            </a:r>
          </a:p>
          <a:p>
            <a:r>
              <a:rPr lang="en-US" dirty="0" smtClean="0"/>
              <a:t>VERY SPECIFIC PATHOLGY</a:t>
            </a:r>
          </a:p>
          <a:p>
            <a:r>
              <a:rPr lang="en-US" dirty="0" smtClean="0"/>
              <a:t>SELF STIMULATION</a:t>
            </a:r>
          </a:p>
          <a:p>
            <a:r>
              <a:rPr lang="en-US" dirty="0" smtClean="0"/>
              <a:t>USUALLY NO IDENTIFIABLE CAUSE</a:t>
            </a:r>
          </a:p>
          <a:p>
            <a:r>
              <a:rPr lang="en-US" dirty="0" smtClean="0"/>
              <a:t>UNDERAPRECIATED</a:t>
            </a:r>
          </a:p>
          <a:p>
            <a:r>
              <a:rPr lang="en-US" dirty="0" smtClean="0"/>
              <a:t>PROLAPSE OF RECTAL MUCOSA OR SELF-STIMULATION</a:t>
            </a:r>
          </a:p>
          <a:p>
            <a:r>
              <a:rPr lang="en-US" dirty="0" smtClean="0"/>
              <a:t>SPECIFIC CAUSE NOT KNOWN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SOLITARY RECTAL ULCER SYNDROME</a:t>
            </a: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OLITARY RECTAL ULCE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95400" y="1524000"/>
            <a:ext cx="6172200" cy="4571999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SOLITARY RECTAL ULCER SYNDROME</a:t>
            </a:r>
            <a:endParaRPr lang="en-US" dirty="0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OLITARY RECTAL ULCER SYNDROME PATH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04830" y="1524000"/>
            <a:ext cx="6134340" cy="45720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152400"/>
            <a:ext cx="11811000" cy="12192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SOLITARY RECTAL ULCER--PATHOLOGY</a:t>
            </a: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HSP</a:t>
            </a:r>
          </a:p>
          <a:p>
            <a:r>
              <a:rPr lang="en-US" dirty="0" smtClean="0"/>
              <a:t>CHILD/SEXUAL ABUSE</a:t>
            </a:r>
          </a:p>
          <a:p>
            <a:r>
              <a:rPr lang="en-US" dirty="0" smtClean="0"/>
              <a:t>MUNCHAUSEN’S BY PROXY</a:t>
            </a:r>
          </a:p>
          <a:p>
            <a:r>
              <a:rPr lang="en-US" dirty="0" smtClean="0"/>
              <a:t>INTUSSECEPTION</a:t>
            </a:r>
          </a:p>
          <a:p>
            <a:r>
              <a:rPr lang="en-US" dirty="0" smtClean="0"/>
              <a:t>GI FOREIGN BODY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OTHER DIAGNOSES ON YOUR RADAR</a:t>
            </a:r>
            <a:endParaRPr lang="en-US" dirty="0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henoch-schonlein-purpura-on-the-lower-leg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495674" y="1676400"/>
            <a:ext cx="2905125" cy="43434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HSP  GI SYMPTOMS PAIN/BLOOD </a:t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dirty="0" smtClean="0">
                <a:solidFill>
                  <a:srgbClr val="FFFF00"/>
                </a:solidFill>
              </a:rPr>
              <a:t>CAN PRECEED RASH</a:t>
            </a: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hsp bowe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382751" y="1524000"/>
            <a:ext cx="2378497" cy="45720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HSP</a:t>
            </a:r>
            <a:endParaRPr lang="en-US" dirty="0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  ANO-RECTAL EXAM</a:t>
            </a:r>
          </a:p>
          <a:p>
            <a:pPr>
              <a:buNone/>
            </a:pPr>
            <a:r>
              <a:rPr lang="en-US" dirty="0" smtClean="0"/>
              <a:t>  KUB OF ABDOMEN</a:t>
            </a:r>
          </a:p>
          <a:p>
            <a:r>
              <a:rPr lang="en-US" dirty="0" smtClean="0"/>
              <a:t>ULTRASOUND WITH DOPPLER LIVER/GB PORTAL VEIN</a:t>
            </a:r>
          </a:p>
          <a:p>
            <a:r>
              <a:rPr lang="en-US" dirty="0" smtClean="0"/>
              <a:t>ENDOCOPY</a:t>
            </a:r>
          </a:p>
          <a:p>
            <a:r>
              <a:rPr lang="en-US" dirty="0" smtClean="0"/>
              <a:t>RADIONUCLIDE SCAN</a:t>
            </a:r>
          </a:p>
          <a:p>
            <a:r>
              <a:rPr lang="en-US" dirty="0" smtClean="0"/>
              <a:t>ANGIOGRAPHY</a:t>
            </a:r>
          </a:p>
          <a:p>
            <a:r>
              <a:rPr lang="en-US" dirty="0" smtClean="0"/>
              <a:t>CAPSULE ENDOSCOPY</a:t>
            </a:r>
          </a:p>
          <a:p>
            <a:r>
              <a:rPr lang="en-US" dirty="0" smtClean="0"/>
              <a:t>PUSH ENTEROSCOPY</a:t>
            </a:r>
          </a:p>
          <a:p>
            <a:r>
              <a:rPr lang="en-US" dirty="0" smtClean="0"/>
              <a:t>CT</a:t>
            </a:r>
          </a:p>
          <a:p>
            <a:r>
              <a:rPr lang="en-US" dirty="0" smtClean="0"/>
              <a:t>SBS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DIAGNOSTIC MODALITIES</a:t>
            </a:r>
            <a:endParaRPr lang="en-US" dirty="0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apsul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95400" y="1981200"/>
            <a:ext cx="6172200" cy="38100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CAPSULE ENDOSCOPY</a:t>
            </a: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apsule 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743200" y="1662112"/>
            <a:ext cx="3657600" cy="4295775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CAPSULE ENDOSCOPY</a:t>
            </a:r>
            <a:endParaRPr lang="en-US" dirty="0"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bleeding sca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19187" y="1528762"/>
            <a:ext cx="6905625" cy="4562475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BLEEDING SCAN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HEMOGLOBIN/HEMATOCRIT</a:t>
            </a:r>
          </a:p>
          <a:p>
            <a:r>
              <a:rPr lang="en-US" dirty="0" smtClean="0"/>
              <a:t>HEMOCONCENTRATION CAN MAKE H/H DECEIVING</a:t>
            </a:r>
          </a:p>
          <a:p>
            <a:r>
              <a:rPr lang="en-US" dirty="0" smtClean="0"/>
              <a:t>PLATELETS</a:t>
            </a:r>
          </a:p>
          <a:p>
            <a:r>
              <a:rPr lang="en-US" dirty="0" smtClean="0"/>
              <a:t>COAG. PANEL</a:t>
            </a:r>
          </a:p>
          <a:p>
            <a:r>
              <a:rPr lang="en-US" dirty="0" smtClean="0"/>
              <a:t>LFTs</a:t>
            </a:r>
          </a:p>
          <a:p>
            <a:r>
              <a:rPr lang="en-US" dirty="0" smtClean="0"/>
              <a:t>TYPE AND CROSS FOR TRANSFUSION</a:t>
            </a:r>
          </a:p>
          <a:p>
            <a:r>
              <a:rPr lang="en-US" dirty="0" smtClean="0"/>
              <a:t>RECTAL EXAM-----HEMOCCULT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LAB EVALUATION</a:t>
            </a: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rperini19-1.jpg"/>
          <p:cNvPicPr>
            <a:picLocks noGrp="1" noChangeAspect="1"/>
          </p:cNvPicPr>
          <p:nvPr>
            <p:ph idx="1"/>
          </p:nvPr>
        </p:nvPicPr>
        <p:blipFill>
          <a:blip r:embed="rId2"/>
          <a:srcRect l="-40000" r="-40000"/>
          <a:stretch>
            <a:fillRect/>
          </a:stretch>
        </p:blipFill>
        <p:spPr/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GI FOREIGN BODY</a:t>
            </a: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baron-munchause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76400" y="2133600"/>
            <a:ext cx="6019800" cy="37338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BARON VON MUNCHAUSEN</a:t>
            </a:r>
            <a:endParaRPr lang="en-US" dirty="0"/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MUNCHAUSEN’S BY PROXY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6" name="Content Placeholder 5" descr="munchause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0" y="2814637"/>
            <a:ext cx="6096000" cy="1990725"/>
          </a:xfrm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GASTROENTEROLOGY CLINICS OF NORTH AMERICA</a:t>
            </a:r>
          </a:p>
          <a:p>
            <a:pPr lvl="1"/>
            <a:r>
              <a:rPr lang="en-US" dirty="0" smtClean="0"/>
              <a:t>VICTOR FOX VOL 29 NUMBER  1  MARCH 2000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INCIDENCE OF PEPTIC ULCER BLEEDING IN THE US PEDIATRIC POPULATION BROWN K. ET.AL JPGN 54,\; 6, JUNE 2012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PREDICTORS OF CLICALLY SIGNIFICANT UPPER GASTROINTESTINAL HEMORRHAGE AMONG CHILDREN WITH HEMATEMESIS. FREEDMAN S.B. ET. AL. JPGN 54, 6; 2012 737-743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REFERENCES</a:t>
            </a: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C:\Documents and Settings\richard mones\Local Settings\Temporary Internet Files\Content.IE5\01PENL2Q\MC900438737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0" y="1524000"/>
            <a:ext cx="3429000" cy="4572000"/>
          </a:xfrm>
          <a:prstGeom prst="rect">
            <a:avLst/>
          </a:prstGeom>
          <a:noFill/>
        </p:spPr>
      </p:pic>
      <p:pic>
        <p:nvPicPr>
          <p:cNvPr id="1027" name="Picture 3" descr="C:\Documents and Settings\richard mones\Local Settings\Temporary Internet Files\Content.IE5\01PENL2Q\MC900438737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52400"/>
            <a:ext cx="8991600" cy="7010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 LONGER USED FOR THERAPY</a:t>
            </a:r>
          </a:p>
          <a:p>
            <a:endParaRPr lang="en-US" dirty="0" smtClean="0"/>
          </a:p>
          <a:p>
            <a:r>
              <a:rPr lang="en-US" dirty="0" smtClean="0"/>
              <a:t>EXCELLENT WAY TO ASSESS THE SEVERITY, LOCATION ON PERSITENCE OF UGI BLEEDING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NG TUBE PLACEMENT</a:t>
            </a: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REAGENT CONTAINS PEROXIDE WHICH INTERACTS WITH PEROXIDASES IN HEMOGLOBIN TO CAUSE COLOR CHANGE</a:t>
            </a:r>
          </a:p>
          <a:p>
            <a:r>
              <a:rPr lang="en-US" dirty="0" smtClean="0"/>
              <a:t>FALSE NEGATIVE---- LARGE AMOUNT OF ASCORBIC ACID</a:t>
            </a:r>
          </a:p>
          <a:p>
            <a:endParaRPr lang="en-US" dirty="0" smtClean="0"/>
          </a:p>
          <a:p>
            <a:r>
              <a:rPr lang="en-US" dirty="0" smtClean="0"/>
              <a:t>FALSE POSITIVE</a:t>
            </a:r>
          </a:p>
          <a:p>
            <a:pPr lvl="1"/>
            <a:r>
              <a:rPr lang="en-US" dirty="0" smtClean="0"/>
              <a:t>LARGE AMOUNT OF RED MEAT</a:t>
            </a:r>
          </a:p>
          <a:p>
            <a:pPr lvl="1"/>
            <a:r>
              <a:rPr lang="en-US" dirty="0" smtClean="0"/>
              <a:t>BROCCOLI,TURNIPS RADISHES AND CANTALOUPE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  </a:t>
            </a:r>
            <a:r>
              <a:rPr lang="en-US" dirty="0" smtClean="0">
                <a:solidFill>
                  <a:srgbClr val="FFFF00"/>
                </a:solidFill>
              </a:rPr>
              <a:t>HEMOCCULT TEST</a:t>
            </a: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Paper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620</TotalTime>
  <Words>1330</Words>
  <Application>Microsoft Macintosh PowerPoint</Application>
  <PresentationFormat>On-screen Show (4:3)</PresentationFormat>
  <Paragraphs>321</Paragraphs>
  <Slides>74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74</vt:i4>
      </vt:variant>
    </vt:vector>
  </HeadingPairs>
  <TitlesOfParts>
    <vt:vector size="75" baseType="lpstr">
      <vt:lpstr>Paper</vt:lpstr>
      <vt:lpstr>GASTROINTESTINAL BLEEDING IN  PEDIATRICS</vt:lpstr>
      <vt:lpstr>“ BLEEDING FROM ANY ORIFICE IS A GREAT SOURCE OF ANXIETY “</vt:lpstr>
      <vt:lpstr>                           GOALS</vt:lpstr>
      <vt:lpstr>       ORGANIZATION OF LECTURE</vt:lpstr>
      <vt:lpstr> ABCs ANY BLEEDING PATIENT</vt:lpstr>
      <vt:lpstr>                PHYSICAL FINDINGS</vt:lpstr>
      <vt:lpstr>LAB EVALUATION</vt:lpstr>
      <vt:lpstr>NG TUBE PLACEMENT</vt:lpstr>
      <vt:lpstr>                HEMOCCULT TEST</vt:lpstr>
      <vt:lpstr>BLOOD IN STOOL THAT IS NOT BLOOD</vt:lpstr>
      <vt:lpstr>UPPER GI BLEEDING</vt:lpstr>
      <vt:lpstr>  FORMS OF UGI BLEEDING</vt:lpstr>
      <vt:lpstr>                    HEMATEMESIS</vt:lpstr>
      <vt:lpstr>          COFFEE GROUND EMESIS</vt:lpstr>
      <vt:lpstr>                          MELENA</vt:lpstr>
      <vt:lpstr>Slide 16</vt:lpstr>
      <vt:lpstr>NEONATES……..UGI BLEEDING</vt:lpstr>
      <vt:lpstr>SWALLOWED MATERNAL BLOOD</vt:lpstr>
      <vt:lpstr>               PEPTIC DISEASE</vt:lpstr>
      <vt:lpstr>HEMORRHAGIC DISEASE OF NB</vt:lpstr>
      <vt:lpstr>        VASCULAR ANOMALIES</vt:lpstr>
      <vt:lpstr>         INTESTINAL HEMANGIOMA    </vt:lpstr>
      <vt:lpstr>                           NEONATE                      LOWER GI BLEED</vt:lpstr>
      <vt:lpstr>“ MY BABY’S POOP IS BLACK”</vt:lpstr>
      <vt:lpstr>WHAT ABOUT INFANTS??</vt:lpstr>
      <vt:lpstr>                 THE YOUNG CHILD</vt:lpstr>
      <vt:lpstr>     ADOLESCENT/OLDER CHILD</vt:lpstr>
      <vt:lpstr>THINGS YOU WILL SEE FREQUENTLY</vt:lpstr>
      <vt:lpstr>HEMATOCHEZIA NEWBORNS/YOUNG INFANT</vt:lpstr>
      <vt:lpstr>                   FISSURE-IN-ANO</vt:lpstr>
      <vt:lpstr>FISSURE-IN-ANO</vt:lpstr>
      <vt:lpstr>PROTEIN ALLERGY</vt:lpstr>
      <vt:lpstr>MALLORY-WEISS TEAR</vt:lpstr>
      <vt:lpstr>MALLORY-WEISS TEAR</vt:lpstr>
      <vt:lpstr>PEPTIC DISEASE</vt:lpstr>
      <vt:lpstr>                DUODENAL ULCER</vt:lpstr>
      <vt:lpstr>H. PYLORI GASTRITIS</vt:lpstr>
      <vt:lpstr>ESOPHAGEAL VARICES</vt:lpstr>
      <vt:lpstr>              ESOPHAGEAL VARICES</vt:lpstr>
      <vt:lpstr>SIGNS OF PORTAL HYPERTENSION</vt:lpstr>
      <vt:lpstr>SPIDER ANGIOMATA</vt:lpstr>
      <vt:lpstr>0THER DIAGNOSES THAT YOU ENTERTAIN FREQUENTLY</vt:lpstr>
      <vt:lpstr>INFECTIOUS COLITIS</vt:lpstr>
      <vt:lpstr>INFLAMMATORY BOWEL DISEASE</vt:lpstr>
      <vt:lpstr>THUMBPRINTING ON KUB ABDOMEN</vt:lpstr>
      <vt:lpstr>                          COLITIS</vt:lpstr>
      <vt:lpstr>IBD-PSEUDOPOLYPS</vt:lpstr>
      <vt:lpstr>MECKEL’S DIVERTICULUM</vt:lpstr>
      <vt:lpstr>MECKEL’S</vt:lpstr>
      <vt:lpstr>MECKEL’S SCAN</vt:lpstr>
      <vt:lpstr>POLYPS OF THE COLON</vt:lpstr>
      <vt:lpstr>JUVENILE POLYP</vt:lpstr>
      <vt:lpstr>JP REMOVAL</vt:lpstr>
      <vt:lpstr>JUVENILE POLYP</vt:lpstr>
      <vt:lpstr>FAMILIAL ADENOMATOUS POLYPOSIS (FAP)</vt:lpstr>
      <vt:lpstr>FAP COLON</vt:lpstr>
      <vt:lpstr>FAP-DUODENUM</vt:lpstr>
      <vt:lpstr>OTHER POLYPOSIS SYNDROMES SYNDROMES</vt:lpstr>
      <vt:lpstr>PJ SYNDROME MUCOCUTANEOUS LESIONS</vt:lpstr>
      <vt:lpstr>SOLITARY RECTAL ULCER SYNDROME</vt:lpstr>
      <vt:lpstr>SOLITARY RECTAL ULCER SYNDROME</vt:lpstr>
      <vt:lpstr>SOLITARY RECTAL ULCER--PATHOLOGY</vt:lpstr>
      <vt:lpstr>OTHER DIAGNOSES ON YOUR RADAR</vt:lpstr>
      <vt:lpstr>HSP  GI SYMPTOMS PAIN/BLOOD  CAN PRECEED RASH</vt:lpstr>
      <vt:lpstr>HSP</vt:lpstr>
      <vt:lpstr>DIAGNOSTIC MODALITIES</vt:lpstr>
      <vt:lpstr>CAPSULE ENDOSCOPY</vt:lpstr>
      <vt:lpstr>CAPSULE ENDOSCOPY</vt:lpstr>
      <vt:lpstr>BLEEDING SCAN</vt:lpstr>
      <vt:lpstr>GI FOREIGN BODY</vt:lpstr>
      <vt:lpstr>BARON VON MUNCHAUSEN</vt:lpstr>
      <vt:lpstr>MUNCHAUSEN’S BY PROXY</vt:lpstr>
      <vt:lpstr>REFERENCES</vt:lpstr>
      <vt:lpstr>Slide 74</vt:lpstr>
    </vt:vector>
  </TitlesOfParts>
  <Company>Your Company Name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Your User Name</dc:creator>
  <cp:lastModifiedBy>RICHARD MONES</cp:lastModifiedBy>
  <cp:revision>107</cp:revision>
  <dcterms:created xsi:type="dcterms:W3CDTF">2012-08-14T13:06:48Z</dcterms:created>
  <dcterms:modified xsi:type="dcterms:W3CDTF">2012-08-14T13:15:39Z</dcterms:modified>
</cp:coreProperties>
</file>