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4" r:id="rId1"/>
  </p:sldMasterIdLst>
  <p:notesMasterIdLst>
    <p:notesMasterId r:id="rId61"/>
  </p:notesMasterIdLst>
  <p:sldIdLst>
    <p:sldId id="315" r:id="rId2"/>
    <p:sldId id="272" r:id="rId3"/>
    <p:sldId id="317" r:id="rId4"/>
    <p:sldId id="313" r:id="rId5"/>
    <p:sldId id="256" r:id="rId6"/>
    <p:sldId id="257" r:id="rId7"/>
    <p:sldId id="258" r:id="rId8"/>
    <p:sldId id="261" r:id="rId9"/>
    <p:sldId id="262" r:id="rId10"/>
    <p:sldId id="264" r:id="rId11"/>
    <p:sldId id="268" r:id="rId12"/>
    <p:sldId id="269" r:id="rId13"/>
    <p:sldId id="274" r:id="rId14"/>
    <p:sldId id="275" r:id="rId15"/>
    <p:sldId id="277" r:id="rId16"/>
    <p:sldId id="278" r:id="rId17"/>
    <p:sldId id="279" r:id="rId18"/>
    <p:sldId id="280" r:id="rId19"/>
    <p:sldId id="281" r:id="rId20"/>
    <p:sldId id="282" r:id="rId21"/>
    <p:sldId id="283" r:id="rId22"/>
    <p:sldId id="270" r:id="rId23"/>
    <p:sldId id="271" r:id="rId24"/>
    <p:sldId id="284" r:id="rId25"/>
    <p:sldId id="288" r:id="rId26"/>
    <p:sldId id="285" r:id="rId27"/>
    <p:sldId id="286" r:id="rId28"/>
    <p:sldId id="287" r:id="rId29"/>
    <p:sldId id="309" r:id="rId30"/>
    <p:sldId id="310" r:id="rId31"/>
    <p:sldId id="311" r:id="rId32"/>
    <p:sldId id="276" r:id="rId33"/>
    <p:sldId id="289" r:id="rId34"/>
    <p:sldId id="296" r:id="rId35"/>
    <p:sldId id="326" r:id="rId36"/>
    <p:sldId id="291" r:id="rId37"/>
    <p:sldId id="292" r:id="rId38"/>
    <p:sldId id="273" r:id="rId39"/>
    <p:sldId id="294" r:id="rId40"/>
    <p:sldId id="295" r:id="rId41"/>
    <p:sldId id="324" r:id="rId42"/>
    <p:sldId id="297" r:id="rId43"/>
    <p:sldId id="298" r:id="rId44"/>
    <p:sldId id="299" r:id="rId45"/>
    <p:sldId id="300" r:id="rId46"/>
    <p:sldId id="301" r:id="rId47"/>
    <p:sldId id="302" r:id="rId48"/>
    <p:sldId id="304" r:id="rId49"/>
    <p:sldId id="308" r:id="rId50"/>
    <p:sldId id="305" r:id="rId51"/>
    <p:sldId id="306" r:id="rId52"/>
    <p:sldId id="307" r:id="rId53"/>
    <p:sldId id="318" r:id="rId54"/>
    <p:sldId id="319" r:id="rId55"/>
    <p:sldId id="320" r:id="rId56"/>
    <p:sldId id="321" r:id="rId57"/>
    <p:sldId id="322" r:id="rId58"/>
    <p:sldId id="325" r:id="rId59"/>
    <p:sldId id="323" r:id="rId6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0476" autoAdjust="0"/>
  </p:normalViewPr>
  <p:slideViewPr>
    <p:cSldViewPr snapToGrid="0" snapToObjects="1">
      <p:cViewPr>
        <p:scale>
          <a:sx n="100" d="100"/>
          <a:sy n="100" d="100"/>
        </p:scale>
        <p:origin x="-2696" y="-1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53164AD-38E3-41B7-BED7-A7513BBEBFF5}" type="datetimeFigureOut">
              <a:rPr lang="en-US"/>
              <a:pPr>
                <a:defRPr/>
              </a:pPr>
              <a:t>2/28/12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76285F7-4BEE-42E6-9CF4-923FEBF851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12FDA0-9158-482B-85F6-9B9C6728BDC1}" type="slidenum">
              <a:rPr lang="en-US"/>
              <a:pPr fontAlgn="base">
                <a:spcBef>
                  <a:spcPct val="0"/>
                </a:spcBef>
                <a:spcAft>
                  <a:spcPct val="0"/>
                </a:spcAft>
              </a:pPr>
              <a:t>2</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Slide 126</a:t>
            </a:r>
          </a:p>
          <a:p>
            <a:pPr>
              <a:spcBef>
                <a:spcPct val="0"/>
              </a:spcBef>
            </a:pPr>
            <a:r>
              <a:rPr lang="en-US" b="1" smtClean="0"/>
              <a:t>Classification of pancreatitis</a:t>
            </a:r>
          </a:p>
          <a:p>
            <a:pPr>
              <a:spcBef>
                <a:spcPct val="0"/>
              </a:spcBef>
            </a:pPr>
            <a:r>
              <a:rPr lang="en-US" smtClean="0"/>
              <a:t>This image depicts the two clinical presentations of pancreatitis.  Acute pancreatitis presents with acute and severe abdominal pain, nausea and vomiting.  The pancreas is acutely inflamed (left image) and serum levels of pancreatic enzymes are elevated.  Although the mortality from acute pancreatitis is several percent, full recovery is observed in the remainder of the patients.  Gallstones that cause obstruction of the pancreatic duct or alcohol abuse most often cause acute pancreatitis.  Chronic pancreatitis presents with chronic abdominal pain and progressive loss of endocrine and exocrine function.  As a marker of the chronic damage, the pancreas is fibrotic and calcium stones form within the ducts (right image). Chronic pancreatitis is most often caused by alcohol abuse. </a:t>
            </a:r>
          </a:p>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39374-A1FF-4049-BCEB-331B75429D04}" type="slidenum">
              <a:rPr lang="en-US"/>
              <a:pPr fontAlgn="base">
                <a:spcBef>
                  <a:spcPct val="0"/>
                </a:spcBef>
                <a:spcAft>
                  <a:spcPct val="0"/>
                </a:spcAft>
              </a:pPr>
              <a:t>15</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dirty="0" smtClean="0">
                <a:ea typeface="Times"/>
                <a:cs typeface="Times"/>
              </a:rPr>
              <a:t>Slide 159</a:t>
            </a:r>
          </a:p>
          <a:p>
            <a:pPr>
              <a:spcBef>
                <a:spcPct val="0"/>
              </a:spcBef>
              <a:spcAft>
                <a:spcPts val="975"/>
              </a:spcAft>
            </a:pPr>
            <a:r>
              <a:rPr lang="en-US" b="1" dirty="0" smtClean="0">
                <a:ea typeface="Times"/>
                <a:cs typeface="Times"/>
              </a:rPr>
              <a:t>Histology mild disease </a:t>
            </a:r>
          </a:p>
          <a:p>
            <a:pPr>
              <a:spcBef>
                <a:spcPct val="0"/>
              </a:spcBef>
            </a:pPr>
            <a:r>
              <a:rPr lang="en-US" dirty="0" smtClean="0">
                <a:ea typeface="Times"/>
                <a:cs typeface="Times"/>
              </a:rPr>
              <a:t>Mild (edematous) pancreatitis is associated with edema, mild to moderate pancreatic inflammation, and </a:t>
            </a:r>
            <a:r>
              <a:rPr lang="en-US" dirty="0" err="1" smtClean="0">
                <a:ea typeface="Times"/>
                <a:cs typeface="Times"/>
              </a:rPr>
              <a:t>acinar</a:t>
            </a:r>
            <a:r>
              <a:rPr lang="en-US" dirty="0" smtClean="0">
                <a:ea typeface="Times"/>
                <a:cs typeface="Times"/>
              </a:rPr>
              <a:t> cell vacuolization with preservation of pancreatic architecture.  At later times than shown in this micrograph there is mild necrosis, especially of fat (not shown).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4848A-1E9C-4EFA-BF83-F5C5DDAF18D6}" type="slidenum">
              <a:rPr lang="en-US"/>
              <a:pPr fontAlgn="base">
                <a:spcBef>
                  <a:spcPct val="0"/>
                </a:spcBef>
                <a:spcAft>
                  <a:spcPct val="0"/>
                </a:spcAft>
              </a:pPr>
              <a:t>16</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dirty="0" smtClean="0">
                <a:ea typeface="Times"/>
                <a:cs typeface="Times"/>
              </a:rPr>
              <a:t>Slide 161</a:t>
            </a:r>
          </a:p>
          <a:p>
            <a:pPr>
              <a:spcBef>
                <a:spcPct val="0"/>
              </a:spcBef>
              <a:spcAft>
                <a:spcPts val="975"/>
              </a:spcAft>
            </a:pPr>
            <a:r>
              <a:rPr lang="en-US" b="1" dirty="0" smtClean="0">
                <a:ea typeface="Times"/>
                <a:cs typeface="Times"/>
              </a:rPr>
              <a:t>Histology severe disease </a:t>
            </a:r>
          </a:p>
          <a:p>
            <a:pPr>
              <a:spcBef>
                <a:spcPct val="0"/>
              </a:spcBef>
            </a:pPr>
            <a:r>
              <a:rPr lang="en-US" dirty="0" smtClean="0">
                <a:ea typeface="Times"/>
                <a:cs typeface="Times"/>
              </a:rPr>
              <a:t>Severe disease is associate loss of pancreatic architecture, severe inflammation, edema, necrosis of fat and </a:t>
            </a:r>
            <a:r>
              <a:rPr lang="en-US" dirty="0" err="1" smtClean="0">
                <a:ea typeface="Times"/>
                <a:cs typeface="Times"/>
              </a:rPr>
              <a:t>parenchymal</a:t>
            </a:r>
            <a:r>
              <a:rPr lang="en-US" dirty="0" smtClean="0">
                <a:ea typeface="Times"/>
                <a:cs typeface="Times"/>
              </a:rPr>
              <a:t> tissues, vascular injury and hemorrhage. (Courtesy of K. </a:t>
            </a:r>
            <a:r>
              <a:rPr lang="en-US" dirty="0" err="1" smtClean="0">
                <a:ea typeface="Times"/>
                <a:cs typeface="Times"/>
              </a:rPr>
              <a:t>Barwick</a:t>
            </a:r>
            <a:r>
              <a:rPr lang="en-US" dirty="0" smtClean="0">
                <a:ea typeface="Times"/>
                <a:cs typeface="Times"/>
              </a:rPr>
              <a:t>, Jacksonville, FL)</a:t>
            </a:r>
          </a:p>
          <a:p>
            <a:pPr>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5F5E3-E5BA-4517-9F21-DD906169D1F0}" type="slidenum">
              <a:rPr lang="en-US"/>
              <a:pPr fontAlgn="base">
                <a:spcBef>
                  <a:spcPct val="0"/>
                </a:spcBef>
                <a:spcAft>
                  <a:spcPct val="0"/>
                </a:spcAft>
              </a:pPr>
              <a:t>17</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164</a:t>
            </a:r>
          </a:p>
          <a:p>
            <a:pPr>
              <a:spcBef>
                <a:spcPct val="0"/>
              </a:spcBef>
              <a:spcAft>
                <a:spcPts val="975"/>
              </a:spcAft>
            </a:pPr>
            <a:r>
              <a:rPr lang="en-US" b="1" smtClean="0">
                <a:ea typeface="Times"/>
                <a:cs typeface="Times"/>
              </a:rPr>
              <a:t>Gross specimen in severe pancreatitis </a:t>
            </a:r>
          </a:p>
          <a:p>
            <a:pPr>
              <a:spcBef>
                <a:spcPct val="0"/>
              </a:spcBef>
            </a:pPr>
            <a:r>
              <a:rPr lang="en-US" smtClean="0">
                <a:ea typeface="Times"/>
                <a:cs typeface="Times"/>
              </a:rPr>
              <a:t>This autopsy specimen comes from a patient who died from severe acute pancreatitis. It demonstrates hemorrhage and necrosis (Courtesy of Dr. Robert Homer, VAMC, West Haven, 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F83A86-6D09-46DC-B020-541610846180}" type="slidenum">
              <a:rPr lang="en-US"/>
              <a:pPr fontAlgn="base">
                <a:spcBef>
                  <a:spcPct val="0"/>
                </a:spcBef>
                <a:spcAft>
                  <a:spcPct val="0"/>
                </a:spcAft>
              </a:pPr>
              <a:t>18</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166</a:t>
            </a:r>
          </a:p>
          <a:p>
            <a:pPr>
              <a:spcBef>
                <a:spcPct val="0"/>
              </a:spcBef>
              <a:spcAft>
                <a:spcPts val="975"/>
              </a:spcAft>
            </a:pPr>
            <a:r>
              <a:rPr lang="en-US" b="1" smtClean="0">
                <a:ea typeface="Times"/>
                <a:cs typeface="Times"/>
              </a:rPr>
              <a:t>Etiologies of acute pancreatitis expanded</a:t>
            </a:r>
            <a:endParaRPr lang="en-US" smtClean="0"/>
          </a:p>
          <a:p>
            <a:pPr>
              <a:spcBef>
                <a:spcPct val="0"/>
              </a:spcBef>
            </a:pPr>
            <a:r>
              <a:rPr lang="en-US" smtClean="0">
                <a:ea typeface="Times"/>
                <a:cs typeface="Times"/>
              </a:rPr>
              <a:t>Recognition of other causes of acute pancreatitis is important because they include reversible etiologies.  For example, drugs and toxins can be avoided.  Metabolic and structural causes can often be treated.  In patients with recurrent episodes of acute pancreatitis, reversible etiologies must be carefully excluded.</a:t>
            </a:r>
          </a:p>
          <a:p>
            <a:pPr>
              <a:spcBef>
                <a:spcPct val="0"/>
              </a:spcBef>
            </a:pPr>
            <a:endParaRPr lang="en-US" smtClean="0"/>
          </a:p>
          <a:p>
            <a:pPr>
              <a:spcBef>
                <a:spcPct val="0"/>
              </a:spcBef>
            </a:pPr>
            <a:r>
              <a:rPr lang="en-US" i="1" smtClean="0"/>
              <a:t>Somogyi L, Martin SP, Venkatesan T, Ulrich CD. Gastroenterology 2001;120:708-17.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0C50B9-3F84-4BBE-9055-D13076273470}" type="slidenum">
              <a:rPr lang="en-US"/>
              <a:pPr fontAlgn="base">
                <a:spcBef>
                  <a:spcPct val="0"/>
                </a:spcBef>
                <a:spcAft>
                  <a:spcPct val="0"/>
                </a:spcAft>
              </a:pPr>
              <a:t>19</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167</a:t>
            </a:r>
          </a:p>
          <a:p>
            <a:pPr>
              <a:spcBef>
                <a:spcPct val="0"/>
              </a:spcBef>
              <a:spcAft>
                <a:spcPts val="975"/>
              </a:spcAft>
            </a:pPr>
            <a:r>
              <a:rPr lang="en-US" b="1" smtClean="0">
                <a:ea typeface="Times"/>
                <a:cs typeface="Times"/>
              </a:rPr>
              <a:t>Etiologies of acute pancreatitis in childhood </a:t>
            </a:r>
            <a:endParaRPr lang="en-US" smtClean="0"/>
          </a:p>
          <a:p>
            <a:pPr>
              <a:spcBef>
                <a:spcPct val="0"/>
              </a:spcBef>
            </a:pPr>
            <a:r>
              <a:rPr lang="en-US" smtClean="0">
                <a:ea typeface="Times"/>
                <a:cs typeface="Times"/>
              </a:rPr>
              <a:t>The causes of acute pancreatitis in childhood differ from those found in adults.  Trauma and viral infections are probably common causes.  Structural etiologies, including gallstones can cause disease and become more important in children with recurrent pancreatitis.  Some drugs, such as </a:t>
            </a:r>
            <a:r>
              <a:rPr lang="en-US" smtClean="0">
                <a:solidFill>
                  <a:srgbClr val="000000"/>
                </a:solidFill>
              </a:rPr>
              <a:t>isotretinoin</a:t>
            </a:r>
            <a:r>
              <a:rPr lang="en-US" smtClean="0">
                <a:ea typeface="Times"/>
                <a:cs typeface="Times"/>
              </a:rPr>
              <a:t> and valproate, can cause pancreatitis and are used more frequently in children than adults. </a:t>
            </a:r>
          </a:p>
          <a:p>
            <a:pPr>
              <a:spcBef>
                <a:spcPct val="0"/>
              </a:spcBef>
            </a:pPr>
            <a:endParaRPr lang="en-US" smtClean="0">
              <a:ea typeface="Times"/>
              <a:cs typeface="Times"/>
            </a:endParaRPr>
          </a:p>
          <a:p>
            <a:pPr>
              <a:spcBef>
                <a:spcPct val="0"/>
              </a:spcBef>
            </a:pPr>
            <a:r>
              <a:rPr lang="en-US" i="1" smtClean="0"/>
              <a:t>Pietzak MM, Thomas DW. Pediatr Rev 2000; 21406-12.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4B1CF8-D514-4E6A-8A7C-081CBFE4BB30}" type="slidenum">
              <a:rPr lang="en-US"/>
              <a:pPr fontAlgn="base">
                <a:spcBef>
                  <a:spcPct val="0"/>
                </a:spcBef>
                <a:spcAft>
                  <a:spcPct val="0"/>
                </a:spcAft>
              </a:pPr>
              <a:t>20</a:t>
            </a:fld>
            <a:endParaRPr lang="en-U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168</a:t>
            </a:r>
          </a:p>
          <a:p>
            <a:pPr>
              <a:spcBef>
                <a:spcPct val="0"/>
              </a:spcBef>
              <a:spcAft>
                <a:spcPts val="975"/>
              </a:spcAft>
            </a:pPr>
            <a:r>
              <a:rPr lang="en-US" b="1" smtClean="0">
                <a:ea typeface="Times"/>
                <a:cs typeface="Times"/>
              </a:rPr>
              <a:t>Infections and pancreatitis </a:t>
            </a:r>
          </a:p>
          <a:p>
            <a:pPr>
              <a:spcBef>
                <a:spcPct val="0"/>
              </a:spcBef>
            </a:pPr>
            <a:r>
              <a:rPr lang="en-US" smtClean="0">
                <a:ea typeface="Times"/>
                <a:cs typeface="Times"/>
              </a:rPr>
              <a:t>All types of infectious agents can cause pancreatitis.  One of the more common causes of pancreatitis in children is viral infection.  These probably cause pancreatitis by direct pancreatic infection and inducing pancreatic inflammation. Parasites such as ascaris are a common cause of pancreatitis in some parts of the world.  They may cause disease by obstructing the pancreatic duct.  Fungal infections can cause pancreatitis most often in patients who are immuno-compromised.  Some bacteria release toxins that can selectively affect the pancreatitis.  Such pancreatitis is uncommon and mild.</a:t>
            </a:r>
          </a:p>
          <a:p>
            <a:pPr>
              <a:spcBef>
                <a:spcPct val="0"/>
              </a:spcBef>
            </a:pPr>
            <a:endParaRPr lang="en-US" smtClean="0"/>
          </a:p>
          <a:p>
            <a:pPr>
              <a:spcBef>
                <a:spcPct val="0"/>
              </a:spcBef>
            </a:pPr>
            <a:r>
              <a:rPr lang="en-US" i="1" smtClean="0">
                <a:ea typeface="Times"/>
                <a:cs typeface="Times"/>
              </a:rPr>
              <a:t>Laszik ZG, Kallajoki M, Hyypia T, Rima B, Aho HJ, Nevalainen TJ. Scand.J.Gastroenterol. 1990;25:906-10.</a:t>
            </a:r>
          </a:p>
          <a:p>
            <a:pPr>
              <a:spcBef>
                <a:spcPct val="0"/>
              </a:spcBef>
            </a:pPr>
            <a:r>
              <a:rPr lang="en-US" i="1" smtClean="0">
                <a:ea typeface="Times"/>
                <a:cs typeface="Times"/>
              </a:rPr>
              <a:t>Khuroo MS, Zargar SA, Yattoo GN, Koul P, Khan BA, Dar MY, Alai MS. Br.J.Surg. 1992;79:1335-8.</a:t>
            </a:r>
          </a:p>
          <a:p>
            <a:pPr>
              <a:spcBef>
                <a:spcPct val="0"/>
              </a:spcBef>
            </a:pPr>
            <a:r>
              <a:rPr lang="en-US" i="1" smtClean="0"/>
              <a:t>Lai ECS, Mok FPT, Tan ESY, Lo C-M, Fan S-T, You K-T, Wong J. N.Engl.J.Med. 1992;326:1582-6.</a:t>
            </a:r>
          </a:p>
          <a:p>
            <a:pPr>
              <a:spcBef>
                <a:spcPct val="0"/>
              </a:spcBef>
            </a:pPr>
            <a:r>
              <a:rPr lang="en-US" i="1" smtClean="0"/>
              <a:t>Sevastos, N.; Kolokotronis, K.; Papatheodoridis, G. V. Am. J. Gastroenterol. 2001;  96: 3450-3451.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5F7F23-AF1D-487F-87D9-6EB8CC60BC19}" type="slidenum">
              <a:rPr lang="en-US"/>
              <a:pPr fontAlgn="base">
                <a:spcBef>
                  <a:spcPct val="0"/>
                </a:spcBef>
                <a:spcAft>
                  <a:spcPct val="0"/>
                </a:spcAft>
              </a:pPr>
              <a:t>21</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171</a:t>
            </a:r>
          </a:p>
          <a:p>
            <a:pPr>
              <a:spcBef>
                <a:spcPct val="0"/>
              </a:spcBef>
              <a:spcAft>
                <a:spcPts val="975"/>
              </a:spcAft>
            </a:pPr>
            <a:r>
              <a:rPr lang="en-US" b="1" smtClean="0">
                <a:ea typeface="Times"/>
                <a:cs typeface="Times"/>
              </a:rPr>
              <a:t>Some specific classes of inherited causes of pancreatitis  </a:t>
            </a:r>
          </a:p>
          <a:p>
            <a:pPr>
              <a:spcBef>
                <a:spcPct val="0"/>
              </a:spcBef>
            </a:pPr>
            <a:r>
              <a:rPr lang="en-US" smtClean="0">
                <a:ea typeface="Times"/>
                <a:cs typeface="Times"/>
              </a:rPr>
              <a:t>The mutated proteins associated with pancreatitis fall into the general classes shown on this slide.  Mutations in other genes, such cytokines, may modulate the susceptibility to and severity of disease (not shown).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F4E802-87D8-4ED1-92BF-41A29AD8DC34}" type="slidenum">
              <a:rPr lang="en-US"/>
              <a:pPr fontAlgn="base">
                <a:spcBef>
                  <a:spcPct val="0"/>
                </a:spcBef>
                <a:spcAft>
                  <a:spcPct val="0"/>
                </a:spcAft>
              </a:pPr>
              <a:t>22</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Slide 119</a:t>
            </a:r>
          </a:p>
          <a:p>
            <a:pPr>
              <a:spcBef>
                <a:spcPct val="0"/>
              </a:spcBef>
            </a:pPr>
            <a:r>
              <a:rPr lang="en-US" b="1" smtClean="0"/>
              <a:t>Hereditary pancreatitis </a:t>
            </a:r>
            <a:endParaRPr lang="en-US" smtClean="0">
              <a:latin typeface="Arial" charset="0"/>
            </a:endParaRPr>
          </a:p>
          <a:p>
            <a:pPr>
              <a:spcBef>
                <a:spcPct val="0"/>
              </a:spcBef>
            </a:pPr>
            <a:r>
              <a:rPr lang="en-US" smtClean="0"/>
              <a:t>This </a:t>
            </a:r>
            <a:r>
              <a:rPr lang="en-US" smtClean="0">
                <a:solidFill>
                  <a:srgbClr val="000000"/>
                </a:solidFill>
              </a:rPr>
              <a:t>image</a:t>
            </a:r>
            <a:r>
              <a:rPr lang="en-US" smtClean="0"/>
              <a:t> lists the characteristics of hereditary pancreatitis. Hereditary pancreatitis is an autosomal disorder with incomplete penetrance as illustrated in the family tree on the right. It results from a genetic mutation in the trypsinogen gene. Patients develop this disorder in the first or second decade of life. Patients with this disorder have frequent attacks of pancreatitis leading to chronic pancreatitis with calcifications. They have a high incidence of pancreatic cancer. </a:t>
            </a:r>
          </a:p>
          <a:p>
            <a:pPr>
              <a:spcBef>
                <a:spcPct val="0"/>
              </a:spcBef>
            </a:pPr>
            <a:endParaRPr lang="en-US" smtClean="0"/>
          </a:p>
          <a:p>
            <a:pPr>
              <a:spcBef>
                <a:spcPct val="0"/>
              </a:spcBef>
            </a:pPr>
            <a:r>
              <a:rPr lang="en-US" i="1" smtClean="0">
                <a:latin typeface="Times New Roman" pitchFamily="18" charset="0"/>
              </a:rPr>
              <a:t>Whitcomb DC, Gorry MC, Preston RA, Furey W, Sossenheimer MJ, Ulrich CD, Martin SP, Gates LK, Amann ST, Toskes PP, et al. Nat.Genet. 1996; 14:141-145.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8EF863-4FF4-4320-8793-D399DF120683}" type="slidenum">
              <a:rPr lang="en-US"/>
              <a:pPr fontAlgn="base">
                <a:spcBef>
                  <a:spcPct val="0"/>
                </a:spcBef>
                <a:spcAft>
                  <a:spcPct val="0"/>
                </a:spcAft>
              </a:pPr>
              <a:t>23</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Slide 121</a:t>
            </a:r>
          </a:p>
          <a:p>
            <a:pPr>
              <a:spcBef>
                <a:spcPct val="0"/>
              </a:spcBef>
            </a:pPr>
            <a:r>
              <a:rPr lang="en-US" b="1" dirty="0" smtClean="0"/>
              <a:t>Hereditary pancreatitis: most common mutation </a:t>
            </a:r>
          </a:p>
          <a:p>
            <a:pPr>
              <a:spcBef>
                <a:spcPct val="0"/>
              </a:spcBef>
            </a:pPr>
            <a:r>
              <a:rPr lang="en-US" dirty="0" smtClean="0"/>
              <a:t>The most common mutation for </a:t>
            </a:r>
            <a:r>
              <a:rPr lang="en-US" dirty="0" err="1" smtClean="0"/>
              <a:t>trypsinogen</a:t>
            </a:r>
            <a:r>
              <a:rPr lang="en-US" dirty="0" smtClean="0"/>
              <a:t> results in a substitution of </a:t>
            </a:r>
            <a:r>
              <a:rPr lang="en-US" dirty="0" err="1" smtClean="0"/>
              <a:t>arginine</a:t>
            </a:r>
            <a:r>
              <a:rPr lang="en-US" dirty="0" smtClean="0"/>
              <a:t> in position122 with </a:t>
            </a:r>
            <a:r>
              <a:rPr lang="en-US" dirty="0" err="1" smtClean="0"/>
              <a:t>histidine</a:t>
            </a:r>
            <a:r>
              <a:rPr lang="en-US" dirty="0" smtClean="0"/>
              <a:t>. This substitution may prevent degradation of </a:t>
            </a:r>
            <a:r>
              <a:rPr lang="en-US" dirty="0" err="1" smtClean="0"/>
              <a:t>trypsin</a:t>
            </a:r>
            <a:r>
              <a:rPr lang="en-US" dirty="0" smtClean="0"/>
              <a:t> after it is activated by cleavage of the activation peptide. That is, the catalytic removal in the activation peptide leads to active </a:t>
            </a:r>
            <a:r>
              <a:rPr lang="en-US" dirty="0" err="1" smtClean="0"/>
              <a:t>trypsin</a:t>
            </a:r>
            <a:r>
              <a:rPr lang="en-US" dirty="0" smtClean="0"/>
              <a:t>. This normal situation, the active </a:t>
            </a:r>
            <a:r>
              <a:rPr lang="en-US" dirty="0" err="1" smtClean="0"/>
              <a:t>trypsin</a:t>
            </a:r>
            <a:r>
              <a:rPr lang="en-US" dirty="0" smtClean="0"/>
              <a:t> is susceptible to degradation by several proteases. However, in the case of hereditary pancreatitis, the degradation may be prevented </a:t>
            </a:r>
            <a:r>
              <a:rPr lang="en-US" dirty="0" smtClean="0">
                <a:solidFill>
                  <a:srgbClr val="000000"/>
                </a:solidFill>
              </a:rPr>
              <a:t>thereby</a:t>
            </a:r>
            <a:r>
              <a:rPr lang="en-US" dirty="0" smtClean="0"/>
              <a:t> resulting in excess activated </a:t>
            </a:r>
            <a:r>
              <a:rPr lang="en-US" dirty="0" err="1" smtClean="0"/>
              <a:t>trypsin</a:t>
            </a:r>
            <a:r>
              <a:rPr lang="en-US" dirty="0" smtClean="0"/>
              <a:t>. Because there is a continuous low-grade activation and degradation in the normal pancreatic gland, the mutation theoretically leads to large increases in active </a:t>
            </a:r>
            <a:r>
              <a:rPr lang="en-US" dirty="0" err="1" smtClean="0"/>
              <a:t>trypsin</a:t>
            </a:r>
            <a:r>
              <a:rPr lang="en-US" dirty="0" smtClean="0"/>
              <a:t> in the gland with a potential to cause pancreatitis.</a:t>
            </a:r>
          </a:p>
          <a:p>
            <a:pPr>
              <a:spcBef>
                <a:spcPct val="0"/>
              </a:spcBef>
            </a:pPr>
            <a:endParaRPr lang="en-US" dirty="0" smtClean="0"/>
          </a:p>
          <a:p>
            <a:pPr>
              <a:spcBef>
                <a:spcPct val="0"/>
              </a:spcBef>
            </a:pPr>
            <a:r>
              <a:rPr lang="en-US" i="1" dirty="0" smtClean="0">
                <a:latin typeface="Times New Roman" pitchFamily="18" charset="0"/>
              </a:rPr>
              <a:t>Whitcomb DC, </a:t>
            </a:r>
            <a:r>
              <a:rPr lang="en-US" i="1" dirty="0" err="1" smtClean="0">
                <a:latin typeface="Times New Roman" pitchFamily="18" charset="0"/>
              </a:rPr>
              <a:t>Gorry</a:t>
            </a:r>
            <a:r>
              <a:rPr lang="en-US" i="1" dirty="0" smtClean="0">
                <a:latin typeface="Times New Roman" pitchFamily="18" charset="0"/>
              </a:rPr>
              <a:t> MC, Preston RA, </a:t>
            </a:r>
            <a:r>
              <a:rPr lang="en-US" i="1" dirty="0" err="1" smtClean="0">
                <a:latin typeface="Times New Roman" pitchFamily="18" charset="0"/>
              </a:rPr>
              <a:t>Furey</a:t>
            </a:r>
            <a:r>
              <a:rPr lang="en-US" i="1" dirty="0" smtClean="0">
                <a:latin typeface="Times New Roman" pitchFamily="18" charset="0"/>
              </a:rPr>
              <a:t> W, </a:t>
            </a:r>
            <a:r>
              <a:rPr lang="en-US" i="1" dirty="0" err="1" smtClean="0">
                <a:latin typeface="Times New Roman" pitchFamily="18" charset="0"/>
              </a:rPr>
              <a:t>Sossenheimer</a:t>
            </a:r>
            <a:r>
              <a:rPr lang="en-US" i="1" dirty="0" smtClean="0">
                <a:latin typeface="Times New Roman" pitchFamily="18" charset="0"/>
              </a:rPr>
              <a:t> MJ, Ulrich CD, Martin SP, Gates LK, </a:t>
            </a:r>
            <a:r>
              <a:rPr lang="en-US" i="1" dirty="0" err="1" smtClean="0">
                <a:latin typeface="Times New Roman" pitchFamily="18" charset="0"/>
              </a:rPr>
              <a:t>Amann</a:t>
            </a:r>
            <a:r>
              <a:rPr lang="en-US" i="1" dirty="0" smtClean="0">
                <a:latin typeface="Times New Roman" pitchFamily="18" charset="0"/>
              </a:rPr>
              <a:t> ST, </a:t>
            </a:r>
            <a:r>
              <a:rPr lang="en-US" i="1" dirty="0" err="1" smtClean="0">
                <a:latin typeface="Times New Roman" pitchFamily="18" charset="0"/>
              </a:rPr>
              <a:t>Toskes</a:t>
            </a:r>
            <a:r>
              <a:rPr lang="en-US" i="1" dirty="0" smtClean="0">
                <a:latin typeface="Times New Roman" pitchFamily="18" charset="0"/>
              </a:rPr>
              <a:t> PP, et al. </a:t>
            </a:r>
            <a:r>
              <a:rPr lang="en-US" i="1" dirty="0" err="1" smtClean="0">
                <a:latin typeface="Times New Roman" pitchFamily="18" charset="0"/>
              </a:rPr>
              <a:t>Nat.Genet</a:t>
            </a:r>
            <a:r>
              <a:rPr lang="en-US" i="1" dirty="0" smtClean="0">
                <a:latin typeface="Times New Roman" pitchFamily="18" charset="0"/>
              </a:rPr>
              <a:t>. 1996; 14:141-145.</a:t>
            </a:r>
          </a:p>
          <a:p>
            <a:pPr>
              <a:spcBef>
                <a:spcPct val="0"/>
              </a:spcBef>
            </a:pPr>
            <a:endParaRPr lang="en-US" i="1"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81E533-CEC4-42A5-9173-1CD22E498F9A}" type="slidenum">
              <a:rPr lang="en-US"/>
              <a:pPr fontAlgn="base">
                <a:spcBef>
                  <a:spcPct val="0"/>
                </a:spcBef>
                <a:spcAft>
                  <a:spcPct val="0"/>
                </a:spcAft>
              </a:pPr>
              <a:t>24</a:t>
            </a:fld>
            <a:endParaRPr lang="en-US"/>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172</a:t>
            </a:r>
          </a:p>
          <a:p>
            <a:pPr>
              <a:spcBef>
                <a:spcPct val="0"/>
              </a:spcBef>
              <a:spcAft>
                <a:spcPts val="975"/>
              </a:spcAft>
            </a:pPr>
            <a:r>
              <a:rPr lang="en-US" b="1" smtClean="0">
                <a:ea typeface="Times"/>
                <a:cs typeface="Times"/>
              </a:rPr>
              <a:t>Drug induced pancreatitis sorted by incidence</a:t>
            </a:r>
          </a:p>
          <a:p>
            <a:pPr>
              <a:spcBef>
                <a:spcPct val="0"/>
              </a:spcBef>
            </a:pPr>
            <a:r>
              <a:rPr lang="en-US" smtClean="0">
                <a:ea typeface="Times"/>
                <a:cs typeface="Times"/>
              </a:rPr>
              <a:t>Although drug induced pancreatitis is not common, it needs to be considered in every patient, especially those with unexplained recurrent disease. While this slide lists some of drugs that have been reported to cause acute pancreatitis, the list is far from complete.  The mechanisms of drug-induced pancreatitis are largely unknown.  Notably, a number of drugs on the list contain sulfa-moieties.  Estrogens and other drugs not listed here such as some HIV protease inhibitors and</a:t>
            </a:r>
            <a:r>
              <a:rPr lang="en-US" smtClean="0">
                <a:solidFill>
                  <a:srgbClr val="000000"/>
                </a:solidFill>
              </a:rPr>
              <a:t>isotretinoin</a:t>
            </a:r>
            <a:r>
              <a:rPr lang="en-US" smtClean="0">
                <a:solidFill>
                  <a:srgbClr val="000000"/>
                </a:solidFill>
                <a:ea typeface="Times"/>
                <a:cs typeface="Times"/>
              </a:rPr>
              <a:t>m</a:t>
            </a:r>
            <a:r>
              <a:rPr lang="en-US" smtClean="0">
                <a:ea typeface="Times"/>
                <a:cs typeface="Times"/>
              </a:rPr>
              <a:t>ay cause disease by increasing serum triglyceride levels. </a:t>
            </a:r>
          </a:p>
          <a:p>
            <a:pPr>
              <a:spcBef>
                <a:spcPct val="0"/>
              </a:spcBef>
            </a:pPr>
            <a:endParaRPr lang="en-US" smtClean="0">
              <a:ea typeface="Times"/>
              <a:cs typeface="Times"/>
            </a:endParaRPr>
          </a:p>
          <a:p>
            <a:pPr>
              <a:spcBef>
                <a:spcPct val="0"/>
              </a:spcBef>
            </a:pPr>
            <a:r>
              <a:rPr lang="en-US" i="1" smtClean="0"/>
              <a:t>Lankisch PG, Droge M, Gottesleben F. Gut 1995;37:565-7.</a:t>
            </a:r>
          </a:p>
          <a:p>
            <a:pPr>
              <a:spcBef>
                <a:spcPct val="0"/>
              </a:spcBef>
            </a:pPr>
            <a:r>
              <a:rPr lang="en-US" i="1" smtClean="0"/>
              <a:t>Trivedi CD, Pitchumoni CS. J ClinGastroenterol. 2005 39:709-16.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37145F-29D2-4FCB-8F69-E185E523009F}" type="slidenum">
              <a:rPr lang="en-US"/>
              <a:pPr fontAlgn="base">
                <a:spcBef>
                  <a:spcPct val="0"/>
                </a:spcBef>
                <a:spcAft>
                  <a:spcPct val="0"/>
                </a:spcAft>
              </a:pPr>
              <a:t>4</a:t>
            </a:fld>
            <a:endParaRPr 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000000"/>
                </a:solidFill>
              </a:rPr>
              <a:t>Slide 16</a:t>
            </a:r>
          </a:p>
          <a:p>
            <a:pPr>
              <a:spcBef>
                <a:spcPct val="0"/>
              </a:spcBef>
            </a:pPr>
            <a:r>
              <a:rPr lang="en-US" b="1" smtClean="0"/>
              <a:t>Ampullary Anatomy </a:t>
            </a:r>
            <a:endParaRPr lang="en-US" smtClean="0"/>
          </a:p>
          <a:p>
            <a:pPr>
              <a:spcBef>
                <a:spcPct val="0"/>
              </a:spcBef>
            </a:pPr>
            <a:r>
              <a:rPr lang="en-US" smtClean="0"/>
              <a:t>In the majority of pancreatic and biliary secretions enter the duodenum through the ampulla of Vater. The image in the insert is an endoscopic photograph of the duodenum at this entry site. The entry site is called the papilla of Vater. Sphincters regulate entry of secretions into the duodenum. The sphincter at the ampulla of Vater is called the sphincter of Oddi. In addition, there are individual sphincters for both the common bile duct and the pancreatic duct just proximal to the sphincter of Oddi. All the sphincters are neurohumorally regulated. For example, there is relaxation during a meal mediated by the action of cholecystokinin on inhibitory neural pathways that cause the sphincter muscles to relax and allow pancreatic and biliary secretions to flow into the duodenum. It is believed that stenosis or spasm of these sphincters may occasionally result in obstruction of the bile and/or pancreatic ducts.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858816-55AB-4721-A55E-A76774A443CD}" type="slidenum">
              <a:rPr lang="en-US"/>
              <a:pPr fontAlgn="base">
                <a:spcBef>
                  <a:spcPct val="0"/>
                </a:spcBef>
                <a:spcAft>
                  <a:spcPct val="0"/>
                </a:spcAft>
              </a:pPr>
              <a:t>25</a:t>
            </a:fld>
            <a:endParaRPr lang="en-US"/>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218</a:t>
            </a:r>
          </a:p>
          <a:p>
            <a:pPr>
              <a:spcBef>
                <a:spcPct val="0"/>
              </a:spcBef>
              <a:spcAft>
                <a:spcPts val="975"/>
              </a:spcAft>
            </a:pPr>
            <a:r>
              <a:rPr lang="en-US" b="1" smtClean="0">
                <a:ea typeface="Times"/>
                <a:cs typeface="Times"/>
              </a:rPr>
              <a:t>Hypertriglyceridemic Pancreatitis</a:t>
            </a:r>
          </a:p>
          <a:p>
            <a:pPr>
              <a:spcBef>
                <a:spcPct val="0"/>
              </a:spcBef>
            </a:pPr>
            <a:r>
              <a:rPr lang="en-US" smtClean="0"/>
              <a:t>Although high serum triglycerides are an uncommon cause of acute pancreatitis, it is important to search for this etiology because it is reversible. The etiology includes familial hypertriglyceridemia, uncontrolled diabetes mellitus, pregnancy. Further, it can be caused by a number of drugs.  In addition to causing acute pancreatitis, high serum triglycerides may also cause chronic pancreatitis.  Although the mechanism of disease is uncertain, it probably occurs as shown on the right side of the slide.  Thus, lipase is continuously released from the pancreas.  In the pancreatic capillaries, the highest intravascular concentrations of intravascular lipase can interact with triglyceride.  Hydrolysis of the triglyceride generates short-chain fatty acids that can be toxic to the pancreas. Appropriate diet and drug therapy is very effective in preventing relapse. Acutely plasmapheresis has been used to lower triglyceride levels in severe acute pancreatitis.</a:t>
            </a:r>
          </a:p>
          <a:p>
            <a:pPr>
              <a:spcBef>
                <a:spcPct val="0"/>
              </a:spcBef>
            </a:pPr>
            <a:endParaRPr lang="en-US" smtClean="0"/>
          </a:p>
          <a:p>
            <a:pPr>
              <a:spcBef>
                <a:spcPct val="0"/>
              </a:spcBef>
            </a:pPr>
            <a:r>
              <a:rPr lang="en-US" i="1" smtClean="0"/>
              <a:t>Furuya T, Komatsu M, Takahashi K, Hashimoto N, Hashizume T, Wajima N, Kubota M, Itoh S, Soeno T, Suzuki K, et al. TherApher 2002; 6:454-8.</a:t>
            </a:r>
            <a:endParaRPr lang="en-US" i="1" smtClean="0">
              <a:latin typeface="Arial" charset="0"/>
            </a:endParaRPr>
          </a:p>
          <a:p>
            <a:pPr>
              <a:spcBef>
                <a:spcPct val="0"/>
              </a:spcBef>
            </a:pPr>
            <a:r>
              <a:rPr lang="en-US" i="1" smtClean="0"/>
              <a:t>Yadav D, Pitchumoni CS. J ClinGastroenterol 2003;36:54-62.</a:t>
            </a:r>
            <a:endParaRPr lang="en-US" i="1" smtClean="0">
              <a:solidFill>
                <a:srgbClr val="FF0000"/>
              </a:solidFill>
            </a:endParaRPr>
          </a:p>
          <a:p>
            <a:pPr>
              <a:spcBef>
                <a:spcPct val="0"/>
              </a:spcBef>
            </a:pPr>
            <a:r>
              <a:rPr lang="en-US" i="1" smtClean="0"/>
              <a:t>Athyros VG, Giouleme OI, Nikolaidis NL, Bouloukos VI, Kontopoulos AG, Eugenidis NP. J Clin Gastroenterology 2002;34:472-475.</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09CB26-201B-4A8A-AFD4-19726A02D835}" type="slidenum">
              <a:rPr lang="en-US"/>
              <a:pPr fontAlgn="base">
                <a:spcBef>
                  <a:spcPct val="0"/>
                </a:spcBef>
                <a:spcAft>
                  <a:spcPct val="0"/>
                </a:spcAft>
              </a:pPr>
              <a:t>26</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173</a:t>
            </a:r>
          </a:p>
          <a:p>
            <a:pPr>
              <a:spcBef>
                <a:spcPct val="0"/>
              </a:spcBef>
              <a:spcAft>
                <a:spcPts val="975"/>
              </a:spcAft>
            </a:pPr>
            <a:r>
              <a:rPr lang="en-US" b="1" smtClean="0">
                <a:ea typeface="Times"/>
                <a:cs typeface="Times"/>
              </a:rPr>
              <a:t>Environmental causes of pancreatitis</a:t>
            </a:r>
            <a:endParaRPr lang="en-US" smtClean="0"/>
          </a:p>
          <a:p>
            <a:pPr>
              <a:spcBef>
                <a:spcPct val="0"/>
              </a:spcBef>
            </a:pPr>
            <a:r>
              <a:rPr lang="en-US" smtClean="0">
                <a:ea typeface="Times"/>
                <a:cs typeface="Times"/>
              </a:rPr>
              <a:t>Exposure to specific environmental insults has been associated with acute pancreatitis.  Organophosphates are used as insecticides and inhibit acetylcholine-esterase.  Some scorpion toxins, particularly the one produced by Tytiusserrulatus shown here, stimulate neurotransmitter release from nerve terminals. Both organophosphates and scorpion toxin may cause a hyperstimulation form of pancreatitis that is rarely severe.   Pentachlorophenol and trichloroethylene are found in cleaning solutions and may cause pancreatitis. </a:t>
            </a:r>
          </a:p>
          <a:p>
            <a:pPr>
              <a:spcBef>
                <a:spcPct val="0"/>
              </a:spcBef>
            </a:pPr>
            <a:endParaRPr lang="en-US" smtClean="0">
              <a:ea typeface="Times"/>
              <a:cs typeface="Times"/>
            </a:endParaRPr>
          </a:p>
          <a:p>
            <a:pPr>
              <a:spcBef>
                <a:spcPct val="0"/>
              </a:spcBef>
            </a:pPr>
            <a:r>
              <a:rPr lang="en-US" i="1" smtClean="0"/>
              <a:t>Khurana V, Barkin JS. Pancreas 2001;22:102-5.</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F01A0A-89AF-40AB-BD8C-A122DB03305C}" type="slidenum">
              <a:rPr lang="en-US"/>
              <a:pPr fontAlgn="base">
                <a:spcBef>
                  <a:spcPct val="0"/>
                </a:spcBef>
                <a:spcAft>
                  <a:spcPct val="0"/>
                </a:spcAft>
              </a:pPr>
              <a:t>27</a:t>
            </a:fld>
            <a:endParaRPr lang="en-US"/>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180</a:t>
            </a:r>
          </a:p>
          <a:p>
            <a:pPr>
              <a:spcBef>
                <a:spcPct val="0"/>
              </a:spcBef>
              <a:spcAft>
                <a:spcPts val="975"/>
              </a:spcAft>
            </a:pPr>
            <a:r>
              <a:rPr lang="en-US" b="1" smtClean="0">
                <a:ea typeface="Times"/>
                <a:cs typeface="Times"/>
              </a:rPr>
              <a:t>Gallstone migration</a:t>
            </a:r>
            <a:endParaRPr lang="en-US" smtClean="0"/>
          </a:p>
          <a:p>
            <a:pPr>
              <a:spcBef>
                <a:spcPct val="0"/>
              </a:spcBef>
            </a:pPr>
            <a:r>
              <a:rPr lang="en-US" smtClean="0">
                <a:ea typeface="Times"/>
                <a:cs typeface="Times"/>
              </a:rPr>
              <a:t>The cartoon shows small gallstones migrating out of the gallbladder, into the cystic duct, and then the common duct.  When these stones obstruct the Ampulla of Vater they can cause pancreatitis and/or cholangitis.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DAA5D8-A6CE-40E2-9D54-F85234AF8C4A}" type="slidenum">
              <a:rPr lang="en-US"/>
              <a:pPr fontAlgn="base">
                <a:spcBef>
                  <a:spcPct val="0"/>
                </a:spcBef>
                <a:spcAft>
                  <a:spcPct val="0"/>
                </a:spcAft>
              </a:pPr>
              <a:t>28</a:t>
            </a:fld>
            <a:endParaRPr lang="en-US"/>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pPr>
            <a:r>
              <a:rPr lang="en-US" b="1" dirty="0" smtClean="0">
                <a:ea typeface="Times"/>
                <a:cs typeface="Times"/>
              </a:rPr>
              <a:t>Slide 210 </a:t>
            </a:r>
          </a:p>
          <a:p>
            <a:pPr>
              <a:spcBef>
                <a:spcPct val="0"/>
              </a:spcBef>
            </a:pPr>
            <a:r>
              <a:rPr lang="en-US" b="1" dirty="0" smtClean="0">
                <a:ea typeface="Times"/>
                <a:cs typeface="Times"/>
              </a:rPr>
              <a:t>Pancreas </a:t>
            </a:r>
            <a:r>
              <a:rPr lang="en-US" b="1" dirty="0" err="1" smtClean="0">
                <a:ea typeface="Times"/>
                <a:cs typeface="Times"/>
              </a:rPr>
              <a:t>divisum</a:t>
            </a:r>
            <a:endParaRPr lang="en-US" b="1" dirty="0" smtClean="0">
              <a:ea typeface="Times"/>
              <a:cs typeface="Times"/>
            </a:endParaRPr>
          </a:p>
          <a:p>
            <a:pPr>
              <a:spcBef>
                <a:spcPct val="0"/>
              </a:spcBef>
            </a:pPr>
            <a:r>
              <a:rPr lang="en-US" dirty="0" smtClean="0"/>
              <a:t>Pancreas </a:t>
            </a:r>
            <a:r>
              <a:rPr lang="en-US" dirty="0" err="1" smtClean="0"/>
              <a:t>divisum</a:t>
            </a:r>
            <a:r>
              <a:rPr lang="en-US" dirty="0" smtClean="0"/>
              <a:t> is an anatomic variant present in 5% to 15% of the normal population.  For an illustration of the embryologic origins of pancreas </a:t>
            </a:r>
            <a:r>
              <a:rPr lang="en-US" dirty="0" err="1" smtClean="0"/>
              <a:t>divisum</a:t>
            </a:r>
            <a:r>
              <a:rPr lang="en-US" dirty="0" smtClean="0">
                <a:solidFill>
                  <a:srgbClr val="000000"/>
                </a:solidFill>
              </a:rPr>
              <a:t>, see slides 7 and 8.  Most people with pancreas </a:t>
            </a:r>
            <a:r>
              <a:rPr lang="en-US" dirty="0" err="1" smtClean="0">
                <a:solidFill>
                  <a:srgbClr val="000000"/>
                </a:solidFill>
              </a:rPr>
              <a:t>divisum</a:t>
            </a:r>
            <a:r>
              <a:rPr lang="en-US" dirty="0" smtClean="0">
                <a:solidFill>
                  <a:srgbClr val="000000"/>
                </a:solidFill>
              </a:rPr>
              <a:t> do not have pancreatitis. It</a:t>
            </a:r>
            <a:r>
              <a:rPr lang="en-US" dirty="0" smtClean="0"/>
              <a:t> seems likely, however, that a subset of pancreas </a:t>
            </a:r>
            <a:r>
              <a:rPr lang="en-US" dirty="0" err="1" smtClean="0"/>
              <a:t>divisum</a:t>
            </a:r>
            <a:r>
              <a:rPr lang="en-US" dirty="0" smtClean="0"/>
              <a:t> patients have recurrent acute pancreatitis due to obstruction to flow through the minor papilla.  These may be patients with a particularly diminutive minor papilla orifice.  This theory has been substantiated by the results of </a:t>
            </a:r>
            <a:r>
              <a:rPr lang="en-US" dirty="0" err="1" smtClean="0"/>
              <a:t>secretin</a:t>
            </a:r>
            <a:r>
              <a:rPr lang="en-US" dirty="0" smtClean="0"/>
              <a:t>-stimulated ultrasound studies in patients with pancreatitis and </a:t>
            </a:r>
            <a:r>
              <a:rPr lang="en-US" dirty="0" err="1" smtClean="0"/>
              <a:t>divisum</a:t>
            </a:r>
            <a:r>
              <a:rPr lang="en-US" dirty="0" smtClean="0"/>
              <a:t>, the finding of a “</a:t>
            </a:r>
            <a:r>
              <a:rPr lang="en-US" dirty="0" err="1" smtClean="0"/>
              <a:t>Santorinicele</a:t>
            </a:r>
            <a:r>
              <a:rPr lang="en-US" dirty="0" smtClean="0"/>
              <a:t>” or dilated terminus of the pancreatic duct in some symptomatic </a:t>
            </a:r>
            <a:r>
              <a:rPr lang="en-US" dirty="0" err="1" smtClean="0"/>
              <a:t>divisum</a:t>
            </a:r>
            <a:r>
              <a:rPr lang="en-US" dirty="0" smtClean="0"/>
              <a:t> patients, numerous uncontrolled reports of endoscopic or surgical minor papilla therapy, and one controlled, randomized trial of endoscopic minor papilla </a:t>
            </a:r>
            <a:r>
              <a:rPr lang="en-US" dirty="0" err="1" smtClean="0"/>
              <a:t>stenting</a:t>
            </a:r>
            <a:r>
              <a:rPr lang="en-US" dirty="0" smtClean="0"/>
              <a:t>.  About 70% of </a:t>
            </a:r>
            <a:r>
              <a:rPr lang="en-US" dirty="0" err="1" smtClean="0"/>
              <a:t>divisum</a:t>
            </a:r>
            <a:r>
              <a:rPr lang="en-US" dirty="0" smtClean="0"/>
              <a:t> patients with recurrent acute pancreatitis and a normal dorsal </a:t>
            </a:r>
            <a:r>
              <a:rPr lang="en-US" dirty="0" err="1" smtClean="0"/>
              <a:t>pancreatogram</a:t>
            </a:r>
            <a:r>
              <a:rPr lang="en-US" dirty="0" smtClean="0"/>
              <a:t> will do well following endoscopic minor papilla therapy.  Those with chronic pancreatitis fare less well, and those with pain but no history of pancreatitis are unlikely to respond to minor papilla therapy.</a:t>
            </a:r>
          </a:p>
          <a:p>
            <a:pPr>
              <a:spcBef>
                <a:spcPct val="0"/>
              </a:spcBef>
            </a:pPr>
            <a:r>
              <a:rPr lang="en-US" dirty="0" smtClean="0"/>
              <a:t>The mechanism by which PD leads to recurrent pancreatitis in a subset of patients is unknown. There nay be a  link between CFTR dysfunction and recurrent acute pancreatitis in patients with PD and may explain why a subset of patients with PD develops recurrent acute pancreatitis.</a:t>
            </a:r>
          </a:p>
          <a:p>
            <a:pPr>
              <a:spcBef>
                <a:spcPct val="0"/>
              </a:spcBef>
            </a:pPr>
            <a:endParaRPr lang="en-US" dirty="0" smtClean="0"/>
          </a:p>
          <a:p>
            <a:pPr>
              <a:spcBef>
                <a:spcPct val="0"/>
              </a:spcBef>
            </a:pPr>
            <a:r>
              <a:rPr lang="en-US" i="1" dirty="0" err="1" smtClean="0">
                <a:solidFill>
                  <a:srgbClr val="000000"/>
                </a:solidFill>
              </a:rPr>
              <a:t>Heyries</a:t>
            </a:r>
            <a:r>
              <a:rPr lang="en-US" i="1" dirty="0" smtClean="0">
                <a:solidFill>
                  <a:srgbClr val="000000"/>
                </a:solidFill>
              </a:rPr>
              <a:t> L, </a:t>
            </a:r>
            <a:r>
              <a:rPr lang="en-US" i="1" dirty="0" err="1" smtClean="0">
                <a:solidFill>
                  <a:srgbClr val="000000"/>
                </a:solidFill>
              </a:rPr>
              <a:t>Barthet</a:t>
            </a:r>
            <a:r>
              <a:rPr lang="en-US" i="1" dirty="0" smtClean="0">
                <a:solidFill>
                  <a:srgbClr val="000000"/>
                </a:solidFill>
              </a:rPr>
              <a:t> M, </a:t>
            </a:r>
            <a:r>
              <a:rPr lang="en-US" i="1" dirty="0" err="1" smtClean="0">
                <a:solidFill>
                  <a:srgbClr val="000000"/>
                </a:solidFill>
              </a:rPr>
              <a:t>Delvasto</a:t>
            </a:r>
            <a:r>
              <a:rPr lang="en-US" i="1" dirty="0" smtClean="0">
                <a:solidFill>
                  <a:srgbClr val="000000"/>
                </a:solidFill>
              </a:rPr>
              <a:t> C, Zamora C, Bernard JP, Sahel J. </a:t>
            </a:r>
            <a:r>
              <a:rPr lang="en-US" i="1" dirty="0" err="1" smtClean="0">
                <a:solidFill>
                  <a:srgbClr val="000000"/>
                </a:solidFill>
              </a:rPr>
              <a:t>Gastrointest</a:t>
            </a:r>
            <a:r>
              <a:rPr lang="en-US" i="1" dirty="0" smtClean="0">
                <a:solidFill>
                  <a:srgbClr val="000000"/>
                </a:solidFill>
              </a:rPr>
              <a:t> </a:t>
            </a:r>
            <a:r>
              <a:rPr lang="en-US" i="1" dirty="0" err="1" smtClean="0">
                <a:solidFill>
                  <a:srgbClr val="000000"/>
                </a:solidFill>
              </a:rPr>
              <a:t>Endosc</a:t>
            </a:r>
            <a:r>
              <a:rPr lang="en-US" i="1" dirty="0" smtClean="0">
                <a:solidFill>
                  <a:srgbClr val="000000"/>
                </a:solidFill>
              </a:rPr>
              <a:t>. 2002; 55:376-81.</a:t>
            </a:r>
          </a:p>
          <a:p>
            <a:pPr>
              <a:spcBef>
                <a:spcPct val="0"/>
              </a:spcBef>
            </a:pPr>
            <a:r>
              <a:rPr lang="en-US" i="1" dirty="0" err="1" smtClean="0">
                <a:solidFill>
                  <a:srgbClr val="000000"/>
                </a:solidFill>
              </a:rPr>
              <a:t>Costamagna</a:t>
            </a:r>
            <a:r>
              <a:rPr lang="en-US" i="1" dirty="0" smtClean="0">
                <a:solidFill>
                  <a:srgbClr val="000000"/>
                </a:solidFill>
              </a:rPr>
              <a:t> G, </a:t>
            </a:r>
            <a:r>
              <a:rPr lang="en-US" i="1" dirty="0" err="1" smtClean="0">
                <a:solidFill>
                  <a:srgbClr val="000000"/>
                </a:solidFill>
              </a:rPr>
              <a:t>Ingrosso</a:t>
            </a:r>
            <a:r>
              <a:rPr lang="en-US" i="1" dirty="0" smtClean="0">
                <a:solidFill>
                  <a:srgbClr val="000000"/>
                </a:solidFill>
              </a:rPr>
              <a:t> M, </a:t>
            </a:r>
            <a:r>
              <a:rPr lang="en-US" i="1" dirty="0" err="1" smtClean="0">
                <a:solidFill>
                  <a:srgbClr val="000000"/>
                </a:solidFill>
              </a:rPr>
              <a:t>Tringali</a:t>
            </a:r>
            <a:r>
              <a:rPr lang="en-US" i="1" dirty="0" smtClean="0">
                <a:solidFill>
                  <a:srgbClr val="000000"/>
                </a:solidFill>
              </a:rPr>
              <a:t> A, </a:t>
            </a:r>
            <a:r>
              <a:rPr lang="en-US" i="1" dirty="0" err="1" smtClean="0">
                <a:solidFill>
                  <a:srgbClr val="000000"/>
                </a:solidFill>
              </a:rPr>
              <a:t>Mutignani</a:t>
            </a:r>
            <a:r>
              <a:rPr lang="en-US" i="1" dirty="0" smtClean="0">
                <a:solidFill>
                  <a:srgbClr val="000000"/>
                </a:solidFill>
              </a:rPr>
              <a:t> M, </a:t>
            </a:r>
            <a:r>
              <a:rPr lang="en-US" i="1" dirty="0" err="1" smtClean="0">
                <a:solidFill>
                  <a:srgbClr val="000000"/>
                </a:solidFill>
              </a:rPr>
              <a:t>Manfredi</a:t>
            </a:r>
            <a:r>
              <a:rPr lang="en-US" i="1" dirty="0" smtClean="0">
                <a:solidFill>
                  <a:srgbClr val="000000"/>
                </a:solidFill>
              </a:rPr>
              <a:t> R. </a:t>
            </a:r>
            <a:r>
              <a:rPr lang="en-US" i="1" dirty="0" err="1" smtClean="0">
                <a:solidFill>
                  <a:srgbClr val="000000"/>
                </a:solidFill>
              </a:rPr>
              <a:t>Gastrointest</a:t>
            </a:r>
            <a:r>
              <a:rPr lang="en-US" i="1" dirty="0" smtClean="0">
                <a:solidFill>
                  <a:srgbClr val="000000"/>
                </a:solidFill>
              </a:rPr>
              <a:t> </a:t>
            </a:r>
            <a:r>
              <a:rPr lang="en-US" i="1" dirty="0" err="1" smtClean="0">
                <a:solidFill>
                  <a:srgbClr val="000000"/>
                </a:solidFill>
              </a:rPr>
              <a:t>Endosc</a:t>
            </a:r>
            <a:r>
              <a:rPr lang="en-US" i="1" dirty="0" smtClean="0">
                <a:solidFill>
                  <a:srgbClr val="000000"/>
                </a:solidFill>
              </a:rPr>
              <a:t>. 2000; 52:262-7. </a:t>
            </a:r>
          </a:p>
          <a:p>
            <a:pPr>
              <a:spcBef>
                <a:spcPct val="0"/>
              </a:spcBef>
            </a:pPr>
            <a:r>
              <a:rPr lang="en-US" i="1" dirty="0" err="1" smtClean="0">
                <a:solidFill>
                  <a:srgbClr val="000000"/>
                </a:solidFill>
              </a:rPr>
              <a:t>Warshaw</a:t>
            </a:r>
            <a:r>
              <a:rPr lang="en-US" i="1" dirty="0" smtClean="0">
                <a:solidFill>
                  <a:srgbClr val="000000"/>
                </a:solidFill>
              </a:rPr>
              <a:t> AL, </a:t>
            </a:r>
            <a:r>
              <a:rPr lang="en-US" i="1" dirty="0" err="1" smtClean="0">
                <a:solidFill>
                  <a:srgbClr val="000000"/>
                </a:solidFill>
              </a:rPr>
              <a:t>Simeone</a:t>
            </a:r>
            <a:r>
              <a:rPr lang="en-US" i="1" dirty="0" smtClean="0">
                <a:solidFill>
                  <a:srgbClr val="000000"/>
                </a:solidFill>
              </a:rPr>
              <a:t> J, Schapiro RH, </a:t>
            </a:r>
            <a:r>
              <a:rPr lang="en-US" i="1" dirty="0" err="1" smtClean="0">
                <a:solidFill>
                  <a:srgbClr val="000000"/>
                </a:solidFill>
              </a:rPr>
              <a:t>Hedberg</a:t>
            </a:r>
            <a:r>
              <a:rPr lang="en-US" i="1" dirty="0" smtClean="0">
                <a:solidFill>
                  <a:srgbClr val="000000"/>
                </a:solidFill>
              </a:rPr>
              <a:t> SE, Mueller PE, </a:t>
            </a:r>
            <a:r>
              <a:rPr lang="en-US" i="1" dirty="0" err="1" smtClean="0">
                <a:solidFill>
                  <a:srgbClr val="000000"/>
                </a:solidFill>
              </a:rPr>
              <a:t>Ferrucci</a:t>
            </a:r>
            <a:r>
              <a:rPr lang="en-US" i="1" dirty="0" smtClean="0">
                <a:solidFill>
                  <a:srgbClr val="000000"/>
                </a:solidFill>
              </a:rPr>
              <a:t> JT Jr. Am J Surg. 1985; 149:65-72.</a:t>
            </a:r>
          </a:p>
          <a:p>
            <a:pPr>
              <a:spcBef>
                <a:spcPct val="0"/>
              </a:spcBef>
            </a:pPr>
            <a:r>
              <a:rPr lang="en-US" i="1" dirty="0" err="1" smtClean="0">
                <a:solidFill>
                  <a:srgbClr val="000000"/>
                </a:solidFill>
              </a:rPr>
              <a:t>Lans</a:t>
            </a:r>
            <a:r>
              <a:rPr lang="en-US" i="1" dirty="0" smtClean="0">
                <a:solidFill>
                  <a:srgbClr val="000000"/>
                </a:solidFill>
              </a:rPr>
              <a:t> JI, </a:t>
            </a:r>
            <a:r>
              <a:rPr lang="en-US" i="1" dirty="0" err="1" smtClean="0">
                <a:solidFill>
                  <a:srgbClr val="000000"/>
                </a:solidFill>
              </a:rPr>
              <a:t>Geenen</a:t>
            </a:r>
            <a:r>
              <a:rPr lang="en-US" i="1" dirty="0" smtClean="0">
                <a:solidFill>
                  <a:srgbClr val="000000"/>
                </a:solidFill>
              </a:rPr>
              <a:t> JE, </a:t>
            </a:r>
            <a:r>
              <a:rPr lang="en-US" i="1" dirty="0" err="1" smtClean="0">
                <a:solidFill>
                  <a:srgbClr val="000000"/>
                </a:solidFill>
              </a:rPr>
              <a:t>Johanson</a:t>
            </a:r>
            <a:r>
              <a:rPr lang="en-US" i="1" dirty="0" smtClean="0">
                <a:solidFill>
                  <a:srgbClr val="000000"/>
                </a:solidFill>
              </a:rPr>
              <a:t> JF, Hogan WJ. </a:t>
            </a:r>
            <a:r>
              <a:rPr lang="en-US" i="1" dirty="0" err="1" smtClean="0">
                <a:solidFill>
                  <a:srgbClr val="000000"/>
                </a:solidFill>
              </a:rPr>
              <a:t>Gastrointest</a:t>
            </a:r>
            <a:r>
              <a:rPr lang="en-US" i="1" dirty="0" smtClean="0">
                <a:solidFill>
                  <a:srgbClr val="000000"/>
                </a:solidFill>
              </a:rPr>
              <a:t> </a:t>
            </a:r>
            <a:r>
              <a:rPr lang="en-US" i="1" dirty="0" err="1" smtClean="0">
                <a:solidFill>
                  <a:srgbClr val="000000"/>
                </a:solidFill>
              </a:rPr>
              <a:t>Endosc</a:t>
            </a:r>
            <a:r>
              <a:rPr lang="en-US" i="1" dirty="0" smtClean="0">
                <a:solidFill>
                  <a:srgbClr val="000000"/>
                </a:solidFill>
              </a:rPr>
              <a:t>. 1992; 38:430-4.</a:t>
            </a:r>
          </a:p>
          <a:p>
            <a:pPr>
              <a:spcBef>
                <a:spcPct val="0"/>
              </a:spcBef>
            </a:pPr>
            <a:r>
              <a:rPr lang="en-US" i="1" dirty="0" smtClean="0">
                <a:solidFill>
                  <a:srgbClr val="000000"/>
                </a:solidFill>
              </a:rPr>
              <a:t>Lehman GA, Sherman S, Nisi R, Hawes RH.  </a:t>
            </a:r>
            <a:r>
              <a:rPr lang="en-US" i="1" dirty="0" err="1" smtClean="0">
                <a:solidFill>
                  <a:srgbClr val="000000"/>
                </a:solidFill>
              </a:rPr>
              <a:t>Gastrointest</a:t>
            </a:r>
            <a:r>
              <a:rPr lang="en-US" i="1" dirty="0" smtClean="0">
                <a:solidFill>
                  <a:srgbClr val="000000"/>
                </a:solidFill>
              </a:rPr>
              <a:t> </a:t>
            </a:r>
            <a:r>
              <a:rPr lang="en-US" i="1" dirty="0" err="1" smtClean="0">
                <a:solidFill>
                  <a:srgbClr val="000000"/>
                </a:solidFill>
              </a:rPr>
              <a:t>Endosc</a:t>
            </a:r>
            <a:r>
              <a:rPr lang="en-US" i="1" dirty="0" smtClean="0">
                <a:solidFill>
                  <a:srgbClr val="000000"/>
                </a:solidFill>
              </a:rPr>
              <a:t>. 1993; 39:1-8.</a:t>
            </a:r>
            <a:endParaRPr lang="en-US" i="1" dirty="0" smtClean="0"/>
          </a:p>
          <a:p>
            <a:pPr>
              <a:spcBef>
                <a:spcPct val="0"/>
              </a:spcBef>
            </a:pPr>
            <a:r>
              <a:rPr lang="en-US" i="1" dirty="0" err="1" smtClean="0"/>
              <a:t>Gelrud</a:t>
            </a:r>
            <a:r>
              <a:rPr lang="en-US" i="1" dirty="0" smtClean="0"/>
              <a:t> A, </a:t>
            </a:r>
            <a:r>
              <a:rPr lang="en-US" i="1" dirty="0" err="1" smtClean="0"/>
              <a:t>Sheth</a:t>
            </a:r>
            <a:r>
              <a:rPr lang="en-US" i="1" dirty="0" smtClean="0"/>
              <a:t> S, </a:t>
            </a:r>
            <a:r>
              <a:rPr lang="en-US" i="1" dirty="0" err="1" smtClean="0"/>
              <a:t>Banerjee</a:t>
            </a:r>
            <a:r>
              <a:rPr lang="en-US" i="1" dirty="0" smtClean="0"/>
              <a:t> S, Weed D, Shea J, </a:t>
            </a:r>
            <a:r>
              <a:rPr lang="en-US" i="1" dirty="0" err="1" smtClean="0"/>
              <a:t>Chuttani</a:t>
            </a:r>
            <a:r>
              <a:rPr lang="en-US" i="1" dirty="0" smtClean="0"/>
              <a:t> R, Howell DA, Telford JJ, Carr-Locke DL, Regan MM, Ellis L, </a:t>
            </a:r>
            <a:r>
              <a:rPr lang="en-US" i="1" dirty="0" err="1" smtClean="0"/>
              <a:t>Durie</a:t>
            </a:r>
            <a:r>
              <a:rPr lang="en-US" i="1" dirty="0" smtClean="0"/>
              <a:t> PR, Freedman SD. Am J Of Gastroenterology 2004;99:1557-1562.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AE4D7C-C228-43E9-AB98-D84DBA204213}" type="slidenum">
              <a:rPr lang="en-US"/>
              <a:pPr fontAlgn="base">
                <a:spcBef>
                  <a:spcPct val="0"/>
                </a:spcBef>
                <a:spcAft>
                  <a:spcPct val="0"/>
                </a:spcAft>
              </a:pPr>
              <a:t>29</a:t>
            </a:fld>
            <a:endParaRPr lang="en-US"/>
          </a:p>
        </p:txBody>
      </p:sp>
      <p:sp>
        <p:nvSpPr>
          <p:cNvPr id="7475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noFill/>
        </p:spPr>
        <p:txBody>
          <a:bodyPr wrap="square" lIns="74411" tIns="37206" rIns="74411" bIns="37206" numCol="1" anchor="t" anchorCtr="0" compatLnSpc="1">
            <a:prstTxWarp prst="textNoShape">
              <a:avLst/>
            </a:prstTxWarp>
          </a:bodyPr>
          <a:lstStyle/>
          <a:p>
            <a:pPr>
              <a:spcBef>
                <a:spcPct val="0"/>
              </a:spcBef>
            </a:pPr>
            <a:r>
              <a:rPr lang="en-US" b="1" smtClean="0">
                <a:solidFill>
                  <a:srgbClr val="000000"/>
                </a:solidFill>
                <a:ea typeface="Times"/>
                <a:cs typeface="Times"/>
              </a:rPr>
              <a:t>Slide  410</a:t>
            </a:r>
          </a:p>
          <a:p>
            <a:pPr>
              <a:spcBef>
                <a:spcPct val="0"/>
              </a:spcBef>
            </a:pPr>
            <a:r>
              <a:rPr lang="en-US" b="1" smtClean="0"/>
              <a:t>Autoimmune Pancreatitis: Diagnostic Criteria: I</a:t>
            </a:r>
          </a:p>
          <a:p>
            <a:pPr>
              <a:spcBef>
                <a:spcPct val="0"/>
              </a:spcBef>
            </a:pPr>
            <a:r>
              <a:rPr lang="en-US" smtClean="0"/>
              <a:t>Establishing the diagnosis of autoimmune pancreatitis (AIP) can be difficult, even when classic features are present, most often due to lack of specific symptoms the diagnosis is missed. The most frequent presentation is diffuse or focal pancreatic mass, it may present as acute pancreatitis, chronic pancreatitis, diabetes and steatorrhea.  Radiological studies, serology and histology are helpful in making the diagnosis. Patients may present with minimal or no pain, cholestasis, and without prior pancreatitis. Frequently the initial presentation is an abnormal imaging study. Histological examination reveals periductular and perivenular lymphoplasmacytic infiltrate sparing small arteries. IgG4 immunostaining</a:t>
            </a:r>
            <a:r>
              <a:rPr lang="en-US" b="1" i="1" smtClean="0"/>
              <a:t> is positive. </a:t>
            </a:r>
            <a:r>
              <a:rPr lang="en-US" smtClean="0"/>
              <a:t>The Japan pancreas society has developed criteria for diagnosing AIP. These include the presence of a) Abnormal pancreas imaging with diffuse main pancreatic duct narrowing with irregular wall extending &gt;33% of the duct with diffuse pancreatic enlargement along with either b) Autoantibodies, or elevated gammaglobulins or elevated IgG  and or c) Histopathology showing a lymphoblastic infiltrate and pancreatic fibrosis.</a:t>
            </a:r>
          </a:p>
          <a:p>
            <a:pPr>
              <a:spcBef>
                <a:spcPct val="0"/>
              </a:spcBef>
            </a:pPr>
            <a:endParaRPr lang="en-US" smtClean="0"/>
          </a:p>
          <a:p>
            <a:pPr>
              <a:spcBef>
                <a:spcPct val="0"/>
              </a:spcBef>
            </a:pPr>
            <a:r>
              <a:rPr lang="en-US" i="1" smtClean="0"/>
              <a:t>Hamano H, Kawa S, Horiuchi Y, Unno H, Furuya N, Akamatsu T, Fukushima M, Nikaido T, Nakayama K, Usuda N, Kiyosawa K.  N Engl J Med 2001;344:732-738.</a:t>
            </a:r>
          </a:p>
          <a:p>
            <a:pPr>
              <a:spcBef>
                <a:spcPct val="0"/>
              </a:spcBef>
            </a:pPr>
            <a:r>
              <a:rPr lang="en-US" i="1" smtClean="0"/>
              <a:t>Lara LP, Chari S. Current Gastroenterology Reports 2005;7:101-106.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98B97C-4C13-410A-B943-2A645BD8AD36}" type="slidenum">
              <a:rPr lang="en-US"/>
              <a:pPr fontAlgn="base">
                <a:spcBef>
                  <a:spcPct val="0"/>
                </a:spcBef>
                <a:spcAft>
                  <a:spcPct val="0"/>
                </a:spcAft>
              </a:pPr>
              <a:t>30</a:t>
            </a:fld>
            <a:endParaRPr lang="en-US"/>
          </a:p>
        </p:txBody>
      </p:sp>
      <p:sp>
        <p:nvSpPr>
          <p:cNvPr id="7680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6803" name="Rectangle 3"/>
          <p:cNvSpPr>
            <a:spLocks noGrp="1" noChangeArrowheads="1"/>
          </p:cNvSpPr>
          <p:nvPr>
            <p:ph type="body" idx="1"/>
          </p:nvPr>
        </p:nvSpPr>
        <p:spPr bwMode="auto">
          <a:xfrm>
            <a:off x="914400" y="4343400"/>
            <a:ext cx="5029200" cy="4114800"/>
          </a:xfrm>
          <a:noFill/>
        </p:spPr>
        <p:txBody>
          <a:bodyPr wrap="square" lIns="74411" tIns="37206" rIns="74411" bIns="37206" numCol="1" anchor="t" anchorCtr="0" compatLnSpc="1">
            <a:prstTxWarp prst="textNoShape">
              <a:avLst/>
            </a:prstTxWarp>
          </a:bodyPr>
          <a:lstStyle/>
          <a:p>
            <a:pPr>
              <a:spcBef>
                <a:spcPct val="0"/>
              </a:spcBef>
            </a:pPr>
            <a:r>
              <a:rPr lang="en-US" b="1" smtClean="0">
                <a:solidFill>
                  <a:srgbClr val="000000"/>
                </a:solidFill>
                <a:ea typeface="Times"/>
                <a:cs typeface="Times"/>
              </a:rPr>
              <a:t>Slide  409</a:t>
            </a:r>
          </a:p>
          <a:p>
            <a:pPr>
              <a:spcBef>
                <a:spcPct val="0"/>
              </a:spcBef>
            </a:pPr>
            <a:r>
              <a:rPr lang="en-US" altLang="ja-JP" b="1" smtClean="0">
                <a:solidFill>
                  <a:srgbClr val="FFFF00"/>
                </a:solidFill>
                <a:cs typeface="ＭＳ Ｐゴシック"/>
              </a:rPr>
              <a:t>Autoimmune Pancreatitis: Patient Characteristics</a:t>
            </a:r>
          </a:p>
          <a:p>
            <a:pPr>
              <a:spcBef>
                <a:spcPct val="0"/>
              </a:spcBef>
            </a:pPr>
            <a:r>
              <a:rPr lang="en-US" smtClean="0"/>
              <a:t>Autoimmune pancreatitis is more common in males with a two to one predominance. There is a wide age range although it most commonly presents in the sixth decade. It may present with pancreatic involvement exclusively or in combination with several autoimmune diseases such as Sjogren’s syndrome, PBC, PSC, inflammatory bowel disease.</a:t>
            </a:r>
          </a:p>
          <a:p>
            <a:pPr>
              <a:spcBef>
                <a:spcPct val="0"/>
              </a:spcBef>
            </a:pPr>
            <a:endParaRPr lang="en-US" smtClean="0"/>
          </a:p>
          <a:p>
            <a:pPr>
              <a:spcBef>
                <a:spcPct val="0"/>
              </a:spcBef>
            </a:pPr>
            <a:r>
              <a:rPr lang="en-US" i="1" smtClean="0"/>
              <a:t>Okazaki K, Uchida K, Matsushita M, Takaoka M. Intern Med. 2005 44:1215-23.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20EB21-A8EA-4145-8935-8E9437498213}" type="slidenum">
              <a:rPr lang="en-US"/>
              <a:pPr fontAlgn="base">
                <a:spcBef>
                  <a:spcPct val="0"/>
                </a:spcBef>
                <a:spcAft>
                  <a:spcPct val="0"/>
                </a:spcAft>
              </a:pPr>
              <a:t>31</a:t>
            </a:fld>
            <a:endParaRPr lang="en-US"/>
          </a:p>
        </p:txBody>
      </p:sp>
      <p:sp>
        <p:nvSpPr>
          <p:cNvPr id="78850" name="Rectangle 2"/>
          <p:cNvSpPr>
            <a:spLocks noGrp="1" noRot="1" noChangeAspect="1" noChangeArrowheads="1" noTextEdit="1"/>
          </p:cNvSpPr>
          <p:nvPr>
            <p:ph type="sldImg"/>
          </p:nvPr>
        </p:nvSpPr>
        <p:spPr bwMode="auto">
          <a:xfrm>
            <a:off x="1136650" y="688975"/>
            <a:ext cx="4584700" cy="3438525"/>
          </a:xfrm>
          <a:noFill/>
          <a:ln>
            <a:solidFill>
              <a:srgbClr val="000000"/>
            </a:solidFill>
            <a:miter lim="800000"/>
            <a:headEnd/>
            <a:tailEnd/>
          </a:ln>
        </p:spPr>
      </p:sp>
      <p:sp>
        <p:nvSpPr>
          <p:cNvPr id="78851" name="Rectangle 3"/>
          <p:cNvSpPr>
            <a:spLocks noGrp="1" noChangeArrowheads="1"/>
          </p:cNvSpPr>
          <p:nvPr>
            <p:ph type="body" idx="1"/>
          </p:nvPr>
        </p:nvSpPr>
        <p:spPr bwMode="auto">
          <a:xfrm>
            <a:off x="917575" y="4356100"/>
            <a:ext cx="5024438" cy="4127500"/>
          </a:xfrm>
          <a:noFill/>
        </p:spPr>
        <p:txBody>
          <a:bodyPr wrap="square" lIns="74411" tIns="37206" rIns="74411" bIns="37206" numCol="1" anchor="t" anchorCtr="0" compatLnSpc="1">
            <a:prstTxWarp prst="textNoShape">
              <a:avLst/>
            </a:prstTxWarp>
          </a:bodyPr>
          <a:lstStyle/>
          <a:p>
            <a:pPr>
              <a:spcBef>
                <a:spcPct val="0"/>
              </a:spcBef>
            </a:pPr>
            <a:r>
              <a:rPr lang="en-US" b="1" smtClean="0">
                <a:solidFill>
                  <a:srgbClr val="000000"/>
                </a:solidFill>
                <a:ea typeface="Times"/>
                <a:cs typeface="Times"/>
              </a:rPr>
              <a:t>Slide  415</a:t>
            </a:r>
          </a:p>
          <a:p>
            <a:pPr>
              <a:spcBef>
                <a:spcPct val="0"/>
              </a:spcBef>
            </a:pPr>
            <a:r>
              <a:rPr lang="en-US" b="1" smtClean="0">
                <a:solidFill>
                  <a:srgbClr val="FFFF00"/>
                </a:solidFill>
              </a:rPr>
              <a:t>Autoimmune Pancreatitis (AIP): IgG4</a:t>
            </a:r>
          </a:p>
          <a:p>
            <a:pPr>
              <a:spcBef>
                <a:spcPct val="0"/>
              </a:spcBef>
            </a:pPr>
            <a:r>
              <a:rPr lang="en-US" smtClean="0"/>
              <a:t>Hamano et al reported elevated serum IgG4 levels, which were sensitive and specific for the diagnosis of AIP. IgG4 concentrations in patients with AIP were compared to normal controls, patients with pancreatic cancer and patients with other autoimmune disorders. After four weeks of steroid therapy, these levels decreased but did not normalize in the majority of patients with AIP. These finding have not be reproduced by all investigators with some suggesting that elevated serum IgG4 levels are seen some patients with idiopathic or alcoholic chronic pancreatitis, although marked (&gt;2 fold increase) has not been documented in non AIP patients.</a:t>
            </a:r>
          </a:p>
          <a:p>
            <a:pPr>
              <a:spcBef>
                <a:spcPct val="0"/>
              </a:spcBef>
            </a:pPr>
            <a:endParaRPr lang="en-US" i="1" smtClean="0"/>
          </a:p>
          <a:p>
            <a:pPr>
              <a:spcBef>
                <a:spcPct val="0"/>
              </a:spcBef>
            </a:pPr>
            <a:r>
              <a:rPr lang="en-US" i="1" smtClean="0"/>
              <a:t>Hamano H, Kawa S, Horiuchi Y, Unno H, Furuya N, Akamatsu T, Fukushima M, Nikaido T, Nakayama K, Usuda N, Kiyosawa K.  N Engl J Med 2001;344:732-738.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3C8EF4-39F8-4F41-8564-0749D2DB66C4}" type="slidenum">
              <a:rPr lang="en-US"/>
              <a:pPr fontAlgn="base">
                <a:spcBef>
                  <a:spcPct val="0"/>
                </a:spcBef>
                <a:spcAft>
                  <a:spcPct val="0"/>
                </a:spcAft>
              </a:pPr>
              <a:t>32</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158</a:t>
            </a:r>
          </a:p>
          <a:p>
            <a:pPr>
              <a:spcBef>
                <a:spcPct val="0"/>
              </a:spcBef>
              <a:spcAft>
                <a:spcPts val="975"/>
              </a:spcAft>
            </a:pPr>
            <a:r>
              <a:rPr lang="en-US" b="1" smtClean="0">
                <a:ea typeface="Times"/>
                <a:cs typeface="Times"/>
              </a:rPr>
              <a:t>Clinical features of acute disease </a:t>
            </a:r>
          </a:p>
          <a:p>
            <a:pPr>
              <a:spcBef>
                <a:spcPct val="0"/>
              </a:spcBef>
            </a:pPr>
            <a:r>
              <a:rPr lang="en-US" smtClean="0">
                <a:ea typeface="Times"/>
                <a:cs typeface="Times"/>
              </a:rPr>
              <a:t>The most common presenting features of acute pancreatitis are abdominal pain and increased serum levels of pancreatic enzymes.  The pain is usually severe, begins in the epigastrum, and may radiate into the back or throughout the abdomen.  Nausea and vomiting are often present.  The increased serum levels of pancreatic amylase and lipase are used to diagnose the disease.  After an isolated bout of acute pancreatitis, pancreatic function and histology return to normal.  However, with severe disease, recovery may take up to a year.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E0F4C5-338B-4B58-8175-614987CF6671}" type="slidenum">
              <a:rPr lang="en-US"/>
              <a:pPr fontAlgn="base">
                <a:spcBef>
                  <a:spcPct val="0"/>
                </a:spcBef>
                <a:spcAft>
                  <a:spcPct val="0"/>
                </a:spcAft>
              </a:pPr>
              <a:t>33</a:t>
            </a:fld>
            <a:endParaRPr lang="en-US"/>
          </a:p>
        </p:txBody>
      </p:sp>
      <p:sp>
        <p:nvSpPr>
          <p:cNvPr id="80898" name="Rectangle 2"/>
          <p:cNvSpPr>
            <a:spLocks noGrp="1" noRot="1" noChangeAspect="1" noChangeArrowheads="1" noTextEdit="1"/>
          </p:cNvSpPr>
          <p:nvPr>
            <p:ph type="sldImg"/>
          </p:nvPr>
        </p:nvSpPr>
        <p:spPr bwMode="auto">
          <a:xfrm>
            <a:off x="1200150" y="731838"/>
            <a:ext cx="4460875" cy="3344862"/>
          </a:xfrm>
          <a:noFill/>
          <a:ln>
            <a:solidFill>
              <a:srgbClr val="000000"/>
            </a:solidFill>
            <a:miter lim="800000"/>
            <a:headEnd/>
            <a:tailEnd/>
          </a:ln>
        </p:spPr>
      </p:sp>
      <p:sp>
        <p:nvSpPr>
          <p:cNvPr id="80899" name="Rectangle 3"/>
          <p:cNvSpPr>
            <a:spLocks noGrp="1" noChangeArrowheads="1"/>
          </p:cNvSpPr>
          <p:nvPr>
            <p:ph type="body" idx="1"/>
          </p:nvPr>
        </p:nvSpPr>
        <p:spPr bwMode="auto">
          <a:xfrm>
            <a:off x="631825" y="4341813"/>
            <a:ext cx="5595938" cy="4117975"/>
          </a:xfrm>
          <a:noFill/>
        </p:spPr>
        <p:txBody>
          <a:bodyPr wrap="square" lIns="85319" tIns="42659" rIns="85319" bIns="42659" numCol="1" anchor="t" anchorCtr="0" compatLnSpc="1">
            <a:prstTxWarp prst="textNoShape">
              <a:avLst/>
            </a:prstTxWarp>
          </a:bodyPr>
          <a:lstStyle/>
          <a:p>
            <a:pPr>
              <a:spcBef>
                <a:spcPct val="0"/>
              </a:spcBef>
              <a:spcAft>
                <a:spcPts val="975"/>
              </a:spcAft>
            </a:pPr>
            <a:r>
              <a:rPr lang="en-US" b="1" smtClean="0">
                <a:ea typeface="Times"/>
                <a:cs typeface="Times"/>
              </a:rPr>
              <a:t>Slide 219</a:t>
            </a:r>
          </a:p>
          <a:p>
            <a:pPr>
              <a:spcBef>
                <a:spcPct val="0"/>
              </a:spcBef>
              <a:spcAft>
                <a:spcPts val="975"/>
              </a:spcAft>
            </a:pPr>
            <a:r>
              <a:rPr lang="en-US" b="1" smtClean="0">
                <a:ea typeface="Times"/>
                <a:cs typeface="Times"/>
              </a:rPr>
              <a:t>Presenting features of acute pancreatitis</a:t>
            </a:r>
            <a:endParaRPr lang="en-US" smtClean="0"/>
          </a:p>
          <a:p>
            <a:pPr>
              <a:spcBef>
                <a:spcPct val="0"/>
              </a:spcBef>
            </a:pPr>
            <a:r>
              <a:rPr lang="en-US" smtClean="0">
                <a:ea typeface="Times"/>
                <a:cs typeface="Times"/>
              </a:rPr>
              <a:t>The cardinal symptom of acute pancreatitis is abdominal pain, which is present in 95% of patients.  The pain is usually steady and severe, radiates from the upper abdomen to the back, and may improve with lying on the left side or leaning forward. Absence of pain may be associated with delayed diagnosis or severe disease, and is probably the reason why many cases of fatal pancreatitis are not diagnosed until postmortem exam.    Nausea and/or vomiting are also extremely common in acute pancreatitis.  Physical signs in acute pancreatitis include tachycardia, which may be due to intravascular hypovolemia and should prompt aggressive intravenous fluid and electrolyte replacement.  Low grade fever is common, as are peritoneal signs such as guarding and rebound tenderness.  The presence of guarding and/or ileus on exam has been identified as useful prognostic features in acute pancreatitis.</a:t>
            </a:r>
          </a:p>
          <a:p>
            <a:pPr>
              <a:spcBef>
                <a:spcPct val="0"/>
              </a:spcBef>
            </a:pPr>
            <a:endParaRPr lang="en-US" smtClean="0">
              <a:ea typeface="Times"/>
              <a:cs typeface="Times"/>
            </a:endParaRPr>
          </a:p>
          <a:p>
            <a:pPr>
              <a:spcBef>
                <a:spcPct val="0"/>
              </a:spcBef>
            </a:pPr>
            <a:r>
              <a:rPr lang="en-US" i="1" smtClean="0">
                <a:ea typeface="Times"/>
                <a:cs typeface="Times"/>
              </a:rPr>
              <a:t>Lankisch PG, Schirren CA, Kunze E. Am.J.Gastroenterol. 1991; 86:322-26.</a:t>
            </a:r>
          </a:p>
          <a:p>
            <a:pPr>
              <a:spcBef>
                <a:spcPct val="0"/>
              </a:spcBef>
            </a:pPr>
            <a:r>
              <a:rPr lang="en-US" i="1" smtClean="0">
                <a:ea typeface="Times"/>
                <a:cs typeface="Times"/>
              </a:rPr>
              <a:t>Rabeneck L, Feinstein AR, Horwitz RI, Wells CK. Am J Med. 1993; 95:61-70.</a:t>
            </a:r>
            <a:endParaRPr lang="en-US" i="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F48FA-B94D-4E61-BB3B-E6466B925309}" type="slidenum">
              <a:rPr lang="en-US"/>
              <a:pPr fontAlgn="base">
                <a:spcBef>
                  <a:spcPct val="0"/>
                </a:spcBef>
                <a:spcAft>
                  <a:spcPct val="0"/>
                </a:spcAft>
              </a:pPr>
              <a:t>34</a:t>
            </a:fld>
            <a:endParaRPr lang="en-US"/>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238</a:t>
            </a:r>
          </a:p>
          <a:p>
            <a:pPr>
              <a:spcBef>
                <a:spcPct val="0"/>
              </a:spcBef>
              <a:spcAft>
                <a:spcPts val="975"/>
              </a:spcAft>
            </a:pPr>
            <a:r>
              <a:rPr lang="en-US" b="1" smtClean="0">
                <a:ea typeface="Times"/>
                <a:cs typeface="Times"/>
              </a:rPr>
              <a:t>Grey Turner Sign in Acute Pancreatitis</a:t>
            </a:r>
            <a:endParaRPr lang="en-US" smtClean="0"/>
          </a:p>
          <a:p>
            <a:pPr>
              <a:spcBef>
                <a:spcPct val="0"/>
              </a:spcBef>
              <a:spcAft>
                <a:spcPts val="975"/>
              </a:spcAft>
            </a:pPr>
            <a:r>
              <a:rPr lang="en-US" smtClean="0">
                <a:ea typeface="Times"/>
                <a:cs typeface="Times"/>
              </a:rPr>
              <a:t>The finding of ecchymosis in one of either flanks (Grey Turner’s sign) or the periumbilical area (Cullen’s sign) represents extravasation of pancreatic hemorrhage into these areas. Such signs are associated with a poor prognosis.</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C7575B-1436-4F00-A977-F4B8726C0A16}" type="slidenum">
              <a:rPr lang="en-US"/>
              <a:pPr fontAlgn="base">
                <a:spcBef>
                  <a:spcPct val="0"/>
                </a:spcBef>
                <a:spcAft>
                  <a:spcPct val="0"/>
                </a:spcAft>
              </a:pPr>
              <a:t>8</a:t>
            </a:fld>
            <a:endParaRPr lang="en-US"/>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Slide 27</a:t>
            </a:r>
          </a:p>
          <a:p>
            <a:pPr>
              <a:spcBef>
                <a:spcPct val="0"/>
              </a:spcBef>
            </a:pPr>
            <a:r>
              <a:rPr lang="en-US" b="1" dirty="0" smtClean="0"/>
              <a:t>Regulation of Exocrine Secretion</a:t>
            </a:r>
          </a:p>
          <a:p>
            <a:pPr>
              <a:spcBef>
                <a:spcPct val="0"/>
              </a:spcBef>
            </a:pPr>
            <a:r>
              <a:rPr lang="en-US" dirty="0" smtClean="0"/>
              <a:t>Exocrine pancreatic secretions are regulated by both endocrine and </a:t>
            </a:r>
            <a:r>
              <a:rPr lang="en-US" dirty="0" err="1" smtClean="0"/>
              <a:t>neurocrine</a:t>
            </a:r>
            <a:r>
              <a:rPr lang="en-US" dirty="0" smtClean="0"/>
              <a:t> pathways.  In addition, the endocrine and </a:t>
            </a:r>
            <a:r>
              <a:rPr lang="en-US" dirty="0" err="1" smtClean="0"/>
              <a:t>neurocrine</a:t>
            </a:r>
            <a:r>
              <a:rPr lang="en-US" dirty="0" smtClean="0"/>
              <a:t> mediators regulating secretion differ between the </a:t>
            </a:r>
            <a:r>
              <a:rPr lang="en-US" dirty="0" err="1" smtClean="0"/>
              <a:t>acinus</a:t>
            </a:r>
            <a:r>
              <a:rPr lang="en-US" dirty="0" smtClean="0"/>
              <a:t> and the duct.  For the </a:t>
            </a:r>
            <a:r>
              <a:rPr lang="en-US" dirty="0" err="1" smtClean="0"/>
              <a:t>acinus</a:t>
            </a:r>
            <a:r>
              <a:rPr lang="en-US" dirty="0" smtClean="0"/>
              <a:t>, </a:t>
            </a:r>
            <a:r>
              <a:rPr lang="en-US" dirty="0" err="1" smtClean="0"/>
              <a:t>cholecystokinin</a:t>
            </a:r>
            <a:r>
              <a:rPr lang="en-US" dirty="0" smtClean="0"/>
              <a:t> (CCK), acetylcholine (Ach), </a:t>
            </a:r>
            <a:r>
              <a:rPr lang="en-US" dirty="0" err="1" smtClean="0"/>
              <a:t>gastrin</a:t>
            </a:r>
            <a:r>
              <a:rPr lang="en-US" dirty="0" smtClean="0"/>
              <a:t> releasing peptide (GRP), </a:t>
            </a:r>
            <a:r>
              <a:rPr lang="en-US" dirty="0" err="1" smtClean="0"/>
              <a:t>vasoactive</a:t>
            </a:r>
            <a:r>
              <a:rPr lang="en-US" dirty="0" smtClean="0"/>
              <a:t> intestinal polypeptide (VIP) and substance P regulate secretion. In humans, CCK receptors have not been found on </a:t>
            </a:r>
            <a:r>
              <a:rPr lang="en-US" dirty="0" err="1" smtClean="0"/>
              <a:t>acinar</a:t>
            </a:r>
            <a:r>
              <a:rPr lang="en-US" dirty="0" smtClean="0"/>
              <a:t> cells. However, CCK may stimulate </a:t>
            </a:r>
            <a:r>
              <a:rPr lang="en-US" dirty="0" err="1" smtClean="0"/>
              <a:t>acinar</a:t>
            </a:r>
            <a:r>
              <a:rPr lang="en-US" dirty="0" smtClean="0"/>
              <a:t> cell secretion indirectly by exciting neural pathways. For the duct, </a:t>
            </a:r>
            <a:r>
              <a:rPr lang="en-US" dirty="0" err="1" smtClean="0"/>
              <a:t>secretin</a:t>
            </a:r>
            <a:r>
              <a:rPr lang="en-US" dirty="0" smtClean="0"/>
              <a:t> and acetylcholine are the major regulators of secretion.  Serotonin may act through 5-HT receptors to regulate </a:t>
            </a:r>
            <a:r>
              <a:rPr lang="en-US" dirty="0" err="1" smtClean="0"/>
              <a:t>acinar</a:t>
            </a:r>
            <a:r>
              <a:rPr lang="en-US" dirty="0" smtClean="0"/>
              <a:t> and duct cell secretion, but the importance and mechanism of this pathway in humans has not been defined.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D6FE4-8563-4387-A51F-BB74244AF30B}" type="slidenum">
              <a:rPr lang="en-US"/>
              <a:pPr fontAlgn="base">
                <a:spcBef>
                  <a:spcPct val="0"/>
                </a:spcBef>
                <a:spcAft>
                  <a:spcPct val="0"/>
                </a:spcAft>
              </a:pPr>
              <a:t>36</a:t>
            </a:fld>
            <a:endParaRPr lang="en-US"/>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221</a:t>
            </a:r>
          </a:p>
          <a:p>
            <a:pPr>
              <a:spcBef>
                <a:spcPct val="0"/>
              </a:spcBef>
              <a:spcAft>
                <a:spcPts val="975"/>
              </a:spcAft>
            </a:pPr>
            <a:r>
              <a:rPr lang="en-US" b="1" smtClean="0">
                <a:ea typeface="Times"/>
                <a:cs typeface="Times"/>
              </a:rPr>
              <a:t>Tests used to diagnosis acute pancreatitis</a:t>
            </a:r>
          </a:p>
          <a:p>
            <a:pPr>
              <a:spcBef>
                <a:spcPct val="0"/>
              </a:spcBef>
            </a:pPr>
            <a:r>
              <a:rPr lang="en-US" smtClean="0">
                <a:ea typeface="Times"/>
                <a:cs typeface="Times"/>
              </a:rPr>
              <a:t>This slide compares tests commonly used for diagnosis of acute pancreatitis.  The serum amylase is highly sensitive for diagnosis, although relatively nonspecific.  Elevations greater than 3-fold normal are more specific (but less sensitive) for diagnosis.  Imaging modalities, including ultrasound and CT, are less sensitive for diagnosis, missing some cases of mild disease, but have high specificity when typical imaging findings of pancreatitis are demonstrated.  CT with intravenous contrast demonstrates pancreatic necrosis.</a:t>
            </a:r>
          </a:p>
          <a:p>
            <a:pPr>
              <a:spcBef>
                <a:spcPct val="0"/>
              </a:spcBef>
              <a:spcAft>
                <a:spcPts val="975"/>
              </a:spcAft>
            </a:pPr>
            <a:endParaRPr lang="en-US" i="1" smtClean="0">
              <a:ea typeface="Times"/>
              <a:cs typeface="Times"/>
            </a:endParaRPr>
          </a:p>
          <a:p>
            <a:pPr>
              <a:spcBef>
                <a:spcPct val="0"/>
              </a:spcBef>
              <a:spcAft>
                <a:spcPts val="975"/>
              </a:spcAft>
            </a:pPr>
            <a:r>
              <a:rPr lang="en-US" i="1" smtClean="0">
                <a:ea typeface="Times"/>
                <a:cs typeface="Times"/>
              </a:rPr>
              <a:t>Agarwal N, Pitchumoni CS, Sivaprasad AV. Am J.Gastroenterol. 1990; 85:356-66.</a:t>
            </a:r>
          </a:p>
          <a:p>
            <a:pPr>
              <a:spcBef>
                <a:spcPct val="0"/>
              </a:spcBef>
              <a:spcAft>
                <a:spcPts val="975"/>
              </a:spcAft>
            </a:pPr>
            <a:r>
              <a:rPr lang="en-US" i="1" smtClean="0"/>
              <a:t>Yadav D, Agarwal N, Pitchumoni CS. Am J Gastroenterol 2002; 97:1309-18.</a:t>
            </a:r>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9E732A-4B34-4A0D-AC70-E27C2A4F4E85}" type="slidenum">
              <a:rPr lang="en-US"/>
              <a:pPr fontAlgn="base">
                <a:spcBef>
                  <a:spcPct val="0"/>
                </a:spcBef>
                <a:spcAft>
                  <a:spcPct val="0"/>
                </a:spcAft>
              </a:pPr>
              <a:t>37</a:t>
            </a:fld>
            <a:endParaRPr lang="en-US"/>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dirty="0" smtClean="0">
                <a:ea typeface="Times"/>
                <a:cs typeface="Times"/>
              </a:rPr>
              <a:t>Slide 222</a:t>
            </a:r>
          </a:p>
          <a:p>
            <a:pPr>
              <a:spcBef>
                <a:spcPct val="0"/>
              </a:spcBef>
              <a:spcAft>
                <a:spcPts val="975"/>
              </a:spcAft>
            </a:pPr>
            <a:r>
              <a:rPr lang="en-US" b="1" dirty="0" smtClean="0">
                <a:ea typeface="Times"/>
                <a:cs typeface="Times"/>
              </a:rPr>
              <a:t>Serum levels of pancreatic enzymes in acute pancreatitis </a:t>
            </a:r>
          </a:p>
          <a:p>
            <a:pPr>
              <a:spcBef>
                <a:spcPct val="0"/>
              </a:spcBef>
              <a:spcAft>
                <a:spcPts val="975"/>
              </a:spcAft>
            </a:pPr>
            <a:r>
              <a:rPr lang="en-US" dirty="0" smtClean="0">
                <a:ea typeface="Times"/>
                <a:cs typeface="Times"/>
              </a:rPr>
              <a:t>Some pancreatic enzymes normally enter the blood stream by unknown mechanisms. In acute pancreatitis the levels increase. This slide shows the time course of serum pancreatic enzyme levels in acute pancreatitis.  Amylase levels typically fall more rapidly than lipase levels.  Thus patients with a delayed presentation may have an elevated serum lipase with a normal serum amylase. An initial lipase determination is also useful since lipase is more specific than amylase for diagnosis, and </a:t>
            </a:r>
            <a:r>
              <a:rPr lang="en-US" dirty="0" err="1" smtClean="0">
                <a:ea typeface="Times"/>
                <a:cs typeface="Times"/>
              </a:rPr>
              <a:t>hyperamylasemia</a:t>
            </a:r>
            <a:r>
              <a:rPr lang="en-US" dirty="0" smtClean="0">
                <a:ea typeface="Times"/>
                <a:cs typeface="Times"/>
              </a:rPr>
              <a:t> may be absent in </a:t>
            </a:r>
            <a:r>
              <a:rPr lang="en-US" dirty="0" err="1" smtClean="0">
                <a:ea typeface="Times"/>
                <a:cs typeface="Times"/>
              </a:rPr>
              <a:t>hyperlipidemic</a:t>
            </a:r>
            <a:r>
              <a:rPr lang="en-US" dirty="0" smtClean="0">
                <a:ea typeface="Times"/>
                <a:cs typeface="Times"/>
              </a:rPr>
              <a:t> pancreatitis.</a:t>
            </a:r>
          </a:p>
          <a:p>
            <a:pPr>
              <a:spcBef>
                <a:spcPct val="0"/>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353F1-5290-4ECF-92EF-B2AC2A417C3F}" type="slidenum">
              <a:rPr lang="en-US"/>
              <a:pPr fontAlgn="base">
                <a:spcBef>
                  <a:spcPct val="0"/>
                </a:spcBef>
                <a:spcAft>
                  <a:spcPct val="0"/>
                </a:spcAft>
              </a:pPr>
              <a:t>38</a:t>
            </a:fld>
            <a:endParaRPr lang="en-US"/>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Slide 127</a:t>
            </a:r>
          </a:p>
          <a:p>
            <a:pPr>
              <a:spcBef>
                <a:spcPct val="0"/>
              </a:spcBef>
            </a:pPr>
            <a:r>
              <a:rPr lang="en-US" b="1" smtClean="0"/>
              <a:t>Mechanisms of acute pancreatitis </a:t>
            </a:r>
            <a:endParaRPr lang="en-US" smtClean="0"/>
          </a:p>
          <a:p>
            <a:pPr>
              <a:spcBef>
                <a:spcPct val="0"/>
              </a:spcBef>
            </a:pPr>
            <a:r>
              <a:rPr lang="en-US" smtClean="0"/>
              <a:t>This </a:t>
            </a:r>
            <a:r>
              <a:rPr lang="en-US" smtClean="0">
                <a:solidFill>
                  <a:srgbClr val="000000"/>
                </a:solidFill>
              </a:rPr>
              <a:t>image</a:t>
            </a:r>
            <a:r>
              <a:rPr lang="en-US" smtClean="0"/>
              <a:t> lists proposed mechanisms initiating pancreatitis and the multiorgan effects of pancreatitis. Of note, the most commonly accepted hypotheses indicate that insults to the pancreas cause activation of zymogens and production of cytokines and chemokines. The mechanisms involved in initiating these two types of events are not well understood yet although ischemia may promote both. The activation of zymogens leads to pancreatic parenchymal injury (i.e. necrosis and apoptosis). The production of cytokines, chemokines, and neurogenic factors (such as substance P) leads to an inflammatory response. Both the cytokines/chemokines and the inflammatory response also cause pancreatic parenchymal injury (i.e. necrosis, apoptosis and zymogen activation). The cytokines and chemokines generated from the pancreas can also cause a systemic inflammatory response and multiorgan injury as well as further ischemia to the pancreas </a:t>
            </a:r>
            <a:r>
              <a:rPr lang="en-US" smtClean="0">
                <a:solidFill>
                  <a:srgbClr val="000000"/>
                </a:solidFill>
              </a:rPr>
              <a:t>and to</a:t>
            </a:r>
            <a:r>
              <a:rPr lang="en-US" smtClean="0"/>
              <a:t> other organs that may potentiate the responses.</a:t>
            </a:r>
          </a:p>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D3065E-9BC5-47A0-A9C9-4537D7664316}" type="slidenum">
              <a:rPr lang="en-US"/>
              <a:pPr fontAlgn="base">
                <a:spcBef>
                  <a:spcPct val="0"/>
                </a:spcBef>
                <a:spcAft>
                  <a:spcPct val="0"/>
                </a:spcAft>
              </a:pPr>
              <a:t>39</a:t>
            </a:fld>
            <a:endParaRPr lang="en-US"/>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231</a:t>
            </a:r>
          </a:p>
          <a:p>
            <a:pPr>
              <a:spcBef>
                <a:spcPct val="0"/>
              </a:spcBef>
              <a:spcAft>
                <a:spcPts val="975"/>
              </a:spcAft>
            </a:pPr>
            <a:r>
              <a:rPr lang="en-US" b="1" smtClean="0">
                <a:ea typeface="Times"/>
                <a:cs typeface="Times"/>
              </a:rPr>
              <a:t>Natural history of acute pancreatitis</a:t>
            </a:r>
          </a:p>
          <a:p>
            <a:pPr>
              <a:spcBef>
                <a:spcPct val="0"/>
              </a:spcBef>
              <a:spcAft>
                <a:spcPts val="975"/>
              </a:spcAft>
            </a:pPr>
            <a:r>
              <a:rPr lang="en-US" smtClean="0"/>
              <a:t>This image shows the approximate disease course in patients with acute pancreatitis admitted to a hospital.  The natural history of disease will vary with age and co-morbidity.  An estimated 10%-20% of patients with AP develop severe disease. The incidence of pancreatic necrosis is between 6% and 20% and approximately 33% of these patients will develop infected pancreatic necrosis. Recurret acute pancreatitis may occur in a small proportion of patients and is usually secondary to alcohol and untreated gall stones.</a:t>
            </a:r>
          </a:p>
          <a:p>
            <a:pPr>
              <a:spcBef>
                <a:spcPct val="0"/>
              </a:spcBef>
              <a:spcAft>
                <a:spcPts val="975"/>
              </a:spcAft>
            </a:pPr>
            <a:endParaRPr lang="en-US" smtClean="0"/>
          </a:p>
          <a:p>
            <a:pPr>
              <a:spcBef>
                <a:spcPct val="0"/>
              </a:spcBef>
              <a:spcAft>
                <a:spcPts val="975"/>
              </a:spcAft>
            </a:pPr>
            <a:r>
              <a:rPr lang="en-US" i="1" smtClean="0"/>
              <a:t>Isenmann R, Berger HG. Best practice and research in Clin Gastroenterology 1999;13:291-301.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B7396D-77FF-47A1-A757-F0782FDE8284}" type="slidenum">
              <a:rPr lang="en-US"/>
              <a:pPr fontAlgn="base">
                <a:spcBef>
                  <a:spcPct val="0"/>
                </a:spcBef>
                <a:spcAft>
                  <a:spcPct val="0"/>
                </a:spcAft>
              </a:pPr>
              <a:t>40</a:t>
            </a:fld>
            <a:endParaRPr lang="en-US"/>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232</a:t>
            </a:r>
          </a:p>
          <a:p>
            <a:pPr>
              <a:spcBef>
                <a:spcPct val="0"/>
              </a:spcBef>
              <a:spcAft>
                <a:spcPts val="975"/>
              </a:spcAft>
            </a:pPr>
            <a:r>
              <a:rPr lang="en-US" b="1" smtClean="0">
                <a:ea typeface="Times"/>
                <a:cs typeface="Times"/>
              </a:rPr>
              <a:t>Causes of mortality</a:t>
            </a:r>
          </a:p>
          <a:p>
            <a:pPr>
              <a:spcBef>
                <a:spcPct val="0"/>
              </a:spcBef>
              <a:spcAft>
                <a:spcPts val="975"/>
              </a:spcAft>
            </a:pPr>
            <a:r>
              <a:rPr lang="en-US" smtClean="0"/>
              <a:t>The major causes of death from acute pancreatitis change with time.  In the first week, multi-organ failure is the most common cause of death.  Later, infectious complications become important.</a:t>
            </a:r>
          </a:p>
          <a:p>
            <a:pPr>
              <a:spcBef>
                <a:spcPct val="0"/>
              </a:spcBef>
              <a:spcAft>
                <a:spcPts val="975"/>
              </a:spcAft>
            </a:pPr>
            <a:r>
              <a:rPr lang="en-US" smtClean="0"/>
              <a:t>Mortality of AP is reported between 1.3% and 10%. When necrotizing pancreatitis is considered the mortality is between 14% and 30%. Mortality is influenced by age, etiology (more severe in idiopathic, post ERCP and gallstone), presence of organ failure on admission and pancreatic necrosis. Approximately half of the mortality is seen in the first 2 weeks and is due to organ failure.</a:t>
            </a:r>
          </a:p>
          <a:p>
            <a:pPr>
              <a:spcBef>
                <a:spcPct val="0"/>
              </a:spcBef>
              <a:spcAft>
                <a:spcPts val="975"/>
              </a:spcAft>
            </a:pPr>
            <a:endParaRPr lang="en-US" smtClean="0"/>
          </a:p>
          <a:p>
            <a:pPr>
              <a:spcBef>
                <a:spcPct val="0"/>
              </a:spcBef>
              <a:spcAft>
                <a:spcPts val="975"/>
              </a:spcAft>
            </a:pPr>
            <a:r>
              <a:rPr lang="en-US" i="1" smtClean="0"/>
              <a:t>De Beaux AC, Palmer KR, Carter DC. Gut 1995;37:120-126.</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EB71F5-EA21-4C1C-B518-3E37FF4ABD68}" type="slidenum">
              <a:rPr lang="en-US"/>
              <a:pPr fontAlgn="base">
                <a:spcBef>
                  <a:spcPct val="0"/>
                </a:spcBef>
                <a:spcAft>
                  <a:spcPct val="0"/>
                </a:spcAft>
              </a:pPr>
              <a:t>42</a:t>
            </a:fld>
            <a:endParaRPr lang="en-US"/>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256</a:t>
            </a:r>
          </a:p>
          <a:p>
            <a:pPr>
              <a:spcBef>
                <a:spcPct val="0"/>
              </a:spcBef>
              <a:spcAft>
                <a:spcPts val="975"/>
              </a:spcAft>
            </a:pPr>
            <a:r>
              <a:rPr lang="en-US" b="1" smtClean="0">
                <a:ea typeface="Times"/>
                <a:cs typeface="Times"/>
              </a:rPr>
              <a:t>Treatment Modalities for Acute Pancreatitis</a:t>
            </a:r>
          </a:p>
          <a:p>
            <a:pPr>
              <a:spcBef>
                <a:spcPct val="0"/>
              </a:spcBef>
            </a:pPr>
            <a:r>
              <a:rPr lang="en-US" smtClean="0">
                <a:ea typeface="Times"/>
                <a:cs typeface="Times"/>
              </a:rPr>
              <a:t>This slide lists the various monitoring and treatment modalities used for acute pancreatitis.  The details of each are presented in other slides. Of note, there are no specific treatments for attenuating the underlying pathophysiologic mechanisms of acute pancreatitis. </a:t>
            </a:r>
          </a:p>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F2B19-0A26-4BC9-B085-30B953BA5BD9}" type="slidenum">
              <a:rPr lang="en-US"/>
              <a:pPr fontAlgn="base">
                <a:spcBef>
                  <a:spcPct val="0"/>
                </a:spcBef>
                <a:spcAft>
                  <a:spcPct val="0"/>
                </a:spcAft>
              </a:pPr>
              <a:t>43</a:t>
            </a:fld>
            <a:endParaRPr lang="en-US"/>
          </a:p>
        </p:txBody>
      </p:sp>
      <p:sp>
        <p:nvSpPr>
          <p:cNvPr id="9728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137091" name="Rectangle 3"/>
          <p:cNvSpPr>
            <a:spLocks noGrp="1" noChangeArrowheads="1"/>
          </p:cNvSpPr>
          <p:nvPr>
            <p:ph type="body" idx="1"/>
          </p:nvPr>
        </p:nvSpPr>
        <p:spPr>
          <a:xfrm>
            <a:off x="914400" y="4343400"/>
            <a:ext cx="5029200" cy="4114800"/>
          </a:xfrm>
        </p:spPr>
        <p:txBody>
          <a:bodyPr lIns="74411" tIns="37206" rIns="74411" bIns="37206">
            <a:normAutofit fontScale="92500"/>
          </a:bodyPr>
          <a:lstStyle/>
          <a:p>
            <a:pPr fontAlgn="auto">
              <a:spcBef>
                <a:spcPts val="0"/>
              </a:spcBef>
              <a:spcAft>
                <a:spcPts val="0"/>
              </a:spcAft>
              <a:defRPr/>
            </a:pPr>
            <a:r>
              <a:rPr lang="en-US" b="1" dirty="0">
                <a:ea typeface="Times" pitchFamily="1" charset="0"/>
                <a:cs typeface="Times" pitchFamily="1" charset="0"/>
              </a:rPr>
              <a:t>Slide 261</a:t>
            </a:r>
          </a:p>
          <a:p>
            <a:pPr fontAlgn="auto">
              <a:spcBef>
                <a:spcPts val="0"/>
              </a:spcBef>
              <a:spcAft>
                <a:spcPts val="0"/>
              </a:spcAft>
              <a:defRPr/>
            </a:pPr>
            <a:r>
              <a:rPr lang="en-US" b="1" dirty="0">
                <a:ea typeface="Times" pitchFamily="1" charset="0"/>
                <a:cs typeface="Times" pitchFamily="1" charset="0"/>
              </a:rPr>
              <a:t>Nutrition Issues</a:t>
            </a:r>
          </a:p>
          <a:p>
            <a:pPr fontAlgn="auto">
              <a:spcBef>
                <a:spcPts val="0"/>
              </a:spcBef>
              <a:spcAft>
                <a:spcPts val="0"/>
              </a:spcAft>
              <a:defRPr/>
            </a:pPr>
            <a:r>
              <a:rPr lang="en-US" dirty="0"/>
              <a:t>Acute pancreatitis is a </a:t>
            </a:r>
            <a:r>
              <a:rPr lang="en-US" dirty="0" err="1"/>
              <a:t>hypermetabolic</a:t>
            </a:r>
            <a:r>
              <a:rPr lang="en-US" dirty="0"/>
              <a:t> disease process that in severe pancreatitis leads to increased caloric requirements and loss of protein mass. Inadequate nutrition can result in nutritional depletion, negative nitrogen balance, higher mortality and prolonged recovery. Early nutritional support plays an important role in supportive care and may reduce complications in severe acute pancreatitis. Nutritional support is not as important in mild to moderate pancreatitis where early recovery is expected and morbidity and mortality is low. Nutritional support versus nil per oral does not haven any impact on the outcome in mild acute pancreatitis. In severe acute pancreatitis the routes for nutritional support include TPN, </a:t>
            </a:r>
            <a:r>
              <a:rPr lang="en-US" dirty="0" err="1"/>
              <a:t>enteral</a:t>
            </a:r>
            <a:r>
              <a:rPr lang="en-US" dirty="0"/>
              <a:t> feeding and a combination of the two. Studies to date have indicated that </a:t>
            </a:r>
            <a:r>
              <a:rPr lang="en-US" dirty="0" err="1"/>
              <a:t>enteral</a:t>
            </a:r>
            <a:r>
              <a:rPr lang="en-US" dirty="0"/>
              <a:t> feeding is safe in severe acute pancreatitis and may have a beneficial effect on systemic complications.</a:t>
            </a:r>
          </a:p>
          <a:p>
            <a:pPr fontAlgn="auto">
              <a:spcBef>
                <a:spcPts val="0"/>
              </a:spcBef>
              <a:spcAft>
                <a:spcPts val="0"/>
              </a:spcAft>
              <a:defRPr/>
            </a:pPr>
            <a:r>
              <a:rPr lang="en-US" dirty="0"/>
              <a:t>Studies in healthy humans have demonstrated that low fat elemental diet given into the mid to distal jejunum does not stimulate the pancreas. This may be important in the approach to </a:t>
            </a:r>
            <a:r>
              <a:rPr lang="en-US" dirty="0" err="1"/>
              <a:t>enteral</a:t>
            </a:r>
            <a:r>
              <a:rPr lang="en-US" dirty="0"/>
              <a:t> feeding in acute pancreatitis, although the clinical significance of pancreatic stimulation from feeding in acute pancreatitis is unclear.</a:t>
            </a:r>
          </a:p>
          <a:p>
            <a:pPr fontAlgn="auto">
              <a:spcBef>
                <a:spcPts val="0"/>
              </a:spcBef>
              <a:spcAft>
                <a:spcPts val="0"/>
              </a:spcAft>
              <a:defRPr/>
            </a:pPr>
            <a:endParaRPr lang="en-US" dirty="0"/>
          </a:p>
          <a:p>
            <a:pPr fontAlgn="auto">
              <a:spcBef>
                <a:spcPts val="0"/>
              </a:spcBef>
              <a:spcAft>
                <a:spcPts val="0"/>
              </a:spcAft>
              <a:defRPr/>
            </a:pPr>
            <a:r>
              <a:rPr lang="en-US" i="1" dirty="0" err="1"/>
              <a:t>Kaushik</a:t>
            </a:r>
            <a:r>
              <a:rPr lang="en-US" i="1" dirty="0"/>
              <a:t> N, </a:t>
            </a:r>
            <a:r>
              <a:rPr lang="en-US" i="1" dirty="0" err="1"/>
              <a:t>Pietraszewski</a:t>
            </a:r>
            <a:r>
              <a:rPr lang="en-US" i="1" dirty="0"/>
              <a:t> M, </a:t>
            </a:r>
            <a:r>
              <a:rPr lang="en-US" i="1" dirty="0" err="1"/>
              <a:t>Holst</a:t>
            </a:r>
            <a:r>
              <a:rPr lang="en-US" i="1" dirty="0"/>
              <a:t> JJ, </a:t>
            </a:r>
            <a:r>
              <a:rPr lang="en-US" i="1" dirty="0" err="1"/>
              <a:t>O’keefe</a:t>
            </a:r>
            <a:r>
              <a:rPr lang="en-US" i="1" dirty="0"/>
              <a:t> SJ. Pancreas 2005;4:353-359.</a:t>
            </a:r>
          </a:p>
          <a:p>
            <a:pPr fontAlgn="auto">
              <a:spcBef>
                <a:spcPct val="50000"/>
              </a:spcBef>
              <a:spcAft>
                <a:spcPts val="0"/>
              </a:spcAft>
              <a:defRPr/>
            </a:pPr>
            <a:r>
              <a:rPr lang="en-US" i="1" dirty="0" err="1"/>
              <a:t>Kalfarentzos</a:t>
            </a:r>
            <a:r>
              <a:rPr lang="en-US" i="1" dirty="0"/>
              <a:t> F, </a:t>
            </a:r>
            <a:r>
              <a:rPr lang="en-US" i="1" dirty="0" err="1"/>
              <a:t>Kehagias</a:t>
            </a:r>
            <a:r>
              <a:rPr lang="en-US" i="1" dirty="0"/>
              <a:t> J, Mead N, </a:t>
            </a:r>
            <a:r>
              <a:rPr lang="en-US" i="1" dirty="0" err="1"/>
              <a:t>Kokkinis</a:t>
            </a:r>
            <a:r>
              <a:rPr lang="en-US" i="1" dirty="0"/>
              <a:t> K, </a:t>
            </a:r>
            <a:r>
              <a:rPr lang="en-US" i="1" dirty="0" err="1"/>
              <a:t>Gogos</a:t>
            </a:r>
            <a:r>
              <a:rPr lang="en-US" i="1" dirty="0"/>
              <a:t> CA. BJS.1997;84:1665-1669.</a:t>
            </a:r>
          </a:p>
          <a:p>
            <a:pPr fontAlgn="auto">
              <a:spcBef>
                <a:spcPct val="50000"/>
              </a:spcBef>
              <a:spcAft>
                <a:spcPts val="0"/>
              </a:spcAft>
              <a:defRPr/>
            </a:pPr>
            <a:r>
              <a:rPr lang="en-US" i="1" dirty="0"/>
              <a:t>Winsor ACJ, </a:t>
            </a:r>
            <a:r>
              <a:rPr lang="en-US" i="1" dirty="0" err="1"/>
              <a:t>Kanwar</a:t>
            </a:r>
            <a:r>
              <a:rPr lang="en-US" i="1" dirty="0"/>
              <a:t> S, Li AGK, Barnes E, Guthrie J,A, Spark JI, </a:t>
            </a:r>
            <a:r>
              <a:rPr lang="en-US" i="1" dirty="0" err="1"/>
              <a:t>Welse</a:t>
            </a:r>
            <a:r>
              <a:rPr lang="en-US" i="1" dirty="0"/>
              <a:t> F, </a:t>
            </a:r>
            <a:r>
              <a:rPr lang="en-US" i="1" dirty="0" err="1"/>
              <a:t>Guillou</a:t>
            </a:r>
            <a:r>
              <a:rPr lang="en-US" i="1" dirty="0"/>
              <a:t> PJ, </a:t>
            </a:r>
            <a:r>
              <a:rPr lang="en-US" i="1" dirty="0" err="1"/>
              <a:t>Reynold</a:t>
            </a:r>
            <a:r>
              <a:rPr lang="en-US" i="1" dirty="0"/>
              <a:t> JV. Gut 1998;42:431-435.</a:t>
            </a:r>
          </a:p>
        </p:txBody>
      </p:sp>
      <p:sp>
        <p:nvSpPr>
          <p:cNvPr id="97284" name="Rectangle 4"/>
          <p:cNvSpPr>
            <a:spLocks noChangeArrowheads="1"/>
          </p:cNvSpPr>
          <p:nvPr/>
        </p:nvSpPr>
        <p:spPr bwMode="auto">
          <a:xfrm>
            <a:off x="1905000" y="3810000"/>
            <a:ext cx="2900363" cy="230188"/>
          </a:xfrm>
          <a:prstGeom prst="rect">
            <a:avLst/>
          </a:prstGeom>
          <a:noFill/>
          <a:ln w="9525">
            <a:noFill/>
            <a:miter lim="800000"/>
            <a:headEnd/>
            <a:tailEnd/>
          </a:ln>
        </p:spPr>
        <p:txBody>
          <a:bodyPr wrap="none" lIns="91413" tIns="45707" rIns="91413" bIns="45707">
            <a:spAutoFit/>
          </a:bodyPr>
          <a:lstStyle/>
          <a:p>
            <a:pPr defTabSz="912813"/>
            <a:r>
              <a:rPr lang="en-US" sz="900">
                <a:solidFill>
                  <a:srgbClr val="66FF33"/>
                </a:solidFill>
                <a:latin typeface="Calibri" pitchFamily="34" charset="0"/>
              </a:rPr>
              <a:t>Okeef SL, lee RB, Anderson FP. Am J Phy  2003,284:G27-36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342E35-496A-4458-A43D-DF6795E6E259}" type="slidenum">
              <a:rPr lang="en-US"/>
              <a:pPr fontAlgn="base">
                <a:spcBef>
                  <a:spcPct val="0"/>
                </a:spcBef>
                <a:spcAft>
                  <a:spcPct val="0"/>
                </a:spcAft>
              </a:pPr>
              <a:t>44</a:t>
            </a:fld>
            <a:endParaRPr lang="en-US"/>
          </a:p>
        </p:txBody>
      </p:sp>
      <p:sp>
        <p:nvSpPr>
          <p:cNvPr id="99330" name="Rectangle 2"/>
          <p:cNvSpPr>
            <a:spLocks noGrp="1" noRot="1" noChangeAspect="1" noChangeArrowheads="1" noTextEdit="1"/>
          </p:cNvSpPr>
          <p:nvPr>
            <p:ph type="sldImg"/>
          </p:nvPr>
        </p:nvSpPr>
        <p:spPr bwMode="auto">
          <a:xfrm>
            <a:off x="1136650" y="688975"/>
            <a:ext cx="4584700" cy="3438525"/>
          </a:xfrm>
          <a:noFill/>
          <a:ln>
            <a:solidFill>
              <a:srgbClr val="000000"/>
            </a:solidFill>
            <a:miter lim="800000"/>
            <a:headEnd/>
            <a:tailEnd/>
          </a:ln>
        </p:spPr>
      </p:sp>
      <p:sp>
        <p:nvSpPr>
          <p:cNvPr id="99331" name="Rectangle 3"/>
          <p:cNvSpPr>
            <a:spLocks noGrp="1" noChangeArrowheads="1"/>
          </p:cNvSpPr>
          <p:nvPr>
            <p:ph type="body" idx="1"/>
          </p:nvPr>
        </p:nvSpPr>
        <p:spPr bwMode="auto">
          <a:xfrm>
            <a:off x="917575" y="4356100"/>
            <a:ext cx="5024438" cy="4127500"/>
          </a:xfrm>
          <a:noFill/>
        </p:spPr>
        <p:txBody>
          <a:bodyPr wrap="square" lIns="74411" tIns="37206" rIns="74411" bIns="37206" numCol="1" anchor="t" anchorCtr="0" compatLnSpc="1">
            <a:prstTxWarp prst="textNoShape">
              <a:avLst/>
            </a:prstTxWarp>
          </a:bodyPr>
          <a:lstStyle/>
          <a:p>
            <a:pPr>
              <a:spcBef>
                <a:spcPct val="0"/>
              </a:spcBef>
            </a:pPr>
            <a:r>
              <a:rPr lang="en-US" b="1" smtClean="0">
                <a:ea typeface="Times"/>
                <a:cs typeface="Times"/>
              </a:rPr>
              <a:t>Slide 262</a:t>
            </a:r>
          </a:p>
          <a:p>
            <a:pPr>
              <a:spcBef>
                <a:spcPct val="0"/>
              </a:spcBef>
            </a:pPr>
            <a:r>
              <a:rPr lang="en-US" b="1" smtClean="0">
                <a:solidFill>
                  <a:srgbClr val="FFFF00"/>
                </a:solidFill>
              </a:rPr>
              <a:t>Route of Alimentation</a:t>
            </a:r>
          </a:p>
          <a:p>
            <a:pPr>
              <a:spcBef>
                <a:spcPct val="0"/>
              </a:spcBef>
            </a:pPr>
            <a:r>
              <a:rPr lang="en-US" smtClean="0"/>
              <a:t>The relative advantages and disadvantages of total parenteral nutrition (TPN) versus enteral alimentation (jejunal feeding) are compared on this slide. As shown, a number of factors favor the enteral route.  Some of these advantages have been confirmed by clinical studies. </a:t>
            </a:r>
          </a:p>
          <a:p>
            <a:pPr>
              <a:spcBef>
                <a:spcPct val="0"/>
              </a:spcBef>
            </a:pPr>
            <a:endParaRPr lang="en-US" smtClean="0"/>
          </a:p>
          <a:p>
            <a:pPr>
              <a:spcBef>
                <a:spcPct val="0"/>
              </a:spcBef>
            </a:pPr>
            <a:r>
              <a:rPr lang="en-US" i="1" smtClean="0"/>
              <a:t>Heinrich S, Schafer M, Rousson V, Clavien PA. Ann Surg. 2006 ;243:154-68.</a:t>
            </a:r>
          </a:p>
          <a:p>
            <a:pPr>
              <a:spcBef>
                <a:spcPct val="0"/>
              </a:spcBef>
            </a:pPr>
            <a:r>
              <a:rPr lang="en-US" i="1" smtClean="0"/>
              <a:t>McClave SA, Chang WK, Dhaliwal R, Heyland DK.  J Parenter Enteral Nutr. 2006;30:143-56.</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C16324-0445-4E8D-A814-5FD449BC6170}" type="slidenum">
              <a:rPr lang="en-US"/>
              <a:pPr fontAlgn="base">
                <a:spcBef>
                  <a:spcPct val="0"/>
                </a:spcBef>
                <a:spcAft>
                  <a:spcPct val="0"/>
                </a:spcAft>
              </a:pPr>
              <a:t>45</a:t>
            </a:fld>
            <a:endParaRPr lang="en-US"/>
          </a:p>
        </p:txBody>
      </p:sp>
      <p:sp>
        <p:nvSpPr>
          <p:cNvPr id="10137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noFill/>
        </p:spPr>
        <p:txBody>
          <a:bodyPr wrap="square" lIns="74411" tIns="37206" rIns="74411" bIns="37206" numCol="1" anchor="t" anchorCtr="0" compatLnSpc="1">
            <a:prstTxWarp prst="textNoShape">
              <a:avLst/>
            </a:prstTxWarp>
          </a:bodyPr>
          <a:lstStyle/>
          <a:p>
            <a:pPr>
              <a:lnSpc>
                <a:spcPct val="90000"/>
              </a:lnSpc>
              <a:spcBef>
                <a:spcPct val="50000"/>
              </a:spcBef>
            </a:pPr>
            <a:r>
              <a:rPr lang="en-US" b="1" dirty="0" smtClean="0">
                <a:ea typeface="Times"/>
                <a:cs typeface="Times"/>
              </a:rPr>
              <a:t>Slide 266</a:t>
            </a:r>
          </a:p>
          <a:p>
            <a:pPr>
              <a:lnSpc>
                <a:spcPct val="90000"/>
              </a:lnSpc>
              <a:spcBef>
                <a:spcPct val="50000"/>
              </a:spcBef>
            </a:pPr>
            <a:r>
              <a:rPr lang="en-US" b="1" dirty="0" smtClean="0"/>
              <a:t>Acute Pancreatitis: </a:t>
            </a:r>
            <a:r>
              <a:rPr lang="en-US" b="1" dirty="0" err="1" smtClean="0">
                <a:solidFill>
                  <a:srgbClr val="FFFF00"/>
                </a:solidFill>
              </a:rPr>
              <a:t>Enteral</a:t>
            </a:r>
            <a:r>
              <a:rPr lang="en-US" b="1" dirty="0" smtClean="0">
                <a:solidFill>
                  <a:srgbClr val="FFFF00"/>
                </a:solidFill>
              </a:rPr>
              <a:t> Feeding-Clinical Issues</a:t>
            </a:r>
            <a:endParaRPr lang="en-US" b="1" dirty="0" smtClean="0"/>
          </a:p>
          <a:p>
            <a:pPr>
              <a:lnSpc>
                <a:spcPct val="90000"/>
              </a:lnSpc>
              <a:spcBef>
                <a:spcPct val="50000"/>
              </a:spcBef>
            </a:pPr>
            <a:r>
              <a:rPr lang="en-US" dirty="0" smtClean="0"/>
              <a:t>Patients with severe acute pancreatitis are profoundly catabolic requiring nutritional support early in this disease. Clinical studies have demonstrated that </a:t>
            </a:r>
            <a:r>
              <a:rPr lang="en-US" dirty="0" err="1" smtClean="0"/>
              <a:t>enteral</a:t>
            </a:r>
            <a:r>
              <a:rPr lang="en-US" dirty="0" smtClean="0"/>
              <a:t> feeding is safe and may prevent infections complications compared to TPN.</a:t>
            </a:r>
          </a:p>
          <a:p>
            <a:pPr>
              <a:lnSpc>
                <a:spcPct val="90000"/>
              </a:lnSpc>
              <a:spcBef>
                <a:spcPct val="50000"/>
              </a:spcBef>
            </a:pPr>
            <a:r>
              <a:rPr lang="en-US" dirty="0" smtClean="0"/>
              <a:t>Low fat - elemental diet causes significantly less pancreatic secretion in healthy adults compared to complex diets, especially if given into the mid to distal jejunum. This may be the preferred type of </a:t>
            </a:r>
            <a:r>
              <a:rPr lang="en-US" dirty="0" err="1" smtClean="0"/>
              <a:t>enteral</a:t>
            </a:r>
            <a:r>
              <a:rPr lang="en-US" dirty="0" smtClean="0"/>
              <a:t> diet in SAP. The importance of this is SAP is unclear as the pancreas may not respond to food stimulation in the usual fashion. Most clinical studies n AP have used a semi-elemental diet.</a:t>
            </a:r>
          </a:p>
          <a:p>
            <a:pPr>
              <a:lnSpc>
                <a:spcPct val="90000"/>
              </a:lnSpc>
              <a:spcBef>
                <a:spcPct val="50000"/>
              </a:spcBef>
            </a:pPr>
            <a:r>
              <a:rPr lang="en-US" dirty="0" err="1" smtClean="0"/>
              <a:t>Enteral</a:t>
            </a:r>
            <a:r>
              <a:rPr lang="en-US" dirty="0" smtClean="0"/>
              <a:t> nutrition even in small amounts prevents intestinal mucosal atrophy and may have a beneficial effect on permeability and inflammation. Controlled studies indicate that </a:t>
            </a:r>
            <a:r>
              <a:rPr lang="en-US" dirty="0" err="1" smtClean="0"/>
              <a:t>enteral</a:t>
            </a:r>
            <a:r>
              <a:rPr lang="en-US" dirty="0" smtClean="0"/>
              <a:t> feeding within 48 hrs is feasible and tolerated. Early institution of feeding has many advantages including delivery of necessary calories and more importantly possibly maintaining gut integrity, thereby reducing bacterial translocation, </a:t>
            </a:r>
            <a:r>
              <a:rPr lang="en-US" dirty="0" err="1" smtClean="0"/>
              <a:t>bacteremia</a:t>
            </a:r>
            <a:r>
              <a:rPr lang="en-US" dirty="0" smtClean="0"/>
              <a:t> and reduction of infected pancreatic necrosis. Most clinical studies have also demonstrated that </a:t>
            </a:r>
            <a:r>
              <a:rPr lang="en-US" dirty="0" err="1" smtClean="0"/>
              <a:t>enterally</a:t>
            </a:r>
            <a:r>
              <a:rPr lang="en-US" dirty="0" smtClean="0"/>
              <a:t> fed patients only achieve 20-70% of the target caloric requirements early in the course of disease. This is due to </a:t>
            </a:r>
            <a:r>
              <a:rPr lang="en-US" dirty="0" err="1" smtClean="0"/>
              <a:t>ileus</a:t>
            </a:r>
            <a:r>
              <a:rPr lang="en-US" dirty="0" smtClean="0"/>
              <a:t>, pain, nausea, vomiting, tube dislodgment, and diarrhea. It is possible that some of these complications may be reduced by elemental feeding into the mid or distal jejunum.  Even so patients benefit from </a:t>
            </a:r>
            <a:r>
              <a:rPr lang="en-US" dirty="0" err="1" smtClean="0"/>
              <a:t>enteral</a:t>
            </a:r>
            <a:r>
              <a:rPr lang="en-US" dirty="0" smtClean="0"/>
              <a:t> route of feeding indicating that it is as important to use the gut as it is to achieve caloric goals. Feeding is usually begun through an </a:t>
            </a:r>
            <a:r>
              <a:rPr lang="en-US" dirty="0" err="1" smtClean="0"/>
              <a:t>endoscopically</a:t>
            </a:r>
            <a:r>
              <a:rPr lang="en-US" dirty="0" smtClean="0"/>
              <a:t> placed </a:t>
            </a:r>
            <a:r>
              <a:rPr lang="en-US" dirty="0" err="1" smtClean="0"/>
              <a:t>jejunal</a:t>
            </a:r>
            <a:r>
              <a:rPr lang="en-US" dirty="0" smtClean="0"/>
              <a:t> feeding tube (beyond the </a:t>
            </a:r>
            <a:r>
              <a:rPr lang="en-US" dirty="0" err="1" smtClean="0"/>
              <a:t>ligamnet</a:t>
            </a:r>
            <a:r>
              <a:rPr lang="en-US" dirty="0" smtClean="0"/>
              <a:t> of </a:t>
            </a:r>
            <a:r>
              <a:rPr lang="en-US" dirty="0" err="1" smtClean="0"/>
              <a:t>Treitz</a:t>
            </a:r>
            <a:r>
              <a:rPr lang="en-US" dirty="0" smtClean="0"/>
              <a:t>), although recent evidence suggests that </a:t>
            </a:r>
            <a:r>
              <a:rPr lang="en-US" dirty="0" err="1" smtClean="0"/>
              <a:t>naso</a:t>
            </a:r>
            <a:r>
              <a:rPr lang="en-US" dirty="0" smtClean="0"/>
              <a:t>-gastric tube feeding may be as well tolerated as </a:t>
            </a:r>
            <a:r>
              <a:rPr lang="en-US" dirty="0" err="1" smtClean="0"/>
              <a:t>naso-jejunal</a:t>
            </a:r>
            <a:r>
              <a:rPr lang="en-US" dirty="0" smtClean="0"/>
              <a:t> feeding. A significant amount of patient’s will develop hyperglycemia, which should be monitored and aggressively treated with insulin.</a:t>
            </a:r>
          </a:p>
          <a:p>
            <a:pPr>
              <a:lnSpc>
                <a:spcPct val="90000"/>
              </a:lnSpc>
              <a:spcBef>
                <a:spcPct val="50000"/>
              </a:spcBef>
            </a:pPr>
            <a:endParaRPr lang="en-US" dirty="0" smtClean="0"/>
          </a:p>
          <a:p>
            <a:pPr>
              <a:lnSpc>
                <a:spcPct val="90000"/>
              </a:lnSpc>
              <a:spcBef>
                <a:spcPct val="50000"/>
              </a:spcBef>
            </a:pPr>
            <a:r>
              <a:rPr lang="en-US" i="1" dirty="0" err="1" smtClean="0"/>
              <a:t>Okeef</a:t>
            </a:r>
            <a:r>
              <a:rPr lang="en-US" i="1" dirty="0" smtClean="0"/>
              <a:t> SL, lee RB, Anderson FP. Am J </a:t>
            </a:r>
            <a:r>
              <a:rPr lang="en-US" i="1" dirty="0" err="1" smtClean="0"/>
              <a:t>Phy</a:t>
            </a:r>
            <a:r>
              <a:rPr lang="en-US" i="1" dirty="0" smtClean="0"/>
              <a:t>  2003,284:G27-36.</a:t>
            </a:r>
          </a:p>
          <a:p>
            <a:pPr>
              <a:lnSpc>
                <a:spcPct val="90000"/>
              </a:lnSpc>
              <a:spcBef>
                <a:spcPct val="50000"/>
              </a:spcBef>
            </a:pPr>
            <a:r>
              <a:rPr lang="en-US" i="1" dirty="0" err="1" smtClean="0"/>
              <a:t>Kalfarentzos</a:t>
            </a:r>
            <a:r>
              <a:rPr lang="en-US" i="1" dirty="0" smtClean="0"/>
              <a:t> F, </a:t>
            </a:r>
            <a:r>
              <a:rPr lang="en-US" i="1" dirty="0" err="1" smtClean="0"/>
              <a:t>Kehagias</a:t>
            </a:r>
            <a:r>
              <a:rPr lang="en-US" i="1" dirty="0" smtClean="0"/>
              <a:t> J, Mead N, </a:t>
            </a:r>
            <a:r>
              <a:rPr lang="en-US" i="1" dirty="0" err="1" smtClean="0"/>
              <a:t>Kokkinis</a:t>
            </a:r>
            <a:r>
              <a:rPr lang="en-US" i="1" dirty="0" smtClean="0"/>
              <a:t> K, </a:t>
            </a:r>
            <a:r>
              <a:rPr lang="en-US" i="1" dirty="0" err="1" smtClean="0"/>
              <a:t>Gogos</a:t>
            </a:r>
            <a:r>
              <a:rPr lang="en-US" i="1" dirty="0" smtClean="0"/>
              <a:t> CA. BJS.1997;84:1665-1669.</a:t>
            </a:r>
          </a:p>
          <a:p>
            <a:pPr>
              <a:lnSpc>
                <a:spcPct val="90000"/>
              </a:lnSpc>
              <a:spcBef>
                <a:spcPct val="50000"/>
              </a:spcBef>
            </a:pPr>
            <a:r>
              <a:rPr lang="en-US" i="1" dirty="0" smtClean="0"/>
              <a:t>Winsor ACJ, </a:t>
            </a:r>
            <a:r>
              <a:rPr lang="en-US" i="1" dirty="0" err="1" smtClean="0"/>
              <a:t>Kanwar</a:t>
            </a:r>
            <a:r>
              <a:rPr lang="en-US" i="1" dirty="0" smtClean="0"/>
              <a:t> S, Li AGK, Barnes E, Guthrie J,A, Spark JI, </a:t>
            </a:r>
            <a:r>
              <a:rPr lang="en-US" i="1" dirty="0" err="1" smtClean="0"/>
              <a:t>Welse</a:t>
            </a:r>
            <a:r>
              <a:rPr lang="en-US" i="1" dirty="0" smtClean="0"/>
              <a:t> F, </a:t>
            </a:r>
            <a:r>
              <a:rPr lang="en-US" i="1" dirty="0" err="1" smtClean="0"/>
              <a:t>Guillou</a:t>
            </a:r>
            <a:r>
              <a:rPr lang="en-US" i="1" dirty="0" smtClean="0"/>
              <a:t> PJ, </a:t>
            </a:r>
            <a:r>
              <a:rPr lang="en-US" i="1" dirty="0" err="1" smtClean="0"/>
              <a:t>Reynold</a:t>
            </a:r>
            <a:r>
              <a:rPr lang="en-US" i="1" dirty="0" smtClean="0"/>
              <a:t> JV. Gut 1998;42:431-435.</a:t>
            </a:r>
          </a:p>
          <a:p>
            <a:pPr>
              <a:lnSpc>
                <a:spcPct val="90000"/>
              </a:lnSpc>
              <a:spcBef>
                <a:spcPct val="50000"/>
              </a:spcBef>
            </a:pPr>
            <a:r>
              <a:rPr lang="en-US" i="1" dirty="0" err="1" smtClean="0"/>
              <a:t>Eatock</a:t>
            </a:r>
            <a:r>
              <a:rPr lang="en-US" i="1" dirty="0" smtClean="0"/>
              <a:t> FC, Chong P, </a:t>
            </a:r>
            <a:r>
              <a:rPr lang="en-US" i="1" dirty="0" err="1" smtClean="0"/>
              <a:t>Menzes</a:t>
            </a:r>
            <a:r>
              <a:rPr lang="en-US" i="1" dirty="0" smtClean="0"/>
              <a:t> N, Murray L, McKay CJ, Carter CR. </a:t>
            </a:r>
            <a:r>
              <a:rPr lang="en-US" i="1" dirty="0" err="1" smtClean="0"/>
              <a:t>Imrie</a:t>
            </a:r>
            <a:r>
              <a:rPr lang="en-US" i="1" dirty="0" smtClean="0"/>
              <a:t> CW. Am J. Gastroenterology 2005;432-439.</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7DA9D8-E78E-4CF3-BF06-343A55C6E14B}" type="slidenum">
              <a:rPr lang="en-US"/>
              <a:pPr fontAlgn="base">
                <a:spcBef>
                  <a:spcPct val="0"/>
                </a:spcBef>
                <a:spcAft>
                  <a:spcPct val="0"/>
                </a:spcAft>
              </a:pPr>
              <a:t>46</a:t>
            </a:fld>
            <a:endParaRPr lang="en-US"/>
          </a:p>
        </p:txBody>
      </p:sp>
      <p:sp>
        <p:nvSpPr>
          <p:cNvPr id="103426" name="Rectangle 2"/>
          <p:cNvSpPr>
            <a:spLocks noGrp="1" noRot="1" noChangeAspect="1" noChangeArrowheads="1" noTextEdit="1"/>
          </p:cNvSpPr>
          <p:nvPr>
            <p:ph type="sldImg"/>
          </p:nvPr>
        </p:nvSpPr>
        <p:spPr bwMode="auto">
          <a:xfrm>
            <a:off x="1136650" y="688975"/>
            <a:ext cx="4584700" cy="3438525"/>
          </a:xfrm>
          <a:noFill/>
          <a:ln>
            <a:solidFill>
              <a:srgbClr val="000000"/>
            </a:solidFill>
            <a:miter lim="800000"/>
            <a:headEnd/>
            <a:tailEnd/>
          </a:ln>
        </p:spPr>
      </p:sp>
      <p:sp>
        <p:nvSpPr>
          <p:cNvPr id="103427" name="Rectangle 3"/>
          <p:cNvSpPr>
            <a:spLocks noGrp="1" noChangeArrowheads="1"/>
          </p:cNvSpPr>
          <p:nvPr>
            <p:ph type="body" idx="1"/>
          </p:nvPr>
        </p:nvSpPr>
        <p:spPr bwMode="auto">
          <a:xfrm>
            <a:off x="917575" y="4356100"/>
            <a:ext cx="5024438" cy="4127500"/>
          </a:xfrm>
          <a:noFill/>
        </p:spPr>
        <p:txBody>
          <a:bodyPr wrap="square" lIns="74411" tIns="37206" rIns="74411" bIns="37206" numCol="1" anchor="t" anchorCtr="0" compatLnSpc="1">
            <a:prstTxWarp prst="textNoShape">
              <a:avLst/>
            </a:prstTxWarp>
          </a:bodyPr>
          <a:lstStyle/>
          <a:p>
            <a:pPr>
              <a:spcBef>
                <a:spcPct val="0"/>
              </a:spcBef>
            </a:pPr>
            <a:r>
              <a:rPr lang="en-US" b="1" dirty="0" smtClean="0">
                <a:ea typeface="Times"/>
                <a:cs typeface="Times"/>
              </a:rPr>
              <a:t>Slide 268</a:t>
            </a:r>
          </a:p>
          <a:p>
            <a:pPr>
              <a:spcBef>
                <a:spcPct val="50000"/>
              </a:spcBef>
            </a:pPr>
            <a:r>
              <a:rPr lang="en-US" b="1" dirty="0" smtClean="0">
                <a:solidFill>
                  <a:srgbClr val="FFFF00"/>
                </a:solidFill>
              </a:rPr>
              <a:t>Acute Pancreatitis: </a:t>
            </a:r>
            <a:r>
              <a:rPr lang="en-US" b="1" dirty="0" err="1" smtClean="0">
                <a:solidFill>
                  <a:srgbClr val="FFFF00"/>
                </a:solidFill>
              </a:rPr>
              <a:t>Enteral</a:t>
            </a:r>
            <a:r>
              <a:rPr lang="en-US" b="1" dirty="0" smtClean="0">
                <a:solidFill>
                  <a:srgbClr val="FFFF00"/>
                </a:solidFill>
              </a:rPr>
              <a:t> nutrition - </a:t>
            </a:r>
            <a:r>
              <a:rPr lang="en-US" b="1" dirty="0" err="1" smtClean="0">
                <a:solidFill>
                  <a:srgbClr val="FFFF00"/>
                </a:solidFill>
              </a:rPr>
              <a:t>Nasogastric</a:t>
            </a:r>
            <a:r>
              <a:rPr lang="en-US" b="1" dirty="0" smtClean="0">
                <a:solidFill>
                  <a:srgbClr val="FFFF00"/>
                </a:solidFill>
              </a:rPr>
              <a:t> Tube Delivery</a:t>
            </a:r>
            <a:endParaRPr lang="en-US" dirty="0" smtClean="0"/>
          </a:p>
          <a:p>
            <a:pPr>
              <a:spcBef>
                <a:spcPct val="50000"/>
              </a:spcBef>
            </a:pPr>
            <a:r>
              <a:rPr lang="en-US" dirty="0" smtClean="0"/>
              <a:t>One study suggests that early </a:t>
            </a:r>
            <a:r>
              <a:rPr lang="en-US" dirty="0" err="1" smtClean="0"/>
              <a:t>nasojejunal</a:t>
            </a:r>
            <a:r>
              <a:rPr lang="en-US" dirty="0" smtClean="0"/>
              <a:t> (NJ) feeding may be safe in acute pancreatitis. A prospective randomized study of 50 patients compared </a:t>
            </a:r>
            <a:r>
              <a:rPr lang="en-US" dirty="0" err="1" smtClean="0"/>
              <a:t>nasogastric</a:t>
            </a:r>
            <a:r>
              <a:rPr lang="en-US" dirty="0" smtClean="0"/>
              <a:t> (NG)  to NJ feeding. There were 27 patients in NG group v/s 22 NJ group, patients had SAP with APACHE &gt;6, CRP&gt;150. Feeding was started 24 hrs to 72 hrs from admission, with a full strength semi-elemental low fat diet. Total mortality was 24%, 5 in NG and 7 in NJ. There was no difference in pain, </a:t>
            </a:r>
            <a:r>
              <a:rPr lang="en-US" dirty="0" err="1" smtClean="0"/>
              <a:t>ileus</a:t>
            </a:r>
            <a:r>
              <a:rPr lang="en-US" dirty="0" smtClean="0"/>
              <a:t>, inflammatory mediators and hospital stay between AP patients fed by NG versus NJ tube. This study suggests that NG feeding may be equivalent and as safe as NJ feeding. However, this small study requires confirmation with larger prospective trials.  One of the concerns raised by about this approach has the been whether the risk for aspiration might be increased. </a:t>
            </a:r>
          </a:p>
          <a:p>
            <a:pPr>
              <a:spcBef>
                <a:spcPct val="0"/>
              </a:spcBef>
            </a:pPr>
            <a:endParaRPr lang="en-US" dirty="0" smtClean="0"/>
          </a:p>
          <a:p>
            <a:pPr>
              <a:spcBef>
                <a:spcPct val="50000"/>
              </a:spcBef>
            </a:pPr>
            <a:r>
              <a:rPr lang="en-US" i="1" dirty="0" err="1" smtClean="0"/>
              <a:t>Eatock</a:t>
            </a:r>
            <a:r>
              <a:rPr lang="en-US" i="1" dirty="0" smtClean="0"/>
              <a:t> FC, Chong P, </a:t>
            </a:r>
            <a:r>
              <a:rPr lang="en-US" i="1" dirty="0" err="1" smtClean="0"/>
              <a:t>Menzes</a:t>
            </a:r>
            <a:r>
              <a:rPr lang="en-US" i="1" dirty="0" smtClean="0"/>
              <a:t> N, Murray L, McKay CJ, Carter CR. </a:t>
            </a:r>
            <a:r>
              <a:rPr lang="en-US" i="1" dirty="0" err="1" smtClean="0"/>
              <a:t>Imrie</a:t>
            </a:r>
            <a:r>
              <a:rPr lang="en-US" i="1" dirty="0" smtClean="0"/>
              <a:t> CW. Am J. Gastroenterology 2005;432-439.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1626B4-3F42-4210-9775-52588BA67DBE}" type="slidenum">
              <a:rPr lang="en-US"/>
              <a:pPr fontAlgn="base">
                <a:spcBef>
                  <a:spcPct val="0"/>
                </a:spcBef>
                <a:spcAft>
                  <a:spcPct val="0"/>
                </a:spcAft>
              </a:pPr>
              <a:t>9</a:t>
            </a:fld>
            <a:endParaRPr lang="en-US"/>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Slide 34</a:t>
            </a:r>
          </a:p>
          <a:p>
            <a:pPr>
              <a:spcBef>
                <a:spcPct val="0"/>
              </a:spcBef>
            </a:pPr>
            <a:r>
              <a:rPr lang="en-US" b="1" smtClean="0"/>
              <a:t>Secretory Pattern of Pancreatic Digestive Enzymes</a:t>
            </a:r>
          </a:p>
          <a:p>
            <a:pPr>
              <a:spcBef>
                <a:spcPct val="0"/>
              </a:spcBef>
            </a:pPr>
            <a:r>
              <a:rPr lang="en-US" smtClean="0"/>
              <a:t>This graphic shows the output of the digestive enzyme, trypsin, into the duodenum both during the fasting state and </a:t>
            </a:r>
            <a:r>
              <a:rPr lang="en-US" smtClean="0">
                <a:solidFill>
                  <a:srgbClr val="000000"/>
                </a:solidFill>
              </a:rPr>
              <a:t>after</a:t>
            </a:r>
            <a:r>
              <a:rPr lang="en-US" smtClean="0"/>
              <a:t> a meal. During fasting there are small periodic increases in trypsin output. These increases correlate with activation of the motility of the intestine during the migrating motor complex (MMC). With a meal, there is a much larger increase in trypsin output due to the inputs of several meal stimuli that mediate secretion through both neural and humoral mechanisms.  </a:t>
            </a:r>
          </a:p>
          <a:p>
            <a:pPr>
              <a:spcBef>
                <a:spcPct val="0"/>
              </a:spcBef>
            </a:pPr>
            <a:endParaRPr lang="en-US" smtClean="0"/>
          </a:p>
          <a:p>
            <a:pPr>
              <a:spcBef>
                <a:spcPct val="0"/>
              </a:spcBef>
            </a:pPr>
            <a:r>
              <a:rPr lang="en-US" i="1" smtClean="0">
                <a:latin typeface="Times New Roman" pitchFamily="18" charset="0"/>
              </a:rPr>
              <a:t>Adapted from E. DiMagno and P. Layer, Human Exocrine Pancreatic Secretion in The Pancreas. Editors: V.L.W. Go, E. P. DiMagno, J.D. Gardner, E. Lebenthal, H.A.Reber, and G.A. Scheele. p275-301, 1993. Raven Press, New York.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CA5B14-2B3A-4E56-9671-C9DA8574F9DE}" type="slidenum">
              <a:rPr lang="en-US"/>
              <a:pPr fontAlgn="base">
                <a:spcBef>
                  <a:spcPct val="0"/>
                </a:spcBef>
                <a:spcAft>
                  <a:spcPct val="0"/>
                </a:spcAft>
              </a:pPr>
              <a:t>47</a:t>
            </a:fld>
            <a:endParaRPr lang="en-US"/>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xfrm>
            <a:off x="533400" y="4343400"/>
            <a:ext cx="5791200" cy="4114800"/>
          </a:xfrm>
          <a:noFill/>
        </p:spPr>
        <p:txBody>
          <a:bodyPr wrap="square" numCol="1" anchor="t" anchorCtr="0" compatLnSpc="1">
            <a:prstTxWarp prst="textNoShape">
              <a:avLst/>
            </a:prstTxWarp>
          </a:bodyPr>
          <a:lstStyle/>
          <a:p>
            <a:pPr>
              <a:spcBef>
                <a:spcPct val="0"/>
              </a:spcBef>
              <a:spcAft>
                <a:spcPts val="975"/>
              </a:spcAft>
            </a:pPr>
            <a:r>
              <a:rPr lang="en-US" b="1" smtClean="0">
                <a:ea typeface="Times"/>
                <a:cs typeface="Times"/>
              </a:rPr>
              <a:t>Slide 270</a:t>
            </a:r>
          </a:p>
          <a:p>
            <a:pPr>
              <a:spcBef>
                <a:spcPct val="0"/>
              </a:spcBef>
              <a:spcAft>
                <a:spcPts val="975"/>
              </a:spcAft>
            </a:pPr>
            <a:r>
              <a:rPr lang="en-US" b="1" smtClean="0">
                <a:ea typeface="Times"/>
                <a:cs typeface="Times"/>
              </a:rPr>
              <a:t>Major Complications of Acute Pancreatitis</a:t>
            </a:r>
          </a:p>
          <a:p>
            <a:pPr>
              <a:spcBef>
                <a:spcPct val="0"/>
              </a:spcBef>
            </a:pPr>
            <a:r>
              <a:rPr lang="en-US" smtClean="0">
                <a:ea typeface="Times"/>
                <a:cs typeface="Times"/>
              </a:rPr>
              <a:t>This slide lists the major complications of acute pancreatitis. Each of these is presented in more detail in other slides.</a:t>
            </a:r>
          </a:p>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936648-46EF-479B-A154-59E76C1F78E7}" type="slidenum">
              <a:rPr lang="en-US"/>
              <a:pPr fontAlgn="base">
                <a:spcBef>
                  <a:spcPct val="0"/>
                </a:spcBef>
                <a:spcAft>
                  <a:spcPct val="0"/>
                </a:spcAft>
              </a:pPr>
              <a:t>48</a:t>
            </a:fld>
            <a:endParaRPr lang="en-US"/>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b="1" smtClean="0"/>
              <a:t>Slide 280</a:t>
            </a:r>
          </a:p>
          <a:p>
            <a:pPr>
              <a:spcBef>
                <a:spcPct val="0"/>
              </a:spcBef>
            </a:pPr>
            <a:r>
              <a:rPr lang="en-US" b="1" smtClean="0"/>
              <a:t>Appearance of severe pancreatic necrosis</a:t>
            </a:r>
          </a:p>
          <a:p>
            <a:pPr>
              <a:spcBef>
                <a:spcPct val="0"/>
              </a:spcBef>
            </a:pPr>
            <a:r>
              <a:rPr lang="en-US" smtClean="0"/>
              <a:t>The CT image shows necrosis of the pancreatic body and tail in a patient with acute pancreatitis who underwent surgical debridement.  Note the bright contrast opacification of the kidneys and total absence of contrast in the pancreas. The operative photo shows the necrotic material that was surgically removed from the pancreatic bed.  Note the solid nature of the necrotic tissue and the absence of liquefaction or a capsule or fibrous wall (features </a:t>
            </a:r>
            <a:r>
              <a:rPr lang="en-US" smtClean="0">
                <a:solidFill>
                  <a:srgbClr val="000000"/>
                </a:solidFill>
              </a:rPr>
              <a:t>that</a:t>
            </a:r>
            <a:r>
              <a:rPr lang="en-US" smtClean="0"/>
              <a:t>might b</a:t>
            </a:r>
            <a:r>
              <a:rPr lang="en-US" smtClean="0">
                <a:solidFill>
                  <a:srgbClr val="000000"/>
                </a:solidFill>
              </a:rPr>
              <a:t>e seen more than a </a:t>
            </a:r>
            <a:r>
              <a:rPr lang="en-US" smtClean="0"/>
              <a:t>month into the course of necrotizing pancreatitis).</a:t>
            </a:r>
          </a:p>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A6B82-A988-4B53-A45E-F83AEFF2B291}" type="slidenum">
              <a:rPr lang="en-US"/>
              <a:pPr fontAlgn="base">
                <a:spcBef>
                  <a:spcPct val="0"/>
                </a:spcBef>
                <a:spcAft>
                  <a:spcPct val="0"/>
                </a:spcAft>
              </a:pPr>
              <a:t>49</a:t>
            </a:fld>
            <a:endParaRPr lang="en-US"/>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b="1" smtClean="0">
                <a:solidFill>
                  <a:srgbClr val="000000"/>
                </a:solidFill>
              </a:rPr>
              <a:t>Slide 327</a:t>
            </a:r>
          </a:p>
          <a:p>
            <a:pPr>
              <a:spcBef>
                <a:spcPct val="0"/>
              </a:spcBef>
            </a:pPr>
            <a:r>
              <a:rPr lang="en-US" b="1" smtClean="0">
                <a:solidFill>
                  <a:srgbClr val="000000"/>
                </a:solidFill>
              </a:rPr>
              <a:t>Antibiotic use in acute pancreatitis</a:t>
            </a:r>
            <a:endParaRPr lang="en-US" smtClean="0"/>
          </a:p>
          <a:p>
            <a:pPr>
              <a:spcBef>
                <a:spcPct val="0"/>
              </a:spcBef>
            </a:pPr>
            <a:r>
              <a:rPr lang="en-US" smtClean="0">
                <a:solidFill>
                  <a:srgbClr val="000000"/>
                </a:solidFill>
              </a:rPr>
              <a:t>In acute pancreatitis, antibiotics are used for two major indications.  The prophylactic use of antibiotics may reduce the number of pancreatic and non-pancreatic infections, but are usually reserved for those with severe disease.  Antibiotics are used therapeutically for the treatment of cholangitis or other infections.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006450-AA86-4954-AA9A-9CBB80B94D6A}" type="slidenum">
              <a:rPr lang="en-US"/>
              <a:pPr fontAlgn="base">
                <a:spcBef>
                  <a:spcPct val="0"/>
                </a:spcBef>
                <a:spcAft>
                  <a:spcPct val="0"/>
                </a:spcAft>
              </a:pPr>
              <a:t>50</a:t>
            </a:fld>
            <a:endParaRPr lang="en-US"/>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b="1" dirty="0" smtClean="0"/>
              <a:t>Slide 286</a:t>
            </a:r>
          </a:p>
          <a:p>
            <a:pPr>
              <a:spcBef>
                <a:spcPct val="0"/>
              </a:spcBef>
            </a:pPr>
            <a:r>
              <a:rPr lang="en-US" b="1" dirty="0" smtClean="0"/>
              <a:t>Bacteria found in infected pancreatic necrosis before the regular use of prophylactic antibiotics</a:t>
            </a:r>
          </a:p>
          <a:p>
            <a:pPr>
              <a:spcBef>
                <a:spcPct val="0"/>
              </a:spcBef>
            </a:pPr>
            <a:r>
              <a:rPr lang="en-US" dirty="0" smtClean="0"/>
              <a:t>These data were </a:t>
            </a:r>
            <a:r>
              <a:rPr lang="en-US" dirty="0" err="1" smtClean="0">
                <a:solidFill>
                  <a:srgbClr val="000000"/>
                </a:solidFill>
              </a:rPr>
              <a:t>obtained</a:t>
            </a:r>
            <a:r>
              <a:rPr lang="en-US" dirty="0" err="1" smtClean="0"/>
              <a:t>before</a:t>
            </a:r>
            <a:r>
              <a:rPr lang="en-US" dirty="0" smtClean="0"/>
              <a:t> antibiotics came into general use for the prophylactic treatment of patients with severe pancreatitis.  Enteric organisms, including Gram-negative rods and anaerobic bacteria, most commonly cause infected necrosis</a:t>
            </a:r>
            <a:r>
              <a:rPr lang="en-US" dirty="0" smtClean="0">
                <a:solidFill>
                  <a:srgbClr val="000000"/>
                </a:solidFill>
              </a:rPr>
              <a:t>.  A significant minority of bacterial infections is due to Staphylococcus organisms.  In severe acute pancreatitis, the </a:t>
            </a:r>
            <a:r>
              <a:rPr lang="en-US" dirty="0" smtClean="0"/>
              <a:t>prevalence of enteric organisms has been linked to increased intestinal mucosal permeability.  Organisms </a:t>
            </a:r>
            <a:r>
              <a:rPr lang="en-US" dirty="0" err="1" smtClean="0"/>
              <a:t>translocate</a:t>
            </a:r>
            <a:r>
              <a:rPr lang="en-US" dirty="0" smtClean="0"/>
              <a:t> across the colonic mucosa into the portal venous system and seed necrotic pancreatic tissue early in disease, and may seed from other sources, including the small bowel later.  </a:t>
            </a:r>
          </a:p>
          <a:p>
            <a:pPr>
              <a:spcBef>
                <a:spcPct val="0"/>
              </a:spcBef>
            </a:pPr>
            <a:endParaRPr lang="en-US" i="1" dirty="0" smtClean="0"/>
          </a:p>
          <a:p>
            <a:pPr>
              <a:spcBef>
                <a:spcPct val="0"/>
              </a:spcBef>
            </a:pPr>
            <a:r>
              <a:rPr lang="en-US" i="1" dirty="0" err="1" smtClean="0"/>
              <a:t>Beger</a:t>
            </a:r>
            <a:r>
              <a:rPr lang="en-US" i="1" dirty="0" smtClean="0"/>
              <a:t> HG, Bittner R, Block S, </a:t>
            </a:r>
            <a:r>
              <a:rPr lang="en-US" i="1" dirty="0" err="1" smtClean="0"/>
              <a:t>Buchler</a:t>
            </a:r>
            <a:r>
              <a:rPr lang="en-US" i="1" dirty="0" smtClean="0"/>
              <a:t> M. Gastroenterology 1986;91:433-438.</a:t>
            </a:r>
          </a:p>
          <a:p>
            <a:pPr>
              <a:spcBef>
                <a:spcPct val="0"/>
              </a:spcBef>
            </a:pPr>
            <a:endParaRPr lang="en-US" i="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F5200B-C840-4DF9-89D6-3A22BE25C0C5}" type="slidenum">
              <a:rPr lang="en-US"/>
              <a:pPr fontAlgn="base">
                <a:spcBef>
                  <a:spcPct val="0"/>
                </a:spcBef>
                <a:spcAft>
                  <a:spcPct val="0"/>
                </a:spcAft>
              </a:pPr>
              <a:t>51</a:t>
            </a:fld>
            <a:endParaRPr lang="en-US"/>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b="1" smtClean="0"/>
              <a:t>Slide 288</a:t>
            </a:r>
          </a:p>
          <a:p>
            <a:pPr>
              <a:spcBef>
                <a:spcPct val="0"/>
              </a:spcBef>
            </a:pPr>
            <a:r>
              <a:rPr lang="en-US" b="1" smtClean="0"/>
              <a:t>Evolution of Pancreatic Necrosis into a Pseudocyst</a:t>
            </a:r>
            <a:endParaRPr lang="en-US" smtClean="0">
              <a:solidFill>
                <a:srgbClr val="000000"/>
              </a:solidFill>
            </a:endParaRPr>
          </a:p>
          <a:p>
            <a:pPr>
              <a:spcBef>
                <a:spcPct val="0"/>
              </a:spcBef>
            </a:pPr>
            <a:r>
              <a:rPr lang="en-US" smtClean="0"/>
              <a:t>Pseudocysts often develop in areas of previous pancreatic necrosis.  These pseudocysts may be thought of as areas of organized pancreatic necrosis.  Note the formation of a discrete wall around this pseudocyst and its enlargement over time. Although this collection appears homogeneous and has fluid density on CT scan, it is likely to contain partially liquefied necrotic debris.  The complexity of organized pancreatic necrosis is underestimated by CT, and is an important consideration when drainage is necessary, since the thick material within the collection will not drain through a small diameter catheter or stent and</a:t>
            </a:r>
            <a:r>
              <a:rPr lang="en-US" smtClean="0">
                <a:solidFill>
                  <a:srgbClr val="000000"/>
                </a:solidFill>
              </a:rPr>
              <a:t> is likely to become infected once instrumented.  Necrosis may be associated with pancreatic </a:t>
            </a:r>
            <a:r>
              <a:rPr lang="en-US" smtClean="0"/>
              <a:t>ductal disruption.  When this scenario occurs in the pancreatic body, pancreatic juice secreted by the viable pancreatic tail leaks from the disruption into an enlarging pseudocyst.  This form of pancreatic pseudocyst is unlikely to resolve until a permanent tract is created for internal drainage of the pancreatic tail, or until the pancreatic tail atrophies or is resected.</a:t>
            </a:r>
            <a:endParaRPr lang="en-US" smtClean="0">
              <a:solidFill>
                <a:srgbClr val="000000"/>
              </a:solidFill>
            </a:endParaRPr>
          </a:p>
          <a:p>
            <a:pPr>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5CE75-708B-4354-9262-C24B530C4E61}" type="slidenum">
              <a:rPr lang="en-US"/>
              <a:pPr fontAlgn="base">
                <a:spcBef>
                  <a:spcPct val="0"/>
                </a:spcBef>
                <a:spcAft>
                  <a:spcPct val="0"/>
                </a:spcAft>
              </a:pPr>
              <a:t>52</a:t>
            </a:fld>
            <a:endParaRPr lang="en-US"/>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b="1" dirty="0" smtClean="0"/>
              <a:t>Slide 319</a:t>
            </a:r>
          </a:p>
          <a:p>
            <a:pPr>
              <a:spcBef>
                <a:spcPct val="0"/>
              </a:spcBef>
            </a:pPr>
            <a:r>
              <a:rPr lang="en-US" b="1" dirty="0" smtClean="0"/>
              <a:t>Strategies for altering the severity of acute pancreatitis</a:t>
            </a:r>
            <a:endParaRPr lang="en-US" dirty="0" smtClean="0"/>
          </a:p>
          <a:p>
            <a:pPr>
              <a:spcBef>
                <a:spcPct val="0"/>
              </a:spcBef>
            </a:pPr>
            <a:r>
              <a:rPr lang="en-US" dirty="0" smtClean="0">
                <a:solidFill>
                  <a:srgbClr val="000000"/>
                </a:solidFill>
              </a:rPr>
              <a:t>Several strategies for reducing the severity of acute pancreatitis have been examined, but unequivocally positive data supports few of these interventions.  In patients with severe gallstone pancreatitis, using ERCP to treat acute common bile duct obstruction appears beneficial.   In contrast, in a large clinical trial in acute pancreatitis, the platelet activating factor (PAF) inhibitor, </a:t>
            </a:r>
            <a:r>
              <a:rPr lang="en-US" dirty="0" err="1" smtClean="0">
                <a:solidFill>
                  <a:srgbClr val="000000"/>
                </a:solidFill>
              </a:rPr>
              <a:t>lexiplafant</a:t>
            </a:r>
            <a:r>
              <a:rPr lang="en-US" dirty="0" smtClean="0">
                <a:solidFill>
                  <a:srgbClr val="000000"/>
                </a:solidFill>
              </a:rPr>
              <a:t>, failed to show a benefit.</a:t>
            </a:r>
          </a:p>
          <a:p>
            <a:pPr>
              <a:spcBef>
                <a:spcPct val="0"/>
              </a:spcBef>
            </a:pPr>
            <a:endParaRPr lang="en-US" dirty="0" smtClean="0">
              <a:solidFill>
                <a:srgbClr val="000000"/>
              </a:solidFill>
            </a:endParaRPr>
          </a:p>
          <a:p>
            <a:pPr>
              <a:spcBef>
                <a:spcPct val="0"/>
              </a:spcBef>
            </a:pPr>
            <a:r>
              <a:rPr lang="en-US" i="1" dirty="0" smtClean="0"/>
              <a:t>Johnson CD, </a:t>
            </a:r>
            <a:r>
              <a:rPr lang="en-US" i="1" dirty="0" err="1" smtClean="0"/>
              <a:t>Kingsnorth</a:t>
            </a:r>
            <a:r>
              <a:rPr lang="en-US" i="1" dirty="0" smtClean="0"/>
              <a:t> AN, </a:t>
            </a:r>
            <a:r>
              <a:rPr lang="en-US" i="1" dirty="0" err="1" smtClean="0"/>
              <a:t>Imrie</a:t>
            </a:r>
            <a:r>
              <a:rPr lang="en-US" i="1" dirty="0" smtClean="0"/>
              <a:t> CW, McMahon MJ, </a:t>
            </a:r>
            <a:r>
              <a:rPr lang="en-US" i="1" dirty="0" err="1" smtClean="0"/>
              <a:t>Neoptolemos</a:t>
            </a:r>
            <a:r>
              <a:rPr lang="en-US" i="1" dirty="0" smtClean="0"/>
              <a:t> JP, McKay C, </a:t>
            </a:r>
            <a:r>
              <a:rPr lang="en-US" i="1" dirty="0" err="1" smtClean="0"/>
              <a:t>Toh</a:t>
            </a:r>
            <a:r>
              <a:rPr lang="en-US" i="1" dirty="0" smtClean="0"/>
              <a:t> SK, </a:t>
            </a:r>
            <a:r>
              <a:rPr lang="en-US" i="1" dirty="0" err="1" smtClean="0"/>
              <a:t>Skaife</a:t>
            </a:r>
            <a:r>
              <a:rPr lang="en-US" i="1" dirty="0" smtClean="0"/>
              <a:t> P, </a:t>
            </a:r>
            <a:r>
              <a:rPr lang="en-US" i="1" dirty="0" err="1" smtClean="0"/>
              <a:t>Leeder</a:t>
            </a:r>
            <a:r>
              <a:rPr lang="en-US" i="1" dirty="0" smtClean="0"/>
              <a:t> PC, Wilson P, et al. Gut 2001; 48: 62-69.</a:t>
            </a:r>
          </a:p>
          <a:p>
            <a:pPr>
              <a:spcBef>
                <a:spcPct val="0"/>
              </a:spcBef>
            </a:pPr>
            <a:endParaRPr lang="en-US" i="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AB12D0-3253-4D49-9588-57DDF1ACC2E8}" type="slidenum">
              <a:rPr lang="en-US"/>
              <a:pPr fontAlgn="base">
                <a:spcBef>
                  <a:spcPct val="0"/>
                </a:spcBef>
                <a:spcAft>
                  <a:spcPct val="0"/>
                </a:spcAft>
              </a:pPr>
              <a:t>10</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Slide 51</a:t>
            </a:r>
            <a:endParaRPr lang="en-US" dirty="0" smtClean="0"/>
          </a:p>
          <a:p>
            <a:pPr>
              <a:spcBef>
                <a:spcPct val="0"/>
              </a:spcBef>
            </a:pPr>
            <a:r>
              <a:rPr lang="en-US" b="1" dirty="0" smtClean="0"/>
              <a:t>Classes of Pancreatic Enzymes</a:t>
            </a:r>
          </a:p>
          <a:p>
            <a:pPr>
              <a:spcBef>
                <a:spcPct val="0"/>
              </a:spcBef>
            </a:pPr>
            <a:r>
              <a:rPr lang="en-US" dirty="0" smtClean="0"/>
              <a:t>The pie chart depicts the relative amounts (by weight) of the different classes of pancreatic digestive enzymes. Proteases are the most abundant class of enzymes. </a:t>
            </a:r>
          </a:p>
          <a:p>
            <a:pPr>
              <a:spcBef>
                <a:spcPct val="0"/>
              </a:spcBef>
            </a:pPr>
            <a:endParaRPr lang="en-US" dirty="0" smtClean="0"/>
          </a:p>
          <a:p>
            <a:pPr>
              <a:spcBef>
                <a:spcPct val="0"/>
              </a:spcBef>
            </a:pPr>
            <a:r>
              <a:rPr lang="en-US" i="1" dirty="0" smtClean="0">
                <a:latin typeface="Times New Roman" pitchFamily="18" charset="0"/>
              </a:rPr>
              <a:t>Scheele G, </a:t>
            </a:r>
            <a:r>
              <a:rPr lang="en-US" i="1" dirty="0" err="1" smtClean="0">
                <a:latin typeface="Times New Roman" pitchFamily="18" charset="0"/>
              </a:rPr>
              <a:t>Bartelt</a:t>
            </a:r>
            <a:r>
              <a:rPr lang="en-US" i="1" dirty="0" smtClean="0">
                <a:latin typeface="Times New Roman" pitchFamily="18" charset="0"/>
              </a:rPr>
              <a:t> D, </a:t>
            </a:r>
            <a:r>
              <a:rPr lang="en-US" i="1" dirty="0" err="1" smtClean="0">
                <a:latin typeface="Times New Roman" pitchFamily="18" charset="0"/>
              </a:rPr>
              <a:t>Bieger</a:t>
            </a:r>
            <a:r>
              <a:rPr lang="en-US" i="1" dirty="0" smtClean="0">
                <a:latin typeface="Times New Roman" pitchFamily="18" charset="0"/>
              </a:rPr>
              <a:t> W. Gastroenterology 1981; 80:461-473.</a:t>
            </a:r>
          </a:p>
          <a:p>
            <a:pPr>
              <a:spcBef>
                <a:spcPct val="0"/>
              </a:spcBef>
            </a:pPr>
            <a:endParaRPr lang="en-US" i="1"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430F8B-A988-420A-842E-76C023E50476}" type="slidenum">
              <a:rPr lang="en-US"/>
              <a:pPr fontAlgn="base">
                <a:spcBef>
                  <a:spcPct val="0"/>
                </a:spcBef>
                <a:spcAft>
                  <a:spcPct val="0"/>
                </a:spcAft>
              </a:pPr>
              <a:t>11</a:t>
            </a:fld>
            <a:endParaRPr lang="en-US"/>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Slide 66</a:t>
            </a:r>
            <a:endParaRPr lang="en-US" dirty="0" smtClean="0"/>
          </a:p>
          <a:p>
            <a:pPr>
              <a:spcBef>
                <a:spcPct val="0"/>
              </a:spcBef>
            </a:pPr>
            <a:r>
              <a:rPr lang="en-US" b="1" dirty="0" smtClean="0">
                <a:solidFill>
                  <a:srgbClr val="000000"/>
                </a:solidFill>
              </a:rPr>
              <a:t>Pancreatic Water and Bicarbonate Secretion</a:t>
            </a:r>
          </a:p>
          <a:p>
            <a:pPr>
              <a:spcBef>
                <a:spcPct val="0"/>
              </a:spcBef>
            </a:pPr>
            <a:r>
              <a:rPr lang="en-US" dirty="0" smtClean="0">
                <a:solidFill>
                  <a:srgbClr val="000000"/>
                </a:solidFill>
              </a:rPr>
              <a:t>This image illustrates that the stimulation of the pancreas results in increasing volume output and bicarbonate concentration. The association of increased bicarbonate concentration with increased volume output results because the volume of </a:t>
            </a:r>
            <a:r>
              <a:rPr lang="en-US" dirty="0" err="1" smtClean="0">
                <a:solidFill>
                  <a:srgbClr val="000000"/>
                </a:solidFill>
              </a:rPr>
              <a:t>acinar</a:t>
            </a:r>
            <a:r>
              <a:rPr lang="en-US" dirty="0" smtClean="0">
                <a:solidFill>
                  <a:srgbClr val="000000"/>
                </a:solidFill>
              </a:rPr>
              <a:t> secretions that contain chloride is relatively small even with maximal stimulation. In contrast, with increasing stimulation, duct cells secrete large amounts of water with bicarbonate. Thus, with increasing stimulation of the exocrine pancreas, the volume increases results from </a:t>
            </a:r>
            <a:r>
              <a:rPr lang="en-US" dirty="0" err="1" smtClean="0">
                <a:solidFill>
                  <a:srgbClr val="000000"/>
                </a:solidFill>
              </a:rPr>
              <a:t>ductal</a:t>
            </a:r>
            <a:r>
              <a:rPr lang="en-US" dirty="0" smtClean="0">
                <a:solidFill>
                  <a:srgbClr val="000000"/>
                </a:solidFill>
              </a:rPr>
              <a:t> secretion and the concentration of ions approaches that of the </a:t>
            </a:r>
            <a:r>
              <a:rPr lang="en-US" dirty="0" err="1" smtClean="0">
                <a:solidFill>
                  <a:srgbClr val="000000"/>
                </a:solidFill>
              </a:rPr>
              <a:t>ductal</a:t>
            </a:r>
            <a:r>
              <a:rPr lang="en-US" dirty="0" smtClean="0">
                <a:solidFill>
                  <a:srgbClr val="000000"/>
                </a:solidFill>
              </a:rPr>
              <a:t> secretions that contain bicarbonate.</a:t>
            </a:r>
          </a:p>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71505-9958-42B7-8796-238A3FFCB762}" type="slidenum">
              <a:rPr lang="en-US"/>
              <a:pPr fontAlgn="base">
                <a:spcBef>
                  <a:spcPct val="0"/>
                </a:spcBef>
                <a:spcAft>
                  <a:spcPct val="0"/>
                </a:spcAft>
              </a:pPr>
              <a:t>12</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Slide 102</a:t>
            </a:r>
            <a:endParaRPr lang="en-US" dirty="0" smtClean="0"/>
          </a:p>
          <a:p>
            <a:pPr>
              <a:spcBef>
                <a:spcPct val="0"/>
              </a:spcBef>
            </a:pPr>
            <a:r>
              <a:rPr lang="en-US" b="1" dirty="0" smtClean="0"/>
              <a:t>Activation of Digestive Enzyme Conversion and Inhibition of Secretion are Needed to Initiate Disease</a:t>
            </a:r>
          </a:p>
          <a:p>
            <a:pPr>
              <a:spcBef>
                <a:spcPct val="0"/>
              </a:spcBef>
            </a:pPr>
            <a:r>
              <a:rPr lang="en-US" dirty="0" smtClean="0"/>
              <a:t>Both </a:t>
            </a:r>
            <a:r>
              <a:rPr lang="en-US" dirty="0" err="1" smtClean="0"/>
              <a:t>bombesin</a:t>
            </a:r>
            <a:r>
              <a:rPr lang="en-US" dirty="0" smtClean="0"/>
              <a:t> (GRP) and CCK at high doses cause activation of digestive enzymes inside the pancreatic </a:t>
            </a:r>
            <a:r>
              <a:rPr lang="en-US" dirty="0" err="1" smtClean="0"/>
              <a:t>acinar</a:t>
            </a:r>
            <a:r>
              <a:rPr lang="en-US" dirty="0" smtClean="0"/>
              <a:t> cell. However, CCK but not GRP causes both blockade of secretion and pancreatitis. The findings suggest that a necessary step in the mechanism of pancreatitis is blockade of stimulated digestive enzyme secretion. Of note, the blockade of secretion with CCK is due to the effect of CCK on the </a:t>
            </a:r>
            <a:r>
              <a:rPr lang="en-US" dirty="0" err="1" smtClean="0"/>
              <a:t>subapical</a:t>
            </a:r>
            <a:r>
              <a:rPr lang="en-US" dirty="0" smtClean="0"/>
              <a:t> </a:t>
            </a:r>
            <a:r>
              <a:rPr lang="en-US" dirty="0" err="1" smtClean="0"/>
              <a:t>actin</a:t>
            </a:r>
            <a:r>
              <a:rPr lang="en-US" dirty="0" smtClean="0"/>
              <a:t> web.</a:t>
            </a:r>
          </a:p>
          <a:p>
            <a:pPr>
              <a:spcBef>
                <a:spcPct val="0"/>
              </a:spcBef>
            </a:pPr>
            <a:endParaRPr lang="en-US" dirty="0" smtClean="0">
              <a:latin typeface="Arial" charset="0"/>
            </a:endParaRPr>
          </a:p>
          <a:p>
            <a:pPr>
              <a:spcBef>
                <a:spcPct val="0"/>
              </a:spcBef>
            </a:pPr>
            <a:r>
              <a:rPr lang="en-US" i="1" dirty="0" err="1" smtClean="0">
                <a:latin typeface="Times New Roman" pitchFamily="18" charset="0"/>
              </a:rPr>
              <a:t>O'Konski</a:t>
            </a:r>
            <a:r>
              <a:rPr lang="en-US" i="1" dirty="0" smtClean="0">
                <a:latin typeface="Times New Roman" pitchFamily="18" charset="0"/>
              </a:rPr>
              <a:t> MS, </a:t>
            </a:r>
            <a:r>
              <a:rPr lang="en-US" i="1" dirty="0" err="1" smtClean="0">
                <a:latin typeface="Times New Roman" pitchFamily="18" charset="0"/>
              </a:rPr>
              <a:t>Pandol</a:t>
            </a:r>
            <a:r>
              <a:rPr lang="en-US" i="1" dirty="0" smtClean="0">
                <a:latin typeface="Times New Roman" pitchFamily="18" charset="0"/>
              </a:rPr>
              <a:t> SJ. J. </a:t>
            </a:r>
            <a:r>
              <a:rPr lang="en-US" i="1" dirty="0" err="1" smtClean="0">
                <a:latin typeface="Times New Roman" pitchFamily="18" charset="0"/>
              </a:rPr>
              <a:t>Clin</a:t>
            </a:r>
            <a:r>
              <a:rPr lang="en-US" i="1" dirty="0" smtClean="0">
                <a:latin typeface="Times New Roman" pitchFamily="18" charset="0"/>
              </a:rPr>
              <a:t>. Invest. 1990; 86:1649-1657.</a:t>
            </a:r>
          </a:p>
          <a:p>
            <a:pPr>
              <a:spcBef>
                <a:spcPct val="0"/>
              </a:spcBef>
            </a:pPr>
            <a:r>
              <a:rPr lang="en-US" i="1" dirty="0" smtClean="0">
                <a:latin typeface="Times New Roman" pitchFamily="18" charset="0"/>
              </a:rPr>
              <a:t>Grady T, </a:t>
            </a:r>
            <a:r>
              <a:rPr lang="en-US" i="1" dirty="0" err="1" smtClean="0">
                <a:latin typeface="Times New Roman" pitchFamily="18" charset="0"/>
              </a:rPr>
              <a:t>Mah'moud</a:t>
            </a:r>
            <a:r>
              <a:rPr lang="en-US" i="1" dirty="0" smtClean="0">
                <a:latin typeface="Times New Roman" pitchFamily="18" charset="0"/>
              </a:rPr>
              <a:t>  M, </a:t>
            </a:r>
            <a:r>
              <a:rPr lang="en-US" i="1" dirty="0" err="1" smtClean="0">
                <a:latin typeface="Times New Roman" pitchFamily="18" charset="0"/>
              </a:rPr>
              <a:t>Otani</a:t>
            </a:r>
            <a:r>
              <a:rPr lang="en-US" i="1" dirty="0" smtClean="0">
                <a:latin typeface="Times New Roman" pitchFamily="18" charset="0"/>
              </a:rPr>
              <a:t> T, Rhee S, </a:t>
            </a:r>
            <a:r>
              <a:rPr lang="en-US" i="1" dirty="0" err="1" smtClean="0">
                <a:latin typeface="Times New Roman" pitchFamily="18" charset="0"/>
              </a:rPr>
              <a:t>Lerch</a:t>
            </a:r>
            <a:r>
              <a:rPr lang="en-US" i="1" dirty="0" smtClean="0">
                <a:latin typeface="Times New Roman" pitchFamily="18" charset="0"/>
              </a:rPr>
              <a:t> M, </a:t>
            </a:r>
            <a:r>
              <a:rPr lang="en-US" i="1" dirty="0" err="1" smtClean="0">
                <a:latin typeface="Times New Roman" pitchFamily="18" charset="0"/>
              </a:rPr>
              <a:t>Gorelick</a:t>
            </a:r>
            <a:r>
              <a:rPr lang="en-US" i="1" dirty="0" smtClean="0">
                <a:latin typeface="Times New Roman" pitchFamily="18" charset="0"/>
              </a:rPr>
              <a:t> F. Am J. Physiol. 1998: 275:G1010-G1017.</a:t>
            </a: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8A83C-449F-41C7-906E-C2EBDEA9F8E6}" type="slidenum">
              <a:rPr lang="en-US"/>
              <a:pPr fontAlgn="base">
                <a:spcBef>
                  <a:spcPct val="0"/>
                </a:spcBef>
                <a:spcAft>
                  <a:spcPct val="0"/>
                </a:spcAft>
              </a:pPr>
              <a:t>13</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solidFill>
                  <a:srgbClr val="000000"/>
                </a:solidFill>
              </a:rPr>
              <a:t>Slide 131</a:t>
            </a:r>
          </a:p>
          <a:p>
            <a:pPr>
              <a:spcBef>
                <a:spcPct val="0"/>
              </a:spcBef>
            </a:pPr>
            <a:r>
              <a:rPr lang="en-US" b="1" dirty="0" smtClean="0">
                <a:solidFill>
                  <a:srgbClr val="000000"/>
                </a:solidFill>
              </a:rPr>
              <a:t>Protective mechanisms in the pancreas  </a:t>
            </a:r>
            <a:endParaRPr lang="en-US" dirty="0" smtClean="0"/>
          </a:p>
          <a:p>
            <a:pPr>
              <a:spcBef>
                <a:spcPct val="0"/>
              </a:spcBef>
            </a:pPr>
            <a:r>
              <a:rPr lang="en-US" dirty="0" smtClean="0">
                <a:solidFill>
                  <a:srgbClr val="000000"/>
                </a:solidFill>
              </a:rPr>
              <a:t>The cartoon indicates zymogens that have been pathologically activated in an </a:t>
            </a:r>
            <a:r>
              <a:rPr lang="en-US" dirty="0" err="1" smtClean="0">
                <a:solidFill>
                  <a:srgbClr val="000000"/>
                </a:solidFill>
              </a:rPr>
              <a:t>acinar</a:t>
            </a:r>
            <a:r>
              <a:rPr lang="en-US" dirty="0" smtClean="0">
                <a:solidFill>
                  <a:srgbClr val="000000"/>
                </a:solidFill>
              </a:rPr>
              <a:t> cell. This lists the protective mechanisms present in the pancreas to prevent activation of zymogens in the pancreatic cell and thus prevent that damaging effects of </a:t>
            </a:r>
            <a:r>
              <a:rPr lang="en-US" dirty="0" err="1" smtClean="0">
                <a:solidFill>
                  <a:srgbClr val="000000"/>
                </a:solidFill>
              </a:rPr>
              <a:t>zymogen</a:t>
            </a:r>
            <a:r>
              <a:rPr lang="en-US" dirty="0" smtClean="0">
                <a:solidFill>
                  <a:srgbClr val="000000"/>
                </a:solidFill>
              </a:rPr>
              <a:t> activation.</a:t>
            </a:r>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65B343-D850-4BA4-86C5-69B4A29DB41D}" type="slidenum">
              <a:rPr lang="en-US"/>
              <a:pPr fontAlgn="base">
                <a:spcBef>
                  <a:spcPct val="0"/>
                </a:spcBef>
                <a:spcAft>
                  <a:spcPct val="0"/>
                </a:spcAft>
              </a:pPr>
              <a:t>14</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Times New Roman" pitchFamily="18" charset="0"/>
              </a:rPr>
              <a:t>Slide 136</a:t>
            </a:r>
          </a:p>
          <a:p>
            <a:pPr>
              <a:spcBef>
                <a:spcPct val="0"/>
              </a:spcBef>
            </a:pPr>
            <a:r>
              <a:rPr lang="en-US" b="1" smtClean="0">
                <a:latin typeface="Times New Roman" pitchFamily="18" charset="0"/>
              </a:rPr>
              <a:t>Pancreatic cytokine production  </a:t>
            </a:r>
          </a:p>
          <a:p>
            <a:pPr>
              <a:spcBef>
                <a:spcPct val="0"/>
              </a:spcBef>
            </a:pPr>
            <a:r>
              <a:rPr lang="en-US" smtClean="0">
                <a:latin typeface="Times New Roman" pitchFamily="18" charset="0"/>
              </a:rPr>
              <a:t>The pancreas produces several cytokines during pancreatitis. As indicated in previous </a:t>
            </a:r>
            <a:r>
              <a:rPr lang="en-US" smtClean="0">
                <a:solidFill>
                  <a:srgbClr val="000000"/>
                </a:solidFill>
                <a:latin typeface="Times New Roman" pitchFamily="18" charset="0"/>
              </a:rPr>
              <a:t>images</a:t>
            </a:r>
            <a:r>
              <a:rPr lang="en-US" smtClean="0">
                <a:latin typeface="Times New Roman" pitchFamily="18" charset="0"/>
              </a:rPr>
              <a:t>, these cytokines are produced in the pancreatic parenchymal cells after the initial insults causing pancreatitis.  However, the proinflammatory cytokines that are initially produced mediate the influx and activation of inflammatory cells that produce more cytokines. The result is a propagation and augmentation of the inflammatory response and pancreatitis. The </a:t>
            </a:r>
            <a:r>
              <a:rPr lang="en-US" smtClean="0">
                <a:solidFill>
                  <a:srgbClr val="000000"/>
                </a:solidFill>
                <a:latin typeface="Times New Roman" pitchFamily="18" charset="0"/>
              </a:rPr>
              <a:t>image</a:t>
            </a:r>
            <a:r>
              <a:rPr lang="en-US" smtClean="0">
                <a:latin typeface="Times New Roman" pitchFamily="18" charset="0"/>
              </a:rPr>
              <a:t> lists proinflammatory cytokines and other inflammatory molecules (i.e. iNOS and ICAM-1) that participate in the inflammatory response. Recent information suggests that polymorphisms in MCP-1 is a key determinant of severity for those who develop acute pancreatitis.  </a:t>
            </a:r>
            <a:r>
              <a:rPr lang="en-US" smtClean="0">
                <a:solidFill>
                  <a:srgbClr val="000000"/>
                </a:solidFill>
                <a:latin typeface="Times New Roman" pitchFamily="18" charset="0"/>
              </a:rPr>
              <a:t>Activation of pancreatitic phospholipase A2  leads to the production of arachidonic acid metabolites and lysophophatidylcholine which have both proinflammatory and cell damaging effects and are discussed elsewhere (see slides 201-204). </a:t>
            </a:r>
            <a:r>
              <a:rPr lang="en-US" smtClean="0">
                <a:latin typeface="Times New Roman" pitchFamily="18" charset="0"/>
              </a:rPr>
              <a:t>The </a:t>
            </a:r>
            <a:r>
              <a:rPr lang="en-US" smtClean="0">
                <a:solidFill>
                  <a:srgbClr val="000000"/>
                </a:solidFill>
                <a:latin typeface="Times New Roman" pitchFamily="18" charset="0"/>
              </a:rPr>
              <a:t>image</a:t>
            </a:r>
            <a:r>
              <a:rPr lang="en-US" smtClean="0">
                <a:latin typeface="Times New Roman" pitchFamily="18" charset="0"/>
              </a:rPr>
              <a:t> also lists molecules that are anti-inflammatory that are produced during pancreatitis. </a:t>
            </a:r>
          </a:p>
          <a:p>
            <a:pPr>
              <a:spcBef>
                <a:spcPct val="0"/>
              </a:spcBef>
            </a:pPr>
            <a:endParaRPr lang="en-US" smtClean="0">
              <a:latin typeface="Times New Roman" pitchFamily="18" charset="0"/>
            </a:endParaRPr>
          </a:p>
          <a:p>
            <a:pPr>
              <a:spcBef>
                <a:spcPct val="0"/>
              </a:spcBef>
            </a:pPr>
            <a:r>
              <a:rPr lang="en-US" i="1" smtClean="0">
                <a:latin typeface="Times New Roman" pitchFamily="18" charset="0"/>
              </a:rPr>
              <a:t>Adapted from Bhatia M, Brady M, Shokuhi S, Christmas S, Neoptolemos JP, Slavin J. J Pathol 2000;190:117-125.</a:t>
            </a:r>
          </a:p>
          <a:p>
            <a:pPr>
              <a:spcBef>
                <a:spcPct val="0"/>
              </a:spcBef>
            </a:pPr>
            <a:endParaRPr lang="en-US" i="1" smtClean="0">
              <a:latin typeface="Times New Roman" pitchFamily="18" charset="0"/>
            </a:endParaRPr>
          </a:p>
          <a:p>
            <a:pPr>
              <a:spcBef>
                <a:spcPct val="0"/>
              </a:spcBef>
            </a:pPr>
            <a:r>
              <a:rPr lang="en-US" i="1" smtClean="0">
                <a:latin typeface="Times New Roman" pitchFamily="18" charset="0"/>
              </a:rPr>
              <a:t>Papachristou GI, Sass DA, Avula H, Lamb J, Lokshin A, Barmada MM, Slivka A, Whitcomb DC.</a:t>
            </a:r>
          </a:p>
          <a:p>
            <a:pPr>
              <a:spcBef>
                <a:spcPct val="0"/>
              </a:spcBef>
            </a:pPr>
            <a:r>
              <a:rPr lang="en-US" i="1" smtClean="0">
                <a:latin typeface="Times New Roman" pitchFamily="18" charset="0"/>
              </a:rPr>
              <a:t>Clin Gastroenterol Hepatol. 2005 3(5):475-81. 	</a:t>
            </a:r>
          </a:p>
          <a:p>
            <a:pPr>
              <a:spcBef>
                <a:spcPct val="0"/>
              </a:spcBef>
            </a:pPr>
            <a:r>
              <a:rPr lang="en-US" i="1" smtClean="0">
                <a:latin typeface="Times New Roman" pitchFamily="18" charset="0"/>
              </a:rPr>
              <a:t>Bhatia M. Scand J Surg. 2005 94(2):97-102.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58F29247-559D-48F5-A70A-E2E2D5573E15}" type="datetimeFigureOut">
              <a:rPr lang="en-US"/>
              <a:pPr>
                <a:defRPr/>
              </a:pPr>
              <a:t>2/28/12</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70210328-D174-4B25-AB70-33D0E07613F9}"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F5259B2-9B75-4809-B0DE-68E182AAD6C3}" type="datetimeFigureOut">
              <a:rPr lang="en-US"/>
              <a:pPr>
                <a:defRPr/>
              </a:pPr>
              <a:t>2/28/12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E8F4164-ADB6-4476-8E1A-3BD8967D35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3A24F08-D15E-4AF2-88F2-365465ACA577}" type="datetimeFigureOut">
              <a:rPr lang="en-US"/>
              <a:pPr>
                <a:defRPr/>
              </a:pPr>
              <a:t>2/28/12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71D4691-1B75-45DE-9D56-CFA1A2659D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9667" y="0"/>
            <a:ext cx="7772400" cy="393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961051EB-59D6-4CA9-9269-E6308DBBB90F}" type="datetimeFigureOut">
              <a:rPr lang="en-US"/>
              <a:pPr>
                <a:defRPr/>
              </a:pPr>
              <a:t>2/28/12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81A8B73-36E7-4B64-A158-7D3D317B54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E01125-63B7-4F61-8034-CDF038F538C8}" type="datetime1">
              <a:rPr lang="en-US"/>
              <a:pPr>
                <a:defRPr/>
              </a:pPr>
              <a:t>2/28/12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7D9093-5D5B-480D-934F-CDB7F92276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C2ADDBDF-0A11-4364-8FD3-AA86B16FA016}" type="datetimeFigureOut">
              <a:rPr lang="en-US"/>
              <a:pPr>
                <a:defRPr/>
              </a:pPr>
              <a:t>2/28/12</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2369F6B-C560-4CAA-BF05-30527CD70B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A49A7B48-7E3A-4F3D-B4B0-3F1761B9BB6F}"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549BAAE3-C79D-4ACB-9933-5D5AA9B22D89}" type="datetimeFigureOut">
              <a:rPr lang="en-US"/>
              <a:pPr>
                <a:defRPr/>
              </a:pPr>
              <a:t>2/28/12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AF65A19-1FA7-4AE4-8DB1-3E7ABD69A7F8}" type="datetimeFigureOut">
              <a:rPr lang="en-US"/>
              <a:pPr>
                <a:defRPr/>
              </a:pPr>
              <a:t>2/28/12</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1FAC6B66-9B9B-4D3B-BA01-CC101E5C49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F171188F-8838-48F5-AA3C-C43D08D33F07}" type="datetimeFigureOut">
              <a:rPr lang="en-US"/>
              <a:pPr>
                <a:defRPr/>
              </a:pPr>
              <a:t>2/28/12</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68677FD1-1B90-4A72-B981-49CF952E59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A7A1CEBB-2EDB-49A9-A45E-A8FA61E8D69C}" type="datetimeFigureOut">
              <a:rPr lang="en-US"/>
              <a:pPr>
                <a:defRPr/>
              </a:pPr>
              <a:t>2/28/12</a:t>
            </a:fld>
            <a:endParaRPr lang="en-US"/>
          </a:p>
        </p:txBody>
      </p:sp>
      <p:sp>
        <p:nvSpPr>
          <p:cNvPr id="6" name="Slide Number Placeholder 8"/>
          <p:cNvSpPr>
            <a:spLocks noGrp="1"/>
          </p:cNvSpPr>
          <p:nvPr>
            <p:ph type="sldNum" sz="quarter" idx="11"/>
          </p:nvPr>
        </p:nvSpPr>
        <p:spPr/>
        <p:txBody>
          <a:bodyPr/>
          <a:lstStyle>
            <a:lvl1pPr>
              <a:defRPr/>
            </a:lvl1pPr>
          </a:lstStyle>
          <a:p>
            <a:pPr>
              <a:defRPr/>
            </a:pPr>
            <a:fld id="{4C51B424-8FF8-421F-8428-8C32D050F6CD}"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5585CB36-3880-4F07-849A-B5D7852AED2A}" type="datetimeFigureOut">
              <a:rPr lang="en-US"/>
              <a:pPr>
                <a:defRPr/>
              </a:pPr>
              <a:t>2/28/12</a:t>
            </a:fld>
            <a:endParaRPr lang="en-US"/>
          </a:p>
        </p:txBody>
      </p:sp>
      <p:sp>
        <p:nvSpPr>
          <p:cNvPr id="6" name="Slide Number Placeholder 8"/>
          <p:cNvSpPr>
            <a:spLocks noGrp="1"/>
          </p:cNvSpPr>
          <p:nvPr>
            <p:ph type="sldNum" sz="quarter" idx="11"/>
          </p:nvPr>
        </p:nvSpPr>
        <p:spPr/>
        <p:txBody>
          <a:bodyPr/>
          <a:lstStyle>
            <a:lvl1pPr>
              <a:defRPr/>
            </a:lvl1pPr>
          </a:lstStyle>
          <a:p>
            <a:pPr>
              <a:defRPr/>
            </a:pPr>
            <a:fld id="{473BE405-CEF7-4DF4-B54A-AFA7619839AC}"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9BEE7461-2D8D-4EB5-BDDE-2C5CD1970528}" type="datetimeFigureOut">
              <a:rPr lang="en-US"/>
              <a:pPr>
                <a:defRPr/>
              </a:pPr>
              <a:t>2/28/12</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D485380E-AAAF-4513-9FC1-FC7422598D95}"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17" r:id="rId1"/>
    <p:sldLayoutId id="2147483716" r:id="rId2"/>
    <p:sldLayoutId id="2147483718" r:id="rId3"/>
    <p:sldLayoutId id="2147483715" r:id="rId4"/>
    <p:sldLayoutId id="2147483719" r:id="rId5"/>
    <p:sldLayoutId id="2147483714" r:id="rId6"/>
    <p:sldLayoutId id="2147483713" r:id="rId7"/>
    <p:sldLayoutId id="2147483720" r:id="rId8"/>
    <p:sldLayoutId id="2147483721" r:id="rId9"/>
    <p:sldLayoutId id="2147483712" r:id="rId10"/>
    <p:sldLayoutId id="2147483711" r:id="rId11"/>
    <p:sldLayoutId id="2147483722" r:id="rId12"/>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w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17.wmf"/><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0"/>
            <a:ext cx="7583488" cy="2334054"/>
          </a:xfrm>
        </p:spPr>
        <p:txBody>
          <a:bodyPr>
            <a:normAutofit fontScale="90000"/>
          </a:bodyPr>
          <a:lstStyle/>
          <a:p>
            <a:pPr fontAlgn="auto">
              <a:spcAft>
                <a:spcPts val="0"/>
              </a:spcAft>
              <a:defRPr/>
            </a:pPr>
            <a:r>
              <a:rPr dirty="0" smtClean="0"/>
              <a:t/>
            </a:r>
            <a:br>
              <a:rPr dirty="0" smtClean="0"/>
            </a:br>
            <a:r>
              <a:rPr dirty="0" smtClean="0"/>
              <a:t/>
            </a:r>
            <a:br>
              <a:rPr dirty="0" smtClean="0"/>
            </a:br>
            <a:r>
              <a:rPr dirty="0" smtClean="0"/>
              <a:t/>
            </a:r>
            <a:br>
              <a:rPr dirty="0" smtClean="0"/>
            </a:br>
            <a:r>
              <a:rPr dirty="0" smtClean="0"/>
              <a:t/>
            </a:r>
            <a:br>
              <a:rPr dirty="0" smtClean="0"/>
            </a:br>
            <a:r>
              <a:rPr dirty="0" smtClean="0"/>
              <a:t/>
            </a:r>
            <a:br>
              <a:rPr dirty="0" smtClean="0"/>
            </a:br>
            <a:r>
              <a:rPr dirty="0" smtClean="0"/>
              <a:t/>
            </a:r>
            <a:br>
              <a:rPr dirty="0" smtClean="0"/>
            </a:br>
            <a:r>
              <a:rPr dirty="0" smtClean="0"/>
              <a:t>PANCREATITIS</a:t>
            </a:r>
            <a:br>
              <a:rPr dirty="0" smtClean="0"/>
            </a:br>
            <a:r>
              <a:rPr dirty="0" smtClean="0"/>
              <a:t>RICHARD L. MONES MD</a:t>
            </a:r>
            <a:br>
              <a:rPr dirty="0" smtClean="0"/>
            </a:br>
            <a:r>
              <a:rPr dirty="0" smtClean="0"/>
              <a:t>HARLEM HOSPITAL</a:t>
            </a:r>
            <a:br>
              <a:rPr dirty="0" smtClean="0"/>
            </a:br>
            <a:endParaRPr dirty="0"/>
          </a:p>
        </p:txBody>
      </p:sp>
      <p:pic>
        <p:nvPicPr>
          <p:cNvPr id="15362" name="Content Placeholder 4" descr="images-2.jpeg"/>
          <p:cNvPicPr>
            <a:picLocks noGrp="1" noChangeAspect="1"/>
          </p:cNvPicPr>
          <p:nvPr>
            <p:ph idx="1"/>
          </p:nvPr>
        </p:nvPicPr>
        <p:blipFill>
          <a:blip r:embed="rId2"/>
          <a:srcRect l="-30212" r="-30212"/>
          <a:stretch>
            <a:fillRect/>
          </a:stretch>
        </p:blipFill>
        <p:spPr>
          <a:xfrm>
            <a:off x="779463" y="2333625"/>
            <a:ext cx="7583487" cy="404495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5986" name="Rectangle 2"/>
          <p:cNvSpPr>
            <a:spLocks noChangeArrowheads="1"/>
          </p:cNvSpPr>
          <p:nvPr/>
        </p:nvSpPr>
        <p:spPr bwMode="auto">
          <a:xfrm>
            <a:off x="522288" y="368300"/>
            <a:ext cx="8172450" cy="9906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sz="3200">
                <a:solidFill>
                  <a:srgbClr val="FFFF00"/>
                </a:solidFill>
                <a:latin typeface="Arial" pitchFamily="1" charset="0"/>
              </a:rPr>
              <a:t>Classes of Enzymes in Pancreatic Juice</a:t>
            </a:r>
            <a:endParaRPr lang="en-US" sz="2400">
              <a:solidFill>
                <a:srgbClr val="FFFF00"/>
              </a:solidFill>
              <a:latin typeface="+mn-lt"/>
            </a:endParaRPr>
          </a:p>
        </p:txBody>
      </p:sp>
      <p:grpSp>
        <p:nvGrpSpPr>
          <p:cNvPr id="30722" name="Group 3"/>
          <p:cNvGrpSpPr>
            <a:grpSpLocks/>
          </p:cNvGrpSpPr>
          <p:nvPr/>
        </p:nvGrpSpPr>
        <p:grpSpPr bwMode="auto">
          <a:xfrm>
            <a:off x="1131888" y="1558925"/>
            <a:ext cx="7783512" cy="4471988"/>
            <a:chOff x="802" y="982"/>
            <a:chExt cx="5516" cy="2817"/>
          </a:xfrm>
        </p:grpSpPr>
        <p:grpSp>
          <p:nvGrpSpPr>
            <p:cNvPr id="30725" name="Group 4"/>
            <p:cNvGrpSpPr>
              <a:grpSpLocks/>
            </p:cNvGrpSpPr>
            <p:nvPr/>
          </p:nvGrpSpPr>
          <p:grpSpPr bwMode="auto">
            <a:xfrm>
              <a:off x="802" y="982"/>
              <a:ext cx="4029" cy="2817"/>
              <a:chOff x="1714" y="1070"/>
              <a:chExt cx="2713" cy="1897"/>
            </a:xfrm>
          </p:grpSpPr>
          <p:sp>
            <p:nvSpPr>
              <p:cNvPr id="30730" name="Freeform 5"/>
              <p:cNvSpPr>
                <a:spLocks/>
              </p:cNvSpPr>
              <p:nvPr/>
            </p:nvSpPr>
            <p:spPr bwMode="auto">
              <a:xfrm>
                <a:off x="2812" y="1682"/>
                <a:ext cx="1057" cy="439"/>
              </a:xfrm>
              <a:custGeom>
                <a:avLst/>
                <a:gdLst>
                  <a:gd name="T0" fmla="*/ 0 w 1057"/>
                  <a:gd name="T1" fmla="*/ 235 h 439"/>
                  <a:gd name="T2" fmla="*/ 1057 w 1057"/>
                  <a:gd name="T3" fmla="*/ 0 h 439"/>
                  <a:gd name="T4" fmla="*/ 1057 w 1057"/>
                  <a:gd name="T5" fmla="*/ 205 h 439"/>
                  <a:gd name="T6" fmla="*/ 0 w 1057"/>
                  <a:gd name="T7" fmla="*/ 439 h 439"/>
                  <a:gd name="T8" fmla="*/ 0 w 1057"/>
                  <a:gd name="T9" fmla="*/ 235 h 439"/>
                  <a:gd name="T10" fmla="*/ 0 60000 65536"/>
                  <a:gd name="T11" fmla="*/ 0 60000 65536"/>
                  <a:gd name="T12" fmla="*/ 0 60000 65536"/>
                  <a:gd name="T13" fmla="*/ 0 60000 65536"/>
                  <a:gd name="T14" fmla="*/ 0 60000 65536"/>
                  <a:gd name="T15" fmla="*/ 0 w 1057"/>
                  <a:gd name="T16" fmla="*/ 0 h 439"/>
                  <a:gd name="T17" fmla="*/ 1057 w 1057"/>
                  <a:gd name="T18" fmla="*/ 439 h 439"/>
                </a:gdLst>
                <a:ahLst/>
                <a:cxnLst>
                  <a:cxn ang="T10">
                    <a:pos x="T0" y="T1"/>
                  </a:cxn>
                  <a:cxn ang="T11">
                    <a:pos x="T2" y="T3"/>
                  </a:cxn>
                  <a:cxn ang="T12">
                    <a:pos x="T4" y="T5"/>
                  </a:cxn>
                  <a:cxn ang="T13">
                    <a:pos x="T6" y="T7"/>
                  </a:cxn>
                  <a:cxn ang="T14">
                    <a:pos x="T8" y="T9"/>
                  </a:cxn>
                </a:cxnLst>
                <a:rect l="T15" t="T16" r="T17" b="T18"/>
                <a:pathLst>
                  <a:path w="1057" h="439">
                    <a:moveTo>
                      <a:pt x="0" y="235"/>
                    </a:moveTo>
                    <a:lnTo>
                      <a:pt x="1057" y="0"/>
                    </a:lnTo>
                    <a:lnTo>
                      <a:pt x="1057" y="205"/>
                    </a:lnTo>
                    <a:lnTo>
                      <a:pt x="0" y="439"/>
                    </a:lnTo>
                    <a:lnTo>
                      <a:pt x="0" y="235"/>
                    </a:lnTo>
                    <a:close/>
                  </a:path>
                </a:pathLst>
              </a:custGeom>
              <a:gradFill rotWithShape="0">
                <a:gsLst>
                  <a:gs pos="0">
                    <a:srgbClr val="993300"/>
                  </a:gs>
                  <a:gs pos="100000">
                    <a:srgbClr val="FF9933"/>
                  </a:gs>
                </a:gsLst>
                <a:lin ang="0" scaled="1"/>
              </a:gradFill>
              <a:ln w="9525">
                <a:solidFill>
                  <a:srgbClr val="000000"/>
                </a:solidFill>
                <a:round/>
                <a:headEnd/>
                <a:tailEnd/>
              </a:ln>
            </p:spPr>
            <p:txBody>
              <a:bodyPr/>
              <a:lstStyle/>
              <a:p>
                <a:endParaRPr lang="en-US">
                  <a:latin typeface="Constantia" pitchFamily="18" charset="0"/>
                </a:endParaRPr>
              </a:p>
            </p:txBody>
          </p:sp>
          <p:sp>
            <p:nvSpPr>
              <p:cNvPr id="30731" name="Freeform 6"/>
              <p:cNvSpPr>
                <a:spLocks/>
              </p:cNvSpPr>
              <p:nvPr/>
            </p:nvSpPr>
            <p:spPr bwMode="auto">
              <a:xfrm>
                <a:off x="4409" y="1911"/>
                <a:ext cx="18" cy="336"/>
              </a:xfrm>
              <a:custGeom>
                <a:avLst/>
                <a:gdLst>
                  <a:gd name="T0" fmla="*/ 18 w 18"/>
                  <a:gd name="T1" fmla="*/ 0 h 336"/>
                  <a:gd name="T2" fmla="*/ 18 w 18"/>
                  <a:gd name="T3" fmla="*/ 12 h 336"/>
                  <a:gd name="T4" fmla="*/ 18 w 18"/>
                  <a:gd name="T5" fmla="*/ 30 h 336"/>
                  <a:gd name="T6" fmla="*/ 12 w 18"/>
                  <a:gd name="T7" fmla="*/ 42 h 336"/>
                  <a:gd name="T8" fmla="*/ 12 w 18"/>
                  <a:gd name="T9" fmla="*/ 60 h 336"/>
                  <a:gd name="T10" fmla="*/ 12 w 18"/>
                  <a:gd name="T11" fmla="*/ 72 h 336"/>
                  <a:gd name="T12" fmla="*/ 12 w 18"/>
                  <a:gd name="T13" fmla="*/ 84 h 336"/>
                  <a:gd name="T14" fmla="*/ 6 w 18"/>
                  <a:gd name="T15" fmla="*/ 102 h 336"/>
                  <a:gd name="T16" fmla="*/ 6 w 18"/>
                  <a:gd name="T17" fmla="*/ 114 h 336"/>
                  <a:gd name="T18" fmla="*/ 0 w 18"/>
                  <a:gd name="T19" fmla="*/ 132 h 336"/>
                  <a:gd name="T20" fmla="*/ 0 w 18"/>
                  <a:gd name="T21" fmla="*/ 336 h 336"/>
                  <a:gd name="T22" fmla="*/ 6 w 18"/>
                  <a:gd name="T23" fmla="*/ 318 h 336"/>
                  <a:gd name="T24" fmla="*/ 6 w 18"/>
                  <a:gd name="T25" fmla="*/ 306 h 336"/>
                  <a:gd name="T26" fmla="*/ 12 w 18"/>
                  <a:gd name="T27" fmla="*/ 288 h 336"/>
                  <a:gd name="T28" fmla="*/ 12 w 18"/>
                  <a:gd name="T29" fmla="*/ 276 h 336"/>
                  <a:gd name="T30" fmla="*/ 12 w 18"/>
                  <a:gd name="T31" fmla="*/ 264 h 336"/>
                  <a:gd name="T32" fmla="*/ 12 w 18"/>
                  <a:gd name="T33" fmla="*/ 246 h 336"/>
                  <a:gd name="T34" fmla="*/ 18 w 18"/>
                  <a:gd name="T35" fmla="*/ 234 h 336"/>
                  <a:gd name="T36" fmla="*/ 18 w 18"/>
                  <a:gd name="T37" fmla="*/ 216 h 336"/>
                  <a:gd name="T38" fmla="*/ 18 w 18"/>
                  <a:gd name="T39" fmla="*/ 204 h 336"/>
                  <a:gd name="T40" fmla="*/ 18 w 18"/>
                  <a:gd name="T41" fmla="*/ 0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36"/>
                  <a:gd name="T65" fmla="*/ 18 w 18"/>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36">
                    <a:moveTo>
                      <a:pt x="18" y="0"/>
                    </a:moveTo>
                    <a:lnTo>
                      <a:pt x="18" y="12"/>
                    </a:lnTo>
                    <a:lnTo>
                      <a:pt x="18" y="30"/>
                    </a:lnTo>
                    <a:lnTo>
                      <a:pt x="12" y="42"/>
                    </a:lnTo>
                    <a:lnTo>
                      <a:pt x="12" y="60"/>
                    </a:lnTo>
                    <a:lnTo>
                      <a:pt x="12" y="72"/>
                    </a:lnTo>
                    <a:lnTo>
                      <a:pt x="12" y="84"/>
                    </a:lnTo>
                    <a:lnTo>
                      <a:pt x="6" y="102"/>
                    </a:lnTo>
                    <a:lnTo>
                      <a:pt x="6" y="114"/>
                    </a:lnTo>
                    <a:lnTo>
                      <a:pt x="0" y="132"/>
                    </a:lnTo>
                    <a:lnTo>
                      <a:pt x="0" y="336"/>
                    </a:lnTo>
                    <a:lnTo>
                      <a:pt x="6" y="318"/>
                    </a:lnTo>
                    <a:lnTo>
                      <a:pt x="6" y="306"/>
                    </a:lnTo>
                    <a:lnTo>
                      <a:pt x="12" y="288"/>
                    </a:lnTo>
                    <a:lnTo>
                      <a:pt x="12" y="276"/>
                    </a:lnTo>
                    <a:lnTo>
                      <a:pt x="12" y="264"/>
                    </a:lnTo>
                    <a:lnTo>
                      <a:pt x="12" y="246"/>
                    </a:lnTo>
                    <a:lnTo>
                      <a:pt x="18" y="234"/>
                    </a:lnTo>
                    <a:lnTo>
                      <a:pt x="18" y="216"/>
                    </a:lnTo>
                    <a:lnTo>
                      <a:pt x="18" y="204"/>
                    </a:lnTo>
                    <a:lnTo>
                      <a:pt x="18" y="0"/>
                    </a:lnTo>
                    <a:close/>
                  </a:path>
                </a:pathLst>
              </a:custGeom>
              <a:solidFill>
                <a:srgbClr val="3366FF"/>
              </a:solidFill>
              <a:ln w="9525">
                <a:solidFill>
                  <a:srgbClr val="000000"/>
                </a:solidFill>
                <a:round/>
                <a:headEnd/>
                <a:tailEnd/>
              </a:ln>
            </p:spPr>
            <p:txBody>
              <a:bodyPr/>
              <a:lstStyle/>
              <a:p>
                <a:endParaRPr lang="en-US">
                  <a:latin typeface="Constantia" pitchFamily="18" charset="0"/>
                </a:endParaRPr>
              </a:p>
            </p:txBody>
          </p:sp>
          <p:sp>
            <p:nvSpPr>
              <p:cNvPr id="30732" name="Freeform 7"/>
              <p:cNvSpPr>
                <a:spLocks/>
              </p:cNvSpPr>
              <p:nvPr/>
            </p:nvSpPr>
            <p:spPr bwMode="auto">
              <a:xfrm>
                <a:off x="3323" y="1911"/>
                <a:ext cx="1086" cy="336"/>
              </a:xfrm>
              <a:custGeom>
                <a:avLst/>
                <a:gdLst>
                  <a:gd name="T0" fmla="*/ 0 w 1086"/>
                  <a:gd name="T1" fmla="*/ 0 h 336"/>
                  <a:gd name="T2" fmla="*/ 1086 w 1086"/>
                  <a:gd name="T3" fmla="*/ 132 h 336"/>
                  <a:gd name="T4" fmla="*/ 1086 w 1086"/>
                  <a:gd name="T5" fmla="*/ 336 h 336"/>
                  <a:gd name="T6" fmla="*/ 0 w 1086"/>
                  <a:gd name="T7" fmla="*/ 204 h 336"/>
                  <a:gd name="T8" fmla="*/ 0 w 1086"/>
                  <a:gd name="T9" fmla="*/ 0 h 336"/>
                  <a:gd name="T10" fmla="*/ 0 60000 65536"/>
                  <a:gd name="T11" fmla="*/ 0 60000 65536"/>
                  <a:gd name="T12" fmla="*/ 0 60000 65536"/>
                  <a:gd name="T13" fmla="*/ 0 60000 65536"/>
                  <a:gd name="T14" fmla="*/ 0 60000 65536"/>
                  <a:gd name="T15" fmla="*/ 0 w 1086"/>
                  <a:gd name="T16" fmla="*/ 0 h 336"/>
                  <a:gd name="T17" fmla="*/ 1086 w 1086"/>
                  <a:gd name="T18" fmla="*/ 336 h 336"/>
                </a:gdLst>
                <a:ahLst/>
                <a:cxnLst>
                  <a:cxn ang="T10">
                    <a:pos x="T0" y="T1"/>
                  </a:cxn>
                  <a:cxn ang="T11">
                    <a:pos x="T2" y="T3"/>
                  </a:cxn>
                  <a:cxn ang="T12">
                    <a:pos x="T4" y="T5"/>
                  </a:cxn>
                  <a:cxn ang="T13">
                    <a:pos x="T6" y="T7"/>
                  </a:cxn>
                  <a:cxn ang="T14">
                    <a:pos x="T8" y="T9"/>
                  </a:cxn>
                </a:cxnLst>
                <a:rect l="T15" t="T16" r="T17" b="T18"/>
                <a:pathLst>
                  <a:path w="1086" h="336">
                    <a:moveTo>
                      <a:pt x="0" y="0"/>
                    </a:moveTo>
                    <a:lnTo>
                      <a:pt x="1086" y="132"/>
                    </a:lnTo>
                    <a:lnTo>
                      <a:pt x="1086" y="336"/>
                    </a:lnTo>
                    <a:lnTo>
                      <a:pt x="0" y="204"/>
                    </a:lnTo>
                    <a:lnTo>
                      <a:pt x="0" y="0"/>
                    </a:lnTo>
                    <a:close/>
                  </a:path>
                </a:pathLst>
              </a:custGeom>
              <a:solidFill>
                <a:srgbClr val="1A1A4D"/>
              </a:solidFill>
              <a:ln w="9525">
                <a:solidFill>
                  <a:srgbClr val="000000"/>
                </a:solidFill>
                <a:round/>
                <a:headEnd/>
                <a:tailEnd/>
              </a:ln>
            </p:spPr>
            <p:txBody>
              <a:bodyPr/>
              <a:lstStyle/>
              <a:p>
                <a:endParaRPr lang="en-US">
                  <a:latin typeface="Constantia" pitchFamily="18" charset="0"/>
                </a:endParaRPr>
              </a:p>
            </p:txBody>
          </p:sp>
          <p:sp>
            <p:nvSpPr>
              <p:cNvPr id="30733" name="Freeform 8"/>
              <p:cNvSpPr>
                <a:spLocks/>
              </p:cNvSpPr>
              <p:nvPr/>
            </p:nvSpPr>
            <p:spPr bwMode="auto">
              <a:xfrm>
                <a:off x="3323" y="1676"/>
                <a:ext cx="1104" cy="367"/>
              </a:xfrm>
              <a:custGeom>
                <a:avLst/>
                <a:gdLst>
                  <a:gd name="T0" fmla="*/ 1062 w 1104"/>
                  <a:gd name="T1" fmla="*/ 0 h 367"/>
                  <a:gd name="T2" fmla="*/ 1062 w 1104"/>
                  <a:gd name="T3" fmla="*/ 12 h 367"/>
                  <a:gd name="T4" fmla="*/ 1068 w 1104"/>
                  <a:gd name="T5" fmla="*/ 30 h 367"/>
                  <a:gd name="T6" fmla="*/ 1074 w 1104"/>
                  <a:gd name="T7" fmla="*/ 42 h 367"/>
                  <a:gd name="T8" fmla="*/ 1080 w 1104"/>
                  <a:gd name="T9" fmla="*/ 54 h 367"/>
                  <a:gd name="T10" fmla="*/ 1080 w 1104"/>
                  <a:gd name="T11" fmla="*/ 72 h 367"/>
                  <a:gd name="T12" fmla="*/ 1086 w 1104"/>
                  <a:gd name="T13" fmla="*/ 84 h 367"/>
                  <a:gd name="T14" fmla="*/ 1086 w 1104"/>
                  <a:gd name="T15" fmla="*/ 84 h 367"/>
                  <a:gd name="T16" fmla="*/ 1086 w 1104"/>
                  <a:gd name="T17" fmla="*/ 102 h 367"/>
                  <a:gd name="T18" fmla="*/ 1092 w 1104"/>
                  <a:gd name="T19" fmla="*/ 114 h 367"/>
                  <a:gd name="T20" fmla="*/ 1092 w 1104"/>
                  <a:gd name="T21" fmla="*/ 132 h 367"/>
                  <a:gd name="T22" fmla="*/ 1098 w 1104"/>
                  <a:gd name="T23" fmla="*/ 144 h 367"/>
                  <a:gd name="T24" fmla="*/ 1098 w 1104"/>
                  <a:gd name="T25" fmla="*/ 156 h 367"/>
                  <a:gd name="T26" fmla="*/ 1098 w 1104"/>
                  <a:gd name="T27" fmla="*/ 175 h 367"/>
                  <a:gd name="T28" fmla="*/ 1098 w 1104"/>
                  <a:gd name="T29" fmla="*/ 187 h 367"/>
                  <a:gd name="T30" fmla="*/ 1104 w 1104"/>
                  <a:gd name="T31" fmla="*/ 205 h 367"/>
                  <a:gd name="T32" fmla="*/ 1104 w 1104"/>
                  <a:gd name="T33" fmla="*/ 217 h 367"/>
                  <a:gd name="T34" fmla="*/ 1104 w 1104"/>
                  <a:gd name="T35" fmla="*/ 235 h 367"/>
                  <a:gd name="T36" fmla="*/ 1104 w 1104"/>
                  <a:gd name="T37" fmla="*/ 247 h 367"/>
                  <a:gd name="T38" fmla="*/ 1104 w 1104"/>
                  <a:gd name="T39" fmla="*/ 265 h 367"/>
                  <a:gd name="T40" fmla="*/ 1098 w 1104"/>
                  <a:gd name="T41" fmla="*/ 277 h 367"/>
                  <a:gd name="T42" fmla="*/ 1098 w 1104"/>
                  <a:gd name="T43" fmla="*/ 277 h 367"/>
                  <a:gd name="T44" fmla="*/ 1098 w 1104"/>
                  <a:gd name="T45" fmla="*/ 295 h 367"/>
                  <a:gd name="T46" fmla="*/ 1098 w 1104"/>
                  <a:gd name="T47" fmla="*/ 307 h 367"/>
                  <a:gd name="T48" fmla="*/ 1098 w 1104"/>
                  <a:gd name="T49" fmla="*/ 319 h 367"/>
                  <a:gd name="T50" fmla="*/ 1092 w 1104"/>
                  <a:gd name="T51" fmla="*/ 337 h 367"/>
                  <a:gd name="T52" fmla="*/ 1092 w 1104"/>
                  <a:gd name="T53" fmla="*/ 349 h 367"/>
                  <a:gd name="T54" fmla="*/ 1086 w 1104"/>
                  <a:gd name="T55" fmla="*/ 367 h 367"/>
                  <a:gd name="T56" fmla="*/ 0 w 1104"/>
                  <a:gd name="T57" fmla="*/ 235 h 367"/>
                  <a:gd name="T58" fmla="*/ 1062 w 1104"/>
                  <a:gd name="T59" fmla="*/ 0 h 3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04"/>
                  <a:gd name="T91" fmla="*/ 0 h 367"/>
                  <a:gd name="T92" fmla="*/ 1104 w 1104"/>
                  <a:gd name="T93" fmla="*/ 367 h 3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04" h="367">
                    <a:moveTo>
                      <a:pt x="1062" y="0"/>
                    </a:moveTo>
                    <a:lnTo>
                      <a:pt x="1062" y="12"/>
                    </a:lnTo>
                    <a:lnTo>
                      <a:pt x="1068" y="30"/>
                    </a:lnTo>
                    <a:lnTo>
                      <a:pt x="1074" y="42"/>
                    </a:lnTo>
                    <a:lnTo>
                      <a:pt x="1080" y="54"/>
                    </a:lnTo>
                    <a:lnTo>
                      <a:pt x="1080" y="72"/>
                    </a:lnTo>
                    <a:lnTo>
                      <a:pt x="1086" y="84"/>
                    </a:lnTo>
                    <a:lnTo>
                      <a:pt x="1086" y="102"/>
                    </a:lnTo>
                    <a:lnTo>
                      <a:pt x="1092" y="114"/>
                    </a:lnTo>
                    <a:lnTo>
                      <a:pt x="1092" y="132"/>
                    </a:lnTo>
                    <a:lnTo>
                      <a:pt x="1098" y="144"/>
                    </a:lnTo>
                    <a:lnTo>
                      <a:pt x="1098" y="156"/>
                    </a:lnTo>
                    <a:lnTo>
                      <a:pt x="1098" y="175"/>
                    </a:lnTo>
                    <a:lnTo>
                      <a:pt x="1098" y="187"/>
                    </a:lnTo>
                    <a:lnTo>
                      <a:pt x="1104" y="205"/>
                    </a:lnTo>
                    <a:lnTo>
                      <a:pt x="1104" y="217"/>
                    </a:lnTo>
                    <a:lnTo>
                      <a:pt x="1104" y="235"/>
                    </a:lnTo>
                    <a:lnTo>
                      <a:pt x="1104" y="247"/>
                    </a:lnTo>
                    <a:lnTo>
                      <a:pt x="1104" y="265"/>
                    </a:lnTo>
                    <a:lnTo>
                      <a:pt x="1098" y="277"/>
                    </a:lnTo>
                    <a:lnTo>
                      <a:pt x="1098" y="295"/>
                    </a:lnTo>
                    <a:lnTo>
                      <a:pt x="1098" y="307"/>
                    </a:lnTo>
                    <a:lnTo>
                      <a:pt x="1098" y="319"/>
                    </a:lnTo>
                    <a:lnTo>
                      <a:pt x="1092" y="337"/>
                    </a:lnTo>
                    <a:lnTo>
                      <a:pt x="1092" y="349"/>
                    </a:lnTo>
                    <a:lnTo>
                      <a:pt x="1086" y="367"/>
                    </a:lnTo>
                    <a:lnTo>
                      <a:pt x="0" y="235"/>
                    </a:lnTo>
                    <a:lnTo>
                      <a:pt x="1062" y="0"/>
                    </a:lnTo>
                    <a:close/>
                  </a:path>
                </a:pathLst>
              </a:custGeom>
              <a:solidFill>
                <a:srgbClr val="6600FF"/>
              </a:solidFill>
              <a:ln w="9525">
                <a:solidFill>
                  <a:srgbClr val="000000"/>
                </a:solidFill>
                <a:round/>
                <a:headEnd/>
                <a:tailEnd/>
              </a:ln>
            </p:spPr>
            <p:txBody>
              <a:bodyPr/>
              <a:lstStyle/>
              <a:p>
                <a:endParaRPr lang="en-US">
                  <a:latin typeface="Constantia" pitchFamily="18" charset="0"/>
                </a:endParaRPr>
              </a:p>
            </p:txBody>
          </p:sp>
          <p:sp>
            <p:nvSpPr>
              <p:cNvPr id="30734" name="Freeform 9"/>
              <p:cNvSpPr>
                <a:spLocks/>
              </p:cNvSpPr>
              <p:nvPr/>
            </p:nvSpPr>
            <p:spPr bwMode="auto">
              <a:xfrm>
                <a:off x="4379" y="2097"/>
                <a:ext cx="24" cy="306"/>
              </a:xfrm>
              <a:custGeom>
                <a:avLst/>
                <a:gdLst>
                  <a:gd name="T0" fmla="*/ 24 w 24"/>
                  <a:gd name="T1" fmla="*/ 0 h 306"/>
                  <a:gd name="T2" fmla="*/ 24 w 24"/>
                  <a:gd name="T3" fmla="*/ 12 h 306"/>
                  <a:gd name="T4" fmla="*/ 18 w 24"/>
                  <a:gd name="T5" fmla="*/ 30 h 306"/>
                  <a:gd name="T6" fmla="*/ 18 w 24"/>
                  <a:gd name="T7" fmla="*/ 30 h 306"/>
                  <a:gd name="T8" fmla="*/ 18 w 24"/>
                  <a:gd name="T9" fmla="*/ 42 h 306"/>
                  <a:gd name="T10" fmla="*/ 12 w 24"/>
                  <a:gd name="T11" fmla="*/ 54 h 306"/>
                  <a:gd name="T12" fmla="*/ 6 w 24"/>
                  <a:gd name="T13" fmla="*/ 72 h 306"/>
                  <a:gd name="T14" fmla="*/ 6 w 24"/>
                  <a:gd name="T15" fmla="*/ 72 h 306"/>
                  <a:gd name="T16" fmla="*/ 0 w 24"/>
                  <a:gd name="T17" fmla="*/ 84 h 306"/>
                  <a:gd name="T18" fmla="*/ 0 w 24"/>
                  <a:gd name="T19" fmla="*/ 102 h 306"/>
                  <a:gd name="T20" fmla="*/ 0 w 24"/>
                  <a:gd name="T21" fmla="*/ 306 h 306"/>
                  <a:gd name="T22" fmla="*/ 0 w 24"/>
                  <a:gd name="T23" fmla="*/ 288 h 306"/>
                  <a:gd name="T24" fmla="*/ 6 w 24"/>
                  <a:gd name="T25" fmla="*/ 276 h 306"/>
                  <a:gd name="T26" fmla="*/ 6 w 24"/>
                  <a:gd name="T27" fmla="*/ 276 h 306"/>
                  <a:gd name="T28" fmla="*/ 12 w 24"/>
                  <a:gd name="T29" fmla="*/ 258 h 306"/>
                  <a:gd name="T30" fmla="*/ 18 w 24"/>
                  <a:gd name="T31" fmla="*/ 246 h 306"/>
                  <a:gd name="T32" fmla="*/ 18 w 24"/>
                  <a:gd name="T33" fmla="*/ 234 h 306"/>
                  <a:gd name="T34" fmla="*/ 18 w 24"/>
                  <a:gd name="T35" fmla="*/ 234 h 306"/>
                  <a:gd name="T36" fmla="*/ 24 w 24"/>
                  <a:gd name="T37" fmla="*/ 216 h 306"/>
                  <a:gd name="T38" fmla="*/ 24 w 24"/>
                  <a:gd name="T39" fmla="*/ 204 h 306"/>
                  <a:gd name="T40" fmla="*/ 24 w 24"/>
                  <a:gd name="T41" fmla="*/ 0 h 3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6"/>
                  <a:gd name="T65" fmla="*/ 24 w 24"/>
                  <a:gd name="T66" fmla="*/ 306 h 3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6">
                    <a:moveTo>
                      <a:pt x="24" y="0"/>
                    </a:moveTo>
                    <a:lnTo>
                      <a:pt x="24" y="12"/>
                    </a:lnTo>
                    <a:lnTo>
                      <a:pt x="18" y="30"/>
                    </a:lnTo>
                    <a:lnTo>
                      <a:pt x="18" y="42"/>
                    </a:lnTo>
                    <a:lnTo>
                      <a:pt x="12" y="54"/>
                    </a:lnTo>
                    <a:lnTo>
                      <a:pt x="6" y="72"/>
                    </a:lnTo>
                    <a:lnTo>
                      <a:pt x="0" y="84"/>
                    </a:lnTo>
                    <a:lnTo>
                      <a:pt x="0" y="102"/>
                    </a:lnTo>
                    <a:lnTo>
                      <a:pt x="0" y="306"/>
                    </a:lnTo>
                    <a:lnTo>
                      <a:pt x="0" y="288"/>
                    </a:lnTo>
                    <a:lnTo>
                      <a:pt x="6" y="276"/>
                    </a:lnTo>
                    <a:lnTo>
                      <a:pt x="12" y="258"/>
                    </a:lnTo>
                    <a:lnTo>
                      <a:pt x="18" y="246"/>
                    </a:lnTo>
                    <a:lnTo>
                      <a:pt x="18" y="234"/>
                    </a:lnTo>
                    <a:lnTo>
                      <a:pt x="24" y="216"/>
                    </a:lnTo>
                    <a:lnTo>
                      <a:pt x="24" y="204"/>
                    </a:lnTo>
                    <a:lnTo>
                      <a:pt x="24" y="0"/>
                    </a:lnTo>
                    <a:close/>
                  </a:path>
                </a:pathLst>
              </a:custGeom>
              <a:solidFill>
                <a:srgbClr val="FF00FF"/>
              </a:solidFill>
              <a:ln w="9525">
                <a:solidFill>
                  <a:srgbClr val="000000"/>
                </a:solidFill>
                <a:round/>
                <a:headEnd/>
                <a:tailEnd/>
              </a:ln>
            </p:spPr>
            <p:txBody>
              <a:bodyPr/>
              <a:lstStyle/>
              <a:p>
                <a:endParaRPr lang="en-US">
                  <a:latin typeface="Constantia" pitchFamily="18" charset="0"/>
                </a:endParaRPr>
              </a:p>
            </p:txBody>
          </p:sp>
          <p:sp>
            <p:nvSpPr>
              <p:cNvPr id="30735" name="Freeform 10"/>
              <p:cNvSpPr>
                <a:spLocks/>
              </p:cNvSpPr>
              <p:nvPr/>
            </p:nvSpPr>
            <p:spPr bwMode="auto">
              <a:xfrm>
                <a:off x="3317" y="1965"/>
                <a:ext cx="1056" cy="438"/>
              </a:xfrm>
              <a:custGeom>
                <a:avLst/>
                <a:gdLst>
                  <a:gd name="T0" fmla="*/ 0 w 1056"/>
                  <a:gd name="T1" fmla="*/ 0 h 438"/>
                  <a:gd name="T2" fmla="*/ 1056 w 1056"/>
                  <a:gd name="T3" fmla="*/ 234 h 438"/>
                  <a:gd name="T4" fmla="*/ 1056 w 1056"/>
                  <a:gd name="T5" fmla="*/ 438 h 438"/>
                  <a:gd name="T6" fmla="*/ 0 w 1056"/>
                  <a:gd name="T7" fmla="*/ 204 h 438"/>
                  <a:gd name="T8" fmla="*/ 0 w 1056"/>
                  <a:gd name="T9" fmla="*/ 0 h 438"/>
                  <a:gd name="T10" fmla="*/ 0 60000 65536"/>
                  <a:gd name="T11" fmla="*/ 0 60000 65536"/>
                  <a:gd name="T12" fmla="*/ 0 60000 65536"/>
                  <a:gd name="T13" fmla="*/ 0 60000 65536"/>
                  <a:gd name="T14" fmla="*/ 0 60000 65536"/>
                  <a:gd name="T15" fmla="*/ 0 w 1056"/>
                  <a:gd name="T16" fmla="*/ 0 h 438"/>
                  <a:gd name="T17" fmla="*/ 1056 w 1056"/>
                  <a:gd name="T18" fmla="*/ 438 h 438"/>
                </a:gdLst>
                <a:ahLst/>
                <a:cxnLst>
                  <a:cxn ang="T10">
                    <a:pos x="T0" y="T1"/>
                  </a:cxn>
                  <a:cxn ang="T11">
                    <a:pos x="T2" y="T3"/>
                  </a:cxn>
                  <a:cxn ang="T12">
                    <a:pos x="T4" y="T5"/>
                  </a:cxn>
                  <a:cxn ang="T13">
                    <a:pos x="T6" y="T7"/>
                  </a:cxn>
                  <a:cxn ang="T14">
                    <a:pos x="T8" y="T9"/>
                  </a:cxn>
                </a:cxnLst>
                <a:rect l="T15" t="T16" r="T17" b="T18"/>
                <a:pathLst>
                  <a:path w="1056" h="438">
                    <a:moveTo>
                      <a:pt x="0" y="0"/>
                    </a:moveTo>
                    <a:lnTo>
                      <a:pt x="1056" y="234"/>
                    </a:lnTo>
                    <a:lnTo>
                      <a:pt x="1056" y="438"/>
                    </a:lnTo>
                    <a:lnTo>
                      <a:pt x="0" y="204"/>
                    </a:lnTo>
                    <a:lnTo>
                      <a:pt x="0" y="0"/>
                    </a:lnTo>
                    <a:close/>
                  </a:path>
                </a:pathLst>
              </a:custGeom>
              <a:solidFill>
                <a:srgbClr val="800080"/>
              </a:solidFill>
              <a:ln w="9525">
                <a:solidFill>
                  <a:srgbClr val="000000"/>
                </a:solidFill>
                <a:round/>
                <a:headEnd/>
                <a:tailEnd/>
              </a:ln>
            </p:spPr>
            <p:txBody>
              <a:bodyPr/>
              <a:lstStyle/>
              <a:p>
                <a:endParaRPr lang="en-US">
                  <a:latin typeface="Constantia" pitchFamily="18" charset="0"/>
                </a:endParaRPr>
              </a:p>
            </p:txBody>
          </p:sp>
          <p:sp>
            <p:nvSpPr>
              <p:cNvPr id="30736" name="Freeform 11"/>
              <p:cNvSpPr>
                <a:spLocks/>
              </p:cNvSpPr>
              <p:nvPr/>
            </p:nvSpPr>
            <p:spPr bwMode="auto">
              <a:xfrm>
                <a:off x="3317" y="1965"/>
                <a:ext cx="1086" cy="234"/>
              </a:xfrm>
              <a:custGeom>
                <a:avLst/>
                <a:gdLst>
                  <a:gd name="T0" fmla="*/ 1086 w 1086"/>
                  <a:gd name="T1" fmla="*/ 132 h 234"/>
                  <a:gd name="T2" fmla="*/ 1086 w 1086"/>
                  <a:gd name="T3" fmla="*/ 144 h 234"/>
                  <a:gd name="T4" fmla="*/ 1080 w 1086"/>
                  <a:gd name="T5" fmla="*/ 162 h 234"/>
                  <a:gd name="T6" fmla="*/ 1080 w 1086"/>
                  <a:gd name="T7" fmla="*/ 162 h 234"/>
                  <a:gd name="T8" fmla="*/ 1080 w 1086"/>
                  <a:gd name="T9" fmla="*/ 174 h 234"/>
                  <a:gd name="T10" fmla="*/ 1074 w 1086"/>
                  <a:gd name="T11" fmla="*/ 186 h 234"/>
                  <a:gd name="T12" fmla="*/ 1068 w 1086"/>
                  <a:gd name="T13" fmla="*/ 204 h 234"/>
                  <a:gd name="T14" fmla="*/ 1068 w 1086"/>
                  <a:gd name="T15" fmla="*/ 204 h 234"/>
                  <a:gd name="T16" fmla="*/ 1062 w 1086"/>
                  <a:gd name="T17" fmla="*/ 216 h 234"/>
                  <a:gd name="T18" fmla="*/ 1062 w 1086"/>
                  <a:gd name="T19" fmla="*/ 234 h 234"/>
                  <a:gd name="T20" fmla="*/ 0 w 1086"/>
                  <a:gd name="T21" fmla="*/ 0 h 234"/>
                  <a:gd name="T22" fmla="*/ 1086 w 1086"/>
                  <a:gd name="T23" fmla="*/ 132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6"/>
                  <a:gd name="T37" fmla="*/ 0 h 234"/>
                  <a:gd name="T38" fmla="*/ 1086 w 1086"/>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6" h="234">
                    <a:moveTo>
                      <a:pt x="1086" y="132"/>
                    </a:moveTo>
                    <a:lnTo>
                      <a:pt x="1086" y="144"/>
                    </a:lnTo>
                    <a:lnTo>
                      <a:pt x="1080" y="162"/>
                    </a:lnTo>
                    <a:lnTo>
                      <a:pt x="1080" y="174"/>
                    </a:lnTo>
                    <a:lnTo>
                      <a:pt x="1074" y="186"/>
                    </a:lnTo>
                    <a:lnTo>
                      <a:pt x="1068" y="204"/>
                    </a:lnTo>
                    <a:lnTo>
                      <a:pt x="1062" y="216"/>
                    </a:lnTo>
                    <a:lnTo>
                      <a:pt x="1062" y="234"/>
                    </a:lnTo>
                    <a:lnTo>
                      <a:pt x="0" y="0"/>
                    </a:lnTo>
                    <a:lnTo>
                      <a:pt x="1086" y="132"/>
                    </a:lnTo>
                    <a:close/>
                  </a:path>
                </a:pathLst>
              </a:custGeom>
              <a:solidFill>
                <a:srgbClr val="D60093"/>
              </a:solidFill>
              <a:ln w="9525">
                <a:solidFill>
                  <a:srgbClr val="000000"/>
                </a:solidFill>
                <a:round/>
                <a:headEnd/>
                <a:tailEnd/>
              </a:ln>
            </p:spPr>
            <p:txBody>
              <a:bodyPr/>
              <a:lstStyle/>
              <a:p>
                <a:endParaRPr lang="en-US">
                  <a:latin typeface="Constantia" pitchFamily="18" charset="0"/>
                </a:endParaRPr>
              </a:p>
            </p:txBody>
          </p:sp>
          <p:sp>
            <p:nvSpPr>
              <p:cNvPr id="30737" name="Freeform 12"/>
              <p:cNvSpPr>
                <a:spLocks/>
              </p:cNvSpPr>
              <p:nvPr/>
            </p:nvSpPr>
            <p:spPr bwMode="auto">
              <a:xfrm>
                <a:off x="4349" y="2223"/>
                <a:ext cx="24" cy="258"/>
              </a:xfrm>
              <a:custGeom>
                <a:avLst/>
                <a:gdLst>
                  <a:gd name="T0" fmla="*/ 24 w 24"/>
                  <a:gd name="T1" fmla="*/ 0 h 258"/>
                  <a:gd name="T2" fmla="*/ 18 w 24"/>
                  <a:gd name="T3" fmla="*/ 12 h 258"/>
                  <a:gd name="T4" fmla="*/ 18 w 24"/>
                  <a:gd name="T5" fmla="*/ 12 h 258"/>
                  <a:gd name="T6" fmla="*/ 12 w 24"/>
                  <a:gd name="T7" fmla="*/ 24 h 258"/>
                  <a:gd name="T8" fmla="*/ 6 w 24"/>
                  <a:gd name="T9" fmla="*/ 42 h 258"/>
                  <a:gd name="T10" fmla="*/ 6 w 24"/>
                  <a:gd name="T11" fmla="*/ 42 h 258"/>
                  <a:gd name="T12" fmla="*/ 0 w 24"/>
                  <a:gd name="T13" fmla="*/ 54 h 258"/>
                  <a:gd name="T14" fmla="*/ 0 w 24"/>
                  <a:gd name="T15" fmla="*/ 258 h 258"/>
                  <a:gd name="T16" fmla="*/ 6 w 24"/>
                  <a:gd name="T17" fmla="*/ 246 h 258"/>
                  <a:gd name="T18" fmla="*/ 6 w 24"/>
                  <a:gd name="T19" fmla="*/ 246 h 258"/>
                  <a:gd name="T20" fmla="*/ 12 w 24"/>
                  <a:gd name="T21" fmla="*/ 228 h 258"/>
                  <a:gd name="T22" fmla="*/ 18 w 24"/>
                  <a:gd name="T23" fmla="*/ 216 h 258"/>
                  <a:gd name="T24" fmla="*/ 18 w 24"/>
                  <a:gd name="T25" fmla="*/ 216 h 258"/>
                  <a:gd name="T26" fmla="*/ 24 w 24"/>
                  <a:gd name="T27" fmla="*/ 204 h 258"/>
                  <a:gd name="T28" fmla="*/ 24 w 24"/>
                  <a:gd name="T29" fmla="*/ 0 h 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258"/>
                  <a:gd name="T47" fmla="*/ 24 w 24"/>
                  <a:gd name="T48" fmla="*/ 258 h 2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258">
                    <a:moveTo>
                      <a:pt x="24" y="0"/>
                    </a:moveTo>
                    <a:lnTo>
                      <a:pt x="18" y="12"/>
                    </a:lnTo>
                    <a:lnTo>
                      <a:pt x="12" y="24"/>
                    </a:lnTo>
                    <a:lnTo>
                      <a:pt x="6" y="42"/>
                    </a:lnTo>
                    <a:lnTo>
                      <a:pt x="0" y="54"/>
                    </a:lnTo>
                    <a:lnTo>
                      <a:pt x="0" y="258"/>
                    </a:lnTo>
                    <a:lnTo>
                      <a:pt x="6" y="246"/>
                    </a:lnTo>
                    <a:lnTo>
                      <a:pt x="12" y="228"/>
                    </a:lnTo>
                    <a:lnTo>
                      <a:pt x="18" y="216"/>
                    </a:lnTo>
                    <a:lnTo>
                      <a:pt x="24" y="204"/>
                    </a:lnTo>
                    <a:lnTo>
                      <a:pt x="24" y="0"/>
                    </a:lnTo>
                    <a:close/>
                  </a:path>
                </a:pathLst>
              </a:custGeom>
              <a:solidFill>
                <a:srgbClr val="99FF66"/>
              </a:solidFill>
              <a:ln w="9525">
                <a:solidFill>
                  <a:srgbClr val="000000"/>
                </a:solidFill>
                <a:round/>
                <a:headEnd/>
                <a:tailEnd/>
              </a:ln>
            </p:spPr>
            <p:txBody>
              <a:bodyPr/>
              <a:lstStyle/>
              <a:p>
                <a:endParaRPr lang="en-US">
                  <a:latin typeface="Constantia" pitchFamily="18" charset="0"/>
                </a:endParaRPr>
              </a:p>
            </p:txBody>
          </p:sp>
          <p:sp>
            <p:nvSpPr>
              <p:cNvPr id="30738" name="Freeform 13"/>
              <p:cNvSpPr>
                <a:spLocks/>
              </p:cNvSpPr>
              <p:nvPr/>
            </p:nvSpPr>
            <p:spPr bwMode="auto">
              <a:xfrm>
                <a:off x="3311" y="1989"/>
                <a:ext cx="1032" cy="492"/>
              </a:xfrm>
              <a:custGeom>
                <a:avLst/>
                <a:gdLst>
                  <a:gd name="T0" fmla="*/ 0 w 1032"/>
                  <a:gd name="T1" fmla="*/ 0 h 492"/>
                  <a:gd name="T2" fmla="*/ 1032 w 1032"/>
                  <a:gd name="T3" fmla="*/ 288 h 492"/>
                  <a:gd name="T4" fmla="*/ 1032 w 1032"/>
                  <a:gd name="T5" fmla="*/ 492 h 492"/>
                  <a:gd name="T6" fmla="*/ 0 w 1032"/>
                  <a:gd name="T7" fmla="*/ 204 h 492"/>
                  <a:gd name="T8" fmla="*/ 0 w 1032"/>
                  <a:gd name="T9" fmla="*/ 0 h 492"/>
                  <a:gd name="T10" fmla="*/ 0 60000 65536"/>
                  <a:gd name="T11" fmla="*/ 0 60000 65536"/>
                  <a:gd name="T12" fmla="*/ 0 60000 65536"/>
                  <a:gd name="T13" fmla="*/ 0 60000 65536"/>
                  <a:gd name="T14" fmla="*/ 0 60000 65536"/>
                  <a:gd name="T15" fmla="*/ 0 w 1032"/>
                  <a:gd name="T16" fmla="*/ 0 h 492"/>
                  <a:gd name="T17" fmla="*/ 1032 w 1032"/>
                  <a:gd name="T18" fmla="*/ 492 h 492"/>
                </a:gdLst>
                <a:ahLst/>
                <a:cxnLst>
                  <a:cxn ang="T10">
                    <a:pos x="T0" y="T1"/>
                  </a:cxn>
                  <a:cxn ang="T11">
                    <a:pos x="T2" y="T3"/>
                  </a:cxn>
                  <a:cxn ang="T12">
                    <a:pos x="T4" y="T5"/>
                  </a:cxn>
                  <a:cxn ang="T13">
                    <a:pos x="T6" y="T7"/>
                  </a:cxn>
                  <a:cxn ang="T14">
                    <a:pos x="T8" y="T9"/>
                  </a:cxn>
                </a:cxnLst>
                <a:rect l="T15" t="T16" r="T17" b="T18"/>
                <a:pathLst>
                  <a:path w="1032" h="492">
                    <a:moveTo>
                      <a:pt x="0" y="0"/>
                    </a:moveTo>
                    <a:lnTo>
                      <a:pt x="1032" y="288"/>
                    </a:lnTo>
                    <a:lnTo>
                      <a:pt x="1032" y="492"/>
                    </a:lnTo>
                    <a:lnTo>
                      <a:pt x="0" y="204"/>
                    </a:lnTo>
                    <a:lnTo>
                      <a:pt x="0" y="0"/>
                    </a:lnTo>
                    <a:close/>
                  </a:path>
                </a:pathLst>
              </a:custGeom>
              <a:gradFill rotWithShape="0">
                <a:gsLst>
                  <a:gs pos="0">
                    <a:srgbClr val="336600"/>
                  </a:gs>
                  <a:gs pos="100000">
                    <a:srgbClr val="669900"/>
                  </a:gs>
                </a:gsLst>
                <a:lin ang="0" scaled="1"/>
              </a:gradFill>
              <a:ln w="9525">
                <a:solidFill>
                  <a:srgbClr val="000000"/>
                </a:solidFill>
                <a:round/>
                <a:headEnd/>
                <a:tailEnd/>
              </a:ln>
            </p:spPr>
            <p:txBody>
              <a:bodyPr/>
              <a:lstStyle/>
              <a:p>
                <a:endParaRPr lang="en-US">
                  <a:latin typeface="Constantia" pitchFamily="18" charset="0"/>
                </a:endParaRPr>
              </a:p>
            </p:txBody>
          </p:sp>
          <p:sp>
            <p:nvSpPr>
              <p:cNvPr id="30739" name="Freeform 14"/>
              <p:cNvSpPr>
                <a:spLocks/>
              </p:cNvSpPr>
              <p:nvPr/>
            </p:nvSpPr>
            <p:spPr bwMode="auto">
              <a:xfrm>
                <a:off x="3311" y="1989"/>
                <a:ext cx="1062" cy="288"/>
              </a:xfrm>
              <a:custGeom>
                <a:avLst/>
                <a:gdLst>
                  <a:gd name="T0" fmla="*/ 1062 w 1062"/>
                  <a:gd name="T1" fmla="*/ 234 h 288"/>
                  <a:gd name="T2" fmla="*/ 1056 w 1062"/>
                  <a:gd name="T3" fmla="*/ 246 h 288"/>
                  <a:gd name="T4" fmla="*/ 1056 w 1062"/>
                  <a:gd name="T5" fmla="*/ 246 h 288"/>
                  <a:gd name="T6" fmla="*/ 1050 w 1062"/>
                  <a:gd name="T7" fmla="*/ 258 h 288"/>
                  <a:gd name="T8" fmla="*/ 1044 w 1062"/>
                  <a:gd name="T9" fmla="*/ 276 h 288"/>
                  <a:gd name="T10" fmla="*/ 1044 w 1062"/>
                  <a:gd name="T11" fmla="*/ 276 h 288"/>
                  <a:gd name="T12" fmla="*/ 1038 w 1062"/>
                  <a:gd name="T13" fmla="*/ 288 h 288"/>
                  <a:gd name="T14" fmla="*/ 0 w 1062"/>
                  <a:gd name="T15" fmla="*/ 0 h 288"/>
                  <a:gd name="T16" fmla="*/ 1062 w 1062"/>
                  <a:gd name="T17" fmla="*/ 234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2"/>
                  <a:gd name="T28" fmla="*/ 0 h 288"/>
                  <a:gd name="T29" fmla="*/ 1062 w 1062"/>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2" h="288">
                    <a:moveTo>
                      <a:pt x="1062" y="234"/>
                    </a:moveTo>
                    <a:lnTo>
                      <a:pt x="1056" y="246"/>
                    </a:lnTo>
                    <a:lnTo>
                      <a:pt x="1050" y="258"/>
                    </a:lnTo>
                    <a:lnTo>
                      <a:pt x="1044" y="276"/>
                    </a:lnTo>
                    <a:lnTo>
                      <a:pt x="1038" y="288"/>
                    </a:lnTo>
                    <a:lnTo>
                      <a:pt x="0" y="0"/>
                    </a:lnTo>
                    <a:lnTo>
                      <a:pt x="1062" y="234"/>
                    </a:lnTo>
                    <a:close/>
                  </a:path>
                </a:pathLst>
              </a:custGeom>
              <a:solidFill>
                <a:srgbClr val="66FF33"/>
              </a:solidFill>
              <a:ln w="9525">
                <a:solidFill>
                  <a:srgbClr val="000000"/>
                </a:solidFill>
                <a:round/>
                <a:headEnd/>
                <a:tailEnd/>
              </a:ln>
            </p:spPr>
            <p:txBody>
              <a:bodyPr/>
              <a:lstStyle/>
              <a:p>
                <a:endParaRPr lang="en-US">
                  <a:latin typeface="Constantia" pitchFamily="18" charset="0"/>
                </a:endParaRPr>
              </a:p>
            </p:txBody>
          </p:sp>
          <p:sp>
            <p:nvSpPr>
              <p:cNvPr id="30740" name="Freeform 15"/>
              <p:cNvSpPr>
                <a:spLocks/>
              </p:cNvSpPr>
              <p:nvPr/>
            </p:nvSpPr>
            <p:spPr bwMode="auto">
              <a:xfrm>
                <a:off x="1714" y="1917"/>
                <a:ext cx="2137" cy="1050"/>
              </a:xfrm>
              <a:custGeom>
                <a:avLst/>
                <a:gdLst>
                  <a:gd name="T0" fmla="*/ 2101 w 2137"/>
                  <a:gd name="T1" fmla="*/ 354 h 1050"/>
                  <a:gd name="T2" fmla="*/ 2047 w 2137"/>
                  <a:gd name="T3" fmla="*/ 432 h 1050"/>
                  <a:gd name="T4" fmla="*/ 1981 w 2137"/>
                  <a:gd name="T5" fmla="*/ 510 h 1050"/>
                  <a:gd name="T6" fmla="*/ 1903 w 2137"/>
                  <a:gd name="T7" fmla="*/ 576 h 1050"/>
                  <a:gd name="T8" fmla="*/ 1825 w 2137"/>
                  <a:gd name="T9" fmla="*/ 636 h 1050"/>
                  <a:gd name="T10" fmla="*/ 1729 w 2137"/>
                  <a:gd name="T11" fmla="*/ 690 h 1050"/>
                  <a:gd name="T12" fmla="*/ 1651 w 2137"/>
                  <a:gd name="T13" fmla="*/ 732 h 1050"/>
                  <a:gd name="T14" fmla="*/ 1548 w 2137"/>
                  <a:gd name="T15" fmla="*/ 774 h 1050"/>
                  <a:gd name="T16" fmla="*/ 1440 w 2137"/>
                  <a:gd name="T17" fmla="*/ 804 h 1050"/>
                  <a:gd name="T18" fmla="*/ 1326 w 2137"/>
                  <a:gd name="T19" fmla="*/ 828 h 1050"/>
                  <a:gd name="T20" fmla="*/ 1212 w 2137"/>
                  <a:gd name="T21" fmla="*/ 840 h 1050"/>
                  <a:gd name="T22" fmla="*/ 1098 w 2137"/>
                  <a:gd name="T23" fmla="*/ 846 h 1050"/>
                  <a:gd name="T24" fmla="*/ 984 w 2137"/>
                  <a:gd name="T25" fmla="*/ 840 h 1050"/>
                  <a:gd name="T26" fmla="*/ 870 w 2137"/>
                  <a:gd name="T27" fmla="*/ 828 h 1050"/>
                  <a:gd name="T28" fmla="*/ 762 w 2137"/>
                  <a:gd name="T29" fmla="*/ 804 h 1050"/>
                  <a:gd name="T30" fmla="*/ 654 w 2137"/>
                  <a:gd name="T31" fmla="*/ 774 h 1050"/>
                  <a:gd name="T32" fmla="*/ 546 w 2137"/>
                  <a:gd name="T33" fmla="*/ 732 h 1050"/>
                  <a:gd name="T34" fmla="*/ 450 w 2137"/>
                  <a:gd name="T35" fmla="*/ 684 h 1050"/>
                  <a:gd name="T36" fmla="*/ 360 w 2137"/>
                  <a:gd name="T37" fmla="*/ 630 h 1050"/>
                  <a:gd name="T38" fmla="*/ 282 w 2137"/>
                  <a:gd name="T39" fmla="*/ 564 h 1050"/>
                  <a:gd name="T40" fmla="*/ 222 w 2137"/>
                  <a:gd name="T41" fmla="*/ 510 h 1050"/>
                  <a:gd name="T42" fmla="*/ 156 w 2137"/>
                  <a:gd name="T43" fmla="*/ 432 h 1050"/>
                  <a:gd name="T44" fmla="*/ 102 w 2137"/>
                  <a:gd name="T45" fmla="*/ 354 h 1050"/>
                  <a:gd name="T46" fmla="*/ 60 w 2137"/>
                  <a:gd name="T47" fmla="*/ 276 h 1050"/>
                  <a:gd name="T48" fmla="*/ 24 w 2137"/>
                  <a:gd name="T49" fmla="*/ 186 h 1050"/>
                  <a:gd name="T50" fmla="*/ 6 w 2137"/>
                  <a:gd name="T51" fmla="*/ 102 h 1050"/>
                  <a:gd name="T52" fmla="*/ 0 w 2137"/>
                  <a:gd name="T53" fmla="*/ 12 h 1050"/>
                  <a:gd name="T54" fmla="*/ 0 w 2137"/>
                  <a:gd name="T55" fmla="*/ 264 h 1050"/>
                  <a:gd name="T56" fmla="*/ 18 w 2137"/>
                  <a:gd name="T57" fmla="*/ 348 h 1050"/>
                  <a:gd name="T58" fmla="*/ 42 w 2137"/>
                  <a:gd name="T59" fmla="*/ 438 h 1050"/>
                  <a:gd name="T60" fmla="*/ 78 w 2137"/>
                  <a:gd name="T61" fmla="*/ 522 h 1050"/>
                  <a:gd name="T62" fmla="*/ 126 w 2137"/>
                  <a:gd name="T63" fmla="*/ 600 h 1050"/>
                  <a:gd name="T64" fmla="*/ 186 w 2137"/>
                  <a:gd name="T65" fmla="*/ 678 h 1050"/>
                  <a:gd name="T66" fmla="*/ 258 w 2137"/>
                  <a:gd name="T67" fmla="*/ 744 h 1050"/>
                  <a:gd name="T68" fmla="*/ 318 w 2137"/>
                  <a:gd name="T69" fmla="*/ 798 h 1050"/>
                  <a:gd name="T70" fmla="*/ 408 w 2137"/>
                  <a:gd name="T71" fmla="*/ 858 h 1050"/>
                  <a:gd name="T72" fmla="*/ 498 w 2137"/>
                  <a:gd name="T73" fmla="*/ 912 h 1050"/>
                  <a:gd name="T74" fmla="*/ 600 w 2137"/>
                  <a:gd name="T75" fmla="*/ 954 h 1050"/>
                  <a:gd name="T76" fmla="*/ 702 w 2137"/>
                  <a:gd name="T77" fmla="*/ 990 h 1050"/>
                  <a:gd name="T78" fmla="*/ 816 w 2137"/>
                  <a:gd name="T79" fmla="*/ 1020 h 1050"/>
                  <a:gd name="T80" fmla="*/ 930 w 2137"/>
                  <a:gd name="T81" fmla="*/ 1038 h 1050"/>
                  <a:gd name="T82" fmla="*/ 1044 w 2137"/>
                  <a:gd name="T83" fmla="*/ 1050 h 1050"/>
                  <a:gd name="T84" fmla="*/ 1158 w 2137"/>
                  <a:gd name="T85" fmla="*/ 1050 h 1050"/>
                  <a:gd name="T86" fmla="*/ 1272 w 2137"/>
                  <a:gd name="T87" fmla="*/ 1038 h 1050"/>
                  <a:gd name="T88" fmla="*/ 1386 w 2137"/>
                  <a:gd name="T89" fmla="*/ 1020 h 1050"/>
                  <a:gd name="T90" fmla="*/ 1494 w 2137"/>
                  <a:gd name="T91" fmla="*/ 990 h 1050"/>
                  <a:gd name="T92" fmla="*/ 1603 w 2137"/>
                  <a:gd name="T93" fmla="*/ 954 h 1050"/>
                  <a:gd name="T94" fmla="*/ 1681 w 2137"/>
                  <a:gd name="T95" fmla="*/ 918 h 1050"/>
                  <a:gd name="T96" fmla="*/ 1777 w 2137"/>
                  <a:gd name="T97" fmla="*/ 870 h 1050"/>
                  <a:gd name="T98" fmla="*/ 1867 w 2137"/>
                  <a:gd name="T99" fmla="*/ 810 h 1050"/>
                  <a:gd name="T100" fmla="*/ 1945 w 2137"/>
                  <a:gd name="T101" fmla="*/ 744 h 1050"/>
                  <a:gd name="T102" fmla="*/ 2011 w 2137"/>
                  <a:gd name="T103" fmla="*/ 678 h 1050"/>
                  <a:gd name="T104" fmla="*/ 2071 w 2137"/>
                  <a:gd name="T105" fmla="*/ 600 h 1050"/>
                  <a:gd name="T106" fmla="*/ 2119 w 2137"/>
                  <a:gd name="T107" fmla="*/ 522 h 10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37"/>
                  <a:gd name="T163" fmla="*/ 0 h 1050"/>
                  <a:gd name="T164" fmla="*/ 2137 w 2137"/>
                  <a:gd name="T165" fmla="*/ 1050 h 10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37" h="1050">
                    <a:moveTo>
                      <a:pt x="2137" y="288"/>
                    </a:moveTo>
                    <a:lnTo>
                      <a:pt x="2131" y="300"/>
                    </a:lnTo>
                    <a:lnTo>
                      <a:pt x="2119" y="318"/>
                    </a:lnTo>
                    <a:lnTo>
                      <a:pt x="2113" y="330"/>
                    </a:lnTo>
                    <a:lnTo>
                      <a:pt x="2107" y="342"/>
                    </a:lnTo>
                    <a:lnTo>
                      <a:pt x="2101" y="354"/>
                    </a:lnTo>
                    <a:lnTo>
                      <a:pt x="2089" y="372"/>
                    </a:lnTo>
                    <a:lnTo>
                      <a:pt x="2083" y="384"/>
                    </a:lnTo>
                    <a:lnTo>
                      <a:pt x="2071" y="396"/>
                    </a:lnTo>
                    <a:lnTo>
                      <a:pt x="2065" y="408"/>
                    </a:lnTo>
                    <a:lnTo>
                      <a:pt x="2053" y="420"/>
                    </a:lnTo>
                    <a:lnTo>
                      <a:pt x="2047" y="432"/>
                    </a:lnTo>
                    <a:lnTo>
                      <a:pt x="2035" y="444"/>
                    </a:lnTo>
                    <a:lnTo>
                      <a:pt x="2023" y="462"/>
                    </a:lnTo>
                    <a:lnTo>
                      <a:pt x="2011" y="474"/>
                    </a:lnTo>
                    <a:lnTo>
                      <a:pt x="2005" y="486"/>
                    </a:lnTo>
                    <a:lnTo>
                      <a:pt x="1993" y="498"/>
                    </a:lnTo>
                    <a:lnTo>
                      <a:pt x="1981" y="510"/>
                    </a:lnTo>
                    <a:lnTo>
                      <a:pt x="1969" y="522"/>
                    </a:lnTo>
                    <a:lnTo>
                      <a:pt x="1957" y="528"/>
                    </a:lnTo>
                    <a:lnTo>
                      <a:pt x="1945" y="540"/>
                    </a:lnTo>
                    <a:lnTo>
                      <a:pt x="1933" y="552"/>
                    </a:lnTo>
                    <a:lnTo>
                      <a:pt x="1921" y="564"/>
                    </a:lnTo>
                    <a:lnTo>
                      <a:pt x="1903" y="576"/>
                    </a:lnTo>
                    <a:lnTo>
                      <a:pt x="1891" y="588"/>
                    </a:lnTo>
                    <a:lnTo>
                      <a:pt x="1879" y="594"/>
                    </a:lnTo>
                    <a:lnTo>
                      <a:pt x="1867" y="606"/>
                    </a:lnTo>
                    <a:lnTo>
                      <a:pt x="1849" y="618"/>
                    </a:lnTo>
                    <a:lnTo>
                      <a:pt x="1837" y="630"/>
                    </a:lnTo>
                    <a:lnTo>
                      <a:pt x="1825" y="636"/>
                    </a:lnTo>
                    <a:lnTo>
                      <a:pt x="1807" y="648"/>
                    </a:lnTo>
                    <a:lnTo>
                      <a:pt x="1795" y="654"/>
                    </a:lnTo>
                    <a:lnTo>
                      <a:pt x="1777" y="666"/>
                    </a:lnTo>
                    <a:lnTo>
                      <a:pt x="1765" y="672"/>
                    </a:lnTo>
                    <a:lnTo>
                      <a:pt x="1747" y="684"/>
                    </a:lnTo>
                    <a:lnTo>
                      <a:pt x="1729" y="690"/>
                    </a:lnTo>
                    <a:lnTo>
                      <a:pt x="1717" y="702"/>
                    </a:lnTo>
                    <a:lnTo>
                      <a:pt x="1699" y="708"/>
                    </a:lnTo>
                    <a:lnTo>
                      <a:pt x="1681" y="714"/>
                    </a:lnTo>
                    <a:lnTo>
                      <a:pt x="1669" y="726"/>
                    </a:lnTo>
                    <a:lnTo>
                      <a:pt x="1651" y="732"/>
                    </a:lnTo>
                    <a:lnTo>
                      <a:pt x="1633" y="738"/>
                    </a:lnTo>
                    <a:lnTo>
                      <a:pt x="1615" y="744"/>
                    </a:lnTo>
                    <a:lnTo>
                      <a:pt x="1603" y="750"/>
                    </a:lnTo>
                    <a:lnTo>
                      <a:pt x="1584" y="756"/>
                    </a:lnTo>
                    <a:lnTo>
                      <a:pt x="1566" y="768"/>
                    </a:lnTo>
                    <a:lnTo>
                      <a:pt x="1548" y="774"/>
                    </a:lnTo>
                    <a:lnTo>
                      <a:pt x="1530" y="780"/>
                    </a:lnTo>
                    <a:lnTo>
                      <a:pt x="1512" y="780"/>
                    </a:lnTo>
                    <a:lnTo>
                      <a:pt x="1494" y="786"/>
                    </a:lnTo>
                    <a:lnTo>
                      <a:pt x="1476" y="792"/>
                    </a:lnTo>
                    <a:lnTo>
                      <a:pt x="1458" y="798"/>
                    </a:lnTo>
                    <a:lnTo>
                      <a:pt x="1440" y="804"/>
                    </a:lnTo>
                    <a:lnTo>
                      <a:pt x="1422" y="810"/>
                    </a:lnTo>
                    <a:lnTo>
                      <a:pt x="1404" y="810"/>
                    </a:lnTo>
                    <a:lnTo>
                      <a:pt x="1386" y="816"/>
                    </a:lnTo>
                    <a:lnTo>
                      <a:pt x="1368" y="822"/>
                    </a:lnTo>
                    <a:lnTo>
                      <a:pt x="1350" y="822"/>
                    </a:lnTo>
                    <a:lnTo>
                      <a:pt x="1326" y="828"/>
                    </a:lnTo>
                    <a:lnTo>
                      <a:pt x="1308" y="828"/>
                    </a:lnTo>
                    <a:lnTo>
                      <a:pt x="1290" y="834"/>
                    </a:lnTo>
                    <a:lnTo>
                      <a:pt x="1272" y="834"/>
                    </a:lnTo>
                    <a:lnTo>
                      <a:pt x="1254" y="834"/>
                    </a:lnTo>
                    <a:lnTo>
                      <a:pt x="1236" y="840"/>
                    </a:lnTo>
                    <a:lnTo>
                      <a:pt x="1212" y="840"/>
                    </a:lnTo>
                    <a:lnTo>
                      <a:pt x="1194" y="840"/>
                    </a:lnTo>
                    <a:lnTo>
                      <a:pt x="1176" y="840"/>
                    </a:lnTo>
                    <a:lnTo>
                      <a:pt x="1158" y="846"/>
                    </a:lnTo>
                    <a:lnTo>
                      <a:pt x="1140" y="846"/>
                    </a:lnTo>
                    <a:lnTo>
                      <a:pt x="1116" y="846"/>
                    </a:lnTo>
                    <a:lnTo>
                      <a:pt x="1098" y="846"/>
                    </a:lnTo>
                    <a:lnTo>
                      <a:pt x="1080" y="846"/>
                    </a:lnTo>
                    <a:lnTo>
                      <a:pt x="1062" y="846"/>
                    </a:lnTo>
                    <a:lnTo>
                      <a:pt x="1044" y="846"/>
                    </a:lnTo>
                    <a:lnTo>
                      <a:pt x="1020" y="840"/>
                    </a:lnTo>
                    <a:lnTo>
                      <a:pt x="1002" y="840"/>
                    </a:lnTo>
                    <a:lnTo>
                      <a:pt x="984" y="840"/>
                    </a:lnTo>
                    <a:lnTo>
                      <a:pt x="966" y="840"/>
                    </a:lnTo>
                    <a:lnTo>
                      <a:pt x="948" y="834"/>
                    </a:lnTo>
                    <a:lnTo>
                      <a:pt x="930" y="834"/>
                    </a:lnTo>
                    <a:lnTo>
                      <a:pt x="906" y="834"/>
                    </a:lnTo>
                    <a:lnTo>
                      <a:pt x="888" y="828"/>
                    </a:lnTo>
                    <a:lnTo>
                      <a:pt x="870" y="828"/>
                    </a:lnTo>
                    <a:lnTo>
                      <a:pt x="852" y="822"/>
                    </a:lnTo>
                    <a:lnTo>
                      <a:pt x="834" y="822"/>
                    </a:lnTo>
                    <a:lnTo>
                      <a:pt x="816" y="816"/>
                    </a:lnTo>
                    <a:lnTo>
                      <a:pt x="798" y="810"/>
                    </a:lnTo>
                    <a:lnTo>
                      <a:pt x="780" y="810"/>
                    </a:lnTo>
                    <a:lnTo>
                      <a:pt x="762" y="804"/>
                    </a:lnTo>
                    <a:lnTo>
                      <a:pt x="744" y="798"/>
                    </a:lnTo>
                    <a:lnTo>
                      <a:pt x="720" y="792"/>
                    </a:lnTo>
                    <a:lnTo>
                      <a:pt x="702" y="786"/>
                    </a:lnTo>
                    <a:lnTo>
                      <a:pt x="690" y="780"/>
                    </a:lnTo>
                    <a:lnTo>
                      <a:pt x="672" y="780"/>
                    </a:lnTo>
                    <a:lnTo>
                      <a:pt x="654" y="774"/>
                    </a:lnTo>
                    <a:lnTo>
                      <a:pt x="636" y="768"/>
                    </a:lnTo>
                    <a:lnTo>
                      <a:pt x="618" y="756"/>
                    </a:lnTo>
                    <a:lnTo>
                      <a:pt x="600" y="750"/>
                    </a:lnTo>
                    <a:lnTo>
                      <a:pt x="582" y="744"/>
                    </a:lnTo>
                    <a:lnTo>
                      <a:pt x="564" y="738"/>
                    </a:lnTo>
                    <a:lnTo>
                      <a:pt x="546" y="732"/>
                    </a:lnTo>
                    <a:lnTo>
                      <a:pt x="534" y="726"/>
                    </a:lnTo>
                    <a:lnTo>
                      <a:pt x="516" y="714"/>
                    </a:lnTo>
                    <a:lnTo>
                      <a:pt x="498" y="708"/>
                    </a:lnTo>
                    <a:lnTo>
                      <a:pt x="486" y="702"/>
                    </a:lnTo>
                    <a:lnTo>
                      <a:pt x="468" y="690"/>
                    </a:lnTo>
                    <a:lnTo>
                      <a:pt x="450" y="684"/>
                    </a:lnTo>
                    <a:lnTo>
                      <a:pt x="438" y="672"/>
                    </a:lnTo>
                    <a:lnTo>
                      <a:pt x="420" y="666"/>
                    </a:lnTo>
                    <a:lnTo>
                      <a:pt x="408" y="654"/>
                    </a:lnTo>
                    <a:lnTo>
                      <a:pt x="390" y="648"/>
                    </a:lnTo>
                    <a:lnTo>
                      <a:pt x="378" y="636"/>
                    </a:lnTo>
                    <a:lnTo>
                      <a:pt x="360" y="630"/>
                    </a:lnTo>
                    <a:lnTo>
                      <a:pt x="348" y="618"/>
                    </a:lnTo>
                    <a:lnTo>
                      <a:pt x="336" y="606"/>
                    </a:lnTo>
                    <a:lnTo>
                      <a:pt x="318" y="594"/>
                    </a:lnTo>
                    <a:lnTo>
                      <a:pt x="306" y="588"/>
                    </a:lnTo>
                    <a:lnTo>
                      <a:pt x="294" y="576"/>
                    </a:lnTo>
                    <a:lnTo>
                      <a:pt x="282" y="564"/>
                    </a:lnTo>
                    <a:lnTo>
                      <a:pt x="270" y="552"/>
                    </a:lnTo>
                    <a:lnTo>
                      <a:pt x="258" y="540"/>
                    </a:lnTo>
                    <a:lnTo>
                      <a:pt x="246" y="528"/>
                    </a:lnTo>
                    <a:lnTo>
                      <a:pt x="234" y="522"/>
                    </a:lnTo>
                    <a:lnTo>
                      <a:pt x="222" y="510"/>
                    </a:lnTo>
                    <a:lnTo>
                      <a:pt x="210" y="498"/>
                    </a:lnTo>
                    <a:lnTo>
                      <a:pt x="198" y="486"/>
                    </a:lnTo>
                    <a:lnTo>
                      <a:pt x="186" y="474"/>
                    </a:lnTo>
                    <a:lnTo>
                      <a:pt x="174" y="462"/>
                    </a:lnTo>
                    <a:lnTo>
                      <a:pt x="168" y="444"/>
                    </a:lnTo>
                    <a:lnTo>
                      <a:pt x="156" y="432"/>
                    </a:lnTo>
                    <a:lnTo>
                      <a:pt x="144" y="420"/>
                    </a:lnTo>
                    <a:lnTo>
                      <a:pt x="138" y="408"/>
                    </a:lnTo>
                    <a:lnTo>
                      <a:pt x="126" y="396"/>
                    </a:lnTo>
                    <a:lnTo>
                      <a:pt x="120" y="384"/>
                    </a:lnTo>
                    <a:lnTo>
                      <a:pt x="108" y="372"/>
                    </a:lnTo>
                    <a:lnTo>
                      <a:pt x="102" y="354"/>
                    </a:lnTo>
                    <a:lnTo>
                      <a:pt x="96" y="342"/>
                    </a:lnTo>
                    <a:lnTo>
                      <a:pt x="84" y="330"/>
                    </a:lnTo>
                    <a:lnTo>
                      <a:pt x="78" y="318"/>
                    </a:lnTo>
                    <a:lnTo>
                      <a:pt x="72" y="300"/>
                    </a:lnTo>
                    <a:lnTo>
                      <a:pt x="66" y="288"/>
                    </a:lnTo>
                    <a:lnTo>
                      <a:pt x="60" y="276"/>
                    </a:lnTo>
                    <a:lnTo>
                      <a:pt x="54" y="258"/>
                    </a:lnTo>
                    <a:lnTo>
                      <a:pt x="48" y="246"/>
                    </a:lnTo>
                    <a:lnTo>
                      <a:pt x="42" y="234"/>
                    </a:lnTo>
                    <a:lnTo>
                      <a:pt x="36" y="216"/>
                    </a:lnTo>
                    <a:lnTo>
                      <a:pt x="30" y="204"/>
                    </a:lnTo>
                    <a:lnTo>
                      <a:pt x="24" y="186"/>
                    </a:lnTo>
                    <a:lnTo>
                      <a:pt x="24" y="174"/>
                    </a:lnTo>
                    <a:lnTo>
                      <a:pt x="18" y="162"/>
                    </a:lnTo>
                    <a:lnTo>
                      <a:pt x="18" y="144"/>
                    </a:lnTo>
                    <a:lnTo>
                      <a:pt x="12" y="132"/>
                    </a:lnTo>
                    <a:lnTo>
                      <a:pt x="12" y="114"/>
                    </a:lnTo>
                    <a:lnTo>
                      <a:pt x="6" y="102"/>
                    </a:lnTo>
                    <a:lnTo>
                      <a:pt x="6" y="84"/>
                    </a:lnTo>
                    <a:lnTo>
                      <a:pt x="0" y="72"/>
                    </a:lnTo>
                    <a:lnTo>
                      <a:pt x="0" y="60"/>
                    </a:lnTo>
                    <a:lnTo>
                      <a:pt x="0" y="42"/>
                    </a:lnTo>
                    <a:lnTo>
                      <a:pt x="0" y="30"/>
                    </a:lnTo>
                    <a:lnTo>
                      <a:pt x="0" y="12"/>
                    </a:lnTo>
                    <a:lnTo>
                      <a:pt x="0" y="0"/>
                    </a:lnTo>
                    <a:lnTo>
                      <a:pt x="0" y="204"/>
                    </a:lnTo>
                    <a:lnTo>
                      <a:pt x="0" y="216"/>
                    </a:lnTo>
                    <a:lnTo>
                      <a:pt x="0" y="234"/>
                    </a:lnTo>
                    <a:lnTo>
                      <a:pt x="0" y="246"/>
                    </a:lnTo>
                    <a:lnTo>
                      <a:pt x="0" y="264"/>
                    </a:lnTo>
                    <a:lnTo>
                      <a:pt x="0" y="276"/>
                    </a:lnTo>
                    <a:lnTo>
                      <a:pt x="6" y="288"/>
                    </a:lnTo>
                    <a:lnTo>
                      <a:pt x="6" y="306"/>
                    </a:lnTo>
                    <a:lnTo>
                      <a:pt x="12" y="318"/>
                    </a:lnTo>
                    <a:lnTo>
                      <a:pt x="12" y="336"/>
                    </a:lnTo>
                    <a:lnTo>
                      <a:pt x="18" y="348"/>
                    </a:lnTo>
                    <a:lnTo>
                      <a:pt x="18" y="366"/>
                    </a:lnTo>
                    <a:lnTo>
                      <a:pt x="24" y="378"/>
                    </a:lnTo>
                    <a:lnTo>
                      <a:pt x="24" y="390"/>
                    </a:lnTo>
                    <a:lnTo>
                      <a:pt x="30" y="408"/>
                    </a:lnTo>
                    <a:lnTo>
                      <a:pt x="36" y="420"/>
                    </a:lnTo>
                    <a:lnTo>
                      <a:pt x="42" y="438"/>
                    </a:lnTo>
                    <a:lnTo>
                      <a:pt x="48" y="450"/>
                    </a:lnTo>
                    <a:lnTo>
                      <a:pt x="54" y="462"/>
                    </a:lnTo>
                    <a:lnTo>
                      <a:pt x="60" y="480"/>
                    </a:lnTo>
                    <a:lnTo>
                      <a:pt x="66" y="492"/>
                    </a:lnTo>
                    <a:lnTo>
                      <a:pt x="72" y="504"/>
                    </a:lnTo>
                    <a:lnTo>
                      <a:pt x="78" y="522"/>
                    </a:lnTo>
                    <a:lnTo>
                      <a:pt x="84" y="534"/>
                    </a:lnTo>
                    <a:lnTo>
                      <a:pt x="96" y="546"/>
                    </a:lnTo>
                    <a:lnTo>
                      <a:pt x="102" y="558"/>
                    </a:lnTo>
                    <a:lnTo>
                      <a:pt x="108" y="576"/>
                    </a:lnTo>
                    <a:lnTo>
                      <a:pt x="120" y="588"/>
                    </a:lnTo>
                    <a:lnTo>
                      <a:pt x="126" y="600"/>
                    </a:lnTo>
                    <a:lnTo>
                      <a:pt x="138" y="612"/>
                    </a:lnTo>
                    <a:lnTo>
                      <a:pt x="144" y="624"/>
                    </a:lnTo>
                    <a:lnTo>
                      <a:pt x="156" y="636"/>
                    </a:lnTo>
                    <a:lnTo>
                      <a:pt x="168" y="648"/>
                    </a:lnTo>
                    <a:lnTo>
                      <a:pt x="174" y="666"/>
                    </a:lnTo>
                    <a:lnTo>
                      <a:pt x="186" y="678"/>
                    </a:lnTo>
                    <a:lnTo>
                      <a:pt x="198" y="690"/>
                    </a:lnTo>
                    <a:lnTo>
                      <a:pt x="210" y="702"/>
                    </a:lnTo>
                    <a:lnTo>
                      <a:pt x="222" y="714"/>
                    </a:lnTo>
                    <a:lnTo>
                      <a:pt x="234" y="726"/>
                    </a:lnTo>
                    <a:lnTo>
                      <a:pt x="246" y="732"/>
                    </a:lnTo>
                    <a:lnTo>
                      <a:pt x="258" y="744"/>
                    </a:lnTo>
                    <a:lnTo>
                      <a:pt x="270" y="756"/>
                    </a:lnTo>
                    <a:lnTo>
                      <a:pt x="282" y="768"/>
                    </a:lnTo>
                    <a:lnTo>
                      <a:pt x="294" y="780"/>
                    </a:lnTo>
                    <a:lnTo>
                      <a:pt x="306" y="792"/>
                    </a:lnTo>
                    <a:lnTo>
                      <a:pt x="318" y="798"/>
                    </a:lnTo>
                    <a:lnTo>
                      <a:pt x="336" y="810"/>
                    </a:lnTo>
                    <a:lnTo>
                      <a:pt x="348" y="822"/>
                    </a:lnTo>
                    <a:lnTo>
                      <a:pt x="360" y="834"/>
                    </a:lnTo>
                    <a:lnTo>
                      <a:pt x="378" y="840"/>
                    </a:lnTo>
                    <a:lnTo>
                      <a:pt x="390" y="852"/>
                    </a:lnTo>
                    <a:lnTo>
                      <a:pt x="408" y="858"/>
                    </a:lnTo>
                    <a:lnTo>
                      <a:pt x="420" y="870"/>
                    </a:lnTo>
                    <a:lnTo>
                      <a:pt x="438" y="876"/>
                    </a:lnTo>
                    <a:lnTo>
                      <a:pt x="450" y="888"/>
                    </a:lnTo>
                    <a:lnTo>
                      <a:pt x="468" y="894"/>
                    </a:lnTo>
                    <a:lnTo>
                      <a:pt x="486" y="906"/>
                    </a:lnTo>
                    <a:lnTo>
                      <a:pt x="498" y="912"/>
                    </a:lnTo>
                    <a:lnTo>
                      <a:pt x="516" y="918"/>
                    </a:lnTo>
                    <a:lnTo>
                      <a:pt x="534" y="930"/>
                    </a:lnTo>
                    <a:lnTo>
                      <a:pt x="546" y="936"/>
                    </a:lnTo>
                    <a:lnTo>
                      <a:pt x="564" y="942"/>
                    </a:lnTo>
                    <a:lnTo>
                      <a:pt x="582" y="948"/>
                    </a:lnTo>
                    <a:lnTo>
                      <a:pt x="600" y="954"/>
                    </a:lnTo>
                    <a:lnTo>
                      <a:pt x="618" y="960"/>
                    </a:lnTo>
                    <a:lnTo>
                      <a:pt x="636" y="972"/>
                    </a:lnTo>
                    <a:lnTo>
                      <a:pt x="654" y="978"/>
                    </a:lnTo>
                    <a:lnTo>
                      <a:pt x="672" y="984"/>
                    </a:lnTo>
                    <a:lnTo>
                      <a:pt x="690" y="984"/>
                    </a:lnTo>
                    <a:lnTo>
                      <a:pt x="702" y="990"/>
                    </a:lnTo>
                    <a:lnTo>
                      <a:pt x="720" y="996"/>
                    </a:lnTo>
                    <a:lnTo>
                      <a:pt x="744" y="1002"/>
                    </a:lnTo>
                    <a:lnTo>
                      <a:pt x="762" y="1008"/>
                    </a:lnTo>
                    <a:lnTo>
                      <a:pt x="780" y="1014"/>
                    </a:lnTo>
                    <a:lnTo>
                      <a:pt x="798" y="1014"/>
                    </a:lnTo>
                    <a:lnTo>
                      <a:pt x="816" y="1020"/>
                    </a:lnTo>
                    <a:lnTo>
                      <a:pt x="834" y="1026"/>
                    </a:lnTo>
                    <a:lnTo>
                      <a:pt x="852" y="1026"/>
                    </a:lnTo>
                    <a:lnTo>
                      <a:pt x="870" y="1032"/>
                    </a:lnTo>
                    <a:lnTo>
                      <a:pt x="888" y="1032"/>
                    </a:lnTo>
                    <a:lnTo>
                      <a:pt x="906" y="1038"/>
                    </a:lnTo>
                    <a:lnTo>
                      <a:pt x="930" y="1038"/>
                    </a:lnTo>
                    <a:lnTo>
                      <a:pt x="948" y="1038"/>
                    </a:lnTo>
                    <a:lnTo>
                      <a:pt x="966" y="1044"/>
                    </a:lnTo>
                    <a:lnTo>
                      <a:pt x="984" y="1044"/>
                    </a:lnTo>
                    <a:lnTo>
                      <a:pt x="1002" y="1044"/>
                    </a:lnTo>
                    <a:lnTo>
                      <a:pt x="1020" y="1044"/>
                    </a:lnTo>
                    <a:lnTo>
                      <a:pt x="1044" y="1050"/>
                    </a:lnTo>
                    <a:lnTo>
                      <a:pt x="1062" y="1050"/>
                    </a:lnTo>
                    <a:lnTo>
                      <a:pt x="1080" y="1050"/>
                    </a:lnTo>
                    <a:lnTo>
                      <a:pt x="1098" y="1050"/>
                    </a:lnTo>
                    <a:lnTo>
                      <a:pt x="1116" y="1050"/>
                    </a:lnTo>
                    <a:lnTo>
                      <a:pt x="1140" y="1050"/>
                    </a:lnTo>
                    <a:lnTo>
                      <a:pt x="1158" y="1050"/>
                    </a:lnTo>
                    <a:lnTo>
                      <a:pt x="1176" y="1044"/>
                    </a:lnTo>
                    <a:lnTo>
                      <a:pt x="1194" y="1044"/>
                    </a:lnTo>
                    <a:lnTo>
                      <a:pt x="1212" y="1044"/>
                    </a:lnTo>
                    <a:lnTo>
                      <a:pt x="1236" y="1044"/>
                    </a:lnTo>
                    <a:lnTo>
                      <a:pt x="1254" y="1038"/>
                    </a:lnTo>
                    <a:lnTo>
                      <a:pt x="1272" y="1038"/>
                    </a:lnTo>
                    <a:lnTo>
                      <a:pt x="1290" y="1038"/>
                    </a:lnTo>
                    <a:lnTo>
                      <a:pt x="1308" y="1032"/>
                    </a:lnTo>
                    <a:lnTo>
                      <a:pt x="1326" y="1032"/>
                    </a:lnTo>
                    <a:lnTo>
                      <a:pt x="1350" y="1026"/>
                    </a:lnTo>
                    <a:lnTo>
                      <a:pt x="1368" y="1026"/>
                    </a:lnTo>
                    <a:lnTo>
                      <a:pt x="1386" y="1020"/>
                    </a:lnTo>
                    <a:lnTo>
                      <a:pt x="1404" y="1014"/>
                    </a:lnTo>
                    <a:lnTo>
                      <a:pt x="1422" y="1014"/>
                    </a:lnTo>
                    <a:lnTo>
                      <a:pt x="1440" y="1008"/>
                    </a:lnTo>
                    <a:lnTo>
                      <a:pt x="1458" y="1002"/>
                    </a:lnTo>
                    <a:lnTo>
                      <a:pt x="1476" y="996"/>
                    </a:lnTo>
                    <a:lnTo>
                      <a:pt x="1494" y="990"/>
                    </a:lnTo>
                    <a:lnTo>
                      <a:pt x="1512" y="984"/>
                    </a:lnTo>
                    <a:lnTo>
                      <a:pt x="1530" y="984"/>
                    </a:lnTo>
                    <a:lnTo>
                      <a:pt x="1548" y="978"/>
                    </a:lnTo>
                    <a:lnTo>
                      <a:pt x="1566" y="972"/>
                    </a:lnTo>
                    <a:lnTo>
                      <a:pt x="1584" y="960"/>
                    </a:lnTo>
                    <a:lnTo>
                      <a:pt x="1603" y="954"/>
                    </a:lnTo>
                    <a:lnTo>
                      <a:pt x="1615" y="948"/>
                    </a:lnTo>
                    <a:lnTo>
                      <a:pt x="1633" y="942"/>
                    </a:lnTo>
                    <a:lnTo>
                      <a:pt x="1651" y="936"/>
                    </a:lnTo>
                    <a:lnTo>
                      <a:pt x="1669" y="930"/>
                    </a:lnTo>
                    <a:lnTo>
                      <a:pt x="1681" y="918"/>
                    </a:lnTo>
                    <a:lnTo>
                      <a:pt x="1699" y="912"/>
                    </a:lnTo>
                    <a:lnTo>
                      <a:pt x="1717" y="906"/>
                    </a:lnTo>
                    <a:lnTo>
                      <a:pt x="1729" y="894"/>
                    </a:lnTo>
                    <a:lnTo>
                      <a:pt x="1747" y="888"/>
                    </a:lnTo>
                    <a:lnTo>
                      <a:pt x="1765" y="876"/>
                    </a:lnTo>
                    <a:lnTo>
                      <a:pt x="1777" y="870"/>
                    </a:lnTo>
                    <a:lnTo>
                      <a:pt x="1795" y="858"/>
                    </a:lnTo>
                    <a:lnTo>
                      <a:pt x="1807" y="852"/>
                    </a:lnTo>
                    <a:lnTo>
                      <a:pt x="1825" y="840"/>
                    </a:lnTo>
                    <a:lnTo>
                      <a:pt x="1837" y="834"/>
                    </a:lnTo>
                    <a:lnTo>
                      <a:pt x="1849" y="822"/>
                    </a:lnTo>
                    <a:lnTo>
                      <a:pt x="1867" y="810"/>
                    </a:lnTo>
                    <a:lnTo>
                      <a:pt x="1879" y="798"/>
                    </a:lnTo>
                    <a:lnTo>
                      <a:pt x="1891" y="792"/>
                    </a:lnTo>
                    <a:lnTo>
                      <a:pt x="1903" y="780"/>
                    </a:lnTo>
                    <a:lnTo>
                      <a:pt x="1921" y="768"/>
                    </a:lnTo>
                    <a:lnTo>
                      <a:pt x="1933" y="756"/>
                    </a:lnTo>
                    <a:lnTo>
                      <a:pt x="1945" y="744"/>
                    </a:lnTo>
                    <a:lnTo>
                      <a:pt x="1957" y="732"/>
                    </a:lnTo>
                    <a:lnTo>
                      <a:pt x="1969" y="726"/>
                    </a:lnTo>
                    <a:lnTo>
                      <a:pt x="1981" y="714"/>
                    </a:lnTo>
                    <a:lnTo>
                      <a:pt x="1993" y="702"/>
                    </a:lnTo>
                    <a:lnTo>
                      <a:pt x="2005" y="690"/>
                    </a:lnTo>
                    <a:lnTo>
                      <a:pt x="2011" y="678"/>
                    </a:lnTo>
                    <a:lnTo>
                      <a:pt x="2023" y="666"/>
                    </a:lnTo>
                    <a:lnTo>
                      <a:pt x="2035" y="648"/>
                    </a:lnTo>
                    <a:lnTo>
                      <a:pt x="2047" y="636"/>
                    </a:lnTo>
                    <a:lnTo>
                      <a:pt x="2053" y="624"/>
                    </a:lnTo>
                    <a:lnTo>
                      <a:pt x="2065" y="612"/>
                    </a:lnTo>
                    <a:lnTo>
                      <a:pt x="2071" y="600"/>
                    </a:lnTo>
                    <a:lnTo>
                      <a:pt x="2083" y="588"/>
                    </a:lnTo>
                    <a:lnTo>
                      <a:pt x="2089" y="576"/>
                    </a:lnTo>
                    <a:lnTo>
                      <a:pt x="2101" y="558"/>
                    </a:lnTo>
                    <a:lnTo>
                      <a:pt x="2107" y="546"/>
                    </a:lnTo>
                    <a:lnTo>
                      <a:pt x="2113" y="534"/>
                    </a:lnTo>
                    <a:lnTo>
                      <a:pt x="2119" y="522"/>
                    </a:lnTo>
                    <a:lnTo>
                      <a:pt x="2131" y="504"/>
                    </a:lnTo>
                    <a:lnTo>
                      <a:pt x="2137" y="492"/>
                    </a:lnTo>
                    <a:lnTo>
                      <a:pt x="2137" y="288"/>
                    </a:lnTo>
                    <a:close/>
                  </a:path>
                </a:pathLst>
              </a:custGeom>
              <a:gradFill rotWithShape="0">
                <a:gsLst>
                  <a:gs pos="0">
                    <a:srgbClr val="993300"/>
                  </a:gs>
                  <a:gs pos="50000">
                    <a:srgbClr val="FF9933"/>
                  </a:gs>
                  <a:gs pos="100000">
                    <a:srgbClr val="993300"/>
                  </a:gs>
                </a:gsLst>
                <a:lin ang="0" scaled="1"/>
              </a:gradFill>
              <a:ln w="9525">
                <a:solidFill>
                  <a:srgbClr val="000000"/>
                </a:solidFill>
                <a:round/>
                <a:headEnd/>
                <a:tailEnd/>
              </a:ln>
            </p:spPr>
            <p:txBody>
              <a:bodyPr/>
              <a:lstStyle/>
              <a:p>
                <a:endParaRPr lang="en-US">
                  <a:latin typeface="Constantia" pitchFamily="18" charset="0"/>
                </a:endParaRPr>
              </a:p>
            </p:txBody>
          </p:sp>
          <p:sp>
            <p:nvSpPr>
              <p:cNvPr id="30741" name="Freeform 16"/>
              <p:cNvSpPr>
                <a:spLocks/>
              </p:cNvSpPr>
              <p:nvPr/>
            </p:nvSpPr>
            <p:spPr bwMode="auto">
              <a:xfrm>
                <a:off x="1714" y="1070"/>
                <a:ext cx="2161" cy="1693"/>
              </a:xfrm>
              <a:custGeom>
                <a:avLst/>
                <a:gdLst>
                  <a:gd name="T0" fmla="*/ 2101 w 2161"/>
                  <a:gd name="T1" fmla="*/ 1201 h 1693"/>
                  <a:gd name="T2" fmla="*/ 2047 w 2161"/>
                  <a:gd name="T3" fmla="*/ 1279 h 1693"/>
                  <a:gd name="T4" fmla="*/ 1981 w 2161"/>
                  <a:gd name="T5" fmla="*/ 1357 h 1693"/>
                  <a:gd name="T6" fmla="*/ 1903 w 2161"/>
                  <a:gd name="T7" fmla="*/ 1423 h 1693"/>
                  <a:gd name="T8" fmla="*/ 1825 w 2161"/>
                  <a:gd name="T9" fmla="*/ 1483 h 1693"/>
                  <a:gd name="T10" fmla="*/ 1729 w 2161"/>
                  <a:gd name="T11" fmla="*/ 1537 h 1693"/>
                  <a:gd name="T12" fmla="*/ 1633 w 2161"/>
                  <a:gd name="T13" fmla="*/ 1585 h 1693"/>
                  <a:gd name="T14" fmla="*/ 1530 w 2161"/>
                  <a:gd name="T15" fmla="*/ 1627 h 1693"/>
                  <a:gd name="T16" fmla="*/ 1422 w 2161"/>
                  <a:gd name="T17" fmla="*/ 1657 h 1693"/>
                  <a:gd name="T18" fmla="*/ 1308 w 2161"/>
                  <a:gd name="T19" fmla="*/ 1675 h 1693"/>
                  <a:gd name="T20" fmla="*/ 1194 w 2161"/>
                  <a:gd name="T21" fmla="*/ 1687 h 1693"/>
                  <a:gd name="T22" fmla="*/ 1080 w 2161"/>
                  <a:gd name="T23" fmla="*/ 1693 h 1693"/>
                  <a:gd name="T24" fmla="*/ 966 w 2161"/>
                  <a:gd name="T25" fmla="*/ 1687 h 1693"/>
                  <a:gd name="T26" fmla="*/ 852 w 2161"/>
                  <a:gd name="T27" fmla="*/ 1669 h 1693"/>
                  <a:gd name="T28" fmla="*/ 744 w 2161"/>
                  <a:gd name="T29" fmla="*/ 1645 h 1693"/>
                  <a:gd name="T30" fmla="*/ 636 w 2161"/>
                  <a:gd name="T31" fmla="*/ 1615 h 1693"/>
                  <a:gd name="T32" fmla="*/ 534 w 2161"/>
                  <a:gd name="T33" fmla="*/ 1573 h 1693"/>
                  <a:gd name="T34" fmla="*/ 438 w 2161"/>
                  <a:gd name="T35" fmla="*/ 1519 h 1693"/>
                  <a:gd name="T36" fmla="*/ 348 w 2161"/>
                  <a:gd name="T37" fmla="*/ 1465 h 1693"/>
                  <a:gd name="T38" fmla="*/ 270 w 2161"/>
                  <a:gd name="T39" fmla="*/ 1399 h 1693"/>
                  <a:gd name="T40" fmla="*/ 198 w 2161"/>
                  <a:gd name="T41" fmla="*/ 1333 h 1693"/>
                  <a:gd name="T42" fmla="*/ 138 w 2161"/>
                  <a:gd name="T43" fmla="*/ 1255 h 1693"/>
                  <a:gd name="T44" fmla="*/ 84 w 2161"/>
                  <a:gd name="T45" fmla="*/ 1177 h 1693"/>
                  <a:gd name="T46" fmla="*/ 48 w 2161"/>
                  <a:gd name="T47" fmla="*/ 1093 h 1693"/>
                  <a:gd name="T48" fmla="*/ 18 w 2161"/>
                  <a:gd name="T49" fmla="*/ 1009 h 1693"/>
                  <a:gd name="T50" fmla="*/ 0 w 2161"/>
                  <a:gd name="T51" fmla="*/ 919 h 1693"/>
                  <a:gd name="T52" fmla="*/ 0 w 2161"/>
                  <a:gd name="T53" fmla="*/ 829 h 1693"/>
                  <a:gd name="T54" fmla="*/ 6 w 2161"/>
                  <a:gd name="T55" fmla="*/ 744 h 1693"/>
                  <a:gd name="T56" fmla="*/ 24 w 2161"/>
                  <a:gd name="T57" fmla="*/ 654 h 1693"/>
                  <a:gd name="T58" fmla="*/ 60 w 2161"/>
                  <a:gd name="T59" fmla="*/ 570 h 1693"/>
                  <a:gd name="T60" fmla="*/ 102 w 2161"/>
                  <a:gd name="T61" fmla="*/ 486 h 1693"/>
                  <a:gd name="T62" fmla="*/ 156 w 2161"/>
                  <a:gd name="T63" fmla="*/ 408 h 1693"/>
                  <a:gd name="T64" fmla="*/ 222 w 2161"/>
                  <a:gd name="T65" fmla="*/ 336 h 1693"/>
                  <a:gd name="T66" fmla="*/ 294 w 2161"/>
                  <a:gd name="T67" fmla="*/ 270 h 1693"/>
                  <a:gd name="T68" fmla="*/ 378 w 2161"/>
                  <a:gd name="T69" fmla="*/ 204 h 1693"/>
                  <a:gd name="T70" fmla="*/ 468 w 2161"/>
                  <a:gd name="T71" fmla="*/ 150 h 1693"/>
                  <a:gd name="T72" fmla="*/ 564 w 2161"/>
                  <a:gd name="T73" fmla="*/ 102 h 1693"/>
                  <a:gd name="T74" fmla="*/ 672 w 2161"/>
                  <a:gd name="T75" fmla="*/ 66 h 1693"/>
                  <a:gd name="T76" fmla="*/ 780 w 2161"/>
                  <a:gd name="T77" fmla="*/ 36 h 1693"/>
                  <a:gd name="T78" fmla="*/ 888 w 2161"/>
                  <a:gd name="T79" fmla="*/ 12 h 1693"/>
                  <a:gd name="T80" fmla="*/ 1002 w 2161"/>
                  <a:gd name="T81" fmla="*/ 0 h 1693"/>
                  <a:gd name="T82" fmla="*/ 1116 w 2161"/>
                  <a:gd name="T83" fmla="*/ 0 h 1693"/>
                  <a:gd name="T84" fmla="*/ 1236 w 2161"/>
                  <a:gd name="T85" fmla="*/ 6 h 1693"/>
                  <a:gd name="T86" fmla="*/ 1350 w 2161"/>
                  <a:gd name="T87" fmla="*/ 18 h 1693"/>
                  <a:gd name="T88" fmla="*/ 1458 w 2161"/>
                  <a:gd name="T89" fmla="*/ 42 h 1693"/>
                  <a:gd name="T90" fmla="*/ 1566 w 2161"/>
                  <a:gd name="T91" fmla="*/ 78 h 1693"/>
                  <a:gd name="T92" fmla="*/ 1669 w 2161"/>
                  <a:gd name="T93" fmla="*/ 120 h 1693"/>
                  <a:gd name="T94" fmla="*/ 1765 w 2161"/>
                  <a:gd name="T95" fmla="*/ 168 h 1693"/>
                  <a:gd name="T96" fmla="*/ 1849 w 2161"/>
                  <a:gd name="T97" fmla="*/ 228 h 1693"/>
                  <a:gd name="T98" fmla="*/ 1933 w 2161"/>
                  <a:gd name="T99" fmla="*/ 288 h 1693"/>
                  <a:gd name="T100" fmla="*/ 2005 w 2161"/>
                  <a:gd name="T101" fmla="*/ 360 h 1693"/>
                  <a:gd name="T102" fmla="*/ 2065 w 2161"/>
                  <a:gd name="T103" fmla="*/ 432 h 1693"/>
                  <a:gd name="T104" fmla="*/ 2113 w 2161"/>
                  <a:gd name="T105" fmla="*/ 516 h 1693"/>
                  <a:gd name="T106" fmla="*/ 2155 w 2161"/>
                  <a:gd name="T107" fmla="*/ 600 h 1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1"/>
                  <a:gd name="T163" fmla="*/ 0 h 1693"/>
                  <a:gd name="T164" fmla="*/ 2161 w 2161"/>
                  <a:gd name="T165" fmla="*/ 1693 h 1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1" h="1693">
                    <a:moveTo>
                      <a:pt x="2137" y="1135"/>
                    </a:moveTo>
                    <a:lnTo>
                      <a:pt x="2131" y="1147"/>
                    </a:lnTo>
                    <a:lnTo>
                      <a:pt x="2119" y="1165"/>
                    </a:lnTo>
                    <a:lnTo>
                      <a:pt x="2113" y="1177"/>
                    </a:lnTo>
                    <a:lnTo>
                      <a:pt x="2107" y="1189"/>
                    </a:lnTo>
                    <a:lnTo>
                      <a:pt x="2101" y="1201"/>
                    </a:lnTo>
                    <a:lnTo>
                      <a:pt x="2089" y="1219"/>
                    </a:lnTo>
                    <a:lnTo>
                      <a:pt x="2083" y="1231"/>
                    </a:lnTo>
                    <a:lnTo>
                      <a:pt x="2071" y="1243"/>
                    </a:lnTo>
                    <a:lnTo>
                      <a:pt x="2065" y="1255"/>
                    </a:lnTo>
                    <a:lnTo>
                      <a:pt x="2053" y="1267"/>
                    </a:lnTo>
                    <a:lnTo>
                      <a:pt x="2047" y="1279"/>
                    </a:lnTo>
                    <a:lnTo>
                      <a:pt x="2035" y="1291"/>
                    </a:lnTo>
                    <a:lnTo>
                      <a:pt x="2023" y="1309"/>
                    </a:lnTo>
                    <a:lnTo>
                      <a:pt x="2011" y="1321"/>
                    </a:lnTo>
                    <a:lnTo>
                      <a:pt x="2005" y="1333"/>
                    </a:lnTo>
                    <a:lnTo>
                      <a:pt x="1993" y="1345"/>
                    </a:lnTo>
                    <a:lnTo>
                      <a:pt x="1981" y="1357"/>
                    </a:lnTo>
                    <a:lnTo>
                      <a:pt x="1969" y="1369"/>
                    </a:lnTo>
                    <a:lnTo>
                      <a:pt x="1957" y="1375"/>
                    </a:lnTo>
                    <a:lnTo>
                      <a:pt x="1945" y="1387"/>
                    </a:lnTo>
                    <a:lnTo>
                      <a:pt x="1933" y="1399"/>
                    </a:lnTo>
                    <a:lnTo>
                      <a:pt x="1921" y="1411"/>
                    </a:lnTo>
                    <a:lnTo>
                      <a:pt x="1903" y="1423"/>
                    </a:lnTo>
                    <a:lnTo>
                      <a:pt x="1891" y="1435"/>
                    </a:lnTo>
                    <a:lnTo>
                      <a:pt x="1879" y="1441"/>
                    </a:lnTo>
                    <a:lnTo>
                      <a:pt x="1867" y="1453"/>
                    </a:lnTo>
                    <a:lnTo>
                      <a:pt x="1849" y="1465"/>
                    </a:lnTo>
                    <a:lnTo>
                      <a:pt x="1837" y="1477"/>
                    </a:lnTo>
                    <a:lnTo>
                      <a:pt x="1825" y="1483"/>
                    </a:lnTo>
                    <a:lnTo>
                      <a:pt x="1807" y="1495"/>
                    </a:lnTo>
                    <a:lnTo>
                      <a:pt x="1795" y="1501"/>
                    </a:lnTo>
                    <a:lnTo>
                      <a:pt x="1777" y="1513"/>
                    </a:lnTo>
                    <a:lnTo>
                      <a:pt x="1765" y="1519"/>
                    </a:lnTo>
                    <a:lnTo>
                      <a:pt x="1747" y="1531"/>
                    </a:lnTo>
                    <a:lnTo>
                      <a:pt x="1729" y="1537"/>
                    </a:lnTo>
                    <a:lnTo>
                      <a:pt x="1717" y="1549"/>
                    </a:lnTo>
                    <a:lnTo>
                      <a:pt x="1699" y="1555"/>
                    </a:lnTo>
                    <a:lnTo>
                      <a:pt x="1681" y="1561"/>
                    </a:lnTo>
                    <a:lnTo>
                      <a:pt x="1669" y="1573"/>
                    </a:lnTo>
                    <a:lnTo>
                      <a:pt x="1651" y="1579"/>
                    </a:lnTo>
                    <a:lnTo>
                      <a:pt x="1633" y="1585"/>
                    </a:lnTo>
                    <a:lnTo>
                      <a:pt x="1615" y="1591"/>
                    </a:lnTo>
                    <a:lnTo>
                      <a:pt x="1603" y="1597"/>
                    </a:lnTo>
                    <a:lnTo>
                      <a:pt x="1584" y="1603"/>
                    </a:lnTo>
                    <a:lnTo>
                      <a:pt x="1566" y="1615"/>
                    </a:lnTo>
                    <a:lnTo>
                      <a:pt x="1548" y="1621"/>
                    </a:lnTo>
                    <a:lnTo>
                      <a:pt x="1530" y="1627"/>
                    </a:lnTo>
                    <a:lnTo>
                      <a:pt x="1512" y="1627"/>
                    </a:lnTo>
                    <a:lnTo>
                      <a:pt x="1494" y="1633"/>
                    </a:lnTo>
                    <a:lnTo>
                      <a:pt x="1476" y="1639"/>
                    </a:lnTo>
                    <a:lnTo>
                      <a:pt x="1458" y="1645"/>
                    </a:lnTo>
                    <a:lnTo>
                      <a:pt x="1440" y="1651"/>
                    </a:lnTo>
                    <a:lnTo>
                      <a:pt x="1422" y="1657"/>
                    </a:lnTo>
                    <a:lnTo>
                      <a:pt x="1404" y="1657"/>
                    </a:lnTo>
                    <a:lnTo>
                      <a:pt x="1386" y="1663"/>
                    </a:lnTo>
                    <a:lnTo>
                      <a:pt x="1368" y="1669"/>
                    </a:lnTo>
                    <a:lnTo>
                      <a:pt x="1350" y="1669"/>
                    </a:lnTo>
                    <a:lnTo>
                      <a:pt x="1326" y="1675"/>
                    </a:lnTo>
                    <a:lnTo>
                      <a:pt x="1308" y="1675"/>
                    </a:lnTo>
                    <a:lnTo>
                      <a:pt x="1290" y="1681"/>
                    </a:lnTo>
                    <a:lnTo>
                      <a:pt x="1272" y="1681"/>
                    </a:lnTo>
                    <a:lnTo>
                      <a:pt x="1254" y="1681"/>
                    </a:lnTo>
                    <a:lnTo>
                      <a:pt x="1236" y="1687"/>
                    </a:lnTo>
                    <a:lnTo>
                      <a:pt x="1212" y="1687"/>
                    </a:lnTo>
                    <a:lnTo>
                      <a:pt x="1194" y="1687"/>
                    </a:lnTo>
                    <a:lnTo>
                      <a:pt x="1176" y="1687"/>
                    </a:lnTo>
                    <a:lnTo>
                      <a:pt x="1158" y="1693"/>
                    </a:lnTo>
                    <a:lnTo>
                      <a:pt x="1140" y="1693"/>
                    </a:lnTo>
                    <a:lnTo>
                      <a:pt x="1116" y="1693"/>
                    </a:lnTo>
                    <a:lnTo>
                      <a:pt x="1098" y="1693"/>
                    </a:lnTo>
                    <a:lnTo>
                      <a:pt x="1080" y="1693"/>
                    </a:lnTo>
                    <a:lnTo>
                      <a:pt x="1062" y="1693"/>
                    </a:lnTo>
                    <a:lnTo>
                      <a:pt x="1044" y="1693"/>
                    </a:lnTo>
                    <a:lnTo>
                      <a:pt x="1020" y="1687"/>
                    </a:lnTo>
                    <a:lnTo>
                      <a:pt x="1002" y="1687"/>
                    </a:lnTo>
                    <a:lnTo>
                      <a:pt x="984" y="1687"/>
                    </a:lnTo>
                    <a:lnTo>
                      <a:pt x="966" y="1687"/>
                    </a:lnTo>
                    <a:lnTo>
                      <a:pt x="948" y="1681"/>
                    </a:lnTo>
                    <a:lnTo>
                      <a:pt x="930" y="1681"/>
                    </a:lnTo>
                    <a:lnTo>
                      <a:pt x="906" y="1681"/>
                    </a:lnTo>
                    <a:lnTo>
                      <a:pt x="888" y="1675"/>
                    </a:lnTo>
                    <a:lnTo>
                      <a:pt x="870" y="1675"/>
                    </a:lnTo>
                    <a:lnTo>
                      <a:pt x="852" y="1669"/>
                    </a:lnTo>
                    <a:lnTo>
                      <a:pt x="834" y="1669"/>
                    </a:lnTo>
                    <a:lnTo>
                      <a:pt x="816" y="1663"/>
                    </a:lnTo>
                    <a:lnTo>
                      <a:pt x="798" y="1657"/>
                    </a:lnTo>
                    <a:lnTo>
                      <a:pt x="780" y="1657"/>
                    </a:lnTo>
                    <a:lnTo>
                      <a:pt x="762" y="1651"/>
                    </a:lnTo>
                    <a:lnTo>
                      <a:pt x="744" y="1645"/>
                    </a:lnTo>
                    <a:lnTo>
                      <a:pt x="720" y="1639"/>
                    </a:lnTo>
                    <a:lnTo>
                      <a:pt x="702" y="1633"/>
                    </a:lnTo>
                    <a:lnTo>
                      <a:pt x="690" y="1627"/>
                    </a:lnTo>
                    <a:lnTo>
                      <a:pt x="672" y="1627"/>
                    </a:lnTo>
                    <a:lnTo>
                      <a:pt x="654" y="1621"/>
                    </a:lnTo>
                    <a:lnTo>
                      <a:pt x="636" y="1615"/>
                    </a:lnTo>
                    <a:lnTo>
                      <a:pt x="618" y="1603"/>
                    </a:lnTo>
                    <a:lnTo>
                      <a:pt x="600" y="1597"/>
                    </a:lnTo>
                    <a:lnTo>
                      <a:pt x="582" y="1591"/>
                    </a:lnTo>
                    <a:lnTo>
                      <a:pt x="564" y="1585"/>
                    </a:lnTo>
                    <a:lnTo>
                      <a:pt x="546" y="1579"/>
                    </a:lnTo>
                    <a:lnTo>
                      <a:pt x="534" y="1573"/>
                    </a:lnTo>
                    <a:lnTo>
                      <a:pt x="516" y="1561"/>
                    </a:lnTo>
                    <a:lnTo>
                      <a:pt x="498" y="1555"/>
                    </a:lnTo>
                    <a:lnTo>
                      <a:pt x="486" y="1549"/>
                    </a:lnTo>
                    <a:lnTo>
                      <a:pt x="468" y="1537"/>
                    </a:lnTo>
                    <a:lnTo>
                      <a:pt x="450" y="1531"/>
                    </a:lnTo>
                    <a:lnTo>
                      <a:pt x="438" y="1519"/>
                    </a:lnTo>
                    <a:lnTo>
                      <a:pt x="420" y="1513"/>
                    </a:lnTo>
                    <a:lnTo>
                      <a:pt x="408" y="1501"/>
                    </a:lnTo>
                    <a:lnTo>
                      <a:pt x="390" y="1495"/>
                    </a:lnTo>
                    <a:lnTo>
                      <a:pt x="378" y="1483"/>
                    </a:lnTo>
                    <a:lnTo>
                      <a:pt x="360" y="1477"/>
                    </a:lnTo>
                    <a:lnTo>
                      <a:pt x="348" y="1465"/>
                    </a:lnTo>
                    <a:lnTo>
                      <a:pt x="336" y="1453"/>
                    </a:lnTo>
                    <a:lnTo>
                      <a:pt x="318" y="1441"/>
                    </a:lnTo>
                    <a:lnTo>
                      <a:pt x="306" y="1435"/>
                    </a:lnTo>
                    <a:lnTo>
                      <a:pt x="294" y="1423"/>
                    </a:lnTo>
                    <a:lnTo>
                      <a:pt x="282" y="1411"/>
                    </a:lnTo>
                    <a:lnTo>
                      <a:pt x="270" y="1399"/>
                    </a:lnTo>
                    <a:lnTo>
                      <a:pt x="258" y="1387"/>
                    </a:lnTo>
                    <a:lnTo>
                      <a:pt x="246" y="1375"/>
                    </a:lnTo>
                    <a:lnTo>
                      <a:pt x="234" y="1369"/>
                    </a:lnTo>
                    <a:lnTo>
                      <a:pt x="222" y="1357"/>
                    </a:lnTo>
                    <a:lnTo>
                      <a:pt x="210" y="1345"/>
                    </a:lnTo>
                    <a:lnTo>
                      <a:pt x="198" y="1333"/>
                    </a:lnTo>
                    <a:lnTo>
                      <a:pt x="186" y="1321"/>
                    </a:lnTo>
                    <a:lnTo>
                      <a:pt x="174" y="1309"/>
                    </a:lnTo>
                    <a:lnTo>
                      <a:pt x="168" y="1291"/>
                    </a:lnTo>
                    <a:lnTo>
                      <a:pt x="156" y="1279"/>
                    </a:lnTo>
                    <a:lnTo>
                      <a:pt x="144" y="1267"/>
                    </a:lnTo>
                    <a:lnTo>
                      <a:pt x="138" y="1255"/>
                    </a:lnTo>
                    <a:lnTo>
                      <a:pt x="126" y="1243"/>
                    </a:lnTo>
                    <a:lnTo>
                      <a:pt x="120" y="1231"/>
                    </a:lnTo>
                    <a:lnTo>
                      <a:pt x="108" y="1219"/>
                    </a:lnTo>
                    <a:lnTo>
                      <a:pt x="102" y="1201"/>
                    </a:lnTo>
                    <a:lnTo>
                      <a:pt x="96" y="1189"/>
                    </a:lnTo>
                    <a:lnTo>
                      <a:pt x="84" y="1177"/>
                    </a:lnTo>
                    <a:lnTo>
                      <a:pt x="78" y="1165"/>
                    </a:lnTo>
                    <a:lnTo>
                      <a:pt x="72" y="1147"/>
                    </a:lnTo>
                    <a:lnTo>
                      <a:pt x="66" y="1135"/>
                    </a:lnTo>
                    <a:lnTo>
                      <a:pt x="60" y="1123"/>
                    </a:lnTo>
                    <a:lnTo>
                      <a:pt x="54" y="1105"/>
                    </a:lnTo>
                    <a:lnTo>
                      <a:pt x="48" y="1093"/>
                    </a:lnTo>
                    <a:lnTo>
                      <a:pt x="42" y="1081"/>
                    </a:lnTo>
                    <a:lnTo>
                      <a:pt x="36" y="1063"/>
                    </a:lnTo>
                    <a:lnTo>
                      <a:pt x="30" y="1051"/>
                    </a:lnTo>
                    <a:lnTo>
                      <a:pt x="24" y="1033"/>
                    </a:lnTo>
                    <a:lnTo>
                      <a:pt x="24" y="1021"/>
                    </a:lnTo>
                    <a:lnTo>
                      <a:pt x="18" y="1009"/>
                    </a:lnTo>
                    <a:lnTo>
                      <a:pt x="18" y="991"/>
                    </a:lnTo>
                    <a:lnTo>
                      <a:pt x="12" y="979"/>
                    </a:lnTo>
                    <a:lnTo>
                      <a:pt x="12" y="961"/>
                    </a:lnTo>
                    <a:lnTo>
                      <a:pt x="6" y="949"/>
                    </a:lnTo>
                    <a:lnTo>
                      <a:pt x="6" y="931"/>
                    </a:lnTo>
                    <a:lnTo>
                      <a:pt x="0" y="919"/>
                    </a:lnTo>
                    <a:lnTo>
                      <a:pt x="0" y="907"/>
                    </a:lnTo>
                    <a:lnTo>
                      <a:pt x="0" y="889"/>
                    </a:lnTo>
                    <a:lnTo>
                      <a:pt x="0" y="877"/>
                    </a:lnTo>
                    <a:lnTo>
                      <a:pt x="0" y="859"/>
                    </a:lnTo>
                    <a:lnTo>
                      <a:pt x="0" y="847"/>
                    </a:lnTo>
                    <a:lnTo>
                      <a:pt x="0" y="829"/>
                    </a:lnTo>
                    <a:lnTo>
                      <a:pt x="0" y="817"/>
                    </a:lnTo>
                    <a:lnTo>
                      <a:pt x="0" y="799"/>
                    </a:lnTo>
                    <a:lnTo>
                      <a:pt x="0" y="787"/>
                    </a:lnTo>
                    <a:lnTo>
                      <a:pt x="0" y="768"/>
                    </a:lnTo>
                    <a:lnTo>
                      <a:pt x="6" y="756"/>
                    </a:lnTo>
                    <a:lnTo>
                      <a:pt x="6" y="744"/>
                    </a:lnTo>
                    <a:lnTo>
                      <a:pt x="12" y="726"/>
                    </a:lnTo>
                    <a:lnTo>
                      <a:pt x="12" y="714"/>
                    </a:lnTo>
                    <a:lnTo>
                      <a:pt x="18" y="696"/>
                    </a:lnTo>
                    <a:lnTo>
                      <a:pt x="18" y="684"/>
                    </a:lnTo>
                    <a:lnTo>
                      <a:pt x="24" y="666"/>
                    </a:lnTo>
                    <a:lnTo>
                      <a:pt x="24" y="654"/>
                    </a:lnTo>
                    <a:lnTo>
                      <a:pt x="30" y="642"/>
                    </a:lnTo>
                    <a:lnTo>
                      <a:pt x="36" y="624"/>
                    </a:lnTo>
                    <a:lnTo>
                      <a:pt x="42" y="612"/>
                    </a:lnTo>
                    <a:lnTo>
                      <a:pt x="48" y="600"/>
                    </a:lnTo>
                    <a:lnTo>
                      <a:pt x="54" y="582"/>
                    </a:lnTo>
                    <a:lnTo>
                      <a:pt x="60" y="570"/>
                    </a:lnTo>
                    <a:lnTo>
                      <a:pt x="66" y="558"/>
                    </a:lnTo>
                    <a:lnTo>
                      <a:pt x="72" y="540"/>
                    </a:lnTo>
                    <a:lnTo>
                      <a:pt x="78" y="528"/>
                    </a:lnTo>
                    <a:lnTo>
                      <a:pt x="84" y="516"/>
                    </a:lnTo>
                    <a:lnTo>
                      <a:pt x="96" y="498"/>
                    </a:lnTo>
                    <a:lnTo>
                      <a:pt x="102" y="486"/>
                    </a:lnTo>
                    <a:lnTo>
                      <a:pt x="108" y="474"/>
                    </a:lnTo>
                    <a:lnTo>
                      <a:pt x="120" y="462"/>
                    </a:lnTo>
                    <a:lnTo>
                      <a:pt x="126" y="450"/>
                    </a:lnTo>
                    <a:lnTo>
                      <a:pt x="138" y="432"/>
                    </a:lnTo>
                    <a:lnTo>
                      <a:pt x="144" y="420"/>
                    </a:lnTo>
                    <a:lnTo>
                      <a:pt x="156" y="408"/>
                    </a:lnTo>
                    <a:lnTo>
                      <a:pt x="168" y="396"/>
                    </a:lnTo>
                    <a:lnTo>
                      <a:pt x="174" y="384"/>
                    </a:lnTo>
                    <a:lnTo>
                      <a:pt x="186" y="372"/>
                    </a:lnTo>
                    <a:lnTo>
                      <a:pt x="198" y="360"/>
                    </a:lnTo>
                    <a:lnTo>
                      <a:pt x="210" y="348"/>
                    </a:lnTo>
                    <a:lnTo>
                      <a:pt x="222" y="336"/>
                    </a:lnTo>
                    <a:lnTo>
                      <a:pt x="234" y="324"/>
                    </a:lnTo>
                    <a:lnTo>
                      <a:pt x="246" y="312"/>
                    </a:lnTo>
                    <a:lnTo>
                      <a:pt x="258" y="300"/>
                    </a:lnTo>
                    <a:lnTo>
                      <a:pt x="270" y="288"/>
                    </a:lnTo>
                    <a:lnTo>
                      <a:pt x="282" y="276"/>
                    </a:lnTo>
                    <a:lnTo>
                      <a:pt x="294" y="270"/>
                    </a:lnTo>
                    <a:lnTo>
                      <a:pt x="306" y="258"/>
                    </a:lnTo>
                    <a:lnTo>
                      <a:pt x="318" y="246"/>
                    </a:lnTo>
                    <a:lnTo>
                      <a:pt x="336" y="234"/>
                    </a:lnTo>
                    <a:lnTo>
                      <a:pt x="348" y="228"/>
                    </a:lnTo>
                    <a:lnTo>
                      <a:pt x="360" y="216"/>
                    </a:lnTo>
                    <a:lnTo>
                      <a:pt x="378" y="204"/>
                    </a:lnTo>
                    <a:lnTo>
                      <a:pt x="390" y="198"/>
                    </a:lnTo>
                    <a:lnTo>
                      <a:pt x="408" y="186"/>
                    </a:lnTo>
                    <a:lnTo>
                      <a:pt x="420" y="180"/>
                    </a:lnTo>
                    <a:lnTo>
                      <a:pt x="438" y="168"/>
                    </a:lnTo>
                    <a:lnTo>
                      <a:pt x="450" y="162"/>
                    </a:lnTo>
                    <a:lnTo>
                      <a:pt x="468" y="150"/>
                    </a:lnTo>
                    <a:lnTo>
                      <a:pt x="486" y="144"/>
                    </a:lnTo>
                    <a:lnTo>
                      <a:pt x="498" y="132"/>
                    </a:lnTo>
                    <a:lnTo>
                      <a:pt x="516" y="126"/>
                    </a:lnTo>
                    <a:lnTo>
                      <a:pt x="534" y="120"/>
                    </a:lnTo>
                    <a:lnTo>
                      <a:pt x="546" y="114"/>
                    </a:lnTo>
                    <a:lnTo>
                      <a:pt x="564" y="102"/>
                    </a:lnTo>
                    <a:lnTo>
                      <a:pt x="582" y="96"/>
                    </a:lnTo>
                    <a:lnTo>
                      <a:pt x="600" y="90"/>
                    </a:lnTo>
                    <a:lnTo>
                      <a:pt x="618" y="84"/>
                    </a:lnTo>
                    <a:lnTo>
                      <a:pt x="636" y="78"/>
                    </a:lnTo>
                    <a:lnTo>
                      <a:pt x="654" y="72"/>
                    </a:lnTo>
                    <a:lnTo>
                      <a:pt x="672" y="66"/>
                    </a:lnTo>
                    <a:lnTo>
                      <a:pt x="690" y="60"/>
                    </a:lnTo>
                    <a:lnTo>
                      <a:pt x="702" y="54"/>
                    </a:lnTo>
                    <a:lnTo>
                      <a:pt x="720" y="48"/>
                    </a:lnTo>
                    <a:lnTo>
                      <a:pt x="744" y="42"/>
                    </a:lnTo>
                    <a:lnTo>
                      <a:pt x="762" y="42"/>
                    </a:lnTo>
                    <a:lnTo>
                      <a:pt x="780" y="36"/>
                    </a:lnTo>
                    <a:lnTo>
                      <a:pt x="798" y="30"/>
                    </a:lnTo>
                    <a:lnTo>
                      <a:pt x="816" y="30"/>
                    </a:lnTo>
                    <a:lnTo>
                      <a:pt x="834" y="24"/>
                    </a:lnTo>
                    <a:lnTo>
                      <a:pt x="852" y="18"/>
                    </a:lnTo>
                    <a:lnTo>
                      <a:pt x="870" y="18"/>
                    </a:lnTo>
                    <a:lnTo>
                      <a:pt x="888" y="12"/>
                    </a:lnTo>
                    <a:lnTo>
                      <a:pt x="906" y="12"/>
                    </a:lnTo>
                    <a:lnTo>
                      <a:pt x="930" y="6"/>
                    </a:lnTo>
                    <a:lnTo>
                      <a:pt x="948" y="6"/>
                    </a:lnTo>
                    <a:lnTo>
                      <a:pt x="966" y="6"/>
                    </a:lnTo>
                    <a:lnTo>
                      <a:pt x="984" y="6"/>
                    </a:lnTo>
                    <a:lnTo>
                      <a:pt x="1002" y="0"/>
                    </a:lnTo>
                    <a:lnTo>
                      <a:pt x="1020" y="0"/>
                    </a:lnTo>
                    <a:lnTo>
                      <a:pt x="1044" y="0"/>
                    </a:lnTo>
                    <a:lnTo>
                      <a:pt x="1062" y="0"/>
                    </a:lnTo>
                    <a:lnTo>
                      <a:pt x="1080" y="0"/>
                    </a:lnTo>
                    <a:lnTo>
                      <a:pt x="1098" y="0"/>
                    </a:lnTo>
                    <a:lnTo>
                      <a:pt x="1116" y="0"/>
                    </a:lnTo>
                    <a:lnTo>
                      <a:pt x="1140" y="0"/>
                    </a:lnTo>
                    <a:lnTo>
                      <a:pt x="1158" y="0"/>
                    </a:lnTo>
                    <a:lnTo>
                      <a:pt x="1176" y="0"/>
                    </a:lnTo>
                    <a:lnTo>
                      <a:pt x="1194" y="0"/>
                    </a:lnTo>
                    <a:lnTo>
                      <a:pt x="1212" y="6"/>
                    </a:lnTo>
                    <a:lnTo>
                      <a:pt x="1236" y="6"/>
                    </a:lnTo>
                    <a:lnTo>
                      <a:pt x="1254" y="6"/>
                    </a:lnTo>
                    <a:lnTo>
                      <a:pt x="1272" y="6"/>
                    </a:lnTo>
                    <a:lnTo>
                      <a:pt x="1290" y="12"/>
                    </a:lnTo>
                    <a:lnTo>
                      <a:pt x="1308" y="12"/>
                    </a:lnTo>
                    <a:lnTo>
                      <a:pt x="1326" y="18"/>
                    </a:lnTo>
                    <a:lnTo>
                      <a:pt x="1350" y="18"/>
                    </a:lnTo>
                    <a:lnTo>
                      <a:pt x="1368" y="24"/>
                    </a:lnTo>
                    <a:lnTo>
                      <a:pt x="1386" y="30"/>
                    </a:lnTo>
                    <a:lnTo>
                      <a:pt x="1404" y="30"/>
                    </a:lnTo>
                    <a:lnTo>
                      <a:pt x="1422" y="36"/>
                    </a:lnTo>
                    <a:lnTo>
                      <a:pt x="1440" y="42"/>
                    </a:lnTo>
                    <a:lnTo>
                      <a:pt x="1458" y="42"/>
                    </a:lnTo>
                    <a:lnTo>
                      <a:pt x="1476" y="48"/>
                    </a:lnTo>
                    <a:lnTo>
                      <a:pt x="1494" y="54"/>
                    </a:lnTo>
                    <a:lnTo>
                      <a:pt x="1512" y="60"/>
                    </a:lnTo>
                    <a:lnTo>
                      <a:pt x="1530" y="66"/>
                    </a:lnTo>
                    <a:lnTo>
                      <a:pt x="1548" y="72"/>
                    </a:lnTo>
                    <a:lnTo>
                      <a:pt x="1566" y="78"/>
                    </a:lnTo>
                    <a:lnTo>
                      <a:pt x="1584" y="84"/>
                    </a:lnTo>
                    <a:lnTo>
                      <a:pt x="1603" y="90"/>
                    </a:lnTo>
                    <a:lnTo>
                      <a:pt x="1615" y="96"/>
                    </a:lnTo>
                    <a:lnTo>
                      <a:pt x="1633" y="102"/>
                    </a:lnTo>
                    <a:lnTo>
                      <a:pt x="1651" y="114"/>
                    </a:lnTo>
                    <a:lnTo>
                      <a:pt x="1669" y="120"/>
                    </a:lnTo>
                    <a:lnTo>
                      <a:pt x="1681" y="126"/>
                    </a:lnTo>
                    <a:lnTo>
                      <a:pt x="1699" y="132"/>
                    </a:lnTo>
                    <a:lnTo>
                      <a:pt x="1717" y="144"/>
                    </a:lnTo>
                    <a:lnTo>
                      <a:pt x="1729" y="150"/>
                    </a:lnTo>
                    <a:lnTo>
                      <a:pt x="1747" y="162"/>
                    </a:lnTo>
                    <a:lnTo>
                      <a:pt x="1765" y="168"/>
                    </a:lnTo>
                    <a:lnTo>
                      <a:pt x="1777" y="180"/>
                    </a:lnTo>
                    <a:lnTo>
                      <a:pt x="1795" y="186"/>
                    </a:lnTo>
                    <a:lnTo>
                      <a:pt x="1807" y="198"/>
                    </a:lnTo>
                    <a:lnTo>
                      <a:pt x="1825" y="204"/>
                    </a:lnTo>
                    <a:lnTo>
                      <a:pt x="1837" y="216"/>
                    </a:lnTo>
                    <a:lnTo>
                      <a:pt x="1849" y="228"/>
                    </a:lnTo>
                    <a:lnTo>
                      <a:pt x="1867" y="234"/>
                    </a:lnTo>
                    <a:lnTo>
                      <a:pt x="1879" y="246"/>
                    </a:lnTo>
                    <a:lnTo>
                      <a:pt x="1891" y="258"/>
                    </a:lnTo>
                    <a:lnTo>
                      <a:pt x="1903" y="270"/>
                    </a:lnTo>
                    <a:lnTo>
                      <a:pt x="1921" y="276"/>
                    </a:lnTo>
                    <a:lnTo>
                      <a:pt x="1933" y="288"/>
                    </a:lnTo>
                    <a:lnTo>
                      <a:pt x="1945" y="300"/>
                    </a:lnTo>
                    <a:lnTo>
                      <a:pt x="1957" y="312"/>
                    </a:lnTo>
                    <a:lnTo>
                      <a:pt x="1969" y="324"/>
                    </a:lnTo>
                    <a:lnTo>
                      <a:pt x="1981" y="336"/>
                    </a:lnTo>
                    <a:lnTo>
                      <a:pt x="1993" y="348"/>
                    </a:lnTo>
                    <a:lnTo>
                      <a:pt x="2005" y="360"/>
                    </a:lnTo>
                    <a:lnTo>
                      <a:pt x="2011" y="372"/>
                    </a:lnTo>
                    <a:lnTo>
                      <a:pt x="2023" y="384"/>
                    </a:lnTo>
                    <a:lnTo>
                      <a:pt x="2035" y="396"/>
                    </a:lnTo>
                    <a:lnTo>
                      <a:pt x="2047" y="408"/>
                    </a:lnTo>
                    <a:lnTo>
                      <a:pt x="2053" y="420"/>
                    </a:lnTo>
                    <a:lnTo>
                      <a:pt x="2065" y="432"/>
                    </a:lnTo>
                    <a:lnTo>
                      <a:pt x="2071" y="450"/>
                    </a:lnTo>
                    <a:lnTo>
                      <a:pt x="2083" y="462"/>
                    </a:lnTo>
                    <a:lnTo>
                      <a:pt x="2089" y="474"/>
                    </a:lnTo>
                    <a:lnTo>
                      <a:pt x="2101" y="486"/>
                    </a:lnTo>
                    <a:lnTo>
                      <a:pt x="2107" y="498"/>
                    </a:lnTo>
                    <a:lnTo>
                      <a:pt x="2113" y="516"/>
                    </a:lnTo>
                    <a:lnTo>
                      <a:pt x="2119" y="528"/>
                    </a:lnTo>
                    <a:lnTo>
                      <a:pt x="2131" y="540"/>
                    </a:lnTo>
                    <a:lnTo>
                      <a:pt x="2137" y="558"/>
                    </a:lnTo>
                    <a:lnTo>
                      <a:pt x="2143" y="570"/>
                    </a:lnTo>
                    <a:lnTo>
                      <a:pt x="2149" y="582"/>
                    </a:lnTo>
                    <a:lnTo>
                      <a:pt x="2155" y="600"/>
                    </a:lnTo>
                    <a:lnTo>
                      <a:pt x="2161" y="612"/>
                    </a:lnTo>
                    <a:lnTo>
                      <a:pt x="1098" y="847"/>
                    </a:lnTo>
                    <a:lnTo>
                      <a:pt x="2137" y="1135"/>
                    </a:lnTo>
                    <a:close/>
                  </a:path>
                </a:pathLst>
              </a:custGeom>
              <a:solidFill>
                <a:srgbClr val="FFCC66"/>
              </a:solidFill>
              <a:ln w="9525">
                <a:solidFill>
                  <a:srgbClr val="000000"/>
                </a:solidFill>
                <a:round/>
                <a:headEnd/>
                <a:tailEnd/>
              </a:ln>
            </p:spPr>
            <p:txBody>
              <a:bodyPr/>
              <a:lstStyle/>
              <a:p>
                <a:endParaRPr lang="en-US">
                  <a:latin typeface="Constantia" pitchFamily="18" charset="0"/>
                </a:endParaRPr>
              </a:p>
            </p:txBody>
          </p:sp>
        </p:grpSp>
        <p:sp>
          <p:nvSpPr>
            <p:cNvPr id="30726" name="Rectangle 17"/>
            <p:cNvSpPr>
              <a:spLocks noChangeArrowheads="1"/>
            </p:cNvSpPr>
            <p:nvPr/>
          </p:nvSpPr>
          <p:spPr bwMode="auto">
            <a:xfrm>
              <a:off x="1341" y="1838"/>
              <a:ext cx="1309" cy="501"/>
            </a:xfrm>
            <a:prstGeom prst="rect">
              <a:avLst/>
            </a:prstGeom>
            <a:noFill/>
            <a:ln w="9525">
              <a:noFill/>
              <a:miter lim="800000"/>
              <a:headEnd/>
              <a:tailEnd/>
            </a:ln>
          </p:spPr>
          <p:txBody>
            <a:bodyPr wrap="none" lIns="0" tIns="0" rIns="0" bIns="0">
              <a:spAutoFit/>
            </a:bodyPr>
            <a:lstStyle/>
            <a:p>
              <a:pPr>
                <a:lnSpc>
                  <a:spcPct val="85000"/>
                </a:lnSpc>
              </a:pPr>
              <a:r>
                <a:rPr lang="en-US" sz="3200"/>
                <a:t>Proteases</a:t>
              </a:r>
            </a:p>
            <a:p>
              <a:pPr>
                <a:lnSpc>
                  <a:spcPct val="85000"/>
                </a:lnSpc>
              </a:pPr>
              <a:r>
                <a:rPr lang="en-US" sz="2800"/>
                <a:t>90%</a:t>
              </a:r>
              <a:endParaRPr lang="en-US" sz="3200"/>
            </a:p>
          </p:txBody>
        </p:sp>
        <p:sp>
          <p:nvSpPr>
            <p:cNvPr id="1706002" name="Rectangle 18"/>
            <p:cNvSpPr>
              <a:spLocks noChangeArrowheads="1"/>
            </p:cNvSpPr>
            <p:nvPr/>
          </p:nvSpPr>
          <p:spPr bwMode="auto">
            <a:xfrm>
              <a:off x="4876" y="2577"/>
              <a:ext cx="1261" cy="233"/>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2400">
                  <a:solidFill>
                    <a:schemeClr val="bg1"/>
                  </a:solidFill>
                  <a:latin typeface="Arial" pitchFamily="1" charset="0"/>
                </a:rPr>
                <a:t>Lipases - 2%</a:t>
              </a:r>
            </a:p>
          </p:txBody>
        </p:sp>
        <p:sp>
          <p:nvSpPr>
            <p:cNvPr id="1706003" name="Rectangle 19"/>
            <p:cNvSpPr>
              <a:spLocks noChangeArrowheads="1"/>
            </p:cNvSpPr>
            <p:nvPr/>
          </p:nvSpPr>
          <p:spPr bwMode="auto">
            <a:xfrm>
              <a:off x="4900" y="2008"/>
              <a:ext cx="1353" cy="233"/>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2400">
                  <a:solidFill>
                    <a:schemeClr val="bg1"/>
                  </a:solidFill>
                  <a:latin typeface="Arial" pitchFamily="1" charset="0"/>
                </a:rPr>
                <a:t>Amylase - 7%</a:t>
              </a:r>
            </a:p>
          </p:txBody>
        </p:sp>
        <p:sp>
          <p:nvSpPr>
            <p:cNvPr id="1706004" name="Rectangle 20"/>
            <p:cNvSpPr>
              <a:spLocks noChangeArrowheads="1"/>
            </p:cNvSpPr>
            <p:nvPr/>
          </p:nvSpPr>
          <p:spPr bwMode="auto">
            <a:xfrm>
              <a:off x="4796" y="2999"/>
              <a:ext cx="1522" cy="233"/>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2400">
                  <a:solidFill>
                    <a:schemeClr val="bg1"/>
                  </a:solidFill>
                  <a:latin typeface="Arial" pitchFamily="1" charset="0"/>
                </a:rPr>
                <a:t>Nucleases &lt;1%</a:t>
              </a:r>
            </a:p>
          </p:txBody>
        </p:sp>
      </p:grpSp>
      <p:sp>
        <p:nvSpPr>
          <p:cNvPr id="1706005" name="Text Box 21"/>
          <p:cNvSpPr txBox="1">
            <a:spLocks noChangeArrowheads="1"/>
          </p:cNvSpPr>
          <p:nvPr/>
        </p:nvSpPr>
        <p:spPr bwMode="auto">
          <a:xfrm>
            <a:off x="565150" y="6337300"/>
            <a:ext cx="5599113" cy="336550"/>
          </a:xfrm>
          <a:prstGeom prst="rect">
            <a:avLst/>
          </a:prstGeom>
          <a:noFill/>
          <a:ln w="57150">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1600" i="1">
                <a:solidFill>
                  <a:srgbClr val="99CCFF"/>
                </a:solidFill>
                <a:latin typeface="Arial" pitchFamily="1" charset="0"/>
              </a:rPr>
              <a:t>G. Scheele, et al., Gastroenterology 1981; 80:461</a:t>
            </a:r>
          </a:p>
        </p:txBody>
      </p:sp>
      <p:sp>
        <p:nvSpPr>
          <p:cNvPr id="1706006" name="Rectangle 22"/>
          <p:cNvSpPr>
            <a:spLocks noGrp="1" noChangeArrowheads="1"/>
          </p:cNvSpPr>
          <p:nvPr>
            <p:ph type="title" idx="4294967295"/>
          </p:nvPr>
        </p:nvSpPr>
        <p:spPr>
          <a:xfrm flipH="1" flipV="1">
            <a:off x="10673771" y="242884"/>
            <a:ext cx="915627" cy="125415"/>
          </a:xfrm>
        </p:spPr>
        <p:txBody>
          <a:bodyPr>
            <a:normAutofit fontScale="90000"/>
          </a:bodyPr>
          <a:lstStyle/>
          <a:p>
            <a:pPr fontAlgn="auto">
              <a:spcAft>
                <a:spcPts val="0"/>
              </a:spcAft>
              <a:defRPr/>
            </a:pPr>
            <a:r>
              <a:rPr b="1" smtClean="0"/>
              <a:t/>
            </a:r>
            <a:br>
              <a:rPr b="1" smtClean="0"/>
            </a:br>
            <a:r>
              <a:rPr b="1" smtClean="0"/>
              <a:t/>
            </a:r>
            <a:br>
              <a:rPr b="1" smtClean="0"/>
            </a:br>
            <a:r>
              <a:rPr b="1" smtClean="0"/>
              <a:t/>
            </a:r>
            <a:br>
              <a:rPr b="1" smtClean="0"/>
            </a:br>
            <a:r>
              <a:rPr b="1" smtClean="0"/>
              <a:t/>
            </a:r>
            <a:br>
              <a:rPr b="1" smtClean="0"/>
            </a:br>
            <a:r>
              <a:rPr b="1" smtClean="0"/>
              <a:t/>
            </a:r>
            <a:br>
              <a:rPr b="1" smtClean="0"/>
            </a:br>
            <a:r>
              <a:rPr b="1" smtClean="0"/>
              <a:t/>
            </a:r>
            <a:br>
              <a:rPr b="1" smtClean="0"/>
            </a:br>
            <a:r>
              <a:rPr b="1" smtClean="0"/>
              <a:t/>
            </a:r>
            <a:br>
              <a:rPr b="1" smtClean="0"/>
            </a:br>
            <a:r>
              <a:rPr b="1" smtClean="0"/>
              <a:t/>
            </a:r>
            <a:br>
              <a:rPr b="1" smtClean="0"/>
            </a:br>
            <a:r>
              <a:rPr b="1" smtClean="0"/>
              <a:t/>
            </a:r>
            <a:br>
              <a:rPr b="1" smtClean="0"/>
            </a:br>
            <a:r>
              <a:rPr b="1" smtClean="0"/>
              <a:t/>
            </a:r>
            <a:br>
              <a:rPr b="1" smtClean="0"/>
            </a:br>
            <a:r>
              <a:rPr b="1" smtClean="0"/>
              <a:t/>
            </a:r>
            <a:br>
              <a:rPr b="1" smtClean="0"/>
            </a:br>
            <a:r>
              <a:rPr b="1" smtClean="0"/>
              <a:t>Classes </a:t>
            </a:r>
            <a:r>
              <a:rPr b="1"/>
              <a:t>of Pancreatic Enzymes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7" name="Picture 2" descr="WaterBiCarbSecretion"/>
          <p:cNvPicPr>
            <a:picLocks noChangeAspect="1" noChangeArrowheads="1"/>
          </p:cNvPicPr>
          <p:nvPr/>
        </p:nvPicPr>
        <p:blipFill>
          <a:blip r:embed="rId3"/>
          <a:srcRect/>
          <a:stretch>
            <a:fillRect/>
          </a:stretch>
        </p:blipFill>
        <p:spPr bwMode="auto">
          <a:xfrm>
            <a:off x="-136525" y="0"/>
            <a:ext cx="9280525" cy="6881813"/>
          </a:xfrm>
          <a:prstGeom prst="rect">
            <a:avLst/>
          </a:prstGeom>
          <a:noFill/>
          <a:ln w="9525">
            <a:noFill/>
            <a:miter lim="800000"/>
            <a:headEnd/>
            <a:tailEnd/>
          </a:ln>
        </p:spPr>
      </p:pic>
      <p:sp>
        <p:nvSpPr>
          <p:cNvPr id="34818" name="Rectangle 3"/>
          <p:cNvSpPr>
            <a:spLocks noChangeArrowheads="1"/>
          </p:cNvSpPr>
          <p:nvPr/>
        </p:nvSpPr>
        <p:spPr bwMode="auto">
          <a:xfrm>
            <a:off x="550863" y="350838"/>
            <a:ext cx="8178800" cy="1401762"/>
          </a:xfrm>
          <a:prstGeom prst="rect">
            <a:avLst/>
          </a:prstGeom>
          <a:noFill/>
          <a:ln w="9525">
            <a:noFill/>
            <a:miter lim="800000"/>
            <a:headEnd/>
            <a:tailEnd/>
          </a:ln>
        </p:spPr>
        <p:txBody>
          <a:bodyPr anchor="ctr"/>
          <a:lstStyle/>
          <a:p>
            <a:pPr>
              <a:lnSpc>
                <a:spcPct val="85000"/>
              </a:lnSpc>
            </a:pPr>
            <a:r>
              <a:rPr lang="en-US" sz="3400">
                <a:solidFill>
                  <a:srgbClr val="FFFF00"/>
                </a:solidFill>
              </a:rPr>
              <a:t>Coupled Water and Bicarbonate Secretion</a:t>
            </a:r>
          </a:p>
        </p:txBody>
      </p:sp>
      <p:sp>
        <p:nvSpPr>
          <p:cNvPr id="1736708" name="Text Box 4"/>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Pancreas</a:t>
            </a:r>
          </a:p>
        </p:txBody>
      </p:sp>
      <p:grpSp>
        <p:nvGrpSpPr>
          <p:cNvPr id="34820" name="Group 5"/>
          <p:cNvGrpSpPr>
            <a:grpSpLocks/>
          </p:cNvGrpSpPr>
          <p:nvPr/>
        </p:nvGrpSpPr>
        <p:grpSpPr bwMode="auto">
          <a:xfrm>
            <a:off x="938213" y="1892300"/>
            <a:ext cx="7065962" cy="4324350"/>
            <a:chOff x="665" y="1192"/>
            <a:chExt cx="5007" cy="2724"/>
          </a:xfrm>
        </p:grpSpPr>
        <p:sp>
          <p:nvSpPr>
            <p:cNvPr id="34822" name="Rectangle 6"/>
            <p:cNvSpPr>
              <a:spLocks noChangeArrowheads="1"/>
            </p:cNvSpPr>
            <p:nvPr/>
          </p:nvSpPr>
          <p:spPr bwMode="auto">
            <a:xfrm>
              <a:off x="3634" y="1199"/>
              <a:ext cx="2025" cy="2076"/>
            </a:xfrm>
            <a:prstGeom prst="rect">
              <a:avLst/>
            </a:prstGeom>
            <a:gradFill rotWithShape="0">
              <a:gsLst>
                <a:gs pos="0">
                  <a:srgbClr val="000099"/>
                </a:gs>
                <a:gs pos="100000">
                  <a:srgbClr val="000047"/>
                </a:gs>
              </a:gsLst>
              <a:lin ang="5400000" scaled="1"/>
            </a:gradFill>
            <a:ln w="38100">
              <a:noFill/>
              <a:miter lim="800000"/>
              <a:headEnd/>
              <a:tailEnd/>
            </a:ln>
          </p:spPr>
          <p:txBody>
            <a:bodyPr/>
            <a:lstStyle/>
            <a:p>
              <a:endParaRPr lang="en-US">
                <a:latin typeface="Constantia" pitchFamily="18" charset="0"/>
              </a:endParaRPr>
            </a:p>
          </p:txBody>
        </p:sp>
        <p:sp>
          <p:nvSpPr>
            <p:cNvPr id="34823" name="Freeform 7"/>
            <p:cNvSpPr>
              <a:spLocks/>
            </p:cNvSpPr>
            <p:nvPr/>
          </p:nvSpPr>
          <p:spPr bwMode="auto">
            <a:xfrm>
              <a:off x="3880" y="1192"/>
              <a:ext cx="1656" cy="1440"/>
            </a:xfrm>
            <a:custGeom>
              <a:avLst/>
              <a:gdLst>
                <a:gd name="T0" fmla="*/ 0 w 1656"/>
                <a:gd name="T1" fmla="*/ 1440 h 1440"/>
                <a:gd name="T2" fmla="*/ 1536 w 1656"/>
                <a:gd name="T3" fmla="*/ 0 h 1440"/>
                <a:gd name="T4" fmla="*/ 1627 w 1656"/>
                <a:gd name="T5" fmla="*/ 44 h 1440"/>
                <a:gd name="T6" fmla="*/ 1656 w 1656"/>
                <a:gd name="T7" fmla="*/ 136 h 1440"/>
                <a:gd name="T8" fmla="*/ 0 w 1656"/>
                <a:gd name="T9" fmla="*/ 1440 h 1440"/>
                <a:gd name="T10" fmla="*/ 0 60000 65536"/>
                <a:gd name="T11" fmla="*/ 0 60000 65536"/>
                <a:gd name="T12" fmla="*/ 0 60000 65536"/>
                <a:gd name="T13" fmla="*/ 0 60000 65536"/>
                <a:gd name="T14" fmla="*/ 0 60000 65536"/>
                <a:gd name="T15" fmla="*/ 0 w 1656"/>
                <a:gd name="T16" fmla="*/ 0 h 1440"/>
                <a:gd name="T17" fmla="*/ 1656 w 1656"/>
                <a:gd name="T18" fmla="*/ 1440 h 1440"/>
              </a:gdLst>
              <a:ahLst/>
              <a:cxnLst>
                <a:cxn ang="T10">
                  <a:pos x="T0" y="T1"/>
                </a:cxn>
                <a:cxn ang="T11">
                  <a:pos x="T2" y="T3"/>
                </a:cxn>
                <a:cxn ang="T12">
                  <a:pos x="T4" y="T5"/>
                </a:cxn>
                <a:cxn ang="T13">
                  <a:pos x="T6" y="T7"/>
                </a:cxn>
                <a:cxn ang="T14">
                  <a:pos x="T8" y="T9"/>
                </a:cxn>
              </a:cxnLst>
              <a:rect l="T15" t="T16" r="T17" b="T18"/>
              <a:pathLst>
                <a:path w="1656" h="1440">
                  <a:moveTo>
                    <a:pt x="0" y="1440"/>
                  </a:moveTo>
                  <a:lnTo>
                    <a:pt x="1536" y="0"/>
                  </a:lnTo>
                  <a:lnTo>
                    <a:pt x="1627" y="44"/>
                  </a:lnTo>
                  <a:lnTo>
                    <a:pt x="1656" y="136"/>
                  </a:lnTo>
                  <a:lnTo>
                    <a:pt x="0" y="1440"/>
                  </a:lnTo>
                  <a:close/>
                </a:path>
              </a:pathLst>
            </a:custGeom>
            <a:gradFill rotWithShape="0">
              <a:gsLst>
                <a:gs pos="0">
                  <a:srgbClr val="002F76"/>
                </a:gs>
                <a:gs pos="100000">
                  <a:srgbClr val="0066FF"/>
                </a:gs>
              </a:gsLst>
              <a:lin ang="18900000" scaled="1"/>
            </a:gradFill>
            <a:ln w="57150">
              <a:noFill/>
              <a:round/>
              <a:headEnd/>
              <a:tailEnd/>
            </a:ln>
          </p:spPr>
          <p:txBody>
            <a:bodyPr wrap="none" anchor="ctr"/>
            <a:lstStyle/>
            <a:p>
              <a:endParaRPr lang="en-US">
                <a:latin typeface="Constantia" pitchFamily="18" charset="0"/>
              </a:endParaRPr>
            </a:p>
          </p:txBody>
        </p:sp>
        <p:sp>
          <p:nvSpPr>
            <p:cNvPr id="1736712" name="Rectangle 8"/>
            <p:cNvSpPr>
              <a:spLocks noChangeArrowheads="1"/>
            </p:cNvSpPr>
            <p:nvPr/>
          </p:nvSpPr>
          <p:spPr bwMode="auto">
            <a:xfrm>
              <a:off x="2731" y="1941"/>
              <a:ext cx="728" cy="46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400">
                  <a:solidFill>
                    <a:schemeClr val="bg1"/>
                  </a:solidFill>
                  <a:latin typeface="Arial" pitchFamily="1" charset="0"/>
                </a:rPr>
                <a:t>Volume</a:t>
              </a:r>
            </a:p>
            <a:p>
              <a:pPr fontAlgn="auto">
                <a:spcBef>
                  <a:spcPts val="0"/>
                </a:spcBef>
                <a:spcAft>
                  <a:spcPts val="0"/>
                </a:spcAft>
                <a:defRPr/>
              </a:pPr>
              <a:r>
                <a:rPr lang="en-US" sz="2400">
                  <a:solidFill>
                    <a:schemeClr val="bg1"/>
                  </a:solidFill>
                  <a:latin typeface="Arial" pitchFamily="1" charset="0"/>
                </a:rPr>
                <a:t>of H</a:t>
              </a:r>
              <a:r>
                <a:rPr lang="en-US" sz="2400" baseline="-25000">
                  <a:solidFill>
                    <a:schemeClr val="bg1"/>
                  </a:solidFill>
                  <a:latin typeface="Arial" pitchFamily="1" charset="0"/>
                </a:rPr>
                <a:t>2</a:t>
              </a:r>
              <a:r>
                <a:rPr lang="en-US" sz="2400">
                  <a:solidFill>
                    <a:schemeClr val="bg1"/>
                  </a:solidFill>
                  <a:latin typeface="Arial" pitchFamily="1" charset="0"/>
                </a:rPr>
                <a:t>O</a:t>
              </a:r>
            </a:p>
          </p:txBody>
        </p:sp>
        <p:sp>
          <p:nvSpPr>
            <p:cNvPr id="1736713" name="Rectangle 9"/>
            <p:cNvSpPr>
              <a:spLocks noChangeArrowheads="1"/>
            </p:cNvSpPr>
            <p:nvPr/>
          </p:nvSpPr>
          <p:spPr bwMode="auto">
            <a:xfrm>
              <a:off x="4049" y="3501"/>
              <a:ext cx="1263" cy="22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300">
                  <a:solidFill>
                    <a:schemeClr val="bg1"/>
                  </a:solidFill>
                  <a:latin typeface="Arial" pitchFamily="1" charset="0"/>
                </a:rPr>
                <a:t>HCO</a:t>
              </a:r>
              <a:r>
                <a:rPr lang="en-US" sz="2800" baseline="-25000">
                  <a:solidFill>
                    <a:schemeClr val="bg1"/>
                  </a:solidFill>
                  <a:latin typeface="Arial" pitchFamily="1" charset="0"/>
                </a:rPr>
                <a:t>3</a:t>
              </a:r>
              <a:r>
                <a:rPr lang="en-US" sz="3200" baseline="30000">
                  <a:solidFill>
                    <a:schemeClr val="bg1"/>
                  </a:solidFill>
                  <a:latin typeface="Arial" pitchFamily="1" charset="0"/>
                </a:rPr>
                <a:t>-</a:t>
              </a:r>
              <a:r>
                <a:rPr lang="en-US" sz="2300">
                  <a:solidFill>
                    <a:schemeClr val="bg1"/>
                  </a:solidFill>
                  <a:latin typeface="Arial" pitchFamily="1" charset="0"/>
                </a:rPr>
                <a:t> output</a:t>
              </a:r>
              <a:endParaRPr lang="en-US" sz="2400">
                <a:solidFill>
                  <a:schemeClr val="bg1"/>
                </a:solidFill>
                <a:latin typeface="Arial" pitchFamily="1" charset="0"/>
              </a:endParaRPr>
            </a:p>
          </p:txBody>
        </p:sp>
        <p:sp>
          <p:nvSpPr>
            <p:cNvPr id="34826" name="Line 10"/>
            <p:cNvSpPr>
              <a:spLocks noChangeShapeType="1"/>
            </p:cNvSpPr>
            <p:nvPr/>
          </p:nvSpPr>
          <p:spPr bwMode="auto">
            <a:xfrm>
              <a:off x="3655" y="1226"/>
              <a:ext cx="2" cy="2054"/>
            </a:xfrm>
            <a:prstGeom prst="line">
              <a:avLst/>
            </a:prstGeom>
            <a:noFill/>
            <a:ln w="47625">
              <a:solidFill>
                <a:srgbClr val="99CCFF"/>
              </a:solidFill>
              <a:round/>
              <a:headEnd/>
              <a:tailEnd/>
            </a:ln>
          </p:spPr>
          <p:txBody>
            <a:bodyPr/>
            <a:lstStyle/>
            <a:p>
              <a:endParaRPr lang="en-US"/>
            </a:p>
          </p:txBody>
        </p:sp>
        <p:sp>
          <p:nvSpPr>
            <p:cNvPr id="34827" name="Line 11"/>
            <p:cNvSpPr>
              <a:spLocks noChangeShapeType="1"/>
            </p:cNvSpPr>
            <p:nvPr/>
          </p:nvSpPr>
          <p:spPr bwMode="auto">
            <a:xfrm>
              <a:off x="3640" y="3284"/>
              <a:ext cx="2028" cy="2"/>
            </a:xfrm>
            <a:prstGeom prst="line">
              <a:avLst/>
            </a:prstGeom>
            <a:noFill/>
            <a:ln w="47625">
              <a:solidFill>
                <a:srgbClr val="99CCFF"/>
              </a:solidFill>
              <a:round/>
              <a:headEnd/>
              <a:tailEnd/>
            </a:ln>
          </p:spPr>
          <p:txBody>
            <a:bodyPr/>
            <a:lstStyle/>
            <a:p>
              <a:endParaRPr lang="en-US"/>
            </a:p>
          </p:txBody>
        </p:sp>
        <p:sp>
          <p:nvSpPr>
            <p:cNvPr id="1736716" name="Line 12"/>
            <p:cNvSpPr>
              <a:spLocks noChangeShapeType="1"/>
            </p:cNvSpPr>
            <p:nvPr/>
          </p:nvSpPr>
          <p:spPr bwMode="auto">
            <a:xfrm flipV="1">
              <a:off x="3882" y="1243"/>
              <a:ext cx="1613" cy="1394"/>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736717" name="Freeform 13"/>
            <p:cNvSpPr>
              <a:spLocks/>
            </p:cNvSpPr>
            <p:nvPr/>
          </p:nvSpPr>
          <p:spPr bwMode="auto">
            <a:xfrm>
              <a:off x="3392" y="1284"/>
              <a:ext cx="228" cy="1980"/>
            </a:xfrm>
            <a:custGeom>
              <a:avLst/>
              <a:gdLst/>
              <a:ahLst/>
              <a:cxnLst>
                <a:cxn ang="0">
                  <a:pos x="114" y="1980"/>
                </a:cxn>
                <a:cxn ang="0">
                  <a:pos x="84" y="192"/>
                </a:cxn>
                <a:cxn ang="0">
                  <a:pos x="0" y="216"/>
                </a:cxn>
                <a:cxn ang="0">
                  <a:pos x="120" y="0"/>
                </a:cxn>
                <a:cxn ang="0">
                  <a:pos x="228" y="216"/>
                </a:cxn>
                <a:cxn ang="0">
                  <a:pos x="144" y="192"/>
                </a:cxn>
                <a:cxn ang="0">
                  <a:pos x="114" y="1980"/>
                </a:cxn>
              </a:cxnLst>
              <a:rect l="0" t="0" r="r" b="b"/>
              <a:pathLst>
                <a:path w="228" h="1980">
                  <a:moveTo>
                    <a:pt x="114" y="1980"/>
                  </a:moveTo>
                  <a:lnTo>
                    <a:pt x="84" y="192"/>
                  </a:lnTo>
                  <a:lnTo>
                    <a:pt x="0" y="216"/>
                  </a:lnTo>
                  <a:lnTo>
                    <a:pt x="120" y="0"/>
                  </a:lnTo>
                  <a:lnTo>
                    <a:pt x="228" y="216"/>
                  </a:lnTo>
                  <a:lnTo>
                    <a:pt x="144" y="192"/>
                  </a:lnTo>
                  <a:lnTo>
                    <a:pt x="114" y="1980"/>
                  </a:lnTo>
                  <a:close/>
                </a:path>
              </a:pathLst>
            </a:custGeom>
            <a:solidFill>
              <a:srgbClr val="99CCFF"/>
            </a:solidFill>
            <a:ln w="9525">
              <a:noFill/>
              <a:round/>
              <a:headEnd/>
              <a:tailEnd/>
            </a:ln>
            <a:effectLst>
              <a:outerShdw blurRad="63500" dist="29783" dir="3885598" algn="ctr" rotWithShape="0">
                <a:schemeClr val="tx2">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736718" name="Freeform 14"/>
            <p:cNvSpPr>
              <a:spLocks/>
            </p:cNvSpPr>
            <p:nvPr/>
          </p:nvSpPr>
          <p:spPr bwMode="auto">
            <a:xfrm rot="5400000">
              <a:off x="4568" y="2448"/>
              <a:ext cx="228" cy="1980"/>
            </a:xfrm>
            <a:custGeom>
              <a:avLst/>
              <a:gdLst/>
              <a:ahLst/>
              <a:cxnLst>
                <a:cxn ang="0">
                  <a:pos x="114" y="1980"/>
                </a:cxn>
                <a:cxn ang="0">
                  <a:pos x="84" y="192"/>
                </a:cxn>
                <a:cxn ang="0">
                  <a:pos x="0" y="216"/>
                </a:cxn>
                <a:cxn ang="0">
                  <a:pos x="120" y="0"/>
                </a:cxn>
                <a:cxn ang="0">
                  <a:pos x="228" y="216"/>
                </a:cxn>
                <a:cxn ang="0">
                  <a:pos x="144" y="192"/>
                </a:cxn>
                <a:cxn ang="0">
                  <a:pos x="114" y="1980"/>
                </a:cxn>
              </a:cxnLst>
              <a:rect l="0" t="0" r="r" b="b"/>
              <a:pathLst>
                <a:path w="228" h="1980">
                  <a:moveTo>
                    <a:pt x="114" y="1980"/>
                  </a:moveTo>
                  <a:lnTo>
                    <a:pt x="84" y="192"/>
                  </a:lnTo>
                  <a:lnTo>
                    <a:pt x="0" y="216"/>
                  </a:lnTo>
                  <a:lnTo>
                    <a:pt x="120" y="0"/>
                  </a:lnTo>
                  <a:lnTo>
                    <a:pt x="228" y="216"/>
                  </a:lnTo>
                  <a:lnTo>
                    <a:pt x="144" y="192"/>
                  </a:lnTo>
                  <a:lnTo>
                    <a:pt x="114" y="1980"/>
                  </a:lnTo>
                  <a:close/>
                </a:path>
              </a:pathLst>
            </a:custGeom>
            <a:solidFill>
              <a:srgbClr val="99CCFF"/>
            </a:solidFill>
            <a:ln w="9525">
              <a:noFill/>
              <a:round/>
              <a:headEnd/>
              <a:tailEnd/>
            </a:ln>
            <a:effectLst>
              <a:outerShdw blurRad="63500" dist="29783" dir="3885598" algn="ctr" rotWithShape="0">
                <a:schemeClr val="tx2">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736719" name="Rectangle 15"/>
            <p:cNvSpPr>
              <a:spLocks noChangeArrowheads="1"/>
            </p:cNvSpPr>
            <p:nvPr/>
          </p:nvSpPr>
          <p:spPr bwMode="auto">
            <a:xfrm>
              <a:off x="665" y="2508"/>
              <a:ext cx="615" cy="22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300">
                  <a:solidFill>
                    <a:schemeClr val="bg1"/>
                  </a:solidFill>
                  <a:latin typeface="Arial" pitchFamily="1" charset="0"/>
                </a:rPr>
                <a:t>HCO</a:t>
              </a:r>
              <a:r>
                <a:rPr lang="en-US" sz="2800" baseline="-25000">
                  <a:solidFill>
                    <a:schemeClr val="bg1"/>
                  </a:solidFill>
                  <a:latin typeface="Arial" pitchFamily="1" charset="0"/>
                </a:rPr>
                <a:t>3</a:t>
              </a:r>
              <a:r>
                <a:rPr lang="en-US" sz="2800" baseline="30000">
                  <a:solidFill>
                    <a:schemeClr val="bg1"/>
                  </a:solidFill>
                  <a:latin typeface="Arial" pitchFamily="1" charset="0"/>
                </a:rPr>
                <a:t>-</a:t>
              </a:r>
              <a:endParaRPr lang="en-US" sz="2300">
                <a:solidFill>
                  <a:schemeClr val="bg1"/>
                </a:solidFill>
                <a:latin typeface="Arial" pitchFamily="1" charset="0"/>
              </a:endParaRPr>
            </a:p>
          </p:txBody>
        </p:sp>
        <p:sp>
          <p:nvSpPr>
            <p:cNvPr id="1736720" name="Freeform 16"/>
            <p:cNvSpPr>
              <a:spLocks/>
            </p:cNvSpPr>
            <p:nvPr/>
          </p:nvSpPr>
          <p:spPr bwMode="auto">
            <a:xfrm rot="-5400000">
              <a:off x="1256" y="2588"/>
              <a:ext cx="544" cy="616"/>
            </a:xfrm>
            <a:custGeom>
              <a:avLst/>
              <a:gdLst/>
              <a:ahLst/>
              <a:cxnLst>
                <a:cxn ang="0">
                  <a:pos x="512" y="8"/>
                </a:cxn>
                <a:cxn ang="0">
                  <a:pos x="512" y="176"/>
                </a:cxn>
                <a:cxn ang="0">
                  <a:pos x="496" y="248"/>
                </a:cxn>
                <a:cxn ang="0">
                  <a:pos x="468" y="316"/>
                </a:cxn>
                <a:cxn ang="0">
                  <a:pos x="412" y="376"/>
                </a:cxn>
                <a:cxn ang="0">
                  <a:pos x="324" y="428"/>
                </a:cxn>
                <a:cxn ang="0">
                  <a:pos x="240" y="448"/>
                </a:cxn>
                <a:cxn ang="0">
                  <a:pos x="180" y="464"/>
                </a:cxn>
                <a:cxn ang="0">
                  <a:pos x="200" y="400"/>
                </a:cxn>
                <a:cxn ang="0">
                  <a:pos x="0" y="544"/>
                </a:cxn>
                <a:cxn ang="0">
                  <a:pos x="212" y="616"/>
                </a:cxn>
                <a:cxn ang="0">
                  <a:pos x="184" y="572"/>
                </a:cxn>
                <a:cxn ang="0">
                  <a:pos x="288" y="544"/>
                </a:cxn>
                <a:cxn ang="0">
                  <a:pos x="372" y="504"/>
                </a:cxn>
                <a:cxn ang="0">
                  <a:pos x="436" y="464"/>
                </a:cxn>
                <a:cxn ang="0">
                  <a:pos x="480" y="424"/>
                </a:cxn>
                <a:cxn ang="0">
                  <a:pos x="512" y="364"/>
                </a:cxn>
                <a:cxn ang="0">
                  <a:pos x="532" y="300"/>
                </a:cxn>
                <a:cxn ang="0">
                  <a:pos x="544" y="240"/>
                </a:cxn>
                <a:cxn ang="0">
                  <a:pos x="540" y="172"/>
                </a:cxn>
                <a:cxn ang="0">
                  <a:pos x="540" y="104"/>
                </a:cxn>
                <a:cxn ang="0">
                  <a:pos x="536" y="0"/>
                </a:cxn>
              </a:cxnLst>
              <a:rect l="0" t="0" r="r" b="b"/>
              <a:pathLst>
                <a:path w="544" h="616">
                  <a:moveTo>
                    <a:pt x="512" y="8"/>
                  </a:moveTo>
                  <a:lnTo>
                    <a:pt x="512" y="176"/>
                  </a:lnTo>
                  <a:lnTo>
                    <a:pt x="496" y="248"/>
                  </a:lnTo>
                  <a:lnTo>
                    <a:pt x="468" y="316"/>
                  </a:lnTo>
                  <a:lnTo>
                    <a:pt x="412" y="376"/>
                  </a:lnTo>
                  <a:lnTo>
                    <a:pt x="324" y="428"/>
                  </a:lnTo>
                  <a:lnTo>
                    <a:pt x="240" y="448"/>
                  </a:lnTo>
                  <a:lnTo>
                    <a:pt x="180" y="464"/>
                  </a:lnTo>
                  <a:lnTo>
                    <a:pt x="200" y="400"/>
                  </a:lnTo>
                  <a:lnTo>
                    <a:pt x="0" y="544"/>
                  </a:lnTo>
                  <a:lnTo>
                    <a:pt x="212" y="616"/>
                  </a:lnTo>
                  <a:lnTo>
                    <a:pt x="184" y="572"/>
                  </a:lnTo>
                  <a:lnTo>
                    <a:pt x="288" y="544"/>
                  </a:lnTo>
                  <a:lnTo>
                    <a:pt x="372" y="504"/>
                  </a:lnTo>
                  <a:lnTo>
                    <a:pt x="436" y="464"/>
                  </a:lnTo>
                  <a:lnTo>
                    <a:pt x="480" y="424"/>
                  </a:lnTo>
                  <a:lnTo>
                    <a:pt x="512" y="364"/>
                  </a:lnTo>
                  <a:lnTo>
                    <a:pt x="532" y="300"/>
                  </a:lnTo>
                  <a:lnTo>
                    <a:pt x="544" y="240"/>
                  </a:lnTo>
                  <a:lnTo>
                    <a:pt x="540" y="172"/>
                  </a:lnTo>
                  <a:lnTo>
                    <a:pt x="540" y="104"/>
                  </a:lnTo>
                  <a:lnTo>
                    <a:pt x="536" y="0"/>
                  </a:lnTo>
                </a:path>
              </a:pathLst>
            </a:custGeom>
            <a:gradFill rotWithShape="0">
              <a:gsLst>
                <a:gs pos="0">
                  <a:srgbClr val="FFCC66">
                    <a:gamma/>
                    <a:shade val="63529"/>
                    <a:invGamma/>
                  </a:srgbClr>
                </a:gs>
                <a:gs pos="100000">
                  <a:srgbClr val="FFCC66"/>
                </a:gs>
              </a:gsLst>
              <a:lin ang="5400000" scaled="1"/>
            </a:gradFill>
            <a:ln w="9525">
              <a:solidFill>
                <a:schemeClr val="tx1"/>
              </a:solidFill>
              <a:round/>
              <a:headEnd/>
              <a:tailEnd/>
            </a:ln>
            <a:effectLst>
              <a:outerShdw blurRad="63500" dist="63500" dir="2212194" algn="ctr" rotWithShape="0">
                <a:schemeClr val="tx2">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736721" name="Freeform 17"/>
            <p:cNvSpPr>
              <a:spLocks/>
            </p:cNvSpPr>
            <p:nvPr/>
          </p:nvSpPr>
          <p:spPr bwMode="auto">
            <a:xfrm rot="-5400000">
              <a:off x="1412" y="3336"/>
              <a:ext cx="544" cy="616"/>
            </a:xfrm>
            <a:custGeom>
              <a:avLst/>
              <a:gdLst/>
              <a:ahLst/>
              <a:cxnLst>
                <a:cxn ang="0">
                  <a:pos x="512" y="8"/>
                </a:cxn>
                <a:cxn ang="0">
                  <a:pos x="512" y="176"/>
                </a:cxn>
                <a:cxn ang="0">
                  <a:pos x="496" y="248"/>
                </a:cxn>
                <a:cxn ang="0">
                  <a:pos x="468" y="316"/>
                </a:cxn>
                <a:cxn ang="0">
                  <a:pos x="412" y="376"/>
                </a:cxn>
                <a:cxn ang="0">
                  <a:pos x="324" y="428"/>
                </a:cxn>
                <a:cxn ang="0">
                  <a:pos x="240" y="448"/>
                </a:cxn>
                <a:cxn ang="0">
                  <a:pos x="180" y="464"/>
                </a:cxn>
                <a:cxn ang="0">
                  <a:pos x="200" y="400"/>
                </a:cxn>
                <a:cxn ang="0">
                  <a:pos x="0" y="544"/>
                </a:cxn>
                <a:cxn ang="0">
                  <a:pos x="212" y="616"/>
                </a:cxn>
                <a:cxn ang="0">
                  <a:pos x="184" y="572"/>
                </a:cxn>
                <a:cxn ang="0">
                  <a:pos x="288" y="544"/>
                </a:cxn>
                <a:cxn ang="0">
                  <a:pos x="372" y="504"/>
                </a:cxn>
                <a:cxn ang="0">
                  <a:pos x="436" y="464"/>
                </a:cxn>
                <a:cxn ang="0">
                  <a:pos x="480" y="424"/>
                </a:cxn>
                <a:cxn ang="0">
                  <a:pos x="512" y="364"/>
                </a:cxn>
                <a:cxn ang="0">
                  <a:pos x="532" y="300"/>
                </a:cxn>
                <a:cxn ang="0">
                  <a:pos x="544" y="240"/>
                </a:cxn>
                <a:cxn ang="0">
                  <a:pos x="540" y="172"/>
                </a:cxn>
                <a:cxn ang="0">
                  <a:pos x="540" y="104"/>
                </a:cxn>
                <a:cxn ang="0">
                  <a:pos x="536" y="0"/>
                </a:cxn>
              </a:cxnLst>
              <a:rect l="0" t="0" r="r" b="b"/>
              <a:pathLst>
                <a:path w="544" h="616">
                  <a:moveTo>
                    <a:pt x="512" y="8"/>
                  </a:moveTo>
                  <a:lnTo>
                    <a:pt x="512" y="176"/>
                  </a:lnTo>
                  <a:lnTo>
                    <a:pt x="496" y="248"/>
                  </a:lnTo>
                  <a:lnTo>
                    <a:pt x="468" y="316"/>
                  </a:lnTo>
                  <a:lnTo>
                    <a:pt x="412" y="376"/>
                  </a:lnTo>
                  <a:lnTo>
                    <a:pt x="324" y="428"/>
                  </a:lnTo>
                  <a:lnTo>
                    <a:pt x="240" y="448"/>
                  </a:lnTo>
                  <a:lnTo>
                    <a:pt x="180" y="464"/>
                  </a:lnTo>
                  <a:lnTo>
                    <a:pt x="200" y="400"/>
                  </a:lnTo>
                  <a:lnTo>
                    <a:pt x="0" y="544"/>
                  </a:lnTo>
                  <a:lnTo>
                    <a:pt x="212" y="616"/>
                  </a:lnTo>
                  <a:lnTo>
                    <a:pt x="184" y="572"/>
                  </a:lnTo>
                  <a:lnTo>
                    <a:pt x="288" y="544"/>
                  </a:lnTo>
                  <a:lnTo>
                    <a:pt x="372" y="504"/>
                  </a:lnTo>
                  <a:lnTo>
                    <a:pt x="436" y="464"/>
                  </a:lnTo>
                  <a:lnTo>
                    <a:pt x="480" y="424"/>
                  </a:lnTo>
                  <a:lnTo>
                    <a:pt x="512" y="364"/>
                  </a:lnTo>
                  <a:lnTo>
                    <a:pt x="532" y="300"/>
                  </a:lnTo>
                  <a:lnTo>
                    <a:pt x="544" y="240"/>
                  </a:lnTo>
                  <a:lnTo>
                    <a:pt x="540" y="172"/>
                  </a:lnTo>
                  <a:lnTo>
                    <a:pt x="540" y="104"/>
                  </a:lnTo>
                  <a:lnTo>
                    <a:pt x="536" y="0"/>
                  </a:lnTo>
                </a:path>
              </a:pathLst>
            </a:custGeom>
            <a:gradFill rotWithShape="0">
              <a:gsLst>
                <a:gs pos="0">
                  <a:srgbClr val="FFCC66">
                    <a:gamma/>
                    <a:shade val="63529"/>
                    <a:invGamma/>
                  </a:srgbClr>
                </a:gs>
                <a:gs pos="100000">
                  <a:srgbClr val="FFCC66"/>
                </a:gs>
              </a:gsLst>
              <a:lin ang="5400000" scaled="1"/>
            </a:gradFill>
            <a:ln w="9525">
              <a:solidFill>
                <a:schemeClr val="tx1"/>
              </a:solidFill>
              <a:round/>
              <a:headEnd/>
              <a:tailEnd/>
            </a:ln>
            <a:effectLst>
              <a:outerShdw blurRad="63500" dist="63500" dir="2212194" algn="ctr" rotWithShape="0">
                <a:schemeClr val="tx2">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34834" name="Text Box 18"/>
            <p:cNvSpPr txBox="1">
              <a:spLocks noChangeArrowheads="1"/>
            </p:cNvSpPr>
            <p:nvPr/>
          </p:nvSpPr>
          <p:spPr bwMode="auto">
            <a:xfrm>
              <a:off x="886" y="3264"/>
              <a:ext cx="539" cy="281"/>
            </a:xfrm>
            <a:prstGeom prst="rect">
              <a:avLst/>
            </a:prstGeom>
            <a:noFill/>
            <a:ln w="9525">
              <a:noFill/>
              <a:miter lim="800000"/>
              <a:headEnd/>
              <a:tailEnd/>
            </a:ln>
          </p:spPr>
          <p:txBody>
            <a:bodyPr wrap="none">
              <a:spAutoFit/>
            </a:bodyPr>
            <a:lstStyle/>
            <a:p>
              <a:r>
                <a:rPr lang="en-US" sz="2300">
                  <a:solidFill>
                    <a:schemeClr val="bg1"/>
                  </a:solidFill>
                </a:rPr>
                <a:t>H</a:t>
              </a:r>
              <a:r>
                <a:rPr lang="en-US" sz="2800" baseline="-25000">
                  <a:solidFill>
                    <a:schemeClr val="bg1"/>
                  </a:solidFill>
                </a:rPr>
                <a:t>2</a:t>
              </a:r>
              <a:r>
                <a:rPr lang="en-US" sz="2300">
                  <a:solidFill>
                    <a:schemeClr val="bg1"/>
                  </a:solidFill>
                </a:rPr>
                <a:t>O</a:t>
              </a:r>
              <a:endParaRPr lang="en-US"/>
            </a:p>
          </p:txBody>
        </p:sp>
      </p:grpSp>
      <p:sp>
        <p:nvSpPr>
          <p:cNvPr id="1736723" name="Rectangle 19"/>
          <p:cNvSpPr>
            <a:spLocks noGrp="1" noChangeArrowheads="1"/>
          </p:cNvSpPr>
          <p:nvPr>
            <p:ph type="title" idx="4294967295"/>
          </p:nvPr>
        </p:nvSpPr>
        <p:spPr>
          <a:xfrm flipH="1">
            <a:off x="10810875" y="1441450"/>
            <a:ext cx="44450" cy="461963"/>
          </a:xfrm>
        </p:spPr>
        <p:txBody>
          <a:bodyPr>
            <a:normAutofit fontScale="90000"/>
          </a:bodyPr>
          <a:lstStyle/>
          <a:p>
            <a:pPr fontAlgn="auto">
              <a:spcAft>
                <a:spcPts val="0"/>
              </a:spcAft>
              <a:defRPr/>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10434" name="Text Box 2"/>
          <p:cNvSpPr txBox="1">
            <a:spLocks noChangeArrowheads="1"/>
          </p:cNvSpPr>
          <p:nvPr/>
        </p:nvSpPr>
        <p:spPr bwMode="auto">
          <a:xfrm>
            <a:off x="1376363" y="1752600"/>
            <a:ext cx="2573337" cy="10429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50000"/>
              </a:spcBef>
              <a:spcAft>
                <a:spcPts val="0"/>
              </a:spcAft>
              <a:defRPr/>
            </a:pPr>
            <a:r>
              <a:rPr lang="en-US" sz="2400">
                <a:solidFill>
                  <a:schemeClr val="bg1"/>
                </a:solidFill>
                <a:latin typeface="Arial" pitchFamily="1" charset="0"/>
              </a:rPr>
              <a:t>GRP: activated enzymes secreted</a:t>
            </a:r>
          </a:p>
        </p:txBody>
      </p:sp>
      <p:sp>
        <p:nvSpPr>
          <p:cNvPr id="1810435" name="Text Box 3"/>
          <p:cNvSpPr txBox="1">
            <a:spLocks noChangeArrowheads="1"/>
          </p:cNvSpPr>
          <p:nvPr/>
        </p:nvSpPr>
        <p:spPr bwMode="auto">
          <a:xfrm>
            <a:off x="4870450" y="1752600"/>
            <a:ext cx="3319463" cy="10429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50000"/>
              </a:spcBef>
              <a:spcAft>
                <a:spcPts val="0"/>
              </a:spcAft>
              <a:defRPr/>
            </a:pPr>
            <a:r>
              <a:rPr lang="en-US" sz="2400">
                <a:solidFill>
                  <a:schemeClr val="bg1"/>
                </a:solidFill>
                <a:latin typeface="Arial" pitchFamily="1" charset="0"/>
              </a:rPr>
              <a:t>Supraphysiologic CCK: activated enzymes not secreted</a:t>
            </a:r>
          </a:p>
        </p:txBody>
      </p:sp>
      <p:sp>
        <p:nvSpPr>
          <p:cNvPr id="1810436" name="Text Box 4"/>
          <p:cNvSpPr txBox="1">
            <a:spLocks noChangeArrowheads="1"/>
          </p:cNvSpPr>
          <p:nvPr/>
        </p:nvSpPr>
        <p:spPr bwMode="auto">
          <a:xfrm>
            <a:off x="5378450" y="5283200"/>
            <a:ext cx="2303463" cy="523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50000"/>
              </a:spcBef>
              <a:spcAft>
                <a:spcPts val="0"/>
              </a:spcAft>
              <a:defRPr/>
            </a:pPr>
            <a:r>
              <a:rPr lang="en-US" sz="3200">
                <a:solidFill>
                  <a:srgbClr val="FFFF00"/>
                </a:solidFill>
                <a:latin typeface="Arial" pitchFamily="1" charset="0"/>
              </a:rPr>
              <a:t>Pancreatitis</a:t>
            </a:r>
          </a:p>
        </p:txBody>
      </p:sp>
      <p:sp>
        <p:nvSpPr>
          <p:cNvPr id="1810437" name="Text Box 5"/>
          <p:cNvSpPr txBox="1">
            <a:spLocks noChangeArrowheads="1"/>
          </p:cNvSpPr>
          <p:nvPr/>
        </p:nvSpPr>
        <p:spPr bwMode="auto">
          <a:xfrm>
            <a:off x="1206500" y="5270500"/>
            <a:ext cx="2913063" cy="9413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50000"/>
              </a:spcBef>
              <a:spcAft>
                <a:spcPts val="0"/>
              </a:spcAft>
              <a:defRPr/>
            </a:pPr>
            <a:r>
              <a:rPr lang="en-US" sz="3200">
                <a:solidFill>
                  <a:srgbClr val="FFFF00"/>
                </a:solidFill>
                <a:latin typeface="Arial" pitchFamily="1" charset="0"/>
              </a:rPr>
              <a:t>No Pancreatitis</a:t>
            </a:r>
          </a:p>
        </p:txBody>
      </p:sp>
      <p:sp>
        <p:nvSpPr>
          <p:cNvPr id="1810438" name="Text Box 6"/>
          <p:cNvSpPr txBox="1">
            <a:spLocks noChangeArrowheads="1"/>
          </p:cNvSpPr>
          <p:nvPr/>
        </p:nvSpPr>
        <p:spPr bwMode="auto">
          <a:xfrm>
            <a:off x="595313" y="6337300"/>
            <a:ext cx="3995737" cy="336550"/>
          </a:xfrm>
          <a:prstGeom prst="rect">
            <a:avLst/>
          </a:prstGeom>
          <a:noFill/>
          <a:ln w="9525">
            <a:noFill/>
            <a:miter lim="800000"/>
            <a:headEnd/>
            <a:tailEnd/>
          </a:ln>
          <a:effectLst>
            <a:outerShdw blurRad="63500" dist="29783" dir="3885598" algn="ctr" rotWithShape="0">
              <a:schemeClr val="tx1">
                <a:alpha val="74998"/>
              </a:schemeClr>
            </a:outerShdw>
          </a:effectLst>
        </p:spPr>
        <p:txBody>
          <a:bodyPr>
            <a:spAutoFit/>
          </a:bodyPr>
          <a:lstStyle/>
          <a:p>
            <a:pPr fontAlgn="auto">
              <a:spcBef>
                <a:spcPct val="50000"/>
              </a:spcBef>
              <a:spcAft>
                <a:spcPts val="0"/>
              </a:spcAft>
              <a:defRPr/>
            </a:pPr>
            <a:r>
              <a:rPr lang="en-US" sz="1600" i="1">
                <a:solidFill>
                  <a:srgbClr val="99CCFF"/>
                </a:solidFill>
                <a:latin typeface="Arial" pitchFamily="1" charset="0"/>
              </a:rPr>
              <a:t>T. Grady, Am.J.Phy. 1998; 275:G1010</a:t>
            </a:r>
          </a:p>
        </p:txBody>
      </p:sp>
      <p:sp>
        <p:nvSpPr>
          <p:cNvPr id="1810439" name="Rectangle 7"/>
          <p:cNvSpPr>
            <a:spLocks noChangeArrowheads="1"/>
          </p:cNvSpPr>
          <p:nvPr/>
        </p:nvSpPr>
        <p:spPr bwMode="auto">
          <a:xfrm>
            <a:off x="696913" y="469900"/>
            <a:ext cx="77724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lnSpc>
                <a:spcPct val="85000"/>
              </a:lnSpc>
              <a:spcBef>
                <a:spcPts val="0"/>
              </a:spcBef>
              <a:spcAft>
                <a:spcPts val="0"/>
              </a:spcAft>
              <a:defRPr/>
            </a:pPr>
            <a:r>
              <a:rPr lang="en-US" sz="3200">
                <a:solidFill>
                  <a:srgbClr val="FFFF00"/>
                </a:solidFill>
                <a:latin typeface="Arial" pitchFamily="1" charset="0"/>
              </a:rPr>
              <a:t>Enzyme Activation and Inhibited Secretion are Both Needed to Initiate Disease</a:t>
            </a:r>
          </a:p>
        </p:txBody>
      </p:sp>
      <p:pic>
        <p:nvPicPr>
          <p:cNvPr id="36872" name="Picture 8" descr="GRPactive"/>
          <p:cNvPicPr>
            <a:picLocks noChangeAspect="1" noChangeArrowheads="1"/>
          </p:cNvPicPr>
          <p:nvPr/>
        </p:nvPicPr>
        <p:blipFill>
          <a:blip r:embed="rId4"/>
          <a:srcRect/>
          <a:stretch>
            <a:fillRect/>
          </a:stretch>
        </p:blipFill>
        <p:spPr bwMode="auto">
          <a:xfrm>
            <a:off x="768350" y="2784475"/>
            <a:ext cx="3787775" cy="2379663"/>
          </a:xfrm>
          <a:prstGeom prst="rect">
            <a:avLst/>
          </a:prstGeom>
          <a:noFill/>
          <a:ln w="9525">
            <a:solidFill>
              <a:srgbClr val="0000FF"/>
            </a:solidFill>
            <a:miter lim="800000"/>
            <a:headEnd/>
            <a:tailEnd/>
          </a:ln>
        </p:spPr>
      </p:pic>
      <p:pic>
        <p:nvPicPr>
          <p:cNvPr id="36873" name="Picture 9" descr="GRPinactive"/>
          <p:cNvPicPr>
            <a:picLocks noChangeAspect="1" noChangeArrowheads="1"/>
          </p:cNvPicPr>
          <p:nvPr/>
        </p:nvPicPr>
        <p:blipFill>
          <a:blip r:embed="rId5"/>
          <a:srcRect/>
          <a:stretch>
            <a:fillRect/>
          </a:stretch>
        </p:blipFill>
        <p:spPr bwMode="auto">
          <a:xfrm>
            <a:off x="4654550" y="2784475"/>
            <a:ext cx="3752850" cy="2379663"/>
          </a:xfrm>
          <a:prstGeom prst="rect">
            <a:avLst/>
          </a:prstGeom>
          <a:noFill/>
          <a:ln w="9525">
            <a:solidFill>
              <a:srgbClr val="0000FF"/>
            </a:solidFill>
            <a:miter lim="800000"/>
            <a:headEnd/>
            <a:tailEnd/>
          </a:ln>
        </p:spPr>
      </p:pic>
      <p:sp>
        <p:nvSpPr>
          <p:cNvPr id="1810442" name="Rectangle 10"/>
          <p:cNvSpPr>
            <a:spLocks noGrp="1" noChangeArrowheads="1"/>
          </p:cNvSpPr>
          <p:nvPr>
            <p:ph type="title" idx="4294967295"/>
          </p:nvPr>
        </p:nvSpPr>
        <p:spPr>
          <a:xfrm flipH="1">
            <a:off x="10701082" y="1325880"/>
            <a:ext cx="45719" cy="45719"/>
          </a:xfrm>
        </p:spPr>
        <p:txBody>
          <a:bodyPr>
            <a:normAutofit fontScale="90000"/>
          </a:bodyPr>
          <a:lstStyle/>
          <a:p>
            <a:pPr fontAlgn="auto">
              <a:spcAft>
                <a:spcPts val="0"/>
              </a:spcAft>
              <a:defRPr/>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0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0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0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436" grpId="0" autoUpdateAnimBg="0"/>
      <p:bldP spid="1810437" grpId="0" autoUpdateAnimBg="0"/>
      <p:bldP spid="1810439"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9826" name="Text Box 2"/>
          <p:cNvSpPr txBox="1">
            <a:spLocks noChangeArrowheads="1"/>
          </p:cNvSpPr>
          <p:nvPr/>
        </p:nvSpPr>
        <p:spPr bwMode="auto">
          <a:xfrm>
            <a:off x="417513" y="254000"/>
            <a:ext cx="4368800" cy="396875"/>
          </a:xfrm>
          <a:prstGeom prst="rect">
            <a:avLst/>
          </a:prstGeom>
          <a:noFill/>
          <a:ln w="57150">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Acinar Cell Zymogen Activation</a:t>
            </a:r>
          </a:p>
        </p:txBody>
      </p:sp>
      <p:sp>
        <p:nvSpPr>
          <p:cNvPr id="1869827" name="Rectangle 3"/>
          <p:cNvSpPr>
            <a:spLocks noGrp="1" noChangeArrowheads="1"/>
          </p:cNvSpPr>
          <p:nvPr>
            <p:ph type="title"/>
          </p:nvPr>
        </p:nvSpPr>
        <p:spPr>
          <a:xfrm flipH="1">
            <a:off x="10883355" y="-45721"/>
            <a:ext cx="45719" cy="45719"/>
          </a:xfrm>
        </p:spPr>
        <p:txBody>
          <a:bodyPr>
            <a:normAutofit fontScale="90000"/>
          </a:bodyPr>
          <a:lstStyle/>
          <a:p>
            <a:pPr fontAlgn="auto">
              <a:spcAft>
                <a:spcPts val="0"/>
              </a:spcAft>
              <a:defRPr/>
            </a:pPr>
            <a:endParaRPr dirty="0"/>
          </a:p>
        </p:txBody>
      </p:sp>
      <p:sp>
        <p:nvSpPr>
          <p:cNvPr id="1869828" name="Rectangle 4"/>
          <p:cNvSpPr>
            <a:spLocks noChangeArrowheads="1"/>
          </p:cNvSpPr>
          <p:nvPr/>
        </p:nvSpPr>
        <p:spPr bwMode="auto">
          <a:xfrm>
            <a:off x="685800" y="546100"/>
            <a:ext cx="77724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Protective Mechanisms</a:t>
            </a:r>
          </a:p>
        </p:txBody>
      </p:sp>
      <p:grpSp>
        <p:nvGrpSpPr>
          <p:cNvPr id="38916" name="Group 5"/>
          <p:cNvGrpSpPr>
            <a:grpSpLocks/>
          </p:cNvGrpSpPr>
          <p:nvPr/>
        </p:nvGrpSpPr>
        <p:grpSpPr bwMode="auto">
          <a:xfrm>
            <a:off x="482600" y="1519238"/>
            <a:ext cx="8223250" cy="4703762"/>
            <a:chOff x="342" y="957"/>
            <a:chExt cx="5828" cy="2963"/>
          </a:xfrm>
        </p:grpSpPr>
        <p:pic>
          <p:nvPicPr>
            <p:cNvPr id="38917" name="Picture 6" descr="ProtectMech"/>
            <p:cNvPicPr>
              <a:picLocks noChangeAspect="1" noChangeArrowheads="1"/>
            </p:cNvPicPr>
            <p:nvPr/>
          </p:nvPicPr>
          <p:blipFill>
            <a:blip r:embed="rId3"/>
            <a:srcRect/>
            <a:stretch>
              <a:fillRect/>
            </a:stretch>
          </p:blipFill>
          <p:spPr bwMode="auto">
            <a:xfrm>
              <a:off x="1647" y="957"/>
              <a:ext cx="3186" cy="1446"/>
            </a:xfrm>
            <a:prstGeom prst="rect">
              <a:avLst/>
            </a:prstGeom>
            <a:noFill/>
            <a:ln w="9525">
              <a:solidFill>
                <a:srgbClr val="0000FF"/>
              </a:solidFill>
              <a:miter lim="800000"/>
              <a:headEnd/>
              <a:tailEnd/>
            </a:ln>
          </p:spPr>
        </p:pic>
        <p:sp>
          <p:nvSpPr>
            <p:cNvPr id="1869831" name="Rectangle 7"/>
            <p:cNvSpPr>
              <a:spLocks noChangeArrowheads="1"/>
            </p:cNvSpPr>
            <p:nvPr/>
          </p:nvSpPr>
          <p:spPr bwMode="auto">
            <a:xfrm>
              <a:off x="342" y="2504"/>
              <a:ext cx="5828" cy="1416"/>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177800" indent="-177800" fontAlgn="auto">
                <a:lnSpc>
                  <a:spcPct val="90000"/>
                </a:lnSpc>
                <a:spcBef>
                  <a:spcPct val="55000"/>
                </a:spcBef>
                <a:spcAft>
                  <a:spcPts val="0"/>
                </a:spcAft>
                <a:buClr>
                  <a:srgbClr val="99CCFF"/>
                </a:buClr>
                <a:buFont typeface="Symbol" pitchFamily="1" charset="2"/>
                <a:buChar char="·"/>
                <a:defRPr/>
              </a:pPr>
              <a:r>
                <a:rPr lang="en-US" sz="2400">
                  <a:solidFill>
                    <a:schemeClr val="bg1"/>
                  </a:solidFill>
                  <a:latin typeface="Arial" pitchFamily="1" charset="0"/>
                </a:rPr>
                <a:t>Synthesis of enyzmes as inactive zymogens</a:t>
              </a:r>
            </a:p>
            <a:p>
              <a:pPr marL="177800" indent="-177800" fontAlgn="auto">
                <a:lnSpc>
                  <a:spcPct val="90000"/>
                </a:lnSpc>
                <a:spcBef>
                  <a:spcPct val="55000"/>
                </a:spcBef>
                <a:spcAft>
                  <a:spcPts val="0"/>
                </a:spcAft>
                <a:buClr>
                  <a:srgbClr val="99CCFF"/>
                </a:buClr>
                <a:buFont typeface="Symbol" pitchFamily="1" charset="2"/>
                <a:buChar char="·"/>
                <a:defRPr/>
              </a:pPr>
              <a:r>
                <a:rPr lang="en-US" sz="2400">
                  <a:solidFill>
                    <a:schemeClr val="bg1"/>
                  </a:solidFill>
                  <a:latin typeface="Arial" pitchFamily="1" charset="0"/>
                </a:rPr>
                <a:t>Trypsin inhibitor packaged in zymogen granule</a:t>
              </a:r>
            </a:p>
            <a:p>
              <a:pPr marL="177800" indent="-177800" fontAlgn="auto">
                <a:lnSpc>
                  <a:spcPct val="90000"/>
                </a:lnSpc>
                <a:spcBef>
                  <a:spcPct val="55000"/>
                </a:spcBef>
                <a:spcAft>
                  <a:spcPts val="0"/>
                </a:spcAft>
                <a:buClr>
                  <a:srgbClr val="99CCFF"/>
                </a:buClr>
                <a:buFont typeface="Symbol" pitchFamily="1" charset="2"/>
                <a:buChar char="·"/>
                <a:defRPr/>
              </a:pPr>
              <a:r>
                <a:rPr lang="en-US" sz="2400">
                  <a:solidFill>
                    <a:schemeClr val="bg1"/>
                  </a:solidFill>
                  <a:latin typeface="Arial" pitchFamily="1" charset="0"/>
                </a:rPr>
                <a:t>Segregation of enzymes in membrane-bound compartments</a:t>
              </a:r>
            </a:p>
            <a:p>
              <a:pPr marL="177800" indent="-177800" fontAlgn="auto">
                <a:lnSpc>
                  <a:spcPct val="90000"/>
                </a:lnSpc>
                <a:spcBef>
                  <a:spcPct val="55000"/>
                </a:spcBef>
                <a:spcAft>
                  <a:spcPts val="0"/>
                </a:spcAft>
                <a:buClr>
                  <a:srgbClr val="99CCFF"/>
                </a:buClr>
                <a:buFont typeface="Symbol" pitchFamily="1" charset="2"/>
                <a:buChar char="·"/>
                <a:defRPr/>
              </a:pPr>
              <a:r>
                <a:rPr lang="en-US" sz="2400">
                  <a:solidFill>
                    <a:schemeClr val="bg1"/>
                  </a:solidFill>
                  <a:latin typeface="Arial" pitchFamily="1" charset="0"/>
                </a:rPr>
                <a:t>Enterokinase restricted to small intestine</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0066" name="Rectangle 2"/>
          <p:cNvSpPr>
            <a:spLocks noGrp="1" noChangeArrowheads="1"/>
          </p:cNvSpPr>
          <p:nvPr>
            <p:ph type="title" idx="4294967295"/>
          </p:nvPr>
        </p:nvSpPr>
        <p:spPr/>
        <p:txBody>
          <a:bodyPr/>
          <a:lstStyle/>
          <a:p>
            <a:pPr fontAlgn="auto">
              <a:spcAft>
                <a:spcPts val="0"/>
              </a:spcAft>
              <a:defRPr/>
            </a:pPr>
            <a:r>
              <a:rPr b="1"/>
              <a:t>Pancreatic cytokine production</a:t>
            </a:r>
            <a:endParaRPr/>
          </a:p>
        </p:txBody>
      </p:sp>
      <p:pic>
        <p:nvPicPr>
          <p:cNvPr id="40962" name="Picture 3" descr="Cytokine productio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80068" name="Text Box 4"/>
          <p:cNvSpPr txBox="1">
            <a:spLocks noChangeArrowheads="1"/>
          </p:cNvSpPr>
          <p:nvPr/>
        </p:nvSpPr>
        <p:spPr bwMode="auto">
          <a:xfrm>
            <a:off x="406400" y="350838"/>
            <a:ext cx="5522913" cy="396875"/>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Cytokine Production</a:t>
            </a:r>
          </a:p>
        </p:txBody>
      </p:sp>
      <p:sp>
        <p:nvSpPr>
          <p:cNvPr id="1880069" name="Rectangle 5"/>
          <p:cNvSpPr>
            <a:spLocks noChangeArrowheads="1"/>
          </p:cNvSpPr>
          <p:nvPr/>
        </p:nvSpPr>
        <p:spPr bwMode="auto">
          <a:xfrm>
            <a:off x="395288" y="1122363"/>
            <a:ext cx="2392362" cy="476250"/>
          </a:xfrm>
          <a:prstGeom prst="rect">
            <a:avLst/>
          </a:prstGeom>
          <a:noFill/>
          <a:ln w="9525">
            <a:noFill/>
            <a:miter lim="800000"/>
            <a:headEnd/>
            <a:tailEnd/>
          </a:ln>
          <a:effectLst>
            <a:outerShdw blurRad="63500" dist="29783" dir="3885598" algn="ctr" rotWithShape="0">
              <a:srgbClr val="000000">
                <a:alpha val="74998"/>
              </a:srgbClr>
            </a:outerShdw>
          </a:effectLst>
        </p:spPr>
        <p:txBody>
          <a:bodyPr anchor="ctr"/>
          <a:lstStyle/>
          <a:p>
            <a:pPr fontAlgn="auto">
              <a:lnSpc>
                <a:spcPct val="85000"/>
              </a:lnSpc>
              <a:spcBef>
                <a:spcPts val="0"/>
              </a:spcBef>
              <a:spcAft>
                <a:spcPts val="0"/>
              </a:spcAft>
              <a:defRPr/>
            </a:pPr>
            <a:r>
              <a:rPr lang="en-US" sz="2400">
                <a:solidFill>
                  <a:schemeClr val="bg1"/>
                </a:solidFill>
                <a:latin typeface="Arial" pitchFamily="1" charset="0"/>
              </a:rPr>
              <a:t>Anti-inflammatory</a:t>
            </a:r>
          </a:p>
        </p:txBody>
      </p:sp>
      <p:sp>
        <p:nvSpPr>
          <p:cNvPr id="1880070" name="Rectangle 6"/>
          <p:cNvSpPr>
            <a:spLocks noChangeArrowheads="1"/>
          </p:cNvSpPr>
          <p:nvPr/>
        </p:nvSpPr>
        <p:spPr bwMode="auto">
          <a:xfrm>
            <a:off x="1038225" y="1935163"/>
            <a:ext cx="1682750" cy="1111250"/>
          </a:xfrm>
          <a:prstGeom prst="rect">
            <a:avLst/>
          </a:prstGeom>
          <a:noFill/>
          <a:ln w="9525">
            <a:noFill/>
            <a:miter lim="800000"/>
            <a:headEnd/>
            <a:tailEnd/>
          </a:ln>
          <a:effectLst>
            <a:outerShdw blurRad="63500" dist="29783" dir="3885598" algn="ctr" rotWithShape="0">
              <a:srgbClr val="000000">
                <a:alpha val="74998"/>
              </a:srgbClr>
            </a:outerShdw>
          </a:effectLst>
        </p:spPr>
        <p:txBody>
          <a:bodyPr anchor="ctr"/>
          <a:lstStyle/>
          <a:p>
            <a:pPr fontAlgn="auto">
              <a:lnSpc>
                <a:spcPct val="85000"/>
              </a:lnSpc>
              <a:spcBef>
                <a:spcPct val="40000"/>
              </a:spcBef>
              <a:spcAft>
                <a:spcPts val="0"/>
              </a:spcAft>
              <a:defRPr/>
            </a:pPr>
            <a:r>
              <a:rPr lang="en-US" sz="2400">
                <a:solidFill>
                  <a:srgbClr val="FFCC99"/>
                </a:solidFill>
                <a:latin typeface="Arial" pitchFamily="1" charset="0"/>
              </a:rPr>
              <a:t>IL-10</a:t>
            </a:r>
          </a:p>
          <a:p>
            <a:pPr fontAlgn="auto">
              <a:lnSpc>
                <a:spcPct val="85000"/>
              </a:lnSpc>
              <a:spcBef>
                <a:spcPct val="40000"/>
              </a:spcBef>
              <a:spcAft>
                <a:spcPts val="0"/>
              </a:spcAft>
              <a:defRPr/>
            </a:pPr>
            <a:r>
              <a:rPr lang="en-US" sz="2400">
                <a:solidFill>
                  <a:srgbClr val="FFCC99"/>
                </a:solidFill>
                <a:latin typeface="Arial" pitchFamily="1" charset="0"/>
              </a:rPr>
              <a:t>IL-1ra</a:t>
            </a:r>
          </a:p>
          <a:p>
            <a:pPr fontAlgn="auto">
              <a:lnSpc>
                <a:spcPct val="85000"/>
              </a:lnSpc>
              <a:spcBef>
                <a:spcPct val="40000"/>
              </a:spcBef>
              <a:spcAft>
                <a:spcPts val="0"/>
              </a:spcAft>
              <a:defRPr/>
            </a:pPr>
            <a:r>
              <a:rPr lang="en-US" sz="2400">
                <a:solidFill>
                  <a:srgbClr val="FFCC99"/>
                </a:solidFill>
                <a:latin typeface="Arial" pitchFamily="1" charset="0"/>
              </a:rPr>
              <a:t>C5a</a:t>
            </a:r>
          </a:p>
        </p:txBody>
      </p:sp>
      <p:sp>
        <p:nvSpPr>
          <p:cNvPr id="1880071" name="Rectangle 7"/>
          <p:cNvSpPr>
            <a:spLocks noChangeArrowheads="1"/>
          </p:cNvSpPr>
          <p:nvPr/>
        </p:nvSpPr>
        <p:spPr bwMode="auto">
          <a:xfrm>
            <a:off x="6400800" y="1122363"/>
            <a:ext cx="2393950" cy="476250"/>
          </a:xfrm>
          <a:prstGeom prst="rect">
            <a:avLst/>
          </a:prstGeom>
          <a:noFill/>
          <a:ln w="9525">
            <a:noFill/>
            <a:miter lim="800000"/>
            <a:headEnd/>
            <a:tailEnd/>
          </a:ln>
          <a:effectLst>
            <a:outerShdw blurRad="63500" dist="29783" dir="3885598" algn="ctr" rotWithShape="0">
              <a:srgbClr val="000000">
                <a:alpha val="74998"/>
              </a:srgbClr>
            </a:outerShdw>
          </a:effectLst>
        </p:spPr>
        <p:txBody>
          <a:bodyPr anchor="ctr"/>
          <a:lstStyle/>
          <a:p>
            <a:pPr fontAlgn="auto">
              <a:lnSpc>
                <a:spcPct val="85000"/>
              </a:lnSpc>
              <a:spcBef>
                <a:spcPts val="0"/>
              </a:spcBef>
              <a:spcAft>
                <a:spcPts val="0"/>
              </a:spcAft>
              <a:defRPr/>
            </a:pPr>
            <a:r>
              <a:rPr lang="en-US" sz="2400">
                <a:solidFill>
                  <a:schemeClr val="bg1"/>
                </a:solidFill>
                <a:latin typeface="Arial" pitchFamily="1" charset="0"/>
              </a:rPr>
              <a:t>Pro-inflammatory</a:t>
            </a:r>
          </a:p>
        </p:txBody>
      </p:sp>
      <p:sp>
        <p:nvSpPr>
          <p:cNvPr id="40967" name="Rectangle 8"/>
          <p:cNvSpPr>
            <a:spLocks noChangeArrowheads="1"/>
          </p:cNvSpPr>
          <p:nvPr/>
        </p:nvSpPr>
        <p:spPr bwMode="auto">
          <a:xfrm>
            <a:off x="719138" y="0"/>
            <a:ext cx="7772400" cy="393700"/>
          </a:xfrm>
          <a:prstGeom prst="rect">
            <a:avLst/>
          </a:prstGeom>
          <a:noFill/>
          <a:ln w="9525">
            <a:noFill/>
            <a:miter lim="800000"/>
            <a:headEnd/>
            <a:tailEnd/>
          </a:ln>
        </p:spPr>
        <p:txBody>
          <a:bodyPr anchor="ctr"/>
          <a:lstStyle/>
          <a:p>
            <a:r>
              <a:rPr lang="en-US" sz="900"/>
              <a:t>Pancreatic cytokine production</a:t>
            </a:r>
          </a:p>
        </p:txBody>
      </p:sp>
      <p:sp>
        <p:nvSpPr>
          <p:cNvPr id="1880073" name="Rectangle 9"/>
          <p:cNvSpPr>
            <a:spLocks noChangeArrowheads="1"/>
          </p:cNvSpPr>
          <p:nvPr/>
        </p:nvSpPr>
        <p:spPr bwMode="auto">
          <a:xfrm>
            <a:off x="7170738" y="1776413"/>
            <a:ext cx="1497012" cy="4465637"/>
          </a:xfrm>
          <a:prstGeom prst="rect">
            <a:avLst/>
          </a:prstGeom>
          <a:noFill/>
          <a:ln w="9525">
            <a:noFill/>
            <a:miter lim="800000"/>
            <a:headEnd/>
            <a:tailEnd/>
          </a:ln>
          <a:effectLst>
            <a:outerShdw blurRad="63500" dist="29783" dir="3885598" algn="ctr" rotWithShape="0">
              <a:srgbClr val="000000">
                <a:alpha val="74998"/>
              </a:srgbClr>
            </a:outerShdw>
          </a:effectLst>
        </p:spPr>
        <p:txBody>
          <a:bodyPr anchor="ctr"/>
          <a:lstStyle/>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TNF</a:t>
            </a:r>
            <a:r>
              <a:rPr lang="en-US" sz="2000">
                <a:solidFill>
                  <a:srgbClr val="FFCC99"/>
                </a:solidFill>
                <a:latin typeface="Symbol" pitchFamily="1" charset="2"/>
                <a:ea typeface="ＭＳ Ｐゴシック" pitchFamily="1" charset="-128"/>
                <a:cs typeface="ＭＳ Ｐゴシック" pitchFamily="1" charset="-128"/>
                <a:sym typeface="Symbol" pitchFamily="1" charset="2"/>
              </a:rPr>
              <a:t>a</a:t>
            </a:r>
            <a:endParaRPr lang="en-US" sz="2000">
              <a:solidFill>
                <a:srgbClr val="FFCC99"/>
              </a:solidFill>
              <a:latin typeface="Symbol" pitchFamily="1" charset="2"/>
              <a:ea typeface="ＭＳ Ｐゴシック" pitchFamily="1" charset="-128"/>
              <a:cs typeface="ＭＳ Ｐゴシック" pitchFamily="1" charset="-128"/>
            </a:endParaRP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IL-6</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IL-1</a:t>
            </a:r>
            <a:r>
              <a:rPr lang="en-US" sz="2000">
                <a:solidFill>
                  <a:srgbClr val="FFCC99"/>
                </a:solidFill>
                <a:latin typeface="Symbol" pitchFamily="1" charset="2"/>
                <a:ea typeface="ＭＳ Ｐゴシック" pitchFamily="1" charset="-128"/>
                <a:cs typeface="ＭＳ Ｐゴシック" pitchFamily="1" charset="-128"/>
              </a:rPr>
              <a:t>b</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sIL-2R</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IL-8</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ICAM-1</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iNOS </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MCP-1</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MIF </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PAF</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Sub P</a:t>
            </a:r>
          </a:p>
          <a:p>
            <a:pPr fontAlgn="auto">
              <a:spcBef>
                <a:spcPct val="20000"/>
              </a:spcBef>
              <a:spcAft>
                <a:spcPts val="0"/>
              </a:spcAft>
              <a:defRPr/>
            </a:pPr>
            <a:r>
              <a:rPr lang="en-US" sz="2000">
                <a:solidFill>
                  <a:srgbClr val="FFCC99"/>
                </a:solidFill>
                <a:latin typeface="Arial" pitchFamily="1" charset="0"/>
                <a:ea typeface="ＭＳ Ｐゴシック" pitchFamily="1" charset="-128"/>
                <a:cs typeface="ＭＳ Ｐゴシック" pitchFamily="1" charset="-128"/>
              </a:rPr>
              <a:t>PLA2</a:t>
            </a:r>
          </a:p>
        </p:txBody>
      </p:sp>
      <p:pic>
        <p:nvPicPr>
          <p:cNvPr id="40969" name="Picture 10" descr="AGALOGO"/>
          <p:cNvPicPr>
            <a:picLocks noChangeAspect="1" noChangeArrowheads="1"/>
          </p:cNvPicPr>
          <p:nvPr/>
        </p:nvPicPr>
        <p:blipFill>
          <a:blip r:embed="rId4"/>
          <a:srcRect/>
          <a:stretch>
            <a:fillRect/>
          </a:stretch>
        </p:blipFill>
        <p:spPr bwMode="auto">
          <a:xfrm>
            <a:off x="204788" y="6251575"/>
            <a:ext cx="363537"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7170" name="Rectangle 2"/>
          <p:cNvSpPr>
            <a:spLocks noGrp="1" noChangeArrowheads="1"/>
          </p:cNvSpPr>
          <p:nvPr>
            <p:ph type="title" idx="4294967295"/>
          </p:nvPr>
        </p:nvSpPr>
        <p:spPr>
          <a:xfrm>
            <a:off x="753533" y="0"/>
            <a:ext cx="7772400" cy="431800"/>
          </a:xfrm>
        </p:spPr>
        <p:txBody>
          <a:bodyPr>
            <a:normAutofit fontScale="90000"/>
          </a:bodyPr>
          <a:lstStyle/>
          <a:p>
            <a:pPr fontAlgn="auto">
              <a:spcAft>
                <a:spcPts val="0"/>
              </a:spcAft>
              <a:defRPr/>
            </a:pPr>
            <a:r>
              <a:rPr b="1">
                <a:ea typeface="Times" pitchFamily="1" charset="0"/>
                <a:cs typeface="Times" pitchFamily="1" charset="0"/>
              </a:rPr>
              <a:t>Histology mild disease</a:t>
            </a:r>
            <a:endParaRPr/>
          </a:p>
        </p:txBody>
      </p:sp>
      <p:pic>
        <p:nvPicPr>
          <p:cNvPr id="45058"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1266" name="Rectangle 2"/>
          <p:cNvSpPr>
            <a:spLocks noGrp="1" noChangeArrowheads="1"/>
          </p:cNvSpPr>
          <p:nvPr>
            <p:ph type="title" idx="4294967295"/>
          </p:nvPr>
        </p:nvSpPr>
        <p:spPr>
          <a:xfrm>
            <a:off x="776111" y="0"/>
            <a:ext cx="7772400" cy="342900"/>
          </a:xfrm>
        </p:spPr>
        <p:txBody>
          <a:bodyPr>
            <a:normAutofit fontScale="90000"/>
          </a:bodyPr>
          <a:lstStyle/>
          <a:p>
            <a:pPr fontAlgn="auto">
              <a:spcAft>
                <a:spcPts val="0"/>
              </a:spcAft>
              <a:defRPr/>
            </a:pPr>
            <a:r>
              <a:rPr b="1">
                <a:ea typeface="Times" pitchFamily="1" charset="0"/>
                <a:cs typeface="Times" pitchFamily="1" charset="0"/>
              </a:rPr>
              <a:t>Histology severe disease</a:t>
            </a:r>
            <a:endParaRPr/>
          </a:p>
        </p:txBody>
      </p:sp>
      <p:pic>
        <p:nvPicPr>
          <p:cNvPr id="47106" name="Picture 3"/>
          <p:cNvPicPr>
            <a:picLocks noChangeAspect="1" noChangeArrowheads="1"/>
          </p:cNvPicPr>
          <p:nvPr/>
        </p:nvPicPr>
        <p:blipFill>
          <a:blip r:embed="rId3"/>
          <a:srcRect t="2231"/>
          <a:stretch>
            <a:fillRect/>
          </a:stretch>
        </p:blipFill>
        <p:spPr bwMode="auto">
          <a:xfrm>
            <a:off x="0" y="0"/>
            <a:ext cx="9144000" cy="689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7410" name="Rectangle 2"/>
          <p:cNvSpPr>
            <a:spLocks noGrp="1" noChangeArrowheads="1"/>
          </p:cNvSpPr>
          <p:nvPr>
            <p:ph type="title" idx="4294967295"/>
          </p:nvPr>
        </p:nvSpPr>
        <p:spPr>
          <a:xfrm>
            <a:off x="697089" y="-939800"/>
            <a:ext cx="7772400" cy="1168400"/>
          </a:xfrm>
        </p:spPr>
        <p:txBody>
          <a:bodyPr>
            <a:normAutofit fontScale="90000"/>
          </a:bodyPr>
          <a:lstStyle/>
          <a:p>
            <a:pPr fontAlgn="auto">
              <a:spcAft>
                <a:spcPts val="0"/>
              </a:spcAft>
              <a:defRPr/>
            </a:pPr>
            <a:r>
              <a:rPr b="1" dirty="0">
                <a:ea typeface="Times" pitchFamily="1" charset="0"/>
                <a:cs typeface="Times" pitchFamily="1" charset="0"/>
              </a:rPr>
              <a:t>Gross specimen in severe pancreatitis</a:t>
            </a:r>
            <a:endParaRPr dirty="0"/>
          </a:p>
        </p:txBody>
      </p:sp>
      <p:pic>
        <p:nvPicPr>
          <p:cNvPr id="49154" name="Picture 3" descr="GrossPancreas"/>
          <p:cNvPicPr>
            <a:picLocks noChangeAspect="1" noChangeArrowheads="1"/>
          </p:cNvPicPr>
          <p:nvPr/>
        </p:nvPicPr>
        <p:blipFill>
          <a:blip r:embed="rId3"/>
          <a:srcRect/>
          <a:stretch>
            <a:fillRect/>
          </a:stretch>
        </p:blipFill>
        <p:spPr bwMode="auto">
          <a:xfrm>
            <a:off x="0" y="228600"/>
            <a:ext cx="9144000" cy="6629400"/>
          </a:xfrm>
          <a:prstGeom prst="rect">
            <a:avLst/>
          </a:prstGeom>
          <a:noFill/>
          <a:ln w="9525">
            <a:noFill/>
            <a:miter lim="800000"/>
            <a:headEnd/>
            <a:tailEnd/>
          </a:ln>
        </p:spPr>
      </p:pic>
      <p:sp>
        <p:nvSpPr>
          <p:cNvPr id="49155" name="Rectangle 4"/>
          <p:cNvSpPr>
            <a:spLocks noChangeArrowheads="1"/>
          </p:cNvSpPr>
          <p:nvPr/>
        </p:nvSpPr>
        <p:spPr bwMode="auto">
          <a:xfrm>
            <a:off x="2495550" y="228600"/>
            <a:ext cx="4289425" cy="45719"/>
          </a:xfrm>
          <a:prstGeom prst="rect">
            <a:avLst/>
          </a:prstGeom>
          <a:solidFill>
            <a:srgbClr val="4D4D4D">
              <a:alpha val="50195"/>
            </a:srgbClr>
          </a:solidFill>
          <a:ln w="9525">
            <a:noFill/>
            <a:miter lim="800000"/>
            <a:headEnd/>
            <a:tailEnd/>
          </a:ln>
        </p:spPr>
        <p:txBody>
          <a:bodyPr wrap="none" anchor="ctr"/>
          <a:lstStyle/>
          <a:p>
            <a:endParaRPr lang="en-US">
              <a:latin typeface="Constantia" pitchFamily="18" charset="0"/>
            </a:endParaRPr>
          </a:p>
        </p:txBody>
      </p:sp>
      <p:grpSp>
        <p:nvGrpSpPr>
          <p:cNvPr id="2" name="Group 5"/>
          <p:cNvGrpSpPr>
            <a:grpSpLocks/>
          </p:cNvGrpSpPr>
          <p:nvPr/>
        </p:nvGrpSpPr>
        <p:grpSpPr bwMode="auto">
          <a:xfrm>
            <a:off x="587375" y="1130300"/>
            <a:ext cx="6829425" cy="4824413"/>
            <a:chOff x="416" y="712"/>
            <a:chExt cx="4840" cy="3039"/>
          </a:xfrm>
        </p:grpSpPr>
        <p:sp>
          <p:nvSpPr>
            <p:cNvPr id="1937414" name="Text Box 6"/>
            <p:cNvSpPr txBox="1">
              <a:spLocks noChangeArrowheads="1"/>
            </p:cNvSpPr>
            <p:nvPr/>
          </p:nvSpPr>
          <p:spPr bwMode="auto">
            <a:xfrm>
              <a:off x="416" y="2240"/>
              <a:ext cx="1256" cy="2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400">
                  <a:solidFill>
                    <a:schemeClr val="bg1"/>
                  </a:solidFill>
                  <a:latin typeface="Arial" pitchFamily="1" charset="0"/>
                </a:rPr>
                <a:t>Duodenum</a:t>
              </a:r>
              <a:endParaRPr lang="en-US" sz="2400">
                <a:latin typeface="Arial" pitchFamily="1" charset="0"/>
              </a:endParaRPr>
            </a:p>
          </p:txBody>
        </p:sp>
        <p:sp>
          <p:nvSpPr>
            <p:cNvPr id="1937415" name="Text Box 7"/>
            <p:cNvSpPr txBox="1">
              <a:spLocks noChangeArrowheads="1"/>
            </p:cNvSpPr>
            <p:nvPr/>
          </p:nvSpPr>
          <p:spPr bwMode="auto">
            <a:xfrm>
              <a:off x="2992" y="3424"/>
              <a:ext cx="1631" cy="32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800">
                  <a:solidFill>
                    <a:schemeClr val="bg1"/>
                  </a:solidFill>
                  <a:latin typeface="Arial" pitchFamily="1" charset="0"/>
                </a:rPr>
                <a:t>Hemorrhage</a:t>
              </a:r>
              <a:endParaRPr lang="en-US" sz="2800">
                <a:latin typeface="Arial" pitchFamily="1" charset="0"/>
              </a:endParaRPr>
            </a:p>
          </p:txBody>
        </p:sp>
        <p:sp>
          <p:nvSpPr>
            <p:cNvPr id="1937416" name="Text Box 8"/>
            <p:cNvSpPr txBox="1">
              <a:spLocks noChangeArrowheads="1"/>
            </p:cNvSpPr>
            <p:nvPr/>
          </p:nvSpPr>
          <p:spPr bwMode="auto">
            <a:xfrm>
              <a:off x="3888" y="712"/>
              <a:ext cx="1312" cy="32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800">
                  <a:solidFill>
                    <a:schemeClr val="bg1"/>
                  </a:solidFill>
                  <a:latin typeface="Arial" pitchFamily="1" charset="0"/>
                </a:rPr>
                <a:t>Necrosis</a:t>
              </a:r>
            </a:p>
          </p:txBody>
        </p:sp>
        <p:sp>
          <p:nvSpPr>
            <p:cNvPr id="1937417" name="Line 9"/>
            <p:cNvSpPr>
              <a:spLocks noChangeShapeType="1"/>
            </p:cNvSpPr>
            <p:nvPr/>
          </p:nvSpPr>
          <p:spPr bwMode="auto">
            <a:xfrm flipV="1">
              <a:off x="3464" y="3024"/>
              <a:ext cx="0" cy="442"/>
            </a:xfrm>
            <a:prstGeom prst="line">
              <a:avLst/>
            </a:prstGeom>
            <a:noFill/>
            <a:ln w="57150">
              <a:solidFill>
                <a:srgbClr val="99CCFF"/>
              </a:solidFill>
              <a:round/>
              <a:headEnd/>
              <a:tailEnd type="triangle" w="med" len="med"/>
            </a:ln>
            <a:effectLst>
              <a:outerShdw blurRad="63500" dist="46662" dir="2115817"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937418" name="Line 10"/>
            <p:cNvSpPr>
              <a:spLocks noChangeShapeType="1"/>
            </p:cNvSpPr>
            <p:nvPr/>
          </p:nvSpPr>
          <p:spPr bwMode="auto">
            <a:xfrm flipV="1">
              <a:off x="4552" y="3352"/>
              <a:ext cx="704" cy="224"/>
            </a:xfrm>
            <a:prstGeom prst="line">
              <a:avLst/>
            </a:prstGeom>
            <a:noFill/>
            <a:ln w="57150">
              <a:solidFill>
                <a:srgbClr val="99CCFF"/>
              </a:solidFill>
              <a:round/>
              <a:headEnd/>
              <a:tailEnd type="triangle" w="med" len="me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937419" name="Line 11"/>
            <p:cNvSpPr>
              <a:spLocks noChangeShapeType="1"/>
            </p:cNvSpPr>
            <p:nvPr/>
          </p:nvSpPr>
          <p:spPr bwMode="auto">
            <a:xfrm flipH="1">
              <a:off x="4536" y="1008"/>
              <a:ext cx="0" cy="312"/>
            </a:xfrm>
            <a:prstGeom prst="line">
              <a:avLst/>
            </a:prstGeom>
            <a:noFill/>
            <a:ln w="57150">
              <a:solidFill>
                <a:srgbClr val="99CCFF"/>
              </a:solidFill>
              <a:round/>
              <a:headEnd/>
              <a:tailEnd type="triangle" w="med" len="me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grpSp>
      <p:sp>
        <p:nvSpPr>
          <p:cNvPr id="1937420" name="Rectangle 12"/>
          <p:cNvSpPr>
            <a:spLocks noChangeArrowheads="1"/>
          </p:cNvSpPr>
          <p:nvPr/>
        </p:nvSpPr>
        <p:spPr bwMode="auto">
          <a:xfrm>
            <a:off x="2627313" y="431800"/>
            <a:ext cx="4059237" cy="6223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endParaRPr lang="en-US" dirty="0">
              <a:solidFill>
                <a:srgbClr val="FFFF00"/>
              </a:solidFill>
              <a:latin typeface="Arial"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1506" name="Text Box 2"/>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grpSp>
        <p:nvGrpSpPr>
          <p:cNvPr id="51202" name="Group 3"/>
          <p:cNvGrpSpPr>
            <a:grpSpLocks/>
          </p:cNvGrpSpPr>
          <p:nvPr/>
        </p:nvGrpSpPr>
        <p:grpSpPr bwMode="auto">
          <a:xfrm>
            <a:off x="1098550" y="1739900"/>
            <a:ext cx="7631113" cy="4681538"/>
            <a:chOff x="778" y="1096"/>
            <a:chExt cx="5408" cy="2949"/>
          </a:xfrm>
        </p:grpSpPr>
        <p:sp>
          <p:nvSpPr>
            <p:cNvPr id="51205" name="Freeform 4"/>
            <p:cNvSpPr>
              <a:spLocks/>
            </p:cNvSpPr>
            <p:nvPr/>
          </p:nvSpPr>
          <p:spPr bwMode="auto">
            <a:xfrm>
              <a:off x="3428" y="1416"/>
              <a:ext cx="868" cy="2296"/>
            </a:xfrm>
            <a:custGeom>
              <a:avLst/>
              <a:gdLst>
                <a:gd name="T0" fmla="*/ 204 w 868"/>
                <a:gd name="T1" fmla="*/ 728 h 2296"/>
                <a:gd name="T2" fmla="*/ 868 w 868"/>
                <a:gd name="T3" fmla="*/ 0 h 2296"/>
                <a:gd name="T4" fmla="*/ 868 w 868"/>
                <a:gd name="T5" fmla="*/ 2296 h 2296"/>
                <a:gd name="T6" fmla="*/ 4 w 868"/>
                <a:gd name="T7" fmla="*/ 1622 h 2296"/>
                <a:gd name="T8" fmla="*/ 204 w 868"/>
                <a:gd name="T9" fmla="*/ 728 h 2296"/>
                <a:gd name="T10" fmla="*/ 0 60000 65536"/>
                <a:gd name="T11" fmla="*/ 0 60000 65536"/>
                <a:gd name="T12" fmla="*/ 0 60000 65536"/>
                <a:gd name="T13" fmla="*/ 0 60000 65536"/>
                <a:gd name="T14" fmla="*/ 0 60000 65536"/>
                <a:gd name="T15" fmla="*/ 0 w 868"/>
                <a:gd name="T16" fmla="*/ 0 h 2296"/>
                <a:gd name="T17" fmla="*/ 868 w 868"/>
                <a:gd name="T18" fmla="*/ 2296 h 2296"/>
              </a:gdLst>
              <a:ahLst/>
              <a:cxnLst>
                <a:cxn ang="T10">
                  <a:pos x="T0" y="T1"/>
                </a:cxn>
                <a:cxn ang="T11">
                  <a:pos x="T2" y="T3"/>
                </a:cxn>
                <a:cxn ang="T12">
                  <a:pos x="T4" y="T5"/>
                </a:cxn>
                <a:cxn ang="T13">
                  <a:pos x="T6" y="T7"/>
                </a:cxn>
                <a:cxn ang="T14">
                  <a:pos x="T8" y="T9"/>
                </a:cxn>
              </a:cxnLst>
              <a:rect l="T15" t="T16" r="T17" b="T18"/>
              <a:pathLst>
                <a:path w="868" h="2296">
                  <a:moveTo>
                    <a:pt x="204" y="728"/>
                  </a:moveTo>
                  <a:lnTo>
                    <a:pt x="868" y="0"/>
                  </a:lnTo>
                  <a:lnTo>
                    <a:pt x="868" y="2296"/>
                  </a:lnTo>
                  <a:cubicBezTo>
                    <a:pt x="0" y="1634"/>
                    <a:pt x="58" y="1682"/>
                    <a:pt x="4" y="1622"/>
                  </a:cubicBezTo>
                  <a:cubicBezTo>
                    <a:pt x="131" y="1129"/>
                    <a:pt x="204" y="728"/>
                    <a:pt x="204" y="728"/>
                  </a:cubicBezTo>
                  <a:close/>
                </a:path>
              </a:pathLst>
            </a:custGeom>
            <a:solidFill>
              <a:srgbClr val="009999">
                <a:alpha val="50195"/>
              </a:srgbClr>
            </a:solidFill>
            <a:ln w="9525">
              <a:noFill/>
              <a:round/>
              <a:headEnd/>
              <a:tailEnd/>
            </a:ln>
          </p:spPr>
          <p:txBody>
            <a:bodyPr wrap="none" anchor="ctr"/>
            <a:lstStyle/>
            <a:p>
              <a:endParaRPr lang="en-US">
                <a:latin typeface="Constantia" pitchFamily="18" charset="0"/>
              </a:endParaRPr>
            </a:p>
          </p:txBody>
        </p:sp>
        <p:sp>
          <p:nvSpPr>
            <p:cNvPr id="51206" name="Freeform 5"/>
            <p:cNvSpPr>
              <a:spLocks/>
            </p:cNvSpPr>
            <p:nvPr/>
          </p:nvSpPr>
          <p:spPr bwMode="auto">
            <a:xfrm>
              <a:off x="1782" y="2108"/>
              <a:ext cx="1296" cy="276"/>
            </a:xfrm>
            <a:custGeom>
              <a:avLst/>
              <a:gdLst>
                <a:gd name="T0" fmla="*/ 0 w 1363"/>
                <a:gd name="T1" fmla="*/ 108 h 361"/>
                <a:gd name="T2" fmla="*/ 1363 w 1363"/>
                <a:gd name="T3" fmla="*/ 0 h 361"/>
                <a:gd name="T4" fmla="*/ 1363 w 1363"/>
                <a:gd name="T5" fmla="*/ 253 h 361"/>
                <a:gd name="T6" fmla="*/ 0 w 1363"/>
                <a:gd name="T7" fmla="*/ 361 h 361"/>
                <a:gd name="T8" fmla="*/ 0 w 1363"/>
                <a:gd name="T9" fmla="*/ 108 h 361"/>
                <a:gd name="T10" fmla="*/ 0 60000 65536"/>
                <a:gd name="T11" fmla="*/ 0 60000 65536"/>
                <a:gd name="T12" fmla="*/ 0 60000 65536"/>
                <a:gd name="T13" fmla="*/ 0 60000 65536"/>
                <a:gd name="T14" fmla="*/ 0 60000 65536"/>
                <a:gd name="T15" fmla="*/ 0 w 1363"/>
                <a:gd name="T16" fmla="*/ 0 h 361"/>
                <a:gd name="T17" fmla="*/ 1363 w 1363"/>
                <a:gd name="T18" fmla="*/ 361 h 361"/>
              </a:gdLst>
              <a:ahLst/>
              <a:cxnLst>
                <a:cxn ang="T10">
                  <a:pos x="T0" y="T1"/>
                </a:cxn>
                <a:cxn ang="T11">
                  <a:pos x="T2" y="T3"/>
                </a:cxn>
                <a:cxn ang="T12">
                  <a:pos x="T4" y="T5"/>
                </a:cxn>
                <a:cxn ang="T13">
                  <a:pos x="T6" y="T7"/>
                </a:cxn>
                <a:cxn ang="T14">
                  <a:pos x="T8" y="T9"/>
                </a:cxn>
              </a:cxnLst>
              <a:rect l="T15" t="T16" r="T17" b="T18"/>
              <a:pathLst>
                <a:path w="1363" h="361">
                  <a:moveTo>
                    <a:pt x="0" y="108"/>
                  </a:moveTo>
                  <a:lnTo>
                    <a:pt x="1363" y="0"/>
                  </a:lnTo>
                  <a:lnTo>
                    <a:pt x="1363" y="253"/>
                  </a:lnTo>
                  <a:lnTo>
                    <a:pt x="0" y="361"/>
                  </a:lnTo>
                  <a:lnTo>
                    <a:pt x="0" y="108"/>
                  </a:lnTo>
                  <a:close/>
                </a:path>
              </a:pathLst>
            </a:custGeom>
            <a:solidFill>
              <a:srgbClr val="666680"/>
            </a:solidFill>
            <a:ln w="9525">
              <a:solidFill>
                <a:srgbClr val="000000"/>
              </a:solidFill>
              <a:round/>
              <a:headEnd/>
              <a:tailEnd/>
            </a:ln>
          </p:spPr>
          <p:txBody>
            <a:bodyPr/>
            <a:lstStyle/>
            <a:p>
              <a:endParaRPr lang="en-US">
                <a:latin typeface="Constantia" pitchFamily="18" charset="0"/>
              </a:endParaRPr>
            </a:p>
          </p:txBody>
        </p:sp>
        <p:sp>
          <p:nvSpPr>
            <p:cNvPr id="51207" name="Freeform 6"/>
            <p:cNvSpPr>
              <a:spLocks/>
            </p:cNvSpPr>
            <p:nvPr/>
          </p:nvSpPr>
          <p:spPr bwMode="auto">
            <a:xfrm>
              <a:off x="2222" y="2233"/>
              <a:ext cx="1229" cy="763"/>
            </a:xfrm>
            <a:custGeom>
              <a:avLst/>
              <a:gdLst>
                <a:gd name="T0" fmla="*/ 0 w 1189"/>
                <a:gd name="T1" fmla="*/ 0 h 781"/>
                <a:gd name="T2" fmla="*/ 1189 w 1189"/>
                <a:gd name="T3" fmla="*/ 529 h 781"/>
                <a:gd name="T4" fmla="*/ 1189 w 1189"/>
                <a:gd name="T5" fmla="*/ 781 h 781"/>
                <a:gd name="T6" fmla="*/ 0 w 1189"/>
                <a:gd name="T7" fmla="*/ 253 h 781"/>
                <a:gd name="T8" fmla="*/ 0 w 1189"/>
                <a:gd name="T9" fmla="*/ 0 h 781"/>
                <a:gd name="T10" fmla="*/ 0 60000 65536"/>
                <a:gd name="T11" fmla="*/ 0 60000 65536"/>
                <a:gd name="T12" fmla="*/ 0 60000 65536"/>
                <a:gd name="T13" fmla="*/ 0 60000 65536"/>
                <a:gd name="T14" fmla="*/ 0 60000 65536"/>
                <a:gd name="T15" fmla="*/ 0 w 1189"/>
                <a:gd name="T16" fmla="*/ 0 h 781"/>
                <a:gd name="T17" fmla="*/ 1189 w 1189"/>
                <a:gd name="T18" fmla="*/ 781 h 781"/>
              </a:gdLst>
              <a:ahLst/>
              <a:cxnLst>
                <a:cxn ang="T10">
                  <a:pos x="T0" y="T1"/>
                </a:cxn>
                <a:cxn ang="T11">
                  <a:pos x="T2" y="T3"/>
                </a:cxn>
                <a:cxn ang="T12">
                  <a:pos x="T4" y="T5"/>
                </a:cxn>
                <a:cxn ang="T13">
                  <a:pos x="T6" y="T7"/>
                </a:cxn>
                <a:cxn ang="T14">
                  <a:pos x="T8" y="T9"/>
                </a:cxn>
              </a:cxnLst>
              <a:rect l="T15" t="T16" r="T17" b="T18"/>
              <a:pathLst>
                <a:path w="1189" h="781">
                  <a:moveTo>
                    <a:pt x="0" y="0"/>
                  </a:moveTo>
                  <a:lnTo>
                    <a:pt x="1189" y="529"/>
                  </a:lnTo>
                  <a:lnTo>
                    <a:pt x="1189" y="781"/>
                  </a:lnTo>
                  <a:lnTo>
                    <a:pt x="0" y="253"/>
                  </a:lnTo>
                  <a:lnTo>
                    <a:pt x="0" y="0"/>
                  </a:lnTo>
                  <a:close/>
                </a:path>
              </a:pathLst>
            </a:custGeom>
            <a:solidFill>
              <a:srgbClr val="595959"/>
            </a:solidFill>
            <a:ln w="9525">
              <a:solidFill>
                <a:srgbClr val="000000"/>
              </a:solidFill>
              <a:round/>
              <a:headEnd/>
              <a:tailEnd/>
            </a:ln>
          </p:spPr>
          <p:txBody>
            <a:bodyPr/>
            <a:lstStyle/>
            <a:p>
              <a:endParaRPr lang="en-US">
                <a:latin typeface="Constantia" pitchFamily="18" charset="0"/>
              </a:endParaRPr>
            </a:p>
          </p:txBody>
        </p:sp>
        <p:grpSp>
          <p:nvGrpSpPr>
            <p:cNvPr id="51208" name="Group 7"/>
            <p:cNvGrpSpPr>
              <a:grpSpLocks/>
            </p:cNvGrpSpPr>
            <p:nvPr/>
          </p:nvGrpSpPr>
          <p:grpSpPr bwMode="auto">
            <a:xfrm>
              <a:off x="2174" y="2118"/>
              <a:ext cx="1477" cy="902"/>
              <a:chOff x="1982" y="2078"/>
              <a:chExt cx="1477" cy="902"/>
            </a:xfrm>
          </p:grpSpPr>
          <p:sp>
            <p:nvSpPr>
              <p:cNvPr id="51219" name="Freeform 8"/>
              <p:cNvSpPr>
                <a:spLocks/>
              </p:cNvSpPr>
              <p:nvPr/>
            </p:nvSpPr>
            <p:spPr bwMode="auto">
              <a:xfrm>
                <a:off x="3259" y="2193"/>
                <a:ext cx="200" cy="787"/>
              </a:xfrm>
              <a:custGeom>
                <a:avLst/>
                <a:gdLst>
                  <a:gd name="T0" fmla="*/ 186 w 186"/>
                  <a:gd name="T1" fmla="*/ 0 h 781"/>
                  <a:gd name="T2" fmla="*/ 186 w 186"/>
                  <a:gd name="T3" fmla="*/ 18 h 781"/>
                  <a:gd name="T4" fmla="*/ 186 w 186"/>
                  <a:gd name="T5" fmla="*/ 36 h 781"/>
                  <a:gd name="T6" fmla="*/ 180 w 186"/>
                  <a:gd name="T7" fmla="*/ 54 h 781"/>
                  <a:gd name="T8" fmla="*/ 180 w 186"/>
                  <a:gd name="T9" fmla="*/ 72 h 781"/>
                  <a:gd name="T10" fmla="*/ 180 w 186"/>
                  <a:gd name="T11" fmla="*/ 90 h 781"/>
                  <a:gd name="T12" fmla="*/ 174 w 186"/>
                  <a:gd name="T13" fmla="*/ 108 h 781"/>
                  <a:gd name="T14" fmla="*/ 174 w 186"/>
                  <a:gd name="T15" fmla="*/ 127 h 781"/>
                  <a:gd name="T16" fmla="*/ 174 w 186"/>
                  <a:gd name="T17" fmla="*/ 145 h 781"/>
                  <a:gd name="T18" fmla="*/ 168 w 186"/>
                  <a:gd name="T19" fmla="*/ 163 h 781"/>
                  <a:gd name="T20" fmla="*/ 162 w 186"/>
                  <a:gd name="T21" fmla="*/ 181 h 781"/>
                  <a:gd name="T22" fmla="*/ 162 w 186"/>
                  <a:gd name="T23" fmla="*/ 199 h 781"/>
                  <a:gd name="T24" fmla="*/ 156 w 186"/>
                  <a:gd name="T25" fmla="*/ 217 h 781"/>
                  <a:gd name="T26" fmla="*/ 150 w 186"/>
                  <a:gd name="T27" fmla="*/ 235 h 781"/>
                  <a:gd name="T28" fmla="*/ 144 w 186"/>
                  <a:gd name="T29" fmla="*/ 253 h 781"/>
                  <a:gd name="T30" fmla="*/ 138 w 186"/>
                  <a:gd name="T31" fmla="*/ 271 h 781"/>
                  <a:gd name="T32" fmla="*/ 132 w 186"/>
                  <a:gd name="T33" fmla="*/ 289 h 781"/>
                  <a:gd name="T34" fmla="*/ 126 w 186"/>
                  <a:gd name="T35" fmla="*/ 307 h 781"/>
                  <a:gd name="T36" fmla="*/ 120 w 186"/>
                  <a:gd name="T37" fmla="*/ 325 h 781"/>
                  <a:gd name="T38" fmla="*/ 108 w 186"/>
                  <a:gd name="T39" fmla="*/ 343 h 781"/>
                  <a:gd name="T40" fmla="*/ 102 w 186"/>
                  <a:gd name="T41" fmla="*/ 361 h 781"/>
                  <a:gd name="T42" fmla="*/ 96 w 186"/>
                  <a:gd name="T43" fmla="*/ 379 h 781"/>
                  <a:gd name="T44" fmla="*/ 84 w 186"/>
                  <a:gd name="T45" fmla="*/ 397 h 781"/>
                  <a:gd name="T46" fmla="*/ 78 w 186"/>
                  <a:gd name="T47" fmla="*/ 415 h 781"/>
                  <a:gd name="T48" fmla="*/ 66 w 186"/>
                  <a:gd name="T49" fmla="*/ 427 h 781"/>
                  <a:gd name="T50" fmla="*/ 54 w 186"/>
                  <a:gd name="T51" fmla="*/ 445 h 781"/>
                  <a:gd name="T52" fmla="*/ 48 w 186"/>
                  <a:gd name="T53" fmla="*/ 463 h 781"/>
                  <a:gd name="T54" fmla="*/ 36 w 186"/>
                  <a:gd name="T55" fmla="*/ 481 h 781"/>
                  <a:gd name="T56" fmla="*/ 24 w 186"/>
                  <a:gd name="T57" fmla="*/ 493 h 781"/>
                  <a:gd name="T58" fmla="*/ 12 w 186"/>
                  <a:gd name="T59" fmla="*/ 511 h 781"/>
                  <a:gd name="T60" fmla="*/ 0 w 186"/>
                  <a:gd name="T61" fmla="*/ 529 h 781"/>
                  <a:gd name="T62" fmla="*/ 0 w 186"/>
                  <a:gd name="T63" fmla="*/ 781 h 781"/>
                  <a:gd name="T64" fmla="*/ 12 w 186"/>
                  <a:gd name="T65" fmla="*/ 763 h 781"/>
                  <a:gd name="T66" fmla="*/ 24 w 186"/>
                  <a:gd name="T67" fmla="*/ 745 h 781"/>
                  <a:gd name="T68" fmla="*/ 36 w 186"/>
                  <a:gd name="T69" fmla="*/ 733 h 781"/>
                  <a:gd name="T70" fmla="*/ 48 w 186"/>
                  <a:gd name="T71" fmla="*/ 715 h 781"/>
                  <a:gd name="T72" fmla="*/ 54 w 186"/>
                  <a:gd name="T73" fmla="*/ 697 h 781"/>
                  <a:gd name="T74" fmla="*/ 66 w 186"/>
                  <a:gd name="T75" fmla="*/ 679 h 781"/>
                  <a:gd name="T76" fmla="*/ 78 w 186"/>
                  <a:gd name="T77" fmla="*/ 667 h 781"/>
                  <a:gd name="T78" fmla="*/ 84 w 186"/>
                  <a:gd name="T79" fmla="*/ 649 h 781"/>
                  <a:gd name="T80" fmla="*/ 96 w 186"/>
                  <a:gd name="T81" fmla="*/ 631 h 781"/>
                  <a:gd name="T82" fmla="*/ 102 w 186"/>
                  <a:gd name="T83" fmla="*/ 613 h 781"/>
                  <a:gd name="T84" fmla="*/ 108 w 186"/>
                  <a:gd name="T85" fmla="*/ 595 h 781"/>
                  <a:gd name="T86" fmla="*/ 120 w 186"/>
                  <a:gd name="T87" fmla="*/ 577 h 781"/>
                  <a:gd name="T88" fmla="*/ 126 w 186"/>
                  <a:gd name="T89" fmla="*/ 559 h 781"/>
                  <a:gd name="T90" fmla="*/ 132 w 186"/>
                  <a:gd name="T91" fmla="*/ 541 h 781"/>
                  <a:gd name="T92" fmla="*/ 138 w 186"/>
                  <a:gd name="T93" fmla="*/ 523 h 781"/>
                  <a:gd name="T94" fmla="*/ 144 w 186"/>
                  <a:gd name="T95" fmla="*/ 505 h 781"/>
                  <a:gd name="T96" fmla="*/ 150 w 186"/>
                  <a:gd name="T97" fmla="*/ 487 h 781"/>
                  <a:gd name="T98" fmla="*/ 156 w 186"/>
                  <a:gd name="T99" fmla="*/ 469 h 781"/>
                  <a:gd name="T100" fmla="*/ 162 w 186"/>
                  <a:gd name="T101" fmla="*/ 451 h 781"/>
                  <a:gd name="T102" fmla="*/ 162 w 186"/>
                  <a:gd name="T103" fmla="*/ 433 h 781"/>
                  <a:gd name="T104" fmla="*/ 168 w 186"/>
                  <a:gd name="T105" fmla="*/ 415 h 781"/>
                  <a:gd name="T106" fmla="*/ 174 w 186"/>
                  <a:gd name="T107" fmla="*/ 397 h 781"/>
                  <a:gd name="T108" fmla="*/ 174 w 186"/>
                  <a:gd name="T109" fmla="*/ 379 h 781"/>
                  <a:gd name="T110" fmla="*/ 174 w 186"/>
                  <a:gd name="T111" fmla="*/ 361 h 781"/>
                  <a:gd name="T112" fmla="*/ 180 w 186"/>
                  <a:gd name="T113" fmla="*/ 343 h 781"/>
                  <a:gd name="T114" fmla="*/ 180 w 186"/>
                  <a:gd name="T115" fmla="*/ 325 h 781"/>
                  <a:gd name="T116" fmla="*/ 180 w 186"/>
                  <a:gd name="T117" fmla="*/ 307 h 781"/>
                  <a:gd name="T118" fmla="*/ 186 w 186"/>
                  <a:gd name="T119" fmla="*/ 289 h 781"/>
                  <a:gd name="T120" fmla="*/ 186 w 186"/>
                  <a:gd name="T121" fmla="*/ 271 h 781"/>
                  <a:gd name="T122" fmla="*/ 186 w 186"/>
                  <a:gd name="T123" fmla="*/ 253 h 781"/>
                  <a:gd name="T124" fmla="*/ 186 w 186"/>
                  <a:gd name="T125" fmla="*/ 0 h 7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
                  <a:gd name="T190" fmla="*/ 0 h 781"/>
                  <a:gd name="T191" fmla="*/ 186 w 186"/>
                  <a:gd name="T192" fmla="*/ 781 h 7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 h="781">
                    <a:moveTo>
                      <a:pt x="186" y="0"/>
                    </a:moveTo>
                    <a:lnTo>
                      <a:pt x="186" y="18"/>
                    </a:lnTo>
                    <a:lnTo>
                      <a:pt x="186" y="36"/>
                    </a:lnTo>
                    <a:lnTo>
                      <a:pt x="180" y="54"/>
                    </a:lnTo>
                    <a:lnTo>
                      <a:pt x="180" y="72"/>
                    </a:lnTo>
                    <a:lnTo>
                      <a:pt x="180" y="90"/>
                    </a:lnTo>
                    <a:lnTo>
                      <a:pt x="174" y="108"/>
                    </a:lnTo>
                    <a:lnTo>
                      <a:pt x="174" y="127"/>
                    </a:lnTo>
                    <a:lnTo>
                      <a:pt x="174" y="145"/>
                    </a:lnTo>
                    <a:lnTo>
                      <a:pt x="168" y="163"/>
                    </a:lnTo>
                    <a:lnTo>
                      <a:pt x="162" y="181"/>
                    </a:lnTo>
                    <a:lnTo>
                      <a:pt x="162" y="199"/>
                    </a:lnTo>
                    <a:lnTo>
                      <a:pt x="156" y="217"/>
                    </a:lnTo>
                    <a:lnTo>
                      <a:pt x="150" y="235"/>
                    </a:lnTo>
                    <a:lnTo>
                      <a:pt x="144" y="253"/>
                    </a:lnTo>
                    <a:lnTo>
                      <a:pt x="138" y="271"/>
                    </a:lnTo>
                    <a:lnTo>
                      <a:pt x="132" y="289"/>
                    </a:lnTo>
                    <a:lnTo>
                      <a:pt x="126" y="307"/>
                    </a:lnTo>
                    <a:lnTo>
                      <a:pt x="120" y="325"/>
                    </a:lnTo>
                    <a:lnTo>
                      <a:pt x="108" y="343"/>
                    </a:lnTo>
                    <a:lnTo>
                      <a:pt x="102" y="361"/>
                    </a:lnTo>
                    <a:lnTo>
                      <a:pt x="96" y="379"/>
                    </a:lnTo>
                    <a:lnTo>
                      <a:pt x="84" y="397"/>
                    </a:lnTo>
                    <a:lnTo>
                      <a:pt x="78" y="415"/>
                    </a:lnTo>
                    <a:lnTo>
                      <a:pt x="66" y="427"/>
                    </a:lnTo>
                    <a:lnTo>
                      <a:pt x="54" y="445"/>
                    </a:lnTo>
                    <a:lnTo>
                      <a:pt x="48" y="463"/>
                    </a:lnTo>
                    <a:lnTo>
                      <a:pt x="36" y="481"/>
                    </a:lnTo>
                    <a:lnTo>
                      <a:pt x="24" y="493"/>
                    </a:lnTo>
                    <a:lnTo>
                      <a:pt x="12" y="511"/>
                    </a:lnTo>
                    <a:lnTo>
                      <a:pt x="0" y="529"/>
                    </a:lnTo>
                    <a:lnTo>
                      <a:pt x="0" y="781"/>
                    </a:lnTo>
                    <a:lnTo>
                      <a:pt x="12" y="763"/>
                    </a:lnTo>
                    <a:lnTo>
                      <a:pt x="24" y="745"/>
                    </a:lnTo>
                    <a:lnTo>
                      <a:pt x="36" y="733"/>
                    </a:lnTo>
                    <a:lnTo>
                      <a:pt x="48" y="715"/>
                    </a:lnTo>
                    <a:lnTo>
                      <a:pt x="54" y="697"/>
                    </a:lnTo>
                    <a:lnTo>
                      <a:pt x="66" y="679"/>
                    </a:lnTo>
                    <a:lnTo>
                      <a:pt x="78" y="667"/>
                    </a:lnTo>
                    <a:lnTo>
                      <a:pt x="84" y="649"/>
                    </a:lnTo>
                    <a:lnTo>
                      <a:pt x="96" y="631"/>
                    </a:lnTo>
                    <a:lnTo>
                      <a:pt x="102" y="613"/>
                    </a:lnTo>
                    <a:lnTo>
                      <a:pt x="108" y="595"/>
                    </a:lnTo>
                    <a:lnTo>
                      <a:pt x="120" y="577"/>
                    </a:lnTo>
                    <a:lnTo>
                      <a:pt x="126" y="559"/>
                    </a:lnTo>
                    <a:lnTo>
                      <a:pt x="132" y="541"/>
                    </a:lnTo>
                    <a:lnTo>
                      <a:pt x="138" y="523"/>
                    </a:lnTo>
                    <a:lnTo>
                      <a:pt x="144" y="505"/>
                    </a:lnTo>
                    <a:lnTo>
                      <a:pt x="150" y="487"/>
                    </a:lnTo>
                    <a:lnTo>
                      <a:pt x="156" y="469"/>
                    </a:lnTo>
                    <a:lnTo>
                      <a:pt x="162" y="451"/>
                    </a:lnTo>
                    <a:lnTo>
                      <a:pt x="162" y="433"/>
                    </a:lnTo>
                    <a:lnTo>
                      <a:pt x="168" y="415"/>
                    </a:lnTo>
                    <a:lnTo>
                      <a:pt x="174" y="397"/>
                    </a:lnTo>
                    <a:lnTo>
                      <a:pt x="174" y="379"/>
                    </a:lnTo>
                    <a:lnTo>
                      <a:pt x="174" y="361"/>
                    </a:lnTo>
                    <a:lnTo>
                      <a:pt x="180" y="343"/>
                    </a:lnTo>
                    <a:lnTo>
                      <a:pt x="180" y="325"/>
                    </a:lnTo>
                    <a:lnTo>
                      <a:pt x="180" y="307"/>
                    </a:lnTo>
                    <a:lnTo>
                      <a:pt x="186" y="289"/>
                    </a:lnTo>
                    <a:lnTo>
                      <a:pt x="186" y="271"/>
                    </a:lnTo>
                    <a:lnTo>
                      <a:pt x="186" y="253"/>
                    </a:lnTo>
                    <a:lnTo>
                      <a:pt x="186" y="0"/>
                    </a:lnTo>
                    <a:close/>
                  </a:path>
                </a:pathLst>
              </a:custGeom>
              <a:gradFill rotWithShape="0">
                <a:gsLst>
                  <a:gs pos="0">
                    <a:srgbClr val="008986"/>
                  </a:gs>
                  <a:gs pos="100000">
                    <a:srgbClr val="006666"/>
                  </a:gs>
                </a:gsLst>
                <a:lin ang="0" scaled="1"/>
              </a:gradFill>
              <a:ln w="9525">
                <a:solidFill>
                  <a:schemeClr val="tx1"/>
                </a:solidFill>
                <a:round/>
                <a:headEnd/>
                <a:tailEnd/>
              </a:ln>
            </p:spPr>
            <p:txBody>
              <a:bodyPr/>
              <a:lstStyle/>
              <a:p>
                <a:endParaRPr lang="en-US">
                  <a:latin typeface="Constantia" pitchFamily="18" charset="0"/>
                </a:endParaRPr>
              </a:p>
            </p:txBody>
          </p:sp>
          <p:sp>
            <p:nvSpPr>
              <p:cNvPr id="51220" name="Freeform 9"/>
              <p:cNvSpPr>
                <a:spLocks/>
              </p:cNvSpPr>
              <p:nvPr/>
            </p:nvSpPr>
            <p:spPr bwMode="auto">
              <a:xfrm>
                <a:off x="1982" y="2078"/>
                <a:ext cx="1477" cy="648"/>
              </a:xfrm>
              <a:custGeom>
                <a:avLst/>
                <a:gdLst>
                  <a:gd name="T0" fmla="*/ 1363 w 1375"/>
                  <a:gd name="T1" fmla="*/ 0 h 643"/>
                  <a:gd name="T2" fmla="*/ 1369 w 1375"/>
                  <a:gd name="T3" fmla="*/ 18 h 643"/>
                  <a:gd name="T4" fmla="*/ 1369 w 1375"/>
                  <a:gd name="T5" fmla="*/ 36 h 643"/>
                  <a:gd name="T6" fmla="*/ 1369 w 1375"/>
                  <a:gd name="T7" fmla="*/ 60 h 643"/>
                  <a:gd name="T8" fmla="*/ 1375 w 1375"/>
                  <a:gd name="T9" fmla="*/ 78 h 643"/>
                  <a:gd name="T10" fmla="*/ 1375 w 1375"/>
                  <a:gd name="T11" fmla="*/ 96 h 643"/>
                  <a:gd name="T12" fmla="*/ 1375 w 1375"/>
                  <a:gd name="T13" fmla="*/ 114 h 643"/>
                  <a:gd name="T14" fmla="*/ 1375 w 1375"/>
                  <a:gd name="T15" fmla="*/ 132 h 643"/>
                  <a:gd name="T16" fmla="*/ 1375 w 1375"/>
                  <a:gd name="T17" fmla="*/ 150 h 643"/>
                  <a:gd name="T18" fmla="*/ 1369 w 1375"/>
                  <a:gd name="T19" fmla="*/ 168 h 643"/>
                  <a:gd name="T20" fmla="*/ 1369 w 1375"/>
                  <a:gd name="T21" fmla="*/ 186 h 643"/>
                  <a:gd name="T22" fmla="*/ 1369 w 1375"/>
                  <a:gd name="T23" fmla="*/ 204 h 643"/>
                  <a:gd name="T24" fmla="*/ 1363 w 1375"/>
                  <a:gd name="T25" fmla="*/ 222 h 643"/>
                  <a:gd name="T26" fmla="*/ 1363 w 1375"/>
                  <a:gd name="T27" fmla="*/ 241 h 643"/>
                  <a:gd name="T28" fmla="*/ 1363 w 1375"/>
                  <a:gd name="T29" fmla="*/ 259 h 643"/>
                  <a:gd name="T30" fmla="*/ 1357 w 1375"/>
                  <a:gd name="T31" fmla="*/ 277 h 643"/>
                  <a:gd name="T32" fmla="*/ 1351 w 1375"/>
                  <a:gd name="T33" fmla="*/ 295 h 643"/>
                  <a:gd name="T34" fmla="*/ 1351 w 1375"/>
                  <a:gd name="T35" fmla="*/ 313 h 643"/>
                  <a:gd name="T36" fmla="*/ 1345 w 1375"/>
                  <a:gd name="T37" fmla="*/ 331 h 643"/>
                  <a:gd name="T38" fmla="*/ 1339 w 1375"/>
                  <a:gd name="T39" fmla="*/ 349 h 643"/>
                  <a:gd name="T40" fmla="*/ 1333 w 1375"/>
                  <a:gd name="T41" fmla="*/ 367 h 643"/>
                  <a:gd name="T42" fmla="*/ 1327 w 1375"/>
                  <a:gd name="T43" fmla="*/ 385 h 643"/>
                  <a:gd name="T44" fmla="*/ 1321 w 1375"/>
                  <a:gd name="T45" fmla="*/ 403 h 643"/>
                  <a:gd name="T46" fmla="*/ 1315 w 1375"/>
                  <a:gd name="T47" fmla="*/ 421 h 643"/>
                  <a:gd name="T48" fmla="*/ 1309 w 1375"/>
                  <a:gd name="T49" fmla="*/ 439 h 643"/>
                  <a:gd name="T50" fmla="*/ 1297 w 1375"/>
                  <a:gd name="T51" fmla="*/ 457 h 643"/>
                  <a:gd name="T52" fmla="*/ 1291 w 1375"/>
                  <a:gd name="T53" fmla="*/ 475 h 643"/>
                  <a:gd name="T54" fmla="*/ 1285 w 1375"/>
                  <a:gd name="T55" fmla="*/ 493 h 643"/>
                  <a:gd name="T56" fmla="*/ 1273 w 1375"/>
                  <a:gd name="T57" fmla="*/ 511 h 643"/>
                  <a:gd name="T58" fmla="*/ 1267 w 1375"/>
                  <a:gd name="T59" fmla="*/ 529 h 643"/>
                  <a:gd name="T60" fmla="*/ 1255 w 1375"/>
                  <a:gd name="T61" fmla="*/ 541 h 643"/>
                  <a:gd name="T62" fmla="*/ 1243 w 1375"/>
                  <a:gd name="T63" fmla="*/ 559 h 643"/>
                  <a:gd name="T64" fmla="*/ 1237 w 1375"/>
                  <a:gd name="T65" fmla="*/ 577 h 643"/>
                  <a:gd name="T66" fmla="*/ 1225 w 1375"/>
                  <a:gd name="T67" fmla="*/ 595 h 643"/>
                  <a:gd name="T68" fmla="*/ 1213 w 1375"/>
                  <a:gd name="T69" fmla="*/ 607 h 643"/>
                  <a:gd name="T70" fmla="*/ 1201 w 1375"/>
                  <a:gd name="T71" fmla="*/ 625 h 643"/>
                  <a:gd name="T72" fmla="*/ 1189 w 1375"/>
                  <a:gd name="T73" fmla="*/ 643 h 643"/>
                  <a:gd name="T74" fmla="*/ 0 w 1375"/>
                  <a:gd name="T75" fmla="*/ 114 h 643"/>
                  <a:gd name="T76" fmla="*/ 1363 w 1375"/>
                  <a:gd name="T77" fmla="*/ 0 h 6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5"/>
                  <a:gd name="T118" fmla="*/ 0 h 643"/>
                  <a:gd name="T119" fmla="*/ 1375 w 1375"/>
                  <a:gd name="T120" fmla="*/ 643 h 6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5" h="643">
                    <a:moveTo>
                      <a:pt x="1363" y="0"/>
                    </a:moveTo>
                    <a:lnTo>
                      <a:pt x="1369" y="18"/>
                    </a:lnTo>
                    <a:lnTo>
                      <a:pt x="1369" y="36"/>
                    </a:lnTo>
                    <a:lnTo>
                      <a:pt x="1369" y="60"/>
                    </a:lnTo>
                    <a:lnTo>
                      <a:pt x="1375" y="78"/>
                    </a:lnTo>
                    <a:lnTo>
                      <a:pt x="1375" y="96"/>
                    </a:lnTo>
                    <a:lnTo>
                      <a:pt x="1375" y="114"/>
                    </a:lnTo>
                    <a:lnTo>
                      <a:pt x="1375" y="132"/>
                    </a:lnTo>
                    <a:lnTo>
                      <a:pt x="1375" y="150"/>
                    </a:lnTo>
                    <a:lnTo>
                      <a:pt x="1369" y="168"/>
                    </a:lnTo>
                    <a:lnTo>
                      <a:pt x="1369" y="186"/>
                    </a:lnTo>
                    <a:lnTo>
                      <a:pt x="1369" y="204"/>
                    </a:lnTo>
                    <a:lnTo>
                      <a:pt x="1363" y="222"/>
                    </a:lnTo>
                    <a:lnTo>
                      <a:pt x="1363" y="241"/>
                    </a:lnTo>
                    <a:lnTo>
                      <a:pt x="1363" y="259"/>
                    </a:lnTo>
                    <a:lnTo>
                      <a:pt x="1357" y="277"/>
                    </a:lnTo>
                    <a:lnTo>
                      <a:pt x="1351" y="295"/>
                    </a:lnTo>
                    <a:lnTo>
                      <a:pt x="1351" y="313"/>
                    </a:lnTo>
                    <a:lnTo>
                      <a:pt x="1345" y="331"/>
                    </a:lnTo>
                    <a:lnTo>
                      <a:pt x="1339" y="349"/>
                    </a:lnTo>
                    <a:lnTo>
                      <a:pt x="1333" y="367"/>
                    </a:lnTo>
                    <a:lnTo>
                      <a:pt x="1327" y="385"/>
                    </a:lnTo>
                    <a:lnTo>
                      <a:pt x="1321" y="403"/>
                    </a:lnTo>
                    <a:lnTo>
                      <a:pt x="1315" y="421"/>
                    </a:lnTo>
                    <a:lnTo>
                      <a:pt x="1309" y="439"/>
                    </a:lnTo>
                    <a:lnTo>
                      <a:pt x="1297" y="457"/>
                    </a:lnTo>
                    <a:lnTo>
                      <a:pt x="1291" y="475"/>
                    </a:lnTo>
                    <a:lnTo>
                      <a:pt x="1285" y="493"/>
                    </a:lnTo>
                    <a:lnTo>
                      <a:pt x="1273" y="511"/>
                    </a:lnTo>
                    <a:lnTo>
                      <a:pt x="1267" y="529"/>
                    </a:lnTo>
                    <a:lnTo>
                      <a:pt x="1255" y="541"/>
                    </a:lnTo>
                    <a:lnTo>
                      <a:pt x="1243" y="559"/>
                    </a:lnTo>
                    <a:lnTo>
                      <a:pt x="1237" y="577"/>
                    </a:lnTo>
                    <a:lnTo>
                      <a:pt x="1225" y="595"/>
                    </a:lnTo>
                    <a:lnTo>
                      <a:pt x="1213" y="607"/>
                    </a:lnTo>
                    <a:lnTo>
                      <a:pt x="1201" y="625"/>
                    </a:lnTo>
                    <a:lnTo>
                      <a:pt x="1189" y="643"/>
                    </a:lnTo>
                    <a:lnTo>
                      <a:pt x="0" y="114"/>
                    </a:lnTo>
                    <a:lnTo>
                      <a:pt x="1363" y="0"/>
                    </a:lnTo>
                    <a:close/>
                  </a:path>
                </a:pathLst>
              </a:custGeom>
              <a:solidFill>
                <a:srgbClr val="009999"/>
              </a:solidFill>
              <a:ln w="9525">
                <a:solidFill>
                  <a:srgbClr val="000000"/>
                </a:solidFill>
                <a:round/>
                <a:headEnd/>
                <a:tailEnd/>
              </a:ln>
            </p:spPr>
            <p:txBody>
              <a:bodyPr/>
              <a:lstStyle/>
              <a:p>
                <a:endParaRPr lang="en-US">
                  <a:latin typeface="Constantia" pitchFamily="18" charset="0"/>
                </a:endParaRPr>
              </a:p>
            </p:txBody>
          </p:sp>
        </p:grpSp>
        <p:grpSp>
          <p:nvGrpSpPr>
            <p:cNvPr id="51209" name="Group 10"/>
            <p:cNvGrpSpPr>
              <a:grpSpLocks/>
            </p:cNvGrpSpPr>
            <p:nvPr/>
          </p:nvGrpSpPr>
          <p:grpSpPr bwMode="auto">
            <a:xfrm>
              <a:off x="778" y="1410"/>
              <a:ext cx="2348" cy="1893"/>
              <a:chOff x="506" y="1130"/>
              <a:chExt cx="2940" cy="2381"/>
            </a:xfrm>
          </p:grpSpPr>
          <p:sp>
            <p:nvSpPr>
              <p:cNvPr id="51215" name="Freeform 11"/>
              <p:cNvSpPr>
                <a:spLocks/>
              </p:cNvSpPr>
              <p:nvPr/>
            </p:nvSpPr>
            <p:spPr bwMode="auto">
              <a:xfrm>
                <a:off x="506" y="1130"/>
                <a:ext cx="2573" cy="1172"/>
              </a:xfrm>
              <a:custGeom>
                <a:avLst/>
                <a:gdLst>
                  <a:gd name="T0" fmla="*/ 0 w 2395"/>
                  <a:gd name="T1" fmla="*/ 1128 h 1164"/>
                  <a:gd name="T2" fmla="*/ 0 w 2395"/>
                  <a:gd name="T3" fmla="*/ 1074 h 1164"/>
                  <a:gd name="T4" fmla="*/ 0 w 2395"/>
                  <a:gd name="T5" fmla="*/ 1020 h 1164"/>
                  <a:gd name="T6" fmla="*/ 6 w 2395"/>
                  <a:gd name="T7" fmla="*/ 960 h 1164"/>
                  <a:gd name="T8" fmla="*/ 12 w 2395"/>
                  <a:gd name="T9" fmla="*/ 906 h 1164"/>
                  <a:gd name="T10" fmla="*/ 24 w 2395"/>
                  <a:gd name="T11" fmla="*/ 852 h 1164"/>
                  <a:gd name="T12" fmla="*/ 42 w 2395"/>
                  <a:gd name="T13" fmla="*/ 798 h 1164"/>
                  <a:gd name="T14" fmla="*/ 60 w 2395"/>
                  <a:gd name="T15" fmla="*/ 744 h 1164"/>
                  <a:gd name="T16" fmla="*/ 84 w 2395"/>
                  <a:gd name="T17" fmla="*/ 696 h 1164"/>
                  <a:gd name="T18" fmla="*/ 108 w 2395"/>
                  <a:gd name="T19" fmla="*/ 642 h 1164"/>
                  <a:gd name="T20" fmla="*/ 138 w 2395"/>
                  <a:gd name="T21" fmla="*/ 594 h 1164"/>
                  <a:gd name="T22" fmla="*/ 168 w 2395"/>
                  <a:gd name="T23" fmla="*/ 540 h 1164"/>
                  <a:gd name="T24" fmla="*/ 210 w 2395"/>
                  <a:gd name="T25" fmla="*/ 492 h 1164"/>
                  <a:gd name="T26" fmla="*/ 246 w 2395"/>
                  <a:gd name="T27" fmla="*/ 450 h 1164"/>
                  <a:gd name="T28" fmla="*/ 288 w 2395"/>
                  <a:gd name="T29" fmla="*/ 402 h 1164"/>
                  <a:gd name="T30" fmla="*/ 336 w 2395"/>
                  <a:gd name="T31" fmla="*/ 360 h 1164"/>
                  <a:gd name="T32" fmla="*/ 384 w 2395"/>
                  <a:gd name="T33" fmla="*/ 318 h 1164"/>
                  <a:gd name="T34" fmla="*/ 438 w 2395"/>
                  <a:gd name="T35" fmla="*/ 282 h 1164"/>
                  <a:gd name="T36" fmla="*/ 492 w 2395"/>
                  <a:gd name="T37" fmla="*/ 246 h 1164"/>
                  <a:gd name="T38" fmla="*/ 546 w 2395"/>
                  <a:gd name="T39" fmla="*/ 210 h 1164"/>
                  <a:gd name="T40" fmla="*/ 606 w 2395"/>
                  <a:gd name="T41" fmla="*/ 180 h 1164"/>
                  <a:gd name="T42" fmla="*/ 666 w 2395"/>
                  <a:gd name="T43" fmla="*/ 150 h 1164"/>
                  <a:gd name="T44" fmla="*/ 726 w 2395"/>
                  <a:gd name="T45" fmla="*/ 120 h 1164"/>
                  <a:gd name="T46" fmla="*/ 792 w 2395"/>
                  <a:gd name="T47" fmla="*/ 96 h 1164"/>
                  <a:gd name="T48" fmla="*/ 858 w 2395"/>
                  <a:gd name="T49" fmla="*/ 78 h 1164"/>
                  <a:gd name="T50" fmla="*/ 924 w 2395"/>
                  <a:gd name="T51" fmla="*/ 54 h 1164"/>
                  <a:gd name="T52" fmla="*/ 996 w 2395"/>
                  <a:gd name="T53" fmla="*/ 42 h 1164"/>
                  <a:gd name="T54" fmla="*/ 1062 w 2395"/>
                  <a:gd name="T55" fmla="*/ 24 h 1164"/>
                  <a:gd name="T56" fmla="*/ 1134 w 2395"/>
                  <a:gd name="T57" fmla="*/ 12 h 1164"/>
                  <a:gd name="T58" fmla="*/ 1206 w 2395"/>
                  <a:gd name="T59" fmla="*/ 6 h 1164"/>
                  <a:gd name="T60" fmla="*/ 1278 w 2395"/>
                  <a:gd name="T61" fmla="*/ 0 h 1164"/>
                  <a:gd name="T62" fmla="*/ 1350 w 2395"/>
                  <a:gd name="T63" fmla="*/ 0 h 1164"/>
                  <a:gd name="T64" fmla="*/ 1422 w 2395"/>
                  <a:gd name="T65" fmla="*/ 0 h 1164"/>
                  <a:gd name="T66" fmla="*/ 1494 w 2395"/>
                  <a:gd name="T67" fmla="*/ 0 h 1164"/>
                  <a:gd name="T68" fmla="*/ 1566 w 2395"/>
                  <a:gd name="T69" fmla="*/ 6 h 1164"/>
                  <a:gd name="T70" fmla="*/ 1632 w 2395"/>
                  <a:gd name="T71" fmla="*/ 18 h 1164"/>
                  <a:gd name="T72" fmla="*/ 1704 w 2395"/>
                  <a:gd name="T73" fmla="*/ 30 h 1164"/>
                  <a:gd name="T74" fmla="*/ 1777 w 2395"/>
                  <a:gd name="T75" fmla="*/ 42 h 1164"/>
                  <a:gd name="T76" fmla="*/ 1843 w 2395"/>
                  <a:gd name="T77" fmla="*/ 60 h 1164"/>
                  <a:gd name="T78" fmla="*/ 1909 w 2395"/>
                  <a:gd name="T79" fmla="*/ 84 h 1164"/>
                  <a:gd name="T80" fmla="*/ 1975 w 2395"/>
                  <a:gd name="T81" fmla="*/ 108 h 1164"/>
                  <a:gd name="T82" fmla="*/ 2041 w 2395"/>
                  <a:gd name="T83" fmla="*/ 132 h 1164"/>
                  <a:gd name="T84" fmla="*/ 2101 w 2395"/>
                  <a:gd name="T85" fmla="*/ 156 h 1164"/>
                  <a:gd name="T86" fmla="*/ 2161 w 2395"/>
                  <a:gd name="T87" fmla="*/ 192 h 1164"/>
                  <a:gd name="T88" fmla="*/ 2221 w 2395"/>
                  <a:gd name="T89" fmla="*/ 222 h 1164"/>
                  <a:gd name="T90" fmla="*/ 2275 w 2395"/>
                  <a:gd name="T91" fmla="*/ 258 h 1164"/>
                  <a:gd name="T92" fmla="*/ 2329 w 2395"/>
                  <a:gd name="T93" fmla="*/ 294 h 1164"/>
                  <a:gd name="T94" fmla="*/ 2377 w 2395"/>
                  <a:gd name="T95" fmla="*/ 336 h 1164"/>
                  <a:gd name="T96" fmla="*/ 6 w 2395"/>
                  <a:gd name="T97" fmla="*/ 1164 h 1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95"/>
                  <a:gd name="T148" fmla="*/ 0 h 1164"/>
                  <a:gd name="T149" fmla="*/ 2395 w 2395"/>
                  <a:gd name="T150" fmla="*/ 1164 h 1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95" h="1164">
                    <a:moveTo>
                      <a:pt x="6" y="1164"/>
                    </a:moveTo>
                    <a:lnTo>
                      <a:pt x="6" y="1146"/>
                    </a:lnTo>
                    <a:lnTo>
                      <a:pt x="0" y="1128"/>
                    </a:lnTo>
                    <a:lnTo>
                      <a:pt x="0" y="1110"/>
                    </a:lnTo>
                    <a:lnTo>
                      <a:pt x="0" y="1092"/>
                    </a:lnTo>
                    <a:lnTo>
                      <a:pt x="0" y="1074"/>
                    </a:lnTo>
                    <a:lnTo>
                      <a:pt x="0" y="1056"/>
                    </a:lnTo>
                    <a:lnTo>
                      <a:pt x="0" y="1038"/>
                    </a:lnTo>
                    <a:lnTo>
                      <a:pt x="0" y="1020"/>
                    </a:lnTo>
                    <a:lnTo>
                      <a:pt x="0" y="1002"/>
                    </a:lnTo>
                    <a:lnTo>
                      <a:pt x="0" y="978"/>
                    </a:lnTo>
                    <a:lnTo>
                      <a:pt x="6" y="960"/>
                    </a:lnTo>
                    <a:lnTo>
                      <a:pt x="6" y="942"/>
                    </a:lnTo>
                    <a:lnTo>
                      <a:pt x="6" y="924"/>
                    </a:lnTo>
                    <a:lnTo>
                      <a:pt x="12" y="906"/>
                    </a:lnTo>
                    <a:lnTo>
                      <a:pt x="18" y="888"/>
                    </a:lnTo>
                    <a:lnTo>
                      <a:pt x="18" y="870"/>
                    </a:lnTo>
                    <a:lnTo>
                      <a:pt x="24" y="852"/>
                    </a:lnTo>
                    <a:lnTo>
                      <a:pt x="30" y="834"/>
                    </a:lnTo>
                    <a:lnTo>
                      <a:pt x="36" y="816"/>
                    </a:lnTo>
                    <a:lnTo>
                      <a:pt x="42" y="798"/>
                    </a:lnTo>
                    <a:lnTo>
                      <a:pt x="48" y="780"/>
                    </a:lnTo>
                    <a:lnTo>
                      <a:pt x="54" y="762"/>
                    </a:lnTo>
                    <a:lnTo>
                      <a:pt x="60" y="744"/>
                    </a:lnTo>
                    <a:lnTo>
                      <a:pt x="66" y="726"/>
                    </a:lnTo>
                    <a:lnTo>
                      <a:pt x="72" y="708"/>
                    </a:lnTo>
                    <a:lnTo>
                      <a:pt x="84" y="696"/>
                    </a:lnTo>
                    <a:lnTo>
                      <a:pt x="90" y="678"/>
                    </a:lnTo>
                    <a:lnTo>
                      <a:pt x="96" y="660"/>
                    </a:lnTo>
                    <a:lnTo>
                      <a:pt x="108" y="642"/>
                    </a:lnTo>
                    <a:lnTo>
                      <a:pt x="120" y="624"/>
                    </a:lnTo>
                    <a:lnTo>
                      <a:pt x="126" y="606"/>
                    </a:lnTo>
                    <a:lnTo>
                      <a:pt x="138" y="594"/>
                    </a:lnTo>
                    <a:lnTo>
                      <a:pt x="150" y="576"/>
                    </a:lnTo>
                    <a:lnTo>
                      <a:pt x="162" y="558"/>
                    </a:lnTo>
                    <a:lnTo>
                      <a:pt x="168" y="540"/>
                    </a:lnTo>
                    <a:lnTo>
                      <a:pt x="180" y="528"/>
                    </a:lnTo>
                    <a:lnTo>
                      <a:pt x="192" y="510"/>
                    </a:lnTo>
                    <a:lnTo>
                      <a:pt x="210" y="492"/>
                    </a:lnTo>
                    <a:lnTo>
                      <a:pt x="222" y="480"/>
                    </a:lnTo>
                    <a:lnTo>
                      <a:pt x="234" y="462"/>
                    </a:lnTo>
                    <a:lnTo>
                      <a:pt x="246" y="450"/>
                    </a:lnTo>
                    <a:lnTo>
                      <a:pt x="258" y="432"/>
                    </a:lnTo>
                    <a:lnTo>
                      <a:pt x="276" y="420"/>
                    </a:lnTo>
                    <a:lnTo>
                      <a:pt x="288" y="402"/>
                    </a:lnTo>
                    <a:lnTo>
                      <a:pt x="306" y="390"/>
                    </a:lnTo>
                    <a:lnTo>
                      <a:pt x="318" y="378"/>
                    </a:lnTo>
                    <a:lnTo>
                      <a:pt x="336" y="360"/>
                    </a:lnTo>
                    <a:lnTo>
                      <a:pt x="354" y="348"/>
                    </a:lnTo>
                    <a:lnTo>
                      <a:pt x="366" y="336"/>
                    </a:lnTo>
                    <a:lnTo>
                      <a:pt x="384" y="318"/>
                    </a:lnTo>
                    <a:lnTo>
                      <a:pt x="402" y="306"/>
                    </a:lnTo>
                    <a:lnTo>
                      <a:pt x="420" y="294"/>
                    </a:lnTo>
                    <a:lnTo>
                      <a:pt x="438" y="282"/>
                    </a:lnTo>
                    <a:lnTo>
                      <a:pt x="456" y="270"/>
                    </a:lnTo>
                    <a:lnTo>
                      <a:pt x="474" y="258"/>
                    </a:lnTo>
                    <a:lnTo>
                      <a:pt x="492" y="246"/>
                    </a:lnTo>
                    <a:lnTo>
                      <a:pt x="510" y="234"/>
                    </a:lnTo>
                    <a:lnTo>
                      <a:pt x="528" y="222"/>
                    </a:lnTo>
                    <a:lnTo>
                      <a:pt x="546" y="210"/>
                    </a:lnTo>
                    <a:lnTo>
                      <a:pt x="564" y="198"/>
                    </a:lnTo>
                    <a:lnTo>
                      <a:pt x="582" y="192"/>
                    </a:lnTo>
                    <a:lnTo>
                      <a:pt x="606" y="180"/>
                    </a:lnTo>
                    <a:lnTo>
                      <a:pt x="624" y="168"/>
                    </a:lnTo>
                    <a:lnTo>
                      <a:pt x="642" y="156"/>
                    </a:lnTo>
                    <a:lnTo>
                      <a:pt x="666" y="150"/>
                    </a:lnTo>
                    <a:lnTo>
                      <a:pt x="684" y="138"/>
                    </a:lnTo>
                    <a:lnTo>
                      <a:pt x="708" y="132"/>
                    </a:lnTo>
                    <a:lnTo>
                      <a:pt x="726" y="120"/>
                    </a:lnTo>
                    <a:lnTo>
                      <a:pt x="750" y="114"/>
                    </a:lnTo>
                    <a:lnTo>
                      <a:pt x="768" y="108"/>
                    </a:lnTo>
                    <a:lnTo>
                      <a:pt x="792" y="96"/>
                    </a:lnTo>
                    <a:lnTo>
                      <a:pt x="816" y="90"/>
                    </a:lnTo>
                    <a:lnTo>
                      <a:pt x="834" y="84"/>
                    </a:lnTo>
                    <a:lnTo>
                      <a:pt x="858" y="78"/>
                    </a:lnTo>
                    <a:lnTo>
                      <a:pt x="882" y="66"/>
                    </a:lnTo>
                    <a:lnTo>
                      <a:pt x="900" y="60"/>
                    </a:lnTo>
                    <a:lnTo>
                      <a:pt x="924" y="54"/>
                    </a:lnTo>
                    <a:lnTo>
                      <a:pt x="948" y="48"/>
                    </a:lnTo>
                    <a:lnTo>
                      <a:pt x="972" y="42"/>
                    </a:lnTo>
                    <a:lnTo>
                      <a:pt x="996" y="42"/>
                    </a:lnTo>
                    <a:lnTo>
                      <a:pt x="1014" y="36"/>
                    </a:lnTo>
                    <a:lnTo>
                      <a:pt x="1038" y="30"/>
                    </a:lnTo>
                    <a:lnTo>
                      <a:pt x="1062" y="24"/>
                    </a:lnTo>
                    <a:lnTo>
                      <a:pt x="1086" y="24"/>
                    </a:lnTo>
                    <a:lnTo>
                      <a:pt x="1110" y="18"/>
                    </a:lnTo>
                    <a:lnTo>
                      <a:pt x="1134" y="12"/>
                    </a:lnTo>
                    <a:lnTo>
                      <a:pt x="1158" y="12"/>
                    </a:lnTo>
                    <a:lnTo>
                      <a:pt x="1182" y="6"/>
                    </a:lnTo>
                    <a:lnTo>
                      <a:pt x="1206" y="6"/>
                    </a:lnTo>
                    <a:lnTo>
                      <a:pt x="1230" y="6"/>
                    </a:lnTo>
                    <a:lnTo>
                      <a:pt x="1254" y="0"/>
                    </a:lnTo>
                    <a:lnTo>
                      <a:pt x="1278" y="0"/>
                    </a:lnTo>
                    <a:lnTo>
                      <a:pt x="1302" y="0"/>
                    </a:lnTo>
                    <a:lnTo>
                      <a:pt x="1326" y="0"/>
                    </a:lnTo>
                    <a:lnTo>
                      <a:pt x="1350" y="0"/>
                    </a:lnTo>
                    <a:lnTo>
                      <a:pt x="1374" y="0"/>
                    </a:lnTo>
                    <a:lnTo>
                      <a:pt x="1398" y="0"/>
                    </a:lnTo>
                    <a:lnTo>
                      <a:pt x="1422" y="0"/>
                    </a:lnTo>
                    <a:lnTo>
                      <a:pt x="1446" y="0"/>
                    </a:lnTo>
                    <a:lnTo>
                      <a:pt x="1470" y="0"/>
                    </a:lnTo>
                    <a:lnTo>
                      <a:pt x="1494" y="0"/>
                    </a:lnTo>
                    <a:lnTo>
                      <a:pt x="1518" y="6"/>
                    </a:lnTo>
                    <a:lnTo>
                      <a:pt x="1542" y="6"/>
                    </a:lnTo>
                    <a:lnTo>
                      <a:pt x="1566" y="6"/>
                    </a:lnTo>
                    <a:lnTo>
                      <a:pt x="1590" y="12"/>
                    </a:lnTo>
                    <a:lnTo>
                      <a:pt x="1614" y="12"/>
                    </a:lnTo>
                    <a:lnTo>
                      <a:pt x="1632" y="18"/>
                    </a:lnTo>
                    <a:lnTo>
                      <a:pt x="1656" y="24"/>
                    </a:lnTo>
                    <a:lnTo>
                      <a:pt x="1680" y="24"/>
                    </a:lnTo>
                    <a:lnTo>
                      <a:pt x="1704" y="30"/>
                    </a:lnTo>
                    <a:lnTo>
                      <a:pt x="1728" y="36"/>
                    </a:lnTo>
                    <a:lnTo>
                      <a:pt x="1752" y="42"/>
                    </a:lnTo>
                    <a:lnTo>
                      <a:pt x="1777" y="42"/>
                    </a:lnTo>
                    <a:lnTo>
                      <a:pt x="1801" y="48"/>
                    </a:lnTo>
                    <a:lnTo>
                      <a:pt x="1819" y="54"/>
                    </a:lnTo>
                    <a:lnTo>
                      <a:pt x="1843" y="60"/>
                    </a:lnTo>
                    <a:lnTo>
                      <a:pt x="1867" y="66"/>
                    </a:lnTo>
                    <a:lnTo>
                      <a:pt x="1891" y="78"/>
                    </a:lnTo>
                    <a:lnTo>
                      <a:pt x="1909" y="84"/>
                    </a:lnTo>
                    <a:lnTo>
                      <a:pt x="1933" y="90"/>
                    </a:lnTo>
                    <a:lnTo>
                      <a:pt x="1957" y="96"/>
                    </a:lnTo>
                    <a:lnTo>
                      <a:pt x="1975" y="108"/>
                    </a:lnTo>
                    <a:lnTo>
                      <a:pt x="1999" y="114"/>
                    </a:lnTo>
                    <a:lnTo>
                      <a:pt x="2017" y="120"/>
                    </a:lnTo>
                    <a:lnTo>
                      <a:pt x="2041" y="132"/>
                    </a:lnTo>
                    <a:lnTo>
                      <a:pt x="2059" y="138"/>
                    </a:lnTo>
                    <a:lnTo>
                      <a:pt x="2083" y="150"/>
                    </a:lnTo>
                    <a:lnTo>
                      <a:pt x="2101" y="156"/>
                    </a:lnTo>
                    <a:lnTo>
                      <a:pt x="2119" y="168"/>
                    </a:lnTo>
                    <a:lnTo>
                      <a:pt x="2143" y="180"/>
                    </a:lnTo>
                    <a:lnTo>
                      <a:pt x="2161" y="192"/>
                    </a:lnTo>
                    <a:lnTo>
                      <a:pt x="2179" y="198"/>
                    </a:lnTo>
                    <a:lnTo>
                      <a:pt x="2203" y="210"/>
                    </a:lnTo>
                    <a:lnTo>
                      <a:pt x="2221" y="222"/>
                    </a:lnTo>
                    <a:lnTo>
                      <a:pt x="2239" y="234"/>
                    </a:lnTo>
                    <a:lnTo>
                      <a:pt x="2257" y="246"/>
                    </a:lnTo>
                    <a:lnTo>
                      <a:pt x="2275" y="258"/>
                    </a:lnTo>
                    <a:lnTo>
                      <a:pt x="2293" y="270"/>
                    </a:lnTo>
                    <a:lnTo>
                      <a:pt x="2311" y="282"/>
                    </a:lnTo>
                    <a:lnTo>
                      <a:pt x="2329" y="294"/>
                    </a:lnTo>
                    <a:lnTo>
                      <a:pt x="2347" y="306"/>
                    </a:lnTo>
                    <a:lnTo>
                      <a:pt x="2359" y="318"/>
                    </a:lnTo>
                    <a:lnTo>
                      <a:pt x="2377" y="336"/>
                    </a:lnTo>
                    <a:lnTo>
                      <a:pt x="2395" y="348"/>
                    </a:lnTo>
                    <a:lnTo>
                      <a:pt x="1374" y="1056"/>
                    </a:lnTo>
                    <a:lnTo>
                      <a:pt x="6" y="1164"/>
                    </a:lnTo>
                    <a:close/>
                  </a:path>
                </a:pathLst>
              </a:custGeom>
              <a:solidFill>
                <a:srgbClr val="CC6600"/>
              </a:solidFill>
              <a:ln w="9525">
                <a:solidFill>
                  <a:srgbClr val="000000"/>
                </a:solidFill>
                <a:round/>
                <a:headEnd/>
                <a:tailEnd/>
              </a:ln>
            </p:spPr>
            <p:txBody>
              <a:bodyPr/>
              <a:lstStyle/>
              <a:p>
                <a:endParaRPr lang="en-US">
                  <a:latin typeface="Constantia" pitchFamily="18" charset="0"/>
                </a:endParaRPr>
              </a:p>
            </p:txBody>
          </p:sp>
          <p:sp>
            <p:nvSpPr>
              <p:cNvPr id="51216" name="Freeform 12"/>
              <p:cNvSpPr>
                <a:spLocks/>
              </p:cNvSpPr>
              <p:nvPr/>
            </p:nvSpPr>
            <p:spPr bwMode="auto">
              <a:xfrm>
                <a:off x="1982" y="1480"/>
                <a:ext cx="1464" cy="713"/>
              </a:xfrm>
              <a:custGeom>
                <a:avLst/>
                <a:gdLst>
                  <a:gd name="T0" fmla="*/ 1021 w 1363"/>
                  <a:gd name="T1" fmla="*/ 0 h 708"/>
                  <a:gd name="T2" fmla="*/ 1039 w 1363"/>
                  <a:gd name="T3" fmla="*/ 12 h 708"/>
                  <a:gd name="T4" fmla="*/ 1051 w 1363"/>
                  <a:gd name="T5" fmla="*/ 30 h 708"/>
                  <a:gd name="T6" fmla="*/ 1069 w 1363"/>
                  <a:gd name="T7" fmla="*/ 42 h 708"/>
                  <a:gd name="T8" fmla="*/ 1081 w 1363"/>
                  <a:gd name="T9" fmla="*/ 54 h 708"/>
                  <a:gd name="T10" fmla="*/ 1099 w 1363"/>
                  <a:gd name="T11" fmla="*/ 72 h 708"/>
                  <a:gd name="T12" fmla="*/ 1111 w 1363"/>
                  <a:gd name="T13" fmla="*/ 84 h 708"/>
                  <a:gd name="T14" fmla="*/ 1123 w 1363"/>
                  <a:gd name="T15" fmla="*/ 102 h 708"/>
                  <a:gd name="T16" fmla="*/ 1141 w 1363"/>
                  <a:gd name="T17" fmla="*/ 114 h 708"/>
                  <a:gd name="T18" fmla="*/ 1153 w 1363"/>
                  <a:gd name="T19" fmla="*/ 132 h 708"/>
                  <a:gd name="T20" fmla="*/ 1165 w 1363"/>
                  <a:gd name="T21" fmla="*/ 144 h 708"/>
                  <a:gd name="T22" fmla="*/ 1177 w 1363"/>
                  <a:gd name="T23" fmla="*/ 162 h 708"/>
                  <a:gd name="T24" fmla="*/ 1189 w 1363"/>
                  <a:gd name="T25" fmla="*/ 180 h 708"/>
                  <a:gd name="T26" fmla="*/ 1201 w 1363"/>
                  <a:gd name="T27" fmla="*/ 192 h 708"/>
                  <a:gd name="T28" fmla="*/ 1213 w 1363"/>
                  <a:gd name="T29" fmla="*/ 210 h 708"/>
                  <a:gd name="T30" fmla="*/ 1225 w 1363"/>
                  <a:gd name="T31" fmla="*/ 228 h 708"/>
                  <a:gd name="T32" fmla="*/ 1237 w 1363"/>
                  <a:gd name="T33" fmla="*/ 246 h 708"/>
                  <a:gd name="T34" fmla="*/ 1243 w 1363"/>
                  <a:gd name="T35" fmla="*/ 258 h 708"/>
                  <a:gd name="T36" fmla="*/ 1255 w 1363"/>
                  <a:gd name="T37" fmla="*/ 276 h 708"/>
                  <a:gd name="T38" fmla="*/ 1267 w 1363"/>
                  <a:gd name="T39" fmla="*/ 294 h 708"/>
                  <a:gd name="T40" fmla="*/ 1273 w 1363"/>
                  <a:gd name="T41" fmla="*/ 312 h 708"/>
                  <a:gd name="T42" fmla="*/ 1285 w 1363"/>
                  <a:gd name="T43" fmla="*/ 330 h 708"/>
                  <a:gd name="T44" fmla="*/ 1291 w 1363"/>
                  <a:gd name="T45" fmla="*/ 348 h 708"/>
                  <a:gd name="T46" fmla="*/ 1297 w 1363"/>
                  <a:gd name="T47" fmla="*/ 360 h 708"/>
                  <a:gd name="T48" fmla="*/ 1309 w 1363"/>
                  <a:gd name="T49" fmla="*/ 378 h 708"/>
                  <a:gd name="T50" fmla="*/ 1315 w 1363"/>
                  <a:gd name="T51" fmla="*/ 396 h 708"/>
                  <a:gd name="T52" fmla="*/ 1321 w 1363"/>
                  <a:gd name="T53" fmla="*/ 414 h 708"/>
                  <a:gd name="T54" fmla="*/ 1327 w 1363"/>
                  <a:gd name="T55" fmla="*/ 432 h 708"/>
                  <a:gd name="T56" fmla="*/ 1333 w 1363"/>
                  <a:gd name="T57" fmla="*/ 450 h 708"/>
                  <a:gd name="T58" fmla="*/ 1339 w 1363"/>
                  <a:gd name="T59" fmla="*/ 468 h 708"/>
                  <a:gd name="T60" fmla="*/ 1345 w 1363"/>
                  <a:gd name="T61" fmla="*/ 486 h 708"/>
                  <a:gd name="T62" fmla="*/ 1351 w 1363"/>
                  <a:gd name="T63" fmla="*/ 504 h 708"/>
                  <a:gd name="T64" fmla="*/ 1351 w 1363"/>
                  <a:gd name="T65" fmla="*/ 522 h 708"/>
                  <a:gd name="T66" fmla="*/ 1357 w 1363"/>
                  <a:gd name="T67" fmla="*/ 540 h 708"/>
                  <a:gd name="T68" fmla="*/ 1363 w 1363"/>
                  <a:gd name="T69" fmla="*/ 558 h 708"/>
                  <a:gd name="T70" fmla="*/ 1363 w 1363"/>
                  <a:gd name="T71" fmla="*/ 576 h 708"/>
                  <a:gd name="T72" fmla="*/ 1363 w 1363"/>
                  <a:gd name="T73" fmla="*/ 594 h 708"/>
                  <a:gd name="T74" fmla="*/ 0 w 1363"/>
                  <a:gd name="T75" fmla="*/ 708 h 708"/>
                  <a:gd name="T76" fmla="*/ 1021 w 1363"/>
                  <a:gd name="T77" fmla="*/ 0 h 7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3"/>
                  <a:gd name="T118" fmla="*/ 0 h 708"/>
                  <a:gd name="T119" fmla="*/ 1363 w 1363"/>
                  <a:gd name="T120" fmla="*/ 708 h 7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3" h="708">
                    <a:moveTo>
                      <a:pt x="1021" y="0"/>
                    </a:moveTo>
                    <a:lnTo>
                      <a:pt x="1039" y="12"/>
                    </a:lnTo>
                    <a:lnTo>
                      <a:pt x="1051" y="30"/>
                    </a:lnTo>
                    <a:lnTo>
                      <a:pt x="1069" y="42"/>
                    </a:lnTo>
                    <a:lnTo>
                      <a:pt x="1081" y="54"/>
                    </a:lnTo>
                    <a:lnTo>
                      <a:pt x="1099" y="72"/>
                    </a:lnTo>
                    <a:lnTo>
                      <a:pt x="1111" y="84"/>
                    </a:lnTo>
                    <a:lnTo>
                      <a:pt x="1123" y="102"/>
                    </a:lnTo>
                    <a:lnTo>
                      <a:pt x="1141" y="114"/>
                    </a:lnTo>
                    <a:lnTo>
                      <a:pt x="1153" y="132"/>
                    </a:lnTo>
                    <a:lnTo>
                      <a:pt x="1165" y="144"/>
                    </a:lnTo>
                    <a:lnTo>
                      <a:pt x="1177" y="162"/>
                    </a:lnTo>
                    <a:lnTo>
                      <a:pt x="1189" y="180"/>
                    </a:lnTo>
                    <a:lnTo>
                      <a:pt x="1201" y="192"/>
                    </a:lnTo>
                    <a:lnTo>
                      <a:pt x="1213" y="210"/>
                    </a:lnTo>
                    <a:lnTo>
                      <a:pt x="1225" y="228"/>
                    </a:lnTo>
                    <a:lnTo>
                      <a:pt x="1237" y="246"/>
                    </a:lnTo>
                    <a:lnTo>
                      <a:pt x="1243" y="258"/>
                    </a:lnTo>
                    <a:lnTo>
                      <a:pt x="1255" y="276"/>
                    </a:lnTo>
                    <a:lnTo>
                      <a:pt x="1267" y="294"/>
                    </a:lnTo>
                    <a:lnTo>
                      <a:pt x="1273" y="312"/>
                    </a:lnTo>
                    <a:lnTo>
                      <a:pt x="1285" y="330"/>
                    </a:lnTo>
                    <a:lnTo>
                      <a:pt x="1291" y="348"/>
                    </a:lnTo>
                    <a:lnTo>
                      <a:pt x="1297" y="360"/>
                    </a:lnTo>
                    <a:lnTo>
                      <a:pt x="1309" y="378"/>
                    </a:lnTo>
                    <a:lnTo>
                      <a:pt x="1315" y="396"/>
                    </a:lnTo>
                    <a:lnTo>
                      <a:pt x="1321" y="414"/>
                    </a:lnTo>
                    <a:lnTo>
                      <a:pt x="1327" y="432"/>
                    </a:lnTo>
                    <a:lnTo>
                      <a:pt x="1333" y="450"/>
                    </a:lnTo>
                    <a:lnTo>
                      <a:pt x="1339" y="468"/>
                    </a:lnTo>
                    <a:lnTo>
                      <a:pt x="1345" y="486"/>
                    </a:lnTo>
                    <a:lnTo>
                      <a:pt x="1351" y="504"/>
                    </a:lnTo>
                    <a:lnTo>
                      <a:pt x="1351" y="522"/>
                    </a:lnTo>
                    <a:lnTo>
                      <a:pt x="1357" y="540"/>
                    </a:lnTo>
                    <a:lnTo>
                      <a:pt x="1363" y="558"/>
                    </a:lnTo>
                    <a:lnTo>
                      <a:pt x="1363" y="576"/>
                    </a:lnTo>
                    <a:lnTo>
                      <a:pt x="1363" y="594"/>
                    </a:lnTo>
                    <a:lnTo>
                      <a:pt x="0" y="708"/>
                    </a:lnTo>
                    <a:lnTo>
                      <a:pt x="1021" y="0"/>
                    </a:lnTo>
                    <a:close/>
                  </a:path>
                </a:pathLst>
              </a:custGeom>
              <a:solidFill>
                <a:srgbClr val="CC3399"/>
              </a:solidFill>
              <a:ln w="9525">
                <a:solidFill>
                  <a:srgbClr val="000000"/>
                </a:solidFill>
                <a:round/>
                <a:headEnd/>
                <a:tailEnd/>
              </a:ln>
            </p:spPr>
            <p:txBody>
              <a:bodyPr/>
              <a:lstStyle/>
              <a:p>
                <a:endParaRPr lang="en-US">
                  <a:latin typeface="Constantia" pitchFamily="18" charset="0"/>
                </a:endParaRPr>
              </a:p>
            </p:txBody>
          </p:sp>
          <p:sp>
            <p:nvSpPr>
              <p:cNvPr id="51217" name="Freeform 13"/>
              <p:cNvSpPr>
                <a:spLocks/>
              </p:cNvSpPr>
              <p:nvPr/>
            </p:nvSpPr>
            <p:spPr bwMode="auto">
              <a:xfrm>
                <a:off x="513" y="2302"/>
                <a:ext cx="2746" cy="1209"/>
              </a:xfrm>
              <a:custGeom>
                <a:avLst/>
                <a:gdLst>
                  <a:gd name="T0" fmla="*/ 2509 w 2557"/>
                  <a:gd name="T1" fmla="*/ 481 h 1201"/>
                  <a:gd name="T2" fmla="*/ 2437 w 2557"/>
                  <a:gd name="T3" fmla="*/ 559 h 1201"/>
                  <a:gd name="T4" fmla="*/ 2353 w 2557"/>
                  <a:gd name="T5" fmla="*/ 625 h 1201"/>
                  <a:gd name="T6" fmla="*/ 2269 w 2557"/>
                  <a:gd name="T7" fmla="*/ 691 h 1201"/>
                  <a:gd name="T8" fmla="*/ 2173 w 2557"/>
                  <a:gd name="T9" fmla="*/ 745 h 1201"/>
                  <a:gd name="T10" fmla="*/ 2077 w 2557"/>
                  <a:gd name="T11" fmla="*/ 799 h 1201"/>
                  <a:gd name="T12" fmla="*/ 1969 w 2557"/>
                  <a:gd name="T13" fmla="*/ 841 h 1201"/>
                  <a:gd name="T14" fmla="*/ 1861 w 2557"/>
                  <a:gd name="T15" fmla="*/ 877 h 1201"/>
                  <a:gd name="T16" fmla="*/ 1746 w 2557"/>
                  <a:gd name="T17" fmla="*/ 907 h 1201"/>
                  <a:gd name="T18" fmla="*/ 1626 w 2557"/>
                  <a:gd name="T19" fmla="*/ 931 h 1201"/>
                  <a:gd name="T20" fmla="*/ 1512 w 2557"/>
                  <a:gd name="T21" fmla="*/ 943 h 1201"/>
                  <a:gd name="T22" fmla="*/ 1392 w 2557"/>
                  <a:gd name="T23" fmla="*/ 949 h 1201"/>
                  <a:gd name="T24" fmla="*/ 1272 w 2557"/>
                  <a:gd name="T25" fmla="*/ 943 h 1201"/>
                  <a:gd name="T26" fmla="*/ 1152 w 2557"/>
                  <a:gd name="T27" fmla="*/ 937 h 1201"/>
                  <a:gd name="T28" fmla="*/ 1032 w 2557"/>
                  <a:gd name="T29" fmla="*/ 919 h 1201"/>
                  <a:gd name="T30" fmla="*/ 918 w 2557"/>
                  <a:gd name="T31" fmla="*/ 889 h 1201"/>
                  <a:gd name="T32" fmla="*/ 810 w 2557"/>
                  <a:gd name="T33" fmla="*/ 859 h 1201"/>
                  <a:gd name="T34" fmla="*/ 702 w 2557"/>
                  <a:gd name="T35" fmla="*/ 817 h 1201"/>
                  <a:gd name="T36" fmla="*/ 600 w 2557"/>
                  <a:gd name="T37" fmla="*/ 769 h 1201"/>
                  <a:gd name="T38" fmla="*/ 504 w 2557"/>
                  <a:gd name="T39" fmla="*/ 715 h 1201"/>
                  <a:gd name="T40" fmla="*/ 414 w 2557"/>
                  <a:gd name="T41" fmla="*/ 649 h 1201"/>
                  <a:gd name="T42" fmla="*/ 330 w 2557"/>
                  <a:gd name="T43" fmla="*/ 583 h 1201"/>
                  <a:gd name="T44" fmla="*/ 252 w 2557"/>
                  <a:gd name="T45" fmla="*/ 511 h 1201"/>
                  <a:gd name="T46" fmla="*/ 186 w 2557"/>
                  <a:gd name="T47" fmla="*/ 433 h 1201"/>
                  <a:gd name="T48" fmla="*/ 132 w 2557"/>
                  <a:gd name="T49" fmla="*/ 355 h 1201"/>
                  <a:gd name="T50" fmla="*/ 84 w 2557"/>
                  <a:gd name="T51" fmla="*/ 271 h 1201"/>
                  <a:gd name="T52" fmla="*/ 48 w 2557"/>
                  <a:gd name="T53" fmla="*/ 181 h 1201"/>
                  <a:gd name="T54" fmla="*/ 18 w 2557"/>
                  <a:gd name="T55" fmla="*/ 91 h 1201"/>
                  <a:gd name="T56" fmla="*/ 0 w 2557"/>
                  <a:gd name="T57" fmla="*/ 0 h 1201"/>
                  <a:gd name="T58" fmla="*/ 12 w 2557"/>
                  <a:gd name="T59" fmla="*/ 325 h 1201"/>
                  <a:gd name="T60" fmla="*/ 42 w 2557"/>
                  <a:gd name="T61" fmla="*/ 415 h 1201"/>
                  <a:gd name="T62" fmla="*/ 78 w 2557"/>
                  <a:gd name="T63" fmla="*/ 505 h 1201"/>
                  <a:gd name="T64" fmla="*/ 120 w 2557"/>
                  <a:gd name="T65" fmla="*/ 589 h 1201"/>
                  <a:gd name="T66" fmla="*/ 174 w 2557"/>
                  <a:gd name="T67" fmla="*/ 673 h 1201"/>
                  <a:gd name="T68" fmla="*/ 240 w 2557"/>
                  <a:gd name="T69" fmla="*/ 751 h 1201"/>
                  <a:gd name="T70" fmla="*/ 312 w 2557"/>
                  <a:gd name="T71" fmla="*/ 823 h 1201"/>
                  <a:gd name="T72" fmla="*/ 396 w 2557"/>
                  <a:gd name="T73" fmla="*/ 889 h 1201"/>
                  <a:gd name="T74" fmla="*/ 486 w 2557"/>
                  <a:gd name="T75" fmla="*/ 955 h 1201"/>
                  <a:gd name="T76" fmla="*/ 576 w 2557"/>
                  <a:gd name="T77" fmla="*/ 1009 h 1201"/>
                  <a:gd name="T78" fmla="*/ 678 w 2557"/>
                  <a:gd name="T79" fmla="*/ 1057 h 1201"/>
                  <a:gd name="T80" fmla="*/ 786 w 2557"/>
                  <a:gd name="T81" fmla="*/ 1099 h 1201"/>
                  <a:gd name="T82" fmla="*/ 894 w 2557"/>
                  <a:gd name="T83" fmla="*/ 1135 h 1201"/>
                  <a:gd name="T84" fmla="*/ 1008 w 2557"/>
                  <a:gd name="T85" fmla="*/ 1165 h 1201"/>
                  <a:gd name="T86" fmla="*/ 1128 w 2557"/>
                  <a:gd name="T87" fmla="*/ 1183 h 1201"/>
                  <a:gd name="T88" fmla="*/ 1248 w 2557"/>
                  <a:gd name="T89" fmla="*/ 1195 h 1201"/>
                  <a:gd name="T90" fmla="*/ 1368 w 2557"/>
                  <a:gd name="T91" fmla="*/ 1201 h 1201"/>
                  <a:gd name="T92" fmla="*/ 1488 w 2557"/>
                  <a:gd name="T93" fmla="*/ 1195 h 1201"/>
                  <a:gd name="T94" fmla="*/ 1608 w 2557"/>
                  <a:gd name="T95" fmla="*/ 1183 h 1201"/>
                  <a:gd name="T96" fmla="*/ 1722 w 2557"/>
                  <a:gd name="T97" fmla="*/ 1165 h 1201"/>
                  <a:gd name="T98" fmla="*/ 1837 w 2557"/>
                  <a:gd name="T99" fmla="*/ 1135 h 1201"/>
                  <a:gd name="T100" fmla="*/ 1951 w 2557"/>
                  <a:gd name="T101" fmla="*/ 1099 h 1201"/>
                  <a:gd name="T102" fmla="*/ 2053 w 2557"/>
                  <a:gd name="T103" fmla="*/ 1057 h 1201"/>
                  <a:gd name="T104" fmla="*/ 2155 w 2557"/>
                  <a:gd name="T105" fmla="*/ 1009 h 1201"/>
                  <a:gd name="T106" fmla="*/ 2251 w 2557"/>
                  <a:gd name="T107" fmla="*/ 955 h 1201"/>
                  <a:gd name="T108" fmla="*/ 2341 w 2557"/>
                  <a:gd name="T109" fmla="*/ 889 h 1201"/>
                  <a:gd name="T110" fmla="*/ 2419 w 2557"/>
                  <a:gd name="T111" fmla="*/ 823 h 1201"/>
                  <a:gd name="T112" fmla="*/ 2491 w 2557"/>
                  <a:gd name="T113" fmla="*/ 751 h 1201"/>
                  <a:gd name="T114" fmla="*/ 2557 w 2557"/>
                  <a:gd name="T115" fmla="*/ 673 h 12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57"/>
                  <a:gd name="T175" fmla="*/ 0 h 1201"/>
                  <a:gd name="T176" fmla="*/ 2557 w 2557"/>
                  <a:gd name="T177" fmla="*/ 1201 h 12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57" h="1201">
                    <a:moveTo>
                      <a:pt x="2557" y="421"/>
                    </a:moveTo>
                    <a:lnTo>
                      <a:pt x="2545" y="433"/>
                    </a:lnTo>
                    <a:lnTo>
                      <a:pt x="2533" y="451"/>
                    </a:lnTo>
                    <a:lnTo>
                      <a:pt x="2521" y="469"/>
                    </a:lnTo>
                    <a:lnTo>
                      <a:pt x="2509" y="481"/>
                    </a:lnTo>
                    <a:lnTo>
                      <a:pt x="2491" y="499"/>
                    </a:lnTo>
                    <a:lnTo>
                      <a:pt x="2479" y="511"/>
                    </a:lnTo>
                    <a:lnTo>
                      <a:pt x="2467" y="529"/>
                    </a:lnTo>
                    <a:lnTo>
                      <a:pt x="2449" y="541"/>
                    </a:lnTo>
                    <a:lnTo>
                      <a:pt x="2437" y="559"/>
                    </a:lnTo>
                    <a:lnTo>
                      <a:pt x="2419" y="571"/>
                    </a:lnTo>
                    <a:lnTo>
                      <a:pt x="2407" y="583"/>
                    </a:lnTo>
                    <a:lnTo>
                      <a:pt x="2389" y="601"/>
                    </a:lnTo>
                    <a:lnTo>
                      <a:pt x="2371" y="613"/>
                    </a:lnTo>
                    <a:lnTo>
                      <a:pt x="2353" y="625"/>
                    </a:lnTo>
                    <a:lnTo>
                      <a:pt x="2341" y="637"/>
                    </a:lnTo>
                    <a:lnTo>
                      <a:pt x="2323" y="649"/>
                    </a:lnTo>
                    <a:lnTo>
                      <a:pt x="2305" y="661"/>
                    </a:lnTo>
                    <a:lnTo>
                      <a:pt x="2287" y="679"/>
                    </a:lnTo>
                    <a:lnTo>
                      <a:pt x="2269" y="691"/>
                    </a:lnTo>
                    <a:lnTo>
                      <a:pt x="2251" y="703"/>
                    </a:lnTo>
                    <a:lnTo>
                      <a:pt x="2233" y="715"/>
                    </a:lnTo>
                    <a:lnTo>
                      <a:pt x="2215" y="721"/>
                    </a:lnTo>
                    <a:lnTo>
                      <a:pt x="2197" y="733"/>
                    </a:lnTo>
                    <a:lnTo>
                      <a:pt x="2173" y="745"/>
                    </a:lnTo>
                    <a:lnTo>
                      <a:pt x="2155" y="757"/>
                    </a:lnTo>
                    <a:lnTo>
                      <a:pt x="2137" y="769"/>
                    </a:lnTo>
                    <a:lnTo>
                      <a:pt x="2113" y="775"/>
                    </a:lnTo>
                    <a:lnTo>
                      <a:pt x="2095" y="787"/>
                    </a:lnTo>
                    <a:lnTo>
                      <a:pt x="2077" y="799"/>
                    </a:lnTo>
                    <a:lnTo>
                      <a:pt x="2053" y="805"/>
                    </a:lnTo>
                    <a:lnTo>
                      <a:pt x="2035" y="817"/>
                    </a:lnTo>
                    <a:lnTo>
                      <a:pt x="2011" y="823"/>
                    </a:lnTo>
                    <a:lnTo>
                      <a:pt x="1993" y="835"/>
                    </a:lnTo>
                    <a:lnTo>
                      <a:pt x="1969" y="841"/>
                    </a:lnTo>
                    <a:lnTo>
                      <a:pt x="1951" y="847"/>
                    </a:lnTo>
                    <a:lnTo>
                      <a:pt x="1927" y="859"/>
                    </a:lnTo>
                    <a:lnTo>
                      <a:pt x="1903" y="865"/>
                    </a:lnTo>
                    <a:lnTo>
                      <a:pt x="1885" y="871"/>
                    </a:lnTo>
                    <a:lnTo>
                      <a:pt x="1861" y="877"/>
                    </a:lnTo>
                    <a:lnTo>
                      <a:pt x="1837" y="883"/>
                    </a:lnTo>
                    <a:lnTo>
                      <a:pt x="1813" y="889"/>
                    </a:lnTo>
                    <a:lnTo>
                      <a:pt x="1795" y="895"/>
                    </a:lnTo>
                    <a:lnTo>
                      <a:pt x="1771" y="901"/>
                    </a:lnTo>
                    <a:lnTo>
                      <a:pt x="1746" y="907"/>
                    </a:lnTo>
                    <a:lnTo>
                      <a:pt x="1722" y="913"/>
                    </a:lnTo>
                    <a:lnTo>
                      <a:pt x="1698" y="919"/>
                    </a:lnTo>
                    <a:lnTo>
                      <a:pt x="1674" y="919"/>
                    </a:lnTo>
                    <a:lnTo>
                      <a:pt x="1650" y="925"/>
                    </a:lnTo>
                    <a:lnTo>
                      <a:pt x="1626" y="931"/>
                    </a:lnTo>
                    <a:lnTo>
                      <a:pt x="1608" y="931"/>
                    </a:lnTo>
                    <a:lnTo>
                      <a:pt x="1584" y="937"/>
                    </a:lnTo>
                    <a:lnTo>
                      <a:pt x="1560" y="937"/>
                    </a:lnTo>
                    <a:lnTo>
                      <a:pt x="1536" y="937"/>
                    </a:lnTo>
                    <a:lnTo>
                      <a:pt x="1512" y="943"/>
                    </a:lnTo>
                    <a:lnTo>
                      <a:pt x="1488" y="943"/>
                    </a:lnTo>
                    <a:lnTo>
                      <a:pt x="1464" y="943"/>
                    </a:lnTo>
                    <a:lnTo>
                      <a:pt x="1440" y="949"/>
                    </a:lnTo>
                    <a:lnTo>
                      <a:pt x="1416" y="949"/>
                    </a:lnTo>
                    <a:lnTo>
                      <a:pt x="1392" y="949"/>
                    </a:lnTo>
                    <a:lnTo>
                      <a:pt x="1368" y="949"/>
                    </a:lnTo>
                    <a:lnTo>
                      <a:pt x="1344" y="949"/>
                    </a:lnTo>
                    <a:lnTo>
                      <a:pt x="1320" y="949"/>
                    </a:lnTo>
                    <a:lnTo>
                      <a:pt x="1296" y="949"/>
                    </a:lnTo>
                    <a:lnTo>
                      <a:pt x="1272" y="943"/>
                    </a:lnTo>
                    <a:lnTo>
                      <a:pt x="1248" y="943"/>
                    </a:lnTo>
                    <a:lnTo>
                      <a:pt x="1224" y="943"/>
                    </a:lnTo>
                    <a:lnTo>
                      <a:pt x="1200" y="937"/>
                    </a:lnTo>
                    <a:lnTo>
                      <a:pt x="1176" y="937"/>
                    </a:lnTo>
                    <a:lnTo>
                      <a:pt x="1152" y="937"/>
                    </a:lnTo>
                    <a:lnTo>
                      <a:pt x="1128" y="931"/>
                    </a:lnTo>
                    <a:lnTo>
                      <a:pt x="1104" y="931"/>
                    </a:lnTo>
                    <a:lnTo>
                      <a:pt x="1080" y="925"/>
                    </a:lnTo>
                    <a:lnTo>
                      <a:pt x="1056" y="919"/>
                    </a:lnTo>
                    <a:lnTo>
                      <a:pt x="1032" y="919"/>
                    </a:lnTo>
                    <a:lnTo>
                      <a:pt x="1008" y="913"/>
                    </a:lnTo>
                    <a:lnTo>
                      <a:pt x="990" y="907"/>
                    </a:lnTo>
                    <a:lnTo>
                      <a:pt x="966" y="901"/>
                    </a:lnTo>
                    <a:lnTo>
                      <a:pt x="942" y="895"/>
                    </a:lnTo>
                    <a:lnTo>
                      <a:pt x="918" y="889"/>
                    </a:lnTo>
                    <a:lnTo>
                      <a:pt x="894" y="883"/>
                    </a:lnTo>
                    <a:lnTo>
                      <a:pt x="876" y="877"/>
                    </a:lnTo>
                    <a:lnTo>
                      <a:pt x="852" y="871"/>
                    </a:lnTo>
                    <a:lnTo>
                      <a:pt x="828" y="865"/>
                    </a:lnTo>
                    <a:lnTo>
                      <a:pt x="810" y="859"/>
                    </a:lnTo>
                    <a:lnTo>
                      <a:pt x="786" y="847"/>
                    </a:lnTo>
                    <a:lnTo>
                      <a:pt x="762" y="841"/>
                    </a:lnTo>
                    <a:lnTo>
                      <a:pt x="744" y="835"/>
                    </a:lnTo>
                    <a:lnTo>
                      <a:pt x="720" y="823"/>
                    </a:lnTo>
                    <a:lnTo>
                      <a:pt x="702" y="817"/>
                    </a:lnTo>
                    <a:lnTo>
                      <a:pt x="678" y="805"/>
                    </a:lnTo>
                    <a:lnTo>
                      <a:pt x="660" y="799"/>
                    </a:lnTo>
                    <a:lnTo>
                      <a:pt x="636" y="787"/>
                    </a:lnTo>
                    <a:lnTo>
                      <a:pt x="618" y="775"/>
                    </a:lnTo>
                    <a:lnTo>
                      <a:pt x="600" y="769"/>
                    </a:lnTo>
                    <a:lnTo>
                      <a:pt x="576" y="757"/>
                    </a:lnTo>
                    <a:lnTo>
                      <a:pt x="558" y="745"/>
                    </a:lnTo>
                    <a:lnTo>
                      <a:pt x="540" y="733"/>
                    </a:lnTo>
                    <a:lnTo>
                      <a:pt x="522" y="721"/>
                    </a:lnTo>
                    <a:lnTo>
                      <a:pt x="504" y="715"/>
                    </a:lnTo>
                    <a:lnTo>
                      <a:pt x="486" y="703"/>
                    </a:lnTo>
                    <a:lnTo>
                      <a:pt x="468" y="691"/>
                    </a:lnTo>
                    <a:lnTo>
                      <a:pt x="450" y="679"/>
                    </a:lnTo>
                    <a:lnTo>
                      <a:pt x="432" y="661"/>
                    </a:lnTo>
                    <a:lnTo>
                      <a:pt x="414" y="649"/>
                    </a:lnTo>
                    <a:lnTo>
                      <a:pt x="396" y="637"/>
                    </a:lnTo>
                    <a:lnTo>
                      <a:pt x="378" y="625"/>
                    </a:lnTo>
                    <a:lnTo>
                      <a:pt x="360" y="613"/>
                    </a:lnTo>
                    <a:lnTo>
                      <a:pt x="348" y="601"/>
                    </a:lnTo>
                    <a:lnTo>
                      <a:pt x="330" y="583"/>
                    </a:lnTo>
                    <a:lnTo>
                      <a:pt x="312" y="571"/>
                    </a:lnTo>
                    <a:lnTo>
                      <a:pt x="300" y="559"/>
                    </a:lnTo>
                    <a:lnTo>
                      <a:pt x="282" y="541"/>
                    </a:lnTo>
                    <a:lnTo>
                      <a:pt x="270" y="529"/>
                    </a:lnTo>
                    <a:lnTo>
                      <a:pt x="252" y="511"/>
                    </a:lnTo>
                    <a:lnTo>
                      <a:pt x="240" y="499"/>
                    </a:lnTo>
                    <a:lnTo>
                      <a:pt x="228" y="481"/>
                    </a:lnTo>
                    <a:lnTo>
                      <a:pt x="216" y="469"/>
                    </a:lnTo>
                    <a:lnTo>
                      <a:pt x="204" y="451"/>
                    </a:lnTo>
                    <a:lnTo>
                      <a:pt x="186" y="433"/>
                    </a:lnTo>
                    <a:lnTo>
                      <a:pt x="174" y="421"/>
                    </a:lnTo>
                    <a:lnTo>
                      <a:pt x="162" y="403"/>
                    </a:lnTo>
                    <a:lnTo>
                      <a:pt x="156" y="385"/>
                    </a:lnTo>
                    <a:lnTo>
                      <a:pt x="144" y="373"/>
                    </a:lnTo>
                    <a:lnTo>
                      <a:pt x="132" y="355"/>
                    </a:lnTo>
                    <a:lnTo>
                      <a:pt x="120" y="337"/>
                    </a:lnTo>
                    <a:lnTo>
                      <a:pt x="114" y="319"/>
                    </a:lnTo>
                    <a:lnTo>
                      <a:pt x="102" y="307"/>
                    </a:lnTo>
                    <a:lnTo>
                      <a:pt x="90" y="289"/>
                    </a:lnTo>
                    <a:lnTo>
                      <a:pt x="84" y="271"/>
                    </a:lnTo>
                    <a:lnTo>
                      <a:pt x="78" y="253"/>
                    </a:lnTo>
                    <a:lnTo>
                      <a:pt x="66" y="235"/>
                    </a:lnTo>
                    <a:lnTo>
                      <a:pt x="60" y="217"/>
                    </a:lnTo>
                    <a:lnTo>
                      <a:pt x="54" y="199"/>
                    </a:lnTo>
                    <a:lnTo>
                      <a:pt x="48" y="181"/>
                    </a:lnTo>
                    <a:lnTo>
                      <a:pt x="42" y="163"/>
                    </a:lnTo>
                    <a:lnTo>
                      <a:pt x="36" y="145"/>
                    </a:lnTo>
                    <a:lnTo>
                      <a:pt x="30" y="127"/>
                    </a:lnTo>
                    <a:lnTo>
                      <a:pt x="24" y="109"/>
                    </a:lnTo>
                    <a:lnTo>
                      <a:pt x="18" y="91"/>
                    </a:lnTo>
                    <a:lnTo>
                      <a:pt x="12" y="73"/>
                    </a:lnTo>
                    <a:lnTo>
                      <a:pt x="12" y="55"/>
                    </a:lnTo>
                    <a:lnTo>
                      <a:pt x="6" y="37"/>
                    </a:lnTo>
                    <a:lnTo>
                      <a:pt x="0" y="19"/>
                    </a:lnTo>
                    <a:lnTo>
                      <a:pt x="0" y="0"/>
                    </a:lnTo>
                    <a:lnTo>
                      <a:pt x="0" y="253"/>
                    </a:lnTo>
                    <a:lnTo>
                      <a:pt x="0" y="271"/>
                    </a:lnTo>
                    <a:lnTo>
                      <a:pt x="6" y="289"/>
                    </a:lnTo>
                    <a:lnTo>
                      <a:pt x="12" y="307"/>
                    </a:lnTo>
                    <a:lnTo>
                      <a:pt x="12" y="325"/>
                    </a:lnTo>
                    <a:lnTo>
                      <a:pt x="18" y="343"/>
                    </a:lnTo>
                    <a:lnTo>
                      <a:pt x="24" y="361"/>
                    </a:lnTo>
                    <a:lnTo>
                      <a:pt x="30" y="379"/>
                    </a:lnTo>
                    <a:lnTo>
                      <a:pt x="36" y="397"/>
                    </a:lnTo>
                    <a:lnTo>
                      <a:pt x="42" y="415"/>
                    </a:lnTo>
                    <a:lnTo>
                      <a:pt x="48" y="433"/>
                    </a:lnTo>
                    <a:lnTo>
                      <a:pt x="54" y="451"/>
                    </a:lnTo>
                    <a:lnTo>
                      <a:pt x="60" y="469"/>
                    </a:lnTo>
                    <a:lnTo>
                      <a:pt x="66" y="487"/>
                    </a:lnTo>
                    <a:lnTo>
                      <a:pt x="78" y="505"/>
                    </a:lnTo>
                    <a:lnTo>
                      <a:pt x="84" y="523"/>
                    </a:lnTo>
                    <a:lnTo>
                      <a:pt x="90" y="541"/>
                    </a:lnTo>
                    <a:lnTo>
                      <a:pt x="102" y="559"/>
                    </a:lnTo>
                    <a:lnTo>
                      <a:pt x="114" y="571"/>
                    </a:lnTo>
                    <a:lnTo>
                      <a:pt x="120" y="589"/>
                    </a:lnTo>
                    <a:lnTo>
                      <a:pt x="132" y="607"/>
                    </a:lnTo>
                    <a:lnTo>
                      <a:pt x="144" y="625"/>
                    </a:lnTo>
                    <a:lnTo>
                      <a:pt x="156" y="637"/>
                    </a:lnTo>
                    <a:lnTo>
                      <a:pt x="162" y="655"/>
                    </a:lnTo>
                    <a:lnTo>
                      <a:pt x="174" y="673"/>
                    </a:lnTo>
                    <a:lnTo>
                      <a:pt x="186" y="685"/>
                    </a:lnTo>
                    <a:lnTo>
                      <a:pt x="204" y="703"/>
                    </a:lnTo>
                    <a:lnTo>
                      <a:pt x="216" y="721"/>
                    </a:lnTo>
                    <a:lnTo>
                      <a:pt x="228" y="733"/>
                    </a:lnTo>
                    <a:lnTo>
                      <a:pt x="240" y="751"/>
                    </a:lnTo>
                    <a:lnTo>
                      <a:pt x="252" y="763"/>
                    </a:lnTo>
                    <a:lnTo>
                      <a:pt x="270" y="781"/>
                    </a:lnTo>
                    <a:lnTo>
                      <a:pt x="282" y="793"/>
                    </a:lnTo>
                    <a:lnTo>
                      <a:pt x="300" y="811"/>
                    </a:lnTo>
                    <a:lnTo>
                      <a:pt x="312" y="823"/>
                    </a:lnTo>
                    <a:lnTo>
                      <a:pt x="330" y="835"/>
                    </a:lnTo>
                    <a:lnTo>
                      <a:pt x="348" y="853"/>
                    </a:lnTo>
                    <a:lnTo>
                      <a:pt x="360" y="865"/>
                    </a:lnTo>
                    <a:lnTo>
                      <a:pt x="378" y="877"/>
                    </a:lnTo>
                    <a:lnTo>
                      <a:pt x="396" y="889"/>
                    </a:lnTo>
                    <a:lnTo>
                      <a:pt x="414" y="901"/>
                    </a:lnTo>
                    <a:lnTo>
                      <a:pt x="432" y="913"/>
                    </a:lnTo>
                    <a:lnTo>
                      <a:pt x="450" y="931"/>
                    </a:lnTo>
                    <a:lnTo>
                      <a:pt x="468" y="943"/>
                    </a:lnTo>
                    <a:lnTo>
                      <a:pt x="486" y="955"/>
                    </a:lnTo>
                    <a:lnTo>
                      <a:pt x="504" y="967"/>
                    </a:lnTo>
                    <a:lnTo>
                      <a:pt x="522" y="973"/>
                    </a:lnTo>
                    <a:lnTo>
                      <a:pt x="540" y="985"/>
                    </a:lnTo>
                    <a:lnTo>
                      <a:pt x="558" y="997"/>
                    </a:lnTo>
                    <a:lnTo>
                      <a:pt x="576" y="1009"/>
                    </a:lnTo>
                    <a:lnTo>
                      <a:pt x="600" y="1021"/>
                    </a:lnTo>
                    <a:lnTo>
                      <a:pt x="618" y="1027"/>
                    </a:lnTo>
                    <a:lnTo>
                      <a:pt x="636" y="1039"/>
                    </a:lnTo>
                    <a:lnTo>
                      <a:pt x="660" y="1051"/>
                    </a:lnTo>
                    <a:lnTo>
                      <a:pt x="678" y="1057"/>
                    </a:lnTo>
                    <a:lnTo>
                      <a:pt x="702" y="1069"/>
                    </a:lnTo>
                    <a:lnTo>
                      <a:pt x="720" y="1075"/>
                    </a:lnTo>
                    <a:lnTo>
                      <a:pt x="744" y="1087"/>
                    </a:lnTo>
                    <a:lnTo>
                      <a:pt x="762" y="1093"/>
                    </a:lnTo>
                    <a:lnTo>
                      <a:pt x="786" y="1099"/>
                    </a:lnTo>
                    <a:lnTo>
                      <a:pt x="810" y="1111"/>
                    </a:lnTo>
                    <a:lnTo>
                      <a:pt x="828" y="1117"/>
                    </a:lnTo>
                    <a:lnTo>
                      <a:pt x="852" y="1123"/>
                    </a:lnTo>
                    <a:lnTo>
                      <a:pt x="876" y="1129"/>
                    </a:lnTo>
                    <a:lnTo>
                      <a:pt x="894" y="1135"/>
                    </a:lnTo>
                    <a:lnTo>
                      <a:pt x="918" y="1141"/>
                    </a:lnTo>
                    <a:lnTo>
                      <a:pt x="942" y="1147"/>
                    </a:lnTo>
                    <a:lnTo>
                      <a:pt x="966" y="1153"/>
                    </a:lnTo>
                    <a:lnTo>
                      <a:pt x="990" y="1159"/>
                    </a:lnTo>
                    <a:lnTo>
                      <a:pt x="1008" y="1165"/>
                    </a:lnTo>
                    <a:lnTo>
                      <a:pt x="1032" y="1171"/>
                    </a:lnTo>
                    <a:lnTo>
                      <a:pt x="1056" y="1171"/>
                    </a:lnTo>
                    <a:lnTo>
                      <a:pt x="1080" y="1177"/>
                    </a:lnTo>
                    <a:lnTo>
                      <a:pt x="1104" y="1183"/>
                    </a:lnTo>
                    <a:lnTo>
                      <a:pt x="1128" y="1183"/>
                    </a:lnTo>
                    <a:lnTo>
                      <a:pt x="1152" y="1189"/>
                    </a:lnTo>
                    <a:lnTo>
                      <a:pt x="1176" y="1189"/>
                    </a:lnTo>
                    <a:lnTo>
                      <a:pt x="1200" y="1189"/>
                    </a:lnTo>
                    <a:lnTo>
                      <a:pt x="1224" y="1195"/>
                    </a:lnTo>
                    <a:lnTo>
                      <a:pt x="1248" y="1195"/>
                    </a:lnTo>
                    <a:lnTo>
                      <a:pt x="1272" y="1195"/>
                    </a:lnTo>
                    <a:lnTo>
                      <a:pt x="1296" y="1201"/>
                    </a:lnTo>
                    <a:lnTo>
                      <a:pt x="1320" y="1201"/>
                    </a:lnTo>
                    <a:lnTo>
                      <a:pt x="1344" y="1201"/>
                    </a:lnTo>
                    <a:lnTo>
                      <a:pt x="1368" y="1201"/>
                    </a:lnTo>
                    <a:lnTo>
                      <a:pt x="1392" y="1201"/>
                    </a:lnTo>
                    <a:lnTo>
                      <a:pt x="1416" y="1201"/>
                    </a:lnTo>
                    <a:lnTo>
                      <a:pt x="1440" y="1201"/>
                    </a:lnTo>
                    <a:lnTo>
                      <a:pt x="1464" y="1195"/>
                    </a:lnTo>
                    <a:lnTo>
                      <a:pt x="1488" y="1195"/>
                    </a:lnTo>
                    <a:lnTo>
                      <a:pt x="1512" y="1195"/>
                    </a:lnTo>
                    <a:lnTo>
                      <a:pt x="1536" y="1189"/>
                    </a:lnTo>
                    <a:lnTo>
                      <a:pt x="1560" y="1189"/>
                    </a:lnTo>
                    <a:lnTo>
                      <a:pt x="1584" y="1189"/>
                    </a:lnTo>
                    <a:lnTo>
                      <a:pt x="1608" y="1183"/>
                    </a:lnTo>
                    <a:lnTo>
                      <a:pt x="1626" y="1183"/>
                    </a:lnTo>
                    <a:lnTo>
                      <a:pt x="1650" y="1177"/>
                    </a:lnTo>
                    <a:lnTo>
                      <a:pt x="1674" y="1171"/>
                    </a:lnTo>
                    <a:lnTo>
                      <a:pt x="1698" y="1171"/>
                    </a:lnTo>
                    <a:lnTo>
                      <a:pt x="1722" y="1165"/>
                    </a:lnTo>
                    <a:lnTo>
                      <a:pt x="1746" y="1159"/>
                    </a:lnTo>
                    <a:lnTo>
                      <a:pt x="1771" y="1153"/>
                    </a:lnTo>
                    <a:lnTo>
                      <a:pt x="1795" y="1147"/>
                    </a:lnTo>
                    <a:lnTo>
                      <a:pt x="1813" y="1141"/>
                    </a:lnTo>
                    <a:lnTo>
                      <a:pt x="1837" y="1135"/>
                    </a:lnTo>
                    <a:lnTo>
                      <a:pt x="1861" y="1129"/>
                    </a:lnTo>
                    <a:lnTo>
                      <a:pt x="1885" y="1123"/>
                    </a:lnTo>
                    <a:lnTo>
                      <a:pt x="1903" y="1117"/>
                    </a:lnTo>
                    <a:lnTo>
                      <a:pt x="1927" y="1111"/>
                    </a:lnTo>
                    <a:lnTo>
                      <a:pt x="1951" y="1099"/>
                    </a:lnTo>
                    <a:lnTo>
                      <a:pt x="1969" y="1093"/>
                    </a:lnTo>
                    <a:lnTo>
                      <a:pt x="1993" y="1087"/>
                    </a:lnTo>
                    <a:lnTo>
                      <a:pt x="2011" y="1075"/>
                    </a:lnTo>
                    <a:lnTo>
                      <a:pt x="2035" y="1069"/>
                    </a:lnTo>
                    <a:lnTo>
                      <a:pt x="2053" y="1057"/>
                    </a:lnTo>
                    <a:lnTo>
                      <a:pt x="2077" y="1051"/>
                    </a:lnTo>
                    <a:lnTo>
                      <a:pt x="2095" y="1039"/>
                    </a:lnTo>
                    <a:lnTo>
                      <a:pt x="2113" y="1027"/>
                    </a:lnTo>
                    <a:lnTo>
                      <a:pt x="2137" y="1021"/>
                    </a:lnTo>
                    <a:lnTo>
                      <a:pt x="2155" y="1009"/>
                    </a:lnTo>
                    <a:lnTo>
                      <a:pt x="2173" y="997"/>
                    </a:lnTo>
                    <a:lnTo>
                      <a:pt x="2197" y="985"/>
                    </a:lnTo>
                    <a:lnTo>
                      <a:pt x="2215" y="973"/>
                    </a:lnTo>
                    <a:lnTo>
                      <a:pt x="2233" y="967"/>
                    </a:lnTo>
                    <a:lnTo>
                      <a:pt x="2251" y="955"/>
                    </a:lnTo>
                    <a:lnTo>
                      <a:pt x="2269" y="943"/>
                    </a:lnTo>
                    <a:lnTo>
                      <a:pt x="2287" y="931"/>
                    </a:lnTo>
                    <a:lnTo>
                      <a:pt x="2305" y="913"/>
                    </a:lnTo>
                    <a:lnTo>
                      <a:pt x="2323" y="901"/>
                    </a:lnTo>
                    <a:lnTo>
                      <a:pt x="2341" y="889"/>
                    </a:lnTo>
                    <a:lnTo>
                      <a:pt x="2353" y="877"/>
                    </a:lnTo>
                    <a:lnTo>
                      <a:pt x="2371" y="865"/>
                    </a:lnTo>
                    <a:lnTo>
                      <a:pt x="2389" y="853"/>
                    </a:lnTo>
                    <a:lnTo>
                      <a:pt x="2407" y="835"/>
                    </a:lnTo>
                    <a:lnTo>
                      <a:pt x="2419" y="823"/>
                    </a:lnTo>
                    <a:lnTo>
                      <a:pt x="2437" y="811"/>
                    </a:lnTo>
                    <a:lnTo>
                      <a:pt x="2449" y="793"/>
                    </a:lnTo>
                    <a:lnTo>
                      <a:pt x="2467" y="781"/>
                    </a:lnTo>
                    <a:lnTo>
                      <a:pt x="2479" y="763"/>
                    </a:lnTo>
                    <a:lnTo>
                      <a:pt x="2491" y="751"/>
                    </a:lnTo>
                    <a:lnTo>
                      <a:pt x="2509" y="733"/>
                    </a:lnTo>
                    <a:lnTo>
                      <a:pt x="2521" y="721"/>
                    </a:lnTo>
                    <a:lnTo>
                      <a:pt x="2533" y="703"/>
                    </a:lnTo>
                    <a:lnTo>
                      <a:pt x="2545" y="685"/>
                    </a:lnTo>
                    <a:lnTo>
                      <a:pt x="2557" y="673"/>
                    </a:lnTo>
                    <a:lnTo>
                      <a:pt x="2557" y="421"/>
                    </a:lnTo>
                    <a:close/>
                  </a:path>
                </a:pathLst>
              </a:custGeom>
              <a:gradFill rotWithShape="0">
                <a:gsLst>
                  <a:gs pos="0">
                    <a:srgbClr val="2C5800"/>
                  </a:gs>
                  <a:gs pos="100000">
                    <a:srgbClr val="007600"/>
                  </a:gs>
                </a:gsLst>
                <a:lin ang="0" scaled="1"/>
              </a:gradFill>
              <a:ln w="9525">
                <a:solidFill>
                  <a:srgbClr val="000000"/>
                </a:solidFill>
                <a:round/>
                <a:headEnd/>
                <a:tailEnd/>
              </a:ln>
            </p:spPr>
            <p:txBody>
              <a:bodyPr/>
              <a:lstStyle/>
              <a:p>
                <a:endParaRPr lang="en-US">
                  <a:latin typeface="Constantia" pitchFamily="18" charset="0"/>
                </a:endParaRPr>
              </a:p>
            </p:txBody>
          </p:sp>
          <p:sp>
            <p:nvSpPr>
              <p:cNvPr id="51218" name="Freeform 14"/>
              <p:cNvSpPr>
                <a:spLocks/>
              </p:cNvSpPr>
              <p:nvPr/>
            </p:nvSpPr>
            <p:spPr bwMode="auto">
              <a:xfrm>
                <a:off x="513" y="2193"/>
                <a:ext cx="2746" cy="1064"/>
              </a:xfrm>
              <a:custGeom>
                <a:avLst/>
                <a:gdLst>
                  <a:gd name="T0" fmla="*/ 2533 w 2557"/>
                  <a:gd name="T1" fmla="*/ 559 h 1057"/>
                  <a:gd name="T2" fmla="*/ 2491 w 2557"/>
                  <a:gd name="T3" fmla="*/ 607 h 1057"/>
                  <a:gd name="T4" fmla="*/ 2449 w 2557"/>
                  <a:gd name="T5" fmla="*/ 649 h 1057"/>
                  <a:gd name="T6" fmla="*/ 2407 w 2557"/>
                  <a:gd name="T7" fmla="*/ 691 h 1057"/>
                  <a:gd name="T8" fmla="*/ 2353 w 2557"/>
                  <a:gd name="T9" fmla="*/ 733 h 1057"/>
                  <a:gd name="T10" fmla="*/ 2305 w 2557"/>
                  <a:gd name="T11" fmla="*/ 769 h 1057"/>
                  <a:gd name="T12" fmla="*/ 2251 w 2557"/>
                  <a:gd name="T13" fmla="*/ 811 h 1057"/>
                  <a:gd name="T14" fmla="*/ 2197 w 2557"/>
                  <a:gd name="T15" fmla="*/ 841 h 1057"/>
                  <a:gd name="T16" fmla="*/ 2137 w 2557"/>
                  <a:gd name="T17" fmla="*/ 877 h 1057"/>
                  <a:gd name="T18" fmla="*/ 2077 w 2557"/>
                  <a:gd name="T19" fmla="*/ 907 h 1057"/>
                  <a:gd name="T20" fmla="*/ 2011 w 2557"/>
                  <a:gd name="T21" fmla="*/ 931 h 1057"/>
                  <a:gd name="T22" fmla="*/ 1951 w 2557"/>
                  <a:gd name="T23" fmla="*/ 955 h 1057"/>
                  <a:gd name="T24" fmla="*/ 1885 w 2557"/>
                  <a:gd name="T25" fmla="*/ 979 h 1057"/>
                  <a:gd name="T26" fmla="*/ 1813 w 2557"/>
                  <a:gd name="T27" fmla="*/ 997 h 1057"/>
                  <a:gd name="T28" fmla="*/ 1746 w 2557"/>
                  <a:gd name="T29" fmla="*/ 1015 h 1057"/>
                  <a:gd name="T30" fmla="*/ 1674 w 2557"/>
                  <a:gd name="T31" fmla="*/ 1027 h 1057"/>
                  <a:gd name="T32" fmla="*/ 1608 w 2557"/>
                  <a:gd name="T33" fmla="*/ 1039 h 1057"/>
                  <a:gd name="T34" fmla="*/ 1536 w 2557"/>
                  <a:gd name="T35" fmla="*/ 1045 h 1057"/>
                  <a:gd name="T36" fmla="*/ 1464 w 2557"/>
                  <a:gd name="T37" fmla="*/ 1051 h 1057"/>
                  <a:gd name="T38" fmla="*/ 1392 w 2557"/>
                  <a:gd name="T39" fmla="*/ 1057 h 1057"/>
                  <a:gd name="T40" fmla="*/ 1320 w 2557"/>
                  <a:gd name="T41" fmla="*/ 1057 h 1057"/>
                  <a:gd name="T42" fmla="*/ 1248 w 2557"/>
                  <a:gd name="T43" fmla="*/ 1051 h 1057"/>
                  <a:gd name="T44" fmla="*/ 1176 w 2557"/>
                  <a:gd name="T45" fmla="*/ 1045 h 1057"/>
                  <a:gd name="T46" fmla="*/ 1104 w 2557"/>
                  <a:gd name="T47" fmla="*/ 1039 h 1057"/>
                  <a:gd name="T48" fmla="*/ 1032 w 2557"/>
                  <a:gd name="T49" fmla="*/ 1027 h 1057"/>
                  <a:gd name="T50" fmla="*/ 966 w 2557"/>
                  <a:gd name="T51" fmla="*/ 1009 h 1057"/>
                  <a:gd name="T52" fmla="*/ 894 w 2557"/>
                  <a:gd name="T53" fmla="*/ 991 h 1057"/>
                  <a:gd name="T54" fmla="*/ 828 w 2557"/>
                  <a:gd name="T55" fmla="*/ 973 h 1057"/>
                  <a:gd name="T56" fmla="*/ 762 w 2557"/>
                  <a:gd name="T57" fmla="*/ 949 h 1057"/>
                  <a:gd name="T58" fmla="*/ 702 w 2557"/>
                  <a:gd name="T59" fmla="*/ 925 h 1057"/>
                  <a:gd name="T60" fmla="*/ 636 w 2557"/>
                  <a:gd name="T61" fmla="*/ 895 h 1057"/>
                  <a:gd name="T62" fmla="*/ 576 w 2557"/>
                  <a:gd name="T63" fmla="*/ 865 h 1057"/>
                  <a:gd name="T64" fmla="*/ 522 w 2557"/>
                  <a:gd name="T65" fmla="*/ 829 h 1057"/>
                  <a:gd name="T66" fmla="*/ 468 w 2557"/>
                  <a:gd name="T67" fmla="*/ 799 h 1057"/>
                  <a:gd name="T68" fmla="*/ 414 w 2557"/>
                  <a:gd name="T69" fmla="*/ 757 h 1057"/>
                  <a:gd name="T70" fmla="*/ 360 w 2557"/>
                  <a:gd name="T71" fmla="*/ 721 h 1057"/>
                  <a:gd name="T72" fmla="*/ 312 w 2557"/>
                  <a:gd name="T73" fmla="*/ 679 h 1057"/>
                  <a:gd name="T74" fmla="*/ 270 w 2557"/>
                  <a:gd name="T75" fmla="*/ 637 h 1057"/>
                  <a:gd name="T76" fmla="*/ 228 w 2557"/>
                  <a:gd name="T77" fmla="*/ 589 h 1057"/>
                  <a:gd name="T78" fmla="*/ 186 w 2557"/>
                  <a:gd name="T79" fmla="*/ 541 h 1057"/>
                  <a:gd name="T80" fmla="*/ 156 w 2557"/>
                  <a:gd name="T81" fmla="*/ 493 h 1057"/>
                  <a:gd name="T82" fmla="*/ 120 w 2557"/>
                  <a:gd name="T83" fmla="*/ 445 h 1057"/>
                  <a:gd name="T84" fmla="*/ 90 w 2557"/>
                  <a:gd name="T85" fmla="*/ 397 h 1057"/>
                  <a:gd name="T86" fmla="*/ 66 w 2557"/>
                  <a:gd name="T87" fmla="*/ 343 h 1057"/>
                  <a:gd name="T88" fmla="*/ 48 w 2557"/>
                  <a:gd name="T89" fmla="*/ 289 h 1057"/>
                  <a:gd name="T90" fmla="*/ 30 w 2557"/>
                  <a:gd name="T91" fmla="*/ 235 h 1057"/>
                  <a:gd name="T92" fmla="*/ 12 w 2557"/>
                  <a:gd name="T93" fmla="*/ 181 h 1057"/>
                  <a:gd name="T94" fmla="*/ 0 w 2557"/>
                  <a:gd name="T95" fmla="*/ 127 h 1057"/>
                  <a:gd name="T96" fmla="*/ 2557 w 2557"/>
                  <a:gd name="T97" fmla="*/ 529 h 10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7"/>
                  <a:gd name="T148" fmla="*/ 0 h 1057"/>
                  <a:gd name="T149" fmla="*/ 2557 w 2557"/>
                  <a:gd name="T150" fmla="*/ 1057 h 10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7" h="1057">
                    <a:moveTo>
                      <a:pt x="2557" y="529"/>
                    </a:moveTo>
                    <a:lnTo>
                      <a:pt x="2545" y="541"/>
                    </a:lnTo>
                    <a:lnTo>
                      <a:pt x="2533" y="559"/>
                    </a:lnTo>
                    <a:lnTo>
                      <a:pt x="2521" y="577"/>
                    </a:lnTo>
                    <a:lnTo>
                      <a:pt x="2509" y="589"/>
                    </a:lnTo>
                    <a:lnTo>
                      <a:pt x="2491" y="607"/>
                    </a:lnTo>
                    <a:lnTo>
                      <a:pt x="2479" y="619"/>
                    </a:lnTo>
                    <a:lnTo>
                      <a:pt x="2467" y="637"/>
                    </a:lnTo>
                    <a:lnTo>
                      <a:pt x="2449" y="649"/>
                    </a:lnTo>
                    <a:lnTo>
                      <a:pt x="2437" y="667"/>
                    </a:lnTo>
                    <a:lnTo>
                      <a:pt x="2419" y="679"/>
                    </a:lnTo>
                    <a:lnTo>
                      <a:pt x="2407" y="691"/>
                    </a:lnTo>
                    <a:lnTo>
                      <a:pt x="2389" y="709"/>
                    </a:lnTo>
                    <a:lnTo>
                      <a:pt x="2371" y="721"/>
                    </a:lnTo>
                    <a:lnTo>
                      <a:pt x="2353" y="733"/>
                    </a:lnTo>
                    <a:lnTo>
                      <a:pt x="2341" y="745"/>
                    </a:lnTo>
                    <a:lnTo>
                      <a:pt x="2323" y="757"/>
                    </a:lnTo>
                    <a:lnTo>
                      <a:pt x="2305" y="769"/>
                    </a:lnTo>
                    <a:lnTo>
                      <a:pt x="2287" y="787"/>
                    </a:lnTo>
                    <a:lnTo>
                      <a:pt x="2269" y="799"/>
                    </a:lnTo>
                    <a:lnTo>
                      <a:pt x="2251" y="811"/>
                    </a:lnTo>
                    <a:lnTo>
                      <a:pt x="2233" y="823"/>
                    </a:lnTo>
                    <a:lnTo>
                      <a:pt x="2215" y="829"/>
                    </a:lnTo>
                    <a:lnTo>
                      <a:pt x="2197" y="841"/>
                    </a:lnTo>
                    <a:lnTo>
                      <a:pt x="2173" y="853"/>
                    </a:lnTo>
                    <a:lnTo>
                      <a:pt x="2155" y="865"/>
                    </a:lnTo>
                    <a:lnTo>
                      <a:pt x="2137" y="877"/>
                    </a:lnTo>
                    <a:lnTo>
                      <a:pt x="2113" y="883"/>
                    </a:lnTo>
                    <a:lnTo>
                      <a:pt x="2095" y="895"/>
                    </a:lnTo>
                    <a:lnTo>
                      <a:pt x="2077" y="907"/>
                    </a:lnTo>
                    <a:lnTo>
                      <a:pt x="2053" y="913"/>
                    </a:lnTo>
                    <a:lnTo>
                      <a:pt x="2035" y="925"/>
                    </a:lnTo>
                    <a:lnTo>
                      <a:pt x="2011" y="931"/>
                    </a:lnTo>
                    <a:lnTo>
                      <a:pt x="1993" y="943"/>
                    </a:lnTo>
                    <a:lnTo>
                      <a:pt x="1969" y="949"/>
                    </a:lnTo>
                    <a:lnTo>
                      <a:pt x="1951" y="955"/>
                    </a:lnTo>
                    <a:lnTo>
                      <a:pt x="1927" y="967"/>
                    </a:lnTo>
                    <a:lnTo>
                      <a:pt x="1903" y="973"/>
                    </a:lnTo>
                    <a:lnTo>
                      <a:pt x="1885" y="979"/>
                    </a:lnTo>
                    <a:lnTo>
                      <a:pt x="1861" y="985"/>
                    </a:lnTo>
                    <a:lnTo>
                      <a:pt x="1837" y="991"/>
                    </a:lnTo>
                    <a:lnTo>
                      <a:pt x="1813" y="997"/>
                    </a:lnTo>
                    <a:lnTo>
                      <a:pt x="1795" y="1003"/>
                    </a:lnTo>
                    <a:lnTo>
                      <a:pt x="1771" y="1009"/>
                    </a:lnTo>
                    <a:lnTo>
                      <a:pt x="1746" y="1015"/>
                    </a:lnTo>
                    <a:lnTo>
                      <a:pt x="1722" y="1021"/>
                    </a:lnTo>
                    <a:lnTo>
                      <a:pt x="1698" y="1027"/>
                    </a:lnTo>
                    <a:lnTo>
                      <a:pt x="1674" y="1027"/>
                    </a:lnTo>
                    <a:lnTo>
                      <a:pt x="1650" y="1033"/>
                    </a:lnTo>
                    <a:lnTo>
                      <a:pt x="1626" y="1039"/>
                    </a:lnTo>
                    <a:lnTo>
                      <a:pt x="1608" y="1039"/>
                    </a:lnTo>
                    <a:lnTo>
                      <a:pt x="1584" y="1045"/>
                    </a:lnTo>
                    <a:lnTo>
                      <a:pt x="1560" y="1045"/>
                    </a:lnTo>
                    <a:lnTo>
                      <a:pt x="1536" y="1045"/>
                    </a:lnTo>
                    <a:lnTo>
                      <a:pt x="1512" y="1051"/>
                    </a:lnTo>
                    <a:lnTo>
                      <a:pt x="1488" y="1051"/>
                    </a:lnTo>
                    <a:lnTo>
                      <a:pt x="1464" y="1051"/>
                    </a:lnTo>
                    <a:lnTo>
                      <a:pt x="1440" y="1057"/>
                    </a:lnTo>
                    <a:lnTo>
                      <a:pt x="1416" y="1057"/>
                    </a:lnTo>
                    <a:lnTo>
                      <a:pt x="1392" y="1057"/>
                    </a:lnTo>
                    <a:lnTo>
                      <a:pt x="1368" y="1057"/>
                    </a:lnTo>
                    <a:lnTo>
                      <a:pt x="1344" y="1057"/>
                    </a:lnTo>
                    <a:lnTo>
                      <a:pt x="1320" y="1057"/>
                    </a:lnTo>
                    <a:lnTo>
                      <a:pt x="1296" y="1057"/>
                    </a:lnTo>
                    <a:lnTo>
                      <a:pt x="1272" y="1051"/>
                    </a:lnTo>
                    <a:lnTo>
                      <a:pt x="1248" y="1051"/>
                    </a:lnTo>
                    <a:lnTo>
                      <a:pt x="1224" y="1051"/>
                    </a:lnTo>
                    <a:lnTo>
                      <a:pt x="1200" y="1045"/>
                    </a:lnTo>
                    <a:lnTo>
                      <a:pt x="1176" y="1045"/>
                    </a:lnTo>
                    <a:lnTo>
                      <a:pt x="1152" y="1045"/>
                    </a:lnTo>
                    <a:lnTo>
                      <a:pt x="1128" y="1039"/>
                    </a:lnTo>
                    <a:lnTo>
                      <a:pt x="1104" y="1039"/>
                    </a:lnTo>
                    <a:lnTo>
                      <a:pt x="1080" y="1033"/>
                    </a:lnTo>
                    <a:lnTo>
                      <a:pt x="1056" y="1027"/>
                    </a:lnTo>
                    <a:lnTo>
                      <a:pt x="1032" y="1027"/>
                    </a:lnTo>
                    <a:lnTo>
                      <a:pt x="1008" y="1021"/>
                    </a:lnTo>
                    <a:lnTo>
                      <a:pt x="990" y="1015"/>
                    </a:lnTo>
                    <a:lnTo>
                      <a:pt x="966" y="1009"/>
                    </a:lnTo>
                    <a:lnTo>
                      <a:pt x="942" y="1003"/>
                    </a:lnTo>
                    <a:lnTo>
                      <a:pt x="918" y="997"/>
                    </a:lnTo>
                    <a:lnTo>
                      <a:pt x="894" y="991"/>
                    </a:lnTo>
                    <a:lnTo>
                      <a:pt x="876" y="985"/>
                    </a:lnTo>
                    <a:lnTo>
                      <a:pt x="852" y="979"/>
                    </a:lnTo>
                    <a:lnTo>
                      <a:pt x="828" y="973"/>
                    </a:lnTo>
                    <a:lnTo>
                      <a:pt x="810" y="967"/>
                    </a:lnTo>
                    <a:lnTo>
                      <a:pt x="786" y="955"/>
                    </a:lnTo>
                    <a:lnTo>
                      <a:pt x="762" y="949"/>
                    </a:lnTo>
                    <a:lnTo>
                      <a:pt x="744" y="943"/>
                    </a:lnTo>
                    <a:lnTo>
                      <a:pt x="720" y="931"/>
                    </a:lnTo>
                    <a:lnTo>
                      <a:pt x="702" y="925"/>
                    </a:lnTo>
                    <a:lnTo>
                      <a:pt x="678" y="913"/>
                    </a:lnTo>
                    <a:lnTo>
                      <a:pt x="660" y="907"/>
                    </a:lnTo>
                    <a:lnTo>
                      <a:pt x="636" y="895"/>
                    </a:lnTo>
                    <a:lnTo>
                      <a:pt x="618" y="883"/>
                    </a:lnTo>
                    <a:lnTo>
                      <a:pt x="600" y="877"/>
                    </a:lnTo>
                    <a:lnTo>
                      <a:pt x="576" y="865"/>
                    </a:lnTo>
                    <a:lnTo>
                      <a:pt x="558" y="853"/>
                    </a:lnTo>
                    <a:lnTo>
                      <a:pt x="540" y="841"/>
                    </a:lnTo>
                    <a:lnTo>
                      <a:pt x="522" y="829"/>
                    </a:lnTo>
                    <a:lnTo>
                      <a:pt x="504" y="823"/>
                    </a:lnTo>
                    <a:lnTo>
                      <a:pt x="486" y="811"/>
                    </a:lnTo>
                    <a:lnTo>
                      <a:pt x="468" y="799"/>
                    </a:lnTo>
                    <a:lnTo>
                      <a:pt x="450" y="787"/>
                    </a:lnTo>
                    <a:lnTo>
                      <a:pt x="432" y="769"/>
                    </a:lnTo>
                    <a:lnTo>
                      <a:pt x="414" y="757"/>
                    </a:lnTo>
                    <a:lnTo>
                      <a:pt x="396" y="745"/>
                    </a:lnTo>
                    <a:lnTo>
                      <a:pt x="378" y="733"/>
                    </a:lnTo>
                    <a:lnTo>
                      <a:pt x="360" y="721"/>
                    </a:lnTo>
                    <a:lnTo>
                      <a:pt x="348" y="709"/>
                    </a:lnTo>
                    <a:lnTo>
                      <a:pt x="330" y="691"/>
                    </a:lnTo>
                    <a:lnTo>
                      <a:pt x="312" y="679"/>
                    </a:lnTo>
                    <a:lnTo>
                      <a:pt x="300" y="667"/>
                    </a:lnTo>
                    <a:lnTo>
                      <a:pt x="282" y="649"/>
                    </a:lnTo>
                    <a:lnTo>
                      <a:pt x="270" y="637"/>
                    </a:lnTo>
                    <a:lnTo>
                      <a:pt x="252" y="619"/>
                    </a:lnTo>
                    <a:lnTo>
                      <a:pt x="240" y="607"/>
                    </a:lnTo>
                    <a:lnTo>
                      <a:pt x="228" y="589"/>
                    </a:lnTo>
                    <a:lnTo>
                      <a:pt x="216" y="577"/>
                    </a:lnTo>
                    <a:lnTo>
                      <a:pt x="204" y="559"/>
                    </a:lnTo>
                    <a:lnTo>
                      <a:pt x="186" y="541"/>
                    </a:lnTo>
                    <a:lnTo>
                      <a:pt x="174" y="529"/>
                    </a:lnTo>
                    <a:lnTo>
                      <a:pt x="162" y="511"/>
                    </a:lnTo>
                    <a:lnTo>
                      <a:pt x="156" y="493"/>
                    </a:lnTo>
                    <a:lnTo>
                      <a:pt x="144" y="481"/>
                    </a:lnTo>
                    <a:lnTo>
                      <a:pt x="132" y="463"/>
                    </a:lnTo>
                    <a:lnTo>
                      <a:pt x="120" y="445"/>
                    </a:lnTo>
                    <a:lnTo>
                      <a:pt x="114" y="427"/>
                    </a:lnTo>
                    <a:lnTo>
                      <a:pt x="102" y="415"/>
                    </a:lnTo>
                    <a:lnTo>
                      <a:pt x="90" y="397"/>
                    </a:lnTo>
                    <a:lnTo>
                      <a:pt x="84" y="379"/>
                    </a:lnTo>
                    <a:lnTo>
                      <a:pt x="78" y="361"/>
                    </a:lnTo>
                    <a:lnTo>
                      <a:pt x="66" y="343"/>
                    </a:lnTo>
                    <a:lnTo>
                      <a:pt x="60" y="325"/>
                    </a:lnTo>
                    <a:lnTo>
                      <a:pt x="54" y="307"/>
                    </a:lnTo>
                    <a:lnTo>
                      <a:pt x="48" y="289"/>
                    </a:lnTo>
                    <a:lnTo>
                      <a:pt x="42" y="271"/>
                    </a:lnTo>
                    <a:lnTo>
                      <a:pt x="36" y="253"/>
                    </a:lnTo>
                    <a:lnTo>
                      <a:pt x="30" y="235"/>
                    </a:lnTo>
                    <a:lnTo>
                      <a:pt x="24" y="217"/>
                    </a:lnTo>
                    <a:lnTo>
                      <a:pt x="18" y="199"/>
                    </a:lnTo>
                    <a:lnTo>
                      <a:pt x="12" y="181"/>
                    </a:lnTo>
                    <a:lnTo>
                      <a:pt x="12" y="163"/>
                    </a:lnTo>
                    <a:lnTo>
                      <a:pt x="6" y="145"/>
                    </a:lnTo>
                    <a:lnTo>
                      <a:pt x="0" y="127"/>
                    </a:lnTo>
                    <a:lnTo>
                      <a:pt x="0" y="108"/>
                    </a:lnTo>
                    <a:lnTo>
                      <a:pt x="1368" y="0"/>
                    </a:lnTo>
                    <a:lnTo>
                      <a:pt x="2557" y="529"/>
                    </a:lnTo>
                    <a:close/>
                  </a:path>
                </a:pathLst>
              </a:custGeom>
              <a:solidFill>
                <a:srgbClr val="339933"/>
              </a:solidFill>
              <a:ln w="9525">
                <a:solidFill>
                  <a:srgbClr val="000000"/>
                </a:solidFill>
                <a:round/>
                <a:headEnd/>
                <a:tailEnd/>
              </a:ln>
            </p:spPr>
            <p:txBody>
              <a:bodyPr/>
              <a:lstStyle/>
              <a:p>
                <a:endParaRPr lang="en-US">
                  <a:latin typeface="Constantia" pitchFamily="18" charset="0"/>
                </a:endParaRPr>
              </a:p>
            </p:txBody>
          </p:sp>
        </p:grpSp>
        <p:sp>
          <p:nvSpPr>
            <p:cNvPr id="1941519" name="Text Box 15"/>
            <p:cNvSpPr txBox="1">
              <a:spLocks noChangeArrowheads="1"/>
            </p:cNvSpPr>
            <p:nvPr/>
          </p:nvSpPr>
          <p:spPr bwMode="auto">
            <a:xfrm>
              <a:off x="2536" y="2172"/>
              <a:ext cx="1248" cy="233"/>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a:solidFill>
                    <a:schemeClr val="bg1"/>
                  </a:solidFill>
                  <a:latin typeface="Arial" pitchFamily="1" charset="0"/>
                </a:rPr>
                <a:t>Other</a:t>
              </a:r>
            </a:p>
          </p:txBody>
        </p:sp>
        <p:sp>
          <p:nvSpPr>
            <p:cNvPr id="1941520" name="Text Box 16"/>
            <p:cNvSpPr txBox="1">
              <a:spLocks noChangeArrowheads="1"/>
            </p:cNvSpPr>
            <p:nvPr/>
          </p:nvSpPr>
          <p:spPr bwMode="auto">
            <a:xfrm>
              <a:off x="4288" y="1096"/>
              <a:ext cx="1898" cy="2949"/>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Autoimmune</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Drug-induced</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Iatrogenic</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IBD-related</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Infectious</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Inherited</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Metabolic</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Neoplastic</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Structural</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Toxic</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Traumatic</a:t>
              </a:r>
            </a:p>
            <a:p>
              <a:pPr marL="228600" indent="-228600" fontAlgn="auto">
                <a:lnSpc>
                  <a:spcPct val="85000"/>
                </a:lnSpc>
                <a:spcBef>
                  <a:spcPct val="20000"/>
                </a:spcBef>
                <a:spcAft>
                  <a:spcPts val="0"/>
                </a:spcAft>
                <a:buClr>
                  <a:srgbClr val="99CCFF"/>
                </a:buClr>
                <a:buFont typeface="Symbol" pitchFamily="1" charset="2"/>
                <a:buChar char="·"/>
                <a:tabLst>
                  <a:tab pos="406400" algn="l"/>
                </a:tabLst>
                <a:defRPr/>
              </a:pPr>
              <a:r>
                <a:rPr lang="en-US" sz="2400">
                  <a:solidFill>
                    <a:schemeClr val="bg1"/>
                  </a:solidFill>
                  <a:latin typeface="Arial" pitchFamily="1" charset="0"/>
                </a:rPr>
                <a:t>Vascular</a:t>
              </a:r>
            </a:p>
          </p:txBody>
        </p:sp>
        <p:sp>
          <p:nvSpPr>
            <p:cNvPr id="1941521" name="Text Box 17"/>
            <p:cNvSpPr txBox="1">
              <a:spLocks noChangeArrowheads="1"/>
            </p:cNvSpPr>
            <p:nvPr/>
          </p:nvSpPr>
          <p:spPr bwMode="auto">
            <a:xfrm>
              <a:off x="888" y="1728"/>
              <a:ext cx="1487" cy="288"/>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400">
                  <a:solidFill>
                    <a:schemeClr val="bg1"/>
                  </a:solidFill>
                  <a:latin typeface="Arial" pitchFamily="1" charset="0"/>
                </a:rPr>
                <a:t>Alcoholic</a:t>
              </a:r>
            </a:p>
          </p:txBody>
        </p:sp>
        <p:sp>
          <p:nvSpPr>
            <p:cNvPr id="1941522" name="Text Box 18"/>
            <p:cNvSpPr txBox="1">
              <a:spLocks noChangeArrowheads="1"/>
            </p:cNvSpPr>
            <p:nvPr/>
          </p:nvSpPr>
          <p:spPr bwMode="auto">
            <a:xfrm>
              <a:off x="1080" y="2472"/>
              <a:ext cx="1488" cy="288"/>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400">
                  <a:solidFill>
                    <a:schemeClr val="bg1"/>
                  </a:solidFill>
                  <a:latin typeface="Arial" pitchFamily="1" charset="0"/>
                </a:rPr>
                <a:t>Biliary</a:t>
              </a:r>
            </a:p>
          </p:txBody>
        </p:sp>
        <p:sp>
          <p:nvSpPr>
            <p:cNvPr id="1941523" name="Text Box 19"/>
            <p:cNvSpPr txBox="1">
              <a:spLocks noChangeArrowheads="1"/>
            </p:cNvSpPr>
            <p:nvPr/>
          </p:nvSpPr>
          <p:spPr bwMode="auto">
            <a:xfrm>
              <a:off x="2130" y="1902"/>
              <a:ext cx="1487" cy="288"/>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400">
                  <a:solidFill>
                    <a:schemeClr val="bg1"/>
                  </a:solidFill>
                  <a:latin typeface="Arial" pitchFamily="1" charset="0"/>
                </a:rPr>
                <a:t>Idiopathic</a:t>
              </a:r>
            </a:p>
          </p:txBody>
        </p:sp>
      </p:grpSp>
      <p:sp>
        <p:nvSpPr>
          <p:cNvPr id="1941524" name="Rectangle 20"/>
          <p:cNvSpPr>
            <a:spLocks noGrp="1" noChangeArrowheads="1"/>
          </p:cNvSpPr>
          <p:nvPr>
            <p:ph type="title" idx="4294967295"/>
          </p:nvPr>
        </p:nvSpPr>
        <p:spPr>
          <a:xfrm>
            <a:off x="457200" y="747714"/>
            <a:ext cx="8229600" cy="992186"/>
          </a:xfrm>
        </p:spPr>
        <p:txBody>
          <a:bodyPr>
            <a:normAutofit fontScale="90000"/>
          </a:bodyPr>
          <a:lstStyle/>
          <a:p>
            <a:pPr fontAlgn="auto">
              <a:spcAft>
                <a:spcPts val="0"/>
              </a:spcAft>
              <a:defRPr/>
            </a:pPr>
            <a:r>
              <a:rPr b="1">
                <a:ea typeface="Times" pitchFamily="1" charset="0"/>
                <a:cs typeface="Times" pitchFamily="1" charset="0"/>
              </a:rPr>
              <a:t>Etiologies of acute pancreatitis expanded</a:t>
            </a:r>
            <a:endParaRPr/>
          </a:p>
        </p:txBody>
      </p:sp>
      <p:sp>
        <p:nvSpPr>
          <p:cNvPr id="51204" name="Rectangle 21"/>
          <p:cNvSpPr>
            <a:spLocks noChangeArrowheads="1"/>
          </p:cNvSpPr>
          <p:nvPr/>
        </p:nvSpPr>
        <p:spPr bwMode="auto">
          <a:xfrm flipH="1">
            <a:off x="11647803" y="-2911643"/>
            <a:ext cx="744721" cy="745957"/>
          </a:xfrm>
          <a:prstGeom prst="rect">
            <a:avLst/>
          </a:prstGeom>
          <a:noFill/>
          <a:ln w="9525">
            <a:noFill/>
            <a:miter lim="800000"/>
            <a:headEnd/>
            <a:tailEnd/>
          </a:ln>
        </p:spPr>
        <p:txBody>
          <a:bodyPr anchor="ctr"/>
          <a:lstStyle/>
          <a:p>
            <a:r>
              <a:rPr lang="en-US" sz="4000" dirty="0">
                <a:solidFill>
                  <a:srgbClr val="FFFF00"/>
                </a:solidFill>
              </a:rPr>
              <a:t>Etiologies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3249" name="Group 2"/>
          <p:cNvGrpSpPr>
            <a:grpSpLocks/>
          </p:cNvGrpSpPr>
          <p:nvPr/>
        </p:nvGrpSpPr>
        <p:grpSpPr bwMode="auto">
          <a:xfrm>
            <a:off x="1006475" y="788988"/>
            <a:ext cx="7727950" cy="4845050"/>
            <a:chOff x="713" y="497"/>
            <a:chExt cx="5477" cy="3052"/>
          </a:xfrm>
        </p:grpSpPr>
        <p:pic>
          <p:nvPicPr>
            <p:cNvPr id="53252" name="Picture 3" descr="PancreasAcute2"/>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2968" y="1697"/>
              <a:ext cx="3222" cy="1852"/>
            </a:xfrm>
            <a:prstGeom prst="rect">
              <a:avLst/>
            </a:prstGeom>
            <a:noFill/>
            <a:ln w="9525">
              <a:noFill/>
              <a:miter lim="800000"/>
              <a:headEnd/>
              <a:tailEnd/>
            </a:ln>
          </p:spPr>
        </p:pic>
        <p:sp>
          <p:nvSpPr>
            <p:cNvPr id="1943556" name="Rectangle 4"/>
            <p:cNvSpPr>
              <a:spLocks noChangeArrowheads="1"/>
            </p:cNvSpPr>
            <p:nvPr/>
          </p:nvSpPr>
          <p:spPr bwMode="auto">
            <a:xfrm>
              <a:off x="713" y="497"/>
              <a:ext cx="5052" cy="72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Etiologies in Childhood</a:t>
              </a:r>
            </a:p>
          </p:txBody>
        </p:sp>
        <p:sp>
          <p:nvSpPr>
            <p:cNvPr id="1943557" name="Rectangle 5"/>
            <p:cNvSpPr>
              <a:spLocks noChangeArrowheads="1"/>
            </p:cNvSpPr>
            <p:nvPr/>
          </p:nvSpPr>
          <p:spPr bwMode="auto">
            <a:xfrm>
              <a:off x="1017" y="1161"/>
              <a:ext cx="2720" cy="2136"/>
            </a:xfrm>
            <a:prstGeom prst="rect">
              <a:avLst/>
            </a:prstGeom>
            <a:noFill/>
            <a:ln w="9525">
              <a:noFill/>
              <a:miter lim="800000"/>
              <a:headEnd/>
              <a:tailEnd/>
            </a:ln>
            <a:effectLst>
              <a:outerShdw blurRad="63500" dist="53882" dir="2700000" algn="ctr" rotWithShape="0">
                <a:schemeClr val="tx1">
                  <a:alpha val="74998"/>
                </a:schemeClr>
              </a:outerShdw>
            </a:effectLst>
          </p:spPr>
          <p:txBody>
            <a:bodyPr/>
            <a:lstStyle/>
            <a:p>
              <a:pPr marL="228600" indent="-228600" fontAlgn="auto">
                <a:spcBef>
                  <a:spcPct val="50000"/>
                </a:spcBef>
                <a:spcAft>
                  <a:spcPts val="0"/>
                </a:spcAft>
                <a:buClr>
                  <a:srgbClr val="99CCFF"/>
                </a:buClr>
                <a:buFont typeface="Symbol" pitchFamily="1" charset="2"/>
                <a:buChar char="·"/>
                <a:defRPr/>
              </a:pPr>
              <a:r>
                <a:rPr lang="en-US" sz="3200">
                  <a:solidFill>
                    <a:schemeClr val="bg1"/>
                  </a:solidFill>
                  <a:latin typeface="Arial" pitchFamily="1" charset="0"/>
                </a:rPr>
                <a:t>Traumatic</a:t>
              </a:r>
            </a:p>
            <a:p>
              <a:pPr marL="228600" indent="-228600" fontAlgn="auto">
                <a:spcBef>
                  <a:spcPct val="50000"/>
                </a:spcBef>
                <a:spcAft>
                  <a:spcPts val="0"/>
                </a:spcAft>
                <a:buClr>
                  <a:srgbClr val="99CCFF"/>
                </a:buClr>
                <a:buFont typeface="Symbol" pitchFamily="1" charset="2"/>
                <a:buChar char="·"/>
                <a:defRPr/>
              </a:pPr>
              <a:r>
                <a:rPr lang="en-US" sz="3200">
                  <a:solidFill>
                    <a:schemeClr val="bg1"/>
                  </a:solidFill>
                  <a:latin typeface="Arial" pitchFamily="1" charset="0"/>
                </a:rPr>
                <a:t>Infectious </a:t>
              </a:r>
            </a:p>
            <a:p>
              <a:pPr marL="228600" indent="-228600" fontAlgn="auto">
                <a:spcBef>
                  <a:spcPct val="50000"/>
                </a:spcBef>
                <a:spcAft>
                  <a:spcPts val="0"/>
                </a:spcAft>
                <a:buClr>
                  <a:srgbClr val="99CCFF"/>
                </a:buClr>
                <a:buFont typeface="Symbol" pitchFamily="1" charset="2"/>
                <a:buChar char="·"/>
                <a:defRPr/>
              </a:pPr>
              <a:r>
                <a:rPr lang="en-US" sz="3200">
                  <a:solidFill>
                    <a:schemeClr val="bg1"/>
                  </a:solidFill>
                  <a:latin typeface="Arial" pitchFamily="1" charset="0"/>
                </a:rPr>
                <a:t>Structural</a:t>
              </a:r>
            </a:p>
            <a:p>
              <a:pPr marL="228600" indent="-228600" fontAlgn="auto">
                <a:spcBef>
                  <a:spcPct val="50000"/>
                </a:spcBef>
                <a:spcAft>
                  <a:spcPts val="0"/>
                </a:spcAft>
                <a:buClr>
                  <a:srgbClr val="99CCFF"/>
                </a:buClr>
                <a:buFont typeface="Symbol" pitchFamily="1" charset="2"/>
                <a:buChar char="·"/>
                <a:defRPr/>
              </a:pPr>
              <a:r>
                <a:rPr lang="en-US" sz="3200">
                  <a:solidFill>
                    <a:schemeClr val="bg1"/>
                  </a:solidFill>
                  <a:latin typeface="Arial" pitchFamily="1" charset="0"/>
                </a:rPr>
                <a:t>Drug-induced</a:t>
              </a:r>
            </a:p>
            <a:p>
              <a:pPr marL="228600" indent="-228600" fontAlgn="auto">
                <a:spcBef>
                  <a:spcPct val="50000"/>
                </a:spcBef>
                <a:spcAft>
                  <a:spcPts val="0"/>
                </a:spcAft>
                <a:buClr>
                  <a:srgbClr val="99CCFF"/>
                </a:buClr>
                <a:buFont typeface="Symbol" pitchFamily="1" charset="2"/>
                <a:buChar char="·"/>
                <a:defRPr/>
              </a:pPr>
              <a:r>
                <a:rPr lang="en-US" sz="3200">
                  <a:solidFill>
                    <a:schemeClr val="bg1"/>
                  </a:solidFill>
                  <a:latin typeface="Arial" pitchFamily="1" charset="0"/>
                </a:rPr>
                <a:t>Metabolic</a:t>
              </a:r>
            </a:p>
            <a:p>
              <a:pPr marL="228600" indent="-228600" fontAlgn="auto">
                <a:spcBef>
                  <a:spcPct val="50000"/>
                </a:spcBef>
                <a:spcAft>
                  <a:spcPts val="0"/>
                </a:spcAft>
                <a:buClr>
                  <a:srgbClr val="99CCFF"/>
                </a:buClr>
                <a:buFont typeface="Symbol" pitchFamily="1" charset="2"/>
                <a:buChar char="·"/>
                <a:defRPr/>
              </a:pPr>
              <a:r>
                <a:rPr lang="en-US" sz="3200">
                  <a:solidFill>
                    <a:schemeClr val="bg1"/>
                  </a:solidFill>
                  <a:latin typeface="Arial" pitchFamily="1" charset="0"/>
                </a:rPr>
                <a:t>Others</a:t>
              </a:r>
            </a:p>
          </p:txBody>
        </p:sp>
      </p:grpSp>
      <p:sp>
        <p:nvSpPr>
          <p:cNvPr id="1943558" name="Text Box 6"/>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sp>
        <p:nvSpPr>
          <p:cNvPr id="1943559" name="Rectangle 7"/>
          <p:cNvSpPr>
            <a:spLocks noGrp="1" noChangeArrowheads="1"/>
          </p:cNvSpPr>
          <p:nvPr>
            <p:ph type="title" idx="4294967295"/>
          </p:nvPr>
        </p:nvSpPr>
        <p:spPr>
          <a:xfrm flipH="1">
            <a:off x="10858119" y="-45719"/>
            <a:ext cx="45719" cy="45719"/>
          </a:xfrm>
        </p:spPr>
        <p:txBody>
          <a:bodyPr>
            <a:normAutofit fontScale="90000"/>
          </a:bodyPr>
          <a:lstStyle/>
          <a:p>
            <a:pPr fontAlgn="auto">
              <a:spcAft>
                <a:spcPts val="0"/>
              </a:spcAft>
              <a:defRPr/>
            </a:pPr>
            <a:r>
              <a:rPr b="1">
                <a:ea typeface="Times" pitchFamily="1" charset="0"/>
                <a:cs typeface="Times" pitchFamily="1" charset="0"/>
              </a:rPr>
              <a:t>Etiologies of acute pancreatitis in childhood</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2" descr="PancreasAcuteChronicCombo"/>
          <p:cNvPicPr>
            <a:picLocks noChangeAspect="1" noChangeArrowheads="1"/>
          </p:cNvPicPr>
          <p:nvPr/>
        </p:nvPicPr>
        <p:blipFill>
          <a:blip r:embed="rId3"/>
          <a:srcRect/>
          <a:stretch>
            <a:fillRect/>
          </a:stretch>
        </p:blipFill>
        <p:spPr bwMode="auto">
          <a:xfrm>
            <a:off x="0" y="0"/>
            <a:ext cx="9144000" cy="6862763"/>
          </a:xfrm>
          <a:prstGeom prst="rect">
            <a:avLst/>
          </a:prstGeom>
          <a:noFill/>
          <a:ln w="9525">
            <a:noFill/>
            <a:miter lim="800000"/>
            <a:headEnd/>
            <a:tailEnd/>
          </a:ln>
        </p:spPr>
      </p:pic>
      <p:sp>
        <p:nvSpPr>
          <p:cNvPr id="1859587" name="Rectangle 3"/>
          <p:cNvSpPr>
            <a:spLocks noGrp="1" noChangeArrowheads="1"/>
          </p:cNvSpPr>
          <p:nvPr>
            <p:ph type="title"/>
          </p:nvPr>
        </p:nvSpPr>
        <p:spPr/>
        <p:txBody>
          <a:bodyPr/>
          <a:lstStyle/>
          <a:p>
            <a:pPr fontAlgn="auto">
              <a:spcAft>
                <a:spcPts val="0"/>
              </a:spcAft>
              <a:defRPr/>
            </a:pPr>
            <a:r>
              <a:rPr b="1"/>
              <a:t>Classification of pancreatitis</a:t>
            </a:r>
            <a:endParaRPr/>
          </a:p>
        </p:txBody>
      </p:sp>
      <p:sp>
        <p:nvSpPr>
          <p:cNvPr id="16387" name="Rectangle 4"/>
          <p:cNvSpPr>
            <a:spLocks noChangeArrowheads="1"/>
          </p:cNvSpPr>
          <p:nvPr/>
        </p:nvSpPr>
        <p:spPr bwMode="auto">
          <a:xfrm flipH="1">
            <a:off x="11301413" y="-119063"/>
            <a:ext cx="44450" cy="46038"/>
          </a:xfrm>
          <a:prstGeom prst="rect">
            <a:avLst/>
          </a:prstGeom>
          <a:noFill/>
          <a:ln w="9525">
            <a:noFill/>
            <a:miter lim="800000"/>
            <a:headEnd/>
            <a:tailEnd/>
          </a:ln>
        </p:spPr>
        <p:txBody>
          <a:bodyPr anchor="ctr"/>
          <a:lstStyle/>
          <a:p>
            <a:r>
              <a:rPr lang="en-US">
                <a:solidFill>
                  <a:srgbClr val="FFFF00"/>
                </a:solidFill>
              </a:rPr>
              <a:t>Pancreatitis</a:t>
            </a:r>
          </a:p>
        </p:txBody>
      </p:sp>
      <p:grpSp>
        <p:nvGrpSpPr>
          <p:cNvPr id="16388" name="Group 5"/>
          <p:cNvGrpSpPr>
            <a:grpSpLocks/>
          </p:cNvGrpSpPr>
          <p:nvPr/>
        </p:nvGrpSpPr>
        <p:grpSpPr bwMode="auto">
          <a:xfrm>
            <a:off x="777875" y="3416300"/>
            <a:ext cx="7747000" cy="2819400"/>
            <a:chOff x="551" y="2152"/>
            <a:chExt cx="5490" cy="1776"/>
          </a:xfrm>
        </p:grpSpPr>
        <p:sp>
          <p:nvSpPr>
            <p:cNvPr id="1859590" name="Rectangle 6"/>
            <p:cNvSpPr>
              <a:spLocks noChangeArrowheads="1"/>
            </p:cNvSpPr>
            <p:nvPr/>
          </p:nvSpPr>
          <p:spPr bwMode="auto">
            <a:xfrm>
              <a:off x="551" y="2152"/>
              <a:ext cx="2706" cy="1776"/>
            </a:xfrm>
            <a:prstGeom prst="rect">
              <a:avLst/>
            </a:prstGeom>
            <a:noFill/>
            <a:ln w="9525">
              <a:noFill/>
              <a:miter lim="800000"/>
              <a:headEnd/>
              <a:tailEnd/>
            </a:ln>
            <a:effectLst>
              <a:outerShdw blurRad="63500" dist="46662" dir="2115817" algn="ctr" rotWithShape="0">
                <a:srgbClr val="000000">
                  <a:alpha val="74998"/>
                </a:srgbClr>
              </a:outerShdw>
            </a:effectLst>
          </p:spPr>
          <p:txBody>
            <a:bodyPr/>
            <a:lstStyle/>
            <a:p>
              <a:pPr marL="228600" indent="-228600" fontAlgn="auto">
                <a:spcBef>
                  <a:spcPct val="20000"/>
                </a:spcBef>
                <a:spcAft>
                  <a:spcPts val="0"/>
                </a:spcAft>
                <a:tabLst>
                  <a:tab pos="749300" algn="l"/>
                </a:tabLst>
                <a:defRPr/>
              </a:pPr>
              <a:r>
                <a:rPr lang="en-US" sz="3200">
                  <a:solidFill>
                    <a:srgbClr val="FFCC99"/>
                  </a:solidFill>
                  <a:latin typeface="Arial" pitchFamily="1" charset="0"/>
                </a:rPr>
                <a:t>Acute</a:t>
              </a:r>
            </a:p>
            <a:p>
              <a:pPr marL="520700" lvl="1" indent="-177800" fontAlgn="auto">
                <a:lnSpc>
                  <a:spcPct val="85000"/>
                </a:lnSpc>
                <a:spcBef>
                  <a:spcPct val="40000"/>
                </a:spcBef>
                <a:spcAft>
                  <a:spcPts val="0"/>
                </a:spcAft>
                <a:buClr>
                  <a:srgbClr val="99CCFF"/>
                </a:buClr>
                <a:buFont typeface="Symbol" pitchFamily="1" charset="2"/>
                <a:buChar char="·"/>
                <a:tabLst>
                  <a:tab pos="749300" algn="l"/>
                </a:tabLst>
                <a:defRPr/>
              </a:pPr>
              <a:r>
                <a:rPr lang="en-US" sz="2400">
                  <a:solidFill>
                    <a:schemeClr val="bg1"/>
                  </a:solidFill>
                  <a:latin typeface="Arial" pitchFamily="1" charset="0"/>
                  <a:ea typeface="ＭＳ Ｐゴシック" pitchFamily="1" charset="-128"/>
                </a:rPr>
                <a:t>Acute inflammation</a:t>
              </a:r>
            </a:p>
            <a:p>
              <a:pPr marL="520700" lvl="1" indent="-177800" fontAlgn="auto">
                <a:lnSpc>
                  <a:spcPct val="85000"/>
                </a:lnSpc>
                <a:spcBef>
                  <a:spcPct val="40000"/>
                </a:spcBef>
                <a:spcAft>
                  <a:spcPts val="0"/>
                </a:spcAft>
                <a:buClr>
                  <a:srgbClr val="99CCFF"/>
                </a:buClr>
                <a:buFont typeface="Symbol" pitchFamily="1" charset="2"/>
                <a:buChar char="·"/>
                <a:tabLst>
                  <a:tab pos="749300" algn="l"/>
                </a:tabLst>
                <a:defRPr/>
              </a:pPr>
              <a:r>
                <a:rPr lang="en-US" sz="2400">
                  <a:solidFill>
                    <a:schemeClr val="bg1"/>
                  </a:solidFill>
                  <a:latin typeface="Arial" pitchFamily="1" charset="0"/>
                  <a:ea typeface="ＭＳ Ｐゴシック" pitchFamily="1" charset="-128"/>
                </a:rPr>
                <a:t>Abdominal pain </a:t>
              </a:r>
            </a:p>
            <a:p>
              <a:pPr marL="520700" lvl="1" indent="-177800" fontAlgn="auto">
                <a:lnSpc>
                  <a:spcPct val="85000"/>
                </a:lnSpc>
                <a:spcBef>
                  <a:spcPct val="40000"/>
                </a:spcBef>
                <a:spcAft>
                  <a:spcPts val="0"/>
                </a:spcAft>
                <a:buClr>
                  <a:srgbClr val="99CCFF"/>
                </a:buClr>
                <a:buFont typeface="Symbol" pitchFamily="1" charset="2"/>
                <a:buChar char="·"/>
                <a:tabLst>
                  <a:tab pos="749300" algn="l"/>
                </a:tabLst>
                <a:defRPr/>
              </a:pPr>
              <a:r>
                <a:rPr lang="en-US" sz="2400">
                  <a:solidFill>
                    <a:schemeClr val="bg1"/>
                  </a:solidFill>
                  <a:latin typeface="Arial" pitchFamily="1" charset="0"/>
                  <a:ea typeface="ＭＳ Ｐゴシック" pitchFamily="1" charset="-128"/>
                </a:rPr>
                <a:t>Elevated pancreatic 		enzymes in serum</a:t>
              </a:r>
            </a:p>
            <a:p>
              <a:pPr marL="520700" lvl="1" indent="-177800" fontAlgn="auto">
                <a:lnSpc>
                  <a:spcPct val="85000"/>
                </a:lnSpc>
                <a:spcBef>
                  <a:spcPct val="40000"/>
                </a:spcBef>
                <a:spcAft>
                  <a:spcPts val="0"/>
                </a:spcAft>
                <a:buClr>
                  <a:srgbClr val="99CCFF"/>
                </a:buClr>
                <a:buFont typeface="Symbol" pitchFamily="1" charset="2"/>
                <a:buChar char="·"/>
                <a:tabLst>
                  <a:tab pos="749300" algn="l"/>
                </a:tabLst>
                <a:defRPr/>
              </a:pPr>
              <a:r>
                <a:rPr lang="en-US" sz="2400">
                  <a:solidFill>
                    <a:schemeClr val="bg1"/>
                  </a:solidFill>
                  <a:latin typeface="Arial" pitchFamily="1" charset="0"/>
                  <a:ea typeface="ＭＳ Ｐゴシック" pitchFamily="1" charset="-128"/>
                </a:rPr>
                <a:t>Self-limiting</a:t>
              </a:r>
            </a:p>
          </p:txBody>
        </p:sp>
        <p:sp>
          <p:nvSpPr>
            <p:cNvPr id="1859591" name="Rectangle 7"/>
            <p:cNvSpPr>
              <a:spLocks noChangeArrowheads="1"/>
            </p:cNvSpPr>
            <p:nvPr/>
          </p:nvSpPr>
          <p:spPr bwMode="auto">
            <a:xfrm>
              <a:off x="3335" y="2152"/>
              <a:ext cx="2706" cy="1776"/>
            </a:xfrm>
            <a:prstGeom prst="rect">
              <a:avLst/>
            </a:prstGeom>
            <a:noFill/>
            <a:ln w="9525">
              <a:noFill/>
              <a:miter lim="800000"/>
              <a:headEnd/>
              <a:tailEnd/>
            </a:ln>
            <a:effectLst>
              <a:outerShdw blurRad="63500" dist="46662" dir="2115817" algn="ctr" rotWithShape="0">
                <a:srgbClr val="000000">
                  <a:alpha val="74998"/>
                </a:srgbClr>
              </a:outerShdw>
            </a:effectLst>
          </p:spPr>
          <p:txBody>
            <a:bodyPr/>
            <a:lstStyle/>
            <a:p>
              <a:pPr marL="228600" indent="-228600" fontAlgn="auto">
                <a:spcBef>
                  <a:spcPct val="20000"/>
                </a:spcBef>
                <a:spcAft>
                  <a:spcPts val="0"/>
                </a:spcAft>
                <a:tabLst>
                  <a:tab pos="800100" algn="l"/>
                </a:tabLst>
                <a:defRPr/>
              </a:pPr>
              <a:r>
                <a:rPr lang="en-US" sz="3200">
                  <a:solidFill>
                    <a:srgbClr val="FFCC99"/>
                  </a:solidFill>
                  <a:latin typeface="Arial" pitchFamily="1" charset="0"/>
                </a:rPr>
                <a:t>Chronic</a:t>
              </a:r>
              <a:endParaRPr lang="en-US" sz="2800">
                <a:solidFill>
                  <a:schemeClr val="bg1"/>
                </a:solidFill>
                <a:latin typeface="Arial" pitchFamily="1" charset="0"/>
              </a:endParaRPr>
            </a:p>
            <a:p>
              <a:pPr marL="520700" lvl="1" indent="-177800" fontAlgn="auto">
                <a:lnSpc>
                  <a:spcPct val="85000"/>
                </a:lnSpc>
                <a:spcBef>
                  <a:spcPct val="40000"/>
                </a:spcBef>
                <a:spcAft>
                  <a:spcPts val="0"/>
                </a:spcAft>
                <a:buClr>
                  <a:srgbClr val="99CCFF"/>
                </a:buClr>
                <a:buFont typeface="Symbol" pitchFamily="1" charset="2"/>
                <a:buChar char="·"/>
                <a:tabLst>
                  <a:tab pos="800100" algn="l"/>
                </a:tabLst>
                <a:defRPr/>
              </a:pPr>
              <a:r>
                <a:rPr lang="en-US" sz="2400">
                  <a:solidFill>
                    <a:schemeClr val="bg1"/>
                  </a:solidFill>
                  <a:latin typeface="Arial" pitchFamily="1" charset="0"/>
                  <a:ea typeface="ＭＳ Ｐゴシック" pitchFamily="1" charset="-128"/>
                </a:rPr>
                <a:t>Chronic inflammation</a:t>
              </a:r>
            </a:p>
            <a:p>
              <a:pPr marL="520700" lvl="1" indent="-177800" fontAlgn="auto">
                <a:lnSpc>
                  <a:spcPct val="85000"/>
                </a:lnSpc>
                <a:spcBef>
                  <a:spcPct val="40000"/>
                </a:spcBef>
                <a:spcAft>
                  <a:spcPts val="0"/>
                </a:spcAft>
                <a:buClr>
                  <a:srgbClr val="99CCFF"/>
                </a:buClr>
                <a:buFont typeface="Symbol" pitchFamily="1" charset="2"/>
                <a:buChar char="·"/>
                <a:tabLst>
                  <a:tab pos="800100" algn="l"/>
                </a:tabLst>
                <a:defRPr/>
              </a:pPr>
              <a:r>
                <a:rPr lang="en-US" sz="2400">
                  <a:solidFill>
                    <a:schemeClr val="bg1"/>
                  </a:solidFill>
                  <a:latin typeface="Arial" pitchFamily="1" charset="0"/>
                  <a:ea typeface="ＭＳ Ｐゴシック" pitchFamily="1" charset="-128"/>
                </a:rPr>
                <a:t>Chronic abdominal pain</a:t>
              </a:r>
            </a:p>
            <a:p>
              <a:pPr marL="520700" lvl="1" indent="-177800" fontAlgn="auto">
                <a:lnSpc>
                  <a:spcPct val="85000"/>
                </a:lnSpc>
                <a:spcBef>
                  <a:spcPct val="40000"/>
                </a:spcBef>
                <a:spcAft>
                  <a:spcPts val="0"/>
                </a:spcAft>
                <a:buClr>
                  <a:srgbClr val="99CCFF"/>
                </a:buClr>
                <a:buFont typeface="Symbol" pitchFamily="1" charset="2"/>
                <a:buChar char="·"/>
                <a:tabLst>
                  <a:tab pos="800100" algn="l"/>
                </a:tabLst>
                <a:defRPr/>
              </a:pPr>
              <a:r>
                <a:rPr lang="en-US" sz="2400">
                  <a:solidFill>
                    <a:schemeClr val="bg1"/>
                  </a:solidFill>
                  <a:latin typeface="Arial" pitchFamily="1" charset="0"/>
                  <a:ea typeface="ＭＳ Ｐゴシック" pitchFamily="1" charset="-128"/>
                </a:rPr>
                <a:t>Progressive loss of 		pancreatic endocrine 	and exocrine function </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02" name="Text Box 2"/>
          <p:cNvSpPr txBox="1">
            <a:spLocks noChangeArrowheads="1"/>
          </p:cNvSpPr>
          <p:nvPr/>
        </p:nvSpPr>
        <p:spPr bwMode="auto">
          <a:xfrm>
            <a:off x="384175" y="350838"/>
            <a:ext cx="3276600" cy="70802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dirty="0">
                <a:solidFill>
                  <a:srgbClr val="FFFF00"/>
                </a:solidFill>
                <a:latin typeface="Arial" pitchFamily="1" charset="0"/>
              </a:rPr>
              <a:t>Acute Pancreatitis INFECTIONS</a:t>
            </a:r>
          </a:p>
        </p:txBody>
      </p:sp>
      <p:sp>
        <p:nvSpPr>
          <p:cNvPr id="55298" name="Line 3"/>
          <p:cNvSpPr>
            <a:spLocks noChangeShapeType="1"/>
          </p:cNvSpPr>
          <p:nvPr/>
        </p:nvSpPr>
        <p:spPr bwMode="auto">
          <a:xfrm>
            <a:off x="703263" y="1616075"/>
            <a:ext cx="7772400" cy="0"/>
          </a:xfrm>
          <a:prstGeom prst="line">
            <a:avLst/>
          </a:prstGeom>
          <a:noFill/>
          <a:ln w="12700">
            <a:noFill/>
            <a:round/>
            <a:headEnd/>
            <a:tailEnd/>
          </a:ln>
        </p:spPr>
        <p:txBody>
          <a:bodyPr/>
          <a:lstStyle/>
          <a:p>
            <a:endParaRPr lang="en-US"/>
          </a:p>
        </p:txBody>
      </p:sp>
      <p:sp>
        <p:nvSpPr>
          <p:cNvPr id="55299" name="Line 4"/>
          <p:cNvSpPr>
            <a:spLocks noChangeShapeType="1"/>
          </p:cNvSpPr>
          <p:nvPr/>
        </p:nvSpPr>
        <p:spPr bwMode="auto">
          <a:xfrm>
            <a:off x="584200" y="6161088"/>
            <a:ext cx="2590800" cy="0"/>
          </a:xfrm>
          <a:prstGeom prst="line">
            <a:avLst/>
          </a:prstGeom>
          <a:noFill/>
          <a:ln w="12700" cap="sq">
            <a:noFill/>
            <a:round/>
            <a:headEnd/>
            <a:tailEnd/>
          </a:ln>
        </p:spPr>
        <p:txBody>
          <a:bodyPr/>
          <a:lstStyle/>
          <a:p>
            <a:endParaRPr lang="en-US"/>
          </a:p>
        </p:txBody>
      </p:sp>
      <p:sp>
        <p:nvSpPr>
          <p:cNvPr id="55300" name="Line 5"/>
          <p:cNvSpPr>
            <a:spLocks noChangeShapeType="1"/>
          </p:cNvSpPr>
          <p:nvPr/>
        </p:nvSpPr>
        <p:spPr bwMode="auto">
          <a:xfrm>
            <a:off x="3175000" y="1514475"/>
            <a:ext cx="0" cy="528638"/>
          </a:xfrm>
          <a:prstGeom prst="line">
            <a:avLst/>
          </a:prstGeom>
          <a:noFill/>
          <a:ln w="12700">
            <a:noFill/>
            <a:round/>
            <a:headEnd/>
            <a:tailEnd/>
          </a:ln>
        </p:spPr>
        <p:txBody>
          <a:bodyPr/>
          <a:lstStyle/>
          <a:p>
            <a:endParaRPr lang="en-US"/>
          </a:p>
        </p:txBody>
      </p:sp>
      <p:sp>
        <p:nvSpPr>
          <p:cNvPr id="55301" name="Line 6"/>
          <p:cNvSpPr>
            <a:spLocks noChangeShapeType="1"/>
          </p:cNvSpPr>
          <p:nvPr/>
        </p:nvSpPr>
        <p:spPr bwMode="auto">
          <a:xfrm>
            <a:off x="5765800" y="1514475"/>
            <a:ext cx="0" cy="528638"/>
          </a:xfrm>
          <a:prstGeom prst="line">
            <a:avLst/>
          </a:prstGeom>
          <a:noFill/>
          <a:ln w="12700">
            <a:noFill/>
            <a:round/>
            <a:headEnd/>
            <a:tailEnd/>
          </a:ln>
        </p:spPr>
        <p:txBody>
          <a:bodyPr/>
          <a:lstStyle/>
          <a:p>
            <a:endParaRPr lang="en-US"/>
          </a:p>
        </p:txBody>
      </p:sp>
      <p:sp>
        <p:nvSpPr>
          <p:cNvPr id="55302" name="Line 7"/>
          <p:cNvSpPr>
            <a:spLocks noChangeShapeType="1"/>
          </p:cNvSpPr>
          <p:nvPr/>
        </p:nvSpPr>
        <p:spPr bwMode="auto">
          <a:xfrm>
            <a:off x="584200" y="2043113"/>
            <a:ext cx="0" cy="1028700"/>
          </a:xfrm>
          <a:prstGeom prst="line">
            <a:avLst/>
          </a:prstGeom>
          <a:noFill/>
          <a:ln w="12700" cap="sq">
            <a:noFill/>
            <a:round/>
            <a:headEnd/>
            <a:tailEnd/>
          </a:ln>
        </p:spPr>
        <p:txBody>
          <a:bodyPr/>
          <a:lstStyle/>
          <a:p>
            <a:endParaRPr lang="en-US"/>
          </a:p>
        </p:txBody>
      </p:sp>
      <p:sp>
        <p:nvSpPr>
          <p:cNvPr id="55303" name="Line 8"/>
          <p:cNvSpPr>
            <a:spLocks noChangeShapeType="1"/>
          </p:cNvSpPr>
          <p:nvPr/>
        </p:nvSpPr>
        <p:spPr bwMode="auto">
          <a:xfrm>
            <a:off x="584200" y="1514475"/>
            <a:ext cx="0" cy="528638"/>
          </a:xfrm>
          <a:prstGeom prst="line">
            <a:avLst/>
          </a:prstGeom>
          <a:noFill/>
          <a:ln w="28575" cap="sq">
            <a:noFill/>
            <a:round/>
            <a:headEnd/>
            <a:tailEnd/>
          </a:ln>
        </p:spPr>
        <p:txBody>
          <a:bodyPr/>
          <a:lstStyle/>
          <a:p>
            <a:endParaRPr lang="en-US"/>
          </a:p>
        </p:txBody>
      </p:sp>
      <p:sp>
        <p:nvSpPr>
          <p:cNvPr id="55304" name="Line 9"/>
          <p:cNvSpPr>
            <a:spLocks noChangeShapeType="1"/>
          </p:cNvSpPr>
          <p:nvPr/>
        </p:nvSpPr>
        <p:spPr bwMode="auto">
          <a:xfrm>
            <a:off x="8356600" y="2043113"/>
            <a:ext cx="0" cy="1028700"/>
          </a:xfrm>
          <a:prstGeom prst="line">
            <a:avLst/>
          </a:prstGeom>
          <a:noFill/>
          <a:ln w="12700">
            <a:noFill/>
            <a:round/>
            <a:headEnd/>
            <a:tailEnd/>
          </a:ln>
        </p:spPr>
        <p:txBody>
          <a:bodyPr/>
          <a:lstStyle/>
          <a:p>
            <a:endParaRPr lang="en-US"/>
          </a:p>
        </p:txBody>
      </p:sp>
      <p:sp>
        <p:nvSpPr>
          <p:cNvPr id="55305" name="Line 10"/>
          <p:cNvSpPr>
            <a:spLocks noChangeShapeType="1"/>
          </p:cNvSpPr>
          <p:nvPr/>
        </p:nvSpPr>
        <p:spPr bwMode="auto">
          <a:xfrm>
            <a:off x="584200" y="3071813"/>
            <a:ext cx="0" cy="1028700"/>
          </a:xfrm>
          <a:prstGeom prst="line">
            <a:avLst/>
          </a:prstGeom>
          <a:noFill/>
          <a:ln w="12700" cap="sq">
            <a:noFill/>
            <a:round/>
            <a:headEnd/>
            <a:tailEnd/>
          </a:ln>
        </p:spPr>
        <p:txBody>
          <a:bodyPr/>
          <a:lstStyle/>
          <a:p>
            <a:endParaRPr lang="en-US"/>
          </a:p>
        </p:txBody>
      </p:sp>
      <p:sp>
        <p:nvSpPr>
          <p:cNvPr id="55306" name="Line 11"/>
          <p:cNvSpPr>
            <a:spLocks noChangeShapeType="1"/>
          </p:cNvSpPr>
          <p:nvPr/>
        </p:nvSpPr>
        <p:spPr bwMode="auto">
          <a:xfrm>
            <a:off x="584200" y="4100513"/>
            <a:ext cx="0" cy="1031875"/>
          </a:xfrm>
          <a:prstGeom prst="line">
            <a:avLst/>
          </a:prstGeom>
          <a:noFill/>
          <a:ln w="12700" cap="sq">
            <a:noFill/>
            <a:round/>
            <a:headEnd/>
            <a:tailEnd/>
          </a:ln>
        </p:spPr>
        <p:txBody>
          <a:bodyPr/>
          <a:lstStyle/>
          <a:p>
            <a:endParaRPr lang="en-US"/>
          </a:p>
        </p:txBody>
      </p:sp>
      <p:sp>
        <p:nvSpPr>
          <p:cNvPr id="55307" name="Line 12"/>
          <p:cNvSpPr>
            <a:spLocks noChangeShapeType="1"/>
          </p:cNvSpPr>
          <p:nvPr/>
        </p:nvSpPr>
        <p:spPr bwMode="auto">
          <a:xfrm>
            <a:off x="584200" y="5132388"/>
            <a:ext cx="0" cy="1028700"/>
          </a:xfrm>
          <a:prstGeom prst="line">
            <a:avLst/>
          </a:prstGeom>
          <a:noFill/>
          <a:ln w="12700" cap="sq">
            <a:noFill/>
            <a:round/>
            <a:headEnd/>
            <a:tailEnd/>
          </a:ln>
        </p:spPr>
        <p:txBody>
          <a:bodyPr/>
          <a:lstStyle/>
          <a:p>
            <a:endParaRPr lang="en-US"/>
          </a:p>
        </p:txBody>
      </p:sp>
      <p:sp>
        <p:nvSpPr>
          <p:cNvPr id="55308" name="Line 13"/>
          <p:cNvSpPr>
            <a:spLocks noChangeShapeType="1"/>
          </p:cNvSpPr>
          <p:nvPr/>
        </p:nvSpPr>
        <p:spPr bwMode="auto">
          <a:xfrm>
            <a:off x="3175000" y="6161088"/>
            <a:ext cx="2590800" cy="0"/>
          </a:xfrm>
          <a:prstGeom prst="line">
            <a:avLst/>
          </a:prstGeom>
          <a:noFill/>
          <a:ln w="12700" cap="sq">
            <a:noFill/>
            <a:round/>
            <a:headEnd/>
            <a:tailEnd/>
          </a:ln>
        </p:spPr>
        <p:txBody>
          <a:bodyPr/>
          <a:lstStyle/>
          <a:p>
            <a:endParaRPr lang="en-US"/>
          </a:p>
        </p:txBody>
      </p:sp>
      <p:sp>
        <p:nvSpPr>
          <p:cNvPr id="55309" name="Line 14"/>
          <p:cNvSpPr>
            <a:spLocks noChangeShapeType="1"/>
          </p:cNvSpPr>
          <p:nvPr/>
        </p:nvSpPr>
        <p:spPr bwMode="auto">
          <a:xfrm>
            <a:off x="5765800" y="6161088"/>
            <a:ext cx="2590800" cy="0"/>
          </a:xfrm>
          <a:prstGeom prst="line">
            <a:avLst/>
          </a:prstGeom>
          <a:noFill/>
          <a:ln w="12700" cap="sq">
            <a:noFill/>
            <a:round/>
            <a:headEnd/>
            <a:tailEnd/>
          </a:ln>
        </p:spPr>
        <p:txBody>
          <a:bodyPr/>
          <a:lstStyle/>
          <a:p>
            <a:endParaRPr lang="en-US"/>
          </a:p>
        </p:txBody>
      </p:sp>
      <p:sp>
        <p:nvSpPr>
          <p:cNvPr id="55310" name="Line 15"/>
          <p:cNvSpPr>
            <a:spLocks noChangeShapeType="1"/>
          </p:cNvSpPr>
          <p:nvPr/>
        </p:nvSpPr>
        <p:spPr bwMode="auto">
          <a:xfrm>
            <a:off x="8356600" y="1514475"/>
            <a:ext cx="0" cy="528638"/>
          </a:xfrm>
          <a:prstGeom prst="line">
            <a:avLst/>
          </a:prstGeom>
          <a:noFill/>
          <a:ln w="28575" cap="sq">
            <a:noFill/>
            <a:round/>
            <a:headEnd/>
            <a:tailEnd/>
          </a:ln>
        </p:spPr>
        <p:txBody>
          <a:bodyPr/>
          <a:lstStyle/>
          <a:p>
            <a:endParaRPr lang="en-US"/>
          </a:p>
        </p:txBody>
      </p:sp>
      <p:sp>
        <p:nvSpPr>
          <p:cNvPr id="55311" name="Line 16"/>
          <p:cNvSpPr>
            <a:spLocks noChangeShapeType="1"/>
          </p:cNvSpPr>
          <p:nvPr/>
        </p:nvSpPr>
        <p:spPr bwMode="auto">
          <a:xfrm>
            <a:off x="8356600" y="3071813"/>
            <a:ext cx="0" cy="1028700"/>
          </a:xfrm>
          <a:prstGeom prst="line">
            <a:avLst/>
          </a:prstGeom>
          <a:noFill/>
          <a:ln w="12700">
            <a:noFill/>
            <a:round/>
            <a:headEnd/>
            <a:tailEnd/>
          </a:ln>
        </p:spPr>
        <p:txBody>
          <a:bodyPr/>
          <a:lstStyle/>
          <a:p>
            <a:endParaRPr lang="en-US"/>
          </a:p>
        </p:txBody>
      </p:sp>
      <p:sp>
        <p:nvSpPr>
          <p:cNvPr id="55312" name="Line 17"/>
          <p:cNvSpPr>
            <a:spLocks noChangeShapeType="1"/>
          </p:cNvSpPr>
          <p:nvPr/>
        </p:nvSpPr>
        <p:spPr bwMode="auto">
          <a:xfrm>
            <a:off x="8356600" y="4100513"/>
            <a:ext cx="0" cy="1031875"/>
          </a:xfrm>
          <a:prstGeom prst="line">
            <a:avLst/>
          </a:prstGeom>
          <a:noFill/>
          <a:ln w="12700">
            <a:noFill/>
            <a:round/>
            <a:headEnd/>
            <a:tailEnd/>
          </a:ln>
        </p:spPr>
        <p:txBody>
          <a:bodyPr/>
          <a:lstStyle/>
          <a:p>
            <a:endParaRPr lang="en-US"/>
          </a:p>
        </p:txBody>
      </p:sp>
      <p:sp>
        <p:nvSpPr>
          <p:cNvPr id="55313" name="Line 18"/>
          <p:cNvSpPr>
            <a:spLocks noChangeShapeType="1"/>
          </p:cNvSpPr>
          <p:nvPr/>
        </p:nvSpPr>
        <p:spPr bwMode="auto">
          <a:xfrm>
            <a:off x="8356600" y="5132388"/>
            <a:ext cx="0" cy="1028700"/>
          </a:xfrm>
          <a:prstGeom prst="line">
            <a:avLst/>
          </a:prstGeom>
          <a:noFill/>
          <a:ln w="12700">
            <a:noFill/>
            <a:round/>
            <a:headEnd/>
            <a:tailEnd/>
          </a:ln>
        </p:spPr>
        <p:txBody>
          <a:bodyPr/>
          <a:lstStyle/>
          <a:p>
            <a:endParaRPr lang="en-US"/>
          </a:p>
        </p:txBody>
      </p:sp>
      <p:sp>
        <p:nvSpPr>
          <p:cNvPr id="1945619" name="Rectangle 19"/>
          <p:cNvSpPr>
            <a:spLocks noGrp="1" noChangeArrowheads="1"/>
          </p:cNvSpPr>
          <p:nvPr>
            <p:ph type="title"/>
          </p:nvPr>
        </p:nvSpPr>
        <p:spPr>
          <a:xfrm flipH="1">
            <a:off x="10851293" y="-240027"/>
            <a:ext cx="45719" cy="45719"/>
          </a:xfrm>
        </p:spPr>
        <p:txBody>
          <a:bodyPr>
            <a:normAutofit fontScale="90000"/>
          </a:bodyPr>
          <a:lstStyle/>
          <a:p>
            <a:pPr fontAlgn="auto">
              <a:spcAft>
                <a:spcPts val="0"/>
              </a:spcAft>
              <a:defRPr/>
            </a:pPr>
            <a:r>
              <a:rPr b="1">
                <a:ea typeface="Times" pitchFamily="1" charset="0"/>
                <a:cs typeface="Times" pitchFamily="1" charset="0"/>
              </a:rPr>
              <a:t>Infections and pancreatitis</a:t>
            </a:r>
            <a:endParaRPr/>
          </a:p>
        </p:txBody>
      </p:sp>
      <p:grpSp>
        <p:nvGrpSpPr>
          <p:cNvPr id="55315" name="Group 20"/>
          <p:cNvGrpSpPr>
            <a:grpSpLocks/>
          </p:cNvGrpSpPr>
          <p:nvPr/>
        </p:nvGrpSpPr>
        <p:grpSpPr bwMode="auto">
          <a:xfrm>
            <a:off x="103188" y="969963"/>
            <a:ext cx="8443912" cy="5516562"/>
            <a:chOff x="498" y="259"/>
            <a:chExt cx="5559" cy="3709"/>
          </a:xfrm>
        </p:grpSpPr>
        <p:sp>
          <p:nvSpPr>
            <p:cNvPr id="1945621" name="Rectangle 21"/>
            <p:cNvSpPr>
              <a:spLocks noChangeArrowheads="1"/>
            </p:cNvSpPr>
            <p:nvPr/>
          </p:nvSpPr>
          <p:spPr bwMode="auto">
            <a:xfrm>
              <a:off x="549" y="400"/>
              <a:ext cx="5508" cy="72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endParaRPr lang="en-US" sz="900">
                <a:solidFill>
                  <a:srgbClr val="FFFF00"/>
                </a:solidFill>
                <a:latin typeface="Arial" pitchFamily="1" charset="0"/>
              </a:endParaRPr>
            </a:p>
          </p:txBody>
        </p:sp>
        <p:sp>
          <p:nvSpPr>
            <p:cNvPr id="1945622" name="Rectangle 22"/>
            <p:cNvSpPr>
              <a:spLocks noChangeArrowheads="1"/>
            </p:cNvSpPr>
            <p:nvPr/>
          </p:nvSpPr>
          <p:spPr bwMode="auto">
            <a:xfrm>
              <a:off x="1108" y="1120"/>
              <a:ext cx="4507" cy="2848"/>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85000"/>
                </a:lnSpc>
                <a:spcBef>
                  <a:spcPct val="65000"/>
                </a:spcBef>
                <a:spcAft>
                  <a:spcPts val="0"/>
                </a:spcAft>
                <a:buClr>
                  <a:srgbClr val="99CCFF"/>
                </a:buClr>
                <a:buFont typeface="Symbol" pitchFamily="1" charset="2"/>
                <a:buChar char="·"/>
                <a:defRPr/>
              </a:pPr>
              <a:endParaRPr lang="en-US" sz="3200">
                <a:solidFill>
                  <a:srgbClr val="000000"/>
                </a:solidFill>
                <a:latin typeface="Arial" pitchFamily="1" charset="0"/>
              </a:endParaRPr>
            </a:p>
          </p:txBody>
        </p:sp>
        <p:sp>
          <p:nvSpPr>
            <p:cNvPr id="1945623" name="Rectangle 23"/>
            <p:cNvSpPr>
              <a:spLocks noChangeArrowheads="1"/>
            </p:cNvSpPr>
            <p:nvPr/>
          </p:nvSpPr>
          <p:spPr bwMode="auto">
            <a:xfrm>
              <a:off x="534" y="259"/>
              <a:ext cx="5437" cy="3475"/>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90000"/>
                </a:lnSpc>
                <a:spcBef>
                  <a:spcPct val="120000"/>
                </a:spcBef>
                <a:spcAft>
                  <a:spcPts val="0"/>
                </a:spcAft>
                <a:tabLst>
                  <a:tab pos="1092200" algn="ctr"/>
                  <a:tab pos="3835400" algn="ctr"/>
                  <a:tab pos="6921500" algn="ctr"/>
                </a:tabLst>
                <a:defRPr/>
              </a:pPr>
              <a:r>
                <a:rPr lang="en-US" sz="3200" dirty="0">
                  <a:solidFill>
                    <a:srgbClr val="FFCC99"/>
                  </a:solidFill>
                  <a:latin typeface="Arial" pitchFamily="1" charset="0"/>
                </a:rPr>
                <a:t>Class	 Example	 Mechanism</a:t>
              </a:r>
              <a:endParaRPr lang="en-US" sz="3200" dirty="0">
                <a:solidFill>
                  <a:srgbClr val="FFFF00"/>
                </a:solidFill>
                <a:latin typeface="Arial" pitchFamily="1" charset="0"/>
              </a:endParaRPr>
            </a:p>
            <a:p>
              <a:pPr fontAlgn="auto">
                <a:lnSpc>
                  <a:spcPct val="90000"/>
                </a:lnSpc>
                <a:spcBef>
                  <a:spcPct val="120000"/>
                </a:spcBef>
                <a:spcAft>
                  <a:spcPts val="0"/>
                </a:spcAft>
                <a:tabLst>
                  <a:tab pos="1092200" algn="ctr"/>
                  <a:tab pos="3835400" algn="ctr"/>
                  <a:tab pos="6921500" algn="ctr"/>
                </a:tabLst>
                <a:defRPr/>
              </a:pPr>
              <a:r>
                <a:rPr lang="en-US" sz="2800" dirty="0">
                  <a:solidFill>
                    <a:schemeClr val="bg1"/>
                  </a:solidFill>
                  <a:latin typeface="Arial" pitchFamily="1" charset="0"/>
                </a:rPr>
                <a:t>	 Viral	 Coxsackie	 Unclear </a:t>
              </a:r>
            </a:p>
            <a:p>
              <a:pPr fontAlgn="auto">
                <a:lnSpc>
                  <a:spcPct val="90000"/>
                </a:lnSpc>
                <a:spcBef>
                  <a:spcPct val="120000"/>
                </a:spcBef>
                <a:spcAft>
                  <a:spcPts val="0"/>
                </a:spcAft>
                <a:tabLst>
                  <a:tab pos="1092200" algn="ctr"/>
                  <a:tab pos="3835400" algn="ctr"/>
                  <a:tab pos="6921500" algn="ctr"/>
                </a:tabLst>
                <a:defRPr/>
              </a:pPr>
              <a:r>
                <a:rPr lang="en-US" sz="2800" dirty="0">
                  <a:solidFill>
                    <a:schemeClr val="bg1"/>
                  </a:solidFill>
                  <a:latin typeface="Arial" pitchFamily="1" charset="0"/>
                </a:rPr>
                <a:t>	Parasitic 	</a:t>
              </a:r>
              <a:r>
                <a:rPr lang="en-US" sz="2800" dirty="0" err="1">
                  <a:solidFill>
                    <a:schemeClr val="bg1"/>
                  </a:solidFill>
                  <a:latin typeface="Arial" pitchFamily="1" charset="0"/>
                </a:rPr>
                <a:t>Ascaris</a:t>
              </a:r>
              <a:r>
                <a:rPr lang="en-US" sz="2800" dirty="0">
                  <a:solidFill>
                    <a:schemeClr val="bg1"/>
                  </a:solidFill>
                  <a:latin typeface="Arial" pitchFamily="1" charset="0"/>
                </a:rPr>
                <a:t>	 Obstructive</a:t>
              </a:r>
            </a:p>
            <a:p>
              <a:pPr fontAlgn="auto">
                <a:lnSpc>
                  <a:spcPct val="90000"/>
                </a:lnSpc>
                <a:spcBef>
                  <a:spcPct val="120000"/>
                </a:spcBef>
                <a:spcAft>
                  <a:spcPts val="0"/>
                </a:spcAft>
                <a:tabLst>
                  <a:tab pos="1092200" algn="ctr"/>
                  <a:tab pos="3835400" algn="ctr"/>
                  <a:tab pos="6921500" algn="ctr"/>
                </a:tabLst>
                <a:defRPr/>
              </a:pPr>
              <a:r>
                <a:rPr lang="en-US" sz="2800" dirty="0">
                  <a:solidFill>
                    <a:schemeClr val="bg1"/>
                  </a:solidFill>
                  <a:latin typeface="Arial" pitchFamily="1" charset="0"/>
                </a:rPr>
                <a:t>	Fungal	 Candida	 Unclear</a:t>
              </a:r>
            </a:p>
            <a:p>
              <a:pPr fontAlgn="auto">
                <a:lnSpc>
                  <a:spcPct val="90000"/>
                </a:lnSpc>
                <a:spcBef>
                  <a:spcPct val="120000"/>
                </a:spcBef>
                <a:spcAft>
                  <a:spcPts val="0"/>
                </a:spcAft>
                <a:tabLst>
                  <a:tab pos="1092200" algn="ctr"/>
                  <a:tab pos="3835400" algn="ctr"/>
                  <a:tab pos="6921500" algn="ctr"/>
                </a:tabLst>
                <a:defRPr/>
              </a:pPr>
              <a:r>
                <a:rPr lang="en-US" sz="2800" dirty="0">
                  <a:solidFill>
                    <a:schemeClr val="bg1"/>
                  </a:solidFill>
                  <a:latin typeface="Arial" pitchFamily="1" charset="0"/>
                </a:rPr>
                <a:t>	Bacterial	 Salmonella	 Toxin</a:t>
              </a:r>
            </a:p>
          </p:txBody>
        </p:sp>
        <p:sp>
          <p:nvSpPr>
            <p:cNvPr id="55319" name="Rectangle 24"/>
            <p:cNvSpPr>
              <a:spLocks noChangeArrowheads="1"/>
            </p:cNvSpPr>
            <p:nvPr/>
          </p:nvSpPr>
          <p:spPr bwMode="auto">
            <a:xfrm>
              <a:off x="510" y="1536"/>
              <a:ext cx="5508" cy="47"/>
            </a:xfrm>
            <a:prstGeom prst="rect">
              <a:avLst/>
            </a:prstGeom>
            <a:gradFill rotWithShape="0">
              <a:gsLst>
                <a:gs pos="0">
                  <a:srgbClr val="6600CC"/>
                </a:gs>
                <a:gs pos="100000">
                  <a:srgbClr val="006699"/>
                </a:gs>
              </a:gsLst>
              <a:lin ang="2700000" scaled="1"/>
            </a:gradFill>
            <a:ln w="9525">
              <a:noFill/>
              <a:miter lim="800000"/>
              <a:headEnd/>
              <a:tailEnd/>
            </a:ln>
          </p:spPr>
          <p:txBody>
            <a:bodyPr wrap="none" anchor="ctr"/>
            <a:lstStyle/>
            <a:p>
              <a:endParaRPr lang="en-US">
                <a:latin typeface="Constantia" pitchFamily="18" charset="0"/>
              </a:endParaRPr>
            </a:p>
          </p:txBody>
        </p:sp>
        <p:sp>
          <p:nvSpPr>
            <p:cNvPr id="55320" name="Rectangle 25"/>
            <p:cNvSpPr>
              <a:spLocks noChangeArrowheads="1"/>
            </p:cNvSpPr>
            <p:nvPr/>
          </p:nvSpPr>
          <p:spPr bwMode="auto">
            <a:xfrm>
              <a:off x="510" y="2104"/>
              <a:ext cx="5508" cy="47"/>
            </a:xfrm>
            <a:prstGeom prst="rect">
              <a:avLst/>
            </a:prstGeom>
            <a:gradFill rotWithShape="0">
              <a:gsLst>
                <a:gs pos="0">
                  <a:srgbClr val="6600CC"/>
                </a:gs>
                <a:gs pos="100000">
                  <a:schemeClr val="accent2"/>
                </a:gs>
              </a:gsLst>
              <a:lin ang="2700000" scaled="1"/>
            </a:gradFill>
            <a:ln w="9525">
              <a:noFill/>
              <a:miter lim="800000"/>
              <a:headEnd/>
              <a:tailEnd/>
            </a:ln>
          </p:spPr>
          <p:txBody>
            <a:bodyPr wrap="none" anchor="ctr"/>
            <a:lstStyle/>
            <a:p>
              <a:endParaRPr lang="en-US">
                <a:latin typeface="Constantia" pitchFamily="18" charset="0"/>
              </a:endParaRPr>
            </a:p>
          </p:txBody>
        </p:sp>
        <p:sp>
          <p:nvSpPr>
            <p:cNvPr id="55321" name="Rectangle 26"/>
            <p:cNvSpPr>
              <a:spLocks noChangeArrowheads="1"/>
            </p:cNvSpPr>
            <p:nvPr/>
          </p:nvSpPr>
          <p:spPr bwMode="auto">
            <a:xfrm>
              <a:off x="510" y="2688"/>
              <a:ext cx="5508" cy="47"/>
            </a:xfrm>
            <a:prstGeom prst="rect">
              <a:avLst/>
            </a:prstGeom>
            <a:gradFill rotWithShape="0">
              <a:gsLst>
                <a:gs pos="0">
                  <a:srgbClr val="6600CC"/>
                </a:gs>
                <a:gs pos="100000">
                  <a:schemeClr val="accent2"/>
                </a:gs>
              </a:gsLst>
              <a:lin ang="2700000" scaled="1"/>
            </a:gradFill>
            <a:ln w="9525">
              <a:noFill/>
              <a:miter lim="800000"/>
              <a:headEnd/>
              <a:tailEnd/>
            </a:ln>
          </p:spPr>
          <p:txBody>
            <a:bodyPr wrap="none" anchor="ctr"/>
            <a:lstStyle/>
            <a:p>
              <a:endParaRPr lang="en-US">
                <a:latin typeface="Constantia" pitchFamily="18" charset="0"/>
              </a:endParaRPr>
            </a:p>
          </p:txBody>
        </p:sp>
        <p:sp>
          <p:nvSpPr>
            <p:cNvPr id="55322" name="Rectangle 27"/>
            <p:cNvSpPr>
              <a:spLocks noChangeArrowheads="1"/>
            </p:cNvSpPr>
            <p:nvPr/>
          </p:nvSpPr>
          <p:spPr bwMode="auto">
            <a:xfrm>
              <a:off x="510" y="3264"/>
              <a:ext cx="5508" cy="47"/>
            </a:xfrm>
            <a:prstGeom prst="rect">
              <a:avLst/>
            </a:prstGeom>
            <a:gradFill rotWithShape="0">
              <a:gsLst>
                <a:gs pos="0">
                  <a:srgbClr val="6600CC"/>
                </a:gs>
                <a:gs pos="100000">
                  <a:schemeClr val="accent2"/>
                </a:gs>
              </a:gsLst>
              <a:lin ang="2700000" scaled="1"/>
            </a:gradFill>
            <a:ln w="9525">
              <a:noFill/>
              <a:miter lim="800000"/>
              <a:headEnd/>
              <a:tailEnd/>
            </a:ln>
          </p:spPr>
          <p:txBody>
            <a:bodyPr wrap="none" anchor="ctr"/>
            <a:lstStyle/>
            <a:p>
              <a:endParaRPr lang="en-US">
                <a:latin typeface="Constantia" pitchFamily="18" charset="0"/>
              </a:endParaRPr>
            </a:p>
          </p:txBody>
        </p:sp>
        <p:sp>
          <p:nvSpPr>
            <p:cNvPr id="55323" name="Rectangle 28"/>
            <p:cNvSpPr>
              <a:spLocks noChangeArrowheads="1"/>
            </p:cNvSpPr>
            <p:nvPr/>
          </p:nvSpPr>
          <p:spPr bwMode="auto">
            <a:xfrm>
              <a:off x="498" y="328"/>
              <a:ext cx="5508" cy="720"/>
            </a:xfrm>
            <a:prstGeom prst="rect">
              <a:avLst/>
            </a:prstGeom>
            <a:noFill/>
            <a:ln w="9525">
              <a:noFill/>
              <a:miter lim="800000"/>
              <a:headEnd/>
              <a:tailEnd/>
            </a:ln>
          </p:spPr>
          <p:txBody>
            <a:bodyPr anchor="ctr"/>
            <a:lstStyle/>
            <a:p>
              <a:endParaRPr lang="en-US">
                <a:solidFill>
                  <a:srgbClr val="FFFF00"/>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7345" name="Group 2"/>
          <p:cNvGrpSpPr>
            <a:grpSpLocks/>
          </p:cNvGrpSpPr>
          <p:nvPr/>
        </p:nvGrpSpPr>
        <p:grpSpPr bwMode="auto">
          <a:xfrm>
            <a:off x="892175" y="1004888"/>
            <a:ext cx="7361238" cy="5389562"/>
            <a:chOff x="632" y="633"/>
            <a:chExt cx="5217" cy="3395"/>
          </a:xfrm>
        </p:grpSpPr>
        <p:sp>
          <p:nvSpPr>
            <p:cNvPr id="57348" name="Rectangle 3"/>
            <p:cNvSpPr>
              <a:spLocks noChangeArrowheads="1"/>
            </p:cNvSpPr>
            <p:nvPr/>
          </p:nvSpPr>
          <p:spPr bwMode="auto">
            <a:xfrm>
              <a:off x="1213" y="1084"/>
              <a:ext cx="4056" cy="2944"/>
            </a:xfrm>
            <a:prstGeom prst="rect">
              <a:avLst/>
            </a:prstGeom>
            <a:gradFill rotWithShape="0">
              <a:gsLst>
                <a:gs pos="0">
                  <a:srgbClr val="6A004E"/>
                </a:gs>
                <a:gs pos="100000">
                  <a:srgbClr val="50003B"/>
                </a:gs>
              </a:gsLst>
              <a:lin ang="5400000" scaled="1"/>
            </a:gradFill>
            <a:ln w="9525">
              <a:solidFill>
                <a:schemeClr val="tx1"/>
              </a:solidFill>
              <a:miter lim="800000"/>
              <a:headEnd/>
              <a:tailEnd/>
            </a:ln>
          </p:spPr>
          <p:txBody>
            <a:bodyPr wrap="none" anchor="ctr"/>
            <a:lstStyle/>
            <a:p>
              <a:endParaRPr lang="en-US">
                <a:latin typeface="Constantia" pitchFamily="18" charset="0"/>
              </a:endParaRPr>
            </a:p>
          </p:txBody>
        </p:sp>
        <p:sp>
          <p:nvSpPr>
            <p:cNvPr id="1951748" name="Rectangle 4"/>
            <p:cNvSpPr>
              <a:spLocks noChangeArrowheads="1"/>
            </p:cNvSpPr>
            <p:nvPr/>
          </p:nvSpPr>
          <p:spPr bwMode="auto">
            <a:xfrm>
              <a:off x="632" y="633"/>
              <a:ext cx="5217" cy="72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Inherited Causes</a:t>
              </a:r>
              <a:br>
                <a:rPr lang="en-US">
                  <a:solidFill>
                    <a:srgbClr val="FFFF00"/>
                  </a:solidFill>
                  <a:latin typeface="Arial" pitchFamily="1" charset="0"/>
                </a:rPr>
              </a:br>
              <a:endParaRPr lang="en-US">
                <a:solidFill>
                  <a:srgbClr val="FFFF00"/>
                </a:solidFill>
                <a:latin typeface="Arial" pitchFamily="1" charset="0"/>
              </a:endParaRPr>
            </a:p>
          </p:txBody>
        </p:sp>
        <p:sp>
          <p:nvSpPr>
            <p:cNvPr id="1951749" name="Rectangle 5"/>
            <p:cNvSpPr>
              <a:spLocks noChangeArrowheads="1"/>
            </p:cNvSpPr>
            <p:nvPr/>
          </p:nvSpPr>
          <p:spPr bwMode="auto">
            <a:xfrm>
              <a:off x="1389" y="1344"/>
              <a:ext cx="4167" cy="252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228600" indent="-228600" fontAlgn="auto">
                <a:lnSpc>
                  <a:spcPct val="85000"/>
                </a:lnSpc>
                <a:spcBef>
                  <a:spcPct val="85000"/>
                </a:spcBef>
                <a:spcAft>
                  <a:spcPts val="0"/>
                </a:spcAft>
                <a:buClr>
                  <a:srgbClr val="99CCFF"/>
                </a:buClr>
                <a:buFont typeface="Symbol" pitchFamily="1" charset="2"/>
                <a:buNone/>
                <a:defRPr/>
              </a:pPr>
              <a:r>
                <a:rPr lang="en-US" sz="3200">
                  <a:solidFill>
                    <a:schemeClr val="bg1"/>
                  </a:solidFill>
                  <a:latin typeface="Arial" pitchFamily="1" charset="0"/>
                </a:rPr>
                <a:t>Altered enzyme activity</a:t>
              </a:r>
            </a:p>
            <a:p>
              <a:pPr marL="520700" lvl="1" indent="-177800" fontAlgn="auto">
                <a:lnSpc>
                  <a:spcPct val="85000"/>
                </a:lnSpc>
                <a:spcBef>
                  <a:spcPct val="20000"/>
                </a:spcBef>
                <a:spcAft>
                  <a:spcPts val="0"/>
                </a:spcAft>
                <a:buClr>
                  <a:srgbClr val="99CCFF"/>
                </a:buClr>
                <a:buFont typeface="Symbol" pitchFamily="1" charset="2"/>
                <a:buNone/>
                <a:defRPr/>
              </a:pPr>
              <a:r>
                <a:rPr lang="en-US" sz="2800">
                  <a:solidFill>
                    <a:srgbClr val="99CCFF"/>
                  </a:solidFill>
                  <a:latin typeface="Arial" pitchFamily="1" charset="0"/>
                  <a:ea typeface="ＭＳ Ｐゴシック" pitchFamily="1" charset="-128"/>
                </a:rPr>
                <a:t>Trypsinogen mutations </a:t>
              </a:r>
            </a:p>
            <a:p>
              <a:pPr marL="228600" indent="-228600" fontAlgn="auto">
                <a:lnSpc>
                  <a:spcPct val="85000"/>
                </a:lnSpc>
                <a:spcBef>
                  <a:spcPct val="85000"/>
                </a:spcBef>
                <a:spcAft>
                  <a:spcPts val="0"/>
                </a:spcAft>
                <a:buClr>
                  <a:srgbClr val="99CCFF"/>
                </a:buClr>
                <a:buFont typeface="Symbol" pitchFamily="1" charset="2"/>
                <a:buNone/>
                <a:defRPr/>
              </a:pPr>
              <a:r>
                <a:rPr lang="en-US" sz="3200">
                  <a:solidFill>
                    <a:schemeClr val="bg1"/>
                  </a:solidFill>
                  <a:latin typeface="Arial" pitchFamily="1" charset="0"/>
                </a:rPr>
                <a:t>Abnormal ion movement</a:t>
              </a:r>
            </a:p>
            <a:p>
              <a:pPr marL="520700" lvl="1" indent="-177800" fontAlgn="auto">
                <a:lnSpc>
                  <a:spcPct val="85000"/>
                </a:lnSpc>
                <a:spcBef>
                  <a:spcPct val="20000"/>
                </a:spcBef>
                <a:spcAft>
                  <a:spcPts val="0"/>
                </a:spcAft>
                <a:buClr>
                  <a:srgbClr val="99CCFF"/>
                </a:buClr>
                <a:buFont typeface="Symbol" pitchFamily="1" charset="2"/>
                <a:buNone/>
                <a:defRPr/>
              </a:pPr>
              <a:r>
                <a:rPr lang="en-US" sz="2800">
                  <a:solidFill>
                    <a:srgbClr val="99CCFF"/>
                  </a:solidFill>
                  <a:latin typeface="Arial" pitchFamily="1" charset="0"/>
                  <a:ea typeface="ＭＳ Ｐゴシック" pitchFamily="1" charset="-128"/>
                </a:rPr>
                <a:t>Cystic fibrosis transmembrane regulator (CFTR) mutations</a:t>
              </a:r>
              <a:endParaRPr lang="en-US" sz="3200">
                <a:solidFill>
                  <a:schemeClr val="bg1"/>
                </a:solidFill>
                <a:latin typeface="Arial" pitchFamily="1" charset="0"/>
                <a:ea typeface="ＭＳ Ｐゴシック" pitchFamily="1" charset="-128"/>
              </a:endParaRPr>
            </a:p>
            <a:p>
              <a:pPr marL="228600" indent="-228600" fontAlgn="auto">
                <a:lnSpc>
                  <a:spcPct val="85000"/>
                </a:lnSpc>
                <a:spcBef>
                  <a:spcPct val="85000"/>
                </a:spcBef>
                <a:spcAft>
                  <a:spcPts val="0"/>
                </a:spcAft>
                <a:buClr>
                  <a:srgbClr val="99CCFF"/>
                </a:buClr>
                <a:buFont typeface="Symbol" pitchFamily="1" charset="2"/>
                <a:buNone/>
                <a:defRPr/>
              </a:pPr>
              <a:r>
                <a:rPr lang="en-US" sz="3200">
                  <a:solidFill>
                    <a:schemeClr val="bg1"/>
                  </a:solidFill>
                  <a:latin typeface="Arial" pitchFamily="1" charset="0"/>
                </a:rPr>
                <a:t>Metabolic</a:t>
              </a:r>
            </a:p>
            <a:p>
              <a:pPr marL="520700" lvl="1" indent="-177800" fontAlgn="auto">
                <a:lnSpc>
                  <a:spcPct val="85000"/>
                </a:lnSpc>
                <a:spcBef>
                  <a:spcPct val="20000"/>
                </a:spcBef>
                <a:spcAft>
                  <a:spcPts val="0"/>
                </a:spcAft>
                <a:buClr>
                  <a:srgbClr val="99CCFF"/>
                </a:buClr>
                <a:buFont typeface="Symbol" pitchFamily="1" charset="2"/>
                <a:buNone/>
                <a:defRPr/>
              </a:pPr>
              <a:r>
                <a:rPr lang="en-US" sz="2800">
                  <a:solidFill>
                    <a:srgbClr val="99CCFF"/>
                  </a:solidFill>
                  <a:latin typeface="Arial" pitchFamily="1" charset="0"/>
                  <a:ea typeface="ＭＳ Ｐゴシック" pitchFamily="1" charset="-128"/>
                </a:rPr>
                <a:t>Familial hypertriglyceridemia</a:t>
              </a:r>
            </a:p>
          </p:txBody>
        </p:sp>
      </p:grpSp>
      <p:sp>
        <p:nvSpPr>
          <p:cNvPr id="1951750" name="Text Box 6"/>
          <p:cNvSpPr txBox="1">
            <a:spLocks noChangeArrowheads="1"/>
          </p:cNvSpPr>
          <p:nvPr/>
        </p:nvSpPr>
        <p:spPr bwMode="auto">
          <a:xfrm>
            <a:off x="384175" y="350838"/>
            <a:ext cx="4460875"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and Chronic Pancreatitis</a:t>
            </a:r>
          </a:p>
        </p:txBody>
      </p:sp>
      <p:sp>
        <p:nvSpPr>
          <p:cNvPr id="1951751" name="Rectangle 7"/>
          <p:cNvSpPr>
            <a:spLocks noGrp="1" noChangeArrowheads="1"/>
          </p:cNvSpPr>
          <p:nvPr>
            <p:ph type="title" idx="4294967295"/>
          </p:nvPr>
        </p:nvSpPr>
        <p:spPr>
          <a:xfrm flipH="1">
            <a:off x="11145252" y="-253904"/>
            <a:ext cx="45719" cy="45719"/>
          </a:xfrm>
        </p:spPr>
        <p:txBody>
          <a:bodyPr>
            <a:normAutofit fontScale="90000"/>
          </a:bodyPr>
          <a:lstStyle/>
          <a:p>
            <a:pPr fontAlgn="auto">
              <a:spcAft>
                <a:spcPts val="0"/>
              </a:spcAft>
              <a:defRPr/>
            </a:pPr>
            <a:r>
              <a:rPr b="1">
                <a:ea typeface="Times" pitchFamily="1" charset="0"/>
                <a:cs typeface="Times" pitchFamily="1" charset="0"/>
              </a:rPr>
              <a:t>Some specific classes of inherited causes of pancreatitis</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649288" y="469900"/>
            <a:ext cx="8110537" cy="1143000"/>
          </a:xfrm>
          <a:prstGeom prst="rect">
            <a:avLst/>
          </a:prstGeom>
          <a:noFill/>
          <a:ln w="9525">
            <a:noFill/>
            <a:miter lim="800000"/>
            <a:headEnd/>
            <a:tailEnd/>
          </a:ln>
        </p:spPr>
        <p:txBody>
          <a:bodyPr anchor="ctr"/>
          <a:lstStyle/>
          <a:p>
            <a:r>
              <a:rPr lang="en-US">
                <a:solidFill>
                  <a:srgbClr val="FFFF00"/>
                </a:solidFill>
              </a:rPr>
              <a:t>Hereditary Pancreatitis</a:t>
            </a:r>
          </a:p>
        </p:txBody>
      </p:sp>
      <p:grpSp>
        <p:nvGrpSpPr>
          <p:cNvPr id="59394" name="Group 3"/>
          <p:cNvGrpSpPr>
            <a:grpSpLocks/>
          </p:cNvGrpSpPr>
          <p:nvPr/>
        </p:nvGrpSpPr>
        <p:grpSpPr bwMode="auto">
          <a:xfrm>
            <a:off x="682625" y="1663700"/>
            <a:ext cx="7829550" cy="4343400"/>
            <a:chOff x="484" y="1048"/>
            <a:chExt cx="5548" cy="2736"/>
          </a:xfrm>
        </p:grpSpPr>
        <p:sp>
          <p:nvSpPr>
            <p:cNvPr id="1845252" name="Rectangle 4"/>
            <p:cNvSpPr>
              <a:spLocks noChangeArrowheads="1"/>
            </p:cNvSpPr>
            <p:nvPr/>
          </p:nvSpPr>
          <p:spPr bwMode="auto">
            <a:xfrm>
              <a:off x="484" y="1048"/>
              <a:ext cx="4160" cy="2736"/>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742950" lvl="1" indent="-285750" defTabSz="971550" fontAlgn="auto">
                <a:lnSpc>
                  <a:spcPct val="85000"/>
                </a:lnSpc>
                <a:spcBef>
                  <a:spcPct val="70000"/>
                </a:spcBef>
                <a:spcAft>
                  <a:spcPts val="0"/>
                </a:spcAft>
                <a:buClr>
                  <a:srgbClr val="99CCFF"/>
                </a:buClr>
                <a:buFont typeface="Symbol" pitchFamily="1" charset="2"/>
                <a:buChar char="·"/>
                <a:tabLst>
                  <a:tab pos="971550" algn="l"/>
                </a:tabLst>
                <a:defRPr/>
              </a:pPr>
              <a:r>
                <a:rPr lang="en-US" sz="2800">
                  <a:solidFill>
                    <a:schemeClr val="bg1"/>
                  </a:solidFill>
                  <a:latin typeface="Arial" pitchFamily="1" charset="0"/>
                  <a:ea typeface="ＭＳ Ｐゴシック" pitchFamily="1" charset="-128"/>
                </a:rPr>
                <a:t>Mutations in cationic 	trypsinogen </a:t>
              </a:r>
            </a:p>
            <a:p>
              <a:pPr marL="742950" lvl="1" indent="-285750" defTabSz="971550" fontAlgn="auto">
                <a:lnSpc>
                  <a:spcPct val="85000"/>
                </a:lnSpc>
                <a:spcBef>
                  <a:spcPct val="70000"/>
                </a:spcBef>
                <a:spcAft>
                  <a:spcPts val="0"/>
                </a:spcAft>
                <a:buClr>
                  <a:srgbClr val="99CCFF"/>
                </a:buClr>
                <a:buFont typeface="Symbol" pitchFamily="1" charset="2"/>
                <a:buChar char="·"/>
                <a:tabLst>
                  <a:tab pos="971550" algn="l"/>
                </a:tabLst>
                <a:defRPr/>
              </a:pPr>
              <a:r>
                <a:rPr lang="en-US" sz="2800">
                  <a:solidFill>
                    <a:schemeClr val="bg1"/>
                  </a:solidFill>
                  <a:latin typeface="Arial" pitchFamily="1" charset="0"/>
                  <a:ea typeface="ＭＳ Ｐゴシック" pitchFamily="1" charset="-128"/>
                </a:rPr>
                <a:t>Autosomal dominant</a:t>
              </a:r>
            </a:p>
            <a:p>
              <a:pPr marL="742950" lvl="1" indent="-285750" defTabSz="971550" fontAlgn="auto">
                <a:lnSpc>
                  <a:spcPct val="85000"/>
                </a:lnSpc>
                <a:spcBef>
                  <a:spcPct val="70000"/>
                </a:spcBef>
                <a:spcAft>
                  <a:spcPts val="0"/>
                </a:spcAft>
                <a:buClr>
                  <a:srgbClr val="99CCFF"/>
                </a:buClr>
                <a:buFont typeface="Symbol" pitchFamily="1" charset="2"/>
                <a:buChar char="·"/>
                <a:tabLst>
                  <a:tab pos="971550" algn="l"/>
                </a:tabLst>
                <a:defRPr/>
              </a:pPr>
              <a:r>
                <a:rPr lang="en-US" sz="2800">
                  <a:solidFill>
                    <a:schemeClr val="bg1"/>
                  </a:solidFill>
                  <a:latin typeface="Arial" pitchFamily="1" charset="0"/>
                  <a:ea typeface="ＭＳ Ｐゴシック" pitchFamily="1" charset="-128"/>
                </a:rPr>
                <a:t>Incomplete penetrance </a:t>
              </a:r>
            </a:p>
            <a:p>
              <a:pPr marL="742950" lvl="1" indent="-285750" defTabSz="971550" fontAlgn="auto">
                <a:lnSpc>
                  <a:spcPct val="85000"/>
                </a:lnSpc>
                <a:spcBef>
                  <a:spcPct val="70000"/>
                </a:spcBef>
                <a:spcAft>
                  <a:spcPts val="0"/>
                </a:spcAft>
                <a:buClr>
                  <a:srgbClr val="99CCFF"/>
                </a:buClr>
                <a:buFont typeface="Symbol" pitchFamily="1" charset="2"/>
                <a:buChar char="·"/>
                <a:tabLst>
                  <a:tab pos="971550" algn="l"/>
                </a:tabLst>
                <a:defRPr/>
              </a:pPr>
              <a:r>
                <a:rPr lang="en-US" sz="2800">
                  <a:solidFill>
                    <a:schemeClr val="bg1"/>
                  </a:solidFill>
                  <a:latin typeface="Arial" pitchFamily="1" charset="0"/>
                  <a:ea typeface="ＭＳ Ｐゴシック" pitchFamily="1" charset="-128"/>
                </a:rPr>
                <a:t>Early onset</a:t>
              </a:r>
            </a:p>
            <a:p>
              <a:pPr marL="742950" lvl="1" indent="-285750" defTabSz="971550" fontAlgn="auto">
                <a:lnSpc>
                  <a:spcPct val="85000"/>
                </a:lnSpc>
                <a:spcBef>
                  <a:spcPct val="70000"/>
                </a:spcBef>
                <a:spcAft>
                  <a:spcPts val="0"/>
                </a:spcAft>
                <a:buClr>
                  <a:srgbClr val="99CCFF"/>
                </a:buClr>
                <a:buFont typeface="Symbol" pitchFamily="1" charset="2"/>
                <a:buChar char="·"/>
                <a:tabLst>
                  <a:tab pos="971550" algn="l"/>
                </a:tabLst>
                <a:defRPr/>
              </a:pPr>
              <a:r>
                <a:rPr lang="en-US" sz="2800">
                  <a:solidFill>
                    <a:schemeClr val="bg1"/>
                  </a:solidFill>
                  <a:latin typeface="Arial" pitchFamily="1" charset="0"/>
                  <a:ea typeface="ＭＳ Ｐゴシック" pitchFamily="1" charset="-128"/>
                </a:rPr>
                <a:t>Frequent calcification</a:t>
              </a:r>
            </a:p>
            <a:p>
              <a:pPr marL="742950" lvl="1" indent="-285750" defTabSz="971550" fontAlgn="auto">
                <a:lnSpc>
                  <a:spcPct val="85000"/>
                </a:lnSpc>
                <a:spcBef>
                  <a:spcPct val="70000"/>
                </a:spcBef>
                <a:spcAft>
                  <a:spcPts val="0"/>
                </a:spcAft>
                <a:buClr>
                  <a:srgbClr val="99CCFF"/>
                </a:buClr>
                <a:buFont typeface="Symbol" pitchFamily="1" charset="2"/>
                <a:buChar char="·"/>
                <a:tabLst>
                  <a:tab pos="971550" algn="l"/>
                </a:tabLst>
                <a:defRPr/>
              </a:pPr>
              <a:r>
                <a:rPr lang="en-US" sz="2800">
                  <a:solidFill>
                    <a:schemeClr val="bg1"/>
                  </a:solidFill>
                  <a:latin typeface="Arial" pitchFamily="1" charset="0"/>
                  <a:ea typeface="ＭＳ Ｐゴシック" pitchFamily="1" charset="-128"/>
                </a:rPr>
                <a:t>Increased pancreatic cancer</a:t>
              </a:r>
            </a:p>
          </p:txBody>
        </p:sp>
        <p:sp>
          <p:nvSpPr>
            <p:cNvPr id="1845253" name="Text Box 5"/>
            <p:cNvSpPr txBox="1">
              <a:spLocks noChangeArrowheads="1"/>
            </p:cNvSpPr>
            <p:nvPr/>
          </p:nvSpPr>
          <p:spPr bwMode="auto">
            <a:xfrm>
              <a:off x="5092" y="2493"/>
              <a:ext cx="822" cy="252"/>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spAutoFit/>
            </a:bodyPr>
            <a:lstStyle/>
            <a:p>
              <a:pPr fontAlgn="auto">
                <a:spcBef>
                  <a:spcPts val="0"/>
                </a:spcBef>
                <a:spcAft>
                  <a:spcPts val="0"/>
                </a:spcAft>
                <a:defRPr/>
              </a:pPr>
              <a:r>
                <a:rPr lang="en-US" sz="2000" i="1">
                  <a:solidFill>
                    <a:srgbClr val="FFFFCC"/>
                  </a:solidFill>
                  <a:latin typeface="Arial" pitchFamily="1" charset="0"/>
                </a:rPr>
                <a:t>affected</a:t>
              </a:r>
              <a:endParaRPr lang="en-US" sz="2000" i="1">
                <a:latin typeface="Arial" pitchFamily="1" charset="0"/>
              </a:endParaRPr>
            </a:p>
          </p:txBody>
        </p:sp>
        <p:cxnSp>
          <p:nvCxnSpPr>
            <p:cNvPr id="59398" name="AutoShape 6"/>
            <p:cNvCxnSpPr>
              <a:cxnSpLocks noChangeShapeType="1"/>
              <a:stCxn id="1845272" idx="0"/>
              <a:endCxn id="1845271" idx="0"/>
            </p:cNvCxnSpPr>
            <p:nvPr/>
          </p:nvCxnSpPr>
          <p:spPr bwMode="auto">
            <a:xfrm rot="5400000" flipV="1">
              <a:off x="4504" y="1851"/>
              <a:ext cx="1" cy="398"/>
            </a:xfrm>
            <a:prstGeom prst="bentConnector3">
              <a:avLst>
                <a:gd name="adj1" fmla="val -14400005"/>
              </a:avLst>
            </a:prstGeom>
            <a:noFill/>
            <a:ln w="28575">
              <a:solidFill>
                <a:srgbClr val="99CCFF"/>
              </a:solidFill>
              <a:miter lim="800000"/>
              <a:headEnd/>
              <a:tailEnd/>
            </a:ln>
          </p:spPr>
        </p:cxnSp>
        <p:cxnSp>
          <p:nvCxnSpPr>
            <p:cNvPr id="59399" name="AutoShape 7"/>
            <p:cNvCxnSpPr>
              <a:cxnSpLocks noChangeShapeType="1"/>
            </p:cNvCxnSpPr>
            <p:nvPr/>
          </p:nvCxnSpPr>
          <p:spPr bwMode="auto">
            <a:xfrm flipH="1">
              <a:off x="5202" y="1383"/>
              <a:ext cx="133" cy="0"/>
            </a:xfrm>
            <a:prstGeom prst="straightConnector1">
              <a:avLst/>
            </a:prstGeom>
            <a:noFill/>
            <a:ln w="28575">
              <a:solidFill>
                <a:srgbClr val="99CCFF"/>
              </a:solidFill>
              <a:round/>
              <a:headEnd/>
              <a:tailEnd/>
            </a:ln>
          </p:spPr>
        </p:cxnSp>
        <p:cxnSp>
          <p:nvCxnSpPr>
            <p:cNvPr id="59400" name="AutoShape 8"/>
            <p:cNvCxnSpPr>
              <a:cxnSpLocks noChangeShapeType="1"/>
              <a:endCxn id="1845265" idx="0"/>
            </p:cNvCxnSpPr>
            <p:nvPr/>
          </p:nvCxnSpPr>
          <p:spPr bwMode="auto">
            <a:xfrm rot="5400000" flipV="1">
              <a:off x="5451" y="1567"/>
              <a:ext cx="1" cy="963"/>
            </a:xfrm>
            <a:prstGeom prst="bentConnector3">
              <a:avLst>
                <a:gd name="adj1" fmla="val -14400005"/>
              </a:avLst>
            </a:prstGeom>
            <a:noFill/>
            <a:ln w="28575">
              <a:solidFill>
                <a:srgbClr val="99CCFF"/>
              </a:solidFill>
              <a:miter lim="800000"/>
              <a:headEnd/>
              <a:tailEnd/>
            </a:ln>
          </p:spPr>
        </p:cxnSp>
        <p:cxnSp>
          <p:nvCxnSpPr>
            <p:cNvPr id="59401" name="AutoShape 9"/>
            <p:cNvCxnSpPr>
              <a:cxnSpLocks noChangeShapeType="1"/>
              <a:stCxn id="1845273" idx="0"/>
              <a:endCxn id="1845268" idx="0"/>
            </p:cNvCxnSpPr>
            <p:nvPr/>
          </p:nvCxnSpPr>
          <p:spPr bwMode="auto">
            <a:xfrm rot="5400000" flipV="1">
              <a:off x="5252" y="1150"/>
              <a:ext cx="1" cy="963"/>
            </a:xfrm>
            <a:prstGeom prst="bentConnector3">
              <a:avLst>
                <a:gd name="adj1" fmla="val -14400005"/>
              </a:avLst>
            </a:prstGeom>
            <a:noFill/>
            <a:ln w="28575">
              <a:solidFill>
                <a:srgbClr val="99CCFF"/>
              </a:solidFill>
              <a:miter lim="800000"/>
              <a:headEnd/>
              <a:tailEnd/>
            </a:ln>
          </p:spPr>
        </p:cxnSp>
        <p:cxnSp>
          <p:nvCxnSpPr>
            <p:cNvPr id="59402" name="AutoShape 10"/>
            <p:cNvCxnSpPr>
              <a:cxnSpLocks noChangeShapeType="1"/>
              <a:stCxn id="1845273" idx="2"/>
              <a:endCxn id="1845267" idx="3"/>
            </p:cNvCxnSpPr>
            <p:nvPr/>
          </p:nvCxnSpPr>
          <p:spPr bwMode="auto">
            <a:xfrm flipH="1">
              <a:off x="4571" y="1702"/>
              <a:ext cx="133" cy="0"/>
            </a:xfrm>
            <a:prstGeom prst="straightConnector1">
              <a:avLst/>
            </a:prstGeom>
            <a:noFill/>
            <a:ln w="28575">
              <a:solidFill>
                <a:srgbClr val="99CCFF"/>
              </a:solidFill>
              <a:round/>
              <a:headEnd/>
              <a:tailEnd/>
            </a:ln>
          </p:spPr>
        </p:cxnSp>
        <p:cxnSp>
          <p:nvCxnSpPr>
            <p:cNvPr id="59403" name="AutoShape 11"/>
            <p:cNvCxnSpPr>
              <a:cxnSpLocks noChangeShapeType="1"/>
              <a:endCxn id="1845274" idx="1"/>
            </p:cNvCxnSpPr>
            <p:nvPr/>
          </p:nvCxnSpPr>
          <p:spPr bwMode="auto">
            <a:xfrm>
              <a:off x="5801" y="1702"/>
              <a:ext cx="99" cy="0"/>
            </a:xfrm>
            <a:prstGeom prst="straightConnector1">
              <a:avLst/>
            </a:prstGeom>
            <a:noFill/>
            <a:ln w="28575">
              <a:solidFill>
                <a:srgbClr val="99CCFF"/>
              </a:solidFill>
              <a:round/>
              <a:headEnd/>
              <a:tailEnd/>
            </a:ln>
          </p:spPr>
        </p:cxnSp>
        <p:cxnSp>
          <p:nvCxnSpPr>
            <p:cNvPr id="59404" name="AutoShape 12"/>
            <p:cNvCxnSpPr>
              <a:cxnSpLocks noChangeShapeType="1"/>
            </p:cNvCxnSpPr>
            <p:nvPr/>
          </p:nvCxnSpPr>
          <p:spPr bwMode="auto">
            <a:xfrm>
              <a:off x="4505" y="1908"/>
              <a:ext cx="0" cy="149"/>
            </a:xfrm>
            <a:prstGeom prst="straightConnector1">
              <a:avLst/>
            </a:prstGeom>
            <a:noFill/>
            <a:ln w="28575">
              <a:solidFill>
                <a:srgbClr val="99CCFF"/>
              </a:solidFill>
              <a:round/>
              <a:headEnd/>
              <a:tailEnd/>
            </a:ln>
          </p:spPr>
        </p:cxnSp>
        <p:cxnSp>
          <p:nvCxnSpPr>
            <p:cNvPr id="59405" name="AutoShape 13"/>
            <p:cNvCxnSpPr>
              <a:cxnSpLocks noChangeShapeType="1"/>
            </p:cNvCxnSpPr>
            <p:nvPr/>
          </p:nvCxnSpPr>
          <p:spPr bwMode="auto">
            <a:xfrm>
              <a:off x="5268" y="1391"/>
              <a:ext cx="1" cy="89"/>
            </a:xfrm>
            <a:prstGeom prst="straightConnector1">
              <a:avLst/>
            </a:prstGeom>
            <a:noFill/>
            <a:ln w="28575">
              <a:solidFill>
                <a:srgbClr val="99CCFF"/>
              </a:solidFill>
              <a:round/>
              <a:headEnd/>
              <a:tailEnd/>
            </a:ln>
          </p:spPr>
        </p:cxnSp>
        <p:cxnSp>
          <p:nvCxnSpPr>
            <p:cNvPr id="59406" name="AutoShape 14"/>
            <p:cNvCxnSpPr>
              <a:cxnSpLocks noChangeShapeType="1"/>
            </p:cNvCxnSpPr>
            <p:nvPr/>
          </p:nvCxnSpPr>
          <p:spPr bwMode="auto">
            <a:xfrm>
              <a:off x="5435" y="1909"/>
              <a:ext cx="0" cy="148"/>
            </a:xfrm>
            <a:prstGeom prst="straightConnector1">
              <a:avLst/>
            </a:prstGeom>
            <a:noFill/>
            <a:ln w="28575">
              <a:solidFill>
                <a:srgbClr val="99CCFF"/>
              </a:solidFill>
              <a:round/>
              <a:headEnd/>
              <a:tailEnd/>
            </a:ln>
          </p:spPr>
        </p:cxnSp>
        <p:cxnSp>
          <p:nvCxnSpPr>
            <p:cNvPr id="59407" name="AutoShape 15"/>
            <p:cNvCxnSpPr>
              <a:cxnSpLocks noChangeShapeType="1"/>
            </p:cNvCxnSpPr>
            <p:nvPr/>
          </p:nvCxnSpPr>
          <p:spPr bwMode="auto">
            <a:xfrm flipH="1">
              <a:off x="5838" y="1702"/>
              <a:ext cx="4" cy="196"/>
            </a:xfrm>
            <a:prstGeom prst="straightConnector1">
              <a:avLst/>
            </a:prstGeom>
            <a:noFill/>
            <a:ln w="28575">
              <a:solidFill>
                <a:srgbClr val="99CCFF"/>
              </a:solidFill>
              <a:round/>
              <a:headEnd/>
              <a:tailEnd/>
            </a:ln>
          </p:spPr>
        </p:cxnSp>
        <p:sp>
          <p:nvSpPr>
            <p:cNvPr id="1845264" name="Oval 16"/>
            <p:cNvSpPr>
              <a:spLocks noChangeArrowheads="1"/>
            </p:cNvSpPr>
            <p:nvPr/>
          </p:nvSpPr>
          <p:spPr bwMode="auto">
            <a:xfrm>
              <a:off x="5069" y="1312"/>
              <a:ext cx="133" cy="142"/>
            </a:xfrm>
            <a:prstGeom prst="ellipse">
              <a:avLst/>
            </a:prstGeom>
            <a:solidFill>
              <a:srgbClr val="66FF33"/>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65" name="Oval 17"/>
            <p:cNvSpPr>
              <a:spLocks noChangeArrowheads="1"/>
            </p:cNvSpPr>
            <p:nvPr/>
          </p:nvSpPr>
          <p:spPr bwMode="auto">
            <a:xfrm>
              <a:off x="5866" y="2049"/>
              <a:ext cx="134" cy="142"/>
            </a:xfrm>
            <a:prstGeom prst="ellipse">
              <a:avLst/>
            </a:prstGeom>
            <a:solidFill>
              <a:srgbClr val="66FF33"/>
            </a:solidFill>
            <a:ln w="9525">
              <a:no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66" name="Rectangle 18"/>
            <p:cNvSpPr>
              <a:spLocks noChangeArrowheads="1"/>
            </p:cNvSpPr>
            <p:nvPr/>
          </p:nvSpPr>
          <p:spPr bwMode="auto">
            <a:xfrm>
              <a:off x="5335" y="1312"/>
              <a:ext cx="134" cy="142"/>
            </a:xfrm>
            <a:prstGeom prst="rect">
              <a:avLst/>
            </a:prstGeom>
            <a:solidFill>
              <a:srgbClr val="FFFF00"/>
            </a:solidFill>
            <a:ln w="9525">
              <a:solidFill>
                <a:srgbClr val="FFFF00"/>
              </a:solidFill>
              <a:miter lim="800000"/>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67" name="Rectangle 19"/>
            <p:cNvSpPr>
              <a:spLocks noChangeArrowheads="1"/>
            </p:cNvSpPr>
            <p:nvPr/>
          </p:nvSpPr>
          <p:spPr bwMode="auto">
            <a:xfrm>
              <a:off x="4438" y="1631"/>
              <a:ext cx="133" cy="142"/>
            </a:xfrm>
            <a:prstGeom prst="rect">
              <a:avLst/>
            </a:prstGeom>
            <a:solidFill>
              <a:srgbClr val="FFFF00"/>
            </a:solidFill>
            <a:ln w="9525">
              <a:solidFill>
                <a:srgbClr val="FFFF00"/>
              </a:solidFill>
              <a:miter lim="800000"/>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68" name="Oval 20"/>
            <p:cNvSpPr>
              <a:spLocks noChangeArrowheads="1"/>
            </p:cNvSpPr>
            <p:nvPr/>
          </p:nvSpPr>
          <p:spPr bwMode="auto">
            <a:xfrm>
              <a:off x="5668" y="1631"/>
              <a:ext cx="134" cy="142"/>
            </a:xfrm>
            <a:prstGeom prst="ellipse">
              <a:avLst/>
            </a:prstGeom>
            <a:solidFill>
              <a:srgbClr val="00FF00"/>
            </a:solidFill>
            <a:ln w="9525">
              <a:no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69" name="Oval 21"/>
            <p:cNvSpPr>
              <a:spLocks noChangeArrowheads="1"/>
            </p:cNvSpPr>
            <p:nvPr/>
          </p:nvSpPr>
          <p:spPr bwMode="auto">
            <a:xfrm>
              <a:off x="5369" y="2049"/>
              <a:ext cx="132" cy="142"/>
            </a:xfrm>
            <a:prstGeom prst="ellipse">
              <a:avLst/>
            </a:prstGeom>
            <a:solidFill>
              <a:srgbClr val="FFFF00"/>
            </a:solidFill>
            <a:ln w="9525">
              <a:solidFill>
                <a:srgbClr val="FFFF00"/>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70" name="Oval 22"/>
            <p:cNvSpPr>
              <a:spLocks noChangeArrowheads="1"/>
            </p:cNvSpPr>
            <p:nvPr/>
          </p:nvSpPr>
          <p:spPr bwMode="auto">
            <a:xfrm>
              <a:off x="5169" y="2049"/>
              <a:ext cx="133" cy="142"/>
            </a:xfrm>
            <a:prstGeom prst="ellipse">
              <a:avLst/>
            </a:prstGeom>
            <a:solidFill>
              <a:srgbClr val="FFFF00"/>
            </a:solidFill>
            <a:ln w="9525">
              <a:solidFill>
                <a:srgbClr val="FFFF00"/>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71" name="Rectangle 23"/>
            <p:cNvSpPr>
              <a:spLocks noChangeArrowheads="1"/>
            </p:cNvSpPr>
            <p:nvPr/>
          </p:nvSpPr>
          <p:spPr bwMode="auto">
            <a:xfrm>
              <a:off x="4637" y="2049"/>
              <a:ext cx="133" cy="142"/>
            </a:xfrm>
            <a:prstGeom prst="rect">
              <a:avLst/>
            </a:prstGeom>
            <a:solidFill>
              <a:srgbClr val="FFFF00"/>
            </a:solidFill>
            <a:ln w="9525">
              <a:solidFill>
                <a:srgbClr val="FFFF00"/>
              </a:solidFill>
              <a:miter lim="800000"/>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72" name="Oval 24"/>
            <p:cNvSpPr>
              <a:spLocks noChangeArrowheads="1"/>
            </p:cNvSpPr>
            <p:nvPr/>
          </p:nvSpPr>
          <p:spPr bwMode="auto">
            <a:xfrm>
              <a:off x="4239" y="2049"/>
              <a:ext cx="133" cy="142"/>
            </a:xfrm>
            <a:prstGeom prst="ellipse">
              <a:avLst/>
            </a:prstGeom>
            <a:solidFill>
              <a:srgbClr val="FFFF00"/>
            </a:solidFill>
            <a:ln w="9525">
              <a:solidFill>
                <a:srgbClr val="FFFF00"/>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73" name="Oval 25"/>
            <p:cNvSpPr>
              <a:spLocks noChangeArrowheads="1"/>
            </p:cNvSpPr>
            <p:nvPr/>
          </p:nvSpPr>
          <p:spPr bwMode="auto">
            <a:xfrm>
              <a:off x="4703" y="1631"/>
              <a:ext cx="135" cy="142"/>
            </a:xfrm>
            <a:prstGeom prst="ellipse">
              <a:avLst/>
            </a:prstGeom>
            <a:solidFill>
              <a:srgbClr val="FFFF00"/>
            </a:solidFill>
            <a:ln w="9525">
              <a:solidFill>
                <a:srgbClr val="FFFF00"/>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74" name="Rectangle 26"/>
            <p:cNvSpPr>
              <a:spLocks noChangeArrowheads="1"/>
            </p:cNvSpPr>
            <p:nvPr/>
          </p:nvSpPr>
          <p:spPr bwMode="auto">
            <a:xfrm>
              <a:off x="5900" y="1631"/>
              <a:ext cx="132" cy="142"/>
            </a:xfrm>
            <a:prstGeom prst="rect">
              <a:avLst/>
            </a:prstGeom>
            <a:solidFill>
              <a:srgbClr val="FFFF00"/>
            </a:solidFill>
            <a:ln w="9525">
              <a:solidFill>
                <a:srgbClr val="FFFF00"/>
              </a:solidFill>
              <a:miter lim="800000"/>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75" name="Rectangle 27"/>
            <p:cNvSpPr>
              <a:spLocks noChangeArrowheads="1"/>
            </p:cNvSpPr>
            <p:nvPr/>
          </p:nvSpPr>
          <p:spPr bwMode="auto">
            <a:xfrm>
              <a:off x="4973" y="2560"/>
              <a:ext cx="135" cy="142"/>
            </a:xfrm>
            <a:prstGeom prst="rect">
              <a:avLst/>
            </a:prstGeom>
            <a:solidFill>
              <a:srgbClr val="66FF33"/>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cxnSp>
          <p:nvCxnSpPr>
            <p:cNvPr id="59420" name="AutoShape 28"/>
            <p:cNvCxnSpPr>
              <a:cxnSpLocks noChangeShapeType="1"/>
            </p:cNvCxnSpPr>
            <p:nvPr/>
          </p:nvCxnSpPr>
          <p:spPr bwMode="auto">
            <a:xfrm>
              <a:off x="5243" y="1909"/>
              <a:ext cx="0" cy="148"/>
            </a:xfrm>
            <a:prstGeom prst="straightConnector1">
              <a:avLst/>
            </a:prstGeom>
            <a:noFill/>
            <a:ln w="28575">
              <a:solidFill>
                <a:srgbClr val="99CCFF"/>
              </a:solidFill>
              <a:round/>
              <a:headEnd/>
              <a:tailEnd/>
            </a:ln>
          </p:spPr>
        </p:cxnSp>
        <p:cxnSp>
          <p:nvCxnSpPr>
            <p:cNvPr id="59421" name="AutoShape 29"/>
            <p:cNvCxnSpPr>
              <a:cxnSpLocks noChangeShapeType="1"/>
            </p:cNvCxnSpPr>
            <p:nvPr/>
          </p:nvCxnSpPr>
          <p:spPr bwMode="auto">
            <a:xfrm flipH="1">
              <a:off x="4638" y="1702"/>
              <a:ext cx="4" cy="196"/>
            </a:xfrm>
            <a:prstGeom prst="straightConnector1">
              <a:avLst/>
            </a:prstGeom>
            <a:noFill/>
            <a:ln w="28575">
              <a:solidFill>
                <a:srgbClr val="99CCFF"/>
              </a:solidFill>
              <a:round/>
              <a:headEnd/>
              <a:tailEnd/>
            </a:ln>
          </p:spPr>
        </p:cxnSp>
        <p:sp>
          <p:nvSpPr>
            <p:cNvPr id="1845278" name="Rectangle 30"/>
            <p:cNvSpPr>
              <a:spLocks noChangeArrowheads="1"/>
            </p:cNvSpPr>
            <p:nvPr/>
          </p:nvSpPr>
          <p:spPr bwMode="auto">
            <a:xfrm>
              <a:off x="4437" y="2049"/>
              <a:ext cx="133" cy="142"/>
            </a:xfrm>
            <a:prstGeom prst="rect">
              <a:avLst/>
            </a:prstGeom>
            <a:solidFill>
              <a:srgbClr val="FFFF00"/>
            </a:solidFill>
            <a:ln w="9525">
              <a:solidFill>
                <a:srgbClr val="FFFF00"/>
              </a:solidFill>
              <a:miter lim="800000"/>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cxnSp>
          <p:nvCxnSpPr>
            <p:cNvPr id="59423" name="AutoShape 31"/>
            <p:cNvCxnSpPr>
              <a:cxnSpLocks noChangeShapeType="1"/>
            </p:cNvCxnSpPr>
            <p:nvPr/>
          </p:nvCxnSpPr>
          <p:spPr bwMode="auto">
            <a:xfrm>
              <a:off x="5667" y="1909"/>
              <a:ext cx="0" cy="148"/>
            </a:xfrm>
            <a:prstGeom prst="straightConnector1">
              <a:avLst/>
            </a:prstGeom>
            <a:noFill/>
            <a:ln w="28575">
              <a:solidFill>
                <a:srgbClr val="99CCFF"/>
              </a:solidFill>
              <a:round/>
              <a:headEnd/>
              <a:tailEnd/>
            </a:ln>
          </p:spPr>
        </p:cxnSp>
        <p:sp>
          <p:nvSpPr>
            <p:cNvPr id="1845280" name="Rectangle 32"/>
            <p:cNvSpPr>
              <a:spLocks noChangeArrowheads="1"/>
            </p:cNvSpPr>
            <p:nvPr/>
          </p:nvSpPr>
          <p:spPr bwMode="auto">
            <a:xfrm>
              <a:off x="4901" y="2049"/>
              <a:ext cx="133" cy="142"/>
            </a:xfrm>
            <a:prstGeom prst="rect">
              <a:avLst/>
            </a:prstGeom>
            <a:solidFill>
              <a:srgbClr val="66FF33"/>
            </a:solidFill>
            <a:ln w="6350">
              <a:solidFill>
                <a:srgbClr val="66FF33"/>
              </a:solidFill>
              <a:miter lim="800000"/>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845281" name="Rectangle 33"/>
            <p:cNvSpPr>
              <a:spLocks noChangeArrowheads="1"/>
            </p:cNvSpPr>
            <p:nvPr/>
          </p:nvSpPr>
          <p:spPr bwMode="auto">
            <a:xfrm>
              <a:off x="5600" y="2049"/>
              <a:ext cx="133" cy="142"/>
            </a:xfrm>
            <a:prstGeom prst="rect">
              <a:avLst/>
            </a:prstGeom>
            <a:solidFill>
              <a:srgbClr val="FFFF00"/>
            </a:solidFill>
            <a:ln w="9525">
              <a:solidFill>
                <a:srgbClr val="FFFF00"/>
              </a:solidFill>
              <a:miter lim="800000"/>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1" name="Picture 2" descr="HereditaryPancreas"/>
          <p:cNvPicPr>
            <a:picLocks noChangeAspect="1" noChangeArrowheads="1"/>
          </p:cNvPicPr>
          <p:nvPr/>
        </p:nvPicPr>
        <p:blipFill>
          <a:blip r:embed="rId3"/>
          <a:srcRect/>
          <a:stretch>
            <a:fillRect/>
          </a:stretch>
        </p:blipFill>
        <p:spPr bwMode="auto">
          <a:xfrm>
            <a:off x="0" y="0"/>
            <a:ext cx="9144000" cy="6862763"/>
          </a:xfrm>
          <a:prstGeom prst="rect">
            <a:avLst/>
          </a:prstGeom>
          <a:noFill/>
          <a:ln w="9525">
            <a:noFill/>
            <a:miter lim="800000"/>
            <a:headEnd/>
            <a:tailEnd/>
          </a:ln>
        </p:spPr>
      </p:pic>
      <p:sp>
        <p:nvSpPr>
          <p:cNvPr id="61442" name="Rectangle 3"/>
          <p:cNvSpPr>
            <a:spLocks noChangeArrowheads="1"/>
          </p:cNvSpPr>
          <p:nvPr/>
        </p:nvSpPr>
        <p:spPr bwMode="auto">
          <a:xfrm>
            <a:off x="422275" y="615950"/>
            <a:ext cx="8424863" cy="1143000"/>
          </a:xfrm>
          <a:prstGeom prst="rect">
            <a:avLst/>
          </a:prstGeom>
          <a:noFill/>
          <a:ln w="9525">
            <a:noFill/>
            <a:miter lim="800000"/>
            <a:headEnd/>
            <a:tailEnd/>
          </a:ln>
        </p:spPr>
        <p:txBody>
          <a:bodyPr anchor="ctr"/>
          <a:lstStyle/>
          <a:p>
            <a:r>
              <a:rPr lang="en-US">
                <a:solidFill>
                  <a:srgbClr val="FFFF00"/>
                </a:solidFill>
              </a:rPr>
              <a:t>Most Common Mutation - R122H</a:t>
            </a:r>
          </a:p>
        </p:txBody>
      </p:sp>
      <p:sp>
        <p:nvSpPr>
          <p:cNvPr id="1849348" name="Text Box 4"/>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Hereditary Pancreatitis</a:t>
            </a:r>
          </a:p>
        </p:txBody>
      </p:sp>
      <p:grpSp>
        <p:nvGrpSpPr>
          <p:cNvPr id="61444" name="Group 5"/>
          <p:cNvGrpSpPr>
            <a:grpSpLocks/>
          </p:cNvGrpSpPr>
          <p:nvPr/>
        </p:nvGrpSpPr>
        <p:grpSpPr bwMode="auto">
          <a:xfrm>
            <a:off x="879475" y="1601788"/>
            <a:ext cx="8067675" cy="4752975"/>
            <a:chOff x="623" y="1009"/>
            <a:chExt cx="5717" cy="2994"/>
          </a:xfrm>
        </p:grpSpPr>
        <p:sp>
          <p:nvSpPr>
            <p:cNvPr id="61446" name="Rectangle 6"/>
            <p:cNvSpPr>
              <a:spLocks noChangeArrowheads="1"/>
            </p:cNvSpPr>
            <p:nvPr/>
          </p:nvSpPr>
          <p:spPr bwMode="auto">
            <a:xfrm>
              <a:off x="1473" y="1307"/>
              <a:ext cx="718" cy="301"/>
            </a:xfrm>
            <a:prstGeom prst="rect">
              <a:avLst/>
            </a:prstGeom>
            <a:noFill/>
            <a:ln w="9525">
              <a:noFill/>
              <a:miter lim="800000"/>
              <a:headEnd/>
              <a:tailEnd/>
            </a:ln>
          </p:spPr>
          <p:txBody>
            <a:bodyPr wrap="none" lIns="0" tIns="0" rIns="0" bIns="0">
              <a:spAutoFit/>
            </a:bodyPr>
            <a:lstStyle/>
            <a:p>
              <a:pPr>
                <a:lnSpc>
                  <a:spcPct val="85000"/>
                </a:lnSpc>
              </a:pPr>
              <a:r>
                <a:rPr lang="en-US">
                  <a:solidFill>
                    <a:schemeClr val="bg1"/>
                  </a:solidFill>
                </a:rPr>
                <a:t>Activation</a:t>
              </a:r>
            </a:p>
            <a:p>
              <a:pPr>
                <a:lnSpc>
                  <a:spcPct val="85000"/>
                </a:lnSpc>
              </a:pPr>
              <a:r>
                <a:rPr lang="en-US">
                  <a:solidFill>
                    <a:schemeClr val="bg1"/>
                  </a:solidFill>
                </a:rPr>
                <a:t>peptide</a:t>
              </a:r>
            </a:p>
          </p:txBody>
        </p:sp>
        <p:sp>
          <p:nvSpPr>
            <p:cNvPr id="61447" name="Rectangle 7"/>
            <p:cNvSpPr>
              <a:spLocks noChangeArrowheads="1"/>
            </p:cNvSpPr>
            <p:nvPr/>
          </p:nvSpPr>
          <p:spPr bwMode="auto">
            <a:xfrm>
              <a:off x="3717" y="1103"/>
              <a:ext cx="648" cy="213"/>
            </a:xfrm>
            <a:prstGeom prst="rect">
              <a:avLst/>
            </a:prstGeom>
            <a:noFill/>
            <a:ln w="9525">
              <a:noFill/>
              <a:miter lim="800000"/>
              <a:headEnd/>
              <a:tailEnd/>
            </a:ln>
          </p:spPr>
          <p:txBody>
            <a:bodyPr wrap="none" lIns="0" tIns="0" rIns="0" bIns="0">
              <a:spAutoFit/>
            </a:bodyPr>
            <a:lstStyle/>
            <a:p>
              <a:r>
                <a:rPr lang="en-US" sz="2200">
                  <a:solidFill>
                    <a:schemeClr val="bg1"/>
                  </a:solidFill>
                </a:rPr>
                <a:t>Trypsin</a:t>
              </a:r>
              <a:endParaRPr lang="en-US" sz="2400">
                <a:solidFill>
                  <a:schemeClr val="bg1"/>
                </a:solidFill>
              </a:endParaRPr>
            </a:p>
          </p:txBody>
        </p:sp>
        <p:sp>
          <p:nvSpPr>
            <p:cNvPr id="1849352" name="Rectangle 8"/>
            <p:cNvSpPr>
              <a:spLocks noChangeArrowheads="1"/>
            </p:cNvSpPr>
            <p:nvPr/>
          </p:nvSpPr>
          <p:spPr bwMode="auto">
            <a:xfrm>
              <a:off x="2109" y="1739"/>
              <a:ext cx="852" cy="194"/>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000">
                  <a:solidFill>
                    <a:schemeClr val="bg1"/>
                  </a:solidFill>
                  <a:latin typeface="Arial" pitchFamily="1" charset="0"/>
                </a:rPr>
                <a:t>- Lys - Ile -</a:t>
              </a:r>
            </a:p>
          </p:txBody>
        </p:sp>
        <p:sp>
          <p:nvSpPr>
            <p:cNvPr id="1849353" name="Rectangle 9"/>
            <p:cNvSpPr>
              <a:spLocks noChangeArrowheads="1"/>
            </p:cNvSpPr>
            <p:nvPr/>
          </p:nvSpPr>
          <p:spPr bwMode="auto">
            <a:xfrm>
              <a:off x="3712" y="1721"/>
              <a:ext cx="1263" cy="23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400">
                  <a:solidFill>
                    <a:schemeClr val="bg1"/>
                  </a:solidFill>
                  <a:latin typeface="Arial" pitchFamily="1" charset="0"/>
                </a:rPr>
                <a:t>- </a:t>
              </a:r>
              <a:r>
                <a:rPr lang="en-US" sz="2400">
                  <a:solidFill>
                    <a:srgbClr val="FFFF00"/>
                  </a:solidFill>
                  <a:latin typeface="Arial" pitchFamily="1" charset="0"/>
                </a:rPr>
                <a:t>Arg</a:t>
              </a:r>
              <a:r>
                <a:rPr lang="en-US" sz="2400" baseline="30000">
                  <a:solidFill>
                    <a:srgbClr val="FFFF00"/>
                  </a:solidFill>
                  <a:latin typeface="Arial" pitchFamily="1" charset="0"/>
                </a:rPr>
                <a:t>122     </a:t>
              </a:r>
              <a:r>
                <a:rPr lang="en-US">
                  <a:solidFill>
                    <a:schemeClr val="bg1"/>
                  </a:solidFill>
                  <a:latin typeface="Arial" pitchFamily="1" charset="0"/>
                </a:rPr>
                <a:t>-</a:t>
              </a:r>
              <a:r>
                <a:rPr lang="en-US" sz="2000">
                  <a:solidFill>
                    <a:schemeClr val="bg1"/>
                  </a:solidFill>
                  <a:latin typeface="Arial" pitchFamily="1" charset="0"/>
                </a:rPr>
                <a:t>Val</a:t>
              </a:r>
              <a:r>
                <a:rPr lang="en-US">
                  <a:solidFill>
                    <a:schemeClr val="bg1"/>
                  </a:solidFill>
                  <a:latin typeface="Arial" pitchFamily="1" charset="0"/>
                </a:rPr>
                <a:t>-</a:t>
              </a:r>
            </a:p>
          </p:txBody>
        </p:sp>
        <p:sp>
          <p:nvSpPr>
            <p:cNvPr id="61450" name="Rectangle 10"/>
            <p:cNvSpPr>
              <a:spLocks noChangeArrowheads="1"/>
            </p:cNvSpPr>
            <p:nvPr/>
          </p:nvSpPr>
          <p:spPr bwMode="auto">
            <a:xfrm>
              <a:off x="623" y="1009"/>
              <a:ext cx="703" cy="233"/>
            </a:xfrm>
            <a:prstGeom prst="rect">
              <a:avLst/>
            </a:prstGeom>
            <a:noFill/>
            <a:ln w="9525">
              <a:noFill/>
              <a:miter lim="800000"/>
              <a:headEnd/>
              <a:tailEnd/>
            </a:ln>
          </p:spPr>
          <p:txBody>
            <a:bodyPr wrap="none" lIns="0" tIns="0" rIns="0" bIns="0">
              <a:spAutoFit/>
            </a:bodyPr>
            <a:lstStyle/>
            <a:p>
              <a:r>
                <a:rPr lang="en-US" sz="2400">
                  <a:solidFill>
                    <a:schemeClr val="bg1"/>
                  </a:solidFill>
                </a:rPr>
                <a:t>Normal</a:t>
              </a:r>
            </a:p>
          </p:txBody>
        </p:sp>
        <p:sp>
          <p:nvSpPr>
            <p:cNvPr id="61451" name="AutoShape 11"/>
            <p:cNvSpPr>
              <a:spLocks/>
            </p:cNvSpPr>
            <p:nvPr/>
          </p:nvSpPr>
          <p:spPr bwMode="auto">
            <a:xfrm rot="5400000">
              <a:off x="3914" y="-6"/>
              <a:ext cx="264" cy="2916"/>
            </a:xfrm>
            <a:prstGeom prst="leftBrace">
              <a:avLst>
                <a:gd name="adj1" fmla="val 92045"/>
                <a:gd name="adj2" fmla="val 50000"/>
              </a:avLst>
            </a:prstGeom>
            <a:noFill/>
            <a:ln w="38100">
              <a:solidFill>
                <a:srgbClr val="3399FF"/>
              </a:solidFill>
              <a:round/>
              <a:headEnd/>
              <a:tailEnd/>
            </a:ln>
          </p:spPr>
          <p:txBody>
            <a:bodyPr wrap="none" anchor="ctr"/>
            <a:lstStyle/>
            <a:p>
              <a:endParaRPr lang="en-US">
                <a:latin typeface="Constantia" pitchFamily="18" charset="0"/>
              </a:endParaRPr>
            </a:p>
          </p:txBody>
        </p:sp>
        <p:sp>
          <p:nvSpPr>
            <p:cNvPr id="1849356" name="Rectangle 12"/>
            <p:cNvSpPr>
              <a:spLocks noChangeArrowheads="1"/>
            </p:cNvSpPr>
            <p:nvPr/>
          </p:nvSpPr>
          <p:spPr bwMode="auto">
            <a:xfrm>
              <a:off x="1000" y="1741"/>
              <a:ext cx="441" cy="194"/>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000">
                  <a:solidFill>
                    <a:srgbClr val="99CCFF"/>
                  </a:solidFill>
                  <a:latin typeface="Arial" pitchFamily="1" charset="0"/>
                </a:rPr>
                <a:t>NH</a:t>
              </a:r>
              <a:r>
                <a:rPr lang="en-US" sz="2000" baseline="-25000">
                  <a:solidFill>
                    <a:srgbClr val="99CCFF"/>
                  </a:solidFill>
                  <a:latin typeface="Arial" pitchFamily="1" charset="0"/>
                </a:rPr>
                <a:t>2</a:t>
              </a:r>
              <a:r>
                <a:rPr lang="en-US" sz="2000">
                  <a:solidFill>
                    <a:srgbClr val="99CCFF"/>
                  </a:solidFill>
                  <a:latin typeface="Arial" pitchFamily="1" charset="0"/>
                </a:rPr>
                <a:t> -</a:t>
              </a:r>
            </a:p>
          </p:txBody>
        </p:sp>
        <p:sp>
          <p:nvSpPr>
            <p:cNvPr id="1849357" name="Rectangle 13"/>
            <p:cNvSpPr>
              <a:spLocks noChangeArrowheads="1"/>
            </p:cNvSpPr>
            <p:nvPr/>
          </p:nvSpPr>
          <p:spPr bwMode="auto">
            <a:xfrm>
              <a:off x="5668" y="1741"/>
              <a:ext cx="656" cy="194"/>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000">
                  <a:solidFill>
                    <a:srgbClr val="99CCFF"/>
                  </a:solidFill>
                  <a:latin typeface="Arial" pitchFamily="1" charset="0"/>
                </a:rPr>
                <a:t>- COOH</a:t>
              </a:r>
            </a:p>
          </p:txBody>
        </p:sp>
        <p:sp>
          <p:nvSpPr>
            <p:cNvPr id="1849358" name="Rectangle 14"/>
            <p:cNvSpPr>
              <a:spLocks noChangeArrowheads="1"/>
            </p:cNvSpPr>
            <p:nvPr/>
          </p:nvSpPr>
          <p:spPr bwMode="auto">
            <a:xfrm>
              <a:off x="2121" y="3005"/>
              <a:ext cx="852" cy="194"/>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000">
                  <a:solidFill>
                    <a:schemeClr val="bg1"/>
                  </a:solidFill>
                  <a:latin typeface="Arial" pitchFamily="1" charset="0"/>
                </a:rPr>
                <a:t>- Lys - Ile -</a:t>
              </a:r>
            </a:p>
          </p:txBody>
        </p:sp>
        <p:sp>
          <p:nvSpPr>
            <p:cNvPr id="1849359" name="Rectangle 15"/>
            <p:cNvSpPr>
              <a:spLocks noChangeArrowheads="1"/>
            </p:cNvSpPr>
            <p:nvPr/>
          </p:nvSpPr>
          <p:spPr bwMode="auto">
            <a:xfrm>
              <a:off x="3820" y="2987"/>
              <a:ext cx="1177" cy="23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chemeClr val="bg1"/>
                  </a:solidFill>
                  <a:latin typeface="Arial" pitchFamily="1" charset="0"/>
                </a:rPr>
                <a:t>- </a:t>
              </a:r>
              <a:r>
                <a:rPr lang="en-US" sz="2400">
                  <a:solidFill>
                    <a:srgbClr val="FFFF00"/>
                  </a:solidFill>
                  <a:latin typeface="Arial" pitchFamily="1" charset="0"/>
                </a:rPr>
                <a:t>His</a:t>
              </a:r>
              <a:r>
                <a:rPr lang="en-US" sz="2400" baseline="30000">
                  <a:solidFill>
                    <a:srgbClr val="FFFF00"/>
                  </a:solidFill>
                  <a:latin typeface="Arial" pitchFamily="1" charset="0"/>
                </a:rPr>
                <a:t>122    </a:t>
              </a:r>
              <a:r>
                <a:rPr lang="en-US">
                  <a:solidFill>
                    <a:schemeClr val="bg1"/>
                  </a:solidFill>
                  <a:latin typeface="Arial" pitchFamily="1" charset="0"/>
                </a:rPr>
                <a:t>-</a:t>
              </a:r>
              <a:r>
                <a:rPr lang="en-US" sz="2000">
                  <a:solidFill>
                    <a:schemeClr val="bg1"/>
                  </a:solidFill>
                  <a:latin typeface="Arial" pitchFamily="1" charset="0"/>
                </a:rPr>
                <a:t>Val</a:t>
              </a:r>
              <a:r>
                <a:rPr lang="en-US">
                  <a:solidFill>
                    <a:schemeClr val="bg1"/>
                  </a:solidFill>
                  <a:latin typeface="Arial" pitchFamily="1" charset="0"/>
                </a:rPr>
                <a:t>-</a:t>
              </a:r>
            </a:p>
          </p:txBody>
        </p:sp>
        <p:sp>
          <p:nvSpPr>
            <p:cNvPr id="1849360" name="Rectangle 16"/>
            <p:cNvSpPr>
              <a:spLocks noChangeArrowheads="1"/>
            </p:cNvSpPr>
            <p:nvPr/>
          </p:nvSpPr>
          <p:spPr bwMode="auto">
            <a:xfrm>
              <a:off x="623" y="2617"/>
              <a:ext cx="1326" cy="204"/>
            </a:xfrm>
            <a:prstGeom prst="rect">
              <a:avLst/>
            </a:prstGeom>
            <a:noFill/>
            <a:ln w="9525">
              <a:noFill/>
              <a:miter lim="800000"/>
              <a:headEnd/>
              <a:tailEnd/>
            </a:ln>
            <a:effectLst>
              <a:outerShdw blurRad="63500" dist="38099" dir="2700000" algn="ctr" rotWithShape="0">
                <a:schemeClr val="tx1">
                  <a:alpha val="74998"/>
                </a:schemeClr>
              </a:outerShdw>
            </a:effectLst>
          </p:spPr>
          <p:txBody>
            <a:bodyPr lIns="0" tIns="0" rIns="0" bIns="0">
              <a:spAutoFit/>
            </a:bodyPr>
            <a:lstStyle/>
            <a:p>
              <a:pPr fontAlgn="auto">
                <a:lnSpc>
                  <a:spcPct val="85000"/>
                </a:lnSpc>
                <a:spcBef>
                  <a:spcPts val="0"/>
                </a:spcBef>
                <a:spcAft>
                  <a:spcPts val="0"/>
                </a:spcAft>
                <a:defRPr/>
              </a:pPr>
              <a:r>
                <a:rPr lang="en-US" sz="2400">
                  <a:solidFill>
                    <a:schemeClr val="bg1"/>
                  </a:solidFill>
                  <a:latin typeface="Arial" pitchFamily="1" charset="0"/>
                </a:rPr>
                <a:t>Disease</a:t>
              </a:r>
            </a:p>
          </p:txBody>
        </p:sp>
        <p:sp>
          <p:nvSpPr>
            <p:cNvPr id="1849361" name="Rectangle 17"/>
            <p:cNvSpPr>
              <a:spLocks noChangeArrowheads="1"/>
            </p:cNvSpPr>
            <p:nvPr/>
          </p:nvSpPr>
          <p:spPr bwMode="auto">
            <a:xfrm>
              <a:off x="2053" y="2542"/>
              <a:ext cx="876"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a:solidFill>
                    <a:srgbClr val="FFFF00"/>
                  </a:solidFill>
                  <a:latin typeface="Arial" pitchFamily="1" charset="0"/>
                </a:rPr>
                <a:t>Activation</a:t>
              </a:r>
              <a:endParaRPr lang="en-US" sz="2400">
                <a:solidFill>
                  <a:srgbClr val="FFFF00"/>
                </a:solidFill>
                <a:latin typeface="Arial" pitchFamily="1" charset="0"/>
              </a:endParaRPr>
            </a:p>
          </p:txBody>
        </p:sp>
        <p:sp>
          <p:nvSpPr>
            <p:cNvPr id="1849362" name="Rectangle 18"/>
            <p:cNvSpPr>
              <a:spLocks noChangeArrowheads="1"/>
            </p:cNvSpPr>
            <p:nvPr/>
          </p:nvSpPr>
          <p:spPr bwMode="auto">
            <a:xfrm>
              <a:off x="3874" y="2542"/>
              <a:ext cx="1089"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a:solidFill>
                    <a:srgbClr val="FFFF00"/>
                  </a:solidFill>
                  <a:latin typeface="Arial" pitchFamily="1" charset="0"/>
                </a:rPr>
                <a:t>Degradation</a:t>
              </a:r>
              <a:endParaRPr lang="en-US" sz="2400">
                <a:solidFill>
                  <a:srgbClr val="FFFF00"/>
                </a:solidFill>
                <a:latin typeface="Arial" pitchFamily="1" charset="0"/>
              </a:endParaRPr>
            </a:p>
          </p:txBody>
        </p:sp>
        <p:sp>
          <p:nvSpPr>
            <p:cNvPr id="1849363" name="Rectangle 19"/>
            <p:cNvSpPr>
              <a:spLocks noChangeArrowheads="1"/>
            </p:cNvSpPr>
            <p:nvPr/>
          </p:nvSpPr>
          <p:spPr bwMode="auto">
            <a:xfrm>
              <a:off x="3354" y="3790"/>
              <a:ext cx="2167"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a:solidFill>
                    <a:srgbClr val="FFFF00"/>
                  </a:solidFill>
                  <a:latin typeface="Arial" pitchFamily="1" charset="0"/>
                </a:rPr>
                <a:t>Resistant to degradation</a:t>
              </a:r>
              <a:endParaRPr lang="en-US" sz="2400">
                <a:solidFill>
                  <a:srgbClr val="FFFF00"/>
                </a:solidFill>
                <a:latin typeface="Arial" pitchFamily="1" charset="0"/>
              </a:endParaRPr>
            </a:p>
          </p:txBody>
        </p:sp>
        <p:sp>
          <p:nvSpPr>
            <p:cNvPr id="1849364" name="Rectangle 20"/>
            <p:cNvSpPr>
              <a:spLocks noChangeArrowheads="1"/>
            </p:cNvSpPr>
            <p:nvPr/>
          </p:nvSpPr>
          <p:spPr bwMode="auto">
            <a:xfrm>
              <a:off x="2078" y="3790"/>
              <a:ext cx="875"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a:solidFill>
                    <a:srgbClr val="FFFF00"/>
                  </a:solidFill>
                  <a:latin typeface="Arial" pitchFamily="1" charset="0"/>
                </a:rPr>
                <a:t>Activation</a:t>
              </a:r>
              <a:endParaRPr lang="en-US" sz="2400">
                <a:solidFill>
                  <a:srgbClr val="FFFF00"/>
                </a:solidFill>
                <a:latin typeface="Arial" pitchFamily="1" charset="0"/>
              </a:endParaRPr>
            </a:p>
          </p:txBody>
        </p:sp>
        <p:grpSp>
          <p:nvGrpSpPr>
            <p:cNvPr id="61461" name="Group 21"/>
            <p:cNvGrpSpPr>
              <a:grpSpLocks/>
            </p:cNvGrpSpPr>
            <p:nvPr/>
          </p:nvGrpSpPr>
          <p:grpSpPr bwMode="auto">
            <a:xfrm>
              <a:off x="4132" y="3346"/>
              <a:ext cx="433" cy="404"/>
              <a:chOff x="3740" y="3902"/>
              <a:chExt cx="433" cy="404"/>
            </a:xfrm>
          </p:grpSpPr>
          <p:sp>
            <p:nvSpPr>
              <p:cNvPr id="1849366" name="Freeform 22"/>
              <p:cNvSpPr>
                <a:spLocks/>
              </p:cNvSpPr>
              <p:nvPr/>
            </p:nvSpPr>
            <p:spPr bwMode="auto">
              <a:xfrm rot="3075109">
                <a:off x="3771" y="4070"/>
                <a:ext cx="404" cy="67"/>
              </a:xfrm>
              <a:custGeom>
                <a:avLst/>
                <a:gdLst/>
                <a:ahLst/>
                <a:cxnLst>
                  <a:cxn ang="0">
                    <a:pos x="497" y="6"/>
                  </a:cxn>
                  <a:cxn ang="0">
                    <a:pos x="579" y="6"/>
                  </a:cxn>
                  <a:cxn ang="0">
                    <a:pos x="653" y="7"/>
                  </a:cxn>
                  <a:cxn ang="0">
                    <a:pos x="710" y="11"/>
                  </a:cxn>
                  <a:cxn ang="0">
                    <a:pos x="779" y="13"/>
                  </a:cxn>
                  <a:cxn ang="0">
                    <a:pos x="824" y="20"/>
                  </a:cxn>
                  <a:cxn ang="0">
                    <a:pos x="961" y="30"/>
                  </a:cxn>
                  <a:cxn ang="0">
                    <a:pos x="1030" y="60"/>
                  </a:cxn>
                  <a:cxn ang="0">
                    <a:pos x="1064" y="91"/>
                  </a:cxn>
                  <a:cxn ang="0">
                    <a:pos x="1053" y="110"/>
                  </a:cxn>
                  <a:cxn ang="0">
                    <a:pos x="1085" y="136"/>
                  </a:cxn>
                  <a:cxn ang="0">
                    <a:pos x="1096" y="162"/>
                  </a:cxn>
                  <a:cxn ang="0">
                    <a:pos x="1045" y="176"/>
                  </a:cxn>
                  <a:cxn ang="0">
                    <a:pos x="1076" y="187"/>
                  </a:cxn>
                  <a:cxn ang="0">
                    <a:pos x="1099" y="198"/>
                  </a:cxn>
                  <a:cxn ang="0">
                    <a:pos x="1135" y="209"/>
                  </a:cxn>
                  <a:cxn ang="0">
                    <a:pos x="1151" y="229"/>
                  </a:cxn>
                  <a:cxn ang="0">
                    <a:pos x="1142" y="243"/>
                  </a:cxn>
                  <a:cxn ang="0">
                    <a:pos x="1141" y="252"/>
                  </a:cxn>
                  <a:cxn ang="0">
                    <a:pos x="1176" y="263"/>
                  </a:cxn>
                  <a:cxn ang="0">
                    <a:pos x="1189" y="278"/>
                  </a:cxn>
                  <a:cxn ang="0">
                    <a:pos x="1220" y="283"/>
                  </a:cxn>
                  <a:cxn ang="0">
                    <a:pos x="1218" y="300"/>
                  </a:cxn>
                  <a:cxn ang="0">
                    <a:pos x="1175" y="290"/>
                  </a:cxn>
                  <a:cxn ang="0">
                    <a:pos x="1138" y="296"/>
                  </a:cxn>
                  <a:cxn ang="0">
                    <a:pos x="1059" y="288"/>
                  </a:cxn>
                  <a:cxn ang="0">
                    <a:pos x="982" y="286"/>
                  </a:cxn>
                  <a:cxn ang="0">
                    <a:pos x="906" y="282"/>
                  </a:cxn>
                  <a:cxn ang="0">
                    <a:pos x="826" y="275"/>
                  </a:cxn>
                  <a:cxn ang="0">
                    <a:pos x="733" y="274"/>
                  </a:cxn>
                  <a:cxn ang="0">
                    <a:pos x="677" y="273"/>
                  </a:cxn>
                  <a:cxn ang="0">
                    <a:pos x="616" y="273"/>
                  </a:cxn>
                  <a:cxn ang="0">
                    <a:pos x="546" y="277"/>
                  </a:cxn>
                  <a:cxn ang="0">
                    <a:pos x="475" y="288"/>
                  </a:cxn>
                  <a:cxn ang="0">
                    <a:pos x="416" y="299"/>
                  </a:cxn>
                  <a:cxn ang="0">
                    <a:pos x="364" y="292"/>
                  </a:cxn>
                  <a:cxn ang="0">
                    <a:pos x="295" y="298"/>
                  </a:cxn>
                  <a:cxn ang="0">
                    <a:pos x="222" y="309"/>
                  </a:cxn>
                  <a:cxn ang="0">
                    <a:pos x="149" y="323"/>
                  </a:cxn>
                  <a:cxn ang="0">
                    <a:pos x="84" y="338"/>
                  </a:cxn>
                  <a:cxn ang="0">
                    <a:pos x="36" y="372"/>
                  </a:cxn>
                  <a:cxn ang="0">
                    <a:pos x="7" y="154"/>
                  </a:cxn>
                  <a:cxn ang="0">
                    <a:pos x="15" y="61"/>
                  </a:cxn>
                  <a:cxn ang="0">
                    <a:pos x="46" y="39"/>
                  </a:cxn>
                  <a:cxn ang="0">
                    <a:pos x="88" y="25"/>
                  </a:cxn>
                  <a:cxn ang="0">
                    <a:pos x="160" y="14"/>
                  </a:cxn>
                  <a:cxn ang="0">
                    <a:pos x="233" y="8"/>
                  </a:cxn>
                  <a:cxn ang="0">
                    <a:pos x="304" y="7"/>
                  </a:cxn>
                  <a:cxn ang="0">
                    <a:pos x="356" y="3"/>
                  </a:cxn>
                  <a:cxn ang="0">
                    <a:pos x="401" y="5"/>
                  </a:cxn>
                  <a:cxn ang="0">
                    <a:pos x="433" y="1"/>
                  </a:cxn>
                  <a:cxn ang="0">
                    <a:pos x="454" y="6"/>
                  </a:cxn>
                </a:cxnLst>
                <a:rect l="0" t="0" r="r" b="b"/>
                <a:pathLst>
                  <a:path w="1235" h="372">
                    <a:moveTo>
                      <a:pt x="459" y="6"/>
                    </a:moveTo>
                    <a:lnTo>
                      <a:pt x="465" y="6"/>
                    </a:lnTo>
                    <a:lnTo>
                      <a:pt x="473" y="6"/>
                    </a:lnTo>
                    <a:lnTo>
                      <a:pt x="484" y="6"/>
                    </a:lnTo>
                    <a:lnTo>
                      <a:pt x="497" y="6"/>
                    </a:lnTo>
                    <a:lnTo>
                      <a:pt x="511" y="6"/>
                    </a:lnTo>
                    <a:lnTo>
                      <a:pt x="527" y="6"/>
                    </a:lnTo>
                    <a:lnTo>
                      <a:pt x="544" y="6"/>
                    </a:lnTo>
                    <a:lnTo>
                      <a:pt x="562" y="6"/>
                    </a:lnTo>
                    <a:lnTo>
                      <a:pt x="579" y="6"/>
                    </a:lnTo>
                    <a:lnTo>
                      <a:pt x="596" y="6"/>
                    </a:lnTo>
                    <a:lnTo>
                      <a:pt x="612" y="6"/>
                    </a:lnTo>
                    <a:lnTo>
                      <a:pt x="627" y="7"/>
                    </a:lnTo>
                    <a:lnTo>
                      <a:pt x="641" y="7"/>
                    </a:lnTo>
                    <a:lnTo>
                      <a:pt x="653" y="7"/>
                    </a:lnTo>
                    <a:lnTo>
                      <a:pt x="662" y="8"/>
                    </a:lnTo>
                    <a:lnTo>
                      <a:pt x="669" y="8"/>
                    </a:lnTo>
                    <a:lnTo>
                      <a:pt x="683" y="9"/>
                    </a:lnTo>
                    <a:lnTo>
                      <a:pt x="696" y="10"/>
                    </a:lnTo>
                    <a:lnTo>
                      <a:pt x="710" y="11"/>
                    </a:lnTo>
                    <a:lnTo>
                      <a:pt x="724" y="11"/>
                    </a:lnTo>
                    <a:lnTo>
                      <a:pt x="738" y="13"/>
                    </a:lnTo>
                    <a:lnTo>
                      <a:pt x="752" y="13"/>
                    </a:lnTo>
                    <a:lnTo>
                      <a:pt x="765" y="13"/>
                    </a:lnTo>
                    <a:lnTo>
                      <a:pt x="779" y="13"/>
                    </a:lnTo>
                    <a:lnTo>
                      <a:pt x="779" y="16"/>
                    </a:lnTo>
                    <a:lnTo>
                      <a:pt x="780" y="18"/>
                    </a:lnTo>
                    <a:lnTo>
                      <a:pt x="783" y="20"/>
                    </a:lnTo>
                    <a:lnTo>
                      <a:pt x="785" y="22"/>
                    </a:lnTo>
                    <a:lnTo>
                      <a:pt x="824" y="20"/>
                    </a:lnTo>
                    <a:lnTo>
                      <a:pt x="859" y="20"/>
                    </a:lnTo>
                    <a:lnTo>
                      <a:pt x="890" y="21"/>
                    </a:lnTo>
                    <a:lnTo>
                      <a:pt x="916" y="23"/>
                    </a:lnTo>
                    <a:lnTo>
                      <a:pt x="940" y="26"/>
                    </a:lnTo>
                    <a:lnTo>
                      <a:pt x="961" y="30"/>
                    </a:lnTo>
                    <a:lnTo>
                      <a:pt x="980" y="36"/>
                    </a:lnTo>
                    <a:lnTo>
                      <a:pt x="996" y="40"/>
                    </a:lnTo>
                    <a:lnTo>
                      <a:pt x="1009" y="47"/>
                    </a:lnTo>
                    <a:lnTo>
                      <a:pt x="1021" y="53"/>
                    </a:lnTo>
                    <a:lnTo>
                      <a:pt x="1030" y="60"/>
                    </a:lnTo>
                    <a:lnTo>
                      <a:pt x="1038" y="67"/>
                    </a:lnTo>
                    <a:lnTo>
                      <a:pt x="1046" y="74"/>
                    </a:lnTo>
                    <a:lnTo>
                      <a:pt x="1052" y="79"/>
                    </a:lnTo>
                    <a:lnTo>
                      <a:pt x="1058" y="85"/>
                    </a:lnTo>
                    <a:lnTo>
                      <a:pt x="1064" y="91"/>
                    </a:lnTo>
                    <a:lnTo>
                      <a:pt x="1065" y="98"/>
                    </a:lnTo>
                    <a:lnTo>
                      <a:pt x="1058" y="100"/>
                    </a:lnTo>
                    <a:lnTo>
                      <a:pt x="1050" y="100"/>
                    </a:lnTo>
                    <a:lnTo>
                      <a:pt x="1047" y="103"/>
                    </a:lnTo>
                    <a:lnTo>
                      <a:pt x="1053" y="110"/>
                    </a:lnTo>
                    <a:lnTo>
                      <a:pt x="1059" y="117"/>
                    </a:lnTo>
                    <a:lnTo>
                      <a:pt x="1066" y="122"/>
                    </a:lnTo>
                    <a:lnTo>
                      <a:pt x="1073" y="127"/>
                    </a:lnTo>
                    <a:lnTo>
                      <a:pt x="1078" y="131"/>
                    </a:lnTo>
                    <a:lnTo>
                      <a:pt x="1085" y="136"/>
                    </a:lnTo>
                    <a:lnTo>
                      <a:pt x="1091" y="140"/>
                    </a:lnTo>
                    <a:lnTo>
                      <a:pt x="1097" y="145"/>
                    </a:lnTo>
                    <a:lnTo>
                      <a:pt x="1102" y="153"/>
                    </a:lnTo>
                    <a:lnTo>
                      <a:pt x="1100" y="159"/>
                    </a:lnTo>
                    <a:lnTo>
                      <a:pt x="1096" y="162"/>
                    </a:lnTo>
                    <a:lnTo>
                      <a:pt x="1087" y="166"/>
                    </a:lnTo>
                    <a:lnTo>
                      <a:pt x="1076" y="168"/>
                    </a:lnTo>
                    <a:lnTo>
                      <a:pt x="1066" y="170"/>
                    </a:lnTo>
                    <a:lnTo>
                      <a:pt x="1054" y="173"/>
                    </a:lnTo>
                    <a:lnTo>
                      <a:pt x="1045" y="176"/>
                    </a:lnTo>
                    <a:lnTo>
                      <a:pt x="1053" y="181"/>
                    </a:lnTo>
                    <a:lnTo>
                      <a:pt x="1061" y="181"/>
                    </a:lnTo>
                    <a:lnTo>
                      <a:pt x="1069" y="181"/>
                    </a:lnTo>
                    <a:lnTo>
                      <a:pt x="1075" y="183"/>
                    </a:lnTo>
                    <a:lnTo>
                      <a:pt x="1076" y="187"/>
                    </a:lnTo>
                    <a:lnTo>
                      <a:pt x="1078" y="191"/>
                    </a:lnTo>
                    <a:lnTo>
                      <a:pt x="1082" y="193"/>
                    </a:lnTo>
                    <a:lnTo>
                      <a:pt x="1088" y="196"/>
                    </a:lnTo>
                    <a:lnTo>
                      <a:pt x="1093" y="198"/>
                    </a:lnTo>
                    <a:lnTo>
                      <a:pt x="1099" y="198"/>
                    </a:lnTo>
                    <a:lnTo>
                      <a:pt x="1106" y="198"/>
                    </a:lnTo>
                    <a:lnTo>
                      <a:pt x="1112" y="198"/>
                    </a:lnTo>
                    <a:lnTo>
                      <a:pt x="1119" y="204"/>
                    </a:lnTo>
                    <a:lnTo>
                      <a:pt x="1127" y="206"/>
                    </a:lnTo>
                    <a:lnTo>
                      <a:pt x="1135" y="209"/>
                    </a:lnTo>
                    <a:lnTo>
                      <a:pt x="1142" y="213"/>
                    </a:lnTo>
                    <a:lnTo>
                      <a:pt x="1139" y="219"/>
                    </a:lnTo>
                    <a:lnTo>
                      <a:pt x="1142" y="224"/>
                    </a:lnTo>
                    <a:lnTo>
                      <a:pt x="1145" y="228"/>
                    </a:lnTo>
                    <a:lnTo>
                      <a:pt x="1151" y="229"/>
                    </a:lnTo>
                    <a:lnTo>
                      <a:pt x="1153" y="235"/>
                    </a:lnTo>
                    <a:lnTo>
                      <a:pt x="1153" y="238"/>
                    </a:lnTo>
                    <a:lnTo>
                      <a:pt x="1150" y="240"/>
                    </a:lnTo>
                    <a:lnTo>
                      <a:pt x="1146" y="242"/>
                    </a:lnTo>
                    <a:lnTo>
                      <a:pt x="1142" y="243"/>
                    </a:lnTo>
                    <a:lnTo>
                      <a:pt x="1136" y="244"/>
                    </a:lnTo>
                    <a:lnTo>
                      <a:pt x="1131" y="245"/>
                    </a:lnTo>
                    <a:lnTo>
                      <a:pt x="1127" y="248"/>
                    </a:lnTo>
                    <a:lnTo>
                      <a:pt x="1134" y="251"/>
                    </a:lnTo>
                    <a:lnTo>
                      <a:pt x="1141" y="252"/>
                    </a:lnTo>
                    <a:lnTo>
                      <a:pt x="1148" y="254"/>
                    </a:lnTo>
                    <a:lnTo>
                      <a:pt x="1156" y="257"/>
                    </a:lnTo>
                    <a:lnTo>
                      <a:pt x="1162" y="259"/>
                    </a:lnTo>
                    <a:lnTo>
                      <a:pt x="1169" y="261"/>
                    </a:lnTo>
                    <a:lnTo>
                      <a:pt x="1176" y="263"/>
                    </a:lnTo>
                    <a:lnTo>
                      <a:pt x="1183" y="266"/>
                    </a:lnTo>
                    <a:lnTo>
                      <a:pt x="1184" y="268"/>
                    </a:lnTo>
                    <a:lnTo>
                      <a:pt x="1184" y="271"/>
                    </a:lnTo>
                    <a:lnTo>
                      <a:pt x="1186" y="276"/>
                    </a:lnTo>
                    <a:lnTo>
                      <a:pt x="1189" y="278"/>
                    </a:lnTo>
                    <a:lnTo>
                      <a:pt x="1196" y="278"/>
                    </a:lnTo>
                    <a:lnTo>
                      <a:pt x="1202" y="280"/>
                    </a:lnTo>
                    <a:lnTo>
                      <a:pt x="1209" y="280"/>
                    </a:lnTo>
                    <a:lnTo>
                      <a:pt x="1214" y="281"/>
                    </a:lnTo>
                    <a:lnTo>
                      <a:pt x="1220" y="283"/>
                    </a:lnTo>
                    <a:lnTo>
                      <a:pt x="1226" y="285"/>
                    </a:lnTo>
                    <a:lnTo>
                      <a:pt x="1230" y="290"/>
                    </a:lnTo>
                    <a:lnTo>
                      <a:pt x="1235" y="294"/>
                    </a:lnTo>
                    <a:lnTo>
                      <a:pt x="1227" y="298"/>
                    </a:lnTo>
                    <a:lnTo>
                      <a:pt x="1218" y="300"/>
                    </a:lnTo>
                    <a:lnTo>
                      <a:pt x="1210" y="300"/>
                    </a:lnTo>
                    <a:lnTo>
                      <a:pt x="1200" y="299"/>
                    </a:lnTo>
                    <a:lnTo>
                      <a:pt x="1192" y="297"/>
                    </a:lnTo>
                    <a:lnTo>
                      <a:pt x="1183" y="293"/>
                    </a:lnTo>
                    <a:lnTo>
                      <a:pt x="1175" y="290"/>
                    </a:lnTo>
                    <a:lnTo>
                      <a:pt x="1167" y="286"/>
                    </a:lnTo>
                    <a:lnTo>
                      <a:pt x="1160" y="285"/>
                    </a:lnTo>
                    <a:lnTo>
                      <a:pt x="1152" y="289"/>
                    </a:lnTo>
                    <a:lnTo>
                      <a:pt x="1144" y="294"/>
                    </a:lnTo>
                    <a:lnTo>
                      <a:pt x="1138" y="296"/>
                    </a:lnTo>
                    <a:lnTo>
                      <a:pt x="1122" y="293"/>
                    </a:lnTo>
                    <a:lnTo>
                      <a:pt x="1106" y="291"/>
                    </a:lnTo>
                    <a:lnTo>
                      <a:pt x="1090" y="290"/>
                    </a:lnTo>
                    <a:lnTo>
                      <a:pt x="1075" y="289"/>
                    </a:lnTo>
                    <a:lnTo>
                      <a:pt x="1059" y="288"/>
                    </a:lnTo>
                    <a:lnTo>
                      <a:pt x="1044" y="288"/>
                    </a:lnTo>
                    <a:lnTo>
                      <a:pt x="1028" y="286"/>
                    </a:lnTo>
                    <a:lnTo>
                      <a:pt x="1013" y="286"/>
                    </a:lnTo>
                    <a:lnTo>
                      <a:pt x="998" y="286"/>
                    </a:lnTo>
                    <a:lnTo>
                      <a:pt x="982" y="286"/>
                    </a:lnTo>
                    <a:lnTo>
                      <a:pt x="967" y="286"/>
                    </a:lnTo>
                    <a:lnTo>
                      <a:pt x="952" y="285"/>
                    </a:lnTo>
                    <a:lnTo>
                      <a:pt x="937" y="285"/>
                    </a:lnTo>
                    <a:lnTo>
                      <a:pt x="922" y="283"/>
                    </a:lnTo>
                    <a:lnTo>
                      <a:pt x="906" y="282"/>
                    </a:lnTo>
                    <a:lnTo>
                      <a:pt x="891" y="280"/>
                    </a:lnTo>
                    <a:lnTo>
                      <a:pt x="878" y="278"/>
                    </a:lnTo>
                    <a:lnTo>
                      <a:pt x="863" y="277"/>
                    </a:lnTo>
                    <a:lnTo>
                      <a:pt x="845" y="276"/>
                    </a:lnTo>
                    <a:lnTo>
                      <a:pt x="826" y="275"/>
                    </a:lnTo>
                    <a:lnTo>
                      <a:pt x="806" y="275"/>
                    </a:lnTo>
                    <a:lnTo>
                      <a:pt x="785" y="274"/>
                    </a:lnTo>
                    <a:lnTo>
                      <a:pt x="764" y="274"/>
                    </a:lnTo>
                    <a:lnTo>
                      <a:pt x="744" y="274"/>
                    </a:lnTo>
                    <a:lnTo>
                      <a:pt x="733" y="274"/>
                    </a:lnTo>
                    <a:lnTo>
                      <a:pt x="723" y="274"/>
                    </a:lnTo>
                    <a:lnTo>
                      <a:pt x="711" y="274"/>
                    </a:lnTo>
                    <a:lnTo>
                      <a:pt x="700" y="273"/>
                    </a:lnTo>
                    <a:lnTo>
                      <a:pt x="688" y="273"/>
                    </a:lnTo>
                    <a:lnTo>
                      <a:pt x="677" y="273"/>
                    </a:lnTo>
                    <a:lnTo>
                      <a:pt x="666" y="273"/>
                    </a:lnTo>
                    <a:lnTo>
                      <a:pt x="656" y="273"/>
                    </a:lnTo>
                    <a:lnTo>
                      <a:pt x="642" y="273"/>
                    </a:lnTo>
                    <a:lnTo>
                      <a:pt x="629" y="273"/>
                    </a:lnTo>
                    <a:lnTo>
                      <a:pt x="616" y="273"/>
                    </a:lnTo>
                    <a:lnTo>
                      <a:pt x="602" y="274"/>
                    </a:lnTo>
                    <a:lnTo>
                      <a:pt x="587" y="274"/>
                    </a:lnTo>
                    <a:lnTo>
                      <a:pt x="573" y="275"/>
                    </a:lnTo>
                    <a:lnTo>
                      <a:pt x="559" y="276"/>
                    </a:lnTo>
                    <a:lnTo>
                      <a:pt x="546" y="277"/>
                    </a:lnTo>
                    <a:lnTo>
                      <a:pt x="532" y="278"/>
                    </a:lnTo>
                    <a:lnTo>
                      <a:pt x="518" y="281"/>
                    </a:lnTo>
                    <a:lnTo>
                      <a:pt x="504" y="283"/>
                    </a:lnTo>
                    <a:lnTo>
                      <a:pt x="489" y="285"/>
                    </a:lnTo>
                    <a:lnTo>
                      <a:pt x="475" y="288"/>
                    </a:lnTo>
                    <a:lnTo>
                      <a:pt x="463" y="290"/>
                    </a:lnTo>
                    <a:lnTo>
                      <a:pt x="449" y="293"/>
                    </a:lnTo>
                    <a:lnTo>
                      <a:pt x="435" y="297"/>
                    </a:lnTo>
                    <a:lnTo>
                      <a:pt x="425" y="299"/>
                    </a:lnTo>
                    <a:lnTo>
                      <a:pt x="416" y="299"/>
                    </a:lnTo>
                    <a:lnTo>
                      <a:pt x="405" y="298"/>
                    </a:lnTo>
                    <a:lnTo>
                      <a:pt x="395" y="297"/>
                    </a:lnTo>
                    <a:lnTo>
                      <a:pt x="385" y="294"/>
                    </a:lnTo>
                    <a:lnTo>
                      <a:pt x="374" y="293"/>
                    </a:lnTo>
                    <a:lnTo>
                      <a:pt x="364" y="292"/>
                    </a:lnTo>
                    <a:lnTo>
                      <a:pt x="353" y="292"/>
                    </a:lnTo>
                    <a:lnTo>
                      <a:pt x="338" y="293"/>
                    </a:lnTo>
                    <a:lnTo>
                      <a:pt x="324" y="294"/>
                    </a:lnTo>
                    <a:lnTo>
                      <a:pt x="310" y="297"/>
                    </a:lnTo>
                    <a:lnTo>
                      <a:pt x="295" y="298"/>
                    </a:lnTo>
                    <a:lnTo>
                      <a:pt x="280" y="300"/>
                    </a:lnTo>
                    <a:lnTo>
                      <a:pt x="266" y="303"/>
                    </a:lnTo>
                    <a:lnTo>
                      <a:pt x="251" y="305"/>
                    </a:lnTo>
                    <a:lnTo>
                      <a:pt x="236" y="307"/>
                    </a:lnTo>
                    <a:lnTo>
                      <a:pt x="222" y="309"/>
                    </a:lnTo>
                    <a:lnTo>
                      <a:pt x="207" y="312"/>
                    </a:lnTo>
                    <a:lnTo>
                      <a:pt x="192" y="314"/>
                    </a:lnTo>
                    <a:lnTo>
                      <a:pt x="179" y="317"/>
                    </a:lnTo>
                    <a:lnTo>
                      <a:pt x="164" y="320"/>
                    </a:lnTo>
                    <a:lnTo>
                      <a:pt x="149" y="323"/>
                    </a:lnTo>
                    <a:lnTo>
                      <a:pt x="134" y="326"/>
                    </a:lnTo>
                    <a:lnTo>
                      <a:pt x="119" y="329"/>
                    </a:lnTo>
                    <a:lnTo>
                      <a:pt x="107" y="331"/>
                    </a:lnTo>
                    <a:lnTo>
                      <a:pt x="96" y="335"/>
                    </a:lnTo>
                    <a:lnTo>
                      <a:pt x="84" y="338"/>
                    </a:lnTo>
                    <a:lnTo>
                      <a:pt x="74" y="343"/>
                    </a:lnTo>
                    <a:lnTo>
                      <a:pt x="63" y="349"/>
                    </a:lnTo>
                    <a:lnTo>
                      <a:pt x="53" y="354"/>
                    </a:lnTo>
                    <a:lnTo>
                      <a:pt x="44" y="362"/>
                    </a:lnTo>
                    <a:lnTo>
                      <a:pt x="36" y="372"/>
                    </a:lnTo>
                    <a:lnTo>
                      <a:pt x="30" y="344"/>
                    </a:lnTo>
                    <a:lnTo>
                      <a:pt x="24" y="304"/>
                    </a:lnTo>
                    <a:lnTo>
                      <a:pt x="19" y="257"/>
                    </a:lnTo>
                    <a:lnTo>
                      <a:pt x="13" y="205"/>
                    </a:lnTo>
                    <a:lnTo>
                      <a:pt x="7" y="154"/>
                    </a:lnTo>
                    <a:lnTo>
                      <a:pt x="4" y="109"/>
                    </a:lnTo>
                    <a:lnTo>
                      <a:pt x="1" y="74"/>
                    </a:lnTo>
                    <a:lnTo>
                      <a:pt x="0" y="51"/>
                    </a:lnTo>
                    <a:lnTo>
                      <a:pt x="6" y="51"/>
                    </a:lnTo>
                    <a:lnTo>
                      <a:pt x="15" y="61"/>
                    </a:lnTo>
                    <a:lnTo>
                      <a:pt x="24" y="69"/>
                    </a:lnTo>
                    <a:lnTo>
                      <a:pt x="31" y="62"/>
                    </a:lnTo>
                    <a:lnTo>
                      <a:pt x="36" y="53"/>
                    </a:lnTo>
                    <a:lnTo>
                      <a:pt x="40" y="45"/>
                    </a:lnTo>
                    <a:lnTo>
                      <a:pt x="46" y="39"/>
                    </a:lnTo>
                    <a:lnTo>
                      <a:pt x="54" y="34"/>
                    </a:lnTo>
                    <a:lnTo>
                      <a:pt x="61" y="31"/>
                    </a:lnTo>
                    <a:lnTo>
                      <a:pt x="70" y="29"/>
                    </a:lnTo>
                    <a:lnTo>
                      <a:pt x="78" y="26"/>
                    </a:lnTo>
                    <a:lnTo>
                      <a:pt x="88" y="25"/>
                    </a:lnTo>
                    <a:lnTo>
                      <a:pt x="103" y="23"/>
                    </a:lnTo>
                    <a:lnTo>
                      <a:pt x="116" y="21"/>
                    </a:lnTo>
                    <a:lnTo>
                      <a:pt x="131" y="18"/>
                    </a:lnTo>
                    <a:lnTo>
                      <a:pt x="146" y="16"/>
                    </a:lnTo>
                    <a:lnTo>
                      <a:pt x="160" y="14"/>
                    </a:lnTo>
                    <a:lnTo>
                      <a:pt x="175" y="13"/>
                    </a:lnTo>
                    <a:lnTo>
                      <a:pt x="189" y="11"/>
                    </a:lnTo>
                    <a:lnTo>
                      <a:pt x="204" y="9"/>
                    </a:lnTo>
                    <a:lnTo>
                      <a:pt x="218" y="9"/>
                    </a:lnTo>
                    <a:lnTo>
                      <a:pt x="233" y="8"/>
                    </a:lnTo>
                    <a:lnTo>
                      <a:pt x="246" y="7"/>
                    </a:lnTo>
                    <a:lnTo>
                      <a:pt x="260" y="7"/>
                    </a:lnTo>
                    <a:lnTo>
                      <a:pt x="275" y="7"/>
                    </a:lnTo>
                    <a:lnTo>
                      <a:pt x="289" y="7"/>
                    </a:lnTo>
                    <a:lnTo>
                      <a:pt x="304" y="7"/>
                    </a:lnTo>
                    <a:lnTo>
                      <a:pt x="318" y="8"/>
                    </a:lnTo>
                    <a:lnTo>
                      <a:pt x="327" y="8"/>
                    </a:lnTo>
                    <a:lnTo>
                      <a:pt x="336" y="7"/>
                    </a:lnTo>
                    <a:lnTo>
                      <a:pt x="347" y="6"/>
                    </a:lnTo>
                    <a:lnTo>
                      <a:pt x="356" y="3"/>
                    </a:lnTo>
                    <a:lnTo>
                      <a:pt x="365" y="2"/>
                    </a:lnTo>
                    <a:lnTo>
                      <a:pt x="375" y="2"/>
                    </a:lnTo>
                    <a:lnTo>
                      <a:pt x="386" y="2"/>
                    </a:lnTo>
                    <a:lnTo>
                      <a:pt x="396" y="3"/>
                    </a:lnTo>
                    <a:lnTo>
                      <a:pt x="401" y="5"/>
                    </a:lnTo>
                    <a:lnTo>
                      <a:pt x="406" y="5"/>
                    </a:lnTo>
                    <a:lnTo>
                      <a:pt x="413" y="5"/>
                    </a:lnTo>
                    <a:lnTo>
                      <a:pt x="420" y="3"/>
                    </a:lnTo>
                    <a:lnTo>
                      <a:pt x="426" y="2"/>
                    </a:lnTo>
                    <a:lnTo>
                      <a:pt x="433" y="1"/>
                    </a:lnTo>
                    <a:lnTo>
                      <a:pt x="440" y="1"/>
                    </a:lnTo>
                    <a:lnTo>
                      <a:pt x="447" y="0"/>
                    </a:lnTo>
                    <a:lnTo>
                      <a:pt x="449" y="1"/>
                    </a:lnTo>
                    <a:lnTo>
                      <a:pt x="451" y="3"/>
                    </a:lnTo>
                    <a:lnTo>
                      <a:pt x="454" y="6"/>
                    </a:lnTo>
                    <a:lnTo>
                      <a:pt x="456" y="6"/>
                    </a:lnTo>
                    <a:lnTo>
                      <a:pt x="459" y="6"/>
                    </a:lnTo>
                    <a:close/>
                  </a:path>
                </a:pathLst>
              </a:custGeom>
              <a:solidFill>
                <a:srgbClr val="FF0000"/>
              </a:solidFill>
              <a:ln w="9525">
                <a:noFill/>
                <a:round/>
                <a:headEnd/>
                <a:tailEnd/>
              </a:ln>
              <a:effectLst>
                <a:outerShdw blurRad="63500" dist="17961" dir="8100000" algn="ctr" rotWithShape="0">
                  <a:schemeClr val="tx2">
                    <a:alpha val="74998"/>
                  </a:schemeClr>
                </a:outerShdw>
              </a:effectLst>
            </p:spPr>
            <p:txBody>
              <a:bodyPr/>
              <a:lstStyle/>
              <a:p>
                <a:pPr fontAlgn="auto">
                  <a:spcBef>
                    <a:spcPts val="0"/>
                  </a:spcBef>
                  <a:spcAft>
                    <a:spcPts val="0"/>
                  </a:spcAft>
                  <a:defRPr/>
                </a:pPr>
                <a:endParaRPr lang="en-US">
                  <a:latin typeface="+mn-lt"/>
                </a:endParaRPr>
              </a:p>
            </p:txBody>
          </p:sp>
          <p:sp>
            <p:nvSpPr>
              <p:cNvPr id="1849367" name="Freeform 23"/>
              <p:cNvSpPr>
                <a:spLocks/>
              </p:cNvSpPr>
              <p:nvPr/>
            </p:nvSpPr>
            <p:spPr bwMode="auto">
              <a:xfrm rot="3075109">
                <a:off x="3926" y="3861"/>
                <a:ext cx="60" cy="433"/>
              </a:xfrm>
              <a:custGeom>
                <a:avLst/>
                <a:gdLst/>
                <a:ahLst/>
                <a:cxnLst>
                  <a:cxn ang="0">
                    <a:pos x="50" y="1473"/>
                  </a:cxn>
                  <a:cxn ang="0">
                    <a:pos x="62" y="1480"/>
                  </a:cxn>
                  <a:cxn ang="0">
                    <a:pos x="81" y="1477"/>
                  </a:cxn>
                  <a:cxn ang="0">
                    <a:pos x="106" y="1458"/>
                  </a:cxn>
                  <a:cxn ang="0">
                    <a:pos x="134" y="1448"/>
                  </a:cxn>
                  <a:cxn ang="0">
                    <a:pos x="157" y="1452"/>
                  </a:cxn>
                  <a:cxn ang="0">
                    <a:pos x="180" y="1449"/>
                  </a:cxn>
                  <a:cxn ang="0">
                    <a:pos x="196" y="1441"/>
                  </a:cxn>
                  <a:cxn ang="0">
                    <a:pos x="205" y="1430"/>
                  </a:cxn>
                  <a:cxn ang="0">
                    <a:pos x="218" y="1423"/>
                  </a:cxn>
                  <a:cxn ang="0">
                    <a:pos x="233" y="1419"/>
                  </a:cxn>
                  <a:cxn ang="0">
                    <a:pos x="246" y="1414"/>
                  </a:cxn>
                  <a:cxn ang="0">
                    <a:pos x="263" y="1403"/>
                  </a:cxn>
                  <a:cxn ang="0">
                    <a:pos x="288" y="1389"/>
                  </a:cxn>
                  <a:cxn ang="0">
                    <a:pos x="313" y="1366"/>
                  </a:cxn>
                  <a:cxn ang="0">
                    <a:pos x="334" y="1342"/>
                  </a:cxn>
                  <a:cxn ang="0">
                    <a:pos x="353" y="1337"/>
                  </a:cxn>
                  <a:cxn ang="0">
                    <a:pos x="372" y="1332"/>
                  </a:cxn>
                  <a:cxn ang="0">
                    <a:pos x="383" y="1279"/>
                  </a:cxn>
                  <a:cxn ang="0">
                    <a:pos x="375" y="1032"/>
                  </a:cxn>
                  <a:cxn ang="0">
                    <a:pos x="350" y="693"/>
                  </a:cxn>
                  <a:cxn ang="0">
                    <a:pos x="322" y="393"/>
                  </a:cxn>
                  <a:cxn ang="0">
                    <a:pos x="325" y="265"/>
                  </a:cxn>
                  <a:cxn ang="0">
                    <a:pos x="322" y="194"/>
                  </a:cxn>
                  <a:cxn ang="0">
                    <a:pos x="304" y="148"/>
                  </a:cxn>
                  <a:cxn ang="0">
                    <a:pos x="286" y="127"/>
                  </a:cxn>
                  <a:cxn ang="0">
                    <a:pos x="271" y="110"/>
                  </a:cxn>
                  <a:cxn ang="0">
                    <a:pos x="246" y="101"/>
                  </a:cxn>
                  <a:cxn ang="0">
                    <a:pos x="210" y="99"/>
                  </a:cxn>
                  <a:cxn ang="0">
                    <a:pos x="182" y="92"/>
                  </a:cxn>
                  <a:cxn ang="0">
                    <a:pos x="159" y="78"/>
                  </a:cxn>
                  <a:cxn ang="0">
                    <a:pos x="130" y="59"/>
                  </a:cxn>
                  <a:cxn ang="0">
                    <a:pos x="90" y="38"/>
                  </a:cxn>
                  <a:cxn ang="0">
                    <a:pos x="61" y="18"/>
                  </a:cxn>
                  <a:cxn ang="0">
                    <a:pos x="40" y="5"/>
                  </a:cxn>
                  <a:cxn ang="0">
                    <a:pos x="17" y="0"/>
                  </a:cxn>
                  <a:cxn ang="0">
                    <a:pos x="8" y="66"/>
                  </a:cxn>
                  <a:cxn ang="0">
                    <a:pos x="27" y="200"/>
                  </a:cxn>
                  <a:cxn ang="0">
                    <a:pos x="28" y="269"/>
                  </a:cxn>
                  <a:cxn ang="0">
                    <a:pos x="23" y="275"/>
                  </a:cxn>
                  <a:cxn ang="0">
                    <a:pos x="21" y="287"/>
                  </a:cxn>
                  <a:cxn ang="0">
                    <a:pos x="24" y="318"/>
                  </a:cxn>
                  <a:cxn ang="0">
                    <a:pos x="30" y="360"/>
                  </a:cxn>
                  <a:cxn ang="0">
                    <a:pos x="31" y="414"/>
                  </a:cxn>
                  <a:cxn ang="0">
                    <a:pos x="43" y="446"/>
                  </a:cxn>
                  <a:cxn ang="0">
                    <a:pos x="35" y="463"/>
                  </a:cxn>
                  <a:cxn ang="0">
                    <a:pos x="32" y="481"/>
                  </a:cxn>
                  <a:cxn ang="0">
                    <a:pos x="42" y="498"/>
                  </a:cxn>
                  <a:cxn ang="0">
                    <a:pos x="36" y="529"/>
                  </a:cxn>
                  <a:cxn ang="0">
                    <a:pos x="30" y="569"/>
                  </a:cxn>
                  <a:cxn ang="0">
                    <a:pos x="29" y="631"/>
                  </a:cxn>
                  <a:cxn ang="0">
                    <a:pos x="30" y="757"/>
                  </a:cxn>
                  <a:cxn ang="0">
                    <a:pos x="39" y="815"/>
                  </a:cxn>
                  <a:cxn ang="0">
                    <a:pos x="49" y="819"/>
                  </a:cxn>
                  <a:cxn ang="0">
                    <a:pos x="45" y="894"/>
                  </a:cxn>
                  <a:cxn ang="0">
                    <a:pos x="46" y="1118"/>
                  </a:cxn>
                  <a:cxn ang="0">
                    <a:pos x="62" y="1200"/>
                  </a:cxn>
                  <a:cxn ang="0">
                    <a:pos x="60" y="1254"/>
                  </a:cxn>
                  <a:cxn ang="0">
                    <a:pos x="50" y="1330"/>
                  </a:cxn>
                  <a:cxn ang="0">
                    <a:pos x="52" y="1422"/>
                  </a:cxn>
                  <a:cxn ang="0">
                    <a:pos x="45" y="1469"/>
                  </a:cxn>
                </a:cxnLst>
                <a:rect l="0" t="0" r="r" b="b"/>
                <a:pathLst>
                  <a:path w="383" h="1480">
                    <a:moveTo>
                      <a:pt x="45" y="1469"/>
                    </a:moveTo>
                    <a:lnTo>
                      <a:pt x="50" y="1473"/>
                    </a:lnTo>
                    <a:lnTo>
                      <a:pt x="55" y="1478"/>
                    </a:lnTo>
                    <a:lnTo>
                      <a:pt x="62" y="1480"/>
                    </a:lnTo>
                    <a:lnTo>
                      <a:pt x="70" y="1479"/>
                    </a:lnTo>
                    <a:lnTo>
                      <a:pt x="81" y="1477"/>
                    </a:lnTo>
                    <a:lnTo>
                      <a:pt x="92" y="1470"/>
                    </a:lnTo>
                    <a:lnTo>
                      <a:pt x="106" y="1458"/>
                    </a:lnTo>
                    <a:lnTo>
                      <a:pt x="123" y="1442"/>
                    </a:lnTo>
                    <a:lnTo>
                      <a:pt x="134" y="1448"/>
                    </a:lnTo>
                    <a:lnTo>
                      <a:pt x="145" y="1450"/>
                    </a:lnTo>
                    <a:lnTo>
                      <a:pt x="157" y="1452"/>
                    </a:lnTo>
                    <a:lnTo>
                      <a:pt x="168" y="1452"/>
                    </a:lnTo>
                    <a:lnTo>
                      <a:pt x="180" y="1449"/>
                    </a:lnTo>
                    <a:lnTo>
                      <a:pt x="189" y="1446"/>
                    </a:lnTo>
                    <a:lnTo>
                      <a:pt x="196" y="1441"/>
                    </a:lnTo>
                    <a:lnTo>
                      <a:pt x="202" y="1437"/>
                    </a:lnTo>
                    <a:lnTo>
                      <a:pt x="205" y="1430"/>
                    </a:lnTo>
                    <a:lnTo>
                      <a:pt x="211" y="1425"/>
                    </a:lnTo>
                    <a:lnTo>
                      <a:pt x="218" y="1423"/>
                    </a:lnTo>
                    <a:lnTo>
                      <a:pt x="226" y="1422"/>
                    </a:lnTo>
                    <a:lnTo>
                      <a:pt x="233" y="1419"/>
                    </a:lnTo>
                    <a:lnTo>
                      <a:pt x="240" y="1417"/>
                    </a:lnTo>
                    <a:lnTo>
                      <a:pt x="246" y="1414"/>
                    </a:lnTo>
                    <a:lnTo>
                      <a:pt x="251" y="1407"/>
                    </a:lnTo>
                    <a:lnTo>
                      <a:pt x="263" y="1403"/>
                    </a:lnTo>
                    <a:lnTo>
                      <a:pt x="275" y="1398"/>
                    </a:lnTo>
                    <a:lnTo>
                      <a:pt x="288" y="1389"/>
                    </a:lnTo>
                    <a:lnTo>
                      <a:pt x="301" y="1378"/>
                    </a:lnTo>
                    <a:lnTo>
                      <a:pt x="313" y="1366"/>
                    </a:lnTo>
                    <a:lnTo>
                      <a:pt x="325" y="1354"/>
                    </a:lnTo>
                    <a:lnTo>
                      <a:pt x="334" y="1342"/>
                    </a:lnTo>
                    <a:lnTo>
                      <a:pt x="343" y="1330"/>
                    </a:lnTo>
                    <a:lnTo>
                      <a:pt x="353" y="1337"/>
                    </a:lnTo>
                    <a:lnTo>
                      <a:pt x="364" y="1335"/>
                    </a:lnTo>
                    <a:lnTo>
                      <a:pt x="372" y="1332"/>
                    </a:lnTo>
                    <a:lnTo>
                      <a:pt x="377" y="1328"/>
                    </a:lnTo>
                    <a:lnTo>
                      <a:pt x="383" y="1279"/>
                    </a:lnTo>
                    <a:lnTo>
                      <a:pt x="382" y="1174"/>
                    </a:lnTo>
                    <a:lnTo>
                      <a:pt x="375" y="1032"/>
                    </a:lnTo>
                    <a:lnTo>
                      <a:pt x="364" y="866"/>
                    </a:lnTo>
                    <a:lnTo>
                      <a:pt x="350" y="693"/>
                    </a:lnTo>
                    <a:lnTo>
                      <a:pt x="335" y="531"/>
                    </a:lnTo>
                    <a:lnTo>
                      <a:pt x="322" y="393"/>
                    </a:lnTo>
                    <a:lnTo>
                      <a:pt x="313" y="298"/>
                    </a:lnTo>
                    <a:lnTo>
                      <a:pt x="325" y="265"/>
                    </a:lnTo>
                    <a:lnTo>
                      <a:pt x="326" y="230"/>
                    </a:lnTo>
                    <a:lnTo>
                      <a:pt x="322" y="194"/>
                    </a:lnTo>
                    <a:lnTo>
                      <a:pt x="318" y="160"/>
                    </a:lnTo>
                    <a:lnTo>
                      <a:pt x="304" y="148"/>
                    </a:lnTo>
                    <a:lnTo>
                      <a:pt x="295" y="137"/>
                    </a:lnTo>
                    <a:lnTo>
                      <a:pt x="286" y="127"/>
                    </a:lnTo>
                    <a:lnTo>
                      <a:pt x="279" y="118"/>
                    </a:lnTo>
                    <a:lnTo>
                      <a:pt x="271" y="110"/>
                    </a:lnTo>
                    <a:lnTo>
                      <a:pt x="260" y="104"/>
                    </a:lnTo>
                    <a:lnTo>
                      <a:pt x="246" y="101"/>
                    </a:lnTo>
                    <a:lnTo>
                      <a:pt x="228" y="100"/>
                    </a:lnTo>
                    <a:lnTo>
                      <a:pt x="210" y="99"/>
                    </a:lnTo>
                    <a:lnTo>
                      <a:pt x="195" y="96"/>
                    </a:lnTo>
                    <a:lnTo>
                      <a:pt x="182" y="92"/>
                    </a:lnTo>
                    <a:lnTo>
                      <a:pt x="171" y="86"/>
                    </a:lnTo>
                    <a:lnTo>
                      <a:pt x="159" y="78"/>
                    </a:lnTo>
                    <a:lnTo>
                      <a:pt x="146" y="70"/>
                    </a:lnTo>
                    <a:lnTo>
                      <a:pt x="130" y="59"/>
                    </a:lnTo>
                    <a:lnTo>
                      <a:pt x="110" y="49"/>
                    </a:lnTo>
                    <a:lnTo>
                      <a:pt x="90" y="38"/>
                    </a:lnTo>
                    <a:lnTo>
                      <a:pt x="74" y="27"/>
                    </a:lnTo>
                    <a:lnTo>
                      <a:pt x="61" y="18"/>
                    </a:lnTo>
                    <a:lnTo>
                      <a:pt x="51" y="11"/>
                    </a:lnTo>
                    <a:lnTo>
                      <a:pt x="40" y="5"/>
                    </a:lnTo>
                    <a:lnTo>
                      <a:pt x="30" y="1"/>
                    </a:lnTo>
                    <a:lnTo>
                      <a:pt x="17" y="0"/>
                    </a:lnTo>
                    <a:lnTo>
                      <a:pt x="0" y="0"/>
                    </a:lnTo>
                    <a:lnTo>
                      <a:pt x="8" y="66"/>
                    </a:lnTo>
                    <a:lnTo>
                      <a:pt x="19" y="133"/>
                    </a:lnTo>
                    <a:lnTo>
                      <a:pt x="27" y="200"/>
                    </a:lnTo>
                    <a:lnTo>
                      <a:pt x="29" y="267"/>
                    </a:lnTo>
                    <a:lnTo>
                      <a:pt x="28" y="269"/>
                    </a:lnTo>
                    <a:lnTo>
                      <a:pt x="25" y="271"/>
                    </a:lnTo>
                    <a:lnTo>
                      <a:pt x="23" y="275"/>
                    </a:lnTo>
                    <a:lnTo>
                      <a:pt x="21" y="277"/>
                    </a:lnTo>
                    <a:lnTo>
                      <a:pt x="21" y="287"/>
                    </a:lnTo>
                    <a:lnTo>
                      <a:pt x="22" y="302"/>
                    </a:lnTo>
                    <a:lnTo>
                      <a:pt x="24" y="318"/>
                    </a:lnTo>
                    <a:lnTo>
                      <a:pt x="25" y="333"/>
                    </a:lnTo>
                    <a:lnTo>
                      <a:pt x="30" y="360"/>
                    </a:lnTo>
                    <a:lnTo>
                      <a:pt x="29" y="387"/>
                    </a:lnTo>
                    <a:lnTo>
                      <a:pt x="31" y="414"/>
                    </a:lnTo>
                    <a:lnTo>
                      <a:pt x="46" y="438"/>
                    </a:lnTo>
                    <a:lnTo>
                      <a:pt x="43" y="446"/>
                    </a:lnTo>
                    <a:lnTo>
                      <a:pt x="38" y="455"/>
                    </a:lnTo>
                    <a:lnTo>
                      <a:pt x="35" y="463"/>
                    </a:lnTo>
                    <a:lnTo>
                      <a:pt x="32" y="472"/>
                    </a:lnTo>
                    <a:lnTo>
                      <a:pt x="32" y="481"/>
                    </a:lnTo>
                    <a:lnTo>
                      <a:pt x="35" y="490"/>
                    </a:lnTo>
                    <a:lnTo>
                      <a:pt x="42" y="498"/>
                    </a:lnTo>
                    <a:lnTo>
                      <a:pt x="53" y="507"/>
                    </a:lnTo>
                    <a:lnTo>
                      <a:pt x="36" y="529"/>
                    </a:lnTo>
                    <a:lnTo>
                      <a:pt x="29" y="548"/>
                    </a:lnTo>
                    <a:lnTo>
                      <a:pt x="30" y="569"/>
                    </a:lnTo>
                    <a:lnTo>
                      <a:pt x="37" y="593"/>
                    </a:lnTo>
                    <a:lnTo>
                      <a:pt x="29" y="631"/>
                    </a:lnTo>
                    <a:lnTo>
                      <a:pt x="28" y="691"/>
                    </a:lnTo>
                    <a:lnTo>
                      <a:pt x="30" y="757"/>
                    </a:lnTo>
                    <a:lnTo>
                      <a:pt x="36" y="812"/>
                    </a:lnTo>
                    <a:lnTo>
                      <a:pt x="39" y="815"/>
                    </a:lnTo>
                    <a:lnTo>
                      <a:pt x="44" y="816"/>
                    </a:lnTo>
                    <a:lnTo>
                      <a:pt x="49" y="819"/>
                    </a:lnTo>
                    <a:lnTo>
                      <a:pt x="50" y="822"/>
                    </a:lnTo>
                    <a:lnTo>
                      <a:pt x="45" y="894"/>
                    </a:lnTo>
                    <a:lnTo>
                      <a:pt x="44" y="1007"/>
                    </a:lnTo>
                    <a:lnTo>
                      <a:pt x="46" y="1118"/>
                    </a:lnTo>
                    <a:lnTo>
                      <a:pt x="50" y="1181"/>
                    </a:lnTo>
                    <a:lnTo>
                      <a:pt x="62" y="1200"/>
                    </a:lnTo>
                    <a:lnTo>
                      <a:pt x="66" y="1225"/>
                    </a:lnTo>
                    <a:lnTo>
                      <a:pt x="60" y="1254"/>
                    </a:lnTo>
                    <a:lnTo>
                      <a:pt x="51" y="1285"/>
                    </a:lnTo>
                    <a:lnTo>
                      <a:pt x="50" y="1330"/>
                    </a:lnTo>
                    <a:lnTo>
                      <a:pt x="51" y="1374"/>
                    </a:lnTo>
                    <a:lnTo>
                      <a:pt x="52" y="1422"/>
                    </a:lnTo>
                    <a:lnTo>
                      <a:pt x="47" y="1469"/>
                    </a:lnTo>
                    <a:lnTo>
                      <a:pt x="45" y="1469"/>
                    </a:lnTo>
                    <a:close/>
                  </a:path>
                </a:pathLst>
              </a:custGeom>
              <a:solidFill>
                <a:srgbClr val="FF0000"/>
              </a:solidFill>
              <a:ln w="9525">
                <a:noFill/>
                <a:round/>
                <a:headEnd/>
                <a:tailEnd/>
              </a:ln>
              <a:effectLst>
                <a:outerShdw blurRad="63500" dist="17961" dir="8100000" algn="ctr" rotWithShape="0">
                  <a:schemeClr val="tx2">
                    <a:alpha val="74998"/>
                  </a:schemeClr>
                </a:outerShdw>
              </a:effectLst>
            </p:spPr>
            <p:txBody>
              <a:bodyPr/>
              <a:lstStyle/>
              <a:p>
                <a:pPr fontAlgn="auto">
                  <a:spcBef>
                    <a:spcPts val="0"/>
                  </a:spcBef>
                  <a:spcAft>
                    <a:spcPts val="0"/>
                  </a:spcAft>
                  <a:defRPr/>
                </a:pPr>
                <a:endParaRPr lang="en-US">
                  <a:latin typeface="+mn-lt"/>
                </a:endParaRPr>
              </a:p>
            </p:txBody>
          </p:sp>
        </p:grpSp>
        <p:sp>
          <p:nvSpPr>
            <p:cNvPr id="1849368" name="Rectangle 24"/>
            <p:cNvSpPr>
              <a:spLocks noChangeArrowheads="1"/>
            </p:cNvSpPr>
            <p:nvPr/>
          </p:nvSpPr>
          <p:spPr bwMode="auto">
            <a:xfrm>
              <a:off x="1016" y="3005"/>
              <a:ext cx="441" cy="194"/>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000">
                  <a:solidFill>
                    <a:srgbClr val="99CCFF"/>
                  </a:solidFill>
                  <a:latin typeface="Arial" pitchFamily="1" charset="0"/>
                </a:rPr>
                <a:t>NH</a:t>
              </a:r>
              <a:r>
                <a:rPr lang="en-US" sz="2000" baseline="-25000">
                  <a:solidFill>
                    <a:srgbClr val="99CCFF"/>
                  </a:solidFill>
                  <a:latin typeface="Arial" pitchFamily="1" charset="0"/>
                </a:rPr>
                <a:t>2</a:t>
              </a:r>
              <a:r>
                <a:rPr lang="en-US" sz="2000">
                  <a:solidFill>
                    <a:srgbClr val="99CCFF"/>
                  </a:solidFill>
                  <a:latin typeface="Arial" pitchFamily="1" charset="0"/>
                </a:rPr>
                <a:t> -</a:t>
              </a:r>
            </a:p>
          </p:txBody>
        </p:sp>
        <p:sp>
          <p:nvSpPr>
            <p:cNvPr id="1849369" name="Rectangle 25"/>
            <p:cNvSpPr>
              <a:spLocks noChangeArrowheads="1"/>
            </p:cNvSpPr>
            <p:nvPr/>
          </p:nvSpPr>
          <p:spPr bwMode="auto">
            <a:xfrm>
              <a:off x="5684" y="3005"/>
              <a:ext cx="656" cy="194"/>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000">
                  <a:solidFill>
                    <a:srgbClr val="99CCFF"/>
                  </a:solidFill>
                  <a:latin typeface="Arial" pitchFamily="1" charset="0"/>
                </a:rPr>
                <a:t>- COOH</a:t>
              </a:r>
            </a:p>
          </p:txBody>
        </p:sp>
      </p:grpSp>
      <p:sp>
        <p:nvSpPr>
          <p:cNvPr id="1849370" name="Rectangle 26"/>
          <p:cNvSpPr>
            <a:spLocks noGrp="1" noChangeArrowheads="1"/>
          </p:cNvSpPr>
          <p:nvPr>
            <p:ph type="title" idx="4294967295"/>
          </p:nvPr>
        </p:nvSpPr>
        <p:spPr>
          <a:xfrm>
            <a:off x="13004799" y="-1943100"/>
            <a:ext cx="736599" cy="203201"/>
          </a:xfrm>
        </p:spPr>
        <p:txBody>
          <a:bodyPr>
            <a:normAutofit fontScale="90000"/>
          </a:bodyPr>
          <a:lstStyle/>
          <a:p>
            <a:pPr fontAlgn="auto">
              <a:spcAft>
                <a:spcPts val="0"/>
              </a:spcAft>
              <a:defRPr/>
            </a:pP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3794" name="Text Box 2"/>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sp>
        <p:nvSpPr>
          <p:cNvPr id="63490" name="Line 3"/>
          <p:cNvSpPr>
            <a:spLocks noChangeShapeType="1"/>
          </p:cNvSpPr>
          <p:nvPr/>
        </p:nvSpPr>
        <p:spPr bwMode="auto">
          <a:xfrm>
            <a:off x="685800" y="1481138"/>
            <a:ext cx="7772400" cy="0"/>
          </a:xfrm>
          <a:prstGeom prst="line">
            <a:avLst/>
          </a:prstGeom>
          <a:noFill/>
          <a:ln w="28575" cap="sq">
            <a:noFill/>
            <a:round/>
            <a:headEnd/>
            <a:tailEnd/>
          </a:ln>
        </p:spPr>
        <p:txBody>
          <a:bodyPr/>
          <a:lstStyle/>
          <a:p>
            <a:endParaRPr lang="en-US"/>
          </a:p>
        </p:txBody>
      </p:sp>
      <p:sp>
        <p:nvSpPr>
          <p:cNvPr id="63491" name="Line 4"/>
          <p:cNvSpPr>
            <a:spLocks noChangeShapeType="1"/>
          </p:cNvSpPr>
          <p:nvPr/>
        </p:nvSpPr>
        <p:spPr bwMode="auto">
          <a:xfrm>
            <a:off x="685800" y="2568575"/>
            <a:ext cx="7772400" cy="0"/>
          </a:xfrm>
          <a:prstGeom prst="line">
            <a:avLst/>
          </a:prstGeom>
          <a:noFill/>
          <a:ln w="12700">
            <a:noFill/>
            <a:round/>
            <a:headEnd/>
            <a:tailEnd/>
          </a:ln>
        </p:spPr>
        <p:txBody>
          <a:bodyPr/>
          <a:lstStyle/>
          <a:p>
            <a:endParaRPr lang="en-US"/>
          </a:p>
        </p:txBody>
      </p:sp>
      <p:sp>
        <p:nvSpPr>
          <p:cNvPr id="63492" name="Line 5"/>
          <p:cNvSpPr>
            <a:spLocks noChangeShapeType="1"/>
          </p:cNvSpPr>
          <p:nvPr/>
        </p:nvSpPr>
        <p:spPr bwMode="auto">
          <a:xfrm>
            <a:off x="685800" y="3157538"/>
            <a:ext cx="7772400" cy="0"/>
          </a:xfrm>
          <a:prstGeom prst="line">
            <a:avLst/>
          </a:prstGeom>
          <a:noFill/>
          <a:ln w="12700">
            <a:noFill/>
            <a:round/>
            <a:headEnd/>
            <a:tailEnd/>
          </a:ln>
        </p:spPr>
        <p:txBody>
          <a:bodyPr/>
          <a:lstStyle/>
          <a:p>
            <a:endParaRPr lang="en-US"/>
          </a:p>
        </p:txBody>
      </p:sp>
      <p:sp>
        <p:nvSpPr>
          <p:cNvPr id="63493" name="Line 6"/>
          <p:cNvSpPr>
            <a:spLocks noChangeShapeType="1"/>
          </p:cNvSpPr>
          <p:nvPr/>
        </p:nvSpPr>
        <p:spPr bwMode="auto">
          <a:xfrm>
            <a:off x="685800" y="3744913"/>
            <a:ext cx="7772400" cy="0"/>
          </a:xfrm>
          <a:prstGeom prst="line">
            <a:avLst/>
          </a:prstGeom>
          <a:noFill/>
          <a:ln w="12700">
            <a:noFill/>
            <a:round/>
            <a:headEnd/>
            <a:tailEnd/>
          </a:ln>
        </p:spPr>
        <p:txBody>
          <a:bodyPr/>
          <a:lstStyle/>
          <a:p>
            <a:endParaRPr lang="en-US"/>
          </a:p>
        </p:txBody>
      </p:sp>
      <p:sp>
        <p:nvSpPr>
          <p:cNvPr id="63494" name="Line 7"/>
          <p:cNvSpPr>
            <a:spLocks noChangeShapeType="1"/>
          </p:cNvSpPr>
          <p:nvPr/>
        </p:nvSpPr>
        <p:spPr bwMode="auto">
          <a:xfrm>
            <a:off x="685800" y="4711700"/>
            <a:ext cx="7772400" cy="0"/>
          </a:xfrm>
          <a:prstGeom prst="line">
            <a:avLst/>
          </a:prstGeom>
          <a:noFill/>
          <a:ln w="12700">
            <a:noFill/>
            <a:round/>
            <a:headEnd/>
            <a:tailEnd/>
          </a:ln>
        </p:spPr>
        <p:txBody>
          <a:bodyPr/>
          <a:lstStyle/>
          <a:p>
            <a:endParaRPr lang="en-US"/>
          </a:p>
        </p:txBody>
      </p:sp>
      <p:sp>
        <p:nvSpPr>
          <p:cNvPr id="63495" name="Line 8"/>
          <p:cNvSpPr>
            <a:spLocks noChangeShapeType="1"/>
          </p:cNvSpPr>
          <p:nvPr/>
        </p:nvSpPr>
        <p:spPr bwMode="auto">
          <a:xfrm>
            <a:off x="685800" y="5299075"/>
            <a:ext cx="7772400" cy="0"/>
          </a:xfrm>
          <a:prstGeom prst="line">
            <a:avLst/>
          </a:prstGeom>
          <a:noFill/>
          <a:ln w="12700">
            <a:noFill/>
            <a:round/>
            <a:headEnd/>
            <a:tailEnd/>
          </a:ln>
        </p:spPr>
        <p:txBody>
          <a:bodyPr/>
          <a:lstStyle/>
          <a:p>
            <a:endParaRPr lang="en-US"/>
          </a:p>
        </p:txBody>
      </p:sp>
      <p:sp>
        <p:nvSpPr>
          <p:cNvPr id="63496" name="Line 9"/>
          <p:cNvSpPr>
            <a:spLocks noChangeShapeType="1"/>
          </p:cNvSpPr>
          <p:nvPr/>
        </p:nvSpPr>
        <p:spPr bwMode="auto">
          <a:xfrm>
            <a:off x="685800" y="5888038"/>
            <a:ext cx="7772400" cy="0"/>
          </a:xfrm>
          <a:prstGeom prst="line">
            <a:avLst/>
          </a:prstGeom>
          <a:noFill/>
          <a:ln w="12700">
            <a:noFill/>
            <a:round/>
            <a:headEnd/>
            <a:tailEnd/>
          </a:ln>
        </p:spPr>
        <p:txBody>
          <a:bodyPr/>
          <a:lstStyle/>
          <a:p>
            <a:endParaRPr lang="en-US"/>
          </a:p>
        </p:txBody>
      </p:sp>
      <p:sp>
        <p:nvSpPr>
          <p:cNvPr id="63497" name="Line 10"/>
          <p:cNvSpPr>
            <a:spLocks noChangeShapeType="1"/>
          </p:cNvSpPr>
          <p:nvPr/>
        </p:nvSpPr>
        <p:spPr bwMode="auto">
          <a:xfrm>
            <a:off x="685800" y="6475413"/>
            <a:ext cx="7772400" cy="0"/>
          </a:xfrm>
          <a:prstGeom prst="line">
            <a:avLst/>
          </a:prstGeom>
          <a:noFill/>
          <a:ln w="28575" cap="sq">
            <a:noFill/>
            <a:round/>
            <a:headEnd/>
            <a:tailEnd/>
          </a:ln>
        </p:spPr>
        <p:txBody>
          <a:bodyPr/>
          <a:lstStyle/>
          <a:p>
            <a:endParaRPr lang="en-US"/>
          </a:p>
        </p:txBody>
      </p:sp>
      <p:sp>
        <p:nvSpPr>
          <p:cNvPr id="63498" name="Line 11"/>
          <p:cNvSpPr>
            <a:spLocks noChangeShapeType="1"/>
          </p:cNvSpPr>
          <p:nvPr/>
        </p:nvSpPr>
        <p:spPr bwMode="auto">
          <a:xfrm>
            <a:off x="685800" y="1481138"/>
            <a:ext cx="0" cy="4994275"/>
          </a:xfrm>
          <a:prstGeom prst="line">
            <a:avLst/>
          </a:prstGeom>
          <a:noFill/>
          <a:ln w="28575" cap="sq">
            <a:noFill/>
            <a:round/>
            <a:headEnd/>
            <a:tailEnd/>
          </a:ln>
        </p:spPr>
        <p:txBody>
          <a:bodyPr/>
          <a:lstStyle/>
          <a:p>
            <a:endParaRPr lang="en-US"/>
          </a:p>
        </p:txBody>
      </p:sp>
      <p:sp>
        <p:nvSpPr>
          <p:cNvPr id="63499" name="Line 12"/>
          <p:cNvSpPr>
            <a:spLocks noChangeShapeType="1"/>
          </p:cNvSpPr>
          <p:nvPr/>
        </p:nvSpPr>
        <p:spPr bwMode="auto">
          <a:xfrm>
            <a:off x="3276600" y="1481138"/>
            <a:ext cx="0" cy="4994275"/>
          </a:xfrm>
          <a:prstGeom prst="line">
            <a:avLst/>
          </a:prstGeom>
          <a:noFill/>
          <a:ln w="12700">
            <a:noFill/>
            <a:round/>
            <a:headEnd/>
            <a:tailEnd/>
          </a:ln>
        </p:spPr>
        <p:txBody>
          <a:bodyPr/>
          <a:lstStyle/>
          <a:p>
            <a:endParaRPr lang="en-US"/>
          </a:p>
        </p:txBody>
      </p:sp>
      <p:sp>
        <p:nvSpPr>
          <p:cNvPr id="63500" name="Line 13"/>
          <p:cNvSpPr>
            <a:spLocks noChangeShapeType="1"/>
          </p:cNvSpPr>
          <p:nvPr/>
        </p:nvSpPr>
        <p:spPr bwMode="auto">
          <a:xfrm>
            <a:off x="5867400" y="1481138"/>
            <a:ext cx="0" cy="4994275"/>
          </a:xfrm>
          <a:prstGeom prst="line">
            <a:avLst/>
          </a:prstGeom>
          <a:noFill/>
          <a:ln w="12700">
            <a:noFill/>
            <a:round/>
            <a:headEnd/>
            <a:tailEnd/>
          </a:ln>
        </p:spPr>
        <p:txBody>
          <a:bodyPr/>
          <a:lstStyle/>
          <a:p>
            <a:endParaRPr lang="en-US"/>
          </a:p>
        </p:txBody>
      </p:sp>
      <p:sp>
        <p:nvSpPr>
          <p:cNvPr id="63501" name="Line 14"/>
          <p:cNvSpPr>
            <a:spLocks noChangeShapeType="1"/>
          </p:cNvSpPr>
          <p:nvPr/>
        </p:nvSpPr>
        <p:spPr bwMode="auto">
          <a:xfrm>
            <a:off x="8458200" y="1481138"/>
            <a:ext cx="0" cy="4994275"/>
          </a:xfrm>
          <a:prstGeom prst="line">
            <a:avLst/>
          </a:prstGeom>
          <a:noFill/>
          <a:ln w="28575" cap="sq">
            <a:noFill/>
            <a:round/>
            <a:headEnd/>
            <a:tailEnd/>
          </a:ln>
        </p:spPr>
        <p:txBody>
          <a:bodyPr/>
          <a:lstStyle/>
          <a:p>
            <a:endParaRPr lang="en-US"/>
          </a:p>
        </p:txBody>
      </p:sp>
      <p:sp>
        <p:nvSpPr>
          <p:cNvPr id="63502" name="Rectangle 15"/>
          <p:cNvSpPr>
            <a:spLocks noChangeArrowheads="1"/>
          </p:cNvSpPr>
          <p:nvPr/>
        </p:nvSpPr>
        <p:spPr bwMode="auto">
          <a:xfrm rot="5400000">
            <a:off x="1081087" y="3919538"/>
            <a:ext cx="4443413" cy="65088"/>
          </a:xfrm>
          <a:prstGeom prst="rect">
            <a:avLst/>
          </a:prstGeom>
          <a:gradFill rotWithShape="0">
            <a:gsLst>
              <a:gs pos="0">
                <a:srgbClr val="003399"/>
              </a:gs>
              <a:gs pos="100000">
                <a:srgbClr val="000099"/>
              </a:gs>
            </a:gsLst>
            <a:lin ang="2700000" scaled="1"/>
          </a:gradFill>
          <a:ln w="12700">
            <a:noFill/>
            <a:miter lim="800000"/>
            <a:headEnd type="none" w="sm" len="sm"/>
            <a:tailEnd type="none" w="sm" len="sm"/>
          </a:ln>
        </p:spPr>
        <p:txBody>
          <a:bodyPr wrap="none" anchor="ctr"/>
          <a:lstStyle/>
          <a:p>
            <a:endParaRPr lang="en-US">
              <a:latin typeface="Constantia" pitchFamily="18" charset="0"/>
            </a:endParaRPr>
          </a:p>
        </p:txBody>
      </p:sp>
      <p:sp>
        <p:nvSpPr>
          <p:cNvPr id="63503" name="Rectangle 16"/>
          <p:cNvSpPr>
            <a:spLocks noChangeArrowheads="1"/>
          </p:cNvSpPr>
          <p:nvPr/>
        </p:nvSpPr>
        <p:spPr bwMode="auto">
          <a:xfrm rot="5400000">
            <a:off x="3595687" y="3919538"/>
            <a:ext cx="4443413" cy="65088"/>
          </a:xfrm>
          <a:prstGeom prst="rect">
            <a:avLst/>
          </a:prstGeom>
          <a:gradFill rotWithShape="0">
            <a:gsLst>
              <a:gs pos="0">
                <a:srgbClr val="003399"/>
              </a:gs>
              <a:gs pos="100000">
                <a:srgbClr val="000099"/>
              </a:gs>
            </a:gsLst>
            <a:lin ang="2700000" scaled="1"/>
          </a:gradFill>
          <a:ln w="12700">
            <a:noFill/>
            <a:miter lim="800000"/>
            <a:headEnd type="none" w="sm" len="sm"/>
            <a:tailEnd type="none" w="sm" len="sm"/>
          </a:ln>
        </p:spPr>
        <p:txBody>
          <a:bodyPr wrap="none" anchor="ctr"/>
          <a:lstStyle/>
          <a:p>
            <a:endParaRPr lang="en-US">
              <a:latin typeface="Constantia" pitchFamily="18" charset="0"/>
            </a:endParaRPr>
          </a:p>
        </p:txBody>
      </p:sp>
      <p:sp>
        <p:nvSpPr>
          <p:cNvPr id="1953809" name="Rectangle 17"/>
          <p:cNvSpPr>
            <a:spLocks noGrp="1" noChangeArrowheads="1"/>
          </p:cNvSpPr>
          <p:nvPr>
            <p:ph type="title"/>
          </p:nvPr>
        </p:nvSpPr>
        <p:spPr>
          <a:xfrm flipH="1">
            <a:off x="10810325" y="0"/>
            <a:ext cx="45719" cy="45719"/>
          </a:xfrm>
        </p:spPr>
        <p:txBody>
          <a:bodyPr>
            <a:normAutofit fontScale="90000"/>
          </a:bodyPr>
          <a:lstStyle/>
          <a:p>
            <a:pPr fontAlgn="auto">
              <a:spcAft>
                <a:spcPts val="0"/>
              </a:spcAft>
              <a:defRPr/>
            </a:pPr>
            <a:r>
              <a:rPr b="1">
                <a:ea typeface="Times" pitchFamily="1" charset="0"/>
                <a:cs typeface="Times" pitchFamily="1" charset="0"/>
              </a:rPr>
              <a:t>Drug induced pancreatitis sorted by incidence</a:t>
            </a:r>
            <a:endParaRPr/>
          </a:p>
        </p:txBody>
      </p:sp>
      <p:grpSp>
        <p:nvGrpSpPr>
          <p:cNvPr id="63505" name="Group 18"/>
          <p:cNvGrpSpPr>
            <a:grpSpLocks/>
          </p:cNvGrpSpPr>
          <p:nvPr/>
        </p:nvGrpSpPr>
        <p:grpSpPr bwMode="auto">
          <a:xfrm>
            <a:off x="225425" y="638175"/>
            <a:ext cx="8729663" cy="5367338"/>
            <a:chOff x="160" y="402"/>
            <a:chExt cx="6186" cy="3381"/>
          </a:xfrm>
        </p:grpSpPr>
        <p:sp>
          <p:nvSpPr>
            <p:cNvPr id="1953811" name="Rectangle 19"/>
            <p:cNvSpPr>
              <a:spLocks noChangeArrowheads="1"/>
            </p:cNvSpPr>
            <p:nvPr/>
          </p:nvSpPr>
          <p:spPr bwMode="auto">
            <a:xfrm>
              <a:off x="4158" y="3413"/>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tetracycline</a:t>
              </a:r>
            </a:p>
          </p:txBody>
        </p:sp>
        <p:sp>
          <p:nvSpPr>
            <p:cNvPr id="1953812" name="Rectangle 20"/>
            <p:cNvSpPr>
              <a:spLocks noChangeArrowheads="1"/>
            </p:cNvSpPr>
            <p:nvPr/>
          </p:nvSpPr>
          <p:spPr bwMode="auto">
            <a:xfrm>
              <a:off x="2322" y="3413"/>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thiazides</a:t>
              </a:r>
              <a:endParaRPr lang="en-US" sz="2400">
                <a:solidFill>
                  <a:srgbClr val="99CCFF"/>
                </a:solidFill>
                <a:latin typeface="Arial" pitchFamily="1" charset="0"/>
              </a:endParaRPr>
            </a:p>
          </p:txBody>
        </p:sp>
        <p:sp>
          <p:nvSpPr>
            <p:cNvPr id="1953813" name="Rectangle 21"/>
            <p:cNvSpPr>
              <a:spLocks noChangeArrowheads="1"/>
            </p:cNvSpPr>
            <p:nvPr/>
          </p:nvSpPr>
          <p:spPr bwMode="auto">
            <a:xfrm>
              <a:off x="486" y="3413"/>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valproate</a:t>
              </a:r>
            </a:p>
          </p:txBody>
        </p:sp>
        <p:sp>
          <p:nvSpPr>
            <p:cNvPr id="1953814" name="Rectangle 22"/>
            <p:cNvSpPr>
              <a:spLocks noChangeArrowheads="1"/>
            </p:cNvSpPr>
            <p:nvPr/>
          </p:nvSpPr>
          <p:spPr bwMode="auto">
            <a:xfrm>
              <a:off x="4158" y="3042"/>
              <a:ext cx="1836" cy="371"/>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nitrofurantoin</a:t>
              </a:r>
            </a:p>
            <a:p>
              <a:pPr fontAlgn="auto">
                <a:lnSpc>
                  <a:spcPct val="120000"/>
                </a:lnSpc>
                <a:spcBef>
                  <a:spcPct val="20000"/>
                </a:spcBef>
                <a:spcAft>
                  <a:spcPts val="0"/>
                </a:spcAft>
                <a:defRPr/>
              </a:pPr>
              <a:endParaRPr lang="en-US" sz="2400">
                <a:solidFill>
                  <a:schemeClr val="bg1"/>
                </a:solidFill>
                <a:latin typeface="Arial" pitchFamily="1" charset="0"/>
              </a:endParaRPr>
            </a:p>
          </p:txBody>
        </p:sp>
        <p:sp>
          <p:nvSpPr>
            <p:cNvPr id="1953815" name="Rectangle 23"/>
            <p:cNvSpPr>
              <a:spLocks noChangeArrowheads="1"/>
            </p:cNvSpPr>
            <p:nvPr/>
          </p:nvSpPr>
          <p:spPr bwMode="auto">
            <a:xfrm>
              <a:off x="2322" y="3042"/>
              <a:ext cx="1836" cy="371"/>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sulfasalazine</a:t>
              </a:r>
            </a:p>
          </p:txBody>
        </p:sp>
        <p:sp>
          <p:nvSpPr>
            <p:cNvPr id="1953816" name="Rectangle 24"/>
            <p:cNvSpPr>
              <a:spLocks noChangeArrowheads="1"/>
            </p:cNvSpPr>
            <p:nvPr/>
          </p:nvSpPr>
          <p:spPr bwMode="auto">
            <a:xfrm>
              <a:off x="486" y="3042"/>
              <a:ext cx="1836" cy="371"/>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pentamidine</a:t>
              </a:r>
            </a:p>
          </p:txBody>
        </p:sp>
        <p:sp>
          <p:nvSpPr>
            <p:cNvPr id="1953817" name="Rectangle 25"/>
            <p:cNvSpPr>
              <a:spLocks noChangeArrowheads="1"/>
            </p:cNvSpPr>
            <p:nvPr/>
          </p:nvSpPr>
          <p:spPr bwMode="auto">
            <a:xfrm>
              <a:off x="4158" y="2672"/>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minocycline</a:t>
              </a:r>
            </a:p>
          </p:txBody>
        </p:sp>
        <p:sp>
          <p:nvSpPr>
            <p:cNvPr id="1953818" name="Rectangle 26"/>
            <p:cNvSpPr>
              <a:spLocks noChangeArrowheads="1"/>
            </p:cNvSpPr>
            <p:nvPr/>
          </p:nvSpPr>
          <p:spPr bwMode="auto">
            <a:xfrm>
              <a:off x="2322" y="2672"/>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furosemide</a:t>
              </a:r>
            </a:p>
          </p:txBody>
        </p:sp>
        <p:sp>
          <p:nvSpPr>
            <p:cNvPr id="1953819" name="Rectangle 27"/>
            <p:cNvSpPr>
              <a:spLocks noChangeArrowheads="1"/>
            </p:cNvSpPr>
            <p:nvPr/>
          </p:nvSpPr>
          <p:spPr bwMode="auto">
            <a:xfrm>
              <a:off x="486" y="2672"/>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didanosine (DDI)</a:t>
              </a:r>
            </a:p>
          </p:txBody>
        </p:sp>
        <p:sp>
          <p:nvSpPr>
            <p:cNvPr id="1953820" name="Rectangle 28"/>
            <p:cNvSpPr>
              <a:spLocks noChangeArrowheads="1"/>
            </p:cNvSpPr>
            <p:nvPr/>
          </p:nvSpPr>
          <p:spPr bwMode="auto">
            <a:xfrm>
              <a:off x="4158" y="2271"/>
              <a:ext cx="1788" cy="393"/>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estrogens</a:t>
              </a:r>
            </a:p>
          </p:txBody>
        </p:sp>
        <p:sp>
          <p:nvSpPr>
            <p:cNvPr id="1953821" name="Rectangle 29"/>
            <p:cNvSpPr>
              <a:spLocks noChangeArrowheads="1"/>
            </p:cNvSpPr>
            <p:nvPr/>
          </p:nvSpPr>
          <p:spPr bwMode="auto">
            <a:xfrm>
              <a:off x="2322" y="2271"/>
              <a:ext cx="1836" cy="425"/>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5-amino ASA</a:t>
              </a:r>
            </a:p>
          </p:txBody>
        </p:sp>
        <p:sp>
          <p:nvSpPr>
            <p:cNvPr id="1953822" name="Rectangle 30"/>
            <p:cNvSpPr>
              <a:spLocks noChangeArrowheads="1"/>
            </p:cNvSpPr>
            <p:nvPr/>
          </p:nvSpPr>
          <p:spPr bwMode="auto">
            <a:xfrm>
              <a:off x="486" y="2319"/>
              <a:ext cx="1836" cy="385"/>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85000"/>
                </a:lnSpc>
                <a:spcBef>
                  <a:spcPct val="20000"/>
                </a:spcBef>
                <a:spcAft>
                  <a:spcPts val="0"/>
                </a:spcAft>
                <a:defRPr/>
              </a:pPr>
              <a:r>
                <a:rPr lang="en-US" sz="2400">
                  <a:solidFill>
                    <a:schemeClr val="bg1"/>
                  </a:solidFill>
                  <a:latin typeface="Arial" pitchFamily="1" charset="0"/>
                </a:rPr>
                <a:t>6-mercaptopurine</a:t>
              </a:r>
            </a:p>
          </p:txBody>
        </p:sp>
        <p:sp>
          <p:nvSpPr>
            <p:cNvPr id="1953823" name="Rectangle 31"/>
            <p:cNvSpPr>
              <a:spLocks noChangeArrowheads="1"/>
            </p:cNvSpPr>
            <p:nvPr/>
          </p:nvSpPr>
          <p:spPr bwMode="auto">
            <a:xfrm>
              <a:off x="4158" y="1893"/>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corticosteroids</a:t>
              </a:r>
            </a:p>
          </p:txBody>
        </p:sp>
        <p:sp>
          <p:nvSpPr>
            <p:cNvPr id="1953824" name="Rectangle 32"/>
            <p:cNvSpPr>
              <a:spLocks noChangeArrowheads="1"/>
            </p:cNvSpPr>
            <p:nvPr/>
          </p:nvSpPr>
          <p:spPr bwMode="auto">
            <a:xfrm>
              <a:off x="2322" y="1893"/>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acetaminophen</a:t>
              </a:r>
            </a:p>
          </p:txBody>
        </p:sp>
        <p:sp>
          <p:nvSpPr>
            <p:cNvPr id="1953825" name="Rectangle 33"/>
            <p:cNvSpPr>
              <a:spLocks noChangeArrowheads="1"/>
            </p:cNvSpPr>
            <p:nvPr/>
          </p:nvSpPr>
          <p:spPr bwMode="auto">
            <a:xfrm>
              <a:off x="486" y="1893"/>
              <a:ext cx="1836" cy="37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azathioprine</a:t>
              </a:r>
            </a:p>
          </p:txBody>
        </p:sp>
        <p:sp>
          <p:nvSpPr>
            <p:cNvPr id="1953826" name="Rectangle 34"/>
            <p:cNvSpPr>
              <a:spLocks noChangeArrowheads="1"/>
            </p:cNvSpPr>
            <p:nvPr/>
          </p:nvSpPr>
          <p:spPr bwMode="auto">
            <a:xfrm>
              <a:off x="4158" y="1514"/>
              <a:ext cx="1836" cy="371"/>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carbamazepine</a:t>
              </a:r>
            </a:p>
          </p:txBody>
        </p:sp>
        <p:sp>
          <p:nvSpPr>
            <p:cNvPr id="1953827" name="Rectangle 35"/>
            <p:cNvSpPr>
              <a:spLocks noChangeArrowheads="1"/>
            </p:cNvSpPr>
            <p:nvPr/>
          </p:nvSpPr>
          <p:spPr bwMode="auto">
            <a:xfrm>
              <a:off x="2322" y="1514"/>
              <a:ext cx="1836" cy="371"/>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ACE inhibitors</a:t>
              </a:r>
            </a:p>
          </p:txBody>
        </p:sp>
        <p:sp>
          <p:nvSpPr>
            <p:cNvPr id="1953828" name="Rectangle 36"/>
            <p:cNvSpPr>
              <a:spLocks noChangeArrowheads="1"/>
            </p:cNvSpPr>
            <p:nvPr/>
          </p:nvSpPr>
          <p:spPr bwMode="auto">
            <a:xfrm>
              <a:off x="486" y="1514"/>
              <a:ext cx="1836" cy="371"/>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120000"/>
                </a:lnSpc>
                <a:spcBef>
                  <a:spcPct val="20000"/>
                </a:spcBef>
                <a:spcAft>
                  <a:spcPts val="0"/>
                </a:spcAft>
                <a:defRPr/>
              </a:pPr>
              <a:r>
                <a:rPr lang="en-US" sz="2400">
                  <a:solidFill>
                    <a:schemeClr val="bg1"/>
                  </a:solidFill>
                  <a:latin typeface="Arial" pitchFamily="1" charset="0"/>
                </a:rPr>
                <a:t>asparaginase</a:t>
              </a:r>
            </a:p>
          </p:txBody>
        </p:sp>
        <p:sp>
          <p:nvSpPr>
            <p:cNvPr id="63524" name="Rectangle 37"/>
            <p:cNvSpPr>
              <a:spLocks noChangeArrowheads="1"/>
            </p:cNvSpPr>
            <p:nvPr/>
          </p:nvSpPr>
          <p:spPr bwMode="auto">
            <a:xfrm>
              <a:off x="4142" y="1037"/>
              <a:ext cx="1836" cy="685"/>
            </a:xfrm>
            <a:prstGeom prst="rect">
              <a:avLst/>
            </a:prstGeom>
            <a:noFill/>
            <a:ln w="9525">
              <a:noFill/>
              <a:miter lim="800000"/>
              <a:headEnd/>
              <a:tailEnd/>
            </a:ln>
          </p:spPr>
          <p:txBody>
            <a:bodyPr/>
            <a:lstStyle/>
            <a:p>
              <a:pPr>
                <a:lnSpc>
                  <a:spcPct val="150000"/>
                </a:lnSpc>
                <a:spcBef>
                  <a:spcPct val="20000"/>
                </a:spcBef>
              </a:pPr>
              <a:r>
                <a:rPr lang="en-US" sz="2800">
                  <a:solidFill>
                    <a:srgbClr val="FFCC99"/>
                  </a:solidFill>
                </a:rPr>
                <a:t>Rare</a:t>
              </a:r>
            </a:p>
          </p:txBody>
        </p:sp>
        <p:sp>
          <p:nvSpPr>
            <p:cNvPr id="63525" name="Rectangle 38"/>
            <p:cNvSpPr>
              <a:spLocks noChangeArrowheads="1"/>
            </p:cNvSpPr>
            <p:nvPr/>
          </p:nvSpPr>
          <p:spPr bwMode="auto">
            <a:xfrm>
              <a:off x="2322" y="1045"/>
              <a:ext cx="1836" cy="685"/>
            </a:xfrm>
            <a:prstGeom prst="rect">
              <a:avLst/>
            </a:prstGeom>
            <a:noFill/>
            <a:ln w="9525">
              <a:noFill/>
              <a:miter lim="800000"/>
              <a:headEnd/>
              <a:tailEnd/>
            </a:ln>
          </p:spPr>
          <p:txBody>
            <a:bodyPr/>
            <a:lstStyle/>
            <a:p>
              <a:pPr>
                <a:lnSpc>
                  <a:spcPct val="150000"/>
                </a:lnSpc>
                <a:spcBef>
                  <a:spcPct val="20000"/>
                </a:spcBef>
              </a:pPr>
              <a:r>
                <a:rPr lang="en-US" sz="2800">
                  <a:solidFill>
                    <a:srgbClr val="FFCC99"/>
                  </a:solidFill>
                </a:rPr>
                <a:t>Uncommon</a:t>
              </a:r>
            </a:p>
          </p:txBody>
        </p:sp>
        <p:sp>
          <p:nvSpPr>
            <p:cNvPr id="63526" name="Rectangle 39"/>
            <p:cNvSpPr>
              <a:spLocks noChangeArrowheads="1"/>
            </p:cNvSpPr>
            <p:nvPr/>
          </p:nvSpPr>
          <p:spPr bwMode="auto">
            <a:xfrm>
              <a:off x="446" y="1045"/>
              <a:ext cx="1892" cy="669"/>
            </a:xfrm>
            <a:prstGeom prst="rect">
              <a:avLst/>
            </a:prstGeom>
            <a:noFill/>
            <a:ln w="9525">
              <a:noFill/>
              <a:miter lim="800000"/>
              <a:headEnd/>
              <a:tailEnd/>
            </a:ln>
          </p:spPr>
          <p:txBody>
            <a:bodyPr/>
            <a:lstStyle/>
            <a:p>
              <a:pPr>
                <a:lnSpc>
                  <a:spcPct val="150000"/>
                </a:lnSpc>
                <a:spcBef>
                  <a:spcPct val="20000"/>
                </a:spcBef>
              </a:pPr>
              <a:r>
                <a:rPr lang="en-US" sz="2800">
                  <a:solidFill>
                    <a:srgbClr val="FFCC99"/>
                  </a:solidFill>
                </a:rPr>
                <a:t>Common</a:t>
              </a:r>
            </a:p>
          </p:txBody>
        </p:sp>
        <p:sp>
          <p:nvSpPr>
            <p:cNvPr id="1953832" name="Rectangle 40"/>
            <p:cNvSpPr>
              <a:spLocks noChangeArrowheads="1"/>
            </p:cNvSpPr>
            <p:nvPr/>
          </p:nvSpPr>
          <p:spPr bwMode="auto">
            <a:xfrm>
              <a:off x="160" y="402"/>
              <a:ext cx="6186" cy="72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lnSpc>
                  <a:spcPct val="85000"/>
                </a:lnSpc>
                <a:spcBef>
                  <a:spcPts val="0"/>
                </a:spcBef>
                <a:spcAft>
                  <a:spcPts val="0"/>
                </a:spcAft>
                <a:defRPr/>
              </a:pPr>
              <a:r>
                <a:rPr lang="en-US" sz="3200">
                  <a:solidFill>
                    <a:srgbClr val="FFFF00"/>
                  </a:solidFill>
                  <a:latin typeface="Arial" pitchFamily="1" charset="0"/>
                  <a:ea typeface="Times" pitchFamily="1" charset="0"/>
                  <a:cs typeface="Times" pitchFamily="1" charset="0"/>
                </a:rPr>
                <a:t>Drug Induced Pancreatitis Sorted by Incidence</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7" name="Picture 2" descr="Hypertriglyeridemic"/>
          <p:cNvPicPr>
            <a:picLocks noChangeAspect="1" noChangeArrowheads="1"/>
          </p:cNvPicPr>
          <p:nvPr/>
        </p:nvPicPr>
        <p:blipFill>
          <a:blip r:embed="rId3">
            <a:clrChange>
              <a:clrFrom>
                <a:srgbClr val="0D060E"/>
              </a:clrFrom>
              <a:clrTo>
                <a:srgbClr val="0D060E">
                  <a:alpha val="0"/>
                </a:srgbClr>
              </a:clrTo>
            </a:clrChange>
          </a:blip>
          <a:srcRect/>
          <a:stretch>
            <a:fillRect/>
          </a:stretch>
        </p:blipFill>
        <p:spPr bwMode="auto">
          <a:xfrm>
            <a:off x="5272088" y="1001713"/>
            <a:ext cx="3273425" cy="5553075"/>
          </a:xfrm>
          <a:prstGeom prst="rect">
            <a:avLst/>
          </a:prstGeom>
          <a:noFill/>
          <a:ln w="9525">
            <a:noFill/>
            <a:miter lim="800000"/>
            <a:headEnd/>
            <a:tailEnd/>
          </a:ln>
        </p:spPr>
      </p:pic>
      <p:sp>
        <p:nvSpPr>
          <p:cNvPr id="2048003" name="Text Box 3"/>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grpSp>
        <p:nvGrpSpPr>
          <p:cNvPr id="65539" name="Group 4"/>
          <p:cNvGrpSpPr>
            <a:grpSpLocks/>
          </p:cNvGrpSpPr>
          <p:nvPr/>
        </p:nvGrpSpPr>
        <p:grpSpPr bwMode="auto">
          <a:xfrm>
            <a:off x="271463" y="1697038"/>
            <a:ext cx="8737600" cy="4868862"/>
            <a:chOff x="192" y="1069"/>
            <a:chExt cx="6192" cy="3067"/>
          </a:xfrm>
        </p:grpSpPr>
        <p:sp>
          <p:nvSpPr>
            <p:cNvPr id="2048005" name="Rectangle 5"/>
            <p:cNvSpPr>
              <a:spLocks noChangeArrowheads="1"/>
            </p:cNvSpPr>
            <p:nvPr/>
          </p:nvSpPr>
          <p:spPr bwMode="auto">
            <a:xfrm>
              <a:off x="192" y="1160"/>
              <a:ext cx="3884" cy="2976"/>
            </a:xfrm>
            <a:prstGeom prst="rect">
              <a:avLst/>
            </a:prstGeom>
            <a:noFill/>
            <a:ln w="9525">
              <a:noFill/>
              <a:miter lim="800000"/>
              <a:headEnd/>
              <a:tailEnd/>
            </a:ln>
            <a:effectLst>
              <a:outerShdw blurRad="63500" dist="38099" dir="2700000" algn="ctr" rotWithShape="0">
                <a:schemeClr val="tx2">
                  <a:alpha val="74998"/>
                </a:schemeClr>
              </a:outerShdw>
            </a:effectLst>
          </p:spPr>
          <p:txBody>
            <a:bodyPr/>
            <a:lstStyle/>
            <a:p>
              <a:pPr marL="342900" indent="-342900" fontAlgn="auto">
                <a:lnSpc>
                  <a:spcPct val="65000"/>
                </a:lnSpc>
                <a:spcBef>
                  <a:spcPct val="75000"/>
                </a:spcBef>
                <a:spcAft>
                  <a:spcPts val="0"/>
                </a:spcAft>
                <a:buClr>
                  <a:srgbClr val="99CCFF"/>
                </a:buClr>
                <a:buFont typeface="Symbol" pitchFamily="1" charset="2"/>
                <a:buChar char="·"/>
                <a:tabLst>
                  <a:tab pos="685800" algn="l"/>
                </a:tabLst>
                <a:defRPr/>
              </a:pPr>
              <a:r>
                <a:rPr lang="en-US" sz="2800">
                  <a:solidFill>
                    <a:schemeClr val="bg1"/>
                  </a:solidFill>
                  <a:latin typeface="Arial" pitchFamily="1" charset="0"/>
                </a:rPr>
                <a:t>Rare cause of acute pancreatitis</a:t>
              </a:r>
            </a:p>
            <a:p>
              <a:pPr marL="342900" indent="-342900" fontAlgn="auto">
                <a:lnSpc>
                  <a:spcPct val="90000"/>
                </a:lnSpc>
                <a:spcBef>
                  <a:spcPct val="75000"/>
                </a:spcBef>
                <a:spcAft>
                  <a:spcPts val="0"/>
                </a:spcAft>
                <a:buClr>
                  <a:srgbClr val="99CCFF"/>
                </a:buClr>
                <a:buFont typeface="Symbol" pitchFamily="1" charset="2"/>
                <a:buChar char="·"/>
                <a:tabLst>
                  <a:tab pos="685800" algn="l"/>
                </a:tabLst>
                <a:defRPr/>
              </a:pPr>
              <a:r>
                <a:rPr lang="en-US" sz="2800">
                  <a:solidFill>
                    <a:schemeClr val="bg1"/>
                  </a:solidFill>
                  <a:latin typeface="Arial" pitchFamily="1" charset="0"/>
                </a:rPr>
                <a:t>Serum triglycerides usually &gt;1000 mg/dL</a:t>
              </a:r>
            </a:p>
            <a:p>
              <a:pPr marL="342900" indent="-342900" fontAlgn="auto">
                <a:lnSpc>
                  <a:spcPct val="65000"/>
                </a:lnSpc>
                <a:spcBef>
                  <a:spcPct val="75000"/>
                </a:spcBef>
                <a:spcAft>
                  <a:spcPts val="0"/>
                </a:spcAft>
                <a:buClr>
                  <a:srgbClr val="99CCFF"/>
                </a:buClr>
                <a:buFont typeface="Symbol" pitchFamily="1" charset="2"/>
                <a:buChar char="·"/>
                <a:tabLst>
                  <a:tab pos="685800" algn="l"/>
                </a:tabLst>
                <a:defRPr/>
              </a:pPr>
              <a:r>
                <a:rPr lang="en-US" sz="2800">
                  <a:solidFill>
                    <a:schemeClr val="bg1"/>
                  </a:solidFill>
                  <a:latin typeface="Arial" pitchFamily="1" charset="0"/>
                </a:rPr>
                <a:t>May cause chronic disease</a:t>
              </a:r>
            </a:p>
            <a:p>
              <a:pPr marL="342900" indent="-342900" fontAlgn="auto">
                <a:lnSpc>
                  <a:spcPct val="65000"/>
                </a:lnSpc>
                <a:spcBef>
                  <a:spcPct val="75000"/>
                </a:spcBef>
                <a:spcAft>
                  <a:spcPts val="0"/>
                </a:spcAft>
                <a:buClr>
                  <a:srgbClr val="99CCFF"/>
                </a:buClr>
                <a:buFont typeface="Symbol" pitchFamily="1" charset="2"/>
                <a:buChar char="·"/>
                <a:tabLst>
                  <a:tab pos="685800" algn="l"/>
                </a:tabLst>
                <a:defRPr/>
              </a:pPr>
              <a:r>
                <a:rPr lang="en-US" sz="2800">
                  <a:solidFill>
                    <a:schemeClr val="bg1"/>
                  </a:solidFill>
                  <a:latin typeface="Arial" pitchFamily="1" charset="0"/>
                </a:rPr>
                <a:t>Can be drug-induced:</a:t>
              </a:r>
            </a:p>
            <a:p>
              <a:pPr marL="571500" lvl="1" fontAlgn="auto">
                <a:lnSpc>
                  <a:spcPct val="65000"/>
                </a:lnSpc>
                <a:spcBef>
                  <a:spcPct val="75000"/>
                </a:spcBef>
                <a:spcAft>
                  <a:spcPts val="0"/>
                </a:spcAft>
                <a:buClr>
                  <a:srgbClr val="99CCFF"/>
                </a:buClr>
                <a:tabLst>
                  <a:tab pos="685800" algn="l"/>
                </a:tabLst>
                <a:defRPr/>
              </a:pPr>
              <a:r>
                <a:rPr lang="en-US" sz="2400">
                  <a:solidFill>
                    <a:srgbClr val="99CCFF"/>
                  </a:solidFill>
                  <a:latin typeface="Arial" pitchFamily="1" charset="0"/>
                  <a:ea typeface="ＭＳ Ｐゴシック" pitchFamily="1" charset="-128"/>
                </a:rPr>
                <a:t>Alcohol, estrogens,</a:t>
              </a:r>
            </a:p>
            <a:p>
              <a:pPr marL="571500" lvl="1" fontAlgn="auto">
                <a:lnSpc>
                  <a:spcPct val="90000"/>
                </a:lnSpc>
                <a:spcBef>
                  <a:spcPct val="20000"/>
                </a:spcBef>
                <a:spcAft>
                  <a:spcPts val="0"/>
                </a:spcAft>
                <a:buClr>
                  <a:srgbClr val="99CCFF"/>
                </a:buClr>
                <a:tabLst>
                  <a:tab pos="685800" algn="l"/>
                </a:tabLst>
                <a:defRPr/>
              </a:pPr>
              <a:r>
                <a:rPr lang="en-US" sz="2400">
                  <a:solidFill>
                    <a:srgbClr val="99CCFF"/>
                  </a:solidFill>
                  <a:latin typeface="Arial" pitchFamily="1" charset="0"/>
                  <a:ea typeface="ＭＳ Ｐゴシック" pitchFamily="1" charset="-128"/>
                </a:rPr>
                <a:t>isotretinoin, HIV-protease inhibitors</a:t>
              </a:r>
            </a:p>
          </p:txBody>
        </p:sp>
        <p:sp>
          <p:nvSpPr>
            <p:cNvPr id="2048006" name="Text Box 6"/>
            <p:cNvSpPr txBox="1">
              <a:spLocks noChangeArrowheads="1"/>
            </p:cNvSpPr>
            <p:nvPr/>
          </p:nvSpPr>
          <p:spPr bwMode="auto">
            <a:xfrm>
              <a:off x="4216" y="1069"/>
              <a:ext cx="1254" cy="25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chemeClr val="bg1"/>
                  </a:solidFill>
                  <a:latin typeface="Arial" pitchFamily="1" charset="0"/>
                </a:rPr>
                <a:t>TG</a:t>
              </a:r>
            </a:p>
          </p:txBody>
        </p:sp>
        <p:sp>
          <p:nvSpPr>
            <p:cNvPr id="2048007" name="Text Box 7"/>
            <p:cNvSpPr txBox="1">
              <a:spLocks noChangeArrowheads="1"/>
            </p:cNvSpPr>
            <p:nvPr/>
          </p:nvSpPr>
          <p:spPr bwMode="auto">
            <a:xfrm>
              <a:off x="4652" y="1721"/>
              <a:ext cx="1254" cy="25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chemeClr val="bg1"/>
                  </a:solidFill>
                  <a:latin typeface="Arial" pitchFamily="1" charset="0"/>
                </a:rPr>
                <a:t>TG lipase</a:t>
              </a:r>
            </a:p>
          </p:txBody>
        </p:sp>
        <p:sp>
          <p:nvSpPr>
            <p:cNvPr id="2048008" name="Text Box 8"/>
            <p:cNvSpPr txBox="1">
              <a:spLocks noChangeArrowheads="1"/>
            </p:cNvSpPr>
            <p:nvPr/>
          </p:nvSpPr>
          <p:spPr bwMode="auto">
            <a:xfrm>
              <a:off x="5258" y="2445"/>
              <a:ext cx="1126" cy="393"/>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lnSpc>
                  <a:spcPct val="85000"/>
                </a:lnSpc>
                <a:spcBef>
                  <a:spcPct val="40000"/>
                </a:spcBef>
                <a:spcAft>
                  <a:spcPts val="0"/>
                </a:spcAft>
                <a:defRPr/>
              </a:pPr>
              <a:r>
                <a:rPr lang="en-US" sz="2000">
                  <a:solidFill>
                    <a:schemeClr val="bg1"/>
                  </a:solidFill>
                  <a:latin typeface="Arial" pitchFamily="1" charset="0"/>
                </a:rPr>
                <a:t>Free fatty acids</a:t>
              </a:r>
            </a:p>
          </p:txBody>
        </p:sp>
        <p:sp>
          <p:nvSpPr>
            <p:cNvPr id="2048009" name="Text Box 9"/>
            <p:cNvSpPr txBox="1">
              <a:spLocks noChangeArrowheads="1"/>
            </p:cNvSpPr>
            <p:nvPr/>
          </p:nvSpPr>
          <p:spPr bwMode="auto">
            <a:xfrm>
              <a:off x="4484" y="3725"/>
              <a:ext cx="1254" cy="228"/>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lnSpc>
                  <a:spcPct val="85000"/>
                </a:lnSpc>
                <a:spcBef>
                  <a:spcPct val="40000"/>
                </a:spcBef>
                <a:spcAft>
                  <a:spcPts val="0"/>
                </a:spcAft>
                <a:defRPr/>
              </a:pPr>
              <a:r>
                <a:rPr lang="en-US" sz="2000">
                  <a:solidFill>
                    <a:srgbClr val="FFFF00"/>
                  </a:solidFill>
                  <a:latin typeface="Arial" pitchFamily="1" charset="0"/>
                </a:rPr>
                <a:t>Cell damage</a:t>
              </a:r>
            </a:p>
          </p:txBody>
        </p:sp>
      </p:grpSp>
      <p:sp>
        <p:nvSpPr>
          <p:cNvPr id="65540" name="Rectangle 10"/>
          <p:cNvSpPr>
            <a:spLocks noChangeArrowheads="1"/>
          </p:cNvSpPr>
          <p:nvPr/>
        </p:nvSpPr>
        <p:spPr bwMode="auto">
          <a:xfrm>
            <a:off x="652463" y="469900"/>
            <a:ext cx="7772400" cy="1143000"/>
          </a:xfrm>
          <a:prstGeom prst="rect">
            <a:avLst/>
          </a:prstGeom>
          <a:noFill/>
          <a:ln w="9525">
            <a:noFill/>
            <a:miter lim="800000"/>
            <a:headEnd/>
            <a:tailEnd/>
          </a:ln>
        </p:spPr>
        <p:txBody>
          <a:bodyPr anchor="ctr"/>
          <a:lstStyle/>
          <a:p>
            <a:r>
              <a:rPr lang="en-US">
                <a:solidFill>
                  <a:srgbClr val="FFFF00"/>
                </a:solidFill>
              </a:rPr>
              <a:t>Hypertriglyceridemia</a:t>
            </a:r>
          </a:p>
        </p:txBody>
      </p:sp>
      <p:sp>
        <p:nvSpPr>
          <p:cNvPr id="2048011" name="Rectangle 11"/>
          <p:cNvSpPr>
            <a:spLocks noGrp="1" noChangeArrowheads="1"/>
          </p:cNvSpPr>
          <p:nvPr>
            <p:ph type="title"/>
          </p:nvPr>
        </p:nvSpPr>
        <p:spPr>
          <a:xfrm flipH="1">
            <a:off x="10721925" y="-378817"/>
            <a:ext cx="270651" cy="45719"/>
          </a:xfrm>
        </p:spPr>
        <p:txBody>
          <a:bodyPr>
            <a:normAutofit fontScale="90000"/>
          </a:bodyPr>
          <a:lstStyle/>
          <a:p>
            <a:pPr fontAlgn="auto">
              <a:spcAft>
                <a:spcPts val="0"/>
              </a:spcAft>
              <a:defRPr/>
            </a:pPr>
            <a:r>
              <a:rPr b="1" err="1">
                <a:ea typeface="Times" pitchFamily="1" charset="0"/>
                <a:cs typeface="Times" pitchFamily="1" charset="0"/>
              </a:rPr>
              <a:t>Hypertriglyceridemic</a:t>
            </a:r>
            <a:r>
              <a:rPr b="1">
                <a:ea typeface="Times" pitchFamily="1" charset="0"/>
                <a:cs typeface="Times" pitchFamily="1" charset="0"/>
              </a:rPr>
              <a:t> Pancreatitis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42" name="Text Box 2"/>
          <p:cNvSpPr txBox="1">
            <a:spLocks noChangeArrowheads="1"/>
          </p:cNvSpPr>
          <p:nvPr/>
        </p:nvSpPr>
        <p:spPr bwMode="auto">
          <a:xfrm>
            <a:off x="641350" y="6334125"/>
            <a:ext cx="6002338"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1600" i="1">
                <a:solidFill>
                  <a:srgbClr val="99CCFF"/>
                </a:solidFill>
                <a:latin typeface="Arial" pitchFamily="1" charset="0"/>
              </a:rPr>
              <a:t>V Khurana and J Barkin, Pancreas 2001; 22:103</a:t>
            </a:r>
          </a:p>
        </p:txBody>
      </p:sp>
      <p:sp>
        <p:nvSpPr>
          <p:cNvPr id="1955843" name="Rectangle 3"/>
          <p:cNvSpPr>
            <a:spLocks noGrp="1" noChangeArrowheads="1"/>
          </p:cNvSpPr>
          <p:nvPr>
            <p:ph type="title"/>
          </p:nvPr>
        </p:nvSpPr>
        <p:spPr>
          <a:xfrm flipH="1">
            <a:off x="11474280" y="-45719"/>
            <a:ext cx="45719" cy="45719"/>
          </a:xfrm>
        </p:spPr>
        <p:txBody>
          <a:bodyPr>
            <a:normAutofit fontScale="90000"/>
          </a:bodyPr>
          <a:lstStyle/>
          <a:p>
            <a:pPr fontAlgn="auto">
              <a:spcAft>
                <a:spcPts val="0"/>
              </a:spcAft>
              <a:defRPr/>
            </a:pPr>
            <a:r>
              <a:rPr b="1">
                <a:ea typeface="Times" pitchFamily="1" charset="0"/>
                <a:cs typeface="Times" pitchFamily="1" charset="0"/>
              </a:rPr>
              <a:t>Environmental causes of pancreatitis</a:t>
            </a:r>
            <a:endParaRPr/>
          </a:p>
        </p:txBody>
      </p:sp>
      <p:grpSp>
        <p:nvGrpSpPr>
          <p:cNvPr id="67587" name="Group 4"/>
          <p:cNvGrpSpPr>
            <a:grpSpLocks/>
          </p:cNvGrpSpPr>
          <p:nvPr/>
        </p:nvGrpSpPr>
        <p:grpSpPr bwMode="auto">
          <a:xfrm>
            <a:off x="384175" y="350838"/>
            <a:ext cx="8266113" cy="5565775"/>
            <a:chOff x="272" y="221"/>
            <a:chExt cx="5858" cy="3506"/>
          </a:xfrm>
        </p:grpSpPr>
        <p:sp>
          <p:nvSpPr>
            <p:cNvPr id="1955845" name="Text Box 5"/>
            <p:cNvSpPr txBox="1">
              <a:spLocks noChangeArrowheads="1"/>
            </p:cNvSpPr>
            <p:nvPr/>
          </p:nvSpPr>
          <p:spPr bwMode="auto">
            <a:xfrm>
              <a:off x="272" y="221"/>
              <a:ext cx="2322" cy="2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Pancreatitis</a:t>
              </a:r>
            </a:p>
          </p:txBody>
        </p:sp>
        <p:pic>
          <p:nvPicPr>
            <p:cNvPr id="67589" name="Picture 6" descr="CropDuster"/>
            <p:cNvPicPr>
              <a:picLocks noChangeAspect="1" noChangeArrowheads="1"/>
            </p:cNvPicPr>
            <p:nvPr/>
          </p:nvPicPr>
          <p:blipFill>
            <a:blip r:embed="rId3"/>
            <a:srcRect/>
            <a:stretch>
              <a:fillRect/>
            </a:stretch>
          </p:blipFill>
          <p:spPr bwMode="auto">
            <a:xfrm>
              <a:off x="4302" y="919"/>
              <a:ext cx="1828" cy="996"/>
            </a:xfrm>
            <a:prstGeom prst="rect">
              <a:avLst/>
            </a:prstGeom>
            <a:noFill/>
            <a:ln w="19050">
              <a:solidFill>
                <a:srgbClr val="0000CC"/>
              </a:solidFill>
              <a:miter lim="800000"/>
              <a:headEnd/>
              <a:tailEnd/>
            </a:ln>
          </p:spPr>
        </p:pic>
        <p:pic>
          <p:nvPicPr>
            <p:cNvPr id="67590" name="Picture 7" descr="scorpion2sm"/>
            <p:cNvPicPr>
              <a:picLocks noChangeAspect="1" noChangeArrowheads="1"/>
            </p:cNvPicPr>
            <p:nvPr/>
          </p:nvPicPr>
          <p:blipFill>
            <a:blip r:embed="rId4"/>
            <a:srcRect/>
            <a:stretch>
              <a:fillRect/>
            </a:stretch>
          </p:blipFill>
          <p:spPr bwMode="auto">
            <a:xfrm>
              <a:off x="3792" y="2377"/>
              <a:ext cx="1794" cy="1350"/>
            </a:xfrm>
            <a:prstGeom prst="rect">
              <a:avLst/>
            </a:prstGeom>
            <a:noFill/>
            <a:ln w="19050">
              <a:solidFill>
                <a:srgbClr val="0000FF"/>
              </a:solidFill>
              <a:miter lim="800000"/>
              <a:headEnd/>
              <a:tailEnd/>
            </a:ln>
          </p:spPr>
        </p:pic>
        <p:sp>
          <p:nvSpPr>
            <p:cNvPr id="1955848" name="Rectangle 8"/>
            <p:cNvSpPr>
              <a:spLocks noChangeArrowheads="1"/>
            </p:cNvSpPr>
            <p:nvPr/>
          </p:nvSpPr>
          <p:spPr bwMode="auto">
            <a:xfrm>
              <a:off x="496" y="298"/>
              <a:ext cx="5508" cy="72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Environmental Toxic Causes</a:t>
              </a:r>
            </a:p>
          </p:txBody>
        </p:sp>
        <p:sp>
          <p:nvSpPr>
            <p:cNvPr id="1955849" name="Rectangle 9"/>
            <p:cNvSpPr>
              <a:spLocks noChangeArrowheads="1"/>
            </p:cNvSpPr>
            <p:nvPr/>
          </p:nvSpPr>
          <p:spPr bwMode="auto">
            <a:xfrm>
              <a:off x="1183" y="1026"/>
              <a:ext cx="4089" cy="2507"/>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spcBef>
                  <a:spcPct val="20000"/>
                </a:spcBef>
                <a:spcAft>
                  <a:spcPts val="0"/>
                </a:spcAft>
                <a:buClr>
                  <a:srgbClr val="99CCFF"/>
                </a:buClr>
                <a:buFont typeface="Symbol" pitchFamily="1" charset="2"/>
                <a:buChar char="·"/>
                <a:defRPr/>
              </a:pPr>
              <a:r>
                <a:rPr lang="en-US" sz="2800">
                  <a:solidFill>
                    <a:schemeClr val="bg1"/>
                  </a:solidFill>
                  <a:latin typeface="Arial" pitchFamily="1" charset="0"/>
                </a:rPr>
                <a:t>Definite</a:t>
              </a:r>
            </a:p>
            <a:p>
              <a:pPr marL="742950" lvl="1" indent="-285750" fontAlgn="auto">
                <a:spcBef>
                  <a:spcPct val="20000"/>
                </a:spcBef>
                <a:spcAft>
                  <a:spcPts val="0"/>
                </a:spcAft>
                <a:buClr>
                  <a:srgbClr val="3399FF"/>
                </a:buClr>
                <a:buFont typeface="Symbol" pitchFamily="1" charset="2"/>
                <a:buChar char="·"/>
                <a:defRPr/>
              </a:pPr>
              <a:r>
                <a:rPr lang="en-US" sz="2400">
                  <a:solidFill>
                    <a:srgbClr val="99CCFF"/>
                  </a:solidFill>
                  <a:latin typeface="Arial" pitchFamily="1" charset="0"/>
                  <a:ea typeface="ＭＳ Ｐゴシック" pitchFamily="1" charset="-128"/>
                </a:rPr>
                <a:t>Methanol</a:t>
              </a:r>
            </a:p>
            <a:p>
              <a:pPr marL="742950" lvl="1" indent="-285750" fontAlgn="auto">
                <a:spcBef>
                  <a:spcPct val="20000"/>
                </a:spcBef>
                <a:spcAft>
                  <a:spcPts val="0"/>
                </a:spcAft>
                <a:buClr>
                  <a:srgbClr val="3399FF"/>
                </a:buClr>
                <a:buFont typeface="Symbol" pitchFamily="1" charset="2"/>
                <a:buChar char="·"/>
                <a:defRPr/>
              </a:pPr>
              <a:r>
                <a:rPr lang="en-US" sz="2400">
                  <a:solidFill>
                    <a:srgbClr val="99CCFF"/>
                  </a:solidFill>
                  <a:latin typeface="Arial" pitchFamily="1" charset="0"/>
                  <a:ea typeface="ＭＳ Ｐゴシック" pitchFamily="1" charset="-128"/>
                </a:rPr>
                <a:t>Ethylene glycol</a:t>
              </a:r>
            </a:p>
            <a:p>
              <a:pPr marL="742950" lvl="1" indent="-285750" fontAlgn="auto">
                <a:spcBef>
                  <a:spcPct val="20000"/>
                </a:spcBef>
                <a:spcAft>
                  <a:spcPts val="0"/>
                </a:spcAft>
                <a:buClr>
                  <a:srgbClr val="3399FF"/>
                </a:buClr>
                <a:buFont typeface="Symbol" pitchFamily="1" charset="2"/>
                <a:buChar char="·"/>
                <a:defRPr/>
              </a:pPr>
              <a:r>
                <a:rPr lang="en-US" sz="2400">
                  <a:solidFill>
                    <a:srgbClr val="99CCFF"/>
                  </a:solidFill>
                  <a:latin typeface="Arial" pitchFamily="1" charset="0"/>
                  <a:ea typeface="ＭＳ Ｐゴシック" pitchFamily="1" charset="-128"/>
                </a:rPr>
                <a:t>Organophosphorus insecticides</a:t>
              </a:r>
            </a:p>
            <a:p>
              <a:pPr marL="742950" lvl="1" indent="-285750" fontAlgn="auto">
                <a:spcBef>
                  <a:spcPct val="20000"/>
                </a:spcBef>
                <a:spcAft>
                  <a:spcPts val="0"/>
                </a:spcAft>
                <a:buClr>
                  <a:srgbClr val="3399FF"/>
                </a:buClr>
                <a:buFont typeface="Symbol" pitchFamily="1" charset="2"/>
                <a:buChar char="·"/>
                <a:defRPr/>
              </a:pPr>
              <a:r>
                <a:rPr lang="en-US" sz="2400">
                  <a:solidFill>
                    <a:srgbClr val="99CCFF"/>
                  </a:solidFill>
                  <a:latin typeface="Arial" pitchFamily="1" charset="0"/>
                  <a:ea typeface="ＭＳ Ｐゴシック" pitchFamily="1" charset="-128"/>
                </a:rPr>
                <a:t>Scorpion toxins</a:t>
              </a:r>
              <a:endParaRPr lang="en-US" sz="2400">
                <a:solidFill>
                  <a:schemeClr val="bg1"/>
                </a:solidFill>
                <a:latin typeface="Arial" pitchFamily="1" charset="0"/>
                <a:ea typeface="ＭＳ Ｐゴシック" pitchFamily="1" charset="-128"/>
              </a:endParaRPr>
            </a:p>
            <a:p>
              <a:pPr marL="342900" indent="-342900" fontAlgn="auto">
                <a:spcBef>
                  <a:spcPct val="75000"/>
                </a:spcBef>
                <a:spcAft>
                  <a:spcPts val="0"/>
                </a:spcAft>
                <a:buClr>
                  <a:srgbClr val="99CCFF"/>
                </a:buClr>
                <a:buFont typeface="Symbol" pitchFamily="1" charset="2"/>
                <a:buChar char="·"/>
                <a:defRPr/>
              </a:pPr>
              <a:r>
                <a:rPr lang="en-US" sz="2800">
                  <a:solidFill>
                    <a:schemeClr val="bg1"/>
                  </a:solidFill>
                  <a:latin typeface="Arial" pitchFamily="1" charset="0"/>
                </a:rPr>
                <a:t>Probable</a:t>
              </a:r>
            </a:p>
            <a:p>
              <a:pPr marL="742950" lvl="1" indent="-285750" fontAlgn="auto">
                <a:spcBef>
                  <a:spcPct val="20000"/>
                </a:spcBef>
                <a:spcAft>
                  <a:spcPts val="0"/>
                </a:spcAft>
                <a:buClr>
                  <a:srgbClr val="3399FF"/>
                </a:buClr>
                <a:buFont typeface="Symbol" pitchFamily="1" charset="2"/>
                <a:buChar char="·"/>
                <a:defRPr/>
              </a:pPr>
              <a:r>
                <a:rPr lang="en-US" sz="2400">
                  <a:solidFill>
                    <a:srgbClr val="99CCFF"/>
                  </a:solidFill>
                  <a:latin typeface="Arial" pitchFamily="1" charset="0"/>
                  <a:ea typeface="ＭＳ Ｐゴシック" pitchFamily="1" charset="-128"/>
                </a:rPr>
                <a:t>Pentachlorophenol</a:t>
              </a:r>
            </a:p>
            <a:p>
              <a:pPr marL="742950" lvl="1" indent="-285750" fontAlgn="auto">
                <a:spcBef>
                  <a:spcPct val="20000"/>
                </a:spcBef>
                <a:spcAft>
                  <a:spcPts val="0"/>
                </a:spcAft>
                <a:buClr>
                  <a:srgbClr val="3399FF"/>
                </a:buClr>
                <a:buFont typeface="Symbol" pitchFamily="1" charset="2"/>
                <a:buChar char="·"/>
                <a:defRPr/>
              </a:pPr>
              <a:r>
                <a:rPr lang="en-US" sz="2400">
                  <a:solidFill>
                    <a:srgbClr val="99CCFF"/>
                  </a:solidFill>
                  <a:latin typeface="Arial" pitchFamily="1" charset="0"/>
                  <a:ea typeface="ＭＳ Ｐゴシック" pitchFamily="1" charset="-128"/>
                </a:rPr>
                <a:t>Trichloroethylene</a:t>
              </a:r>
              <a:endParaRPr lang="en-US" sz="2400">
                <a:solidFill>
                  <a:schemeClr val="bg1"/>
                </a:solidFill>
                <a:latin typeface="Arial" pitchFamily="1" charset="0"/>
                <a:ea typeface="ＭＳ Ｐゴシック" pitchFamily="1" charset="-128"/>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3" name="Picture 2" descr="GallstoneMigration"/>
          <p:cNvPicPr>
            <a:picLocks noChangeAspect="1" noChangeArrowheads="1"/>
          </p:cNvPicPr>
          <p:nvPr/>
        </p:nvPicPr>
        <p:blipFill>
          <a:blip r:embed="rId3"/>
          <a:srcRect/>
          <a:stretch>
            <a:fillRect/>
          </a:stretch>
        </p:blipFill>
        <p:spPr bwMode="auto">
          <a:xfrm>
            <a:off x="0" y="0"/>
            <a:ext cx="9144000" cy="6862763"/>
          </a:xfrm>
          <a:prstGeom prst="rect">
            <a:avLst/>
          </a:prstGeom>
          <a:noFill/>
          <a:ln w="9525">
            <a:noFill/>
            <a:miter lim="800000"/>
            <a:headEnd/>
            <a:tailEnd/>
          </a:ln>
        </p:spPr>
      </p:pic>
      <p:sp>
        <p:nvSpPr>
          <p:cNvPr id="69634" name="Text Box 3"/>
          <p:cNvSpPr txBox="1">
            <a:spLocks noChangeArrowheads="1"/>
          </p:cNvSpPr>
          <p:nvPr/>
        </p:nvSpPr>
        <p:spPr bwMode="auto">
          <a:xfrm>
            <a:off x="384175" y="368300"/>
            <a:ext cx="3679825"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rPr>
              <a:t>Gallstone Migration</a:t>
            </a:r>
            <a:endParaRPr lang="en-US">
              <a:solidFill>
                <a:srgbClr val="FFFF00"/>
              </a:solidFill>
              <a:latin typeface="Times New Roman" pitchFamily="18" charset="0"/>
            </a:endParaRPr>
          </a:p>
        </p:txBody>
      </p:sp>
      <p:sp>
        <p:nvSpPr>
          <p:cNvPr id="1970180" name="Rectangle 4"/>
          <p:cNvSpPr>
            <a:spLocks noGrp="1" noChangeArrowheads="1"/>
          </p:cNvSpPr>
          <p:nvPr>
            <p:ph type="title" idx="4294967295"/>
          </p:nvPr>
        </p:nvSpPr>
        <p:spPr/>
        <p:txBody>
          <a:bodyPr/>
          <a:lstStyle/>
          <a:p>
            <a:pPr fontAlgn="auto">
              <a:spcAft>
                <a:spcPts val="0"/>
              </a:spcAft>
              <a:defRPr/>
            </a:pPr>
            <a:r>
              <a:rPr b="1">
                <a:ea typeface="Times" pitchFamily="1" charset="0"/>
                <a:cs typeface="Times" pitchFamily="1" charset="0"/>
              </a:rPr>
              <a:t>Gallstone migration</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1618" name="Text Box 2"/>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Pancreatitis</a:t>
            </a:r>
          </a:p>
        </p:txBody>
      </p:sp>
      <p:grpSp>
        <p:nvGrpSpPr>
          <p:cNvPr id="71682" name="Group 3"/>
          <p:cNvGrpSpPr>
            <a:grpSpLocks/>
          </p:cNvGrpSpPr>
          <p:nvPr/>
        </p:nvGrpSpPr>
        <p:grpSpPr bwMode="auto">
          <a:xfrm>
            <a:off x="1096963" y="2189163"/>
            <a:ext cx="7651750" cy="3421062"/>
            <a:chOff x="777" y="1379"/>
            <a:chExt cx="5423" cy="2155"/>
          </a:xfrm>
        </p:grpSpPr>
        <p:sp>
          <p:nvSpPr>
            <p:cNvPr id="2031620" name="Rectangle 4"/>
            <p:cNvSpPr>
              <a:spLocks noChangeArrowheads="1"/>
            </p:cNvSpPr>
            <p:nvPr/>
          </p:nvSpPr>
          <p:spPr bwMode="auto">
            <a:xfrm>
              <a:off x="2920" y="1392"/>
              <a:ext cx="3280" cy="212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85000"/>
                </a:lnSpc>
                <a:spcBef>
                  <a:spcPct val="80000"/>
                </a:spcBef>
                <a:spcAft>
                  <a:spcPts val="0"/>
                </a:spcAft>
                <a:buClr>
                  <a:srgbClr val="99CCFF"/>
                </a:buClr>
                <a:buFont typeface="Symbol" pitchFamily="1" charset="2"/>
                <a:buChar char="·"/>
                <a:tabLst>
                  <a:tab pos="571500" algn="l"/>
                </a:tabLst>
                <a:defRPr/>
              </a:pPr>
              <a:r>
                <a:rPr lang="en-US" sz="3200">
                  <a:solidFill>
                    <a:schemeClr val="bg1"/>
                  </a:solidFill>
                  <a:latin typeface="Arial" pitchFamily="1" charset="0"/>
                </a:rPr>
                <a:t>5-15% of population</a:t>
              </a:r>
            </a:p>
            <a:p>
              <a:pPr marL="342900" indent="-342900" fontAlgn="auto">
                <a:lnSpc>
                  <a:spcPct val="85000"/>
                </a:lnSpc>
                <a:spcBef>
                  <a:spcPct val="80000"/>
                </a:spcBef>
                <a:spcAft>
                  <a:spcPts val="0"/>
                </a:spcAft>
                <a:buClr>
                  <a:srgbClr val="99CCFF"/>
                </a:buClr>
                <a:buFont typeface="Symbol" pitchFamily="1" charset="2"/>
                <a:buChar char="·"/>
                <a:tabLst>
                  <a:tab pos="571500" algn="l"/>
                </a:tabLst>
                <a:defRPr/>
              </a:pPr>
              <a:r>
                <a:rPr lang="en-US" sz="3200">
                  <a:solidFill>
                    <a:schemeClr val="bg1"/>
                  </a:solidFill>
                  <a:latin typeface="Arial" pitchFamily="1" charset="0"/>
                </a:rPr>
                <a:t>Impaired duct drainage 	in minority</a:t>
              </a:r>
            </a:p>
            <a:p>
              <a:pPr marL="342900" indent="-342900" fontAlgn="auto">
                <a:lnSpc>
                  <a:spcPct val="85000"/>
                </a:lnSpc>
                <a:spcBef>
                  <a:spcPct val="80000"/>
                </a:spcBef>
                <a:spcAft>
                  <a:spcPts val="0"/>
                </a:spcAft>
                <a:buClr>
                  <a:srgbClr val="99CCFF"/>
                </a:buClr>
                <a:buFont typeface="Symbol" pitchFamily="1" charset="2"/>
                <a:buChar char="·"/>
                <a:tabLst>
                  <a:tab pos="571500" algn="l"/>
                </a:tabLst>
                <a:defRPr/>
              </a:pPr>
              <a:r>
                <a:rPr lang="en-US" sz="3200">
                  <a:solidFill>
                    <a:srgbClr val="FFCC99"/>
                  </a:solidFill>
                  <a:latin typeface="Arial" pitchFamily="1" charset="0"/>
                </a:rPr>
                <a:t>Benefit of 			endoscopic 	treatments limited to 	specific subgroups</a:t>
              </a:r>
              <a:endParaRPr lang="en-US" sz="3200">
                <a:solidFill>
                  <a:schemeClr val="bg1"/>
                </a:solidFill>
                <a:latin typeface="Arial" pitchFamily="1" charset="0"/>
              </a:endParaRPr>
            </a:p>
          </p:txBody>
        </p:sp>
        <p:pic>
          <p:nvPicPr>
            <p:cNvPr id="71686" name="Picture 5"/>
            <p:cNvPicPr>
              <a:picLocks noChangeAspect="1" noChangeArrowheads="1"/>
            </p:cNvPicPr>
            <p:nvPr/>
          </p:nvPicPr>
          <p:blipFill>
            <a:blip r:embed="rId3"/>
            <a:srcRect b="1463"/>
            <a:stretch>
              <a:fillRect/>
            </a:stretch>
          </p:blipFill>
          <p:spPr bwMode="auto">
            <a:xfrm>
              <a:off x="777" y="1379"/>
              <a:ext cx="2042" cy="2155"/>
            </a:xfrm>
            <a:prstGeom prst="rect">
              <a:avLst/>
            </a:prstGeom>
            <a:noFill/>
            <a:ln w="9525">
              <a:solidFill>
                <a:schemeClr val="accent2"/>
              </a:solidFill>
              <a:miter lim="800000"/>
              <a:headEnd/>
              <a:tailEnd/>
            </a:ln>
          </p:spPr>
        </p:pic>
      </p:grpSp>
      <p:sp>
        <p:nvSpPr>
          <p:cNvPr id="2031622" name="Rectangle 6"/>
          <p:cNvSpPr>
            <a:spLocks noGrp="1" noChangeArrowheads="1"/>
          </p:cNvSpPr>
          <p:nvPr>
            <p:ph type="title"/>
          </p:nvPr>
        </p:nvSpPr>
        <p:spPr>
          <a:xfrm>
            <a:off x="13982700" y="-2171700"/>
            <a:ext cx="355599" cy="469901"/>
          </a:xfrm>
        </p:spPr>
        <p:txBody>
          <a:bodyPr>
            <a:normAutofit fontScale="90000"/>
          </a:bodyPr>
          <a:lstStyle/>
          <a:p>
            <a:pPr fontAlgn="auto">
              <a:spcAft>
                <a:spcPts val="0"/>
              </a:spcAft>
              <a:defRPr/>
            </a:pPr>
            <a:endParaRPr dirty="0"/>
          </a:p>
        </p:txBody>
      </p:sp>
      <p:sp>
        <p:nvSpPr>
          <p:cNvPr id="71684" name="Rectangle 7"/>
          <p:cNvSpPr>
            <a:spLocks noChangeArrowheads="1"/>
          </p:cNvSpPr>
          <p:nvPr/>
        </p:nvSpPr>
        <p:spPr bwMode="auto">
          <a:xfrm>
            <a:off x="677863" y="647700"/>
            <a:ext cx="7772400" cy="1143000"/>
          </a:xfrm>
          <a:prstGeom prst="rect">
            <a:avLst/>
          </a:prstGeom>
          <a:noFill/>
          <a:ln w="9525">
            <a:noFill/>
            <a:miter lim="800000"/>
            <a:headEnd/>
            <a:tailEnd/>
          </a:ln>
        </p:spPr>
        <p:txBody>
          <a:bodyPr anchor="ctr"/>
          <a:lstStyle/>
          <a:p>
            <a:r>
              <a:rPr lang="en-US">
                <a:solidFill>
                  <a:srgbClr val="FFFF00"/>
                </a:solidFill>
              </a:rPr>
              <a:t>PANCREATIC DIVISUM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304800" y="1600200"/>
            <a:ext cx="8534400" cy="579438"/>
          </a:xfrm>
          <a:prstGeom prst="rect">
            <a:avLst/>
          </a:prstGeom>
          <a:noFill/>
          <a:ln w="9525">
            <a:noFill/>
            <a:miter lim="800000"/>
            <a:headEnd/>
            <a:tailEnd/>
          </a:ln>
        </p:spPr>
        <p:txBody>
          <a:bodyPr>
            <a:spAutoFit/>
          </a:bodyPr>
          <a:lstStyle/>
          <a:p>
            <a:pPr>
              <a:spcBef>
                <a:spcPct val="50000"/>
              </a:spcBef>
            </a:pPr>
            <a:endParaRPr lang="en-US" sz="3200"/>
          </a:p>
        </p:txBody>
      </p:sp>
      <p:sp>
        <p:nvSpPr>
          <p:cNvPr id="2441219" name="Text Box 3"/>
          <p:cNvSpPr txBox="1">
            <a:spLocks noChangeArrowheads="1"/>
          </p:cNvSpPr>
          <p:nvPr/>
        </p:nvSpPr>
        <p:spPr bwMode="auto">
          <a:xfrm>
            <a:off x="1377950" y="1666875"/>
            <a:ext cx="7192963" cy="46069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30000"/>
              </a:spcBef>
              <a:spcAft>
                <a:spcPts val="0"/>
              </a:spcAft>
              <a:defRPr/>
            </a:pPr>
            <a:r>
              <a:rPr lang="en-US" sz="2400">
                <a:solidFill>
                  <a:schemeClr val="bg1"/>
                </a:solidFill>
                <a:latin typeface="Arial" pitchFamily="1" charset="0"/>
              </a:rPr>
              <a:t>Imaging</a:t>
            </a:r>
          </a:p>
          <a:p>
            <a:pPr fontAlgn="auto">
              <a:lnSpc>
                <a:spcPct val="85000"/>
              </a:lnSpc>
              <a:spcBef>
                <a:spcPct val="30000"/>
              </a:spcBef>
              <a:spcAft>
                <a:spcPts val="0"/>
              </a:spcAft>
              <a:defRPr/>
            </a:pPr>
            <a:r>
              <a:rPr lang="en-US" sz="2400">
                <a:solidFill>
                  <a:srgbClr val="99CCFF"/>
                </a:solidFill>
                <a:latin typeface="Arial" pitchFamily="1" charset="0"/>
              </a:rPr>
              <a:t>Diffuse pancreatic duct narrowing</a:t>
            </a:r>
          </a:p>
          <a:p>
            <a:pPr fontAlgn="auto">
              <a:lnSpc>
                <a:spcPct val="85000"/>
              </a:lnSpc>
              <a:spcBef>
                <a:spcPct val="30000"/>
              </a:spcBef>
              <a:spcAft>
                <a:spcPts val="0"/>
              </a:spcAft>
              <a:defRPr/>
            </a:pPr>
            <a:r>
              <a:rPr lang="en-US" sz="2400">
                <a:solidFill>
                  <a:srgbClr val="99CCFF"/>
                </a:solidFill>
                <a:latin typeface="Arial" pitchFamily="1" charset="0"/>
              </a:rPr>
              <a:t>	Diffuse pancreatic enlargement </a:t>
            </a:r>
          </a:p>
          <a:p>
            <a:pPr fontAlgn="auto">
              <a:lnSpc>
                <a:spcPct val="85000"/>
              </a:lnSpc>
              <a:spcBef>
                <a:spcPct val="80000"/>
              </a:spcBef>
              <a:spcAft>
                <a:spcPts val="0"/>
              </a:spcAft>
              <a:defRPr/>
            </a:pPr>
            <a:r>
              <a:rPr lang="en-US" sz="2400">
                <a:solidFill>
                  <a:schemeClr val="bg1"/>
                </a:solidFill>
                <a:latin typeface="Arial" pitchFamily="1" charset="0"/>
              </a:rPr>
              <a:t>Immunity</a:t>
            </a:r>
          </a:p>
          <a:p>
            <a:pPr fontAlgn="auto">
              <a:lnSpc>
                <a:spcPct val="85000"/>
              </a:lnSpc>
              <a:spcBef>
                <a:spcPct val="30000"/>
              </a:spcBef>
              <a:spcAft>
                <a:spcPts val="0"/>
              </a:spcAft>
              <a:defRPr/>
            </a:pPr>
            <a:r>
              <a:rPr lang="en-US" sz="2400">
                <a:solidFill>
                  <a:srgbClr val="99CCFF"/>
                </a:solidFill>
                <a:latin typeface="Arial" pitchFamily="1" charset="0"/>
              </a:rPr>
              <a:t>Autoantibodies</a:t>
            </a:r>
          </a:p>
          <a:p>
            <a:pPr fontAlgn="auto">
              <a:lnSpc>
                <a:spcPct val="85000"/>
              </a:lnSpc>
              <a:spcBef>
                <a:spcPct val="30000"/>
              </a:spcBef>
              <a:spcAft>
                <a:spcPts val="0"/>
              </a:spcAft>
              <a:defRPr/>
            </a:pPr>
            <a:r>
              <a:rPr lang="en-US" sz="2400">
                <a:solidFill>
                  <a:srgbClr val="99CCFF"/>
                </a:solidFill>
                <a:latin typeface="Arial" pitchFamily="1" charset="0"/>
              </a:rPr>
              <a:t>	Elevated gammaglobulins or IgG4</a:t>
            </a:r>
          </a:p>
          <a:p>
            <a:pPr fontAlgn="auto">
              <a:lnSpc>
                <a:spcPct val="85000"/>
              </a:lnSpc>
              <a:spcBef>
                <a:spcPct val="80000"/>
              </a:spcBef>
              <a:spcAft>
                <a:spcPts val="0"/>
              </a:spcAft>
              <a:defRPr/>
            </a:pPr>
            <a:r>
              <a:rPr lang="en-US" sz="2400">
                <a:solidFill>
                  <a:schemeClr val="bg1"/>
                </a:solidFill>
                <a:latin typeface="Arial" pitchFamily="1" charset="0"/>
              </a:rPr>
              <a:t>Histology </a:t>
            </a:r>
          </a:p>
          <a:p>
            <a:pPr fontAlgn="auto">
              <a:lnSpc>
                <a:spcPct val="85000"/>
              </a:lnSpc>
              <a:spcBef>
                <a:spcPct val="30000"/>
              </a:spcBef>
              <a:spcAft>
                <a:spcPts val="0"/>
              </a:spcAft>
              <a:defRPr/>
            </a:pPr>
            <a:r>
              <a:rPr lang="en-US" sz="2400">
                <a:solidFill>
                  <a:srgbClr val="99CCFF"/>
                </a:solidFill>
                <a:latin typeface="Arial" pitchFamily="1" charset="0"/>
              </a:rPr>
              <a:t>Periductular lymphoblastic infiltrate</a:t>
            </a:r>
          </a:p>
          <a:p>
            <a:pPr fontAlgn="auto">
              <a:lnSpc>
                <a:spcPct val="85000"/>
              </a:lnSpc>
              <a:spcBef>
                <a:spcPct val="30000"/>
              </a:spcBef>
              <a:spcAft>
                <a:spcPts val="0"/>
              </a:spcAft>
              <a:defRPr/>
            </a:pPr>
            <a:r>
              <a:rPr lang="en-US" sz="2400">
                <a:solidFill>
                  <a:srgbClr val="99CCFF"/>
                </a:solidFill>
                <a:latin typeface="Arial" pitchFamily="1" charset="0"/>
              </a:rPr>
              <a:t>	Phlebitis</a:t>
            </a:r>
          </a:p>
          <a:p>
            <a:pPr fontAlgn="auto">
              <a:lnSpc>
                <a:spcPct val="85000"/>
              </a:lnSpc>
              <a:spcBef>
                <a:spcPct val="30000"/>
              </a:spcBef>
              <a:spcAft>
                <a:spcPts val="0"/>
              </a:spcAft>
              <a:defRPr/>
            </a:pPr>
            <a:r>
              <a:rPr lang="en-US" sz="2400">
                <a:solidFill>
                  <a:srgbClr val="99CCFF"/>
                </a:solidFill>
                <a:latin typeface="Arial" pitchFamily="1" charset="0"/>
              </a:rPr>
              <a:t>	Fibrosis</a:t>
            </a:r>
          </a:p>
        </p:txBody>
      </p:sp>
      <p:sp>
        <p:nvSpPr>
          <p:cNvPr id="2441220" name="Text Box 4"/>
          <p:cNvSpPr txBox="1">
            <a:spLocks noChangeArrowheads="1"/>
          </p:cNvSpPr>
          <p:nvPr/>
        </p:nvSpPr>
        <p:spPr bwMode="auto">
          <a:xfrm>
            <a:off x="385763" y="347663"/>
            <a:ext cx="4740275"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fontAlgn="auto">
              <a:spcBef>
                <a:spcPct val="50000"/>
              </a:spcBef>
              <a:spcAft>
                <a:spcPts val="0"/>
              </a:spcAft>
              <a:defRPr/>
            </a:pPr>
            <a:r>
              <a:rPr lang="en-US" sz="2000" dirty="0" smtClean="0">
                <a:solidFill>
                  <a:srgbClr val="FFFF00"/>
                </a:solidFill>
                <a:latin typeface="Arial" pitchFamily="1" charset="0"/>
              </a:rPr>
              <a:t>AUTOIMMUNE PANCREATITS</a:t>
            </a:r>
            <a:endParaRPr lang="en-US" sz="2000" dirty="0">
              <a:solidFill>
                <a:srgbClr val="FFFF00"/>
              </a:solidFill>
              <a:latin typeface="Arial" pitchFamily="1" charset="0"/>
            </a:endParaRPr>
          </a:p>
        </p:txBody>
      </p:sp>
      <p:sp>
        <p:nvSpPr>
          <p:cNvPr id="2441221" name="Text Box 5"/>
          <p:cNvSpPr txBox="1">
            <a:spLocks noChangeArrowheads="1"/>
          </p:cNvSpPr>
          <p:nvPr/>
        </p:nvSpPr>
        <p:spPr bwMode="auto">
          <a:xfrm>
            <a:off x="676275" y="981075"/>
            <a:ext cx="7789863" cy="369888"/>
          </a:xfrm>
          <a:prstGeom prst="rect">
            <a:avLst/>
          </a:prstGeom>
          <a:noFill/>
          <a:ln w="57150">
            <a:noFill/>
            <a:miter lim="800000"/>
            <a:headEnd/>
            <a:tailEnd/>
          </a:ln>
          <a:effectLst>
            <a:outerShdw blurRad="63500" dist="38099" dir="2700000" algn="ctr" rotWithShape="0">
              <a:schemeClr val="tx1">
                <a:alpha val="74998"/>
              </a:schemeClr>
            </a:outerShdw>
          </a:effectLst>
        </p:spPr>
        <p:txBody>
          <a:bodyPr>
            <a:spAutoFit/>
          </a:bodyPr>
          <a:lstStyle/>
          <a:p>
            <a:pPr fontAlgn="auto">
              <a:spcBef>
                <a:spcPts val="0"/>
              </a:spcBef>
              <a:spcAft>
                <a:spcPts val="0"/>
              </a:spcAft>
              <a:defRPr/>
            </a:pPr>
            <a:r>
              <a:rPr lang="en-US">
                <a:solidFill>
                  <a:srgbClr val="FFFF00"/>
                </a:solidFill>
                <a:latin typeface="Arial" pitchFamily="1" charset="0"/>
              </a:rPr>
              <a:t>Diagnostic Criteria: I</a:t>
            </a:r>
          </a:p>
        </p:txBody>
      </p:sp>
      <p:sp>
        <p:nvSpPr>
          <p:cNvPr id="2441222" name="Rectangle 6"/>
          <p:cNvSpPr>
            <a:spLocks noGrp="1" noChangeArrowheads="1"/>
          </p:cNvSpPr>
          <p:nvPr>
            <p:ph type="title"/>
          </p:nvPr>
        </p:nvSpPr>
        <p:spPr>
          <a:xfrm flipH="1">
            <a:off x="11290653" y="152399"/>
            <a:ext cx="160499" cy="45719"/>
          </a:xfrm>
        </p:spPr>
        <p:txBody>
          <a:bodyPr>
            <a:normAutofit fontScale="90000"/>
          </a:bodyPr>
          <a:lstStyle/>
          <a:p>
            <a:pPr fontAlgn="auto">
              <a:spcAft>
                <a:spcPts val="0"/>
              </a:spcAft>
              <a:defRPr/>
            </a:pPr>
            <a:r>
              <a:rPr b="1"/>
              <a:t>Diagnostic Criteria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BASIC ANATOMY</a:t>
            </a:r>
            <a:endParaRPr/>
          </a:p>
        </p:txBody>
      </p:sp>
      <p:pic>
        <p:nvPicPr>
          <p:cNvPr id="18434" name="Content Placeholder 3" descr="images-3.jpeg"/>
          <p:cNvPicPr>
            <a:picLocks noGrp="1" noChangeAspect="1"/>
          </p:cNvPicPr>
          <p:nvPr>
            <p:ph idx="1"/>
          </p:nvPr>
        </p:nvPicPr>
        <p:blipFill>
          <a:blip r:embed="rId2"/>
          <a:srcRect l="-9792" r="-9792"/>
          <a:stretch>
            <a:fillRect/>
          </a:stretch>
        </p:blip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9170" name="Rectangle 2"/>
          <p:cNvSpPr>
            <a:spLocks noChangeArrowheads="1"/>
          </p:cNvSpPr>
          <p:nvPr/>
        </p:nvSpPr>
        <p:spPr bwMode="auto">
          <a:xfrm>
            <a:off x="611188" y="615950"/>
            <a:ext cx="7835900" cy="1203325"/>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lnSpc>
                <a:spcPct val="85000"/>
              </a:lnSpc>
              <a:spcBef>
                <a:spcPts val="0"/>
              </a:spcBef>
              <a:spcAft>
                <a:spcPts val="0"/>
              </a:spcAft>
              <a:defRPr/>
            </a:pPr>
            <a:r>
              <a:rPr lang="en-US" altLang="ja-JP">
                <a:solidFill>
                  <a:srgbClr val="FFFF00"/>
                </a:solidFill>
                <a:latin typeface="Arial" pitchFamily="1" charset="0"/>
                <a:ea typeface="ＭＳ Ｐゴシック" pitchFamily="1" charset="-128"/>
                <a:cs typeface="ＭＳ Ｐゴシック" pitchFamily="1" charset="-128"/>
              </a:rPr>
              <a:t>Patient Characteristics </a:t>
            </a:r>
          </a:p>
        </p:txBody>
      </p:sp>
      <p:sp>
        <p:nvSpPr>
          <p:cNvPr id="2439171" name="Rectangle 3"/>
          <p:cNvSpPr>
            <a:spLocks noGrp="1" noChangeArrowheads="1"/>
          </p:cNvSpPr>
          <p:nvPr>
            <p:ph type="title" idx="4294967295"/>
          </p:nvPr>
        </p:nvSpPr>
        <p:spPr>
          <a:xfrm flipH="1">
            <a:off x="11807037" y="-45718"/>
            <a:ext cx="45719" cy="45719"/>
          </a:xfrm>
        </p:spPr>
        <p:txBody>
          <a:bodyPr>
            <a:normAutofit fontScale="90000"/>
          </a:bodyPr>
          <a:lstStyle/>
          <a:p>
            <a:pPr fontAlgn="auto">
              <a:spcAft>
                <a:spcPts val="0"/>
              </a:spcAft>
              <a:defRPr/>
            </a:pPr>
            <a:r>
              <a:rPr altLang="ja-JP" b="1">
                <a:ea typeface="ＭＳ Ｐゴシック" pitchFamily="1" charset="-128"/>
                <a:cs typeface="ＭＳ Ｐゴシック" pitchFamily="1" charset="-128"/>
              </a:rPr>
              <a:t>Autoimmune Pancreatitis: Patient Characteristics</a:t>
            </a:r>
            <a:endParaRPr b="1"/>
          </a:p>
        </p:txBody>
      </p:sp>
      <p:sp>
        <p:nvSpPr>
          <p:cNvPr id="2439172" name="Rectangle 4"/>
          <p:cNvSpPr>
            <a:spLocks noChangeArrowheads="1"/>
          </p:cNvSpPr>
          <p:nvPr/>
        </p:nvSpPr>
        <p:spPr bwMode="auto">
          <a:xfrm>
            <a:off x="1200150" y="1703388"/>
            <a:ext cx="7132638" cy="44084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90000"/>
              </a:lnSpc>
              <a:spcBef>
                <a:spcPct val="110000"/>
              </a:spcBef>
              <a:spcAft>
                <a:spcPts val="0"/>
              </a:spcAft>
              <a:buClr>
                <a:srgbClr val="99CCFF"/>
              </a:buClr>
              <a:buFont typeface="Symbol" pitchFamily="1" charset="2"/>
              <a:buNone/>
              <a:defRPr/>
            </a:pPr>
            <a:r>
              <a:rPr lang="en-US" altLang="ja-JP" sz="2800">
                <a:solidFill>
                  <a:srgbClr val="FFCC99"/>
                </a:solidFill>
                <a:latin typeface="Arial" pitchFamily="1" charset="0"/>
                <a:ea typeface="ＭＳ Ｐゴシック" pitchFamily="1" charset="-128"/>
                <a:cs typeface="ＭＳ Ｐゴシック" pitchFamily="1" charset="-128"/>
              </a:rPr>
              <a:t>Gender</a:t>
            </a:r>
          </a:p>
          <a:p>
            <a:pPr marL="508000" lvl="1" indent="-217488" fontAlgn="auto">
              <a:lnSpc>
                <a:spcPct val="90000"/>
              </a:lnSpc>
              <a:spcBef>
                <a:spcPct val="50000"/>
              </a:spcBef>
              <a:spcAft>
                <a:spcPts val="0"/>
              </a:spcAft>
              <a:buClr>
                <a:srgbClr val="99CCFF"/>
              </a:buClr>
              <a:buFont typeface="Symbol" pitchFamily="1" charset="2"/>
              <a:buChar char="·"/>
              <a:defRPr/>
            </a:pPr>
            <a:r>
              <a:rPr lang="en-US" altLang="ja-JP" sz="2800">
                <a:solidFill>
                  <a:schemeClr val="bg1"/>
                </a:solidFill>
                <a:latin typeface="Arial" pitchFamily="1" charset="0"/>
                <a:ea typeface="ＭＳ Ｐゴシック" pitchFamily="1" charset="-128"/>
                <a:cs typeface="ＭＳ Ｐゴシック" pitchFamily="1" charset="-128"/>
              </a:rPr>
              <a:t>Male &gt; female  </a:t>
            </a:r>
          </a:p>
          <a:p>
            <a:pPr fontAlgn="auto">
              <a:lnSpc>
                <a:spcPct val="90000"/>
              </a:lnSpc>
              <a:spcBef>
                <a:spcPct val="110000"/>
              </a:spcBef>
              <a:spcAft>
                <a:spcPts val="0"/>
              </a:spcAft>
              <a:buClr>
                <a:srgbClr val="99CCFF"/>
              </a:buClr>
              <a:buFont typeface="Symbol" pitchFamily="1" charset="2"/>
              <a:buNone/>
              <a:defRPr/>
            </a:pPr>
            <a:r>
              <a:rPr lang="en-US" altLang="ja-JP" sz="2800">
                <a:solidFill>
                  <a:srgbClr val="FFCC99"/>
                </a:solidFill>
                <a:latin typeface="Arial" pitchFamily="1" charset="0"/>
                <a:ea typeface="ＭＳ Ｐゴシック" pitchFamily="1" charset="-128"/>
                <a:cs typeface="ＭＳ Ｐゴシック" pitchFamily="1" charset="-128"/>
              </a:rPr>
              <a:t>Age</a:t>
            </a:r>
          </a:p>
          <a:p>
            <a:pPr marL="508000" lvl="1" indent="-217488" fontAlgn="auto">
              <a:lnSpc>
                <a:spcPct val="90000"/>
              </a:lnSpc>
              <a:spcBef>
                <a:spcPct val="50000"/>
              </a:spcBef>
              <a:spcAft>
                <a:spcPts val="0"/>
              </a:spcAft>
              <a:buClr>
                <a:srgbClr val="99CCFF"/>
              </a:buClr>
              <a:buFont typeface="Symbol" pitchFamily="1" charset="2"/>
              <a:buChar char="·"/>
              <a:defRPr/>
            </a:pPr>
            <a:r>
              <a:rPr lang="en-US" altLang="ja-JP" sz="2800">
                <a:solidFill>
                  <a:schemeClr val="bg1"/>
                </a:solidFill>
                <a:latin typeface="Arial" pitchFamily="1" charset="0"/>
                <a:ea typeface="ＭＳ Ｐゴシック" pitchFamily="1" charset="-128"/>
                <a:cs typeface="ＭＳ Ｐゴシック" pitchFamily="1" charset="-128"/>
              </a:rPr>
              <a:t>Wide range (20-80 years), most &gt; 50 years</a:t>
            </a:r>
          </a:p>
          <a:p>
            <a:pPr fontAlgn="auto">
              <a:lnSpc>
                <a:spcPct val="90000"/>
              </a:lnSpc>
              <a:spcBef>
                <a:spcPct val="110000"/>
              </a:spcBef>
              <a:spcAft>
                <a:spcPts val="0"/>
              </a:spcAft>
              <a:buClr>
                <a:srgbClr val="99CCFF"/>
              </a:buClr>
              <a:buFont typeface="Symbol" pitchFamily="1" charset="2"/>
              <a:buNone/>
              <a:defRPr/>
            </a:pPr>
            <a:r>
              <a:rPr lang="en-US" altLang="ja-JP" sz="2800">
                <a:solidFill>
                  <a:srgbClr val="FFCC99"/>
                </a:solidFill>
                <a:latin typeface="Arial" pitchFamily="1" charset="0"/>
                <a:ea typeface="ＭＳ Ｐゴシック" pitchFamily="1" charset="-128"/>
                <a:cs typeface="ＭＳ Ｐゴシック" pitchFamily="1" charset="-128"/>
              </a:rPr>
              <a:t>Comorbidity</a:t>
            </a:r>
          </a:p>
          <a:p>
            <a:pPr marL="508000" lvl="1" indent="-217488" fontAlgn="auto">
              <a:lnSpc>
                <a:spcPct val="90000"/>
              </a:lnSpc>
              <a:spcBef>
                <a:spcPct val="50000"/>
              </a:spcBef>
              <a:spcAft>
                <a:spcPts val="0"/>
              </a:spcAft>
              <a:buClr>
                <a:srgbClr val="99CCFF"/>
              </a:buClr>
              <a:buFont typeface="Symbol" pitchFamily="1" charset="2"/>
              <a:buChar char="·"/>
              <a:defRPr/>
            </a:pPr>
            <a:r>
              <a:rPr lang="en-US" altLang="ja-JP" sz="2800">
                <a:solidFill>
                  <a:schemeClr val="bg1"/>
                </a:solidFill>
                <a:latin typeface="Arial" pitchFamily="1" charset="0"/>
                <a:ea typeface="ＭＳ Ｐゴシック" pitchFamily="1" charset="-128"/>
                <a:cs typeface="ＭＳ Ｐゴシック" pitchFamily="1" charset="-128"/>
              </a:rPr>
              <a:t>Autoimmune diseases</a:t>
            </a:r>
            <a:endParaRPr lang="en-US" sz="2800">
              <a:solidFill>
                <a:schemeClr val="bg1"/>
              </a:solidFill>
              <a:latin typeface="Arial" pitchFamily="1" charset="0"/>
            </a:endParaRPr>
          </a:p>
        </p:txBody>
      </p:sp>
      <p:sp>
        <p:nvSpPr>
          <p:cNvPr id="2439173" name="Rectangle 5"/>
          <p:cNvSpPr>
            <a:spLocks noChangeArrowheads="1"/>
          </p:cNvSpPr>
          <p:nvPr/>
        </p:nvSpPr>
        <p:spPr bwMode="auto">
          <a:xfrm>
            <a:off x="328613" y="371475"/>
            <a:ext cx="3048000" cy="4000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spcBef>
                <a:spcPts val="0"/>
              </a:spcBef>
              <a:spcAft>
                <a:spcPts val="0"/>
              </a:spcAft>
              <a:defRPr/>
            </a:pPr>
            <a:r>
              <a:rPr lang="en-US" altLang="ja-JP" sz="2000">
                <a:solidFill>
                  <a:srgbClr val="FFFF00"/>
                </a:solidFill>
                <a:latin typeface="Arial" pitchFamily="1" charset="0"/>
                <a:ea typeface="ＭＳ Ｐゴシック" pitchFamily="1" charset="-128"/>
                <a:cs typeface="ＭＳ Ｐゴシック" pitchFamily="1" charset="-128"/>
              </a:rPr>
              <a:t>Autoimmune Pancreatitis</a:t>
            </a:r>
            <a:endParaRPr lang="en-US" sz="2000">
              <a:solidFill>
                <a:srgbClr val="FFFF00"/>
              </a:solidFill>
              <a:latin typeface="Arial"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2160588" y="1774825"/>
            <a:ext cx="5399087" cy="3476625"/>
          </a:xfrm>
          <a:prstGeom prst="rect">
            <a:avLst/>
          </a:prstGeom>
          <a:gradFill rotWithShape="0">
            <a:gsLst>
              <a:gs pos="0">
                <a:srgbClr val="000099"/>
              </a:gs>
              <a:gs pos="100000">
                <a:srgbClr val="000047"/>
              </a:gs>
            </a:gsLst>
            <a:lin ang="5400000" scaled="1"/>
          </a:gradFill>
          <a:ln w="38100">
            <a:noFill/>
            <a:miter lim="800000"/>
            <a:headEnd/>
            <a:tailEnd/>
          </a:ln>
        </p:spPr>
        <p:txBody>
          <a:bodyPr/>
          <a:lstStyle/>
          <a:p>
            <a:endParaRPr lang="en-US">
              <a:latin typeface="Constantia" pitchFamily="18" charset="0"/>
            </a:endParaRPr>
          </a:p>
        </p:txBody>
      </p:sp>
      <p:sp>
        <p:nvSpPr>
          <p:cNvPr id="77826" name="Line 3"/>
          <p:cNvSpPr>
            <a:spLocks noChangeShapeType="1"/>
          </p:cNvSpPr>
          <p:nvPr/>
        </p:nvSpPr>
        <p:spPr bwMode="auto">
          <a:xfrm>
            <a:off x="2151063" y="4872038"/>
            <a:ext cx="5397500" cy="3175"/>
          </a:xfrm>
          <a:prstGeom prst="line">
            <a:avLst/>
          </a:prstGeom>
          <a:noFill/>
          <a:ln w="28575">
            <a:solidFill>
              <a:srgbClr val="99CCFF"/>
            </a:solidFill>
            <a:prstDash val="dash"/>
            <a:round/>
            <a:headEnd/>
            <a:tailEnd/>
          </a:ln>
        </p:spPr>
        <p:txBody>
          <a:bodyPr/>
          <a:lstStyle/>
          <a:p>
            <a:endParaRPr lang="en-US"/>
          </a:p>
        </p:txBody>
      </p:sp>
      <p:sp>
        <p:nvSpPr>
          <p:cNvPr id="77827" name="Line 4"/>
          <p:cNvSpPr>
            <a:spLocks noChangeShapeType="1"/>
          </p:cNvSpPr>
          <p:nvPr/>
        </p:nvSpPr>
        <p:spPr bwMode="auto">
          <a:xfrm>
            <a:off x="2154238" y="1776413"/>
            <a:ext cx="5397500" cy="3175"/>
          </a:xfrm>
          <a:prstGeom prst="line">
            <a:avLst/>
          </a:prstGeom>
          <a:noFill/>
          <a:ln w="11113">
            <a:solidFill>
              <a:srgbClr val="0000FF"/>
            </a:solidFill>
            <a:round/>
            <a:headEnd/>
            <a:tailEnd/>
          </a:ln>
        </p:spPr>
        <p:txBody>
          <a:bodyPr/>
          <a:lstStyle/>
          <a:p>
            <a:endParaRPr lang="en-US"/>
          </a:p>
        </p:txBody>
      </p:sp>
      <p:sp>
        <p:nvSpPr>
          <p:cNvPr id="77828" name="Line 5"/>
          <p:cNvSpPr>
            <a:spLocks noChangeShapeType="1"/>
          </p:cNvSpPr>
          <p:nvPr/>
        </p:nvSpPr>
        <p:spPr bwMode="auto">
          <a:xfrm>
            <a:off x="2138363" y="2957513"/>
            <a:ext cx="5397500" cy="3175"/>
          </a:xfrm>
          <a:prstGeom prst="line">
            <a:avLst/>
          </a:prstGeom>
          <a:noFill/>
          <a:ln w="11113">
            <a:solidFill>
              <a:srgbClr val="0000FF"/>
            </a:solidFill>
            <a:round/>
            <a:headEnd/>
            <a:tailEnd/>
          </a:ln>
        </p:spPr>
        <p:txBody>
          <a:bodyPr/>
          <a:lstStyle/>
          <a:p>
            <a:endParaRPr lang="en-US"/>
          </a:p>
        </p:txBody>
      </p:sp>
      <p:sp>
        <p:nvSpPr>
          <p:cNvPr id="77829" name="Line 6"/>
          <p:cNvSpPr>
            <a:spLocks noChangeShapeType="1"/>
          </p:cNvSpPr>
          <p:nvPr/>
        </p:nvSpPr>
        <p:spPr bwMode="auto">
          <a:xfrm>
            <a:off x="2138363" y="3529013"/>
            <a:ext cx="5397500" cy="3175"/>
          </a:xfrm>
          <a:prstGeom prst="line">
            <a:avLst/>
          </a:prstGeom>
          <a:noFill/>
          <a:ln w="11113">
            <a:solidFill>
              <a:srgbClr val="0000FF"/>
            </a:solidFill>
            <a:round/>
            <a:headEnd/>
            <a:tailEnd/>
          </a:ln>
        </p:spPr>
        <p:txBody>
          <a:bodyPr/>
          <a:lstStyle/>
          <a:p>
            <a:endParaRPr lang="en-US"/>
          </a:p>
        </p:txBody>
      </p:sp>
      <p:sp>
        <p:nvSpPr>
          <p:cNvPr id="77830" name="Line 7"/>
          <p:cNvSpPr>
            <a:spLocks noChangeShapeType="1"/>
          </p:cNvSpPr>
          <p:nvPr/>
        </p:nvSpPr>
        <p:spPr bwMode="auto">
          <a:xfrm>
            <a:off x="2120900" y="4095750"/>
            <a:ext cx="5397500" cy="3175"/>
          </a:xfrm>
          <a:prstGeom prst="line">
            <a:avLst/>
          </a:prstGeom>
          <a:noFill/>
          <a:ln w="11113">
            <a:solidFill>
              <a:srgbClr val="0000FF"/>
            </a:solidFill>
            <a:round/>
            <a:headEnd/>
            <a:tailEnd/>
          </a:ln>
        </p:spPr>
        <p:txBody>
          <a:bodyPr/>
          <a:lstStyle/>
          <a:p>
            <a:endParaRPr lang="en-US"/>
          </a:p>
        </p:txBody>
      </p:sp>
      <p:sp>
        <p:nvSpPr>
          <p:cNvPr id="77831" name="Line 8"/>
          <p:cNvSpPr>
            <a:spLocks noChangeShapeType="1"/>
          </p:cNvSpPr>
          <p:nvPr/>
        </p:nvSpPr>
        <p:spPr bwMode="auto">
          <a:xfrm>
            <a:off x="2154238" y="4676775"/>
            <a:ext cx="5397500" cy="3175"/>
          </a:xfrm>
          <a:prstGeom prst="line">
            <a:avLst/>
          </a:prstGeom>
          <a:noFill/>
          <a:ln w="11113">
            <a:solidFill>
              <a:srgbClr val="0000FF"/>
            </a:solidFill>
            <a:round/>
            <a:headEnd/>
            <a:tailEnd/>
          </a:ln>
        </p:spPr>
        <p:txBody>
          <a:bodyPr/>
          <a:lstStyle/>
          <a:p>
            <a:endParaRPr lang="en-US"/>
          </a:p>
        </p:txBody>
      </p:sp>
      <p:sp>
        <p:nvSpPr>
          <p:cNvPr id="77832" name="Line 9"/>
          <p:cNvSpPr>
            <a:spLocks noChangeShapeType="1"/>
          </p:cNvSpPr>
          <p:nvPr/>
        </p:nvSpPr>
        <p:spPr bwMode="auto">
          <a:xfrm flipH="1">
            <a:off x="2154238" y="5253038"/>
            <a:ext cx="5397500" cy="1587"/>
          </a:xfrm>
          <a:prstGeom prst="line">
            <a:avLst/>
          </a:prstGeom>
          <a:noFill/>
          <a:ln w="11113">
            <a:solidFill>
              <a:srgbClr val="808080"/>
            </a:solidFill>
            <a:round/>
            <a:headEnd/>
            <a:tailEnd/>
          </a:ln>
        </p:spPr>
        <p:txBody>
          <a:bodyPr/>
          <a:lstStyle/>
          <a:p>
            <a:endParaRPr lang="en-US"/>
          </a:p>
        </p:txBody>
      </p:sp>
      <p:sp>
        <p:nvSpPr>
          <p:cNvPr id="77833" name="Line 10"/>
          <p:cNvSpPr>
            <a:spLocks noChangeShapeType="1"/>
          </p:cNvSpPr>
          <p:nvPr/>
        </p:nvSpPr>
        <p:spPr bwMode="auto">
          <a:xfrm flipV="1">
            <a:off x="2154238" y="1776413"/>
            <a:ext cx="1587" cy="3476625"/>
          </a:xfrm>
          <a:prstGeom prst="line">
            <a:avLst/>
          </a:prstGeom>
          <a:noFill/>
          <a:ln w="11113">
            <a:solidFill>
              <a:srgbClr val="808080"/>
            </a:solidFill>
            <a:round/>
            <a:headEnd/>
            <a:tailEnd/>
          </a:ln>
        </p:spPr>
        <p:txBody>
          <a:bodyPr/>
          <a:lstStyle/>
          <a:p>
            <a:endParaRPr lang="en-US"/>
          </a:p>
        </p:txBody>
      </p:sp>
      <p:sp>
        <p:nvSpPr>
          <p:cNvPr id="77834" name="Line 11"/>
          <p:cNvSpPr>
            <a:spLocks noChangeShapeType="1"/>
          </p:cNvSpPr>
          <p:nvPr/>
        </p:nvSpPr>
        <p:spPr bwMode="auto">
          <a:xfrm>
            <a:off x="2051050" y="5253038"/>
            <a:ext cx="107950" cy="1587"/>
          </a:xfrm>
          <a:prstGeom prst="line">
            <a:avLst/>
          </a:prstGeom>
          <a:noFill/>
          <a:ln w="28575">
            <a:solidFill>
              <a:srgbClr val="99CCFF"/>
            </a:solidFill>
            <a:round/>
            <a:headEnd/>
            <a:tailEnd/>
          </a:ln>
        </p:spPr>
        <p:txBody>
          <a:bodyPr/>
          <a:lstStyle/>
          <a:p>
            <a:endParaRPr lang="en-US"/>
          </a:p>
        </p:txBody>
      </p:sp>
      <p:sp>
        <p:nvSpPr>
          <p:cNvPr id="77835" name="Line 12"/>
          <p:cNvSpPr>
            <a:spLocks noChangeShapeType="1"/>
          </p:cNvSpPr>
          <p:nvPr/>
        </p:nvSpPr>
        <p:spPr bwMode="auto">
          <a:xfrm>
            <a:off x="2044700" y="4686300"/>
            <a:ext cx="107950" cy="1588"/>
          </a:xfrm>
          <a:prstGeom prst="line">
            <a:avLst/>
          </a:prstGeom>
          <a:noFill/>
          <a:ln w="28575">
            <a:solidFill>
              <a:srgbClr val="99CCFF"/>
            </a:solidFill>
            <a:round/>
            <a:headEnd/>
            <a:tailEnd/>
          </a:ln>
        </p:spPr>
        <p:txBody>
          <a:bodyPr/>
          <a:lstStyle/>
          <a:p>
            <a:endParaRPr lang="en-US"/>
          </a:p>
        </p:txBody>
      </p:sp>
      <p:sp>
        <p:nvSpPr>
          <p:cNvPr id="77836" name="Line 13"/>
          <p:cNvSpPr>
            <a:spLocks noChangeShapeType="1"/>
          </p:cNvSpPr>
          <p:nvPr/>
        </p:nvSpPr>
        <p:spPr bwMode="auto">
          <a:xfrm>
            <a:off x="2044700" y="4105275"/>
            <a:ext cx="107950" cy="3175"/>
          </a:xfrm>
          <a:prstGeom prst="line">
            <a:avLst/>
          </a:prstGeom>
          <a:noFill/>
          <a:ln w="28575">
            <a:solidFill>
              <a:srgbClr val="99CCFF"/>
            </a:solidFill>
            <a:round/>
            <a:headEnd/>
            <a:tailEnd/>
          </a:ln>
        </p:spPr>
        <p:txBody>
          <a:bodyPr/>
          <a:lstStyle/>
          <a:p>
            <a:endParaRPr lang="en-US"/>
          </a:p>
        </p:txBody>
      </p:sp>
      <p:sp>
        <p:nvSpPr>
          <p:cNvPr id="77837" name="Line 14"/>
          <p:cNvSpPr>
            <a:spLocks noChangeShapeType="1"/>
          </p:cNvSpPr>
          <p:nvPr/>
        </p:nvSpPr>
        <p:spPr bwMode="auto">
          <a:xfrm>
            <a:off x="2044700" y="3524250"/>
            <a:ext cx="107950" cy="3175"/>
          </a:xfrm>
          <a:prstGeom prst="line">
            <a:avLst/>
          </a:prstGeom>
          <a:noFill/>
          <a:ln w="28575">
            <a:solidFill>
              <a:srgbClr val="99CCFF"/>
            </a:solidFill>
            <a:round/>
            <a:headEnd/>
            <a:tailEnd/>
          </a:ln>
        </p:spPr>
        <p:txBody>
          <a:bodyPr/>
          <a:lstStyle/>
          <a:p>
            <a:endParaRPr lang="en-US"/>
          </a:p>
        </p:txBody>
      </p:sp>
      <p:sp>
        <p:nvSpPr>
          <p:cNvPr id="77838" name="Line 15"/>
          <p:cNvSpPr>
            <a:spLocks noChangeShapeType="1"/>
          </p:cNvSpPr>
          <p:nvPr/>
        </p:nvSpPr>
        <p:spPr bwMode="auto">
          <a:xfrm>
            <a:off x="2044700" y="2971800"/>
            <a:ext cx="107950" cy="3175"/>
          </a:xfrm>
          <a:prstGeom prst="line">
            <a:avLst/>
          </a:prstGeom>
          <a:noFill/>
          <a:ln w="28575">
            <a:solidFill>
              <a:srgbClr val="99CCFF"/>
            </a:solidFill>
            <a:round/>
            <a:headEnd/>
            <a:tailEnd/>
          </a:ln>
        </p:spPr>
        <p:txBody>
          <a:bodyPr/>
          <a:lstStyle/>
          <a:p>
            <a:endParaRPr lang="en-US"/>
          </a:p>
        </p:txBody>
      </p:sp>
      <p:sp>
        <p:nvSpPr>
          <p:cNvPr id="77839" name="Line 16"/>
          <p:cNvSpPr>
            <a:spLocks noChangeShapeType="1"/>
          </p:cNvSpPr>
          <p:nvPr/>
        </p:nvSpPr>
        <p:spPr bwMode="auto">
          <a:xfrm>
            <a:off x="2044700" y="1776413"/>
            <a:ext cx="107950" cy="3175"/>
          </a:xfrm>
          <a:prstGeom prst="line">
            <a:avLst/>
          </a:prstGeom>
          <a:noFill/>
          <a:ln w="28575">
            <a:solidFill>
              <a:srgbClr val="99CCFF"/>
            </a:solidFill>
            <a:round/>
            <a:headEnd/>
            <a:tailEnd/>
          </a:ln>
        </p:spPr>
        <p:txBody>
          <a:bodyPr/>
          <a:lstStyle/>
          <a:p>
            <a:endParaRPr lang="en-US"/>
          </a:p>
        </p:txBody>
      </p:sp>
      <p:sp>
        <p:nvSpPr>
          <p:cNvPr id="2451473" name="Rectangle 17"/>
          <p:cNvSpPr>
            <a:spLocks noChangeArrowheads="1"/>
          </p:cNvSpPr>
          <p:nvPr/>
        </p:nvSpPr>
        <p:spPr bwMode="auto">
          <a:xfrm>
            <a:off x="1858963" y="5045075"/>
            <a:ext cx="128587" cy="27622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FFFFFF"/>
                </a:solidFill>
                <a:latin typeface="Arial" pitchFamily="1" charset="0"/>
              </a:rPr>
              <a:t>0</a:t>
            </a:r>
            <a:endParaRPr lang="en-US">
              <a:latin typeface="+mn-lt"/>
            </a:endParaRPr>
          </a:p>
        </p:txBody>
      </p:sp>
      <p:sp>
        <p:nvSpPr>
          <p:cNvPr id="2451474" name="Rectangle 18"/>
          <p:cNvSpPr>
            <a:spLocks noChangeArrowheads="1"/>
          </p:cNvSpPr>
          <p:nvPr/>
        </p:nvSpPr>
        <p:spPr bwMode="auto">
          <a:xfrm>
            <a:off x="1746250" y="4478338"/>
            <a:ext cx="255588" cy="27622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FFFFFF"/>
                </a:solidFill>
                <a:latin typeface="Arial" pitchFamily="1" charset="0"/>
              </a:rPr>
              <a:t>20</a:t>
            </a:r>
            <a:endParaRPr lang="en-US">
              <a:latin typeface="+mn-lt"/>
            </a:endParaRPr>
          </a:p>
        </p:txBody>
      </p:sp>
      <p:sp>
        <p:nvSpPr>
          <p:cNvPr id="2451475" name="Rectangle 19"/>
          <p:cNvSpPr>
            <a:spLocks noChangeArrowheads="1"/>
          </p:cNvSpPr>
          <p:nvPr/>
        </p:nvSpPr>
        <p:spPr bwMode="auto">
          <a:xfrm>
            <a:off x="1746250" y="3898900"/>
            <a:ext cx="255588" cy="27622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FFFFFF"/>
                </a:solidFill>
                <a:latin typeface="Arial" pitchFamily="1" charset="0"/>
              </a:rPr>
              <a:t>40</a:t>
            </a:r>
            <a:endParaRPr lang="en-US">
              <a:latin typeface="+mn-lt"/>
            </a:endParaRPr>
          </a:p>
        </p:txBody>
      </p:sp>
      <p:sp>
        <p:nvSpPr>
          <p:cNvPr id="2451476" name="Rectangle 20"/>
          <p:cNvSpPr>
            <a:spLocks noChangeArrowheads="1"/>
          </p:cNvSpPr>
          <p:nvPr/>
        </p:nvSpPr>
        <p:spPr bwMode="auto">
          <a:xfrm>
            <a:off x="1746250" y="3317875"/>
            <a:ext cx="255588" cy="27622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FFFFFF"/>
                </a:solidFill>
                <a:latin typeface="Arial" pitchFamily="1" charset="0"/>
              </a:rPr>
              <a:t>60</a:t>
            </a:r>
            <a:endParaRPr lang="en-US">
              <a:latin typeface="+mn-lt"/>
            </a:endParaRPr>
          </a:p>
        </p:txBody>
      </p:sp>
      <p:sp>
        <p:nvSpPr>
          <p:cNvPr id="2451477" name="Rectangle 21"/>
          <p:cNvSpPr>
            <a:spLocks noChangeArrowheads="1"/>
          </p:cNvSpPr>
          <p:nvPr/>
        </p:nvSpPr>
        <p:spPr bwMode="auto">
          <a:xfrm>
            <a:off x="1746250" y="2765425"/>
            <a:ext cx="255588" cy="27622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FFFFFF"/>
                </a:solidFill>
                <a:latin typeface="Arial" pitchFamily="1" charset="0"/>
              </a:rPr>
              <a:t>80</a:t>
            </a:r>
            <a:endParaRPr lang="en-US">
              <a:latin typeface="+mn-lt"/>
            </a:endParaRPr>
          </a:p>
        </p:txBody>
      </p:sp>
      <p:sp>
        <p:nvSpPr>
          <p:cNvPr id="2451478" name="Rectangle 22"/>
          <p:cNvSpPr>
            <a:spLocks noChangeArrowheads="1"/>
          </p:cNvSpPr>
          <p:nvPr/>
        </p:nvSpPr>
        <p:spPr bwMode="auto">
          <a:xfrm>
            <a:off x="1576388" y="1570038"/>
            <a:ext cx="512762" cy="27622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FFFFFF"/>
                </a:solidFill>
                <a:latin typeface="Arial" pitchFamily="1" charset="0"/>
              </a:rPr>
              <a:t>1200</a:t>
            </a:r>
            <a:endParaRPr lang="en-US">
              <a:latin typeface="+mn-lt"/>
            </a:endParaRPr>
          </a:p>
        </p:txBody>
      </p:sp>
      <p:sp>
        <p:nvSpPr>
          <p:cNvPr id="2451479" name="Rectangle 23"/>
          <p:cNvSpPr>
            <a:spLocks noChangeArrowheads="1"/>
          </p:cNvSpPr>
          <p:nvPr/>
        </p:nvSpPr>
        <p:spPr bwMode="auto">
          <a:xfrm>
            <a:off x="679450" y="3095625"/>
            <a:ext cx="949325" cy="609600"/>
          </a:xfrm>
          <a:prstGeom prst="rect">
            <a:avLst/>
          </a:prstGeom>
          <a:noFill/>
          <a:ln w="9525">
            <a:noFill/>
            <a:miter lim="800000"/>
            <a:headEnd/>
            <a:tailEnd/>
          </a:ln>
          <a:effectLst>
            <a:outerShdw blurRad="63500" dist="38099" dir="2700000" algn="ctr" rotWithShape="0">
              <a:schemeClr val="tx1">
                <a:alpha val="74998"/>
              </a:schemeClr>
            </a:outerShdw>
          </a:effectLst>
        </p:spPr>
        <p:txBody>
          <a:bodyPr lIns="0" tIns="0" rIns="0" bIns="0">
            <a:spAutoFit/>
          </a:bodyPr>
          <a:lstStyle/>
          <a:p>
            <a:pPr fontAlgn="auto">
              <a:spcBef>
                <a:spcPts val="0"/>
              </a:spcBef>
              <a:spcAft>
                <a:spcPts val="0"/>
              </a:spcAft>
              <a:defRPr/>
            </a:pPr>
            <a:r>
              <a:rPr lang="en-US" sz="2000">
                <a:solidFill>
                  <a:srgbClr val="FFFFFF"/>
                </a:solidFill>
                <a:latin typeface="Arial" pitchFamily="1" charset="0"/>
              </a:rPr>
              <a:t>IgG4 (mg/dl)</a:t>
            </a:r>
            <a:endParaRPr lang="en-US" sz="2000">
              <a:latin typeface="Arial" pitchFamily="1" charset="0"/>
            </a:endParaRPr>
          </a:p>
        </p:txBody>
      </p:sp>
      <p:sp>
        <p:nvSpPr>
          <p:cNvPr id="77847" name="Line 24"/>
          <p:cNvSpPr>
            <a:spLocks noChangeShapeType="1"/>
          </p:cNvSpPr>
          <p:nvPr/>
        </p:nvSpPr>
        <p:spPr bwMode="auto">
          <a:xfrm>
            <a:off x="2154238" y="1776413"/>
            <a:ext cx="1587" cy="3476625"/>
          </a:xfrm>
          <a:prstGeom prst="line">
            <a:avLst/>
          </a:prstGeom>
          <a:noFill/>
          <a:ln w="38100">
            <a:solidFill>
              <a:srgbClr val="99CCFF"/>
            </a:solidFill>
            <a:round/>
            <a:headEnd/>
            <a:tailEnd/>
          </a:ln>
        </p:spPr>
        <p:txBody>
          <a:bodyPr/>
          <a:lstStyle/>
          <a:p>
            <a:endParaRPr lang="en-US"/>
          </a:p>
        </p:txBody>
      </p:sp>
      <p:sp>
        <p:nvSpPr>
          <p:cNvPr id="77848" name="Line 25"/>
          <p:cNvSpPr>
            <a:spLocks noChangeShapeType="1"/>
          </p:cNvSpPr>
          <p:nvPr/>
        </p:nvSpPr>
        <p:spPr bwMode="auto">
          <a:xfrm>
            <a:off x="2154238" y="5253038"/>
            <a:ext cx="5397500" cy="1587"/>
          </a:xfrm>
          <a:prstGeom prst="line">
            <a:avLst/>
          </a:prstGeom>
          <a:noFill/>
          <a:ln w="38100">
            <a:solidFill>
              <a:srgbClr val="99CCFF"/>
            </a:solidFill>
            <a:round/>
            <a:headEnd/>
            <a:tailEnd/>
          </a:ln>
        </p:spPr>
        <p:txBody>
          <a:bodyPr/>
          <a:lstStyle/>
          <a:p>
            <a:endParaRPr lang="en-US"/>
          </a:p>
        </p:txBody>
      </p:sp>
      <p:sp>
        <p:nvSpPr>
          <p:cNvPr id="77849" name="Line 26"/>
          <p:cNvSpPr>
            <a:spLocks noChangeShapeType="1"/>
          </p:cNvSpPr>
          <p:nvPr/>
        </p:nvSpPr>
        <p:spPr bwMode="auto">
          <a:xfrm>
            <a:off x="2120900" y="2366963"/>
            <a:ext cx="5397500" cy="3175"/>
          </a:xfrm>
          <a:prstGeom prst="line">
            <a:avLst/>
          </a:prstGeom>
          <a:noFill/>
          <a:ln w="11113">
            <a:solidFill>
              <a:srgbClr val="0000FF"/>
            </a:solidFill>
            <a:round/>
            <a:headEnd/>
            <a:tailEnd/>
          </a:ln>
        </p:spPr>
        <p:txBody>
          <a:bodyPr/>
          <a:lstStyle/>
          <a:p>
            <a:endParaRPr lang="en-US"/>
          </a:p>
        </p:txBody>
      </p:sp>
      <p:sp>
        <p:nvSpPr>
          <p:cNvPr id="77850" name="Line 27"/>
          <p:cNvSpPr>
            <a:spLocks noChangeShapeType="1"/>
          </p:cNvSpPr>
          <p:nvPr/>
        </p:nvSpPr>
        <p:spPr bwMode="auto">
          <a:xfrm>
            <a:off x="2027238" y="2381250"/>
            <a:ext cx="109537" cy="3175"/>
          </a:xfrm>
          <a:prstGeom prst="line">
            <a:avLst/>
          </a:prstGeom>
          <a:noFill/>
          <a:ln w="28575">
            <a:solidFill>
              <a:srgbClr val="99CCFF"/>
            </a:solidFill>
            <a:round/>
            <a:headEnd/>
            <a:tailEnd/>
          </a:ln>
        </p:spPr>
        <p:txBody>
          <a:bodyPr/>
          <a:lstStyle/>
          <a:p>
            <a:endParaRPr lang="en-US"/>
          </a:p>
        </p:txBody>
      </p:sp>
      <p:sp>
        <p:nvSpPr>
          <p:cNvPr id="2451484" name="Rectangle 28"/>
          <p:cNvSpPr>
            <a:spLocks noChangeArrowheads="1"/>
          </p:cNvSpPr>
          <p:nvPr/>
        </p:nvSpPr>
        <p:spPr bwMode="auto">
          <a:xfrm>
            <a:off x="1616075" y="2174875"/>
            <a:ext cx="512763" cy="27622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FFFFFF"/>
                </a:solidFill>
                <a:latin typeface="Arial" pitchFamily="1" charset="0"/>
              </a:rPr>
              <a:t>1000</a:t>
            </a:r>
            <a:endParaRPr lang="en-US">
              <a:latin typeface="+mn-lt"/>
            </a:endParaRPr>
          </a:p>
        </p:txBody>
      </p:sp>
      <p:sp>
        <p:nvSpPr>
          <p:cNvPr id="2451485" name="Oval 29"/>
          <p:cNvSpPr>
            <a:spLocks noChangeArrowheads="1"/>
          </p:cNvSpPr>
          <p:nvPr/>
        </p:nvSpPr>
        <p:spPr bwMode="auto">
          <a:xfrm>
            <a:off x="4298950" y="1854200"/>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86" name="Oval 30"/>
          <p:cNvSpPr>
            <a:spLocks noChangeArrowheads="1"/>
          </p:cNvSpPr>
          <p:nvPr/>
        </p:nvSpPr>
        <p:spPr bwMode="auto">
          <a:xfrm>
            <a:off x="4298950" y="2611438"/>
            <a:ext cx="169863" cy="169862"/>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87" name="Oval 31"/>
          <p:cNvSpPr>
            <a:spLocks noChangeArrowheads="1"/>
          </p:cNvSpPr>
          <p:nvPr/>
        </p:nvSpPr>
        <p:spPr bwMode="auto">
          <a:xfrm>
            <a:off x="4298950" y="2820988"/>
            <a:ext cx="169863" cy="169862"/>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88" name="Oval 32"/>
          <p:cNvSpPr>
            <a:spLocks noChangeArrowheads="1"/>
          </p:cNvSpPr>
          <p:nvPr/>
        </p:nvSpPr>
        <p:spPr bwMode="auto">
          <a:xfrm>
            <a:off x="4298950" y="2911475"/>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89" name="Oval 33"/>
          <p:cNvSpPr>
            <a:spLocks noChangeArrowheads="1"/>
          </p:cNvSpPr>
          <p:nvPr/>
        </p:nvSpPr>
        <p:spPr bwMode="auto">
          <a:xfrm>
            <a:off x="4298950" y="2978150"/>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0" name="Oval 34"/>
          <p:cNvSpPr>
            <a:spLocks noChangeArrowheads="1"/>
          </p:cNvSpPr>
          <p:nvPr/>
        </p:nvSpPr>
        <p:spPr bwMode="auto">
          <a:xfrm>
            <a:off x="4298950" y="3068638"/>
            <a:ext cx="169863" cy="169862"/>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1" name="Oval 35"/>
          <p:cNvSpPr>
            <a:spLocks noChangeArrowheads="1"/>
          </p:cNvSpPr>
          <p:nvPr/>
        </p:nvSpPr>
        <p:spPr bwMode="auto">
          <a:xfrm>
            <a:off x="4298950" y="3425825"/>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2" name="Oval 36"/>
          <p:cNvSpPr>
            <a:spLocks noChangeArrowheads="1"/>
          </p:cNvSpPr>
          <p:nvPr/>
        </p:nvSpPr>
        <p:spPr bwMode="auto">
          <a:xfrm>
            <a:off x="4298950" y="3459163"/>
            <a:ext cx="169863" cy="169862"/>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3" name="Oval 37"/>
          <p:cNvSpPr>
            <a:spLocks noChangeArrowheads="1"/>
          </p:cNvSpPr>
          <p:nvPr/>
        </p:nvSpPr>
        <p:spPr bwMode="auto">
          <a:xfrm>
            <a:off x="4298950" y="3540125"/>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4" name="Oval 38"/>
          <p:cNvSpPr>
            <a:spLocks noChangeArrowheads="1"/>
          </p:cNvSpPr>
          <p:nvPr/>
        </p:nvSpPr>
        <p:spPr bwMode="auto">
          <a:xfrm>
            <a:off x="4298950" y="3706813"/>
            <a:ext cx="169863" cy="169862"/>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5" name="Oval 39"/>
          <p:cNvSpPr>
            <a:spLocks noChangeArrowheads="1"/>
          </p:cNvSpPr>
          <p:nvPr/>
        </p:nvSpPr>
        <p:spPr bwMode="auto">
          <a:xfrm>
            <a:off x="4298950" y="3759200"/>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6" name="Oval 40"/>
          <p:cNvSpPr>
            <a:spLocks noChangeArrowheads="1"/>
          </p:cNvSpPr>
          <p:nvPr/>
        </p:nvSpPr>
        <p:spPr bwMode="auto">
          <a:xfrm>
            <a:off x="4298950" y="3873500"/>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7" name="Oval 41"/>
          <p:cNvSpPr>
            <a:spLocks noChangeArrowheads="1"/>
          </p:cNvSpPr>
          <p:nvPr/>
        </p:nvSpPr>
        <p:spPr bwMode="auto">
          <a:xfrm>
            <a:off x="4298950" y="4413250"/>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8" name="Oval 42"/>
          <p:cNvSpPr>
            <a:spLocks noChangeArrowheads="1"/>
          </p:cNvSpPr>
          <p:nvPr/>
        </p:nvSpPr>
        <p:spPr bwMode="auto">
          <a:xfrm>
            <a:off x="4298950" y="4624388"/>
            <a:ext cx="169863" cy="169862"/>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499" name="Oval 43"/>
          <p:cNvSpPr>
            <a:spLocks noChangeArrowheads="1"/>
          </p:cNvSpPr>
          <p:nvPr/>
        </p:nvSpPr>
        <p:spPr bwMode="auto">
          <a:xfrm>
            <a:off x="4298950" y="4706938"/>
            <a:ext cx="169863" cy="169862"/>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0" name="Oval 44"/>
          <p:cNvSpPr>
            <a:spLocks noChangeArrowheads="1"/>
          </p:cNvSpPr>
          <p:nvPr/>
        </p:nvSpPr>
        <p:spPr bwMode="auto">
          <a:xfrm>
            <a:off x="4298950" y="4752975"/>
            <a:ext cx="169863" cy="169863"/>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1" name="Oval 45"/>
          <p:cNvSpPr>
            <a:spLocks noChangeArrowheads="1"/>
          </p:cNvSpPr>
          <p:nvPr/>
        </p:nvSpPr>
        <p:spPr bwMode="auto">
          <a:xfrm>
            <a:off x="5210175" y="4902200"/>
            <a:ext cx="168275"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2" name="Oval 46"/>
          <p:cNvSpPr>
            <a:spLocks noChangeArrowheads="1"/>
          </p:cNvSpPr>
          <p:nvPr/>
        </p:nvSpPr>
        <p:spPr bwMode="auto">
          <a:xfrm>
            <a:off x="5208588" y="4922838"/>
            <a:ext cx="169862"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3" name="Oval 47"/>
          <p:cNvSpPr>
            <a:spLocks noChangeArrowheads="1"/>
          </p:cNvSpPr>
          <p:nvPr/>
        </p:nvSpPr>
        <p:spPr bwMode="auto">
          <a:xfrm>
            <a:off x="5208588" y="4943475"/>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4" name="Oval 48"/>
          <p:cNvSpPr>
            <a:spLocks noChangeArrowheads="1"/>
          </p:cNvSpPr>
          <p:nvPr/>
        </p:nvSpPr>
        <p:spPr bwMode="auto">
          <a:xfrm>
            <a:off x="4298950" y="5154613"/>
            <a:ext cx="169863" cy="169862"/>
          </a:xfrm>
          <a:prstGeom prst="ellipse">
            <a:avLst/>
          </a:prstGeom>
          <a:solidFill>
            <a:srgbClr val="FFFF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5" name="Oval 49"/>
          <p:cNvSpPr>
            <a:spLocks noChangeArrowheads="1"/>
          </p:cNvSpPr>
          <p:nvPr/>
        </p:nvSpPr>
        <p:spPr bwMode="auto">
          <a:xfrm>
            <a:off x="5208588" y="4962525"/>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6" name="Oval 50"/>
          <p:cNvSpPr>
            <a:spLocks noChangeArrowheads="1"/>
          </p:cNvSpPr>
          <p:nvPr/>
        </p:nvSpPr>
        <p:spPr bwMode="auto">
          <a:xfrm>
            <a:off x="5208588" y="4989513"/>
            <a:ext cx="169862"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7" name="Oval 51"/>
          <p:cNvSpPr>
            <a:spLocks noChangeArrowheads="1"/>
          </p:cNvSpPr>
          <p:nvPr/>
        </p:nvSpPr>
        <p:spPr bwMode="auto">
          <a:xfrm>
            <a:off x="5208588" y="4991100"/>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8" name="Oval 52"/>
          <p:cNvSpPr>
            <a:spLocks noChangeArrowheads="1"/>
          </p:cNvSpPr>
          <p:nvPr/>
        </p:nvSpPr>
        <p:spPr bwMode="auto">
          <a:xfrm>
            <a:off x="5208588" y="5035550"/>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09" name="Oval 53"/>
          <p:cNvSpPr>
            <a:spLocks noChangeArrowheads="1"/>
          </p:cNvSpPr>
          <p:nvPr/>
        </p:nvSpPr>
        <p:spPr bwMode="auto">
          <a:xfrm>
            <a:off x="5210175" y="5060950"/>
            <a:ext cx="168275"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0" name="Oval 54"/>
          <p:cNvSpPr>
            <a:spLocks noChangeArrowheads="1"/>
          </p:cNvSpPr>
          <p:nvPr/>
        </p:nvSpPr>
        <p:spPr bwMode="auto">
          <a:xfrm>
            <a:off x="5210175" y="5087938"/>
            <a:ext cx="168275"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1" name="Oval 55"/>
          <p:cNvSpPr>
            <a:spLocks noChangeArrowheads="1"/>
          </p:cNvSpPr>
          <p:nvPr/>
        </p:nvSpPr>
        <p:spPr bwMode="auto">
          <a:xfrm>
            <a:off x="5210175" y="5119688"/>
            <a:ext cx="168275"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2" name="Oval 56"/>
          <p:cNvSpPr>
            <a:spLocks noChangeArrowheads="1"/>
          </p:cNvSpPr>
          <p:nvPr/>
        </p:nvSpPr>
        <p:spPr bwMode="auto">
          <a:xfrm>
            <a:off x="5210175" y="5146675"/>
            <a:ext cx="168275"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3" name="Oval 57"/>
          <p:cNvSpPr>
            <a:spLocks noChangeArrowheads="1"/>
          </p:cNvSpPr>
          <p:nvPr/>
        </p:nvSpPr>
        <p:spPr bwMode="auto">
          <a:xfrm>
            <a:off x="6116638" y="4870450"/>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4" name="Oval 58"/>
          <p:cNvSpPr>
            <a:spLocks noChangeArrowheads="1"/>
          </p:cNvSpPr>
          <p:nvPr/>
        </p:nvSpPr>
        <p:spPr bwMode="auto">
          <a:xfrm>
            <a:off x="6118225" y="4999038"/>
            <a:ext cx="169863"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5" name="Oval 59"/>
          <p:cNvSpPr>
            <a:spLocks noChangeArrowheads="1"/>
          </p:cNvSpPr>
          <p:nvPr/>
        </p:nvSpPr>
        <p:spPr bwMode="auto">
          <a:xfrm>
            <a:off x="6118225" y="5026025"/>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6" name="Oval 60"/>
          <p:cNvSpPr>
            <a:spLocks noChangeArrowheads="1"/>
          </p:cNvSpPr>
          <p:nvPr/>
        </p:nvSpPr>
        <p:spPr bwMode="auto">
          <a:xfrm>
            <a:off x="6116638" y="5046663"/>
            <a:ext cx="169862"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7" name="Oval 61"/>
          <p:cNvSpPr>
            <a:spLocks noChangeArrowheads="1"/>
          </p:cNvSpPr>
          <p:nvPr/>
        </p:nvSpPr>
        <p:spPr bwMode="auto">
          <a:xfrm>
            <a:off x="6118225" y="5057775"/>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8" name="Oval 62"/>
          <p:cNvSpPr>
            <a:spLocks noChangeArrowheads="1"/>
          </p:cNvSpPr>
          <p:nvPr/>
        </p:nvSpPr>
        <p:spPr bwMode="auto">
          <a:xfrm>
            <a:off x="6116638" y="5084763"/>
            <a:ext cx="169862"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19" name="Oval 63"/>
          <p:cNvSpPr>
            <a:spLocks noChangeArrowheads="1"/>
          </p:cNvSpPr>
          <p:nvPr/>
        </p:nvSpPr>
        <p:spPr bwMode="auto">
          <a:xfrm>
            <a:off x="6118225" y="5099050"/>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0" name="Oval 64"/>
          <p:cNvSpPr>
            <a:spLocks noChangeArrowheads="1"/>
          </p:cNvSpPr>
          <p:nvPr/>
        </p:nvSpPr>
        <p:spPr bwMode="auto">
          <a:xfrm>
            <a:off x="6116638" y="5105400"/>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1" name="Oval 65"/>
          <p:cNvSpPr>
            <a:spLocks noChangeArrowheads="1"/>
          </p:cNvSpPr>
          <p:nvPr/>
        </p:nvSpPr>
        <p:spPr bwMode="auto">
          <a:xfrm>
            <a:off x="6991350" y="4857750"/>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2" name="Oval 66"/>
          <p:cNvSpPr>
            <a:spLocks noChangeArrowheads="1"/>
          </p:cNvSpPr>
          <p:nvPr/>
        </p:nvSpPr>
        <p:spPr bwMode="auto">
          <a:xfrm>
            <a:off x="6991350" y="4875213"/>
            <a:ext cx="169863"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3" name="Oval 67"/>
          <p:cNvSpPr>
            <a:spLocks noChangeArrowheads="1"/>
          </p:cNvSpPr>
          <p:nvPr/>
        </p:nvSpPr>
        <p:spPr bwMode="auto">
          <a:xfrm>
            <a:off x="6991350" y="4899025"/>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4" name="Oval 68"/>
          <p:cNvSpPr>
            <a:spLocks noChangeArrowheads="1"/>
          </p:cNvSpPr>
          <p:nvPr/>
        </p:nvSpPr>
        <p:spPr bwMode="auto">
          <a:xfrm>
            <a:off x="6991350" y="4941888"/>
            <a:ext cx="169863"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5" name="Oval 69"/>
          <p:cNvSpPr>
            <a:spLocks noChangeArrowheads="1"/>
          </p:cNvSpPr>
          <p:nvPr/>
        </p:nvSpPr>
        <p:spPr bwMode="auto">
          <a:xfrm>
            <a:off x="6991350" y="5095875"/>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6" name="Oval 70"/>
          <p:cNvSpPr>
            <a:spLocks noChangeArrowheads="1"/>
          </p:cNvSpPr>
          <p:nvPr/>
        </p:nvSpPr>
        <p:spPr bwMode="auto">
          <a:xfrm>
            <a:off x="6991350" y="5106988"/>
            <a:ext cx="169863"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7" name="Oval 71"/>
          <p:cNvSpPr>
            <a:spLocks noChangeArrowheads="1"/>
          </p:cNvSpPr>
          <p:nvPr/>
        </p:nvSpPr>
        <p:spPr bwMode="auto">
          <a:xfrm>
            <a:off x="6991350" y="5121275"/>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8" name="Oval 72"/>
          <p:cNvSpPr>
            <a:spLocks noChangeArrowheads="1"/>
          </p:cNvSpPr>
          <p:nvPr/>
        </p:nvSpPr>
        <p:spPr bwMode="auto">
          <a:xfrm>
            <a:off x="6991350" y="5153025"/>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29" name="Oval 73"/>
          <p:cNvSpPr>
            <a:spLocks noChangeArrowheads="1"/>
          </p:cNvSpPr>
          <p:nvPr/>
        </p:nvSpPr>
        <p:spPr bwMode="auto">
          <a:xfrm>
            <a:off x="3392488" y="4784725"/>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0" name="Oval 74"/>
          <p:cNvSpPr>
            <a:spLocks noChangeArrowheads="1"/>
          </p:cNvSpPr>
          <p:nvPr/>
        </p:nvSpPr>
        <p:spPr bwMode="auto">
          <a:xfrm>
            <a:off x="3390900" y="4852988"/>
            <a:ext cx="169863"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1" name="Oval 75"/>
          <p:cNvSpPr>
            <a:spLocks noChangeArrowheads="1"/>
          </p:cNvSpPr>
          <p:nvPr/>
        </p:nvSpPr>
        <p:spPr bwMode="auto">
          <a:xfrm>
            <a:off x="3390900" y="4873625"/>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2" name="Oval 76"/>
          <p:cNvSpPr>
            <a:spLocks noChangeArrowheads="1"/>
          </p:cNvSpPr>
          <p:nvPr/>
        </p:nvSpPr>
        <p:spPr bwMode="auto">
          <a:xfrm>
            <a:off x="3390900" y="4892675"/>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3" name="Oval 77"/>
          <p:cNvSpPr>
            <a:spLocks noChangeArrowheads="1"/>
          </p:cNvSpPr>
          <p:nvPr/>
        </p:nvSpPr>
        <p:spPr bwMode="auto">
          <a:xfrm>
            <a:off x="3390900" y="4919663"/>
            <a:ext cx="169863"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4" name="Oval 78"/>
          <p:cNvSpPr>
            <a:spLocks noChangeArrowheads="1"/>
          </p:cNvSpPr>
          <p:nvPr/>
        </p:nvSpPr>
        <p:spPr bwMode="auto">
          <a:xfrm>
            <a:off x="3390900" y="4921250"/>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5" name="Oval 79"/>
          <p:cNvSpPr>
            <a:spLocks noChangeArrowheads="1"/>
          </p:cNvSpPr>
          <p:nvPr/>
        </p:nvSpPr>
        <p:spPr bwMode="auto">
          <a:xfrm>
            <a:off x="3390900" y="4965700"/>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6" name="Oval 80"/>
          <p:cNvSpPr>
            <a:spLocks noChangeArrowheads="1"/>
          </p:cNvSpPr>
          <p:nvPr/>
        </p:nvSpPr>
        <p:spPr bwMode="auto">
          <a:xfrm>
            <a:off x="3392488" y="4991100"/>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7" name="Oval 81"/>
          <p:cNvSpPr>
            <a:spLocks noChangeArrowheads="1"/>
          </p:cNvSpPr>
          <p:nvPr/>
        </p:nvSpPr>
        <p:spPr bwMode="auto">
          <a:xfrm>
            <a:off x="3392488" y="5094288"/>
            <a:ext cx="169862"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8" name="Oval 82"/>
          <p:cNvSpPr>
            <a:spLocks noChangeArrowheads="1"/>
          </p:cNvSpPr>
          <p:nvPr/>
        </p:nvSpPr>
        <p:spPr bwMode="auto">
          <a:xfrm>
            <a:off x="3392488" y="5126038"/>
            <a:ext cx="169862"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39" name="Oval 83"/>
          <p:cNvSpPr>
            <a:spLocks noChangeArrowheads="1"/>
          </p:cNvSpPr>
          <p:nvPr/>
        </p:nvSpPr>
        <p:spPr bwMode="auto">
          <a:xfrm>
            <a:off x="3392488" y="5153025"/>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0" name="Oval 84"/>
          <p:cNvSpPr>
            <a:spLocks noChangeArrowheads="1"/>
          </p:cNvSpPr>
          <p:nvPr/>
        </p:nvSpPr>
        <p:spPr bwMode="auto">
          <a:xfrm>
            <a:off x="2503488" y="4762500"/>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1" name="Oval 85"/>
          <p:cNvSpPr>
            <a:spLocks noChangeArrowheads="1"/>
          </p:cNvSpPr>
          <p:nvPr/>
        </p:nvSpPr>
        <p:spPr bwMode="auto">
          <a:xfrm>
            <a:off x="2501900" y="4786313"/>
            <a:ext cx="169863"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2" name="Oval 86"/>
          <p:cNvSpPr>
            <a:spLocks noChangeArrowheads="1"/>
          </p:cNvSpPr>
          <p:nvPr/>
        </p:nvSpPr>
        <p:spPr bwMode="auto">
          <a:xfrm>
            <a:off x="2501900" y="4806950"/>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3" name="Oval 87"/>
          <p:cNvSpPr>
            <a:spLocks noChangeArrowheads="1"/>
          </p:cNvSpPr>
          <p:nvPr/>
        </p:nvSpPr>
        <p:spPr bwMode="auto">
          <a:xfrm>
            <a:off x="2501900" y="4826000"/>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4" name="Oval 88"/>
          <p:cNvSpPr>
            <a:spLocks noChangeArrowheads="1"/>
          </p:cNvSpPr>
          <p:nvPr/>
        </p:nvSpPr>
        <p:spPr bwMode="auto">
          <a:xfrm>
            <a:off x="2501900" y="4881563"/>
            <a:ext cx="169863"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5" name="Oval 89"/>
          <p:cNvSpPr>
            <a:spLocks noChangeArrowheads="1"/>
          </p:cNvSpPr>
          <p:nvPr/>
        </p:nvSpPr>
        <p:spPr bwMode="auto">
          <a:xfrm>
            <a:off x="2501900" y="4940300"/>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6" name="Oval 90"/>
          <p:cNvSpPr>
            <a:spLocks noChangeArrowheads="1"/>
          </p:cNvSpPr>
          <p:nvPr/>
        </p:nvSpPr>
        <p:spPr bwMode="auto">
          <a:xfrm>
            <a:off x="2501900" y="4984750"/>
            <a:ext cx="169863"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7" name="Oval 91"/>
          <p:cNvSpPr>
            <a:spLocks noChangeArrowheads="1"/>
          </p:cNvSpPr>
          <p:nvPr/>
        </p:nvSpPr>
        <p:spPr bwMode="auto">
          <a:xfrm>
            <a:off x="2503488" y="5010150"/>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8" name="Oval 92"/>
          <p:cNvSpPr>
            <a:spLocks noChangeArrowheads="1"/>
          </p:cNvSpPr>
          <p:nvPr/>
        </p:nvSpPr>
        <p:spPr bwMode="auto">
          <a:xfrm>
            <a:off x="2503488" y="5113338"/>
            <a:ext cx="169862"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49" name="Oval 93"/>
          <p:cNvSpPr>
            <a:spLocks noChangeArrowheads="1"/>
          </p:cNvSpPr>
          <p:nvPr/>
        </p:nvSpPr>
        <p:spPr bwMode="auto">
          <a:xfrm>
            <a:off x="2503488" y="5145088"/>
            <a:ext cx="169862" cy="169862"/>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50" name="Oval 94"/>
          <p:cNvSpPr>
            <a:spLocks noChangeArrowheads="1"/>
          </p:cNvSpPr>
          <p:nvPr/>
        </p:nvSpPr>
        <p:spPr bwMode="auto">
          <a:xfrm>
            <a:off x="2503488" y="5172075"/>
            <a:ext cx="169862" cy="169863"/>
          </a:xfrm>
          <a:prstGeom prst="ellipse">
            <a:avLst/>
          </a:prstGeom>
          <a:solidFill>
            <a:srgbClr val="FFCC00"/>
          </a:solidFill>
          <a:ln w="3175">
            <a:solidFill>
              <a:schemeClr val="tx1"/>
            </a:solidFill>
            <a:round/>
            <a:headEnd/>
            <a:tailEnd/>
          </a:ln>
          <a:effectLst>
            <a:outerShdw blurRad="63500" dist="17961"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1551" name="Rectangle 95"/>
          <p:cNvSpPr>
            <a:spLocks noChangeArrowheads="1"/>
          </p:cNvSpPr>
          <p:nvPr/>
        </p:nvSpPr>
        <p:spPr bwMode="auto">
          <a:xfrm>
            <a:off x="1962150" y="5613400"/>
            <a:ext cx="1274763" cy="4937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lnSpc>
                <a:spcPct val="70000"/>
              </a:lnSpc>
              <a:spcBef>
                <a:spcPts val="0"/>
              </a:spcBef>
              <a:spcAft>
                <a:spcPts val="0"/>
              </a:spcAft>
              <a:defRPr/>
            </a:pPr>
            <a:r>
              <a:rPr lang="en-US" altLang="ja-JP">
                <a:solidFill>
                  <a:schemeClr val="bg1"/>
                </a:solidFill>
                <a:latin typeface="Arial" pitchFamily="1" charset="0"/>
                <a:ea typeface="ＭＳ Ｐゴシック" pitchFamily="1" charset="-128"/>
                <a:cs typeface="ＭＳ Ｐゴシック" pitchFamily="1" charset="-128"/>
              </a:rPr>
              <a:t>Pancreatic </a:t>
            </a:r>
          </a:p>
          <a:p>
            <a:pPr fontAlgn="auto">
              <a:lnSpc>
                <a:spcPct val="70000"/>
              </a:lnSpc>
              <a:spcBef>
                <a:spcPts val="0"/>
              </a:spcBef>
              <a:spcAft>
                <a:spcPts val="0"/>
              </a:spcAft>
              <a:defRPr/>
            </a:pPr>
            <a:r>
              <a:rPr lang="en-US" altLang="ja-JP">
                <a:solidFill>
                  <a:schemeClr val="bg1"/>
                </a:solidFill>
                <a:latin typeface="Arial" pitchFamily="1" charset="0"/>
                <a:ea typeface="ＭＳ Ｐゴシック" pitchFamily="1" charset="-128"/>
                <a:cs typeface="ＭＳ Ｐゴシック" pitchFamily="1" charset="-128"/>
              </a:rPr>
              <a:t>cancer</a:t>
            </a:r>
          </a:p>
        </p:txBody>
      </p:sp>
      <p:sp>
        <p:nvSpPr>
          <p:cNvPr id="2451552" name="Rectangle 96"/>
          <p:cNvSpPr>
            <a:spLocks noChangeArrowheads="1"/>
          </p:cNvSpPr>
          <p:nvPr/>
        </p:nvSpPr>
        <p:spPr bwMode="auto">
          <a:xfrm>
            <a:off x="3257550" y="5621338"/>
            <a:ext cx="500063" cy="36988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spcBef>
                <a:spcPts val="0"/>
              </a:spcBef>
              <a:spcAft>
                <a:spcPts val="0"/>
              </a:spcAft>
              <a:defRPr/>
            </a:pPr>
            <a:r>
              <a:rPr lang="en-US" altLang="ja-JP">
                <a:solidFill>
                  <a:schemeClr val="bg1"/>
                </a:solidFill>
                <a:latin typeface="Arial" pitchFamily="1" charset="0"/>
                <a:ea typeface="ＭＳ Ｐゴシック" pitchFamily="1" charset="-128"/>
                <a:cs typeface="ＭＳ Ｐゴシック" pitchFamily="1" charset="-128"/>
              </a:rPr>
              <a:t>CP</a:t>
            </a:r>
          </a:p>
        </p:txBody>
      </p:sp>
      <p:sp>
        <p:nvSpPr>
          <p:cNvPr id="2451553" name="Rectangle 97"/>
          <p:cNvSpPr>
            <a:spLocks noChangeArrowheads="1"/>
          </p:cNvSpPr>
          <p:nvPr/>
        </p:nvSpPr>
        <p:spPr bwMode="auto">
          <a:xfrm>
            <a:off x="4133850" y="5621338"/>
            <a:ext cx="565150" cy="36988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spcBef>
                <a:spcPts val="0"/>
              </a:spcBef>
              <a:spcAft>
                <a:spcPts val="0"/>
              </a:spcAft>
              <a:defRPr/>
            </a:pPr>
            <a:r>
              <a:rPr lang="en-US" altLang="ja-JP">
                <a:solidFill>
                  <a:srgbClr val="FFEA18"/>
                </a:solidFill>
                <a:latin typeface="Arial" pitchFamily="1" charset="0"/>
                <a:ea typeface="ＭＳ Ｐゴシック" pitchFamily="1" charset="-128"/>
                <a:cs typeface="ＭＳ Ｐゴシック" pitchFamily="1" charset="-128"/>
              </a:rPr>
              <a:t>AIP</a:t>
            </a:r>
          </a:p>
        </p:txBody>
      </p:sp>
      <p:sp>
        <p:nvSpPr>
          <p:cNvPr id="2451554" name="Rectangle 98"/>
          <p:cNvSpPr>
            <a:spLocks noChangeArrowheads="1"/>
          </p:cNvSpPr>
          <p:nvPr/>
        </p:nvSpPr>
        <p:spPr bwMode="auto">
          <a:xfrm>
            <a:off x="4979988" y="5621338"/>
            <a:ext cx="658812" cy="36988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spcBef>
                <a:spcPts val="0"/>
              </a:spcBef>
              <a:spcAft>
                <a:spcPts val="0"/>
              </a:spcAft>
              <a:defRPr/>
            </a:pPr>
            <a:r>
              <a:rPr lang="en-US" altLang="ja-JP">
                <a:solidFill>
                  <a:schemeClr val="bg1"/>
                </a:solidFill>
                <a:latin typeface="Arial" pitchFamily="1" charset="0"/>
                <a:ea typeface="ＭＳ Ｐゴシック" pitchFamily="1" charset="-128"/>
                <a:cs typeface="ＭＳ Ｐゴシック" pitchFamily="1" charset="-128"/>
              </a:rPr>
              <a:t>PBC</a:t>
            </a:r>
          </a:p>
        </p:txBody>
      </p:sp>
      <p:sp>
        <p:nvSpPr>
          <p:cNvPr id="2451555" name="Rectangle 99"/>
          <p:cNvSpPr>
            <a:spLocks noChangeArrowheads="1"/>
          </p:cNvSpPr>
          <p:nvPr/>
        </p:nvSpPr>
        <p:spPr bwMode="auto">
          <a:xfrm>
            <a:off x="5956300" y="5621338"/>
            <a:ext cx="658813" cy="36988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spcBef>
                <a:spcPts val="0"/>
              </a:spcBef>
              <a:spcAft>
                <a:spcPts val="0"/>
              </a:spcAft>
              <a:defRPr/>
            </a:pPr>
            <a:r>
              <a:rPr lang="en-US" altLang="ja-JP">
                <a:solidFill>
                  <a:schemeClr val="bg1"/>
                </a:solidFill>
                <a:latin typeface="Arial" pitchFamily="1" charset="0"/>
                <a:ea typeface="ＭＳ Ｐゴシック" pitchFamily="1" charset="-128"/>
                <a:cs typeface="ＭＳ Ｐゴシック" pitchFamily="1" charset="-128"/>
              </a:rPr>
              <a:t>PSC</a:t>
            </a:r>
          </a:p>
        </p:txBody>
      </p:sp>
      <p:sp>
        <p:nvSpPr>
          <p:cNvPr id="2451556" name="Rectangle 100"/>
          <p:cNvSpPr>
            <a:spLocks noChangeArrowheads="1"/>
          </p:cNvSpPr>
          <p:nvPr/>
        </p:nvSpPr>
        <p:spPr bwMode="auto">
          <a:xfrm>
            <a:off x="6542088" y="5613400"/>
            <a:ext cx="1198562" cy="4937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lnSpc>
                <a:spcPct val="70000"/>
              </a:lnSpc>
              <a:spcBef>
                <a:spcPts val="0"/>
              </a:spcBef>
              <a:spcAft>
                <a:spcPts val="0"/>
              </a:spcAft>
              <a:defRPr/>
            </a:pPr>
            <a:r>
              <a:rPr lang="en-US" altLang="ja-JP">
                <a:solidFill>
                  <a:schemeClr val="bg1"/>
                </a:solidFill>
                <a:latin typeface="Arial" pitchFamily="1" charset="0"/>
                <a:ea typeface="ＭＳ Ｐゴシック" pitchFamily="1" charset="-128"/>
                <a:cs typeface="ＭＳ Ｐゴシック" pitchFamily="1" charset="-128"/>
              </a:rPr>
              <a:t>Sjögren’s</a:t>
            </a:r>
          </a:p>
          <a:p>
            <a:pPr fontAlgn="auto">
              <a:lnSpc>
                <a:spcPct val="70000"/>
              </a:lnSpc>
              <a:spcBef>
                <a:spcPts val="0"/>
              </a:spcBef>
              <a:spcAft>
                <a:spcPts val="0"/>
              </a:spcAft>
              <a:defRPr/>
            </a:pPr>
            <a:r>
              <a:rPr lang="en-US" altLang="ja-JP">
                <a:solidFill>
                  <a:schemeClr val="bg1"/>
                </a:solidFill>
                <a:latin typeface="Arial" pitchFamily="1" charset="0"/>
                <a:ea typeface="ＭＳ Ｐゴシック" pitchFamily="1" charset="-128"/>
                <a:cs typeface="ＭＳ Ｐゴシック" pitchFamily="1" charset="-128"/>
              </a:rPr>
              <a:t>syndrome</a:t>
            </a:r>
          </a:p>
        </p:txBody>
      </p:sp>
      <p:sp>
        <p:nvSpPr>
          <p:cNvPr id="2451557" name="Rectangle 101"/>
          <p:cNvSpPr>
            <a:spLocks noChangeArrowheads="1"/>
          </p:cNvSpPr>
          <p:nvPr/>
        </p:nvSpPr>
        <p:spPr bwMode="auto">
          <a:xfrm>
            <a:off x="4146550" y="1282700"/>
            <a:ext cx="1017588" cy="461963"/>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85000"/>
              </a:lnSpc>
              <a:spcBef>
                <a:spcPct val="20000"/>
              </a:spcBef>
              <a:spcAft>
                <a:spcPts val="0"/>
              </a:spcAft>
              <a:buClr>
                <a:srgbClr val="99CCFF"/>
              </a:buClr>
              <a:buFont typeface="Symbol" pitchFamily="1" charset="2"/>
              <a:buNone/>
              <a:defRPr/>
            </a:pPr>
            <a:r>
              <a:rPr lang="en-US" altLang="ja-JP" sz="2400">
                <a:solidFill>
                  <a:srgbClr val="FFEA18"/>
                </a:solidFill>
                <a:latin typeface="Arial" pitchFamily="1" charset="0"/>
                <a:ea typeface="ＭＳ Ｐゴシック" pitchFamily="1" charset="-128"/>
                <a:cs typeface="ＭＳ Ｐゴシック" pitchFamily="1" charset="-128"/>
              </a:rPr>
              <a:t>IgG4</a:t>
            </a:r>
          </a:p>
        </p:txBody>
      </p:sp>
      <p:sp>
        <p:nvSpPr>
          <p:cNvPr id="2451558" name="Rectangle 102"/>
          <p:cNvSpPr>
            <a:spLocks noChangeArrowheads="1"/>
          </p:cNvSpPr>
          <p:nvPr/>
        </p:nvSpPr>
        <p:spPr bwMode="auto">
          <a:xfrm>
            <a:off x="628650" y="6318250"/>
            <a:ext cx="4100513" cy="3381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spcBef>
                <a:spcPts val="0"/>
              </a:spcBef>
              <a:spcAft>
                <a:spcPts val="0"/>
              </a:spcAft>
              <a:defRPr/>
            </a:pPr>
            <a:r>
              <a:rPr lang="en-US" altLang="ja-JP" sz="1600" i="1">
                <a:solidFill>
                  <a:srgbClr val="99CCFF"/>
                </a:solidFill>
                <a:latin typeface="Arial" pitchFamily="1" charset="0"/>
                <a:ea typeface="ＭＳ Ｐゴシック" pitchFamily="1" charset="-128"/>
                <a:cs typeface="ＭＳ Ｐゴシック" pitchFamily="1" charset="-128"/>
              </a:rPr>
              <a:t>Hamano H, N Engl J Med 2001;8;344:732 </a:t>
            </a:r>
          </a:p>
        </p:txBody>
      </p:sp>
      <p:sp>
        <p:nvSpPr>
          <p:cNvPr id="2451559" name="Text Box 103"/>
          <p:cNvSpPr txBox="1">
            <a:spLocks noChangeArrowheads="1"/>
          </p:cNvSpPr>
          <p:nvPr/>
        </p:nvSpPr>
        <p:spPr bwMode="auto">
          <a:xfrm>
            <a:off x="385763" y="347663"/>
            <a:ext cx="4740275"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Autoimmune Pancreatitis</a:t>
            </a:r>
          </a:p>
        </p:txBody>
      </p:sp>
      <p:sp>
        <p:nvSpPr>
          <p:cNvPr id="2451560" name="Rectangle 104"/>
          <p:cNvSpPr>
            <a:spLocks noGrp="1" noChangeArrowheads="1"/>
          </p:cNvSpPr>
          <p:nvPr>
            <p:ph type="title" idx="4294967295"/>
          </p:nvPr>
        </p:nvSpPr>
        <p:spPr/>
        <p:txBody>
          <a:bodyPr/>
          <a:lstStyle/>
          <a:p>
            <a:pPr fontAlgn="auto">
              <a:spcAft>
                <a:spcPts val="0"/>
              </a:spcAft>
              <a:defRPr/>
            </a:pPr>
            <a:r>
              <a:rPr b="1"/>
              <a:t>Autoimmune Pancreatitis – IgG4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09" name="Picture 2" descr="PancreasAcuteBG"/>
          <p:cNvPicPr>
            <a:picLocks noChangeAspect="1" noChangeArrowheads="1"/>
          </p:cNvPicPr>
          <p:nvPr/>
        </p:nvPicPr>
        <p:blipFill>
          <a:blip r:embed="rId3"/>
          <a:srcRect/>
          <a:stretch>
            <a:fillRect/>
          </a:stretch>
        </p:blipFill>
        <p:spPr bwMode="auto">
          <a:xfrm>
            <a:off x="0" y="0"/>
            <a:ext cx="9144000" cy="6862763"/>
          </a:xfrm>
          <a:prstGeom prst="rect">
            <a:avLst/>
          </a:prstGeom>
          <a:noFill/>
          <a:ln w="9525">
            <a:noFill/>
            <a:miter lim="800000"/>
            <a:headEnd/>
            <a:tailEnd/>
          </a:ln>
        </p:spPr>
      </p:pic>
      <p:sp>
        <p:nvSpPr>
          <p:cNvPr id="1925123" name="Rectangle 3"/>
          <p:cNvSpPr>
            <a:spLocks noGrp="1" noChangeArrowheads="1"/>
          </p:cNvSpPr>
          <p:nvPr>
            <p:ph type="title"/>
          </p:nvPr>
        </p:nvSpPr>
        <p:spPr>
          <a:xfrm>
            <a:off x="730956" y="102422"/>
            <a:ext cx="7772400" cy="559906"/>
          </a:xfrm>
        </p:spPr>
        <p:txBody>
          <a:bodyPr>
            <a:normAutofit fontScale="90000"/>
          </a:bodyPr>
          <a:lstStyle/>
          <a:p>
            <a:pPr fontAlgn="auto">
              <a:spcAft>
                <a:spcPts val="0"/>
              </a:spcAft>
              <a:defRPr/>
            </a:pPr>
            <a:r>
              <a:rPr b="1">
                <a:ea typeface="Times" pitchFamily="1" charset="0"/>
                <a:cs typeface="Times" pitchFamily="1" charset="0"/>
              </a:rPr>
              <a:t>Clinical features of acute disease</a:t>
            </a:r>
            <a:endParaRPr/>
          </a:p>
        </p:txBody>
      </p:sp>
      <p:sp>
        <p:nvSpPr>
          <p:cNvPr id="43011" name="Rectangle 4"/>
          <p:cNvSpPr>
            <a:spLocks noChangeArrowheads="1"/>
          </p:cNvSpPr>
          <p:nvPr/>
        </p:nvSpPr>
        <p:spPr bwMode="auto">
          <a:xfrm>
            <a:off x="573088" y="406400"/>
            <a:ext cx="7772400" cy="1143000"/>
          </a:xfrm>
          <a:prstGeom prst="rect">
            <a:avLst/>
          </a:prstGeom>
          <a:noFill/>
          <a:ln w="9525">
            <a:noFill/>
            <a:miter lim="800000"/>
            <a:headEnd/>
            <a:tailEnd/>
          </a:ln>
        </p:spPr>
        <p:txBody>
          <a:bodyPr anchor="ctr"/>
          <a:lstStyle/>
          <a:p>
            <a:r>
              <a:rPr lang="en-US">
                <a:solidFill>
                  <a:srgbClr val="FFFF00"/>
                </a:solidFill>
              </a:rPr>
              <a:t>Acute Pancreatitis</a:t>
            </a:r>
          </a:p>
        </p:txBody>
      </p:sp>
      <p:grpSp>
        <p:nvGrpSpPr>
          <p:cNvPr id="43012" name="Group 5"/>
          <p:cNvGrpSpPr>
            <a:grpSpLocks/>
          </p:cNvGrpSpPr>
          <p:nvPr/>
        </p:nvGrpSpPr>
        <p:grpSpPr bwMode="auto">
          <a:xfrm>
            <a:off x="4589463" y="4330700"/>
            <a:ext cx="3978275" cy="1625600"/>
            <a:chOff x="3252" y="2728"/>
            <a:chExt cx="2820" cy="1024"/>
          </a:xfrm>
        </p:grpSpPr>
        <p:sp>
          <p:nvSpPr>
            <p:cNvPr id="1925126" name="Line 6"/>
            <p:cNvSpPr>
              <a:spLocks noChangeShapeType="1"/>
            </p:cNvSpPr>
            <p:nvPr/>
          </p:nvSpPr>
          <p:spPr bwMode="auto">
            <a:xfrm flipV="1">
              <a:off x="3584" y="3100"/>
              <a:ext cx="0" cy="256"/>
            </a:xfrm>
            <a:prstGeom prst="line">
              <a:avLst/>
            </a:prstGeom>
            <a:noFill/>
            <a:ln w="57150">
              <a:solidFill>
                <a:srgbClr val="FFFF00"/>
              </a:solidFill>
              <a:round/>
              <a:headEnd/>
              <a:tailEnd type="triangle" w="med" len="me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925127" name="Rectangle 7"/>
            <p:cNvSpPr>
              <a:spLocks noChangeArrowheads="1"/>
            </p:cNvSpPr>
            <p:nvPr/>
          </p:nvSpPr>
          <p:spPr bwMode="auto">
            <a:xfrm>
              <a:off x="3252" y="2728"/>
              <a:ext cx="2820" cy="1024"/>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spcBef>
                  <a:spcPct val="20000"/>
                </a:spcBef>
                <a:spcAft>
                  <a:spcPts val="0"/>
                </a:spcAft>
                <a:buClr>
                  <a:srgbClr val="99CCFF"/>
                </a:buClr>
                <a:buFont typeface="Symbol" pitchFamily="1" charset="2"/>
                <a:buChar char="·"/>
                <a:tabLst>
                  <a:tab pos="685800" algn="l"/>
                </a:tabLst>
                <a:defRPr/>
              </a:pPr>
              <a:r>
                <a:rPr lang="en-US" sz="2800" dirty="0">
                  <a:solidFill>
                    <a:schemeClr val="bg1"/>
                  </a:solidFill>
                  <a:latin typeface="Arial" pitchFamily="1" charset="0"/>
                </a:rPr>
                <a:t>Abdominal Pain</a:t>
              </a:r>
            </a:p>
            <a:p>
              <a:pPr marL="342900" indent="-342900" fontAlgn="auto">
                <a:spcBef>
                  <a:spcPct val="20000"/>
                </a:spcBef>
                <a:spcAft>
                  <a:spcPts val="0"/>
                </a:spcAft>
                <a:buClr>
                  <a:srgbClr val="99CCFF"/>
                </a:buClr>
                <a:buFont typeface="Symbol" pitchFamily="1" charset="2"/>
                <a:buChar char="·"/>
                <a:tabLst>
                  <a:tab pos="685800" algn="l"/>
                </a:tabLst>
                <a:defRPr/>
              </a:pPr>
              <a:r>
                <a:rPr lang="en-US" sz="2800" dirty="0">
                  <a:solidFill>
                    <a:schemeClr val="bg1"/>
                  </a:solidFill>
                  <a:latin typeface="Arial" pitchFamily="1" charset="0"/>
                </a:rPr>
                <a:t>   	Pancreatic Enzymes </a:t>
              </a:r>
              <a:r>
                <a:rPr lang="en-US" sz="2800" dirty="0" smtClean="0">
                  <a:solidFill>
                    <a:schemeClr val="bg1"/>
                  </a:solidFill>
                  <a:latin typeface="Arial" pitchFamily="1" charset="0"/>
                </a:rPr>
                <a:t>in </a:t>
              </a:r>
              <a:r>
                <a:rPr lang="en-US" sz="2800" dirty="0">
                  <a:solidFill>
                    <a:schemeClr val="bg1"/>
                  </a:solidFill>
                  <a:latin typeface="Arial" pitchFamily="1" charset="0"/>
                </a:rPr>
                <a:t>Serum</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050" name="Rectangle 2"/>
          <p:cNvSpPr>
            <a:spLocks noChangeArrowheads="1"/>
          </p:cNvSpPr>
          <p:nvPr/>
        </p:nvSpPr>
        <p:spPr bwMode="auto">
          <a:xfrm>
            <a:off x="730250" y="411163"/>
            <a:ext cx="77724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Presenting Features</a:t>
            </a:r>
          </a:p>
        </p:txBody>
      </p:sp>
      <p:sp>
        <p:nvSpPr>
          <p:cNvPr id="79874" name="Text Box 3"/>
          <p:cNvSpPr txBox="1">
            <a:spLocks noChangeArrowheads="1"/>
          </p:cNvSpPr>
          <p:nvPr/>
        </p:nvSpPr>
        <p:spPr bwMode="auto">
          <a:xfrm>
            <a:off x="384175" y="350838"/>
            <a:ext cx="32766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rPr>
              <a:t>Acute Pancreatitis</a:t>
            </a:r>
          </a:p>
        </p:txBody>
      </p:sp>
      <p:grpSp>
        <p:nvGrpSpPr>
          <p:cNvPr id="79875" name="Group 4"/>
          <p:cNvGrpSpPr>
            <a:grpSpLocks/>
          </p:cNvGrpSpPr>
          <p:nvPr/>
        </p:nvGrpSpPr>
        <p:grpSpPr bwMode="auto">
          <a:xfrm>
            <a:off x="598488" y="1531938"/>
            <a:ext cx="7942262" cy="5002212"/>
            <a:chOff x="424" y="965"/>
            <a:chExt cx="5628" cy="3151"/>
          </a:xfrm>
        </p:grpSpPr>
        <p:sp>
          <p:nvSpPr>
            <p:cNvPr id="2050053" name="Rectangle 5"/>
            <p:cNvSpPr>
              <a:spLocks noChangeArrowheads="1"/>
            </p:cNvSpPr>
            <p:nvPr/>
          </p:nvSpPr>
          <p:spPr bwMode="auto">
            <a:xfrm>
              <a:off x="3798" y="3828"/>
              <a:ext cx="1617" cy="2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ts val="0"/>
                </a:spcBef>
                <a:spcAft>
                  <a:spcPts val="0"/>
                </a:spcAft>
                <a:defRPr/>
              </a:pPr>
              <a:r>
                <a:rPr lang="en-US" sz="2400">
                  <a:solidFill>
                    <a:srgbClr val="99CCFF"/>
                  </a:solidFill>
                  <a:latin typeface="Arial" pitchFamily="1" charset="0"/>
                </a:rPr>
                <a:t>% patients</a:t>
              </a:r>
            </a:p>
          </p:txBody>
        </p:sp>
        <p:sp>
          <p:nvSpPr>
            <p:cNvPr id="2050054" name="Rectangle 6"/>
            <p:cNvSpPr>
              <a:spLocks noChangeArrowheads="1"/>
            </p:cNvSpPr>
            <p:nvPr/>
          </p:nvSpPr>
          <p:spPr bwMode="auto">
            <a:xfrm>
              <a:off x="424" y="1000"/>
              <a:ext cx="2793" cy="2656"/>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algn="r" fontAlgn="auto">
                <a:lnSpc>
                  <a:spcPct val="85000"/>
                </a:lnSpc>
                <a:spcBef>
                  <a:spcPct val="45000"/>
                </a:spcBef>
                <a:spcAft>
                  <a:spcPts val="0"/>
                </a:spcAft>
                <a:buClr>
                  <a:srgbClr val="99CCFF"/>
                </a:buClr>
                <a:tabLst>
                  <a:tab pos="4749800" algn="r"/>
                  <a:tab pos="5772150" algn="l"/>
                </a:tabLst>
                <a:defRPr/>
              </a:pPr>
              <a:r>
                <a:rPr lang="en-US" sz="3000">
                  <a:solidFill>
                    <a:schemeClr val="bg1"/>
                  </a:solidFill>
                  <a:latin typeface="Arial" pitchFamily="1" charset="0"/>
                </a:rPr>
                <a:t>Abdominal pain</a:t>
              </a:r>
            </a:p>
            <a:p>
              <a:pPr algn="r" fontAlgn="auto">
                <a:lnSpc>
                  <a:spcPct val="85000"/>
                </a:lnSpc>
                <a:spcBef>
                  <a:spcPct val="45000"/>
                </a:spcBef>
                <a:spcAft>
                  <a:spcPts val="0"/>
                </a:spcAft>
                <a:buClr>
                  <a:srgbClr val="99CCFF"/>
                </a:buClr>
                <a:tabLst>
                  <a:tab pos="4749800" algn="r"/>
                  <a:tab pos="5772150" algn="l"/>
                </a:tabLst>
                <a:defRPr/>
              </a:pPr>
              <a:r>
                <a:rPr lang="en-US" sz="3000">
                  <a:solidFill>
                    <a:schemeClr val="bg1"/>
                  </a:solidFill>
                  <a:latin typeface="Arial" pitchFamily="1" charset="0"/>
                </a:rPr>
                <a:t>Nausea / vomiting</a:t>
              </a:r>
            </a:p>
            <a:p>
              <a:pPr algn="r" fontAlgn="auto">
                <a:lnSpc>
                  <a:spcPct val="85000"/>
                </a:lnSpc>
                <a:spcBef>
                  <a:spcPct val="45000"/>
                </a:spcBef>
                <a:spcAft>
                  <a:spcPts val="0"/>
                </a:spcAft>
                <a:buClr>
                  <a:srgbClr val="99CCFF"/>
                </a:buClr>
                <a:tabLst>
                  <a:tab pos="4749800" algn="r"/>
                  <a:tab pos="5772150" algn="l"/>
                </a:tabLst>
                <a:defRPr/>
              </a:pPr>
              <a:r>
                <a:rPr lang="en-US" sz="3000">
                  <a:solidFill>
                    <a:schemeClr val="bg1"/>
                  </a:solidFill>
                  <a:latin typeface="Arial" pitchFamily="1" charset="0"/>
                </a:rPr>
                <a:t>Tachycardia</a:t>
              </a:r>
            </a:p>
            <a:p>
              <a:pPr algn="r" fontAlgn="auto">
                <a:lnSpc>
                  <a:spcPct val="85000"/>
                </a:lnSpc>
                <a:spcBef>
                  <a:spcPct val="45000"/>
                </a:spcBef>
                <a:spcAft>
                  <a:spcPts val="0"/>
                </a:spcAft>
                <a:buClr>
                  <a:srgbClr val="99CCFF"/>
                </a:buClr>
                <a:tabLst>
                  <a:tab pos="4749800" algn="r"/>
                  <a:tab pos="5772150" algn="l"/>
                </a:tabLst>
                <a:defRPr/>
              </a:pPr>
              <a:r>
                <a:rPr lang="en-US" sz="3000">
                  <a:solidFill>
                    <a:schemeClr val="bg1"/>
                  </a:solidFill>
                  <a:latin typeface="Arial" pitchFamily="1" charset="0"/>
                </a:rPr>
                <a:t>Low grade fever</a:t>
              </a:r>
            </a:p>
            <a:p>
              <a:pPr algn="r" fontAlgn="auto">
                <a:lnSpc>
                  <a:spcPct val="85000"/>
                </a:lnSpc>
                <a:spcBef>
                  <a:spcPct val="45000"/>
                </a:spcBef>
                <a:spcAft>
                  <a:spcPts val="0"/>
                </a:spcAft>
                <a:buClr>
                  <a:srgbClr val="99CCFF"/>
                </a:buClr>
                <a:tabLst>
                  <a:tab pos="4749800" algn="r"/>
                  <a:tab pos="5772150" algn="l"/>
                </a:tabLst>
                <a:defRPr/>
              </a:pPr>
              <a:r>
                <a:rPr lang="en-US" sz="3000">
                  <a:solidFill>
                    <a:schemeClr val="bg1"/>
                  </a:solidFill>
                  <a:latin typeface="Arial" pitchFamily="1" charset="0"/>
                </a:rPr>
                <a:t>Abdominal guarding</a:t>
              </a:r>
            </a:p>
            <a:p>
              <a:pPr algn="r" fontAlgn="auto">
                <a:lnSpc>
                  <a:spcPct val="85000"/>
                </a:lnSpc>
                <a:spcBef>
                  <a:spcPct val="45000"/>
                </a:spcBef>
                <a:spcAft>
                  <a:spcPts val="0"/>
                </a:spcAft>
                <a:buClr>
                  <a:srgbClr val="99CCFF"/>
                </a:buClr>
                <a:tabLst>
                  <a:tab pos="4749800" algn="r"/>
                  <a:tab pos="5772150" algn="l"/>
                </a:tabLst>
                <a:defRPr/>
              </a:pPr>
              <a:r>
                <a:rPr lang="en-US" sz="3000">
                  <a:solidFill>
                    <a:schemeClr val="bg1"/>
                  </a:solidFill>
                  <a:latin typeface="Arial" pitchFamily="1" charset="0"/>
                </a:rPr>
                <a:t>Loss of bowel sounds</a:t>
              </a:r>
            </a:p>
            <a:p>
              <a:pPr algn="r" fontAlgn="auto">
                <a:lnSpc>
                  <a:spcPct val="85000"/>
                </a:lnSpc>
                <a:spcBef>
                  <a:spcPct val="45000"/>
                </a:spcBef>
                <a:spcAft>
                  <a:spcPts val="0"/>
                </a:spcAft>
                <a:buClr>
                  <a:srgbClr val="99CCFF"/>
                </a:buClr>
                <a:tabLst>
                  <a:tab pos="4749800" algn="r"/>
                  <a:tab pos="5772150" algn="l"/>
                </a:tabLst>
                <a:defRPr/>
              </a:pPr>
              <a:r>
                <a:rPr lang="en-US" sz="3000">
                  <a:solidFill>
                    <a:schemeClr val="bg1"/>
                  </a:solidFill>
                  <a:latin typeface="Arial" pitchFamily="1" charset="0"/>
                </a:rPr>
                <a:t>Jaundice</a:t>
              </a:r>
            </a:p>
          </p:txBody>
        </p:sp>
        <p:grpSp>
          <p:nvGrpSpPr>
            <p:cNvPr id="79879" name="Group 7"/>
            <p:cNvGrpSpPr>
              <a:grpSpLocks/>
            </p:cNvGrpSpPr>
            <p:nvPr/>
          </p:nvGrpSpPr>
          <p:grpSpPr bwMode="auto">
            <a:xfrm>
              <a:off x="3260" y="965"/>
              <a:ext cx="2792" cy="2889"/>
              <a:chOff x="3436" y="965"/>
              <a:chExt cx="2792" cy="2889"/>
            </a:xfrm>
          </p:grpSpPr>
          <p:sp>
            <p:nvSpPr>
              <p:cNvPr id="79880" name="Rectangle 8"/>
              <p:cNvSpPr>
                <a:spLocks noChangeArrowheads="1"/>
              </p:cNvSpPr>
              <p:nvPr/>
            </p:nvSpPr>
            <p:spPr bwMode="auto">
              <a:xfrm>
                <a:off x="3487" y="965"/>
                <a:ext cx="2560" cy="2620"/>
              </a:xfrm>
              <a:prstGeom prst="rect">
                <a:avLst/>
              </a:prstGeom>
              <a:gradFill rotWithShape="0">
                <a:gsLst>
                  <a:gs pos="0">
                    <a:srgbClr val="000099"/>
                  </a:gs>
                  <a:gs pos="100000">
                    <a:srgbClr val="000047"/>
                  </a:gs>
                </a:gsLst>
                <a:lin ang="5400000" scaled="1"/>
              </a:gradFill>
              <a:ln w="42863">
                <a:noFill/>
                <a:miter lim="800000"/>
                <a:headEnd/>
                <a:tailEnd/>
              </a:ln>
            </p:spPr>
            <p:txBody>
              <a:bodyPr/>
              <a:lstStyle/>
              <a:p>
                <a:endParaRPr lang="en-US">
                  <a:latin typeface="Constantia" pitchFamily="18" charset="0"/>
                </a:endParaRPr>
              </a:p>
            </p:txBody>
          </p:sp>
          <p:grpSp>
            <p:nvGrpSpPr>
              <p:cNvPr id="79881" name="Group 9"/>
              <p:cNvGrpSpPr>
                <a:grpSpLocks/>
              </p:cNvGrpSpPr>
              <p:nvPr/>
            </p:nvGrpSpPr>
            <p:grpSpPr bwMode="auto">
              <a:xfrm>
                <a:off x="3474" y="3573"/>
                <a:ext cx="2566" cy="89"/>
                <a:chOff x="3474" y="3573"/>
                <a:chExt cx="2566" cy="89"/>
              </a:xfrm>
            </p:grpSpPr>
            <p:sp>
              <p:nvSpPr>
                <p:cNvPr id="79902" name="Line 10"/>
                <p:cNvSpPr>
                  <a:spLocks noChangeShapeType="1"/>
                </p:cNvSpPr>
                <p:nvPr/>
              </p:nvSpPr>
              <p:spPr bwMode="auto">
                <a:xfrm flipV="1">
                  <a:off x="3991" y="3583"/>
                  <a:ext cx="1" cy="79"/>
                </a:xfrm>
                <a:prstGeom prst="line">
                  <a:avLst/>
                </a:prstGeom>
                <a:noFill/>
                <a:ln w="28575">
                  <a:solidFill>
                    <a:srgbClr val="99CCFF"/>
                  </a:solidFill>
                  <a:round/>
                  <a:headEnd/>
                  <a:tailEnd/>
                </a:ln>
              </p:spPr>
              <p:txBody>
                <a:bodyPr/>
                <a:lstStyle/>
                <a:p>
                  <a:endParaRPr lang="en-US"/>
                </a:p>
              </p:txBody>
            </p:sp>
            <p:sp>
              <p:nvSpPr>
                <p:cNvPr id="79903" name="Line 11"/>
                <p:cNvSpPr>
                  <a:spLocks noChangeShapeType="1"/>
                </p:cNvSpPr>
                <p:nvPr/>
              </p:nvSpPr>
              <p:spPr bwMode="auto">
                <a:xfrm flipV="1">
                  <a:off x="4506" y="3583"/>
                  <a:ext cx="1" cy="79"/>
                </a:xfrm>
                <a:prstGeom prst="line">
                  <a:avLst/>
                </a:prstGeom>
                <a:noFill/>
                <a:ln w="28575">
                  <a:solidFill>
                    <a:srgbClr val="99CCFF"/>
                  </a:solidFill>
                  <a:round/>
                  <a:headEnd/>
                  <a:tailEnd/>
                </a:ln>
              </p:spPr>
              <p:txBody>
                <a:bodyPr/>
                <a:lstStyle/>
                <a:p>
                  <a:endParaRPr lang="en-US"/>
                </a:p>
              </p:txBody>
            </p:sp>
            <p:sp>
              <p:nvSpPr>
                <p:cNvPr id="79904" name="Line 12"/>
                <p:cNvSpPr>
                  <a:spLocks noChangeShapeType="1"/>
                </p:cNvSpPr>
                <p:nvPr/>
              </p:nvSpPr>
              <p:spPr bwMode="auto">
                <a:xfrm flipV="1">
                  <a:off x="5016" y="3583"/>
                  <a:ext cx="1" cy="79"/>
                </a:xfrm>
                <a:prstGeom prst="line">
                  <a:avLst/>
                </a:prstGeom>
                <a:noFill/>
                <a:ln w="28575">
                  <a:solidFill>
                    <a:srgbClr val="99CCFF"/>
                  </a:solidFill>
                  <a:round/>
                  <a:headEnd/>
                  <a:tailEnd/>
                </a:ln>
              </p:spPr>
              <p:txBody>
                <a:bodyPr/>
                <a:lstStyle/>
                <a:p>
                  <a:endParaRPr lang="en-US"/>
                </a:p>
              </p:txBody>
            </p:sp>
            <p:sp>
              <p:nvSpPr>
                <p:cNvPr id="79905" name="Line 13"/>
                <p:cNvSpPr>
                  <a:spLocks noChangeShapeType="1"/>
                </p:cNvSpPr>
                <p:nvPr/>
              </p:nvSpPr>
              <p:spPr bwMode="auto">
                <a:xfrm flipV="1">
                  <a:off x="5531" y="3583"/>
                  <a:ext cx="2" cy="79"/>
                </a:xfrm>
                <a:prstGeom prst="line">
                  <a:avLst/>
                </a:prstGeom>
                <a:noFill/>
                <a:ln w="28575">
                  <a:solidFill>
                    <a:srgbClr val="99CCFF"/>
                  </a:solidFill>
                  <a:round/>
                  <a:headEnd/>
                  <a:tailEnd/>
                </a:ln>
              </p:spPr>
              <p:txBody>
                <a:bodyPr/>
                <a:lstStyle/>
                <a:p>
                  <a:endParaRPr lang="en-US"/>
                </a:p>
              </p:txBody>
            </p:sp>
            <p:sp>
              <p:nvSpPr>
                <p:cNvPr id="79906" name="Line 14"/>
                <p:cNvSpPr>
                  <a:spLocks noChangeShapeType="1"/>
                </p:cNvSpPr>
                <p:nvPr/>
              </p:nvSpPr>
              <p:spPr bwMode="auto">
                <a:xfrm flipV="1">
                  <a:off x="6039" y="3573"/>
                  <a:ext cx="1" cy="79"/>
                </a:xfrm>
                <a:prstGeom prst="line">
                  <a:avLst/>
                </a:prstGeom>
                <a:noFill/>
                <a:ln w="28575">
                  <a:solidFill>
                    <a:srgbClr val="99CCFF"/>
                  </a:solidFill>
                  <a:round/>
                  <a:headEnd/>
                  <a:tailEnd/>
                </a:ln>
              </p:spPr>
              <p:txBody>
                <a:bodyPr/>
                <a:lstStyle/>
                <a:p>
                  <a:endParaRPr lang="en-US"/>
                </a:p>
              </p:txBody>
            </p:sp>
            <p:sp>
              <p:nvSpPr>
                <p:cNvPr id="79907" name="Line 15"/>
                <p:cNvSpPr>
                  <a:spLocks noChangeShapeType="1"/>
                </p:cNvSpPr>
                <p:nvPr/>
              </p:nvSpPr>
              <p:spPr bwMode="auto">
                <a:xfrm flipH="1" flipV="1">
                  <a:off x="3474" y="3583"/>
                  <a:ext cx="1" cy="79"/>
                </a:xfrm>
                <a:prstGeom prst="line">
                  <a:avLst/>
                </a:prstGeom>
                <a:noFill/>
                <a:ln w="28575">
                  <a:solidFill>
                    <a:srgbClr val="99CCFF"/>
                  </a:solidFill>
                  <a:round/>
                  <a:headEnd/>
                  <a:tailEnd/>
                </a:ln>
              </p:spPr>
              <p:txBody>
                <a:bodyPr/>
                <a:lstStyle/>
                <a:p>
                  <a:endParaRPr lang="en-US"/>
                </a:p>
              </p:txBody>
            </p:sp>
          </p:grpSp>
          <p:sp>
            <p:nvSpPr>
              <p:cNvPr id="2050064" name="Rectangle 16"/>
              <p:cNvSpPr>
                <a:spLocks noChangeArrowheads="1"/>
              </p:cNvSpPr>
              <p:nvPr/>
            </p:nvSpPr>
            <p:spPr bwMode="auto">
              <a:xfrm>
                <a:off x="3436" y="3680"/>
                <a:ext cx="91" cy="174"/>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99CCFF"/>
                    </a:solidFill>
                    <a:latin typeface="Arial" pitchFamily="1" charset="0"/>
                  </a:rPr>
                  <a:t>0</a:t>
                </a:r>
              </a:p>
            </p:txBody>
          </p:sp>
          <p:sp>
            <p:nvSpPr>
              <p:cNvPr id="2050065" name="Rectangle 17"/>
              <p:cNvSpPr>
                <a:spLocks noChangeArrowheads="1"/>
              </p:cNvSpPr>
              <p:nvPr/>
            </p:nvSpPr>
            <p:spPr bwMode="auto">
              <a:xfrm>
                <a:off x="3924" y="3680"/>
                <a:ext cx="182" cy="174"/>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99CCFF"/>
                    </a:solidFill>
                    <a:latin typeface="Arial" pitchFamily="1" charset="0"/>
                  </a:rPr>
                  <a:t>20</a:t>
                </a:r>
              </a:p>
            </p:txBody>
          </p:sp>
          <p:sp>
            <p:nvSpPr>
              <p:cNvPr id="2050066" name="Rectangle 18"/>
              <p:cNvSpPr>
                <a:spLocks noChangeArrowheads="1"/>
              </p:cNvSpPr>
              <p:nvPr/>
            </p:nvSpPr>
            <p:spPr bwMode="auto">
              <a:xfrm>
                <a:off x="4439" y="3680"/>
                <a:ext cx="181" cy="174"/>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99CCFF"/>
                    </a:solidFill>
                    <a:latin typeface="Arial" pitchFamily="1" charset="0"/>
                  </a:rPr>
                  <a:t>40</a:t>
                </a:r>
              </a:p>
            </p:txBody>
          </p:sp>
          <p:sp>
            <p:nvSpPr>
              <p:cNvPr id="2050067" name="Rectangle 19"/>
              <p:cNvSpPr>
                <a:spLocks noChangeArrowheads="1"/>
              </p:cNvSpPr>
              <p:nvPr/>
            </p:nvSpPr>
            <p:spPr bwMode="auto">
              <a:xfrm>
                <a:off x="4948" y="3680"/>
                <a:ext cx="182" cy="174"/>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99CCFF"/>
                    </a:solidFill>
                    <a:latin typeface="Arial" pitchFamily="1" charset="0"/>
                  </a:rPr>
                  <a:t>60</a:t>
                </a:r>
              </a:p>
            </p:txBody>
          </p:sp>
          <p:sp>
            <p:nvSpPr>
              <p:cNvPr id="2050068" name="Rectangle 20"/>
              <p:cNvSpPr>
                <a:spLocks noChangeArrowheads="1"/>
              </p:cNvSpPr>
              <p:nvPr/>
            </p:nvSpPr>
            <p:spPr bwMode="auto">
              <a:xfrm>
                <a:off x="5463" y="3680"/>
                <a:ext cx="182" cy="174"/>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99CCFF"/>
                    </a:solidFill>
                    <a:latin typeface="Arial" pitchFamily="1" charset="0"/>
                  </a:rPr>
                  <a:t>80</a:t>
                </a:r>
              </a:p>
            </p:txBody>
          </p:sp>
          <p:sp>
            <p:nvSpPr>
              <p:cNvPr id="2050069" name="Rectangle 21"/>
              <p:cNvSpPr>
                <a:spLocks noChangeArrowheads="1"/>
              </p:cNvSpPr>
              <p:nvPr/>
            </p:nvSpPr>
            <p:spPr bwMode="auto">
              <a:xfrm>
                <a:off x="5955" y="3680"/>
                <a:ext cx="273" cy="174"/>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a:solidFill>
                      <a:srgbClr val="99CCFF"/>
                    </a:solidFill>
                    <a:latin typeface="Arial" pitchFamily="1" charset="0"/>
                  </a:rPr>
                  <a:t>100</a:t>
                </a:r>
              </a:p>
            </p:txBody>
          </p:sp>
          <p:sp>
            <p:nvSpPr>
              <p:cNvPr id="79888" name="Line 22"/>
              <p:cNvSpPr>
                <a:spLocks noChangeShapeType="1"/>
              </p:cNvSpPr>
              <p:nvPr/>
            </p:nvSpPr>
            <p:spPr bwMode="auto">
              <a:xfrm>
                <a:off x="3992" y="974"/>
                <a:ext cx="1" cy="2609"/>
              </a:xfrm>
              <a:prstGeom prst="line">
                <a:avLst/>
              </a:prstGeom>
              <a:noFill/>
              <a:ln w="0">
                <a:solidFill>
                  <a:srgbClr val="0000CC"/>
                </a:solidFill>
                <a:round/>
                <a:headEnd/>
                <a:tailEnd/>
              </a:ln>
            </p:spPr>
            <p:txBody>
              <a:bodyPr/>
              <a:lstStyle/>
              <a:p>
                <a:endParaRPr lang="en-US"/>
              </a:p>
            </p:txBody>
          </p:sp>
          <p:sp>
            <p:nvSpPr>
              <p:cNvPr id="79889" name="Line 23"/>
              <p:cNvSpPr>
                <a:spLocks noChangeShapeType="1"/>
              </p:cNvSpPr>
              <p:nvPr/>
            </p:nvSpPr>
            <p:spPr bwMode="auto">
              <a:xfrm>
                <a:off x="4506" y="974"/>
                <a:ext cx="1" cy="2609"/>
              </a:xfrm>
              <a:prstGeom prst="line">
                <a:avLst/>
              </a:prstGeom>
              <a:noFill/>
              <a:ln w="0">
                <a:solidFill>
                  <a:srgbClr val="0000CC"/>
                </a:solidFill>
                <a:round/>
                <a:headEnd/>
                <a:tailEnd/>
              </a:ln>
            </p:spPr>
            <p:txBody>
              <a:bodyPr/>
              <a:lstStyle/>
              <a:p>
                <a:endParaRPr lang="en-US"/>
              </a:p>
            </p:txBody>
          </p:sp>
          <p:sp>
            <p:nvSpPr>
              <p:cNvPr id="79890" name="Line 24"/>
              <p:cNvSpPr>
                <a:spLocks noChangeShapeType="1"/>
              </p:cNvSpPr>
              <p:nvPr/>
            </p:nvSpPr>
            <p:spPr bwMode="auto">
              <a:xfrm>
                <a:off x="5016" y="974"/>
                <a:ext cx="2" cy="2609"/>
              </a:xfrm>
              <a:prstGeom prst="line">
                <a:avLst/>
              </a:prstGeom>
              <a:noFill/>
              <a:ln w="0">
                <a:solidFill>
                  <a:srgbClr val="0000CC"/>
                </a:solidFill>
                <a:round/>
                <a:headEnd/>
                <a:tailEnd/>
              </a:ln>
            </p:spPr>
            <p:txBody>
              <a:bodyPr/>
              <a:lstStyle/>
              <a:p>
                <a:endParaRPr lang="en-US"/>
              </a:p>
            </p:txBody>
          </p:sp>
          <p:sp>
            <p:nvSpPr>
              <p:cNvPr id="79891" name="Line 25"/>
              <p:cNvSpPr>
                <a:spLocks noChangeShapeType="1"/>
              </p:cNvSpPr>
              <p:nvPr/>
            </p:nvSpPr>
            <p:spPr bwMode="auto">
              <a:xfrm>
                <a:off x="5530" y="974"/>
                <a:ext cx="2" cy="2609"/>
              </a:xfrm>
              <a:prstGeom prst="line">
                <a:avLst/>
              </a:prstGeom>
              <a:noFill/>
              <a:ln w="0">
                <a:solidFill>
                  <a:srgbClr val="0000CC"/>
                </a:solidFill>
                <a:round/>
                <a:headEnd/>
                <a:tailEnd/>
              </a:ln>
            </p:spPr>
            <p:txBody>
              <a:bodyPr/>
              <a:lstStyle/>
              <a:p>
                <a:endParaRPr lang="en-US"/>
              </a:p>
            </p:txBody>
          </p:sp>
          <p:sp>
            <p:nvSpPr>
              <p:cNvPr id="79892" name="Line 26"/>
              <p:cNvSpPr>
                <a:spLocks noChangeShapeType="1"/>
              </p:cNvSpPr>
              <p:nvPr/>
            </p:nvSpPr>
            <p:spPr bwMode="auto">
              <a:xfrm>
                <a:off x="6046" y="974"/>
                <a:ext cx="0" cy="2609"/>
              </a:xfrm>
              <a:prstGeom prst="line">
                <a:avLst/>
              </a:prstGeom>
              <a:noFill/>
              <a:ln w="0">
                <a:solidFill>
                  <a:srgbClr val="0000CC"/>
                </a:solidFill>
                <a:round/>
                <a:headEnd/>
                <a:tailEnd/>
              </a:ln>
            </p:spPr>
            <p:txBody>
              <a:bodyPr/>
              <a:lstStyle/>
              <a:p>
                <a:endParaRPr lang="en-US"/>
              </a:p>
            </p:txBody>
          </p:sp>
          <p:sp>
            <p:nvSpPr>
              <p:cNvPr id="79893" name="Rectangle 27"/>
              <p:cNvSpPr>
                <a:spLocks noChangeArrowheads="1"/>
              </p:cNvSpPr>
              <p:nvPr/>
            </p:nvSpPr>
            <p:spPr bwMode="auto">
              <a:xfrm>
                <a:off x="3478" y="1043"/>
                <a:ext cx="2437" cy="224"/>
              </a:xfrm>
              <a:prstGeom prst="rect">
                <a:avLst/>
              </a:prstGeom>
              <a:solidFill>
                <a:srgbClr val="33CCCC"/>
              </a:solidFill>
              <a:ln w="9525">
                <a:noFill/>
                <a:miter lim="800000"/>
                <a:headEnd/>
                <a:tailEnd/>
              </a:ln>
            </p:spPr>
            <p:txBody>
              <a:bodyPr/>
              <a:lstStyle/>
              <a:p>
                <a:endParaRPr lang="en-US">
                  <a:latin typeface="Constantia" pitchFamily="18" charset="0"/>
                </a:endParaRPr>
              </a:p>
            </p:txBody>
          </p:sp>
          <p:sp>
            <p:nvSpPr>
              <p:cNvPr id="79894" name="Rectangle 28"/>
              <p:cNvSpPr>
                <a:spLocks noChangeArrowheads="1"/>
              </p:cNvSpPr>
              <p:nvPr/>
            </p:nvSpPr>
            <p:spPr bwMode="auto">
              <a:xfrm>
                <a:off x="3478" y="1341"/>
                <a:ext cx="2313" cy="239"/>
              </a:xfrm>
              <a:prstGeom prst="rect">
                <a:avLst/>
              </a:prstGeom>
              <a:solidFill>
                <a:srgbClr val="33CCCC"/>
              </a:solidFill>
              <a:ln w="9525">
                <a:noFill/>
                <a:miter lim="800000"/>
                <a:headEnd/>
                <a:tailEnd/>
              </a:ln>
            </p:spPr>
            <p:txBody>
              <a:bodyPr/>
              <a:lstStyle/>
              <a:p>
                <a:endParaRPr lang="en-US">
                  <a:latin typeface="Constantia" pitchFamily="18" charset="0"/>
                </a:endParaRPr>
              </a:p>
            </p:txBody>
          </p:sp>
          <p:sp>
            <p:nvSpPr>
              <p:cNvPr id="79895" name="Rectangle 29"/>
              <p:cNvSpPr>
                <a:spLocks noChangeArrowheads="1"/>
              </p:cNvSpPr>
              <p:nvPr/>
            </p:nvSpPr>
            <p:spPr bwMode="auto">
              <a:xfrm>
                <a:off x="3478" y="1729"/>
                <a:ext cx="2183" cy="226"/>
              </a:xfrm>
              <a:prstGeom prst="rect">
                <a:avLst/>
              </a:prstGeom>
              <a:solidFill>
                <a:srgbClr val="33CCCC"/>
              </a:solidFill>
              <a:ln w="9525">
                <a:noFill/>
                <a:miter lim="800000"/>
                <a:headEnd/>
                <a:tailEnd/>
              </a:ln>
            </p:spPr>
            <p:txBody>
              <a:bodyPr/>
              <a:lstStyle/>
              <a:p>
                <a:endParaRPr lang="en-US">
                  <a:latin typeface="Constantia" pitchFamily="18" charset="0"/>
                </a:endParaRPr>
              </a:p>
            </p:txBody>
          </p:sp>
          <p:sp>
            <p:nvSpPr>
              <p:cNvPr id="79896" name="Rectangle 30"/>
              <p:cNvSpPr>
                <a:spLocks noChangeArrowheads="1"/>
              </p:cNvSpPr>
              <p:nvPr/>
            </p:nvSpPr>
            <p:spPr bwMode="auto">
              <a:xfrm>
                <a:off x="3478" y="2117"/>
                <a:ext cx="1284" cy="226"/>
              </a:xfrm>
              <a:prstGeom prst="rect">
                <a:avLst/>
              </a:prstGeom>
              <a:solidFill>
                <a:srgbClr val="33CCCC"/>
              </a:solidFill>
              <a:ln w="9525">
                <a:noFill/>
                <a:miter lim="800000"/>
                <a:headEnd/>
                <a:tailEnd/>
              </a:ln>
            </p:spPr>
            <p:txBody>
              <a:bodyPr/>
              <a:lstStyle/>
              <a:p>
                <a:endParaRPr lang="en-US">
                  <a:latin typeface="Constantia" pitchFamily="18" charset="0"/>
                </a:endParaRPr>
              </a:p>
            </p:txBody>
          </p:sp>
          <p:sp>
            <p:nvSpPr>
              <p:cNvPr id="79897" name="Rectangle 31"/>
              <p:cNvSpPr>
                <a:spLocks noChangeArrowheads="1"/>
              </p:cNvSpPr>
              <p:nvPr/>
            </p:nvSpPr>
            <p:spPr bwMode="auto">
              <a:xfrm>
                <a:off x="3478" y="2488"/>
                <a:ext cx="1028" cy="239"/>
              </a:xfrm>
              <a:prstGeom prst="rect">
                <a:avLst/>
              </a:prstGeom>
              <a:solidFill>
                <a:srgbClr val="33CCCC"/>
              </a:solidFill>
              <a:ln w="9525">
                <a:noFill/>
                <a:miter lim="800000"/>
                <a:headEnd/>
                <a:tailEnd/>
              </a:ln>
            </p:spPr>
            <p:txBody>
              <a:bodyPr/>
              <a:lstStyle/>
              <a:p>
                <a:endParaRPr lang="en-US">
                  <a:latin typeface="Constantia" pitchFamily="18" charset="0"/>
                </a:endParaRPr>
              </a:p>
            </p:txBody>
          </p:sp>
          <p:sp>
            <p:nvSpPr>
              <p:cNvPr id="79898" name="Rectangle 32"/>
              <p:cNvSpPr>
                <a:spLocks noChangeArrowheads="1"/>
              </p:cNvSpPr>
              <p:nvPr/>
            </p:nvSpPr>
            <p:spPr bwMode="auto">
              <a:xfrm>
                <a:off x="3478" y="2891"/>
                <a:ext cx="1028" cy="226"/>
              </a:xfrm>
              <a:prstGeom prst="rect">
                <a:avLst/>
              </a:prstGeom>
              <a:solidFill>
                <a:srgbClr val="33CCCC"/>
              </a:solidFill>
              <a:ln w="9525">
                <a:noFill/>
                <a:miter lim="800000"/>
                <a:headEnd/>
                <a:tailEnd/>
              </a:ln>
            </p:spPr>
            <p:txBody>
              <a:bodyPr/>
              <a:lstStyle/>
              <a:p>
                <a:endParaRPr lang="en-US">
                  <a:latin typeface="Constantia" pitchFamily="18" charset="0"/>
                </a:endParaRPr>
              </a:p>
            </p:txBody>
          </p:sp>
          <p:sp>
            <p:nvSpPr>
              <p:cNvPr id="79899" name="Rectangle 33"/>
              <p:cNvSpPr>
                <a:spLocks noChangeArrowheads="1"/>
              </p:cNvSpPr>
              <p:nvPr/>
            </p:nvSpPr>
            <p:spPr bwMode="auto">
              <a:xfrm>
                <a:off x="3482" y="3277"/>
                <a:ext cx="246" cy="217"/>
              </a:xfrm>
              <a:prstGeom prst="rect">
                <a:avLst/>
              </a:prstGeom>
              <a:solidFill>
                <a:srgbClr val="33CCCC"/>
              </a:solidFill>
              <a:ln w="9525">
                <a:noFill/>
                <a:miter lim="800000"/>
                <a:headEnd/>
                <a:tailEnd/>
              </a:ln>
            </p:spPr>
            <p:txBody>
              <a:bodyPr wrap="none" anchor="ctr"/>
              <a:lstStyle/>
              <a:p>
                <a:endParaRPr lang="en-US">
                  <a:latin typeface="Constantia" pitchFamily="18" charset="0"/>
                </a:endParaRPr>
              </a:p>
            </p:txBody>
          </p:sp>
          <p:sp>
            <p:nvSpPr>
              <p:cNvPr id="79900" name="Line 34"/>
              <p:cNvSpPr>
                <a:spLocks noChangeShapeType="1"/>
              </p:cNvSpPr>
              <p:nvPr/>
            </p:nvSpPr>
            <p:spPr bwMode="auto">
              <a:xfrm>
                <a:off x="3478" y="974"/>
                <a:ext cx="0" cy="2609"/>
              </a:xfrm>
              <a:prstGeom prst="line">
                <a:avLst/>
              </a:prstGeom>
              <a:noFill/>
              <a:ln w="38100">
                <a:solidFill>
                  <a:srgbClr val="99CCFF"/>
                </a:solidFill>
                <a:round/>
                <a:headEnd/>
                <a:tailEnd/>
              </a:ln>
            </p:spPr>
            <p:txBody>
              <a:bodyPr/>
              <a:lstStyle/>
              <a:p>
                <a:endParaRPr lang="en-US"/>
              </a:p>
            </p:txBody>
          </p:sp>
          <p:sp>
            <p:nvSpPr>
              <p:cNvPr id="79901" name="Line 35"/>
              <p:cNvSpPr>
                <a:spLocks noChangeShapeType="1"/>
              </p:cNvSpPr>
              <p:nvPr/>
            </p:nvSpPr>
            <p:spPr bwMode="auto">
              <a:xfrm>
                <a:off x="3478" y="3583"/>
                <a:ext cx="2568" cy="1"/>
              </a:xfrm>
              <a:prstGeom prst="line">
                <a:avLst/>
              </a:prstGeom>
              <a:noFill/>
              <a:ln w="38100">
                <a:solidFill>
                  <a:srgbClr val="99CCFF"/>
                </a:solidFill>
                <a:round/>
                <a:headEnd/>
                <a:tailEnd/>
              </a:ln>
            </p:spPr>
            <p:txBody>
              <a:bodyPr/>
              <a:lstStyle/>
              <a:p>
                <a:endParaRPr lang="en-US"/>
              </a:p>
            </p:txBody>
          </p:sp>
        </p:grpSp>
      </p:grpSp>
      <p:sp>
        <p:nvSpPr>
          <p:cNvPr id="2050084" name="Rectangle 36"/>
          <p:cNvSpPr>
            <a:spLocks noGrp="1" noChangeArrowheads="1"/>
          </p:cNvSpPr>
          <p:nvPr>
            <p:ph type="title" idx="4294967295"/>
          </p:nvPr>
        </p:nvSpPr>
        <p:spPr>
          <a:xfrm flipH="1">
            <a:off x="11329230" y="-2432920"/>
            <a:ext cx="45719" cy="45719"/>
          </a:xfrm>
        </p:spPr>
        <p:txBody>
          <a:bodyPr>
            <a:normAutofit fontScale="90000"/>
          </a:bodyPr>
          <a:lstStyle/>
          <a:p>
            <a:pPr fontAlgn="auto">
              <a:spcAft>
                <a:spcPts val="0"/>
              </a:spcAft>
              <a:defRPr/>
            </a:pPr>
            <a:r>
              <a:rPr b="1">
                <a:ea typeface="Times" pitchFamily="1" charset="0"/>
                <a:cs typeface="Times" pitchFamily="1" charset="0"/>
              </a:rPr>
              <a:t>Presenting features of acute pancreatitis</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62" name="Rectangle 2"/>
          <p:cNvSpPr>
            <a:spLocks noChangeArrowheads="1"/>
          </p:cNvSpPr>
          <p:nvPr/>
        </p:nvSpPr>
        <p:spPr bwMode="auto">
          <a:xfrm>
            <a:off x="685800" y="406400"/>
            <a:ext cx="77724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sz="3200">
                <a:solidFill>
                  <a:srgbClr val="FFFF00"/>
                </a:solidFill>
                <a:latin typeface="Arial" pitchFamily="1" charset="0"/>
              </a:rPr>
              <a:t>Gray Turner Sign</a:t>
            </a:r>
          </a:p>
        </p:txBody>
      </p:sp>
      <p:sp>
        <p:nvSpPr>
          <p:cNvPr id="2088963" name="Text Box 3"/>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pic>
        <p:nvPicPr>
          <p:cNvPr id="81923" name="Picture 4" descr="GreyTurner"/>
          <p:cNvPicPr>
            <a:picLocks noChangeAspect="1" noChangeArrowheads="1"/>
          </p:cNvPicPr>
          <p:nvPr/>
        </p:nvPicPr>
        <p:blipFill>
          <a:blip r:embed="rId3"/>
          <a:srcRect/>
          <a:stretch>
            <a:fillRect/>
          </a:stretch>
        </p:blipFill>
        <p:spPr bwMode="auto">
          <a:xfrm>
            <a:off x="744538" y="1435100"/>
            <a:ext cx="7496175" cy="4659313"/>
          </a:xfrm>
          <a:prstGeom prst="rect">
            <a:avLst/>
          </a:prstGeom>
          <a:noFill/>
          <a:ln w="9525">
            <a:solidFill>
              <a:schemeClr val="accent2"/>
            </a:solidFill>
            <a:miter lim="800000"/>
            <a:headEnd/>
            <a:tailEnd/>
          </a:ln>
        </p:spPr>
      </p:pic>
      <p:sp>
        <p:nvSpPr>
          <p:cNvPr id="2088965" name="Rectangle 5"/>
          <p:cNvSpPr>
            <a:spLocks noGrp="1" noChangeArrowheads="1"/>
          </p:cNvSpPr>
          <p:nvPr>
            <p:ph type="title" idx="4294967295"/>
          </p:nvPr>
        </p:nvSpPr>
        <p:spPr>
          <a:xfrm>
            <a:off x="12107097" y="149677"/>
            <a:ext cx="244237" cy="45719"/>
          </a:xfrm>
        </p:spPr>
        <p:txBody>
          <a:bodyPr>
            <a:normAutofit fontScale="90000"/>
          </a:bodyPr>
          <a:lstStyle/>
          <a:p>
            <a:pPr fontAlgn="auto">
              <a:spcAft>
                <a:spcPts val="0"/>
              </a:spcAft>
              <a:defRPr/>
            </a:pPr>
            <a:r>
              <a:rPr b="1">
                <a:ea typeface="Times" pitchFamily="1" charset="0"/>
                <a:cs typeface="Times" pitchFamily="1" charset="0"/>
              </a:rPr>
              <a:t>Grey Turner Sign in Acute Pancreatitis</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mages-4.jpeg"/>
          <p:cNvPicPr>
            <a:picLocks noChangeAspect="1"/>
          </p:cNvPicPr>
          <p:nvPr/>
        </p:nvPicPr>
        <p:blipFill>
          <a:blip r:embed="rId2"/>
          <a:stretch>
            <a:fillRect/>
          </a:stretch>
        </p:blipFill>
        <p:spPr>
          <a:xfrm>
            <a:off x="1765300" y="1511300"/>
            <a:ext cx="5537200" cy="37211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146" name="Rectangle 2"/>
          <p:cNvSpPr>
            <a:spLocks noGrp="1" noChangeArrowheads="1"/>
          </p:cNvSpPr>
          <p:nvPr>
            <p:ph type="title" idx="4294967295"/>
          </p:nvPr>
        </p:nvSpPr>
        <p:spPr>
          <a:xfrm flipH="1">
            <a:off x="11023196" y="-309424"/>
            <a:ext cx="45719" cy="45719"/>
          </a:xfrm>
        </p:spPr>
        <p:txBody>
          <a:bodyPr>
            <a:normAutofit fontScale="90000"/>
          </a:bodyPr>
          <a:lstStyle/>
          <a:p>
            <a:pPr fontAlgn="auto">
              <a:spcAft>
                <a:spcPts val="0"/>
              </a:spcAft>
              <a:defRPr/>
            </a:pPr>
            <a:endParaRPr dirty="0"/>
          </a:p>
        </p:txBody>
      </p:sp>
      <p:sp>
        <p:nvSpPr>
          <p:cNvPr id="2054147" name="Rectangle 3"/>
          <p:cNvSpPr>
            <a:spLocks noChangeArrowheads="1"/>
          </p:cNvSpPr>
          <p:nvPr/>
        </p:nvSpPr>
        <p:spPr bwMode="auto">
          <a:xfrm flipV="1">
            <a:off x="10906125" y="-1220788"/>
            <a:ext cx="509588" cy="265113"/>
          </a:xfrm>
          <a:prstGeom prst="rect">
            <a:avLst/>
          </a:prstGeom>
          <a:noFill/>
          <a:ln w="9525">
            <a:noFill/>
            <a:miter lim="800000"/>
            <a:headEnd/>
            <a:tailEnd/>
          </a:ln>
          <a:effectLst>
            <a:outerShdw blurRad="63500" dist="38099" dir="2700000" algn="ctr" rotWithShape="0">
              <a:schemeClr val="tx2">
                <a:alpha val="74998"/>
              </a:schemeClr>
            </a:outerShdw>
          </a:effectLst>
        </p:spPr>
        <p:txBody>
          <a:bodyPr anchor="ctr"/>
          <a:lstStyle/>
          <a:p>
            <a:pPr fontAlgn="auto">
              <a:spcBef>
                <a:spcPts val="0"/>
              </a:spcBef>
              <a:spcAft>
                <a:spcPts val="0"/>
              </a:spcAft>
              <a:defRPr/>
            </a:pPr>
            <a:endParaRPr lang="en-US" sz="3200" dirty="0">
              <a:solidFill>
                <a:srgbClr val="FFFF00"/>
              </a:solidFill>
              <a:latin typeface="Arial" pitchFamily="1" charset="0"/>
            </a:endParaRPr>
          </a:p>
        </p:txBody>
      </p:sp>
      <p:sp>
        <p:nvSpPr>
          <p:cNvPr id="2054148" name="Text Box 4"/>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66"/>
                </a:solidFill>
                <a:latin typeface="Arial" pitchFamily="1" charset="0"/>
              </a:rPr>
              <a:t>Acute Pancreatitis</a:t>
            </a:r>
          </a:p>
        </p:txBody>
      </p:sp>
      <p:grpSp>
        <p:nvGrpSpPr>
          <p:cNvPr id="83972" name="Group 5"/>
          <p:cNvGrpSpPr>
            <a:grpSpLocks/>
          </p:cNvGrpSpPr>
          <p:nvPr/>
        </p:nvGrpSpPr>
        <p:grpSpPr bwMode="auto">
          <a:xfrm>
            <a:off x="395288" y="747713"/>
            <a:ext cx="8602662" cy="5680075"/>
            <a:chOff x="280" y="755"/>
            <a:chExt cx="6096" cy="3283"/>
          </a:xfrm>
        </p:grpSpPr>
        <p:sp>
          <p:nvSpPr>
            <p:cNvPr id="2054150" name="Rectangle 6"/>
            <p:cNvSpPr>
              <a:spLocks noChangeArrowheads="1"/>
            </p:cNvSpPr>
            <p:nvPr/>
          </p:nvSpPr>
          <p:spPr bwMode="auto">
            <a:xfrm>
              <a:off x="280" y="755"/>
              <a:ext cx="6096" cy="3283"/>
            </a:xfrm>
            <a:prstGeom prst="rect">
              <a:avLst/>
            </a:prstGeom>
            <a:noFill/>
            <a:ln w="9525">
              <a:noFill/>
              <a:miter lim="800000"/>
              <a:headEnd/>
              <a:tailEnd/>
            </a:ln>
            <a:effectLst>
              <a:outerShdw blurRad="63500" dist="38099" dir="2700000" algn="ctr" rotWithShape="0">
                <a:schemeClr val="tx2">
                  <a:alpha val="74998"/>
                </a:schemeClr>
              </a:outerShdw>
            </a:effectLst>
          </p:spPr>
          <p:txBody>
            <a:bodyPr anchor="ctr"/>
            <a:lstStyle/>
            <a:p>
              <a:pPr fontAlgn="auto">
                <a:lnSpc>
                  <a:spcPct val="85000"/>
                </a:lnSpc>
                <a:spcBef>
                  <a:spcPts val="0"/>
                </a:spcBef>
                <a:spcAft>
                  <a:spcPts val="0"/>
                </a:spcAft>
                <a:tabLst>
                  <a:tab pos="3429000" algn="ctr"/>
                  <a:tab pos="5080000" algn="ctr"/>
                  <a:tab pos="6451600" algn="l"/>
                  <a:tab pos="7942263" algn="ctr"/>
                </a:tabLst>
                <a:defRPr/>
              </a:pPr>
              <a:r>
                <a:rPr lang="en-US" sz="2400" dirty="0">
                  <a:solidFill>
                    <a:srgbClr val="FFCC99"/>
                  </a:solidFill>
                  <a:latin typeface="Arial" pitchFamily="1" charset="0"/>
                </a:rPr>
                <a:t>Test 	Sensitivity 	Specificity	Comment</a:t>
              </a:r>
              <a:br>
                <a:rPr lang="en-US" sz="2400" dirty="0">
                  <a:solidFill>
                    <a:srgbClr val="FFCC99"/>
                  </a:solidFill>
                  <a:latin typeface="Arial" pitchFamily="1" charset="0"/>
                </a:rPr>
              </a:br>
              <a:r>
                <a:rPr lang="en-US" sz="2400" dirty="0">
                  <a:solidFill>
                    <a:srgbClr val="FFCC99"/>
                  </a:solidFill>
                  <a:latin typeface="Arial" pitchFamily="1" charset="0"/>
                </a:rPr>
                <a:t/>
              </a:r>
              <a:br>
                <a:rPr lang="en-US" sz="2400" dirty="0">
                  <a:solidFill>
                    <a:srgbClr val="FFCC99"/>
                  </a:solidFill>
                  <a:latin typeface="Arial" pitchFamily="1" charset="0"/>
                </a:rPr>
              </a:br>
              <a:r>
                <a:rPr lang="en-US" sz="2400" dirty="0">
                  <a:solidFill>
                    <a:schemeClr val="bg1"/>
                  </a:solidFill>
                  <a:latin typeface="Arial" pitchFamily="1" charset="0"/>
                </a:rPr>
                <a:t>Serum enzymes	high	moderate	&gt;3x normal</a:t>
              </a:r>
              <a:br>
                <a:rPr lang="en-US" sz="2400" dirty="0">
                  <a:solidFill>
                    <a:schemeClr val="bg1"/>
                  </a:solidFill>
                  <a:latin typeface="Arial" pitchFamily="1" charset="0"/>
                </a:rPr>
              </a:br>
              <a:r>
                <a:rPr lang="en-US" sz="2400" dirty="0">
                  <a:solidFill>
                    <a:schemeClr val="bg1"/>
                  </a:solidFill>
                  <a:latin typeface="Arial" pitchFamily="1" charset="0"/>
                </a:rPr>
                <a:t>			increases</a:t>
              </a:r>
              <a:br>
                <a:rPr lang="en-US" sz="2400" dirty="0">
                  <a:solidFill>
                    <a:schemeClr val="bg1"/>
                  </a:solidFill>
                  <a:latin typeface="Arial" pitchFamily="1" charset="0"/>
                </a:rPr>
              </a:br>
              <a:r>
                <a:rPr lang="en-US" sz="2400" dirty="0">
                  <a:solidFill>
                    <a:schemeClr val="bg1"/>
                  </a:solidFill>
                  <a:latin typeface="Arial" pitchFamily="1" charset="0"/>
                </a:rPr>
                <a:t>			specificity</a:t>
              </a:r>
              <a:br>
                <a:rPr lang="en-US" sz="2400" dirty="0">
                  <a:solidFill>
                    <a:schemeClr val="bg1"/>
                  </a:solidFill>
                  <a:latin typeface="Arial" pitchFamily="1" charset="0"/>
                </a:rPr>
              </a:br>
              <a:r>
                <a:rPr lang="en-US" sz="2400" dirty="0">
                  <a:solidFill>
                    <a:schemeClr val="bg1"/>
                  </a:solidFill>
                  <a:latin typeface="Arial" pitchFamily="1" charset="0"/>
                </a:rPr>
                <a:t/>
              </a:r>
              <a:br>
                <a:rPr lang="en-US" sz="2400" dirty="0">
                  <a:solidFill>
                    <a:schemeClr val="bg1"/>
                  </a:solidFill>
                  <a:latin typeface="Arial" pitchFamily="1" charset="0"/>
                </a:rPr>
              </a:br>
              <a:r>
                <a:rPr lang="en-US" sz="2400" dirty="0">
                  <a:solidFill>
                    <a:schemeClr val="bg1"/>
                  </a:solidFill>
                  <a:latin typeface="Arial" pitchFamily="1" charset="0"/>
                </a:rPr>
                <a:t>Ultrasound	moderate	high	best for</a:t>
              </a:r>
            </a:p>
            <a:p>
              <a:pPr fontAlgn="auto">
                <a:lnSpc>
                  <a:spcPct val="85000"/>
                </a:lnSpc>
                <a:spcBef>
                  <a:spcPts val="0"/>
                </a:spcBef>
                <a:spcAft>
                  <a:spcPts val="0"/>
                </a:spcAft>
                <a:tabLst>
                  <a:tab pos="3429000" algn="ctr"/>
                  <a:tab pos="5080000" algn="ctr"/>
                  <a:tab pos="6451600" algn="l"/>
                  <a:tab pos="7942263" algn="ctr"/>
                </a:tabLst>
                <a:defRPr/>
              </a:pPr>
              <a:r>
                <a:rPr lang="en-US" sz="2400" dirty="0">
                  <a:solidFill>
                    <a:schemeClr val="bg1"/>
                  </a:solidFill>
                  <a:latin typeface="Arial" pitchFamily="1" charset="0"/>
                </a:rPr>
                <a:t>                                                                          gallstones</a:t>
              </a:r>
            </a:p>
            <a:p>
              <a:pPr fontAlgn="auto">
                <a:lnSpc>
                  <a:spcPct val="85000"/>
                </a:lnSpc>
                <a:spcBef>
                  <a:spcPts val="0"/>
                </a:spcBef>
                <a:spcAft>
                  <a:spcPts val="0"/>
                </a:spcAft>
                <a:tabLst>
                  <a:tab pos="3429000" algn="ctr"/>
                  <a:tab pos="5080000" algn="ctr"/>
                  <a:tab pos="6451600" algn="l"/>
                  <a:tab pos="7942263" algn="ctr"/>
                </a:tabLst>
                <a:defRPr/>
              </a:pPr>
              <a:r>
                <a:rPr lang="en-US" sz="2400" dirty="0">
                  <a:solidFill>
                    <a:schemeClr val="bg1"/>
                  </a:solidFill>
                  <a:latin typeface="Arial" pitchFamily="1" charset="0"/>
                </a:rPr>
                <a:t/>
              </a:r>
              <a:br>
                <a:rPr lang="en-US" sz="2400" dirty="0">
                  <a:solidFill>
                    <a:schemeClr val="bg1"/>
                  </a:solidFill>
                  <a:latin typeface="Arial" pitchFamily="1" charset="0"/>
                </a:rPr>
              </a:br>
              <a:r>
                <a:rPr lang="en-US" sz="2400" dirty="0">
                  <a:solidFill>
                    <a:schemeClr val="bg1"/>
                  </a:solidFill>
                  <a:latin typeface="Arial" pitchFamily="1" charset="0"/>
                </a:rPr>
                <a:t/>
              </a:r>
              <a:br>
                <a:rPr lang="en-US" sz="2400" dirty="0">
                  <a:solidFill>
                    <a:schemeClr val="bg1"/>
                  </a:solidFill>
                  <a:latin typeface="Arial" pitchFamily="1" charset="0"/>
                </a:rPr>
              </a:br>
              <a:r>
                <a:rPr lang="en-US" sz="2400" dirty="0">
                  <a:solidFill>
                    <a:schemeClr val="bg1"/>
                  </a:solidFill>
                  <a:latin typeface="Arial" pitchFamily="1" charset="0"/>
                </a:rPr>
                <a:t>CT	moderate	high 	detects edema, fluid collections   </a:t>
              </a:r>
              <a:br>
                <a:rPr lang="en-US" sz="2400" dirty="0">
                  <a:solidFill>
                    <a:schemeClr val="bg1"/>
                  </a:solidFill>
                  <a:latin typeface="Arial" pitchFamily="1" charset="0"/>
                </a:rPr>
              </a:br>
              <a:r>
                <a:rPr lang="en-US" sz="2400" dirty="0">
                  <a:solidFill>
                    <a:schemeClr val="bg1"/>
                  </a:solidFill>
                  <a:latin typeface="Arial" pitchFamily="1" charset="0"/>
                </a:rPr>
                <a:t/>
              </a:r>
              <a:br>
                <a:rPr lang="en-US" sz="2400" dirty="0">
                  <a:solidFill>
                    <a:schemeClr val="bg1"/>
                  </a:solidFill>
                  <a:latin typeface="Arial" pitchFamily="1" charset="0"/>
                </a:rPr>
              </a:br>
              <a:r>
                <a:rPr lang="en-US" sz="2400" dirty="0">
                  <a:solidFill>
                    <a:schemeClr val="bg1"/>
                  </a:solidFill>
                  <a:latin typeface="Arial" pitchFamily="1" charset="0"/>
                </a:rPr>
                <a:t>CT with IV 	moderate	high	detects 	</a:t>
              </a:r>
              <a:br>
                <a:rPr lang="en-US" sz="2400" dirty="0">
                  <a:solidFill>
                    <a:schemeClr val="bg1"/>
                  </a:solidFill>
                  <a:latin typeface="Arial" pitchFamily="1" charset="0"/>
                </a:rPr>
              </a:br>
              <a:r>
                <a:rPr lang="en-US" sz="2400" dirty="0">
                  <a:solidFill>
                    <a:schemeClr val="bg1"/>
                  </a:solidFill>
                  <a:latin typeface="Arial" pitchFamily="1" charset="0"/>
                </a:rPr>
                <a:t>  contrast 			necrosis</a:t>
              </a:r>
            </a:p>
          </p:txBody>
        </p:sp>
        <p:sp>
          <p:nvSpPr>
            <p:cNvPr id="83974" name="Rectangle 7"/>
            <p:cNvSpPr>
              <a:spLocks noChangeArrowheads="1"/>
            </p:cNvSpPr>
            <p:nvPr/>
          </p:nvSpPr>
          <p:spPr bwMode="auto">
            <a:xfrm>
              <a:off x="301" y="1187"/>
              <a:ext cx="5892" cy="47"/>
            </a:xfrm>
            <a:prstGeom prst="rect">
              <a:avLst/>
            </a:prstGeom>
            <a:gradFill rotWithShape="0">
              <a:gsLst>
                <a:gs pos="0">
                  <a:srgbClr val="6600CC"/>
                </a:gs>
                <a:gs pos="100000">
                  <a:srgbClr val="006699"/>
                </a:gs>
              </a:gsLst>
              <a:lin ang="2700000" scaled="1"/>
            </a:gradFill>
            <a:ln w="9525">
              <a:noFill/>
              <a:miter lim="800000"/>
              <a:headEnd/>
              <a:tailEnd/>
            </a:ln>
          </p:spPr>
          <p:txBody>
            <a:bodyPr wrap="none" anchor="ctr"/>
            <a:lstStyle/>
            <a:p>
              <a:endParaRPr lang="en-US">
                <a:latin typeface="Constantia" pitchFamily="18" charset="0"/>
              </a:endParaRPr>
            </a:p>
          </p:txBody>
        </p:sp>
        <p:sp>
          <p:nvSpPr>
            <p:cNvPr id="83975" name="Rectangle 8"/>
            <p:cNvSpPr>
              <a:spLocks noChangeArrowheads="1"/>
            </p:cNvSpPr>
            <p:nvPr/>
          </p:nvSpPr>
          <p:spPr bwMode="auto">
            <a:xfrm>
              <a:off x="301" y="1953"/>
              <a:ext cx="5892" cy="47"/>
            </a:xfrm>
            <a:prstGeom prst="rect">
              <a:avLst/>
            </a:prstGeom>
            <a:gradFill rotWithShape="0">
              <a:gsLst>
                <a:gs pos="0">
                  <a:srgbClr val="6600CC"/>
                </a:gs>
                <a:gs pos="100000">
                  <a:schemeClr val="accent2"/>
                </a:gs>
              </a:gsLst>
              <a:lin ang="2700000" scaled="1"/>
            </a:gradFill>
            <a:ln w="9525">
              <a:noFill/>
              <a:miter lim="800000"/>
              <a:headEnd/>
              <a:tailEnd/>
            </a:ln>
          </p:spPr>
          <p:txBody>
            <a:bodyPr wrap="none" anchor="ctr"/>
            <a:lstStyle/>
            <a:p>
              <a:endParaRPr lang="en-US">
                <a:latin typeface="Constantia" pitchFamily="18" charset="0"/>
              </a:endParaRPr>
            </a:p>
          </p:txBody>
        </p:sp>
        <p:sp>
          <p:nvSpPr>
            <p:cNvPr id="83976" name="Rectangle 9"/>
            <p:cNvSpPr>
              <a:spLocks noChangeArrowheads="1"/>
            </p:cNvSpPr>
            <p:nvPr/>
          </p:nvSpPr>
          <p:spPr bwMode="auto">
            <a:xfrm>
              <a:off x="301" y="2595"/>
              <a:ext cx="5892" cy="47"/>
            </a:xfrm>
            <a:prstGeom prst="rect">
              <a:avLst/>
            </a:prstGeom>
            <a:gradFill rotWithShape="0">
              <a:gsLst>
                <a:gs pos="0">
                  <a:srgbClr val="6600CC"/>
                </a:gs>
                <a:gs pos="100000">
                  <a:schemeClr val="accent2"/>
                </a:gs>
              </a:gsLst>
              <a:lin ang="2700000" scaled="1"/>
            </a:gradFill>
            <a:ln w="9525">
              <a:noFill/>
              <a:miter lim="800000"/>
              <a:headEnd/>
              <a:tailEnd/>
            </a:ln>
          </p:spPr>
          <p:txBody>
            <a:bodyPr wrap="none" anchor="ctr"/>
            <a:lstStyle/>
            <a:p>
              <a:endParaRPr lang="en-US">
                <a:latin typeface="Constantia" pitchFamily="18" charset="0"/>
              </a:endParaRPr>
            </a:p>
          </p:txBody>
        </p:sp>
        <p:sp>
          <p:nvSpPr>
            <p:cNvPr id="83977" name="Rectangle 10"/>
            <p:cNvSpPr>
              <a:spLocks noChangeArrowheads="1"/>
            </p:cNvSpPr>
            <p:nvPr/>
          </p:nvSpPr>
          <p:spPr bwMode="auto">
            <a:xfrm>
              <a:off x="301" y="3337"/>
              <a:ext cx="5892" cy="47"/>
            </a:xfrm>
            <a:prstGeom prst="rect">
              <a:avLst/>
            </a:prstGeom>
            <a:gradFill rotWithShape="0">
              <a:gsLst>
                <a:gs pos="0">
                  <a:srgbClr val="6600CC"/>
                </a:gs>
                <a:gs pos="100000">
                  <a:schemeClr val="accent2"/>
                </a:gs>
              </a:gsLst>
              <a:lin ang="2700000" scaled="1"/>
            </a:gradFill>
            <a:ln w="9525">
              <a:noFill/>
              <a:miter lim="800000"/>
              <a:headEnd/>
              <a:tailEnd/>
            </a:ln>
          </p:spPr>
          <p:txBody>
            <a:bodyPr wrap="none" anchor="ctr"/>
            <a:lstStyle/>
            <a:p>
              <a:endParaRPr lang="en-US">
                <a:latin typeface="Constantia" pitchFamily="18"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6194" name="Rectangle 2"/>
          <p:cNvSpPr>
            <a:spLocks noChangeArrowheads="1"/>
          </p:cNvSpPr>
          <p:nvPr/>
        </p:nvSpPr>
        <p:spPr bwMode="auto">
          <a:xfrm>
            <a:off x="677863" y="533400"/>
            <a:ext cx="7772400" cy="1143000"/>
          </a:xfrm>
          <a:prstGeom prst="rect">
            <a:avLst/>
          </a:prstGeom>
          <a:noFill/>
          <a:ln w="9525">
            <a:noFill/>
            <a:miter lim="800000"/>
            <a:headEnd/>
            <a:tailEnd/>
          </a:ln>
          <a:effectLst>
            <a:outerShdw blurRad="63500" dist="38099" dir="2700000" algn="ctr" rotWithShape="0">
              <a:schemeClr val="tx2">
                <a:alpha val="74998"/>
              </a:schemeClr>
            </a:outerShdw>
          </a:effectLst>
        </p:spPr>
        <p:txBody>
          <a:bodyPr anchor="ctr"/>
          <a:lstStyle/>
          <a:p>
            <a:pPr fontAlgn="auto">
              <a:spcBef>
                <a:spcPts val="0"/>
              </a:spcBef>
              <a:spcAft>
                <a:spcPts val="0"/>
              </a:spcAft>
              <a:defRPr/>
            </a:pPr>
            <a:r>
              <a:rPr lang="en-US" sz="3200">
                <a:solidFill>
                  <a:srgbClr val="FFFF00"/>
                </a:solidFill>
                <a:latin typeface="Arial" pitchFamily="1" charset="0"/>
              </a:rPr>
              <a:t>Time Course of Enzyme Elevations</a:t>
            </a:r>
          </a:p>
        </p:txBody>
      </p:sp>
      <p:sp>
        <p:nvSpPr>
          <p:cNvPr id="2056195" name="Text Box 3"/>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grpSp>
        <p:nvGrpSpPr>
          <p:cNvPr id="86019" name="Group 4"/>
          <p:cNvGrpSpPr>
            <a:grpSpLocks/>
          </p:cNvGrpSpPr>
          <p:nvPr/>
        </p:nvGrpSpPr>
        <p:grpSpPr bwMode="auto">
          <a:xfrm>
            <a:off x="812800" y="1593850"/>
            <a:ext cx="6835775" cy="4806950"/>
            <a:chOff x="576" y="1004"/>
            <a:chExt cx="4844" cy="3028"/>
          </a:xfrm>
        </p:grpSpPr>
        <p:sp>
          <p:nvSpPr>
            <p:cNvPr id="2056197" name="Rectangle 5"/>
            <p:cNvSpPr>
              <a:spLocks noChangeArrowheads="1"/>
            </p:cNvSpPr>
            <p:nvPr/>
          </p:nvSpPr>
          <p:spPr bwMode="auto">
            <a:xfrm>
              <a:off x="2404" y="3696"/>
              <a:ext cx="2626" cy="336"/>
            </a:xfrm>
            <a:prstGeom prst="rect">
              <a:avLst/>
            </a:prstGeom>
            <a:noFill/>
            <a:ln w="9525">
              <a:noFill/>
              <a:miter lim="800000"/>
              <a:headEnd/>
              <a:tailEnd/>
            </a:ln>
            <a:effectLst>
              <a:outerShdw blurRad="63500" dist="46662" dir="2115817" algn="ctr" rotWithShape="0">
                <a:schemeClr val="tx1">
                  <a:alpha val="74998"/>
                </a:schemeClr>
              </a:outerShdw>
            </a:effectLst>
          </p:spPr>
          <p:txBody>
            <a:bodyPr/>
            <a:lstStyle/>
            <a:p>
              <a:pPr marL="342900" indent="-342900" fontAlgn="auto">
                <a:spcBef>
                  <a:spcPct val="20000"/>
                </a:spcBef>
                <a:spcAft>
                  <a:spcPts val="0"/>
                </a:spcAft>
                <a:defRPr/>
              </a:pPr>
              <a:r>
                <a:rPr lang="en-US" sz="2400">
                  <a:solidFill>
                    <a:schemeClr val="bg1"/>
                  </a:solidFill>
                  <a:latin typeface="Arial" pitchFamily="1" charset="0"/>
                </a:rPr>
                <a:t>Hours after onset</a:t>
              </a:r>
            </a:p>
          </p:txBody>
        </p:sp>
        <p:sp>
          <p:nvSpPr>
            <p:cNvPr id="2056198" name="Text Box 6"/>
            <p:cNvSpPr txBox="1">
              <a:spLocks noChangeArrowheads="1"/>
            </p:cNvSpPr>
            <p:nvPr/>
          </p:nvSpPr>
          <p:spPr bwMode="auto">
            <a:xfrm>
              <a:off x="576" y="1887"/>
              <a:ext cx="945" cy="85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square">
              <a:spAutoFit/>
            </a:bodyPr>
            <a:lstStyle/>
            <a:p>
              <a:pPr fontAlgn="auto">
                <a:lnSpc>
                  <a:spcPct val="85000"/>
                </a:lnSpc>
                <a:spcBef>
                  <a:spcPct val="50000"/>
                </a:spcBef>
                <a:spcAft>
                  <a:spcPts val="0"/>
                </a:spcAft>
                <a:defRPr/>
              </a:pPr>
              <a:r>
                <a:rPr lang="en-US" sz="2400" dirty="0">
                  <a:solidFill>
                    <a:schemeClr val="bg1"/>
                  </a:solidFill>
                  <a:latin typeface="Helvetica" pitchFamily="1" charset="0"/>
                </a:rPr>
                <a:t>Fold increase over normal</a:t>
              </a:r>
              <a:endParaRPr lang="en-US" sz="2400" dirty="0">
                <a:latin typeface="+mn-lt"/>
              </a:endParaRPr>
            </a:p>
          </p:txBody>
        </p:sp>
        <p:grpSp>
          <p:nvGrpSpPr>
            <p:cNvPr id="86023" name="Group 7"/>
            <p:cNvGrpSpPr>
              <a:grpSpLocks/>
            </p:cNvGrpSpPr>
            <p:nvPr/>
          </p:nvGrpSpPr>
          <p:grpSpPr bwMode="auto">
            <a:xfrm>
              <a:off x="1546" y="1004"/>
              <a:ext cx="3874" cy="2640"/>
              <a:chOff x="1546" y="1004"/>
              <a:chExt cx="3874" cy="2640"/>
            </a:xfrm>
          </p:grpSpPr>
          <p:sp>
            <p:nvSpPr>
              <p:cNvPr id="86024" name="Line 8"/>
              <p:cNvSpPr>
                <a:spLocks noChangeShapeType="1"/>
              </p:cNvSpPr>
              <p:nvPr/>
            </p:nvSpPr>
            <p:spPr bwMode="auto">
              <a:xfrm rot="5400000">
                <a:off x="1820" y="3338"/>
                <a:ext cx="0" cy="80"/>
              </a:xfrm>
              <a:prstGeom prst="line">
                <a:avLst/>
              </a:prstGeom>
              <a:noFill/>
              <a:ln w="38100">
                <a:solidFill>
                  <a:srgbClr val="99CCFF"/>
                </a:solidFill>
                <a:round/>
                <a:headEnd/>
                <a:tailEnd/>
              </a:ln>
            </p:spPr>
            <p:txBody>
              <a:bodyPr wrap="none" anchor="ctr"/>
              <a:lstStyle/>
              <a:p>
                <a:endParaRPr lang="en-US"/>
              </a:p>
            </p:txBody>
          </p:sp>
          <p:sp>
            <p:nvSpPr>
              <p:cNvPr id="86025" name="Line 9"/>
              <p:cNvSpPr>
                <a:spLocks noChangeShapeType="1"/>
              </p:cNvSpPr>
              <p:nvPr/>
            </p:nvSpPr>
            <p:spPr bwMode="auto">
              <a:xfrm rot="5400000">
                <a:off x="1817" y="2914"/>
                <a:ext cx="0" cy="80"/>
              </a:xfrm>
              <a:prstGeom prst="line">
                <a:avLst/>
              </a:prstGeom>
              <a:noFill/>
              <a:ln w="38100">
                <a:solidFill>
                  <a:srgbClr val="99CCFF"/>
                </a:solidFill>
                <a:round/>
                <a:headEnd/>
                <a:tailEnd/>
              </a:ln>
            </p:spPr>
            <p:txBody>
              <a:bodyPr wrap="none" anchor="ctr"/>
              <a:lstStyle/>
              <a:p>
                <a:endParaRPr lang="en-US"/>
              </a:p>
            </p:txBody>
          </p:sp>
          <p:sp>
            <p:nvSpPr>
              <p:cNvPr id="86026" name="Line 10"/>
              <p:cNvSpPr>
                <a:spLocks noChangeShapeType="1"/>
              </p:cNvSpPr>
              <p:nvPr/>
            </p:nvSpPr>
            <p:spPr bwMode="auto">
              <a:xfrm rot="5400000">
                <a:off x="1818" y="2558"/>
                <a:ext cx="0" cy="80"/>
              </a:xfrm>
              <a:prstGeom prst="line">
                <a:avLst/>
              </a:prstGeom>
              <a:noFill/>
              <a:ln w="38100">
                <a:solidFill>
                  <a:srgbClr val="99CCFF"/>
                </a:solidFill>
                <a:round/>
                <a:headEnd/>
                <a:tailEnd/>
              </a:ln>
            </p:spPr>
            <p:txBody>
              <a:bodyPr wrap="none" anchor="ctr"/>
              <a:lstStyle/>
              <a:p>
                <a:endParaRPr lang="en-US"/>
              </a:p>
            </p:txBody>
          </p:sp>
          <p:sp>
            <p:nvSpPr>
              <p:cNvPr id="86027" name="Line 11"/>
              <p:cNvSpPr>
                <a:spLocks noChangeShapeType="1"/>
              </p:cNvSpPr>
              <p:nvPr/>
            </p:nvSpPr>
            <p:spPr bwMode="auto">
              <a:xfrm rot="5400000">
                <a:off x="1817" y="2178"/>
                <a:ext cx="0" cy="80"/>
              </a:xfrm>
              <a:prstGeom prst="line">
                <a:avLst/>
              </a:prstGeom>
              <a:noFill/>
              <a:ln w="38100">
                <a:solidFill>
                  <a:srgbClr val="99CCFF"/>
                </a:solidFill>
                <a:round/>
                <a:headEnd/>
                <a:tailEnd/>
              </a:ln>
            </p:spPr>
            <p:txBody>
              <a:bodyPr wrap="none" anchor="ctr"/>
              <a:lstStyle/>
              <a:p>
                <a:endParaRPr lang="en-US"/>
              </a:p>
            </p:txBody>
          </p:sp>
          <p:sp>
            <p:nvSpPr>
              <p:cNvPr id="86028" name="Line 12"/>
              <p:cNvSpPr>
                <a:spLocks noChangeShapeType="1"/>
              </p:cNvSpPr>
              <p:nvPr/>
            </p:nvSpPr>
            <p:spPr bwMode="auto">
              <a:xfrm rot="5400000">
                <a:off x="1817" y="1798"/>
                <a:ext cx="0" cy="80"/>
              </a:xfrm>
              <a:prstGeom prst="line">
                <a:avLst/>
              </a:prstGeom>
              <a:noFill/>
              <a:ln w="38100">
                <a:solidFill>
                  <a:srgbClr val="99CCFF"/>
                </a:solidFill>
                <a:round/>
                <a:headEnd/>
                <a:tailEnd/>
              </a:ln>
            </p:spPr>
            <p:txBody>
              <a:bodyPr wrap="none" anchor="ctr"/>
              <a:lstStyle/>
              <a:p>
                <a:endParaRPr lang="en-US"/>
              </a:p>
            </p:txBody>
          </p:sp>
          <p:sp>
            <p:nvSpPr>
              <p:cNvPr id="86029" name="Line 13"/>
              <p:cNvSpPr>
                <a:spLocks noChangeShapeType="1"/>
              </p:cNvSpPr>
              <p:nvPr/>
            </p:nvSpPr>
            <p:spPr bwMode="auto">
              <a:xfrm rot="5400000">
                <a:off x="1818" y="1434"/>
                <a:ext cx="0" cy="80"/>
              </a:xfrm>
              <a:prstGeom prst="line">
                <a:avLst/>
              </a:prstGeom>
              <a:noFill/>
              <a:ln w="38100">
                <a:solidFill>
                  <a:srgbClr val="99CCFF"/>
                </a:solidFill>
                <a:round/>
                <a:headEnd/>
                <a:tailEnd/>
              </a:ln>
            </p:spPr>
            <p:txBody>
              <a:bodyPr wrap="none" anchor="ctr"/>
              <a:lstStyle/>
              <a:p>
                <a:endParaRPr lang="en-US"/>
              </a:p>
            </p:txBody>
          </p:sp>
          <p:sp>
            <p:nvSpPr>
              <p:cNvPr id="86030" name="Line 14"/>
              <p:cNvSpPr>
                <a:spLocks noChangeShapeType="1"/>
              </p:cNvSpPr>
              <p:nvPr/>
            </p:nvSpPr>
            <p:spPr bwMode="auto">
              <a:xfrm rot="5400000">
                <a:off x="1817" y="1062"/>
                <a:ext cx="0" cy="80"/>
              </a:xfrm>
              <a:prstGeom prst="line">
                <a:avLst/>
              </a:prstGeom>
              <a:noFill/>
              <a:ln w="38100">
                <a:solidFill>
                  <a:srgbClr val="99CCFF"/>
                </a:solidFill>
                <a:round/>
                <a:headEnd/>
                <a:tailEnd/>
              </a:ln>
            </p:spPr>
            <p:txBody>
              <a:bodyPr wrap="none" anchor="ctr"/>
              <a:lstStyle/>
              <a:p>
                <a:endParaRPr lang="en-US"/>
              </a:p>
            </p:txBody>
          </p:sp>
          <p:sp>
            <p:nvSpPr>
              <p:cNvPr id="86031" name="Rectangle 15"/>
              <p:cNvSpPr>
                <a:spLocks noChangeArrowheads="1"/>
              </p:cNvSpPr>
              <p:nvPr/>
            </p:nvSpPr>
            <p:spPr bwMode="auto">
              <a:xfrm>
                <a:off x="1829" y="1091"/>
                <a:ext cx="3522" cy="2278"/>
              </a:xfrm>
              <a:prstGeom prst="rect">
                <a:avLst/>
              </a:prstGeom>
              <a:gradFill rotWithShape="0">
                <a:gsLst>
                  <a:gs pos="0">
                    <a:srgbClr val="000099"/>
                  </a:gs>
                  <a:gs pos="100000">
                    <a:srgbClr val="000047"/>
                  </a:gs>
                </a:gsLst>
                <a:lin ang="5400000" scaled="1"/>
              </a:gradFill>
              <a:ln w="42926">
                <a:noFill/>
                <a:miter lim="800000"/>
                <a:headEnd/>
                <a:tailEnd/>
              </a:ln>
            </p:spPr>
            <p:txBody>
              <a:bodyPr/>
              <a:lstStyle/>
              <a:p>
                <a:endParaRPr lang="en-US">
                  <a:latin typeface="Constantia" pitchFamily="18" charset="0"/>
                </a:endParaRPr>
              </a:p>
            </p:txBody>
          </p:sp>
          <p:sp>
            <p:nvSpPr>
              <p:cNvPr id="86032" name="Line 16"/>
              <p:cNvSpPr>
                <a:spLocks noChangeShapeType="1"/>
              </p:cNvSpPr>
              <p:nvPr/>
            </p:nvSpPr>
            <p:spPr bwMode="auto">
              <a:xfrm>
                <a:off x="1828" y="1840"/>
                <a:ext cx="3528" cy="0"/>
              </a:xfrm>
              <a:prstGeom prst="line">
                <a:avLst/>
              </a:prstGeom>
              <a:noFill/>
              <a:ln w="9525">
                <a:solidFill>
                  <a:schemeClr val="accent2"/>
                </a:solidFill>
                <a:round/>
                <a:headEnd/>
                <a:tailEnd/>
              </a:ln>
            </p:spPr>
            <p:txBody>
              <a:bodyPr wrap="none" anchor="ctr"/>
              <a:lstStyle/>
              <a:p>
                <a:endParaRPr lang="en-US"/>
              </a:p>
            </p:txBody>
          </p:sp>
          <p:sp>
            <p:nvSpPr>
              <p:cNvPr id="86033" name="Line 17"/>
              <p:cNvSpPr>
                <a:spLocks noChangeShapeType="1"/>
              </p:cNvSpPr>
              <p:nvPr/>
            </p:nvSpPr>
            <p:spPr bwMode="auto">
              <a:xfrm>
                <a:off x="1828" y="1472"/>
                <a:ext cx="3528" cy="0"/>
              </a:xfrm>
              <a:prstGeom prst="line">
                <a:avLst/>
              </a:prstGeom>
              <a:noFill/>
              <a:ln w="9525">
                <a:solidFill>
                  <a:schemeClr val="accent2"/>
                </a:solidFill>
                <a:round/>
                <a:headEnd/>
                <a:tailEnd/>
              </a:ln>
            </p:spPr>
            <p:txBody>
              <a:bodyPr wrap="none" anchor="ctr"/>
              <a:lstStyle/>
              <a:p>
                <a:endParaRPr lang="en-US"/>
              </a:p>
            </p:txBody>
          </p:sp>
          <p:sp>
            <p:nvSpPr>
              <p:cNvPr id="86034" name="Line 18"/>
              <p:cNvSpPr>
                <a:spLocks noChangeShapeType="1"/>
              </p:cNvSpPr>
              <p:nvPr/>
            </p:nvSpPr>
            <p:spPr bwMode="auto">
              <a:xfrm>
                <a:off x="1828" y="1092"/>
                <a:ext cx="3528" cy="0"/>
              </a:xfrm>
              <a:prstGeom prst="line">
                <a:avLst/>
              </a:prstGeom>
              <a:noFill/>
              <a:ln w="9525">
                <a:solidFill>
                  <a:schemeClr val="accent2"/>
                </a:solidFill>
                <a:round/>
                <a:headEnd/>
                <a:tailEnd/>
              </a:ln>
            </p:spPr>
            <p:txBody>
              <a:bodyPr wrap="none" anchor="ctr"/>
              <a:lstStyle/>
              <a:p>
                <a:endParaRPr lang="en-US"/>
              </a:p>
            </p:txBody>
          </p:sp>
          <p:sp>
            <p:nvSpPr>
              <p:cNvPr id="86035" name="Line 19"/>
              <p:cNvSpPr>
                <a:spLocks noChangeShapeType="1"/>
              </p:cNvSpPr>
              <p:nvPr/>
            </p:nvSpPr>
            <p:spPr bwMode="auto">
              <a:xfrm>
                <a:off x="1828" y="2952"/>
                <a:ext cx="3528" cy="0"/>
              </a:xfrm>
              <a:prstGeom prst="line">
                <a:avLst/>
              </a:prstGeom>
              <a:noFill/>
              <a:ln w="9525">
                <a:solidFill>
                  <a:schemeClr val="accent2"/>
                </a:solidFill>
                <a:round/>
                <a:headEnd/>
                <a:tailEnd/>
              </a:ln>
            </p:spPr>
            <p:txBody>
              <a:bodyPr wrap="none" anchor="ctr"/>
              <a:lstStyle/>
              <a:p>
                <a:endParaRPr lang="en-US"/>
              </a:p>
            </p:txBody>
          </p:sp>
          <p:sp>
            <p:nvSpPr>
              <p:cNvPr id="86036" name="Line 20"/>
              <p:cNvSpPr>
                <a:spLocks noChangeShapeType="1"/>
              </p:cNvSpPr>
              <p:nvPr/>
            </p:nvSpPr>
            <p:spPr bwMode="auto">
              <a:xfrm>
                <a:off x="1828" y="2600"/>
                <a:ext cx="3528" cy="0"/>
              </a:xfrm>
              <a:prstGeom prst="line">
                <a:avLst/>
              </a:prstGeom>
              <a:noFill/>
              <a:ln w="9525">
                <a:solidFill>
                  <a:schemeClr val="accent2"/>
                </a:solidFill>
                <a:round/>
                <a:headEnd/>
                <a:tailEnd/>
              </a:ln>
            </p:spPr>
            <p:txBody>
              <a:bodyPr wrap="none" anchor="ctr"/>
              <a:lstStyle/>
              <a:p>
                <a:endParaRPr lang="en-US"/>
              </a:p>
            </p:txBody>
          </p:sp>
          <p:sp>
            <p:nvSpPr>
              <p:cNvPr id="86037" name="Line 21"/>
              <p:cNvSpPr>
                <a:spLocks noChangeShapeType="1"/>
              </p:cNvSpPr>
              <p:nvPr/>
            </p:nvSpPr>
            <p:spPr bwMode="auto">
              <a:xfrm>
                <a:off x="1828" y="2216"/>
                <a:ext cx="3528" cy="0"/>
              </a:xfrm>
              <a:prstGeom prst="line">
                <a:avLst/>
              </a:prstGeom>
              <a:noFill/>
              <a:ln w="9525">
                <a:solidFill>
                  <a:schemeClr val="accent2"/>
                </a:solidFill>
                <a:round/>
                <a:headEnd/>
                <a:tailEnd/>
              </a:ln>
            </p:spPr>
            <p:txBody>
              <a:bodyPr wrap="none" anchor="ctr"/>
              <a:lstStyle/>
              <a:p>
                <a:endParaRPr lang="en-US"/>
              </a:p>
            </p:txBody>
          </p:sp>
          <p:sp>
            <p:nvSpPr>
              <p:cNvPr id="86038" name="Line 22"/>
              <p:cNvSpPr>
                <a:spLocks noChangeShapeType="1"/>
              </p:cNvSpPr>
              <p:nvPr/>
            </p:nvSpPr>
            <p:spPr bwMode="auto">
              <a:xfrm>
                <a:off x="2628" y="3374"/>
                <a:ext cx="0" cy="76"/>
              </a:xfrm>
              <a:prstGeom prst="line">
                <a:avLst/>
              </a:prstGeom>
              <a:noFill/>
              <a:ln w="38100">
                <a:solidFill>
                  <a:srgbClr val="99CCFF"/>
                </a:solidFill>
                <a:round/>
                <a:headEnd/>
                <a:tailEnd/>
              </a:ln>
            </p:spPr>
            <p:txBody>
              <a:bodyPr wrap="none" anchor="ctr"/>
              <a:lstStyle/>
              <a:p>
                <a:endParaRPr lang="en-US"/>
              </a:p>
            </p:txBody>
          </p:sp>
          <p:sp>
            <p:nvSpPr>
              <p:cNvPr id="86039" name="Line 23"/>
              <p:cNvSpPr>
                <a:spLocks noChangeShapeType="1"/>
              </p:cNvSpPr>
              <p:nvPr/>
            </p:nvSpPr>
            <p:spPr bwMode="auto">
              <a:xfrm>
                <a:off x="3183" y="3374"/>
                <a:ext cx="0" cy="76"/>
              </a:xfrm>
              <a:prstGeom prst="line">
                <a:avLst/>
              </a:prstGeom>
              <a:noFill/>
              <a:ln w="38100">
                <a:solidFill>
                  <a:srgbClr val="99CCFF"/>
                </a:solidFill>
                <a:round/>
                <a:headEnd/>
                <a:tailEnd/>
              </a:ln>
            </p:spPr>
            <p:txBody>
              <a:bodyPr wrap="none" anchor="ctr"/>
              <a:lstStyle/>
              <a:p>
                <a:endParaRPr lang="en-US"/>
              </a:p>
            </p:txBody>
          </p:sp>
          <p:sp>
            <p:nvSpPr>
              <p:cNvPr id="86040" name="Line 24"/>
              <p:cNvSpPr>
                <a:spLocks noChangeShapeType="1"/>
              </p:cNvSpPr>
              <p:nvPr/>
            </p:nvSpPr>
            <p:spPr bwMode="auto">
              <a:xfrm>
                <a:off x="3720" y="3374"/>
                <a:ext cx="0" cy="76"/>
              </a:xfrm>
              <a:prstGeom prst="line">
                <a:avLst/>
              </a:prstGeom>
              <a:noFill/>
              <a:ln w="38100">
                <a:solidFill>
                  <a:srgbClr val="99CCFF"/>
                </a:solidFill>
                <a:round/>
                <a:headEnd/>
                <a:tailEnd/>
              </a:ln>
            </p:spPr>
            <p:txBody>
              <a:bodyPr wrap="none" anchor="ctr"/>
              <a:lstStyle/>
              <a:p>
                <a:endParaRPr lang="en-US"/>
              </a:p>
            </p:txBody>
          </p:sp>
          <p:sp>
            <p:nvSpPr>
              <p:cNvPr id="86041" name="Line 25"/>
              <p:cNvSpPr>
                <a:spLocks noChangeShapeType="1"/>
              </p:cNvSpPr>
              <p:nvPr/>
            </p:nvSpPr>
            <p:spPr bwMode="auto">
              <a:xfrm>
                <a:off x="4257" y="3374"/>
                <a:ext cx="0" cy="76"/>
              </a:xfrm>
              <a:prstGeom prst="line">
                <a:avLst/>
              </a:prstGeom>
              <a:noFill/>
              <a:ln w="38100">
                <a:solidFill>
                  <a:srgbClr val="99CCFF"/>
                </a:solidFill>
                <a:round/>
                <a:headEnd/>
                <a:tailEnd/>
              </a:ln>
            </p:spPr>
            <p:txBody>
              <a:bodyPr wrap="none" anchor="ctr"/>
              <a:lstStyle/>
              <a:p>
                <a:endParaRPr lang="en-US"/>
              </a:p>
            </p:txBody>
          </p:sp>
          <p:sp>
            <p:nvSpPr>
              <p:cNvPr id="86042" name="Line 26"/>
              <p:cNvSpPr>
                <a:spLocks noChangeShapeType="1"/>
              </p:cNvSpPr>
              <p:nvPr/>
            </p:nvSpPr>
            <p:spPr bwMode="auto">
              <a:xfrm>
                <a:off x="4782" y="3374"/>
                <a:ext cx="0" cy="76"/>
              </a:xfrm>
              <a:prstGeom prst="line">
                <a:avLst/>
              </a:prstGeom>
              <a:noFill/>
              <a:ln w="38100">
                <a:solidFill>
                  <a:srgbClr val="99CCFF"/>
                </a:solidFill>
                <a:round/>
                <a:headEnd/>
                <a:tailEnd/>
              </a:ln>
            </p:spPr>
            <p:txBody>
              <a:bodyPr wrap="none" anchor="ctr"/>
              <a:lstStyle/>
              <a:p>
                <a:endParaRPr lang="en-US"/>
              </a:p>
            </p:txBody>
          </p:sp>
          <p:sp>
            <p:nvSpPr>
              <p:cNvPr id="86043" name="Line 27"/>
              <p:cNvSpPr>
                <a:spLocks noChangeShapeType="1"/>
              </p:cNvSpPr>
              <p:nvPr/>
            </p:nvSpPr>
            <p:spPr bwMode="auto">
              <a:xfrm>
                <a:off x="5342" y="3374"/>
                <a:ext cx="0" cy="76"/>
              </a:xfrm>
              <a:prstGeom prst="line">
                <a:avLst/>
              </a:prstGeom>
              <a:noFill/>
              <a:ln w="38100">
                <a:solidFill>
                  <a:srgbClr val="99CCFF"/>
                </a:solidFill>
                <a:round/>
                <a:headEnd/>
                <a:tailEnd/>
              </a:ln>
            </p:spPr>
            <p:txBody>
              <a:bodyPr wrap="none" anchor="ctr"/>
              <a:lstStyle/>
              <a:p>
                <a:endParaRPr lang="en-US"/>
              </a:p>
            </p:txBody>
          </p:sp>
          <p:sp>
            <p:nvSpPr>
              <p:cNvPr id="86044" name="Freeform 28"/>
              <p:cNvSpPr>
                <a:spLocks/>
              </p:cNvSpPr>
              <p:nvPr/>
            </p:nvSpPr>
            <p:spPr bwMode="auto">
              <a:xfrm>
                <a:off x="1870" y="1222"/>
                <a:ext cx="3480" cy="2150"/>
              </a:xfrm>
              <a:custGeom>
                <a:avLst/>
                <a:gdLst>
                  <a:gd name="T0" fmla="*/ 0 w 3470"/>
                  <a:gd name="T1" fmla="*/ 2150 h 2150"/>
                  <a:gd name="T2" fmla="*/ 554 w 3470"/>
                  <a:gd name="T3" fmla="*/ 176 h 2150"/>
                  <a:gd name="T4" fmla="*/ 854 w 3470"/>
                  <a:gd name="T5" fmla="*/ 56 h 2150"/>
                  <a:gd name="T6" fmla="*/ 1916 w 3470"/>
                  <a:gd name="T7" fmla="*/ 410 h 2150"/>
                  <a:gd name="T8" fmla="*/ 3464 w 3470"/>
                  <a:gd name="T9" fmla="*/ 1454 h 2150"/>
                  <a:gd name="T10" fmla="*/ 3470 w 3470"/>
                  <a:gd name="T11" fmla="*/ 2054 h 2150"/>
                  <a:gd name="T12" fmla="*/ 1748 w 3470"/>
                  <a:gd name="T13" fmla="*/ 842 h 2150"/>
                  <a:gd name="T14" fmla="*/ 884 w 3470"/>
                  <a:gd name="T15" fmla="*/ 566 h 2150"/>
                  <a:gd name="T16" fmla="*/ 464 w 3470"/>
                  <a:gd name="T17" fmla="*/ 2150 h 2150"/>
                  <a:gd name="T18" fmla="*/ 0 w 3470"/>
                  <a:gd name="T19" fmla="*/ 2150 h 2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0"/>
                  <a:gd name="T31" fmla="*/ 0 h 2150"/>
                  <a:gd name="T32" fmla="*/ 3470 w 3470"/>
                  <a:gd name="T33" fmla="*/ 2150 h 2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0" h="2150">
                    <a:moveTo>
                      <a:pt x="0" y="2150"/>
                    </a:moveTo>
                    <a:cubicBezTo>
                      <a:pt x="86" y="1802"/>
                      <a:pt x="486" y="402"/>
                      <a:pt x="554" y="176"/>
                    </a:cubicBezTo>
                    <a:cubicBezTo>
                      <a:pt x="604" y="0"/>
                      <a:pt x="698" y="12"/>
                      <a:pt x="854" y="56"/>
                    </a:cubicBezTo>
                    <a:cubicBezTo>
                      <a:pt x="926" y="76"/>
                      <a:pt x="1516" y="266"/>
                      <a:pt x="1916" y="410"/>
                    </a:cubicBezTo>
                    <a:cubicBezTo>
                      <a:pt x="2671" y="899"/>
                      <a:pt x="3194" y="1274"/>
                      <a:pt x="3464" y="1454"/>
                    </a:cubicBezTo>
                    <a:cubicBezTo>
                      <a:pt x="3467" y="1754"/>
                      <a:pt x="3470" y="2054"/>
                      <a:pt x="3470" y="2054"/>
                    </a:cubicBezTo>
                    <a:cubicBezTo>
                      <a:pt x="3470" y="2054"/>
                      <a:pt x="2144" y="1106"/>
                      <a:pt x="1748" y="842"/>
                    </a:cubicBezTo>
                    <a:cubicBezTo>
                      <a:pt x="1736" y="836"/>
                      <a:pt x="1292" y="698"/>
                      <a:pt x="884" y="566"/>
                    </a:cubicBezTo>
                    <a:cubicBezTo>
                      <a:pt x="794" y="884"/>
                      <a:pt x="671" y="1349"/>
                      <a:pt x="464" y="2150"/>
                    </a:cubicBezTo>
                    <a:cubicBezTo>
                      <a:pt x="338" y="2144"/>
                      <a:pt x="99" y="2150"/>
                      <a:pt x="0" y="2150"/>
                    </a:cubicBezTo>
                    <a:close/>
                  </a:path>
                </a:pathLst>
              </a:custGeom>
              <a:gradFill rotWithShape="0">
                <a:gsLst>
                  <a:gs pos="0">
                    <a:srgbClr val="CC9900"/>
                  </a:gs>
                  <a:gs pos="100000">
                    <a:srgbClr val="5E4700"/>
                  </a:gs>
                </a:gsLst>
                <a:lin ang="5400000" scaled="1"/>
              </a:gradFill>
              <a:ln w="9525">
                <a:noFill/>
                <a:round/>
                <a:headEnd/>
                <a:tailEnd/>
              </a:ln>
            </p:spPr>
            <p:txBody>
              <a:bodyPr wrap="none" anchor="ctr"/>
              <a:lstStyle/>
              <a:p>
                <a:endParaRPr lang="en-US">
                  <a:latin typeface="Constantia" pitchFamily="18" charset="0"/>
                </a:endParaRPr>
              </a:p>
            </p:txBody>
          </p:sp>
          <p:sp>
            <p:nvSpPr>
              <p:cNvPr id="2056221" name="Freeform 29"/>
              <p:cNvSpPr>
                <a:spLocks/>
              </p:cNvSpPr>
              <p:nvPr/>
            </p:nvSpPr>
            <p:spPr bwMode="auto">
              <a:xfrm>
                <a:off x="2068" y="1458"/>
                <a:ext cx="3254" cy="1902"/>
              </a:xfrm>
              <a:custGeom>
                <a:avLst/>
                <a:gdLst/>
                <a:ahLst/>
                <a:cxnLst>
                  <a:cxn ang="0">
                    <a:pos x="0" y="1902"/>
                  </a:cxn>
                  <a:cxn ang="0">
                    <a:pos x="555" y="0"/>
                  </a:cxn>
                  <a:cxn ang="0">
                    <a:pos x="1092" y="192"/>
                  </a:cxn>
                  <a:cxn ang="0">
                    <a:pos x="1647" y="390"/>
                  </a:cxn>
                  <a:cxn ang="0">
                    <a:pos x="2193" y="762"/>
                  </a:cxn>
                  <a:cxn ang="0">
                    <a:pos x="2740" y="1134"/>
                  </a:cxn>
                  <a:cxn ang="0">
                    <a:pos x="3254" y="1506"/>
                  </a:cxn>
                </a:cxnLst>
                <a:rect l="0" t="0" r="r" b="b"/>
                <a:pathLst>
                  <a:path w="3254" h="1902">
                    <a:moveTo>
                      <a:pt x="0" y="1902"/>
                    </a:moveTo>
                    <a:lnTo>
                      <a:pt x="555" y="0"/>
                    </a:lnTo>
                    <a:lnTo>
                      <a:pt x="1092" y="192"/>
                    </a:lnTo>
                    <a:lnTo>
                      <a:pt x="1647" y="390"/>
                    </a:lnTo>
                    <a:lnTo>
                      <a:pt x="2193" y="762"/>
                    </a:lnTo>
                    <a:lnTo>
                      <a:pt x="2740" y="1134"/>
                    </a:lnTo>
                    <a:lnTo>
                      <a:pt x="3254" y="1506"/>
                    </a:lnTo>
                  </a:path>
                </a:pathLst>
              </a:custGeom>
              <a:noFill/>
              <a:ln w="76200" cmpd="sng">
                <a:solidFill>
                  <a:srgbClr val="FFFF00"/>
                </a:solidFill>
                <a:round/>
                <a:headEnd/>
                <a:tailEnd/>
              </a:ln>
              <a:effectLst>
                <a:outerShdw blurRad="63500" dist="40161" dir="4293903"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86046" name="Freeform 30"/>
              <p:cNvSpPr>
                <a:spLocks/>
              </p:cNvSpPr>
              <p:nvPr/>
            </p:nvSpPr>
            <p:spPr bwMode="auto">
              <a:xfrm>
                <a:off x="1872" y="2352"/>
                <a:ext cx="3476" cy="1024"/>
              </a:xfrm>
              <a:custGeom>
                <a:avLst/>
                <a:gdLst>
                  <a:gd name="T0" fmla="*/ 0 w 3474"/>
                  <a:gd name="T1" fmla="*/ 1020 h 1024"/>
                  <a:gd name="T2" fmla="*/ 648 w 3474"/>
                  <a:gd name="T3" fmla="*/ 60 h 1024"/>
                  <a:gd name="T4" fmla="*/ 832 w 3474"/>
                  <a:gd name="T5" fmla="*/ 20 h 1024"/>
                  <a:gd name="T6" fmla="*/ 1492 w 3474"/>
                  <a:gd name="T7" fmla="*/ 272 h 1024"/>
                  <a:gd name="T8" fmla="*/ 2028 w 3474"/>
                  <a:gd name="T9" fmla="*/ 620 h 1024"/>
                  <a:gd name="T10" fmla="*/ 2432 w 3474"/>
                  <a:gd name="T11" fmla="*/ 760 h 1024"/>
                  <a:gd name="T12" fmla="*/ 3472 w 3474"/>
                  <a:gd name="T13" fmla="*/ 764 h 1024"/>
                  <a:gd name="T14" fmla="*/ 3474 w 3474"/>
                  <a:gd name="T15" fmla="*/ 1024 h 1024"/>
                  <a:gd name="T16" fmla="*/ 1740 w 3474"/>
                  <a:gd name="T17" fmla="*/ 1012 h 1024"/>
                  <a:gd name="T18" fmla="*/ 1212 w 3474"/>
                  <a:gd name="T19" fmla="*/ 652 h 1024"/>
                  <a:gd name="T20" fmla="*/ 824 w 3474"/>
                  <a:gd name="T21" fmla="*/ 532 h 1024"/>
                  <a:gd name="T22" fmla="*/ 474 w 3474"/>
                  <a:gd name="T23" fmla="*/ 1022 h 10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74"/>
                  <a:gd name="T37" fmla="*/ 0 h 1024"/>
                  <a:gd name="T38" fmla="*/ 3474 w 3474"/>
                  <a:gd name="T39" fmla="*/ 1024 h 10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74" h="1024">
                    <a:moveTo>
                      <a:pt x="0" y="1020"/>
                    </a:moveTo>
                    <a:cubicBezTo>
                      <a:pt x="124" y="862"/>
                      <a:pt x="512" y="248"/>
                      <a:pt x="648" y="60"/>
                    </a:cubicBezTo>
                    <a:cubicBezTo>
                      <a:pt x="684" y="12"/>
                      <a:pt x="780" y="0"/>
                      <a:pt x="832" y="20"/>
                    </a:cubicBezTo>
                    <a:cubicBezTo>
                      <a:pt x="1212" y="164"/>
                      <a:pt x="1492" y="272"/>
                      <a:pt x="1492" y="272"/>
                    </a:cubicBezTo>
                    <a:lnTo>
                      <a:pt x="2028" y="620"/>
                    </a:lnTo>
                    <a:lnTo>
                      <a:pt x="2432" y="760"/>
                    </a:lnTo>
                    <a:lnTo>
                      <a:pt x="3472" y="764"/>
                    </a:lnTo>
                    <a:lnTo>
                      <a:pt x="3474" y="1024"/>
                    </a:lnTo>
                    <a:lnTo>
                      <a:pt x="1740" y="1012"/>
                    </a:lnTo>
                    <a:lnTo>
                      <a:pt x="1212" y="652"/>
                    </a:lnTo>
                    <a:lnTo>
                      <a:pt x="824" y="532"/>
                    </a:lnTo>
                    <a:lnTo>
                      <a:pt x="474" y="1022"/>
                    </a:lnTo>
                  </a:path>
                </a:pathLst>
              </a:custGeom>
              <a:gradFill rotWithShape="0">
                <a:gsLst>
                  <a:gs pos="0">
                    <a:srgbClr val="33CC33"/>
                  </a:gs>
                  <a:gs pos="100000">
                    <a:srgbClr val="185E18"/>
                  </a:gs>
                </a:gsLst>
                <a:lin ang="5400000" scaled="1"/>
              </a:gradFill>
              <a:ln w="9525">
                <a:noFill/>
                <a:round/>
                <a:headEnd/>
                <a:tailEnd/>
              </a:ln>
            </p:spPr>
            <p:txBody>
              <a:bodyPr wrap="none" anchor="ctr"/>
              <a:lstStyle/>
              <a:p>
                <a:endParaRPr lang="en-US">
                  <a:latin typeface="Constantia" pitchFamily="18" charset="0"/>
                </a:endParaRPr>
              </a:p>
            </p:txBody>
          </p:sp>
          <p:sp>
            <p:nvSpPr>
              <p:cNvPr id="2056223" name="Freeform 31"/>
              <p:cNvSpPr>
                <a:spLocks/>
              </p:cNvSpPr>
              <p:nvPr/>
            </p:nvSpPr>
            <p:spPr bwMode="auto">
              <a:xfrm>
                <a:off x="2076" y="2580"/>
                <a:ext cx="3272" cy="798"/>
              </a:xfrm>
              <a:custGeom>
                <a:avLst/>
                <a:gdLst/>
                <a:ahLst/>
                <a:cxnLst>
                  <a:cxn ang="0">
                    <a:pos x="0" y="798"/>
                  </a:cxn>
                  <a:cxn ang="0">
                    <a:pos x="561" y="0"/>
                  </a:cxn>
                  <a:cxn ang="0">
                    <a:pos x="1095" y="192"/>
                  </a:cxn>
                  <a:cxn ang="0">
                    <a:pos x="1638" y="570"/>
                  </a:cxn>
                  <a:cxn ang="0">
                    <a:pos x="2181" y="750"/>
                  </a:cxn>
                  <a:cxn ang="0">
                    <a:pos x="3272" y="746"/>
                  </a:cxn>
                </a:cxnLst>
                <a:rect l="0" t="0" r="r" b="b"/>
                <a:pathLst>
                  <a:path w="3272" h="798">
                    <a:moveTo>
                      <a:pt x="0" y="798"/>
                    </a:moveTo>
                    <a:lnTo>
                      <a:pt x="561" y="0"/>
                    </a:lnTo>
                    <a:lnTo>
                      <a:pt x="1095" y="192"/>
                    </a:lnTo>
                    <a:lnTo>
                      <a:pt x="1638" y="570"/>
                    </a:lnTo>
                    <a:lnTo>
                      <a:pt x="2181" y="750"/>
                    </a:lnTo>
                    <a:lnTo>
                      <a:pt x="3272" y="746"/>
                    </a:lnTo>
                  </a:path>
                </a:pathLst>
              </a:custGeom>
              <a:noFill/>
              <a:ln w="76200" cmpd="sng">
                <a:solidFill>
                  <a:srgbClr val="66FF33"/>
                </a:solidFill>
                <a:round/>
                <a:headEnd/>
                <a:tailEnd/>
              </a:ln>
              <a:effectLst>
                <a:outerShdw blurRad="63500" dist="29783" dir="3885598"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86048" name="Freeform 32"/>
              <p:cNvSpPr>
                <a:spLocks/>
              </p:cNvSpPr>
              <p:nvPr/>
            </p:nvSpPr>
            <p:spPr bwMode="auto">
              <a:xfrm>
                <a:off x="1835" y="1089"/>
                <a:ext cx="3519" cy="2289"/>
              </a:xfrm>
              <a:custGeom>
                <a:avLst/>
                <a:gdLst>
                  <a:gd name="T0" fmla="*/ 3519 w 3519"/>
                  <a:gd name="T1" fmla="*/ 2287 h 2289"/>
                  <a:gd name="T2" fmla="*/ 0 w 3519"/>
                  <a:gd name="T3" fmla="*/ 2289 h 2289"/>
                  <a:gd name="T4" fmla="*/ 0 w 3519"/>
                  <a:gd name="T5" fmla="*/ 0 h 2289"/>
                  <a:gd name="T6" fmla="*/ 0 60000 65536"/>
                  <a:gd name="T7" fmla="*/ 0 60000 65536"/>
                  <a:gd name="T8" fmla="*/ 0 60000 65536"/>
                  <a:gd name="T9" fmla="*/ 0 w 3519"/>
                  <a:gd name="T10" fmla="*/ 0 h 2289"/>
                  <a:gd name="T11" fmla="*/ 3519 w 3519"/>
                  <a:gd name="T12" fmla="*/ 2289 h 2289"/>
                </a:gdLst>
                <a:ahLst/>
                <a:cxnLst>
                  <a:cxn ang="T6">
                    <a:pos x="T0" y="T1"/>
                  </a:cxn>
                  <a:cxn ang="T7">
                    <a:pos x="T2" y="T3"/>
                  </a:cxn>
                  <a:cxn ang="T8">
                    <a:pos x="T4" y="T5"/>
                  </a:cxn>
                </a:cxnLst>
                <a:rect l="T9" t="T10" r="T11" b="T12"/>
                <a:pathLst>
                  <a:path w="3519" h="2289">
                    <a:moveTo>
                      <a:pt x="3519" y="2287"/>
                    </a:moveTo>
                    <a:lnTo>
                      <a:pt x="0" y="2289"/>
                    </a:lnTo>
                    <a:lnTo>
                      <a:pt x="0" y="0"/>
                    </a:lnTo>
                  </a:path>
                </a:pathLst>
              </a:custGeom>
              <a:noFill/>
              <a:ln w="38100">
                <a:solidFill>
                  <a:srgbClr val="99CCFF"/>
                </a:solidFill>
                <a:round/>
                <a:headEnd/>
                <a:tailEnd/>
              </a:ln>
            </p:spPr>
            <p:txBody>
              <a:bodyPr wrap="none" anchor="ctr"/>
              <a:lstStyle/>
              <a:p>
                <a:endParaRPr lang="en-US">
                  <a:latin typeface="Constantia" pitchFamily="18" charset="0"/>
                </a:endParaRPr>
              </a:p>
            </p:txBody>
          </p:sp>
          <p:sp>
            <p:nvSpPr>
              <p:cNvPr id="86049" name="Line 33"/>
              <p:cNvSpPr>
                <a:spLocks noChangeShapeType="1"/>
              </p:cNvSpPr>
              <p:nvPr/>
            </p:nvSpPr>
            <p:spPr bwMode="auto">
              <a:xfrm>
                <a:off x="2091" y="3374"/>
                <a:ext cx="0" cy="76"/>
              </a:xfrm>
              <a:prstGeom prst="line">
                <a:avLst/>
              </a:prstGeom>
              <a:noFill/>
              <a:ln w="38100">
                <a:solidFill>
                  <a:srgbClr val="99CCFF"/>
                </a:solidFill>
                <a:round/>
                <a:headEnd/>
                <a:tailEnd/>
              </a:ln>
            </p:spPr>
            <p:txBody>
              <a:bodyPr wrap="none" anchor="ctr"/>
              <a:lstStyle/>
              <a:p>
                <a:endParaRPr lang="en-US"/>
              </a:p>
            </p:txBody>
          </p:sp>
          <p:sp>
            <p:nvSpPr>
              <p:cNvPr id="2056226" name="Rectangle 34"/>
              <p:cNvSpPr>
                <a:spLocks noChangeArrowheads="1"/>
              </p:cNvSpPr>
              <p:nvPr/>
            </p:nvSpPr>
            <p:spPr bwMode="auto">
              <a:xfrm>
                <a:off x="2051" y="3460"/>
                <a:ext cx="96"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0</a:t>
                </a:r>
                <a:endParaRPr lang="en-US">
                  <a:latin typeface="Arial" pitchFamily="1" charset="0"/>
                </a:endParaRPr>
              </a:p>
            </p:txBody>
          </p:sp>
          <p:sp>
            <p:nvSpPr>
              <p:cNvPr id="2056227" name="Rectangle 35"/>
              <p:cNvSpPr>
                <a:spLocks noChangeArrowheads="1"/>
              </p:cNvSpPr>
              <p:nvPr/>
            </p:nvSpPr>
            <p:spPr bwMode="auto">
              <a:xfrm>
                <a:off x="2587" y="3460"/>
                <a:ext cx="97"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6</a:t>
                </a:r>
                <a:endParaRPr lang="en-US">
                  <a:latin typeface="Arial" pitchFamily="1" charset="0"/>
                </a:endParaRPr>
              </a:p>
            </p:txBody>
          </p:sp>
          <p:sp>
            <p:nvSpPr>
              <p:cNvPr id="2056228" name="Rectangle 36"/>
              <p:cNvSpPr>
                <a:spLocks noChangeArrowheads="1"/>
              </p:cNvSpPr>
              <p:nvPr/>
            </p:nvSpPr>
            <p:spPr bwMode="auto">
              <a:xfrm>
                <a:off x="3067" y="3460"/>
                <a:ext cx="192"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12</a:t>
                </a:r>
                <a:endParaRPr lang="en-US">
                  <a:latin typeface="Arial" pitchFamily="1" charset="0"/>
                </a:endParaRPr>
              </a:p>
            </p:txBody>
          </p:sp>
          <p:sp>
            <p:nvSpPr>
              <p:cNvPr id="2056229" name="Rectangle 37"/>
              <p:cNvSpPr>
                <a:spLocks noChangeArrowheads="1"/>
              </p:cNvSpPr>
              <p:nvPr/>
            </p:nvSpPr>
            <p:spPr bwMode="auto">
              <a:xfrm>
                <a:off x="3614" y="3460"/>
                <a:ext cx="192"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24</a:t>
                </a:r>
                <a:endParaRPr lang="en-US">
                  <a:latin typeface="Arial" pitchFamily="1" charset="0"/>
                </a:endParaRPr>
              </a:p>
            </p:txBody>
          </p:sp>
          <p:sp>
            <p:nvSpPr>
              <p:cNvPr id="2056230" name="Rectangle 38"/>
              <p:cNvSpPr>
                <a:spLocks noChangeArrowheads="1"/>
              </p:cNvSpPr>
              <p:nvPr/>
            </p:nvSpPr>
            <p:spPr bwMode="auto">
              <a:xfrm>
                <a:off x="4152" y="3460"/>
                <a:ext cx="191"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48</a:t>
                </a:r>
                <a:endParaRPr lang="en-US">
                  <a:latin typeface="Arial" pitchFamily="1" charset="0"/>
                </a:endParaRPr>
              </a:p>
            </p:txBody>
          </p:sp>
          <p:sp>
            <p:nvSpPr>
              <p:cNvPr id="2056231" name="Rectangle 39"/>
              <p:cNvSpPr>
                <a:spLocks noChangeArrowheads="1"/>
              </p:cNvSpPr>
              <p:nvPr/>
            </p:nvSpPr>
            <p:spPr bwMode="auto">
              <a:xfrm>
                <a:off x="4689" y="3460"/>
                <a:ext cx="192"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72</a:t>
                </a:r>
                <a:endParaRPr lang="en-US">
                  <a:latin typeface="Arial" pitchFamily="1" charset="0"/>
                </a:endParaRPr>
              </a:p>
            </p:txBody>
          </p:sp>
          <p:sp>
            <p:nvSpPr>
              <p:cNvPr id="2056232" name="Rectangle 40"/>
              <p:cNvSpPr>
                <a:spLocks noChangeArrowheads="1"/>
              </p:cNvSpPr>
              <p:nvPr/>
            </p:nvSpPr>
            <p:spPr bwMode="auto">
              <a:xfrm>
                <a:off x="5228" y="3460"/>
                <a:ext cx="192"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96</a:t>
                </a:r>
                <a:endParaRPr lang="en-US">
                  <a:latin typeface="Arial" pitchFamily="1" charset="0"/>
                </a:endParaRPr>
              </a:p>
            </p:txBody>
          </p:sp>
          <p:sp>
            <p:nvSpPr>
              <p:cNvPr id="2056233" name="Rectangle 41"/>
              <p:cNvSpPr>
                <a:spLocks noChangeArrowheads="1"/>
              </p:cNvSpPr>
              <p:nvPr/>
            </p:nvSpPr>
            <p:spPr bwMode="auto">
              <a:xfrm>
                <a:off x="1631" y="3300"/>
                <a:ext cx="96"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0</a:t>
                </a:r>
                <a:endParaRPr lang="en-US">
                  <a:latin typeface="Times New Roman" pitchFamily="1" charset="0"/>
                </a:endParaRPr>
              </a:p>
            </p:txBody>
          </p:sp>
          <p:sp>
            <p:nvSpPr>
              <p:cNvPr id="2056234" name="Rectangle 42"/>
              <p:cNvSpPr>
                <a:spLocks noChangeArrowheads="1"/>
              </p:cNvSpPr>
              <p:nvPr/>
            </p:nvSpPr>
            <p:spPr bwMode="auto">
              <a:xfrm>
                <a:off x="1631" y="2876"/>
                <a:ext cx="96"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2</a:t>
                </a:r>
                <a:endParaRPr lang="en-US">
                  <a:latin typeface="Times New Roman" pitchFamily="1" charset="0"/>
                </a:endParaRPr>
              </a:p>
            </p:txBody>
          </p:sp>
          <p:sp>
            <p:nvSpPr>
              <p:cNvPr id="2056235" name="Rectangle 43"/>
              <p:cNvSpPr>
                <a:spLocks noChangeArrowheads="1"/>
              </p:cNvSpPr>
              <p:nvPr/>
            </p:nvSpPr>
            <p:spPr bwMode="auto">
              <a:xfrm>
                <a:off x="1631" y="2500"/>
                <a:ext cx="96"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4</a:t>
                </a:r>
                <a:endParaRPr lang="en-US">
                  <a:latin typeface="Times New Roman" pitchFamily="1" charset="0"/>
                </a:endParaRPr>
              </a:p>
            </p:txBody>
          </p:sp>
          <p:sp>
            <p:nvSpPr>
              <p:cNvPr id="2056236" name="Rectangle 44"/>
              <p:cNvSpPr>
                <a:spLocks noChangeArrowheads="1"/>
              </p:cNvSpPr>
              <p:nvPr/>
            </p:nvSpPr>
            <p:spPr bwMode="auto">
              <a:xfrm>
                <a:off x="1631" y="2132"/>
                <a:ext cx="96"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6</a:t>
                </a:r>
                <a:endParaRPr lang="en-US">
                  <a:latin typeface="Times New Roman" pitchFamily="1" charset="0"/>
                </a:endParaRPr>
              </a:p>
            </p:txBody>
          </p:sp>
          <p:sp>
            <p:nvSpPr>
              <p:cNvPr id="2056237" name="Rectangle 45"/>
              <p:cNvSpPr>
                <a:spLocks noChangeArrowheads="1"/>
              </p:cNvSpPr>
              <p:nvPr/>
            </p:nvSpPr>
            <p:spPr bwMode="auto">
              <a:xfrm>
                <a:off x="1631" y="1756"/>
                <a:ext cx="96"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8</a:t>
                </a:r>
                <a:endParaRPr lang="en-US">
                  <a:latin typeface="Times New Roman" pitchFamily="1" charset="0"/>
                </a:endParaRPr>
              </a:p>
            </p:txBody>
          </p:sp>
          <p:sp>
            <p:nvSpPr>
              <p:cNvPr id="2056238" name="Rectangle 46"/>
              <p:cNvSpPr>
                <a:spLocks noChangeArrowheads="1"/>
              </p:cNvSpPr>
              <p:nvPr/>
            </p:nvSpPr>
            <p:spPr bwMode="auto">
              <a:xfrm>
                <a:off x="1546" y="1380"/>
                <a:ext cx="192"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10</a:t>
                </a:r>
                <a:endParaRPr lang="en-US">
                  <a:latin typeface="Times New Roman" pitchFamily="1" charset="0"/>
                </a:endParaRPr>
              </a:p>
            </p:txBody>
          </p:sp>
          <p:sp>
            <p:nvSpPr>
              <p:cNvPr id="2056239" name="Rectangle 47"/>
              <p:cNvSpPr>
                <a:spLocks noChangeArrowheads="1"/>
              </p:cNvSpPr>
              <p:nvPr/>
            </p:nvSpPr>
            <p:spPr bwMode="auto">
              <a:xfrm>
                <a:off x="1546" y="1004"/>
                <a:ext cx="192" cy="184"/>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FF"/>
                    </a:solidFill>
                    <a:latin typeface="Arial" pitchFamily="1" charset="0"/>
                  </a:rPr>
                  <a:t>12</a:t>
                </a:r>
                <a:endParaRPr lang="en-US">
                  <a:latin typeface="Times New Roman" pitchFamily="1" charset="0"/>
                </a:endParaRPr>
              </a:p>
            </p:txBody>
          </p:sp>
          <p:sp>
            <p:nvSpPr>
              <p:cNvPr id="2056240" name="Rectangle 48"/>
              <p:cNvSpPr>
                <a:spLocks noChangeArrowheads="1"/>
              </p:cNvSpPr>
              <p:nvPr/>
            </p:nvSpPr>
            <p:spPr bwMode="auto">
              <a:xfrm>
                <a:off x="2701" y="1908"/>
                <a:ext cx="535" cy="194"/>
              </a:xfrm>
              <a:prstGeom prst="rect">
                <a:avLst/>
              </a:prstGeom>
              <a:noFill/>
              <a:ln w="9525">
                <a:noFill/>
                <a:miter lim="800000"/>
                <a:headEnd/>
                <a:tailEnd/>
              </a:ln>
              <a:effectLst>
                <a:outerShdw blurRad="63500" dist="29783" dir="1514402"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000">
                    <a:solidFill>
                      <a:schemeClr val="bg1"/>
                    </a:solidFill>
                    <a:latin typeface="Arial" pitchFamily="1" charset="0"/>
                  </a:rPr>
                  <a:t>Lipase</a:t>
                </a:r>
              </a:p>
            </p:txBody>
          </p:sp>
          <p:sp>
            <p:nvSpPr>
              <p:cNvPr id="2056241" name="Rectangle 49"/>
              <p:cNvSpPr>
                <a:spLocks noChangeArrowheads="1"/>
              </p:cNvSpPr>
              <p:nvPr/>
            </p:nvSpPr>
            <p:spPr bwMode="auto">
              <a:xfrm>
                <a:off x="2626" y="2876"/>
                <a:ext cx="706" cy="194"/>
              </a:xfrm>
              <a:prstGeom prst="rect">
                <a:avLst/>
              </a:prstGeom>
              <a:noFill/>
              <a:ln w="9525">
                <a:noFill/>
                <a:miter lim="800000"/>
                <a:headEnd/>
                <a:tailEnd/>
              </a:ln>
              <a:effectLst>
                <a:outerShdw blurRad="63500" dist="29783" dir="1514402"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000">
                    <a:solidFill>
                      <a:schemeClr val="bg1"/>
                    </a:solidFill>
                    <a:latin typeface="Arial" pitchFamily="1" charset="0"/>
                  </a:rPr>
                  <a:t>Amylase</a:t>
                </a:r>
              </a:p>
            </p:txBody>
          </p:sp>
        </p:grpSp>
      </p:grpSp>
      <p:sp>
        <p:nvSpPr>
          <p:cNvPr id="2056242" name="Rectangle 50"/>
          <p:cNvSpPr>
            <a:spLocks noGrp="1" noChangeArrowheads="1"/>
          </p:cNvSpPr>
          <p:nvPr>
            <p:ph type="title" idx="4294967295"/>
          </p:nvPr>
        </p:nvSpPr>
        <p:spPr>
          <a:xfrm flipH="1" flipV="1">
            <a:off x="11374949" y="-3337919"/>
            <a:ext cx="45719" cy="305340"/>
          </a:xfrm>
        </p:spPr>
        <p:txBody>
          <a:bodyPr>
            <a:normAutofit fontScale="90000"/>
          </a:bodyPr>
          <a:lstStyle/>
          <a:p>
            <a:pPr fontAlgn="auto">
              <a:spcAft>
                <a:spcPts val="0"/>
              </a:spcAft>
              <a:defRPr/>
            </a:pPr>
            <a:r>
              <a:rPr b="1">
                <a:ea typeface="Times" pitchFamily="1" charset="0"/>
                <a:cs typeface="Times" pitchFamily="1" charset="0"/>
              </a:rPr>
              <a:t>Serum levels of pancreatic enzymes in acute pancreatitis</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5" name="Picture 2" descr="MechPanc1-Step_5"/>
          <p:cNvPicPr>
            <a:picLocks noChangeAspect="1" noChangeArrowheads="1"/>
          </p:cNvPicPr>
          <p:nvPr/>
        </p:nvPicPr>
        <p:blipFill>
          <a:blip r:embed="rId3"/>
          <a:srcRect/>
          <a:stretch>
            <a:fillRect/>
          </a:stretch>
        </p:blipFill>
        <p:spPr bwMode="auto">
          <a:xfrm>
            <a:off x="0" y="-354013"/>
            <a:ext cx="9144000" cy="7212013"/>
          </a:xfrm>
          <a:prstGeom prst="rect">
            <a:avLst/>
          </a:prstGeom>
          <a:noFill/>
          <a:ln w="9525">
            <a:noFill/>
            <a:miter lim="800000"/>
            <a:headEnd/>
            <a:tailEnd/>
          </a:ln>
        </p:spPr>
      </p:pic>
      <p:sp>
        <p:nvSpPr>
          <p:cNvPr id="1861635" name="Rectangle 3"/>
          <p:cNvSpPr>
            <a:spLocks noChangeArrowheads="1"/>
          </p:cNvSpPr>
          <p:nvPr/>
        </p:nvSpPr>
        <p:spPr bwMode="auto">
          <a:xfrm>
            <a:off x="606425" y="254000"/>
            <a:ext cx="77724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sz="2400">
                <a:solidFill>
                  <a:srgbClr val="010000"/>
                </a:solidFill>
                <a:latin typeface="+mn-lt"/>
              </a:rPr>
              <a:t>Mechanisms</a:t>
            </a:r>
          </a:p>
        </p:txBody>
      </p:sp>
      <p:sp>
        <p:nvSpPr>
          <p:cNvPr id="1861636" name="Text Box 4"/>
          <p:cNvSpPr txBox="1">
            <a:spLocks noChangeArrowheads="1"/>
          </p:cNvSpPr>
          <p:nvPr/>
        </p:nvSpPr>
        <p:spPr bwMode="auto">
          <a:xfrm>
            <a:off x="384175" y="350838"/>
            <a:ext cx="3705225" cy="70802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 Mechanisms</a:t>
            </a:r>
          </a:p>
        </p:txBody>
      </p:sp>
      <p:grpSp>
        <p:nvGrpSpPr>
          <p:cNvPr id="88068" name="Group 5"/>
          <p:cNvGrpSpPr>
            <a:grpSpLocks/>
          </p:cNvGrpSpPr>
          <p:nvPr/>
        </p:nvGrpSpPr>
        <p:grpSpPr bwMode="auto">
          <a:xfrm>
            <a:off x="487363" y="1292225"/>
            <a:ext cx="8291512" cy="5033963"/>
            <a:chOff x="345" y="814"/>
            <a:chExt cx="5876" cy="3171"/>
          </a:xfrm>
        </p:grpSpPr>
        <p:sp>
          <p:nvSpPr>
            <p:cNvPr id="88070" name="Rectangle 6"/>
            <p:cNvSpPr>
              <a:spLocks noChangeArrowheads="1"/>
            </p:cNvSpPr>
            <p:nvPr/>
          </p:nvSpPr>
          <p:spPr bwMode="auto">
            <a:xfrm>
              <a:off x="345" y="1824"/>
              <a:ext cx="660" cy="392"/>
            </a:xfrm>
            <a:prstGeom prst="rect">
              <a:avLst/>
            </a:prstGeom>
            <a:noFill/>
            <a:ln w="9525">
              <a:noFill/>
              <a:miter lim="800000"/>
              <a:headEnd/>
              <a:tailEnd/>
            </a:ln>
          </p:spPr>
          <p:txBody>
            <a:bodyPr anchor="ctr"/>
            <a:lstStyle/>
            <a:p>
              <a:r>
                <a:rPr lang="en-US" sz="2400"/>
                <a:t>Insult</a:t>
              </a:r>
            </a:p>
          </p:txBody>
        </p:sp>
        <p:sp>
          <p:nvSpPr>
            <p:cNvPr id="1861639" name="Text Box 7"/>
            <p:cNvSpPr txBox="1">
              <a:spLocks noChangeArrowheads="1"/>
            </p:cNvSpPr>
            <p:nvPr/>
          </p:nvSpPr>
          <p:spPr bwMode="auto">
            <a:xfrm>
              <a:off x="2523" y="814"/>
              <a:ext cx="2238" cy="81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Zymogen activation</a:t>
              </a:r>
            </a:p>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Generation of inflammatory mediators</a:t>
              </a:r>
            </a:p>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Ischemia</a:t>
              </a:r>
            </a:p>
          </p:txBody>
        </p:sp>
        <p:sp>
          <p:nvSpPr>
            <p:cNvPr id="1861640" name="Text Box 8"/>
            <p:cNvSpPr txBox="1">
              <a:spLocks noChangeArrowheads="1"/>
            </p:cNvSpPr>
            <p:nvPr/>
          </p:nvSpPr>
          <p:spPr bwMode="auto">
            <a:xfrm>
              <a:off x="4351" y="2709"/>
              <a:ext cx="1312" cy="44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Inflammation</a:t>
              </a:r>
            </a:p>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Ischemia</a:t>
              </a:r>
            </a:p>
          </p:txBody>
        </p:sp>
        <p:sp>
          <p:nvSpPr>
            <p:cNvPr id="1861641" name="Text Box 9"/>
            <p:cNvSpPr txBox="1">
              <a:spLocks noChangeArrowheads="1"/>
            </p:cNvSpPr>
            <p:nvPr/>
          </p:nvSpPr>
          <p:spPr bwMode="auto">
            <a:xfrm>
              <a:off x="3296" y="3544"/>
              <a:ext cx="1312" cy="44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Necrosis</a:t>
              </a:r>
            </a:p>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Apoptosis</a:t>
              </a:r>
            </a:p>
          </p:txBody>
        </p:sp>
        <p:sp>
          <p:nvSpPr>
            <p:cNvPr id="1861642" name="Text Box 10"/>
            <p:cNvSpPr txBox="1">
              <a:spLocks noChangeArrowheads="1"/>
            </p:cNvSpPr>
            <p:nvPr/>
          </p:nvSpPr>
          <p:spPr bwMode="auto">
            <a:xfrm>
              <a:off x="4578" y="1003"/>
              <a:ext cx="1643" cy="93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Systemic inflammatory response</a:t>
              </a:r>
            </a:p>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Multi-organ failure</a:t>
              </a:r>
            </a:p>
          </p:txBody>
        </p:sp>
        <p:sp>
          <p:nvSpPr>
            <p:cNvPr id="1861643" name="Text Box 11"/>
            <p:cNvSpPr txBox="1">
              <a:spLocks noChangeArrowheads="1"/>
            </p:cNvSpPr>
            <p:nvPr/>
          </p:nvSpPr>
          <p:spPr bwMode="auto">
            <a:xfrm>
              <a:off x="4757" y="3448"/>
              <a:ext cx="1312" cy="39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177800" indent="-177800" fontAlgn="auto">
                <a:lnSpc>
                  <a:spcPct val="85000"/>
                </a:lnSpc>
                <a:spcBef>
                  <a:spcPct val="25000"/>
                </a:spcBef>
                <a:spcAft>
                  <a:spcPts val="0"/>
                </a:spcAft>
                <a:buClr>
                  <a:srgbClr val="99CCFF"/>
                </a:buClr>
                <a:buFont typeface="Symbol" pitchFamily="1" charset="2"/>
                <a:buChar char="·"/>
                <a:defRPr/>
              </a:pPr>
              <a:r>
                <a:rPr lang="en-US" sz="2000">
                  <a:solidFill>
                    <a:schemeClr val="bg1"/>
                  </a:solidFill>
                  <a:latin typeface="Arial" pitchFamily="1" charset="0"/>
                </a:rPr>
                <a:t>Neurogenic stimulation</a:t>
              </a:r>
            </a:p>
          </p:txBody>
        </p:sp>
      </p:grpSp>
      <p:sp>
        <p:nvSpPr>
          <p:cNvPr id="1861644" name="Rectangle 12"/>
          <p:cNvSpPr>
            <a:spLocks noGrp="1" noChangeArrowheads="1"/>
          </p:cNvSpPr>
          <p:nvPr>
            <p:ph type="title" idx="4294967295"/>
          </p:nvPr>
        </p:nvSpPr>
        <p:spPr>
          <a:xfrm flipH="1">
            <a:off x="10718388" y="-1102907"/>
            <a:ext cx="45719" cy="45719"/>
          </a:xfrm>
        </p:spPr>
        <p:txBody>
          <a:bodyPr>
            <a:normAutofit fontScale="90000"/>
          </a:bodyPr>
          <a:lstStyle/>
          <a:p>
            <a:pPr fontAlgn="auto">
              <a:spcAft>
                <a:spcPts val="0"/>
              </a:spcAft>
              <a:defRPr/>
            </a:pPr>
            <a:r>
              <a:rPr b="1"/>
              <a:t>Mechanisms of acute pancreatitis - Pt. 1</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4626" name="Text Box 2"/>
          <p:cNvSpPr txBox="1">
            <a:spLocks noChangeArrowheads="1"/>
          </p:cNvSpPr>
          <p:nvPr/>
        </p:nvSpPr>
        <p:spPr bwMode="auto">
          <a:xfrm>
            <a:off x="384175" y="350838"/>
            <a:ext cx="4111625" cy="70802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 - Natural History</a:t>
            </a:r>
          </a:p>
        </p:txBody>
      </p:sp>
      <p:grpSp>
        <p:nvGrpSpPr>
          <p:cNvPr id="90114" name="Group 3"/>
          <p:cNvGrpSpPr>
            <a:grpSpLocks/>
          </p:cNvGrpSpPr>
          <p:nvPr/>
        </p:nvGrpSpPr>
        <p:grpSpPr bwMode="auto">
          <a:xfrm>
            <a:off x="746125" y="1011238"/>
            <a:ext cx="7720013" cy="4751387"/>
            <a:chOff x="529" y="637"/>
            <a:chExt cx="5471" cy="2993"/>
          </a:xfrm>
        </p:grpSpPr>
        <p:sp>
          <p:nvSpPr>
            <p:cNvPr id="2074628" name="Rectangle 4"/>
            <p:cNvSpPr>
              <a:spLocks noChangeArrowheads="1"/>
            </p:cNvSpPr>
            <p:nvPr/>
          </p:nvSpPr>
          <p:spPr bwMode="auto">
            <a:xfrm>
              <a:off x="529" y="1290"/>
              <a:ext cx="1427" cy="350"/>
            </a:xfrm>
            <a:prstGeom prst="rect">
              <a:avLst/>
            </a:prstGeom>
            <a:noFill/>
            <a:ln w="9525">
              <a:noFill/>
              <a:miter lim="800000"/>
              <a:headEnd/>
              <a:tailEnd/>
            </a:ln>
            <a:effectLst>
              <a:outerShdw blurRad="63500" dist="38099" dir="2700000" algn="ctr" rotWithShape="0">
                <a:schemeClr val="tx2">
                  <a:alpha val="74998"/>
                </a:schemeClr>
              </a:outerShdw>
            </a:effectLst>
          </p:spPr>
          <p:txBody>
            <a:bodyPr/>
            <a:lstStyle/>
            <a:p>
              <a:pPr marL="342900" indent="-342900" fontAlgn="auto">
                <a:lnSpc>
                  <a:spcPct val="85000"/>
                </a:lnSpc>
                <a:spcBef>
                  <a:spcPct val="90000"/>
                </a:spcBef>
                <a:spcAft>
                  <a:spcPts val="0"/>
                </a:spcAft>
                <a:buClr>
                  <a:srgbClr val="99CCFF"/>
                </a:buClr>
                <a:buFont typeface="Symbol" pitchFamily="1" charset="2"/>
                <a:buNone/>
                <a:defRPr/>
              </a:pPr>
              <a:r>
                <a:rPr lang="en-US" sz="3200">
                  <a:solidFill>
                    <a:srgbClr val="99CCFF"/>
                  </a:solidFill>
                  <a:latin typeface="Arial" pitchFamily="1" charset="0"/>
                </a:rPr>
                <a:t>Mild</a:t>
              </a:r>
              <a:endParaRPr lang="en-GB" sz="3200">
                <a:solidFill>
                  <a:srgbClr val="3399FF"/>
                </a:solidFill>
                <a:latin typeface="Arial" pitchFamily="1" charset="0"/>
              </a:endParaRPr>
            </a:p>
          </p:txBody>
        </p:sp>
        <p:sp>
          <p:nvSpPr>
            <p:cNvPr id="2074629" name="Rectangle 5"/>
            <p:cNvSpPr>
              <a:spLocks noChangeArrowheads="1"/>
            </p:cNvSpPr>
            <p:nvPr/>
          </p:nvSpPr>
          <p:spPr bwMode="auto">
            <a:xfrm>
              <a:off x="3756" y="1542"/>
              <a:ext cx="1196" cy="350"/>
            </a:xfrm>
            <a:prstGeom prst="rect">
              <a:avLst/>
            </a:prstGeom>
            <a:noFill/>
            <a:ln w="9525">
              <a:noFill/>
              <a:miter lim="800000"/>
              <a:headEnd/>
              <a:tailEnd/>
            </a:ln>
            <a:effectLst>
              <a:outerShdw blurRad="63500" dist="38099" dir="2700000" algn="ctr" rotWithShape="0">
                <a:schemeClr val="tx2">
                  <a:alpha val="74998"/>
                </a:schemeClr>
              </a:outerShdw>
            </a:effectLst>
          </p:spPr>
          <p:txBody>
            <a:bodyPr/>
            <a:lstStyle/>
            <a:p>
              <a:pPr marL="342900" indent="-342900" fontAlgn="auto">
                <a:lnSpc>
                  <a:spcPct val="85000"/>
                </a:lnSpc>
                <a:spcBef>
                  <a:spcPts val="0"/>
                </a:spcBef>
                <a:spcAft>
                  <a:spcPts val="0"/>
                </a:spcAft>
                <a:buClr>
                  <a:srgbClr val="99CCFF"/>
                </a:buClr>
                <a:buFont typeface="Symbol" pitchFamily="1" charset="2"/>
                <a:buNone/>
                <a:defRPr/>
              </a:pPr>
              <a:r>
                <a:rPr lang="en-US" sz="2800">
                  <a:solidFill>
                    <a:srgbClr val="FF9999"/>
                  </a:solidFill>
                  <a:latin typeface="Arial" pitchFamily="1" charset="0"/>
                </a:rPr>
                <a:t>Severe</a:t>
              </a:r>
            </a:p>
            <a:p>
              <a:pPr marL="342900" indent="-342900" fontAlgn="auto">
                <a:lnSpc>
                  <a:spcPct val="85000"/>
                </a:lnSpc>
                <a:spcBef>
                  <a:spcPts val="0"/>
                </a:spcBef>
                <a:spcAft>
                  <a:spcPts val="0"/>
                </a:spcAft>
                <a:buClr>
                  <a:srgbClr val="99CCFF"/>
                </a:buClr>
                <a:buFont typeface="Symbol" pitchFamily="1" charset="2"/>
                <a:buNone/>
                <a:defRPr/>
              </a:pPr>
              <a:endParaRPr lang="en-GB" sz="2800">
                <a:solidFill>
                  <a:srgbClr val="FF9999"/>
                </a:solidFill>
                <a:latin typeface="Arial" pitchFamily="1" charset="0"/>
              </a:endParaRPr>
            </a:p>
          </p:txBody>
        </p:sp>
        <p:sp>
          <p:nvSpPr>
            <p:cNvPr id="2074630" name="Rectangle 6"/>
            <p:cNvSpPr>
              <a:spLocks noChangeArrowheads="1"/>
            </p:cNvSpPr>
            <p:nvPr/>
          </p:nvSpPr>
          <p:spPr bwMode="auto">
            <a:xfrm>
              <a:off x="4724" y="2301"/>
              <a:ext cx="843" cy="350"/>
            </a:xfrm>
            <a:prstGeom prst="rect">
              <a:avLst/>
            </a:prstGeom>
            <a:noFill/>
            <a:ln w="9525">
              <a:noFill/>
              <a:miter lim="800000"/>
              <a:headEnd/>
              <a:tailEnd/>
            </a:ln>
            <a:effectLst>
              <a:outerShdw blurRad="63500" dist="38099" dir="2700000" algn="ctr" rotWithShape="0">
                <a:schemeClr val="tx2">
                  <a:alpha val="74998"/>
                </a:schemeClr>
              </a:outerShdw>
            </a:effectLst>
          </p:spPr>
          <p:txBody>
            <a:bodyPr/>
            <a:lstStyle/>
            <a:p>
              <a:pPr marL="342900" indent="-342900" fontAlgn="auto">
                <a:lnSpc>
                  <a:spcPct val="85000"/>
                </a:lnSpc>
                <a:spcBef>
                  <a:spcPts val="0"/>
                </a:spcBef>
                <a:spcAft>
                  <a:spcPts val="0"/>
                </a:spcAft>
                <a:buClr>
                  <a:srgbClr val="99CCFF"/>
                </a:buClr>
                <a:buFont typeface="Symbol" pitchFamily="1" charset="2"/>
                <a:buNone/>
                <a:defRPr/>
              </a:pPr>
              <a:r>
                <a:rPr lang="en-US" sz="2800">
                  <a:solidFill>
                    <a:srgbClr val="FF99CC"/>
                  </a:solidFill>
                  <a:latin typeface="Arial" pitchFamily="1" charset="0"/>
                </a:rPr>
                <a:t>Death</a:t>
              </a:r>
            </a:p>
          </p:txBody>
        </p:sp>
        <p:sp>
          <p:nvSpPr>
            <p:cNvPr id="2074631" name="Rectangle 7"/>
            <p:cNvSpPr>
              <a:spLocks noChangeArrowheads="1"/>
            </p:cNvSpPr>
            <p:nvPr/>
          </p:nvSpPr>
          <p:spPr bwMode="auto">
            <a:xfrm>
              <a:off x="4291" y="637"/>
              <a:ext cx="1709" cy="841"/>
            </a:xfrm>
            <a:prstGeom prst="rect">
              <a:avLst/>
            </a:prstGeom>
            <a:noFill/>
            <a:ln w="9525">
              <a:noFill/>
              <a:miter lim="800000"/>
              <a:headEnd/>
              <a:tailEnd/>
            </a:ln>
            <a:effectLst>
              <a:outerShdw blurRad="63500" dist="38099" dir="2700000" algn="ctr" rotWithShape="0">
                <a:schemeClr val="tx2">
                  <a:alpha val="74998"/>
                </a:schemeClr>
              </a:outerShdw>
            </a:effectLst>
          </p:spPr>
          <p:txBody>
            <a:bodyPr/>
            <a:lstStyle/>
            <a:p>
              <a:pPr marL="228600" indent="-228600" fontAlgn="auto">
                <a:lnSpc>
                  <a:spcPct val="85000"/>
                </a:lnSpc>
                <a:spcBef>
                  <a:spcPct val="35000"/>
                </a:spcBef>
                <a:spcAft>
                  <a:spcPts val="0"/>
                </a:spcAft>
                <a:buClr>
                  <a:srgbClr val="99CCFF"/>
                </a:buClr>
                <a:buFont typeface="Symbol" pitchFamily="1" charset="2"/>
                <a:buNone/>
                <a:tabLst>
                  <a:tab pos="342900" algn="l"/>
                </a:tabLst>
                <a:defRPr/>
              </a:pPr>
              <a:r>
                <a:rPr lang="en-US" sz="2800">
                  <a:solidFill>
                    <a:schemeClr val="bg1"/>
                  </a:solidFill>
                  <a:latin typeface="Arial" pitchFamily="1" charset="0"/>
                </a:rPr>
                <a:t>Organ failure</a:t>
              </a:r>
            </a:p>
            <a:p>
              <a:pPr marL="228600" indent="-228600" fontAlgn="auto">
                <a:lnSpc>
                  <a:spcPct val="85000"/>
                </a:lnSpc>
                <a:spcBef>
                  <a:spcPct val="75000"/>
                </a:spcBef>
                <a:spcAft>
                  <a:spcPts val="0"/>
                </a:spcAft>
                <a:buClr>
                  <a:srgbClr val="99CCFF"/>
                </a:buClr>
                <a:buFont typeface="Symbol" pitchFamily="1" charset="2"/>
                <a:buNone/>
                <a:tabLst>
                  <a:tab pos="342900" algn="l"/>
                </a:tabLst>
                <a:defRPr/>
              </a:pPr>
              <a:r>
                <a:rPr lang="en-US" sz="2800">
                  <a:solidFill>
                    <a:schemeClr val="bg1"/>
                  </a:solidFill>
                  <a:latin typeface="Arial" pitchFamily="1" charset="0"/>
                </a:rPr>
                <a:t>Infection</a:t>
              </a:r>
              <a:endParaRPr lang="en-GB" sz="2800">
                <a:solidFill>
                  <a:schemeClr val="bg1"/>
                </a:solidFill>
                <a:latin typeface="Arial" pitchFamily="1" charset="0"/>
              </a:endParaRPr>
            </a:p>
          </p:txBody>
        </p:sp>
        <p:grpSp>
          <p:nvGrpSpPr>
            <p:cNvPr id="90120" name="Group 8"/>
            <p:cNvGrpSpPr>
              <a:grpSpLocks/>
            </p:cNvGrpSpPr>
            <p:nvPr/>
          </p:nvGrpSpPr>
          <p:grpSpPr bwMode="auto">
            <a:xfrm>
              <a:off x="1122" y="1265"/>
              <a:ext cx="3612" cy="2365"/>
              <a:chOff x="1642" y="1081"/>
              <a:chExt cx="3612" cy="2365"/>
            </a:xfrm>
          </p:grpSpPr>
          <p:sp>
            <p:nvSpPr>
              <p:cNvPr id="90122" name="Freeform 9"/>
              <p:cNvSpPr>
                <a:spLocks/>
              </p:cNvSpPr>
              <p:nvPr/>
            </p:nvSpPr>
            <p:spPr bwMode="auto">
              <a:xfrm>
                <a:off x="3242" y="1987"/>
                <a:ext cx="1237" cy="367"/>
              </a:xfrm>
              <a:custGeom>
                <a:avLst/>
                <a:gdLst>
                  <a:gd name="T0" fmla="*/ 0 w 6185"/>
                  <a:gd name="T1" fmla="*/ 935 h 1835"/>
                  <a:gd name="T2" fmla="*/ 6185 w 6185"/>
                  <a:gd name="T3" fmla="*/ 0 h 1835"/>
                  <a:gd name="T4" fmla="*/ 6185 w 6185"/>
                  <a:gd name="T5" fmla="*/ 905 h 1835"/>
                  <a:gd name="T6" fmla="*/ 0 w 6185"/>
                  <a:gd name="T7" fmla="*/ 1835 h 1835"/>
                  <a:gd name="T8" fmla="*/ 0 w 6185"/>
                  <a:gd name="T9" fmla="*/ 935 h 1835"/>
                  <a:gd name="T10" fmla="*/ 0 60000 65536"/>
                  <a:gd name="T11" fmla="*/ 0 60000 65536"/>
                  <a:gd name="T12" fmla="*/ 0 60000 65536"/>
                  <a:gd name="T13" fmla="*/ 0 60000 65536"/>
                  <a:gd name="T14" fmla="*/ 0 60000 65536"/>
                  <a:gd name="T15" fmla="*/ 0 w 6185"/>
                  <a:gd name="T16" fmla="*/ 0 h 1835"/>
                  <a:gd name="T17" fmla="*/ 6185 w 6185"/>
                  <a:gd name="T18" fmla="*/ 1835 h 1835"/>
                </a:gdLst>
                <a:ahLst/>
                <a:cxnLst>
                  <a:cxn ang="T10">
                    <a:pos x="T0" y="T1"/>
                  </a:cxn>
                  <a:cxn ang="T11">
                    <a:pos x="T2" y="T3"/>
                  </a:cxn>
                  <a:cxn ang="T12">
                    <a:pos x="T4" y="T5"/>
                  </a:cxn>
                  <a:cxn ang="T13">
                    <a:pos x="T6" y="T7"/>
                  </a:cxn>
                  <a:cxn ang="T14">
                    <a:pos x="T8" y="T9"/>
                  </a:cxn>
                </a:cxnLst>
                <a:rect l="T15" t="T16" r="T17" b="T18"/>
                <a:pathLst>
                  <a:path w="6185" h="1835">
                    <a:moveTo>
                      <a:pt x="0" y="935"/>
                    </a:moveTo>
                    <a:lnTo>
                      <a:pt x="6185" y="0"/>
                    </a:lnTo>
                    <a:lnTo>
                      <a:pt x="6185" y="905"/>
                    </a:lnTo>
                    <a:lnTo>
                      <a:pt x="0" y="1835"/>
                    </a:lnTo>
                    <a:lnTo>
                      <a:pt x="0" y="935"/>
                    </a:lnTo>
                    <a:close/>
                  </a:path>
                </a:pathLst>
              </a:custGeom>
              <a:gradFill rotWithShape="0">
                <a:gsLst>
                  <a:gs pos="0">
                    <a:srgbClr val="810101"/>
                  </a:gs>
                  <a:gs pos="100000">
                    <a:srgbClr val="CC1502"/>
                  </a:gs>
                </a:gsLst>
                <a:lin ang="0" scaled="1"/>
              </a:gradFill>
              <a:ln w="9525">
                <a:noFill/>
                <a:round/>
                <a:headEnd/>
                <a:tailEnd/>
              </a:ln>
            </p:spPr>
            <p:txBody>
              <a:bodyPr/>
              <a:lstStyle/>
              <a:p>
                <a:endParaRPr lang="en-US">
                  <a:latin typeface="Constantia" pitchFamily="18" charset="0"/>
                </a:endParaRPr>
              </a:p>
            </p:txBody>
          </p:sp>
          <p:sp>
            <p:nvSpPr>
              <p:cNvPr id="90123" name="Freeform 10"/>
              <p:cNvSpPr>
                <a:spLocks/>
              </p:cNvSpPr>
              <p:nvPr/>
            </p:nvSpPr>
            <p:spPr bwMode="auto">
              <a:xfrm>
                <a:off x="3242" y="1987"/>
                <a:ext cx="1237" cy="367"/>
              </a:xfrm>
              <a:custGeom>
                <a:avLst/>
                <a:gdLst>
                  <a:gd name="T0" fmla="*/ 0 w 6185"/>
                  <a:gd name="T1" fmla="*/ 935 h 1835"/>
                  <a:gd name="T2" fmla="*/ 6185 w 6185"/>
                  <a:gd name="T3" fmla="*/ 0 h 1835"/>
                  <a:gd name="T4" fmla="*/ 6185 w 6185"/>
                  <a:gd name="T5" fmla="*/ 905 h 1835"/>
                  <a:gd name="T6" fmla="*/ 0 w 6185"/>
                  <a:gd name="T7" fmla="*/ 1835 h 1835"/>
                  <a:gd name="T8" fmla="*/ 0 w 6185"/>
                  <a:gd name="T9" fmla="*/ 935 h 1835"/>
                  <a:gd name="T10" fmla="*/ 0 60000 65536"/>
                  <a:gd name="T11" fmla="*/ 0 60000 65536"/>
                  <a:gd name="T12" fmla="*/ 0 60000 65536"/>
                  <a:gd name="T13" fmla="*/ 0 60000 65536"/>
                  <a:gd name="T14" fmla="*/ 0 60000 65536"/>
                  <a:gd name="T15" fmla="*/ 0 w 6185"/>
                  <a:gd name="T16" fmla="*/ 0 h 1835"/>
                  <a:gd name="T17" fmla="*/ 6185 w 6185"/>
                  <a:gd name="T18" fmla="*/ 1835 h 1835"/>
                </a:gdLst>
                <a:ahLst/>
                <a:cxnLst>
                  <a:cxn ang="T10">
                    <a:pos x="T0" y="T1"/>
                  </a:cxn>
                  <a:cxn ang="T11">
                    <a:pos x="T2" y="T3"/>
                  </a:cxn>
                  <a:cxn ang="T12">
                    <a:pos x="T4" y="T5"/>
                  </a:cxn>
                  <a:cxn ang="T13">
                    <a:pos x="T6" y="T7"/>
                  </a:cxn>
                  <a:cxn ang="T14">
                    <a:pos x="T8" y="T9"/>
                  </a:cxn>
                </a:cxnLst>
                <a:rect l="T15" t="T16" r="T17" b="T18"/>
                <a:pathLst>
                  <a:path w="6185" h="1835">
                    <a:moveTo>
                      <a:pt x="0" y="935"/>
                    </a:moveTo>
                    <a:lnTo>
                      <a:pt x="6185" y="0"/>
                    </a:lnTo>
                    <a:lnTo>
                      <a:pt x="6185" y="905"/>
                    </a:lnTo>
                    <a:lnTo>
                      <a:pt x="0" y="1835"/>
                    </a:lnTo>
                    <a:lnTo>
                      <a:pt x="0" y="935"/>
                    </a:lnTo>
                  </a:path>
                </a:pathLst>
              </a:custGeom>
              <a:noFill/>
              <a:ln w="9525">
                <a:solidFill>
                  <a:srgbClr val="121415"/>
                </a:solidFill>
                <a:round/>
                <a:headEnd/>
                <a:tailEnd/>
              </a:ln>
            </p:spPr>
            <p:txBody>
              <a:bodyPr/>
              <a:lstStyle/>
              <a:p>
                <a:endParaRPr lang="en-US">
                  <a:latin typeface="Constantia" pitchFamily="18" charset="0"/>
                </a:endParaRPr>
              </a:p>
            </p:txBody>
          </p:sp>
          <p:sp>
            <p:nvSpPr>
              <p:cNvPr id="90124" name="Freeform 11"/>
              <p:cNvSpPr>
                <a:spLocks/>
              </p:cNvSpPr>
              <p:nvPr/>
            </p:nvSpPr>
            <p:spPr bwMode="auto">
              <a:xfrm>
                <a:off x="5233" y="2128"/>
                <a:ext cx="21" cy="412"/>
              </a:xfrm>
              <a:custGeom>
                <a:avLst/>
                <a:gdLst>
                  <a:gd name="T0" fmla="*/ 98 w 103"/>
                  <a:gd name="T1" fmla="*/ 0 h 2060"/>
                  <a:gd name="T2" fmla="*/ 97 w 103"/>
                  <a:gd name="T3" fmla="*/ 54 h 2060"/>
                  <a:gd name="T4" fmla="*/ 94 w 103"/>
                  <a:gd name="T5" fmla="*/ 113 h 2060"/>
                  <a:gd name="T6" fmla="*/ 91 w 103"/>
                  <a:gd name="T7" fmla="*/ 176 h 2060"/>
                  <a:gd name="T8" fmla="*/ 86 w 103"/>
                  <a:gd name="T9" fmla="*/ 244 h 2060"/>
                  <a:gd name="T10" fmla="*/ 74 w 103"/>
                  <a:gd name="T11" fmla="*/ 386 h 2060"/>
                  <a:gd name="T12" fmla="*/ 59 w 103"/>
                  <a:gd name="T13" fmla="*/ 534 h 2060"/>
                  <a:gd name="T14" fmla="*/ 43 w 103"/>
                  <a:gd name="T15" fmla="*/ 684 h 2060"/>
                  <a:gd name="T16" fmla="*/ 28 w 103"/>
                  <a:gd name="T17" fmla="*/ 826 h 2060"/>
                  <a:gd name="T18" fmla="*/ 13 w 103"/>
                  <a:gd name="T19" fmla="*/ 957 h 2060"/>
                  <a:gd name="T20" fmla="*/ 0 w 103"/>
                  <a:gd name="T21" fmla="*/ 1070 h 2060"/>
                  <a:gd name="T22" fmla="*/ 0 w 103"/>
                  <a:gd name="T23" fmla="*/ 2060 h 2060"/>
                  <a:gd name="T24" fmla="*/ 5 w 103"/>
                  <a:gd name="T25" fmla="*/ 2013 h 2060"/>
                  <a:gd name="T26" fmla="*/ 15 w 103"/>
                  <a:gd name="T27" fmla="*/ 1947 h 2060"/>
                  <a:gd name="T28" fmla="*/ 28 w 103"/>
                  <a:gd name="T29" fmla="*/ 1863 h 2060"/>
                  <a:gd name="T30" fmla="*/ 43 w 103"/>
                  <a:gd name="T31" fmla="*/ 1762 h 2060"/>
                  <a:gd name="T32" fmla="*/ 59 w 103"/>
                  <a:gd name="T33" fmla="*/ 1649 h 2060"/>
                  <a:gd name="T34" fmla="*/ 76 w 103"/>
                  <a:gd name="T35" fmla="*/ 1525 h 2060"/>
                  <a:gd name="T36" fmla="*/ 83 w 103"/>
                  <a:gd name="T37" fmla="*/ 1458 h 2060"/>
                  <a:gd name="T38" fmla="*/ 91 w 103"/>
                  <a:gd name="T39" fmla="*/ 1390 h 2060"/>
                  <a:gd name="T40" fmla="*/ 98 w 103"/>
                  <a:gd name="T41" fmla="*/ 1321 h 2060"/>
                  <a:gd name="T42" fmla="*/ 103 w 103"/>
                  <a:gd name="T43" fmla="*/ 1250 h 2060"/>
                  <a:gd name="T44" fmla="*/ 103 w 103"/>
                  <a:gd name="T45" fmla="*/ 1100 h 2060"/>
                  <a:gd name="T46" fmla="*/ 102 w 103"/>
                  <a:gd name="T47" fmla="*/ 926 h 2060"/>
                  <a:gd name="T48" fmla="*/ 102 w 103"/>
                  <a:gd name="T49" fmla="*/ 740 h 2060"/>
                  <a:gd name="T50" fmla="*/ 102 w 103"/>
                  <a:gd name="T51" fmla="*/ 551 h 2060"/>
                  <a:gd name="T52" fmla="*/ 101 w 103"/>
                  <a:gd name="T53" fmla="*/ 373 h 2060"/>
                  <a:gd name="T54" fmla="*/ 100 w 103"/>
                  <a:gd name="T55" fmla="*/ 214 h 2060"/>
                  <a:gd name="T56" fmla="*/ 99 w 103"/>
                  <a:gd name="T57" fmla="*/ 86 h 2060"/>
                  <a:gd name="T58" fmla="*/ 98 w 103"/>
                  <a:gd name="T59" fmla="*/ 0 h 20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
                  <a:gd name="T91" fmla="*/ 0 h 2060"/>
                  <a:gd name="T92" fmla="*/ 103 w 103"/>
                  <a:gd name="T93" fmla="*/ 2060 h 20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 h="2060">
                    <a:moveTo>
                      <a:pt x="98" y="0"/>
                    </a:moveTo>
                    <a:lnTo>
                      <a:pt x="97" y="54"/>
                    </a:lnTo>
                    <a:lnTo>
                      <a:pt x="94" y="113"/>
                    </a:lnTo>
                    <a:lnTo>
                      <a:pt x="91" y="176"/>
                    </a:lnTo>
                    <a:lnTo>
                      <a:pt x="86" y="244"/>
                    </a:lnTo>
                    <a:lnTo>
                      <a:pt x="74" y="386"/>
                    </a:lnTo>
                    <a:lnTo>
                      <a:pt x="59" y="534"/>
                    </a:lnTo>
                    <a:lnTo>
                      <a:pt x="43" y="684"/>
                    </a:lnTo>
                    <a:lnTo>
                      <a:pt x="28" y="826"/>
                    </a:lnTo>
                    <a:lnTo>
                      <a:pt x="13" y="957"/>
                    </a:lnTo>
                    <a:lnTo>
                      <a:pt x="0" y="1070"/>
                    </a:lnTo>
                    <a:lnTo>
                      <a:pt x="0" y="2060"/>
                    </a:lnTo>
                    <a:lnTo>
                      <a:pt x="5" y="2013"/>
                    </a:lnTo>
                    <a:lnTo>
                      <a:pt x="15" y="1947"/>
                    </a:lnTo>
                    <a:lnTo>
                      <a:pt x="28" y="1863"/>
                    </a:lnTo>
                    <a:lnTo>
                      <a:pt x="43" y="1762"/>
                    </a:lnTo>
                    <a:lnTo>
                      <a:pt x="59" y="1649"/>
                    </a:lnTo>
                    <a:lnTo>
                      <a:pt x="76" y="1525"/>
                    </a:lnTo>
                    <a:lnTo>
                      <a:pt x="83" y="1458"/>
                    </a:lnTo>
                    <a:lnTo>
                      <a:pt x="91" y="1390"/>
                    </a:lnTo>
                    <a:lnTo>
                      <a:pt x="98" y="1321"/>
                    </a:lnTo>
                    <a:lnTo>
                      <a:pt x="103" y="1250"/>
                    </a:lnTo>
                    <a:lnTo>
                      <a:pt x="103" y="1100"/>
                    </a:lnTo>
                    <a:lnTo>
                      <a:pt x="102" y="926"/>
                    </a:lnTo>
                    <a:lnTo>
                      <a:pt x="102" y="740"/>
                    </a:lnTo>
                    <a:lnTo>
                      <a:pt x="102" y="551"/>
                    </a:lnTo>
                    <a:lnTo>
                      <a:pt x="101" y="373"/>
                    </a:lnTo>
                    <a:lnTo>
                      <a:pt x="100" y="214"/>
                    </a:lnTo>
                    <a:lnTo>
                      <a:pt x="99" y="86"/>
                    </a:lnTo>
                    <a:lnTo>
                      <a:pt x="98" y="0"/>
                    </a:lnTo>
                    <a:close/>
                  </a:path>
                </a:pathLst>
              </a:custGeom>
              <a:solidFill>
                <a:srgbClr val="FF9999"/>
              </a:solidFill>
              <a:ln w="9525">
                <a:noFill/>
                <a:round/>
                <a:headEnd/>
                <a:tailEnd/>
              </a:ln>
            </p:spPr>
            <p:txBody>
              <a:bodyPr/>
              <a:lstStyle/>
              <a:p>
                <a:endParaRPr lang="en-US">
                  <a:latin typeface="Constantia" pitchFamily="18" charset="0"/>
                </a:endParaRPr>
              </a:p>
            </p:txBody>
          </p:sp>
          <p:sp>
            <p:nvSpPr>
              <p:cNvPr id="90125" name="Freeform 12"/>
              <p:cNvSpPr>
                <a:spLocks/>
              </p:cNvSpPr>
              <p:nvPr/>
            </p:nvSpPr>
            <p:spPr bwMode="auto">
              <a:xfrm>
                <a:off x="5233" y="2128"/>
                <a:ext cx="21" cy="412"/>
              </a:xfrm>
              <a:custGeom>
                <a:avLst/>
                <a:gdLst>
                  <a:gd name="T0" fmla="*/ 98 w 103"/>
                  <a:gd name="T1" fmla="*/ 0 h 2060"/>
                  <a:gd name="T2" fmla="*/ 97 w 103"/>
                  <a:gd name="T3" fmla="*/ 54 h 2060"/>
                  <a:gd name="T4" fmla="*/ 94 w 103"/>
                  <a:gd name="T5" fmla="*/ 113 h 2060"/>
                  <a:gd name="T6" fmla="*/ 91 w 103"/>
                  <a:gd name="T7" fmla="*/ 176 h 2060"/>
                  <a:gd name="T8" fmla="*/ 86 w 103"/>
                  <a:gd name="T9" fmla="*/ 244 h 2060"/>
                  <a:gd name="T10" fmla="*/ 74 w 103"/>
                  <a:gd name="T11" fmla="*/ 386 h 2060"/>
                  <a:gd name="T12" fmla="*/ 59 w 103"/>
                  <a:gd name="T13" fmla="*/ 534 h 2060"/>
                  <a:gd name="T14" fmla="*/ 43 w 103"/>
                  <a:gd name="T15" fmla="*/ 684 h 2060"/>
                  <a:gd name="T16" fmla="*/ 28 w 103"/>
                  <a:gd name="T17" fmla="*/ 826 h 2060"/>
                  <a:gd name="T18" fmla="*/ 13 w 103"/>
                  <a:gd name="T19" fmla="*/ 957 h 2060"/>
                  <a:gd name="T20" fmla="*/ 0 w 103"/>
                  <a:gd name="T21" fmla="*/ 1070 h 2060"/>
                  <a:gd name="T22" fmla="*/ 0 w 103"/>
                  <a:gd name="T23" fmla="*/ 2060 h 2060"/>
                  <a:gd name="T24" fmla="*/ 5 w 103"/>
                  <a:gd name="T25" fmla="*/ 2013 h 2060"/>
                  <a:gd name="T26" fmla="*/ 15 w 103"/>
                  <a:gd name="T27" fmla="*/ 1947 h 2060"/>
                  <a:gd name="T28" fmla="*/ 28 w 103"/>
                  <a:gd name="T29" fmla="*/ 1863 h 2060"/>
                  <a:gd name="T30" fmla="*/ 43 w 103"/>
                  <a:gd name="T31" fmla="*/ 1762 h 2060"/>
                  <a:gd name="T32" fmla="*/ 59 w 103"/>
                  <a:gd name="T33" fmla="*/ 1649 h 2060"/>
                  <a:gd name="T34" fmla="*/ 76 w 103"/>
                  <a:gd name="T35" fmla="*/ 1525 h 2060"/>
                  <a:gd name="T36" fmla="*/ 83 w 103"/>
                  <a:gd name="T37" fmla="*/ 1458 h 2060"/>
                  <a:gd name="T38" fmla="*/ 91 w 103"/>
                  <a:gd name="T39" fmla="*/ 1390 h 2060"/>
                  <a:gd name="T40" fmla="*/ 98 w 103"/>
                  <a:gd name="T41" fmla="*/ 1321 h 2060"/>
                  <a:gd name="T42" fmla="*/ 103 w 103"/>
                  <a:gd name="T43" fmla="*/ 1250 h 2060"/>
                  <a:gd name="T44" fmla="*/ 103 w 103"/>
                  <a:gd name="T45" fmla="*/ 1100 h 2060"/>
                  <a:gd name="T46" fmla="*/ 102 w 103"/>
                  <a:gd name="T47" fmla="*/ 926 h 2060"/>
                  <a:gd name="T48" fmla="*/ 102 w 103"/>
                  <a:gd name="T49" fmla="*/ 740 h 2060"/>
                  <a:gd name="T50" fmla="*/ 102 w 103"/>
                  <a:gd name="T51" fmla="*/ 551 h 2060"/>
                  <a:gd name="T52" fmla="*/ 101 w 103"/>
                  <a:gd name="T53" fmla="*/ 373 h 2060"/>
                  <a:gd name="T54" fmla="*/ 100 w 103"/>
                  <a:gd name="T55" fmla="*/ 214 h 2060"/>
                  <a:gd name="T56" fmla="*/ 99 w 103"/>
                  <a:gd name="T57" fmla="*/ 86 h 2060"/>
                  <a:gd name="T58" fmla="*/ 98 w 103"/>
                  <a:gd name="T59" fmla="*/ 0 h 20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
                  <a:gd name="T91" fmla="*/ 0 h 2060"/>
                  <a:gd name="T92" fmla="*/ 103 w 103"/>
                  <a:gd name="T93" fmla="*/ 2060 h 20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 h="2060">
                    <a:moveTo>
                      <a:pt x="98" y="0"/>
                    </a:moveTo>
                    <a:lnTo>
                      <a:pt x="97" y="54"/>
                    </a:lnTo>
                    <a:lnTo>
                      <a:pt x="94" y="113"/>
                    </a:lnTo>
                    <a:lnTo>
                      <a:pt x="91" y="176"/>
                    </a:lnTo>
                    <a:lnTo>
                      <a:pt x="86" y="244"/>
                    </a:lnTo>
                    <a:lnTo>
                      <a:pt x="74" y="386"/>
                    </a:lnTo>
                    <a:lnTo>
                      <a:pt x="59" y="534"/>
                    </a:lnTo>
                    <a:lnTo>
                      <a:pt x="43" y="684"/>
                    </a:lnTo>
                    <a:lnTo>
                      <a:pt x="28" y="826"/>
                    </a:lnTo>
                    <a:lnTo>
                      <a:pt x="13" y="957"/>
                    </a:lnTo>
                    <a:lnTo>
                      <a:pt x="0" y="1070"/>
                    </a:lnTo>
                    <a:lnTo>
                      <a:pt x="0" y="2060"/>
                    </a:lnTo>
                    <a:lnTo>
                      <a:pt x="5" y="2013"/>
                    </a:lnTo>
                    <a:lnTo>
                      <a:pt x="15" y="1947"/>
                    </a:lnTo>
                    <a:lnTo>
                      <a:pt x="28" y="1863"/>
                    </a:lnTo>
                    <a:lnTo>
                      <a:pt x="43" y="1762"/>
                    </a:lnTo>
                    <a:lnTo>
                      <a:pt x="59" y="1649"/>
                    </a:lnTo>
                    <a:lnTo>
                      <a:pt x="76" y="1525"/>
                    </a:lnTo>
                    <a:lnTo>
                      <a:pt x="83" y="1458"/>
                    </a:lnTo>
                    <a:lnTo>
                      <a:pt x="91" y="1390"/>
                    </a:lnTo>
                    <a:lnTo>
                      <a:pt x="98" y="1321"/>
                    </a:lnTo>
                    <a:lnTo>
                      <a:pt x="103" y="1250"/>
                    </a:lnTo>
                    <a:lnTo>
                      <a:pt x="103" y="1100"/>
                    </a:lnTo>
                    <a:lnTo>
                      <a:pt x="102" y="926"/>
                    </a:lnTo>
                    <a:lnTo>
                      <a:pt x="102" y="740"/>
                    </a:lnTo>
                    <a:lnTo>
                      <a:pt x="102" y="551"/>
                    </a:lnTo>
                    <a:lnTo>
                      <a:pt x="101" y="373"/>
                    </a:lnTo>
                    <a:lnTo>
                      <a:pt x="100" y="214"/>
                    </a:lnTo>
                    <a:lnTo>
                      <a:pt x="99" y="86"/>
                    </a:lnTo>
                    <a:lnTo>
                      <a:pt x="98" y="0"/>
                    </a:lnTo>
                  </a:path>
                </a:pathLst>
              </a:custGeom>
              <a:solidFill>
                <a:srgbClr val="FF9999"/>
              </a:solidFill>
              <a:ln w="9525">
                <a:solidFill>
                  <a:srgbClr val="121415"/>
                </a:solidFill>
                <a:round/>
                <a:headEnd/>
                <a:tailEnd/>
              </a:ln>
            </p:spPr>
            <p:txBody>
              <a:bodyPr/>
              <a:lstStyle/>
              <a:p>
                <a:endParaRPr lang="en-US">
                  <a:latin typeface="Constantia" pitchFamily="18" charset="0"/>
                </a:endParaRPr>
              </a:p>
            </p:txBody>
          </p:sp>
          <p:sp>
            <p:nvSpPr>
              <p:cNvPr id="90126" name="Freeform 13"/>
              <p:cNvSpPr>
                <a:spLocks/>
              </p:cNvSpPr>
              <p:nvPr/>
            </p:nvSpPr>
            <p:spPr bwMode="auto">
              <a:xfrm>
                <a:off x="3990" y="2174"/>
                <a:ext cx="1237" cy="366"/>
              </a:xfrm>
              <a:custGeom>
                <a:avLst/>
                <a:gdLst>
                  <a:gd name="T0" fmla="*/ 0 w 6185"/>
                  <a:gd name="T1" fmla="*/ 0 h 1830"/>
                  <a:gd name="T2" fmla="*/ 6185 w 6185"/>
                  <a:gd name="T3" fmla="*/ 930 h 1830"/>
                  <a:gd name="T4" fmla="*/ 6185 w 6185"/>
                  <a:gd name="T5" fmla="*/ 1830 h 1830"/>
                  <a:gd name="T6" fmla="*/ 0 w 6185"/>
                  <a:gd name="T7" fmla="*/ 900 h 1830"/>
                  <a:gd name="T8" fmla="*/ 0 w 6185"/>
                  <a:gd name="T9" fmla="*/ 0 h 1830"/>
                  <a:gd name="T10" fmla="*/ 0 60000 65536"/>
                  <a:gd name="T11" fmla="*/ 0 60000 65536"/>
                  <a:gd name="T12" fmla="*/ 0 60000 65536"/>
                  <a:gd name="T13" fmla="*/ 0 60000 65536"/>
                  <a:gd name="T14" fmla="*/ 0 60000 65536"/>
                  <a:gd name="T15" fmla="*/ 0 w 6185"/>
                  <a:gd name="T16" fmla="*/ 0 h 1830"/>
                  <a:gd name="T17" fmla="*/ 6185 w 6185"/>
                  <a:gd name="T18" fmla="*/ 1830 h 1830"/>
                </a:gdLst>
                <a:ahLst/>
                <a:cxnLst>
                  <a:cxn ang="T10">
                    <a:pos x="T0" y="T1"/>
                  </a:cxn>
                  <a:cxn ang="T11">
                    <a:pos x="T2" y="T3"/>
                  </a:cxn>
                  <a:cxn ang="T12">
                    <a:pos x="T4" y="T5"/>
                  </a:cxn>
                  <a:cxn ang="T13">
                    <a:pos x="T6" y="T7"/>
                  </a:cxn>
                  <a:cxn ang="T14">
                    <a:pos x="T8" y="T9"/>
                  </a:cxn>
                </a:cxnLst>
                <a:rect l="T15" t="T16" r="T17" b="T18"/>
                <a:pathLst>
                  <a:path w="6185" h="1830">
                    <a:moveTo>
                      <a:pt x="0" y="0"/>
                    </a:moveTo>
                    <a:lnTo>
                      <a:pt x="6185" y="930"/>
                    </a:lnTo>
                    <a:lnTo>
                      <a:pt x="6185" y="1830"/>
                    </a:lnTo>
                    <a:lnTo>
                      <a:pt x="0" y="900"/>
                    </a:lnTo>
                    <a:lnTo>
                      <a:pt x="0" y="0"/>
                    </a:lnTo>
                    <a:close/>
                  </a:path>
                </a:pathLst>
              </a:custGeom>
              <a:solidFill>
                <a:srgbClr val="FF0066"/>
              </a:solidFill>
              <a:ln w="9525">
                <a:noFill/>
                <a:round/>
                <a:headEnd/>
                <a:tailEnd/>
              </a:ln>
            </p:spPr>
            <p:txBody>
              <a:bodyPr/>
              <a:lstStyle/>
              <a:p>
                <a:endParaRPr lang="en-US">
                  <a:latin typeface="Constantia" pitchFamily="18" charset="0"/>
                </a:endParaRPr>
              </a:p>
            </p:txBody>
          </p:sp>
          <p:sp>
            <p:nvSpPr>
              <p:cNvPr id="90127" name="Freeform 14"/>
              <p:cNvSpPr>
                <a:spLocks/>
              </p:cNvSpPr>
              <p:nvPr/>
            </p:nvSpPr>
            <p:spPr bwMode="auto">
              <a:xfrm>
                <a:off x="3990" y="2174"/>
                <a:ext cx="1237" cy="366"/>
              </a:xfrm>
              <a:custGeom>
                <a:avLst/>
                <a:gdLst>
                  <a:gd name="T0" fmla="*/ 0 w 6185"/>
                  <a:gd name="T1" fmla="*/ 0 h 1830"/>
                  <a:gd name="T2" fmla="*/ 6185 w 6185"/>
                  <a:gd name="T3" fmla="*/ 930 h 1830"/>
                  <a:gd name="T4" fmla="*/ 6185 w 6185"/>
                  <a:gd name="T5" fmla="*/ 1830 h 1830"/>
                  <a:gd name="T6" fmla="*/ 0 w 6185"/>
                  <a:gd name="T7" fmla="*/ 900 h 1830"/>
                  <a:gd name="T8" fmla="*/ 0 w 6185"/>
                  <a:gd name="T9" fmla="*/ 0 h 1830"/>
                  <a:gd name="T10" fmla="*/ 0 60000 65536"/>
                  <a:gd name="T11" fmla="*/ 0 60000 65536"/>
                  <a:gd name="T12" fmla="*/ 0 60000 65536"/>
                  <a:gd name="T13" fmla="*/ 0 60000 65536"/>
                  <a:gd name="T14" fmla="*/ 0 60000 65536"/>
                  <a:gd name="T15" fmla="*/ 0 w 6185"/>
                  <a:gd name="T16" fmla="*/ 0 h 1830"/>
                  <a:gd name="T17" fmla="*/ 6185 w 6185"/>
                  <a:gd name="T18" fmla="*/ 1830 h 1830"/>
                </a:gdLst>
                <a:ahLst/>
                <a:cxnLst>
                  <a:cxn ang="T10">
                    <a:pos x="T0" y="T1"/>
                  </a:cxn>
                  <a:cxn ang="T11">
                    <a:pos x="T2" y="T3"/>
                  </a:cxn>
                  <a:cxn ang="T12">
                    <a:pos x="T4" y="T5"/>
                  </a:cxn>
                  <a:cxn ang="T13">
                    <a:pos x="T6" y="T7"/>
                  </a:cxn>
                  <a:cxn ang="T14">
                    <a:pos x="T8" y="T9"/>
                  </a:cxn>
                </a:cxnLst>
                <a:rect l="T15" t="T16" r="T17" b="T18"/>
                <a:pathLst>
                  <a:path w="6185" h="1830">
                    <a:moveTo>
                      <a:pt x="0" y="0"/>
                    </a:moveTo>
                    <a:lnTo>
                      <a:pt x="6185" y="930"/>
                    </a:lnTo>
                    <a:lnTo>
                      <a:pt x="6185" y="1830"/>
                    </a:lnTo>
                    <a:lnTo>
                      <a:pt x="0" y="900"/>
                    </a:lnTo>
                    <a:lnTo>
                      <a:pt x="0" y="0"/>
                    </a:lnTo>
                  </a:path>
                </a:pathLst>
              </a:custGeom>
              <a:noFill/>
              <a:ln w="9525">
                <a:solidFill>
                  <a:srgbClr val="121415"/>
                </a:solidFill>
                <a:round/>
                <a:headEnd/>
                <a:tailEnd/>
              </a:ln>
            </p:spPr>
            <p:txBody>
              <a:bodyPr/>
              <a:lstStyle/>
              <a:p>
                <a:endParaRPr lang="en-US">
                  <a:latin typeface="Constantia" pitchFamily="18" charset="0"/>
                </a:endParaRPr>
              </a:p>
            </p:txBody>
          </p:sp>
          <p:sp>
            <p:nvSpPr>
              <p:cNvPr id="90128" name="Freeform 15"/>
              <p:cNvSpPr>
                <a:spLocks/>
              </p:cNvSpPr>
              <p:nvPr/>
            </p:nvSpPr>
            <p:spPr bwMode="auto">
              <a:xfrm>
                <a:off x="3990" y="1981"/>
                <a:ext cx="1262" cy="379"/>
              </a:xfrm>
              <a:custGeom>
                <a:avLst/>
                <a:gdLst>
                  <a:gd name="T0" fmla="*/ 6215 w 6306"/>
                  <a:gd name="T1" fmla="*/ 0 h 1895"/>
                  <a:gd name="T2" fmla="*/ 6231 w 6306"/>
                  <a:gd name="T3" fmla="*/ 66 h 1895"/>
                  <a:gd name="T4" fmla="*/ 6245 w 6306"/>
                  <a:gd name="T5" fmla="*/ 132 h 1895"/>
                  <a:gd name="T6" fmla="*/ 6257 w 6306"/>
                  <a:gd name="T7" fmla="*/ 198 h 1895"/>
                  <a:gd name="T8" fmla="*/ 6269 w 6306"/>
                  <a:gd name="T9" fmla="*/ 263 h 1895"/>
                  <a:gd name="T10" fmla="*/ 6278 w 6306"/>
                  <a:gd name="T11" fmla="*/ 328 h 1895"/>
                  <a:gd name="T12" fmla="*/ 6286 w 6306"/>
                  <a:gd name="T13" fmla="*/ 392 h 1895"/>
                  <a:gd name="T14" fmla="*/ 6291 w 6306"/>
                  <a:gd name="T15" fmla="*/ 457 h 1895"/>
                  <a:gd name="T16" fmla="*/ 6297 w 6306"/>
                  <a:gd name="T17" fmla="*/ 520 h 1895"/>
                  <a:gd name="T18" fmla="*/ 6301 w 6306"/>
                  <a:gd name="T19" fmla="*/ 583 h 1895"/>
                  <a:gd name="T20" fmla="*/ 6304 w 6306"/>
                  <a:gd name="T21" fmla="*/ 646 h 1895"/>
                  <a:gd name="T22" fmla="*/ 6306 w 6306"/>
                  <a:gd name="T23" fmla="*/ 709 h 1895"/>
                  <a:gd name="T24" fmla="*/ 6306 w 6306"/>
                  <a:gd name="T25" fmla="*/ 771 h 1895"/>
                  <a:gd name="T26" fmla="*/ 6306 w 6306"/>
                  <a:gd name="T27" fmla="*/ 833 h 1895"/>
                  <a:gd name="T28" fmla="*/ 6305 w 6306"/>
                  <a:gd name="T29" fmla="*/ 894 h 1895"/>
                  <a:gd name="T30" fmla="*/ 6302 w 6306"/>
                  <a:gd name="T31" fmla="*/ 954 h 1895"/>
                  <a:gd name="T32" fmla="*/ 6300 w 6306"/>
                  <a:gd name="T33" fmla="*/ 1014 h 1895"/>
                  <a:gd name="T34" fmla="*/ 6292 w 6306"/>
                  <a:gd name="T35" fmla="*/ 1133 h 1895"/>
                  <a:gd name="T36" fmla="*/ 6283 w 6306"/>
                  <a:gd name="T37" fmla="*/ 1249 h 1895"/>
                  <a:gd name="T38" fmla="*/ 6273 w 6306"/>
                  <a:gd name="T39" fmla="*/ 1363 h 1895"/>
                  <a:gd name="T40" fmla="*/ 6261 w 6306"/>
                  <a:gd name="T41" fmla="*/ 1475 h 1895"/>
                  <a:gd name="T42" fmla="*/ 6237 w 6306"/>
                  <a:gd name="T43" fmla="*/ 1690 h 1895"/>
                  <a:gd name="T44" fmla="*/ 6215 w 6306"/>
                  <a:gd name="T45" fmla="*/ 1895 h 1895"/>
                  <a:gd name="T46" fmla="*/ 0 w 6306"/>
                  <a:gd name="T47" fmla="*/ 965 h 1895"/>
                  <a:gd name="T48" fmla="*/ 6215 w 6306"/>
                  <a:gd name="T49" fmla="*/ 0 h 18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06"/>
                  <a:gd name="T76" fmla="*/ 0 h 1895"/>
                  <a:gd name="T77" fmla="*/ 6306 w 6306"/>
                  <a:gd name="T78" fmla="*/ 1895 h 18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06" h="1895">
                    <a:moveTo>
                      <a:pt x="6215" y="0"/>
                    </a:moveTo>
                    <a:lnTo>
                      <a:pt x="6231" y="66"/>
                    </a:lnTo>
                    <a:lnTo>
                      <a:pt x="6245" y="132"/>
                    </a:lnTo>
                    <a:lnTo>
                      <a:pt x="6257" y="198"/>
                    </a:lnTo>
                    <a:lnTo>
                      <a:pt x="6269" y="263"/>
                    </a:lnTo>
                    <a:lnTo>
                      <a:pt x="6278" y="328"/>
                    </a:lnTo>
                    <a:lnTo>
                      <a:pt x="6286" y="392"/>
                    </a:lnTo>
                    <a:lnTo>
                      <a:pt x="6291" y="457"/>
                    </a:lnTo>
                    <a:lnTo>
                      <a:pt x="6297" y="520"/>
                    </a:lnTo>
                    <a:lnTo>
                      <a:pt x="6301" y="583"/>
                    </a:lnTo>
                    <a:lnTo>
                      <a:pt x="6304" y="646"/>
                    </a:lnTo>
                    <a:lnTo>
                      <a:pt x="6306" y="709"/>
                    </a:lnTo>
                    <a:lnTo>
                      <a:pt x="6306" y="771"/>
                    </a:lnTo>
                    <a:lnTo>
                      <a:pt x="6306" y="833"/>
                    </a:lnTo>
                    <a:lnTo>
                      <a:pt x="6305" y="894"/>
                    </a:lnTo>
                    <a:lnTo>
                      <a:pt x="6302" y="954"/>
                    </a:lnTo>
                    <a:lnTo>
                      <a:pt x="6300" y="1014"/>
                    </a:lnTo>
                    <a:lnTo>
                      <a:pt x="6292" y="1133"/>
                    </a:lnTo>
                    <a:lnTo>
                      <a:pt x="6283" y="1249"/>
                    </a:lnTo>
                    <a:lnTo>
                      <a:pt x="6273" y="1363"/>
                    </a:lnTo>
                    <a:lnTo>
                      <a:pt x="6261" y="1475"/>
                    </a:lnTo>
                    <a:lnTo>
                      <a:pt x="6237" y="1690"/>
                    </a:lnTo>
                    <a:lnTo>
                      <a:pt x="6215" y="1895"/>
                    </a:lnTo>
                    <a:lnTo>
                      <a:pt x="0" y="965"/>
                    </a:lnTo>
                    <a:lnTo>
                      <a:pt x="6215" y="0"/>
                    </a:lnTo>
                    <a:close/>
                  </a:path>
                </a:pathLst>
              </a:custGeom>
              <a:solidFill>
                <a:srgbClr val="FF81A2"/>
              </a:solidFill>
              <a:ln w="9525">
                <a:noFill/>
                <a:round/>
                <a:headEnd/>
                <a:tailEnd/>
              </a:ln>
            </p:spPr>
            <p:txBody>
              <a:bodyPr/>
              <a:lstStyle/>
              <a:p>
                <a:endParaRPr lang="en-US">
                  <a:latin typeface="Constantia" pitchFamily="18" charset="0"/>
                </a:endParaRPr>
              </a:p>
            </p:txBody>
          </p:sp>
          <p:sp>
            <p:nvSpPr>
              <p:cNvPr id="90129" name="Freeform 16"/>
              <p:cNvSpPr>
                <a:spLocks/>
              </p:cNvSpPr>
              <p:nvPr/>
            </p:nvSpPr>
            <p:spPr bwMode="auto">
              <a:xfrm>
                <a:off x="3990" y="1981"/>
                <a:ext cx="1262" cy="379"/>
              </a:xfrm>
              <a:custGeom>
                <a:avLst/>
                <a:gdLst>
                  <a:gd name="T0" fmla="*/ 6215 w 6306"/>
                  <a:gd name="T1" fmla="*/ 0 h 1895"/>
                  <a:gd name="T2" fmla="*/ 6231 w 6306"/>
                  <a:gd name="T3" fmla="*/ 66 h 1895"/>
                  <a:gd name="T4" fmla="*/ 6245 w 6306"/>
                  <a:gd name="T5" fmla="*/ 132 h 1895"/>
                  <a:gd name="T6" fmla="*/ 6257 w 6306"/>
                  <a:gd name="T7" fmla="*/ 198 h 1895"/>
                  <a:gd name="T8" fmla="*/ 6269 w 6306"/>
                  <a:gd name="T9" fmla="*/ 263 h 1895"/>
                  <a:gd name="T10" fmla="*/ 6278 w 6306"/>
                  <a:gd name="T11" fmla="*/ 328 h 1895"/>
                  <a:gd name="T12" fmla="*/ 6286 w 6306"/>
                  <a:gd name="T13" fmla="*/ 392 h 1895"/>
                  <a:gd name="T14" fmla="*/ 6291 w 6306"/>
                  <a:gd name="T15" fmla="*/ 457 h 1895"/>
                  <a:gd name="T16" fmla="*/ 6297 w 6306"/>
                  <a:gd name="T17" fmla="*/ 520 h 1895"/>
                  <a:gd name="T18" fmla="*/ 6301 w 6306"/>
                  <a:gd name="T19" fmla="*/ 583 h 1895"/>
                  <a:gd name="T20" fmla="*/ 6304 w 6306"/>
                  <a:gd name="T21" fmla="*/ 646 h 1895"/>
                  <a:gd name="T22" fmla="*/ 6306 w 6306"/>
                  <a:gd name="T23" fmla="*/ 709 h 1895"/>
                  <a:gd name="T24" fmla="*/ 6306 w 6306"/>
                  <a:gd name="T25" fmla="*/ 771 h 1895"/>
                  <a:gd name="T26" fmla="*/ 6306 w 6306"/>
                  <a:gd name="T27" fmla="*/ 833 h 1895"/>
                  <a:gd name="T28" fmla="*/ 6305 w 6306"/>
                  <a:gd name="T29" fmla="*/ 894 h 1895"/>
                  <a:gd name="T30" fmla="*/ 6302 w 6306"/>
                  <a:gd name="T31" fmla="*/ 954 h 1895"/>
                  <a:gd name="T32" fmla="*/ 6300 w 6306"/>
                  <a:gd name="T33" fmla="*/ 1014 h 1895"/>
                  <a:gd name="T34" fmla="*/ 6292 w 6306"/>
                  <a:gd name="T35" fmla="*/ 1133 h 1895"/>
                  <a:gd name="T36" fmla="*/ 6283 w 6306"/>
                  <a:gd name="T37" fmla="*/ 1249 h 1895"/>
                  <a:gd name="T38" fmla="*/ 6273 w 6306"/>
                  <a:gd name="T39" fmla="*/ 1363 h 1895"/>
                  <a:gd name="T40" fmla="*/ 6261 w 6306"/>
                  <a:gd name="T41" fmla="*/ 1475 h 1895"/>
                  <a:gd name="T42" fmla="*/ 6237 w 6306"/>
                  <a:gd name="T43" fmla="*/ 1690 h 1895"/>
                  <a:gd name="T44" fmla="*/ 6215 w 6306"/>
                  <a:gd name="T45" fmla="*/ 1895 h 1895"/>
                  <a:gd name="T46" fmla="*/ 0 w 6306"/>
                  <a:gd name="T47" fmla="*/ 965 h 1895"/>
                  <a:gd name="T48" fmla="*/ 6215 w 6306"/>
                  <a:gd name="T49" fmla="*/ 0 h 18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06"/>
                  <a:gd name="T76" fmla="*/ 0 h 1895"/>
                  <a:gd name="T77" fmla="*/ 6306 w 6306"/>
                  <a:gd name="T78" fmla="*/ 1895 h 18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06" h="1895">
                    <a:moveTo>
                      <a:pt x="6215" y="0"/>
                    </a:moveTo>
                    <a:lnTo>
                      <a:pt x="6231" y="66"/>
                    </a:lnTo>
                    <a:lnTo>
                      <a:pt x="6245" y="132"/>
                    </a:lnTo>
                    <a:lnTo>
                      <a:pt x="6257" y="198"/>
                    </a:lnTo>
                    <a:lnTo>
                      <a:pt x="6269" y="263"/>
                    </a:lnTo>
                    <a:lnTo>
                      <a:pt x="6278" y="328"/>
                    </a:lnTo>
                    <a:lnTo>
                      <a:pt x="6286" y="392"/>
                    </a:lnTo>
                    <a:lnTo>
                      <a:pt x="6291" y="457"/>
                    </a:lnTo>
                    <a:lnTo>
                      <a:pt x="6297" y="520"/>
                    </a:lnTo>
                    <a:lnTo>
                      <a:pt x="6301" y="583"/>
                    </a:lnTo>
                    <a:lnTo>
                      <a:pt x="6304" y="646"/>
                    </a:lnTo>
                    <a:lnTo>
                      <a:pt x="6306" y="709"/>
                    </a:lnTo>
                    <a:lnTo>
                      <a:pt x="6306" y="771"/>
                    </a:lnTo>
                    <a:lnTo>
                      <a:pt x="6306" y="833"/>
                    </a:lnTo>
                    <a:lnTo>
                      <a:pt x="6305" y="894"/>
                    </a:lnTo>
                    <a:lnTo>
                      <a:pt x="6302" y="954"/>
                    </a:lnTo>
                    <a:lnTo>
                      <a:pt x="6300" y="1014"/>
                    </a:lnTo>
                    <a:lnTo>
                      <a:pt x="6292" y="1133"/>
                    </a:lnTo>
                    <a:lnTo>
                      <a:pt x="6283" y="1249"/>
                    </a:lnTo>
                    <a:lnTo>
                      <a:pt x="6273" y="1363"/>
                    </a:lnTo>
                    <a:lnTo>
                      <a:pt x="6261" y="1475"/>
                    </a:lnTo>
                    <a:lnTo>
                      <a:pt x="6237" y="1690"/>
                    </a:lnTo>
                    <a:lnTo>
                      <a:pt x="6215" y="1895"/>
                    </a:lnTo>
                    <a:lnTo>
                      <a:pt x="0" y="965"/>
                    </a:lnTo>
                    <a:lnTo>
                      <a:pt x="6215" y="0"/>
                    </a:lnTo>
                  </a:path>
                </a:pathLst>
              </a:custGeom>
              <a:noFill/>
              <a:ln w="9525">
                <a:solidFill>
                  <a:srgbClr val="121415"/>
                </a:solidFill>
                <a:round/>
                <a:headEnd/>
                <a:tailEnd/>
              </a:ln>
            </p:spPr>
            <p:txBody>
              <a:bodyPr/>
              <a:lstStyle/>
              <a:p>
                <a:endParaRPr lang="en-US">
                  <a:latin typeface="Constantia" pitchFamily="18" charset="0"/>
                </a:endParaRPr>
              </a:p>
            </p:txBody>
          </p:sp>
          <p:sp>
            <p:nvSpPr>
              <p:cNvPr id="90130" name="Freeform 17"/>
              <p:cNvSpPr>
                <a:spLocks/>
              </p:cNvSpPr>
              <p:nvPr/>
            </p:nvSpPr>
            <p:spPr bwMode="auto">
              <a:xfrm>
                <a:off x="4209" y="2360"/>
                <a:ext cx="276" cy="696"/>
              </a:xfrm>
              <a:custGeom>
                <a:avLst/>
                <a:gdLst>
                  <a:gd name="T0" fmla="*/ 1380 w 1380"/>
                  <a:gd name="T1" fmla="*/ 0 h 3480"/>
                  <a:gd name="T2" fmla="*/ 1339 w 1380"/>
                  <a:gd name="T3" fmla="*/ 122 h 3480"/>
                  <a:gd name="T4" fmla="*/ 1298 w 1380"/>
                  <a:gd name="T5" fmla="*/ 238 h 3480"/>
                  <a:gd name="T6" fmla="*/ 1259 w 1380"/>
                  <a:gd name="T7" fmla="*/ 348 h 3480"/>
                  <a:gd name="T8" fmla="*/ 1220 w 1380"/>
                  <a:gd name="T9" fmla="*/ 453 h 3480"/>
                  <a:gd name="T10" fmla="*/ 1183 w 1380"/>
                  <a:gd name="T11" fmla="*/ 553 h 3480"/>
                  <a:gd name="T12" fmla="*/ 1146 w 1380"/>
                  <a:gd name="T13" fmla="*/ 648 h 3480"/>
                  <a:gd name="T14" fmla="*/ 1108 w 1380"/>
                  <a:gd name="T15" fmla="*/ 738 h 3480"/>
                  <a:gd name="T16" fmla="*/ 1072 w 1380"/>
                  <a:gd name="T17" fmla="*/ 824 h 3480"/>
                  <a:gd name="T18" fmla="*/ 1036 w 1380"/>
                  <a:gd name="T19" fmla="*/ 907 h 3480"/>
                  <a:gd name="T20" fmla="*/ 999 w 1380"/>
                  <a:gd name="T21" fmla="*/ 986 h 3480"/>
                  <a:gd name="T22" fmla="*/ 963 w 1380"/>
                  <a:gd name="T23" fmla="*/ 1061 h 3480"/>
                  <a:gd name="T24" fmla="*/ 926 w 1380"/>
                  <a:gd name="T25" fmla="*/ 1135 h 3480"/>
                  <a:gd name="T26" fmla="*/ 890 w 1380"/>
                  <a:gd name="T27" fmla="*/ 1206 h 3480"/>
                  <a:gd name="T28" fmla="*/ 853 w 1380"/>
                  <a:gd name="T29" fmla="*/ 1275 h 3480"/>
                  <a:gd name="T30" fmla="*/ 816 w 1380"/>
                  <a:gd name="T31" fmla="*/ 1343 h 3480"/>
                  <a:gd name="T32" fmla="*/ 777 w 1380"/>
                  <a:gd name="T33" fmla="*/ 1410 h 3480"/>
                  <a:gd name="T34" fmla="*/ 739 w 1380"/>
                  <a:gd name="T35" fmla="*/ 1475 h 3480"/>
                  <a:gd name="T36" fmla="*/ 699 w 1380"/>
                  <a:gd name="T37" fmla="*/ 1540 h 3480"/>
                  <a:gd name="T38" fmla="*/ 660 w 1380"/>
                  <a:gd name="T39" fmla="*/ 1604 h 3480"/>
                  <a:gd name="T40" fmla="*/ 618 w 1380"/>
                  <a:gd name="T41" fmla="*/ 1669 h 3480"/>
                  <a:gd name="T42" fmla="*/ 531 w 1380"/>
                  <a:gd name="T43" fmla="*/ 1800 h 3480"/>
                  <a:gd name="T44" fmla="*/ 439 w 1380"/>
                  <a:gd name="T45" fmla="*/ 1935 h 3480"/>
                  <a:gd name="T46" fmla="*/ 342 w 1380"/>
                  <a:gd name="T47" fmla="*/ 2078 h 3480"/>
                  <a:gd name="T48" fmla="*/ 236 w 1380"/>
                  <a:gd name="T49" fmla="*/ 2232 h 3480"/>
                  <a:gd name="T50" fmla="*/ 123 w 1380"/>
                  <a:gd name="T51" fmla="*/ 2398 h 3480"/>
                  <a:gd name="T52" fmla="*/ 0 w 1380"/>
                  <a:gd name="T53" fmla="*/ 2580 h 3480"/>
                  <a:gd name="T54" fmla="*/ 0 w 1380"/>
                  <a:gd name="T55" fmla="*/ 3480 h 3480"/>
                  <a:gd name="T56" fmla="*/ 237 w 1380"/>
                  <a:gd name="T57" fmla="*/ 3128 h 3480"/>
                  <a:gd name="T58" fmla="*/ 444 w 1380"/>
                  <a:gd name="T59" fmla="*/ 2820 h 3480"/>
                  <a:gd name="T60" fmla="*/ 537 w 1380"/>
                  <a:gd name="T61" fmla="*/ 2675 h 3480"/>
                  <a:gd name="T62" fmla="*/ 627 w 1380"/>
                  <a:gd name="T63" fmla="*/ 2536 h 3480"/>
                  <a:gd name="T64" fmla="*/ 670 w 1380"/>
                  <a:gd name="T65" fmla="*/ 2467 h 3480"/>
                  <a:gd name="T66" fmla="*/ 712 w 1380"/>
                  <a:gd name="T67" fmla="*/ 2398 h 3480"/>
                  <a:gd name="T68" fmla="*/ 753 w 1380"/>
                  <a:gd name="T69" fmla="*/ 2329 h 3480"/>
                  <a:gd name="T70" fmla="*/ 793 w 1380"/>
                  <a:gd name="T71" fmla="*/ 2260 h 3480"/>
                  <a:gd name="T72" fmla="*/ 833 w 1380"/>
                  <a:gd name="T73" fmla="*/ 2190 h 3480"/>
                  <a:gd name="T74" fmla="*/ 871 w 1380"/>
                  <a:gd name="T75" fmla="*/ 2120 h 3480"/>
                  <a:gd name="T76" fmla="*/ 908 w 1380"/>
                  <a:gd name="T77" fmla="*/ 2048 h 3480"/>
                  <a:gd name="T78" fmla="*/ 946 w 1380"/>
                  <a:gd name="T79" fmla="*/ 1975 h 3480"/>
                  <a:gd name="T80" fmla="*/ 983 w 1380"/>
                  <a:gd name="T81" fmla="*/ 1902 h 3480"/>
                  <a:gd name="T82" fmla="*/ 1019 w 1380"/>
                  <a:gd name="T83" fmla="*/ 1825 h 3480"/>
                  <a:gd name="T84" fmla="*/ 1055 w 1380"/>
                  <a:gd name="T85" fmla="*/ 1747 h 3480"/>
                  <a:gd name="T86" fmla="*/ 1091 w 1380"/>
                  <a:gd name="T87" fmla="*/ 1665 h 3480"/>
                  <a:gd name="T88" fmla="*/ 1127 w 1380"/>
                  <a:gd name="T89" fmla="*/ 1582 h 3480"/>
                  <a:gd name="T90" fmla="*/ 1163 w 1380"/>
                  <a:gd name="T91" fmla="*/ 1496 h 3480"/>
                  <a:gd name="T92" fmla="*/ 1198 w 1380"/>
                  <a:gd name="T93" fmla="*/ 1406 h 3480"/>
                  <a:gd name="T94" fmla="*/ 1234 w 1380"/>
                  <a:gd name="T95" fmla="*/ 1312 h 3480"/>
                  <a:gd name="T96" fmla="*/ 1270 w 1380"/>
                  <a:gd name="T97" fmla="*/ 1216 h 3480"/>
                  <a:gd name="T98" fmla="*/ 1306 w 1380"/>
                  <a:gd name="T99" fmla="*/ 1115 h 3480"/>
                  <a:gd name="T100" fmla="*/ 1342 w 1380"/>
                  <a:gd name="T101" fmla="*/ 1009 h 3480"/>
                  <a:gd name="T102" fmla="*/ 1380 w 1380"/>
                  <a:gd name="T103" fmla="*/ 900 h 3480"/>
                  <a:gd name="T104" fmla="*/ 1380 w 1380"/>
                  <a:gd name="T105" fmla="*/ 0 h 34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0"/>
                  <a:gd name="T160" fmla="*/ 0 h 3480"/>
                  <a:gd name="T161" fmla="*/ 1380 w 1380"/>
                  <a:gd name="T162" fmla="*/ 3480 h 34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0" h="3480">
                    <a:moveTo>
                      <a:pt x="1380" y="0"/>
                    </a:moveTo>
                    <a:lnTo>
                      <a:pt x="1339" y="122"/>
                    </a:lnTo>
                    <a:lnTo>
                      <a:pt x="1298" y="238"/>
                    </a:lnTo>
                    <a:lnTo>
                      <a:pt x="1259" y="348"/>
                    </a:lnTo>
                    <a:lnTo>
                      <a:pt x="1220" y="453"/>
                    </a:lnTo>
                    <a:lnTo>
                      <a:pt x="1183" y="553"/>
                    </a:lnTo>
                    <a:lnTo>
                      <a:pt x="1146" y="648"/>
                    </a:lnTo>
                    <a:lnTo>
                      <a:pt x="1108" y="738"/>
                    </a:lnTo>
                    <a:lnTo>
                      <a:pt x="1072" y="824"/>
                    </a:lnTo>
                    <a:lnTo>
                      <a:pt x="1036" y="907"/>
                    </a:lnTo>
                    <a:lnTo>
                      <a:pt x="999" y="986"/>
                    </a:lnTo>
                    <a:lnTo>
                      <a:pt x="963" y="1061"/>
                    </a:lnTo>
                    <a:lnTo>
                      <a:pt x="926" y="1135"/>
                    </a:lnTo>
                    <a:lnTo>
                      <a:pt x="890" y="1206"/>
                    </a:lnTo>
                    <a:lnTo>
                      <a:pt x="853" y="1275"/>
                    </a:lnTo>
                    <a:lnTo>
                      <a:pt x="816" y="1343"/>
                    </a:lnTo>
                    <a:lnTo>
                      <a:pt x="777" y="1410"/>
                    </a:lnTo>
                    <a:lnTo>
                      <a:pt x="739" y="1475"/>
                    </a:lnTo>
                    <a:lnTo>
                      <a:pt x="699" y="1540"/>
                    </a:lnTo>
                    <a:lnTo>
                      <a:pt x="660" y="1604"/>
                    </a:lnTo>
                    <a:lnTo>
                      <a:pt x="618" y="1669"/>
                    </a:lnTo>
                    <a:lnTo>
                      <a:pt x="531" y="1800"/>
                    </a:lnTo>
                    <a:lnTo>
                      <a:pt x="439" y="1935"/>
                    </a:lnTo>
                    <a:lnTo>
                      <a:pt x="342" y="2078"/>
                    </a:lnTo>
                    <a:lnTo>
                      <a:pt x="236" y="2232"/>
                    </a:lnTo>
                    <a:lnTo>
                      <a:pt x="123" y="2398"/>
                    </a:lnTo>
                    <a:lnTo>
                      <a:pt x="0" y="2580"/>
                    </a:lnTo>
                    <a:lnTo>
                      <a:pt x="0" y="3480"/>
                    </a:lnTo>
                    <a:lnTo>
                      <a:pt x="237" y="3128"/>
                    </a:lnTo>
                    <a:lnTo>
                      <a:pt x="444" y="2820"/>
                    </a:lnTo>
                    <a:lnTo>
                      <a:pt x="537" y="2675"/>
                    </a:lnTo>
                    <a:lnTo>
                      <a:pt x="627" y="2536"/>
                    </a:lnTo>
                    <a:lnTo>
                      <a:pt x="670" y="2467"/>
                    </a:lnTo>
                    <a:lnTo>
                      <a:pt x="712" y="2398"/>
                    </a:lnTo>
                    <a:lnTo>
                      <a:pt x="753" y="2329"/>
                    </a:lnTo>
                    <a:lnTo>
                      <a:pt x="793" y="2260"/>
                    </a:lnTo>
                    <a:lnTo>
                      <a:pt x="833" y="2190"/>
                    </a:lnTo>
                    <a:lnTo>
                      <a:pt x="871" y="2120"/>
                    </a:lnTo>
                    <a:lnTo>
                      <a:pt x="908" y="2048"/>
                    </a:lnTo>
                    <a:lnTo>
                      <a:pt x="946" y="1975"/>
                    </a:lnTo>
                    <a:lnTo>
                      <a:pt x="983" y="1902"/>
                    </a:lnTo>
                    <a:lnTo>
                      <a:pt x="1019" y="1825"/>
                    </a:lnTo>
                    <a:lnTo>
                      <a:pt x="1055" y="1747"/>
                    </a:lnTo>
                    <a:lnTo>
                      <a:pt x="1091" y="1665"/>
                    </a:lnTo>
                    <a:lnTo>
                      <a:pt x="1127" y="1582"/>
                    </a:lnTo>
                    <a:lnTo>
                      <a:pt x="1163" y="1496"/>
                    </a:lnTo>
                    <a:lnTo>
                      <a:pt x="1198" y="1406"/>
                    </a:lnTo>
                    <a:lnTo>
                      <a:pt x="1234" y="1312"/>
                    </a:lnTo>
                    <a:lnTo>
                      <a:pt x="1270" y="1216"/>
                    </a:lnTo>
                    <a:lnTo>
                      <a:pt x="1306" y="1115"/>
                    </a:lnTo>
                    <a:lnTo>
                      <a:pt x="1342" y="1009"/>
                    </a:lnTo>
                    <a:lnTo>
                      <a:pt x="1380" y="900"/>
                    </a:lnTo>
                    <a:lnTo>
                      <a:pt x="1380" y="0"/>
                    </a:lnTo>
                    <a:close/>
                  </a:path>
                </a:pathLst>
              </a:custGeom>
              <a:solidFill>
                <a:srgbClr val="596063"/>
              </a:solidFill>
              <a:ln w="9525">
                <a:noFill/>
                <a:round/>
                <a:headEnd/>
                <a:tailEnd/>
              </a:ln>
            </p:spPr>
            <p:txBody>
              <a:bodyPr/>
              <a:lstStyle/>
              <a:p>
                <a:endParaRPr lang="en-US">
                  <a:latin typeface="Constantia" pitchFamily="18" charset="0"/>
                </a:endParaRPr>
              </a:p>
            </p:txBody>
          </p:sp>
          <p:sp>
            <p:nvSpPr>
              <p:cNvPr id="90131" name="Freeform 18"/>
              <p:cNvSpPr>
                <a:spLocks/>
              </p:cNvSpPr>
              <p:nvPr/>
            </p:nvSpPr>
            <p:spPr bwMode="auto">
              <a:xfrm>
                <a:off x="4209" y="2360"/>
                <a:ext cx="276" cy="696"/>
              </a:xfrm>
              <a:custGeom>
                <a:avLst/>
                <a:gdLst>
                  <a:gd name="T0" fmla="*/ 1380 w 1380"/>
                  <a:gd name="T1" fmla="*/ 0 h 3480"/>
                  <a:gd name="T2" fmla="*/ 1339 w 1380"/>
                  <a:gd name="T3" fmla="*/ 122 h 3480"/>
                  <a:gd name="T4" fmla="*/ 1298 w 1380"/>
                  <a:gd name="T5" fmla="*/ 238 h 3480"/>
                  <a:gd name="T6" fmla="*/ 1259 w 1380"/>
                  <a:gd name="T7" fmla="*/ 348 h 3480"/>
                  <a:gd name="T8" fmla="*/ 1220 w 1380"/>
                  <a:gd name="T9" fmla="*/ 453 h 3480"/>
                  <a:gd name="T10" fmla="*/ 1183 w 1380"/>
                  <a:gd name="T11" fmla="*/ 553 h 3480"/>
                  <a:gd name="T12" fmla="*/ 1146 w 1380"/>
                  <a:gd name="T13" fmla="*/ 648 h 3480"/>
                  <a:gd name="T14" fmla="*/ 1108 w 1380"/>
                  <a:gd name="T15" fmla="*/ 738 h 3480"/>
                  <a:gd name="T16" fmla="*/ 1072 w 1380"/>
                  <a:gd name="T17" fmla="*/ 824 h 3480"/>
                  <a:gd name="T18" fmla="*/ 1036 w 1380"/>
                  <a:gd name="T19" fmla="*/ 907 h 3480"/>
                  <a:gd name="T20" fmla="*/ 999 w 1380"/>
                  <a:gd name="T21" fmla="*/ 986 h 3480"/>
                  <a:gd name="T22" fmla="*/ 963 w 1380"/>
                  <a:gd name="T23" fmla="*/ 1061 h 3480"/>
                  <a:gd name="T24" fmla="*/ 926 w 1380"/>
                  <a:gd name="T25" fmla="*/ 1135 h 3480"/>
                  <a:gd name="T26" fmla="*/ 890 w 1380"/>
                  <a:gd name="T27" fmla="*/ 1206 h 3480"/>
                  <a:gd name="T28" fmla="*/ 853 w 1380"/>
                  <a:gd name="T29" fmla="*/ 1275 h 3480"/>
                  <a:gd name="T30" fmla="*/ 816 w 1380"/>
                  <a:gd name="T31" fmla="*/ 1343 h 3480"/>
                  <a:gd name="T32" fmla="*/ 777 w 1380"/>
                  <a:gd name="T33" fmla="*/ 1410 h 3480"/>
                  <a:gd name="T34" fmla="*/ 739 w 1380"/>
                  <a:gd name="T35" fmla="*/ 1475 h 3480"/>
                  <a:gd name="T36" fmla="*/ 699 w 1380"/>
                  <a:gd name="T37" fmla="*/ 1540 h 3480"/>
                  <a:gd name="T38" fmla="*/ 660 w 1380"/>
                  <a:gd name="T39" fmla="*/ 1604 h 3480"/>
                  <a:gd name="T40" fmla="*/ 618 w 1380"/>
                  <a:gd name="T41" fmla="*/ 1669 h 3480"/>
                  <a:gd name="T42" fmla="*/ 531 w 1380"/>
                  <a:gd name="T43" fmla="*/ 1800 h 3480"/>
                  <a:gd name="T44" fmla="*/ 439 w 1380"/>
                  <a:gd name="T45" fmla="*/ 1935 h 3480"/>
                  <a:gd name="T46" fmla="*/ 342 w 1380"/>
                  <a:gd name="T47" fmla="*/ 2078 h 3480"/>
                  <a:gd name="T48" fmla="*/ 236 w 1380"/>
                  <a:gd name="T49" fmla="*/ 2232 h 3480"/>
                  <a:gd name="T50" fmla="*/ 123 w 1380"/>
                  <a:gd name="T51" fmla="*/ 2398 h 3480"/>
                  <a:gd name="T52" fmla="*/ 0 w 1380"/>
                  <a:gd name="T53" fmla="*/ 2580 h 3480"/>
                  <a:gd name="T54" fmla="*/ 0 w 1380"/>
                  <a:gd name="T55" fmla="*/ 3480 h 3480"/>
                  <a:gd name="T56" fmla="*/ 237 w 1380"/>
                  <a:gd name="T57" fmla="*/ 3128 h 3480"/>
                  <a:gd name="T58" fmla="*/ 444 w 1380"/>
                  <a:gd name="T59" fmla="*/ 2820 h 3480"/>
                  <a:gd name="T60" fmla="*/ 537 w 1380"/>
                  <a:gd name="T61" fmla="*/ 2675 h 3480"/>
                  <a:gd name="T62" fmla="*/ 627 w 1380"/>
                  <a:gd name="T63" fmla="*/ 2536 h 3480"/>
                  <a:gd name="T64" fmla="*/ 670 w 1380"/>
                  <a:gd name="T65" fmla="*/ 2467 h 3480"/>
                  <a:gd name="T66" fmla="*/ 712 w 1380"/>
                  <a:gd name="T67" fmla="*/ 2398 h 3480"/>
                  <a:gd name="T68" fmla="*/ 753 w 1380"/>
                  <a:gd name="T69" fmla="*/ 2329 h 3480"/>
                  <a:gd name="T70" fmla="*/ 793 w 1380"/>
                  <a:gd name="T71" fmla="*/ 2260 h 3480"/>
                  <a:gd name="T72" fmla="*/ 833 w 1380"/>
                  <a:gd name="T73" fmla="*/ 2190 h 3480"/>
                  <a:gd name="T74" fmla="*/ 871 w 1380"/>
                  <a:gd name="T75" fmla="*/ 2120 h 3480"/>
                  <a:gd name="T76" fmla="*/ 908 w 1380"/>
                  <a:gd name="T77" fmla="*/ 2048 h 3480"/>
                  <a:gd name="T78" fmla="*/ 946 w 1380"/>
                  <a:gd name="T79" fmla="*/ 1975 h 3480"/>
                  <a:gd name="T80" fmla="*/ 983 w 1380"/>
                  <a:gd name="T81" fmla="*/ 1902 h 3480"/>
                  <a:gd name="T82" fmla="*/ 1019 w 1380"/>
                  <a:gd name="T83" fmla="*/ 1825 h 3480"/>
                  <a:gd name="T84" fmla="*/ 1055 w 1380"/>
                  <a:gd name="T85" fmla="*/ 1747 h 3480"/>
                  <a:gd name="T86" fmla="*/ 1091 w 1380"/>
                  <a:gd name="T87" fmla="*/ 1665 h 3480"/>
                  <a:gd name="T88" fmla="*/ 1127 w 1380"/>
                  <a:gd name="T89" fmla="*/ 1582 h 3480"/>
                  <a:gd name="T90" fmla="*/ 1163 w 1380"/>
                  <a:gd name="T91" fmla="*/ 1496 h 3480"/>
                  <a:gd name="T92" fmla="*/ 1198 w 1380"/>
                  <a:gd name="T93" fmla="*/ 1406 h 3480"/>
                  <a:gd name="T94" fmla="*/ 1234 w 1380"/>
                  <a:gd name="T95" fmla="*/ 1312 h 3480"/>
                  <a:gd name="T96" fmla="*/ 1270 w 1380"/>
                  <a:gd name="T97" fmla="*/ 1216 h 3480"/>
                  <a:gd name="T98" fmla="*/ 1306 w 1380"/>
                  <a:gd name="T99" fmla="*/ 1115 h 3480"/>
                  <a:gd name="T100" fmla="*/ 1342 w 1380"/>
                  <a:gd name="T101" fmla="*/ 1009 h 3480"/>
                  <a:gd name="T102" fmla="*/ 1380 w 1380"/>
                  <a:gd name="T103" fmla="*/ 900 h 3480"/>
                  <a:gd name="T104" fmla="*/ 1380 w 1380"/>
                  <a:gd name="T105" fmla="*/ 0 h 34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0"/>
                  <a:gd name="T160" fmla="*/ 0 h 3480"/>
                  <a:gd name="T161" fmla="*/ 1380 w 1380"/>
                  <a:gd name="T162" fmla="*/ 3480 h 34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0" h="3480">
                    <a:moveTo>
                      <a:pt x="1380" y="0"/>
                    </a:moveTo>
                    <a:lnTo>
                      <a:pt x="1339" y="122"/>
                    </a:lnTo>
                    <a:lnTo>
                      <a:pt x="1298" y="238"/>
                    </a:lnTo>
                    <a:lnTo>
                      <a:pt x="1259" y="348"/>
                    </a:lnTo>
                    <a:lnTo>
                      <a:pt x="1220" y="453"/>
                    </a:lnTo>
                    <a:lnTo>
                      <a:pt x="1183" y="553"/>
                    </a:lnTo>
                    <a:lnTo>
                      <a:pt x="1146" y="648"/>
                    </a:lnTo>
                    <a:lnTo>
                      <a:pt x="1108" y="738"/>
                    </a:lnTo>
                    <a:lnTo>
                      <a:pt x="1072" y="824"/>
                    </a:lnTo>
                    <a:lnTo>
                      <a:pt x="1036" y="907"/>
                    </a:lnTo>
                    <a:lnTo>
                      <a:pt x="999" y="986"/>
                    </a:lnTo>
                    <a:lnTo>
                      <a:pt x="963" y="1061"/>
                    </a:lnTo>
                    <a:lnTo>
                      <a:pt x="926" y="1135"/>
                    </a:lnTo>
                    <a:lnTo>
                      <a:pt x="890" y="1206"/>
                    </a:lnTo>
                    <a:lnTo>
                      <a:pt x="853" y="1275"/>
                    </a:lnTo>
                    <a:lnTo>
                      <a:pt x="816" y="1343"/>
                    </a:lnTo>
                    <a:lnTo>
                      <a:pt x="777" y="1410"/>
                    </a:lnTo>
                    <a:lnTo>
                      <a:pt x="739" y="1475"/>
                    </a:lnTo>
                    <a:lnTo>
                      <a:pt x="699" y="1540"/>
                    </a:lnTo>
                    <a:lnTo>
                      <a:pt x="660" y="1604"/>
                    </a:lnTo>
                    <a:lnTo>
                      <a:pt x="618" y="1669"/>
                    </a:lnTo>
                    <a:lnTo>
                      <a:pt x="531" y="1800"/>
                    </a:lnTo>
                    <a:lnTo>
                      <a:pt x="439" y="1935"/>
                    </a:lnTo>
                    <a:lnTo>
                      <a:pt x="342" y="2078"/>
                    </a:lnTo>
                    <a:lnTo>
                      <a:pt x="236" y="2232"/>
                    </a:lnTo>
                    <a:lnTo>
                      <a:pt x="123" y="2398"/>
                    </a:lnTo>
                    <a:lnTo>
                      <a:pt x="0" y="2580"/>
                    </a:lnTo>
                    <a:lnTo>
                      <a:pt x="0" y="3480"/>
                    </a:lnTo>
                    <a:lnTo>
                      <a:pt x="237" y="3128"/>
                    </a:lnTo>
                    <a:lnTo>
                      <a:pt x="444" y="2820"/>
                    </a:lnTo>
                    <a:lnTo>
                      <a:pt x="537" y="2675"/>
                    </a:lnTo>
                    <a:lnTo>
                      <a:pt x="627" y="2536"/>
                    </a:lnTo>
                    <a:lnTo>
                      <a:pt x="670" y="2467"/>
                    </a:lnTo>
                    <a:lnTo>
                      <a:pt x="712" y="2398"/>
                    </a:lnTo>
                    <a:lnTo>
                      <a:pt x="753" y="2329"/>
                    </a:lnTo>
                    <a:lnTo>
                      <a:pt x="793" y="2260"/>
                    </a:lnTo>
                    <a:lnTo>
                      <a:pt x="833" y="2190"/>
                    </a:lnTo>
                    <a:lnTo>
                      <a:pt x="871" y="2120"/>
                    </a:lnTo>
                    <a:lnTo>
                      <a:pt x="908" y="2048"/>
                    </a:lnTo>
                    <a:lnTo>
                      <a:pt x="946" y="1975"/>
                    </a:lnTo>
                    <a:lnTo>
                      <a:pt x="983" y="1902"/>
                    </a:lnTo>
                    <a:lnTo>
                      <a:pt x="1019" y="1825"/>
                    </a:lnTo>
                    <a:lnTo>
                      <a:pt x="1055" y="1747"/>
                    </a:lnTo>
                    <a:lnTo>
                      <a:pt x="1091" y="1665"/>
                    </a:lnTo>
                    <a:lnTo>
                      <a:pt x="1127" y="1582"/>
                    </a:lnTo>
                    <a:lnTo>
                      <a:pt x="1163" y="1496"/>
                    </a:lnTo>
                    <a:lnTo>
                      <a:pt x="1198" y="1406"/>
                    </a:lnTo>
                    <a:lnTo>
                      <a:pt x="1234" y="1312"/>
                    </a:lnTo>
                    <a:lnTo>
                      <a:pt x="1270" y="1216"/>
                    </a:lnTo>
                    <a:lnTo>
                      <a:pt x="1306" y="1115"/>
                    </a:lnTo>
                    <a:lnTo>
                      <a:pt x="1342" y="1009"/>
                    </a:lnTo>
                    <a:lnTo>
                      <a:pt x="1380" y="900"/>
                    </a:lnTo>
                    <a:lnTo>
                      <a:pt x="1380" y="0"/>
                    </a:lnTo>
                  </a:path>
                </a:pathLst>
              </a:custGeom>
              <a:gradFill rotWithShape="0">
                <a:gsLst>
                  <a:gs pos="0">
                    <a:srgbClr val="7C1E14"/>
                  </a:gs>
                  <a:gs pos="100000">
                    <a:srgbClr val="FF3D29"/>
                  </a:gs>
                </a:gsLst>
                <a:lin ang="0" scaled="1"/>
              </a:gradFill>
              <a:ln w="9525">
                <a:solidFill>
                  <a:srgbClr val="121415"/>
                </a:solidFill>
                <a:round/>
                <a:headEnd/>
                <a:tailEnd/>
              </a:ln>
            </p:spPr>
            <p:txBody>
              <a:bodyPr/>
              <a:lstStyle/>
              <a:p>
                <a:endParaRPr lang="en-US">
                  <a:latin typeface="Constantia" pitchFamily="18" charset="0"/>
                </a:endParaRPr>
              </a:p>
            </p:txBody>
          </p:sp>
          <p:sp>
            <p:nvSpPr>
              <p:cNvPr id="90132" name="Freeform 19"/>
              <p:cNvSpPr>
                <a:spLocks/>
              </p:cNvSpPr>
              <p:nvPr/>
            </p:nvSpPr>
            <p:spPr bwMode="auto">
              <a:xfrm>
                <a:off x="3242" y="2174"/>
                <a:ext cx="961" cy="882"/>
              </a:xfrm>
              <a:custGeom>
                <a:avLst/>
                <a:gdLst>
                  <a:gd name="T0" fmla="*/ 0 w 4805"/>
                  <a:gd name="T1" fmla="*/ 0 h 4410"/>
                  <a:gd name="T2" fmla="*/ 4805 w 4805"/>
                  <a:gd name="T3" fmla="*/ 3510 h 4410"/>
                  <a:gd name="T4" fmla="*/ 4805 w 4805"/>
                  <a:gd name="T5" fmla="*/ 4410 h 4410"/>
                  <a:gd name="T6" fmla="*/ 0 w 4805"/>
                  <a:gd name="T7" fmla="*/ 900 h 4410"/>
                  <a:gd name="T8" fmla="*/ 0 w 4805"/>
                  <a:gd name="T9" fmla="*/ 0 h 4410"/>
                  <a:gd name="T10" fmla="*/ 0 60000 65536"/>
                  <a:gd name="T11" fmla="*/ 0 60000 65536"/>
                  <a:gd name="T12" fmla="*/ 0 60000 65536"/>
                  <a:gd name="T13" fmla="*/ 0 60000 65536"/>
                  <a:gd name="T14" fmla="*/ 0 60000 65536"/>
                  <a:gd name="T15" fmla="*/ 0 w 4805"/>
                  <a:gd name="T16" fmla="*/ 0 h 4410"/>
                  <a:gd name="T17" fmla="*/ 4805 w 4805"/>
                  <a:gd name="T18" fmla="*/ 4410 h 4410"/>
                </a:gdLst>
                <a:ahLst/>
                <a:cxnLst>
                  <a:cxn ang="T10">
                    <a:pos x="T0" y="T1"/>
                  </a:cxn>
                  <a:cxn ang="T11">
                    <a:pos x="T2" y="T3"/>
                  </a:cxn>
                  <a:cxn ang="T12">
                    <a:pos x="T4" y="T5"/>
                  </a:cxn>
                  <a:cxn ang="T13">
                    <a:pos x="T6" y="T7"/>
                  </a:cxn>
                  <a:cxn ang="T14">
                    <a:pos x="T8" y="T9"/>
                  </a:cxn>
                </a:cxnLst>
                <a:rect l="T15" t="T16" r="T17" b="T18"/>
                <a:pathLst>
                  <a:path w="4805" h="4410">
                    <a:moveTo>
                      <a:pt x="0" y="0"/>
                    </a:moveTo>
                    <a:lnTo>
                      <a:pt x="4805" y="3510"/>
                    </a:lnTo>
                    <a:lnTo>
                      <a:pt x="4805" y="4410"/>
                    </a:lnTo>
                    <a:lnTo>
                      <a:pt x="0" y="900"/>
                    </a:lnTo>
                    <a:lnTo>
                      <a:pt x="0" y="0"/>
                    </a:lnTo>
                    <a:close/>
                  </a:path>
                </a:pathLst>
              </a:custGeom>
              <a:gradFill rotWithShape="0">
                <a:gsLst>
                  <a:gs pos="0">
                    <a:srgbClr val="810101"/>
                  </a:gs>
                  <a:gs pos="100000">
                    <a:srgbClr val="CC1502"/>
                  </a:gs>
                </a:gsLst>
                <a:lin ang="0" scaled="1"/>
              </a:gradFill>
              <a:ln w="9525">
                <a:noFill/>
                <a:round/>
                <a:headEnd/>
                <a:tailEnd/>
              </a:ln>
            </p:spPr>
            <p:txBody>
              <a:bodyPr/>
              <a:lstStyle/>
              <a:p>
                <a:endParaRPr lang="en-US">
                  <a:latin typeface="Constantia" pitchFamily="18" charset="0"/>
                </a:endParaRPr>
              </a:p>
            </p:txBody>
          </p:sp>
          <p:sp>
            <p:nvSpPr>
              <p:cNvPr id="90133" name="Freeform 20"/>
              <p:cNvSpPr>
                <a:spLocks/>
              </p:cNvSpPr>
              <p:nvPr/>
            </p:nvSpPr>
            <p:spPr bwMode="auto">
              <a:xfrm>
                <a:off x="3242" y="2174"/>
                <a:ext cx="961" cy="882"/>
              </a:xfrm>
              <a:custGeom>
                <a:avLst/>
                <a:gdLst>
                  <a:gd name="T0" fmla="*/ 0 w 4805"/>
                  <a:gd name="T1" fmla="*/ 0 h 4410"/>
                  <a:gd name="T2" fmla="*/ 4805 w 4805"/>
                  <a:gd name="T3" fmla="*/ 3510 h 4410"/>
                  <a:gd name="T4" fmla="*/ 4805 w 4805"/>
                  <a:gd name="T5" fmla="*/ 4410 h 4410"/>
                  <a:gd name="T6" fmla="*/ 0 w 4805"/>
                  <a:gd name="T7" fmla="*/ 900 h 4410"/>
                  <a:gd name="T8" fmla="*/ 0 w 4805"/>
                  <a:gd name="T9" fmla="*/ 0 h 4410"/>
                  <a:gd name="T10" fmla="*/ 0 60000 65536"/>
                  <a:gd name="T11" fmla="*/ 0 60000 65536"/>
                  <a:gd name="T12" fmla="*/ 0 60000 65536"/>
                  <a:gd name="T13" fmla="*/ 0 60000 65536"/>
                  <a:gd name="T14" fmla="*/ 0 60000 65536"/>
                  <a:gd name="T15" fmla="*/ 0 w 4805"/>
                  <a:gd name="T16" fmla="*/ 0 h 4410"/>
                  <a:gd name="T17" fmla="*/ 4805 w 4805"/>
                  <a:gd name="T18" fmla="*/ 4410 h 4410"/>
                </a:gdLst>
                <a:ahLst/>
                <a:cxnLst>
                  <a:cxn ang="T10">
                    <a:pos x="T0" y="T1"/>
                  </a:cxn>
                  <a:cxn ang="T11">
                    <a:pos x="T2" y="T3"/>
                  </a:cxn>
                  <a:cxn ang="T12">
                    <a:pos x="T4" y="T5"/>
                  </a:cxn>
                  <a:cxn ang="T13">
                    <a:pos x="T6" y="T7"/>
                  </a:cxn>
                  <a:cxn ang="T14">
                    <a:pos x="T8" y="T9"/>
                  </a:cxn>
                </a:cxnLst>
                <a:rect l="T15" t="T16" r="T17" b="T18"/>
                <a:pathLst>
                  <a:path w="4805" h="4410">
                    <a:moveTo>
                      <a:pt x="0" y="0"/>
                    </a:moveTo>
                    <a:lnTo>
                      <a:pt x="4805" y="3510"/>
                    </a:lnTo>
                    <a:lnTo>
                      <a:pt x="4805" y="4410"/>
                    </a:lnTo>
                    <a:lnTo>
                      <a:pt x="0" y="900"/>
                    </a:lnTo>
                    <a:lnTo>
                      <a:pt x="0" y="0"/>
                    </a:lnTo>
                  </a:path>
                </a:pathLst>
              </a:custGeom>
              <a:noFill/>
              <a:ln w="9525">
                <a:solidFill>
                  <a:srgbClr val="121415"/>
                </a:solidFill>
                <a:round/>
                <a:headEnd/>
                <a:tailEnd/>
              </a:ln>
            </p:spPr>
            <p:txBody>
              <a:bodyPr/>
              <a:lstStyle/>
              <a:p>
                <a:endParaRPr lang="en-US">
                  <a:latin typeface="Constantia" pitchFamily="18" charset="0"/>
                </a:endParaRPr>
              </a:p>
            </p:txBody>
          </p:sp>
          <p:sp>
            <p:nvSpPr>
              <p:cNvPr id="90134" name="Freeform 21"/>
              <p:cNvSpPr>
                <a:spLocks/>
              </p:cNvSpPr>
              <p:nvPr/>
            </p:nvSpPr>
            <p:spPr bwMode="auto">
              <a:xfrm>
                <a:off x="3244" y="1471"/>
                <a:ext cx="1241" cy="1405"/>
              </a:xfrm>
              <a:custGeom>
                <a:avLst/>
                <a:gdLst>
                  <a:gd name="T0" fmla="*/ 211 w 6205"/>
                  <a:gd name="T1" fmla="*/ 3530 h 7025"/>
                  <a:gd name="T2" fmla="*/ 6205 w 6205"/>
                  <a:gd name="T3" fmla="*/ 4445 h 7025"/>
                  <a:gd name="T4" fmla="*/ 6167 w 6205"/>
                  <a:gd name="T5" fmla="*/ 4556 h 7025"/>
                  <a:gd name="T6" fmla="*/ 6131 w 6205"/>
                  <a:gd name="T7" fmla="*/ 4661 h 7025"/>
                  <a:gd name="T8" fmla="*/ 6095 w 6205"/>
                  <a:gd name="T9" fmla="*/ 4762 h 7025"/>
                  <a:gd name="T10" fmla="*/ 6059 w 6205"/>
                  <a:gd name="T11" fmla="*/ 4860 h 7025"/>
                  <a:gd name="T12" fmla="*/ 6023 w 6205"/>
                  <a:gd name="T13" fmla="*/ 4952 h 7025"/>
                  <a:gd name="T14" fmla="*/ 5988 w 6205"/>
                  <a:gd name="T15" fmla="*/ 5042 h 7025"/>
                  <a:gd name="T16" fmla="*/ 5952 w 6205"/>
                  <a:gd name="T17" fmla="*/ 5129 h 7025"/>
                  <a:gd name="T18" fmla="*/ 5916 w 6205"/>
                  <a:gd name="T19" fmla="*/ 5211 h 7025"/>
                  <a:gd name="T20" fmla="*/ 5880 w 6205"/>
                  <a:gd name="T21" fmla="*/ 5293 h 7025"/>
                  <a:gd name="T22" fmla="*/ 5845 w 6205"/>
                  <a:gd name="T23" fmla="*/ 5370 h 7025"/>
                  <a:gd name="T24" fmla="*/ 5809 w 6205"/>
                  <a:gd name="T25" fmla="*/ 5446 h 7025"/>
                  <a:gd name="T26" fmla="*/ 5773 w 6205"/>
                  <a:gd name="T27" fmla="*/ 5520 h 7025"/>
                  <a:gd name="T28" fmla="*/ 5736 w 6205"/>
                  <a:gd name="T29" fmla="*/ 5592 h 7025"/>
                  <a:gd name="T30" fmla="*/ 5698 w 6205"/>
                  <a:gd name="T31" fmla="*/ 5662 h 7025"/>
                  <a:gd name="T32" fmla="*/ 5660 w 6205"/>
                  <a:gd name="T33" fmla="*/ 5733 h 7025"/>
                  <a:gd name="T34" fmla="*/ 5621 w 6205"/>
                  <a:gd name="T35" fmla="*/ 5802 h 7025"/>
                  <a:gd name="T36" fmla="*/ 5582 w 6205"/>
                  <a:gd name="T37" fmla="*/ 5870 h 7025"/>
                  <a:gd name="T38" fmla="*/ 5541 w 6205"/>
                  <a:gd name="T39" fmla="*/ 5938 h 7025"/>
                  <a:gd name="T40" fmla="*/ 5499 w 6205"/>
                  <a:gd name="T41" fmla="*/ 6007 h 7025"/>
                  <a:gd name="T42" fmla="*/ 5456 w 6205"/>
                  <a:gd name="T43" fmla="*/ 6075 h 7025"/>
                  <a:gd name="T44" fmla="*/ 5367 w 6205"/>
                  <a:gd name="T45" fmla="*/ 6214 h 7025"/>
                  <a:gd name="T46" fmla="*/ 5273 w 6205"/>
                  <a:gd name="T47" fmla="*/ 6359 h 7025"/>
                  <a:gd name="T48" fmla="*/ 5064 w 6205"/>
                  <a:gd name="T49" fmla="*/ 6669 h 7025"/>
                  <a:gd name="T50" fmla="*/ 4825 w 6205"/>
                  <a:gd name="T51" fmla="*/ 7025 h 7025"/>
                  <a:gd name="T52" fmla="*/ 0 w 6205"/>
                  <a:gd name="T53" fmla="*/ 3510 h 7025"/>
                  <a:gd name="T54" fmla="*/ 4825 w 6205"/>
                  <a:gd name="T55" fmla="*/ 0 h 7025"/>
                  <a:gd name="T56" fmla="*/ 4896 w 6205"/>
                  <a:gd name="T57" fmla="*/ 71 h 7025"/>
                  <a:gd name="T58" fmla="*/ 4963 w 6205"/>
                  <a:gd name="T59" fmla="*/ 144 h 7025"/>
                  <a:gd name="T60" fmla="*/ 5028 w 6205"/>
                  <a:gd name="T61" fmla="*/ 216 h 7025"/>
                  <a:gd name="T62" fmla="*/ 5090 w 6205"/>
                  <a:gd name="T63" fmla="*/ 288 h 7025"/>
                  <a:gd name="T64" fmla="*/ 5151 w 6205"/>
                  <a:gd name="T65" fmla="*/ 362 h 7025"/>
                  <a:gd name="T66" fmla="*/ 5209 w 6205"/>
                  <a:gd name="T67" fmla="*/ 435 h 7025"/>
                  <a:gd name="T68" fmla="*/ 5264 w 6205"/>
                  <a:gd name="T69" fmla="*/ 509 h 7025"/>
                  <a:gd name="T70" fmla="*/ 5317 w 6205"/>
                  <a:gd name="T71" fmla="*/ 584 h 7025"/>
                  <a:gd name="T72" fmla="*/ 5369 w 6205"/>
                  <a:gd name="T73" fmla="*/ 658 h 7025"/>
                  <a:gd name="T74" fmla="*/ 5418 w 6205"/>
                  <a:gd name="T75" fmla="*/ 733 h 7025"/>
                  <a:gd name="T76" fmla="*/ 5465 w 6205"/>
                  <a:gd name="T77" fmla="*/ 809 h 7025"/>
                  <a:gd name="T78" fmla="*/ 5512 w 6205"/>
                  <a:gd name="T79" fmla="*/ 884 h 7025"/>
                  <a:gd name="T80" fmla="*/ 5556 w 6205"/>
                  <a:gd name="T81" fmla="*/ 961 h 7025"/>
                  <a:gd name="T82" fmla="*/ 5599 w 6205"/>
                  <a:gd name="T83" fmla="*/ 1038 h 7025"/>
                  <a:gd name="T84" fmla="*/ 5639 w 6205"/>
                  <a:gd name="T85" fmla="*/ 1116 h 7025"/>
                  <a:gd name="T86" fmla="*/ 5679 w 6205"/>
                  <a:gd name="T87" fmla="*/ 1194 h 7025"/>
                  <a:gd name="T88" fmla="*/ 5717 w 6205"/>
                  <a:gd name="T89" fmla="*/ 1273 h 7025"/>
                  <a:gd name="T90" fmla="*/ 5755 w 6205"/>
                  <a:gd name="T91" fmla="*/ 1353 h 7025"/>
                  <a:gd name="T92" fmla="*/ 5791 w 6205"/>
                  <a:gd name="T93" fmla="*/ 1434 h 7025"/>
                  <a:gd name="T94" fmla="*/ 5826 w 6205"/>
                  <a:gd name="T95" fmla="*/ 1514 h 7025"/>
                  <a:gd name="T96" fmla="*/ 5861 w 6205"/>
                  <a:gd name="T97" fmla="*/ 1595 h 7025"/>
                  <a:gd name="T98" fmla="*/ 5894 w 6205"/>
                  <a:gd name="T99" fmla="*/ 1678 h 7025"/>
                  <a:gd name="T100" fmla="*/ 5927 w 6205"/>
                  <a:gd name="T101" fmla="*/ 1762 h 7025"/>
                  <a:gd name="T102" fmla="*/ 5959 w 6205"/>
                  <a:gd name="T103" fmla="*/ 1845 h 7025"/>
                  <a:gd name="T104" fmla="*/ 5991 w 6205"/>
                  <a:gd name="T105" fmla="*/ 1931 h 7025"/>
                  <a:gd name="T106" fmla="*/ 6022 w 6205"/>
                  <a:gd name="T107" fmla="*/ 2016 h 7025"/>
                  <a:gd name="T108" fmla="*/ 6053 w 6205"/>
                  <a:gd name="T109" fmla="*/ 2103 h 7025"/>
                  <a:gd name="T110" fmla="*/ 6084 w 6205"/>
                  <a:gd name="T111" fmla="*/ 2190 h 7025"/>
                  <a:gd name="T112" fmla="*/ 6144 w 6205"/>
                  <a:gd name="T113" fmla="*/ 2369 h 7025"/>
                  <a:gd name="T114" fmla="*/ 6205 w 6205"/>
                  <a:gd name="T115" fmla="*/ 2550 h 7025"/>
                  <a:gd name="T116" fmla="*/ 211 w 6205"/>
                  <a:gd name="T117" fmla="*/ 3530 h 70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05"/>
                  <a:gd name="T178" fmla="*/ 0 h 7025"/>
                  <a:gd name="T179" fmla="*/ 6205 w 6205"/>
                  <a:gd name="T180" fmla="*/ 7025 h 70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05" h="7025">
                    <a:moveTo>
                      <a:pt x="211" y="3530"/>
                    </a:moveTo>
                    <a:lnTo>
                      <a:pt x="6205" y="4445"/>
                    </a:lnTo>
                    <a:lnTo>
                      <a:pt x="6167" y="4556"/>
                    </a:lnTo>
                    <a:lnTo>
                      <a:pt x="6131" y="4661"/>
                    </a:lnTo>
                    <a:lnTo>
                      <a:pt x="6095" y="4762"/>
                    </a:lnTo>
                    <a:lnTo>
                      <a:pt x="6059" y="4860"/>
                    </a:lnTo>
                    <a:lnTo>
                      <a:pt x="6023" y="4952"/>
                    </a:lnTo>
                    <a:lnTo>
                      <a:pt x="5988" y="5042"/>
                    </a:lnTo>
                    <a:lnTo>
                      <a:pt x="5952" y="5129"/>
                    </a:lnTo>
                    <a:lnTo>
                      <a:pt x="5916" y="5211"/>
                    </a:lnTo>
                    <a:lnTo>
                      <a:pt x="5880" y="5293"/>
                    </a:lnTo>
                    <a:lnTo>
                      <a:pt x="5845" y="5370"/>
                    </a:lnTo>
                    <a:lnTo>
                      <a:pt x="5809" y="5446"/>
                    </a:lnTo>
                    <a:lnTo>
                      <a:pt x="5773" y="5520"/>
                    </a:lnTo>
                    <a:lnTo>
                      <a:pt x="5736" y="5592"/>
                    </a:lnTo>
                    <a:lnTo>
                      <a:pt x="5698" y="5662"/>
                    </a:lnTo>
                    <a:lnTo>
                      <a:pt x="5660" y="5733"/>
                    </a:lnTo>
                    <a:lnTo>
                      <a:pt x="5621" y="5802"/>
                    </a:lnTo>
                    <a:lnTo>
                      <a:pt x="5582" y="5870"/>
                    </a:lnTo>
                    <a:lnTo>
                      <a:pt x="5541" y="5938"/>
                    </a:lnTo>
                    <a:lnTo>
                      <a:pt x="5499" y="6007"/>
                    </a:lnTo>
                    <a:lnTo>
                      <a:pt x="5456" y="6075"/>
                    </a:lnTo>
                    <a:lnTo>
                      <a:pt x="5367" y="6214"/>
                    </a:lnTo>
                    <a:lnTo>
                      <a:pt x="5273" y="6359"/>
                    </a:lnTo>
                    <a:lnTo>
                      <a:pt x="5064" y="6669"/>
                    </a:lnTo>
                    <a:lnTo>
                      <a:pt x="4825" y="7025"/>
                    </a:lnTo>
                    <a:lnTo>
                      <a:pt x="0" y="3510"/>
                    </a:lnTo>
                    <a:lnTo>
                      <a:pt x="4825" y="0"/>
                    </a:lnTo>
                    <a:lnTo>
                      <a:pt x="4896" y="71"/>
                    </a:lnTo>
                    <a:lnTo>
                      <a:pt x="4963" y="144"/>
                    </a:lnTo>
                    <a:lnTo>
                      <a:pt x="5028" y="216"/>
                    </a:lnTo>
                    <a:lnTo>
                      <a:pt x="5090" y="288"/>
                    </a:lnTo>
                    <a:lnTo>
                      <a:pt x="5151" y="362"/>
                    </a:lnTo>
                    <a:lnTo>
                      <a:pt x="5209" y="435"/>
                    </a:lnTo>
                    <a:lnTo>
                      <a:pt x="5264" y="509"/>
                    </a:lnTo>
                    <a:lnTo>
                      <a:pt x="5317" y="584"/>
                    </a:lnTo>
                    <a:lnTo>
                      <a:pt x="5369" y="658"/>
                    </a:lnTo>
                    <a:lnTo>
                      <a:pt x="5418" y="733"/>
                    </a:lnTo>
                    <a:lnTo>
                      <a:pt x="5465" y="809"/>
                    </a:lnTo>
                    <a:lnTo>
                      <a:pt x="5512" y="884"/>
                    </a:lnTo>
                    <a:lnTo>
                      <a:pt x="5556" y="961"/>
                    </a:lnTo>
                    <a:lnTo>
                      <a:pt x="5599" y="1038"/>
                    </a:lnTo>
                    <a:lnTo>
                      <a:pt x="5639" y="1116"/>
                    </a:lnTo>
                    <a:lnTo>
                      <a:pt x="5679" y="1194"/>
                    </a:lnTo>
                    <a:lnTo>
                      <a:pt x="5717" y="1273"/>
                    </a:lnTo>
                    <a:lnTo>
                      <a:pt x="5755" y="1353"/>
                    </a:lnTo>
                    <a:lnTo>
                      <a:pt x="5791" y="1434"/>
                    </a:lnTo>
                    <a:lnTo>
                      <a:pt x="5826" y="1514"/>
                    </a:lnTo>
                    <a:lnTo>
                      <a:pt x="5861" y="1595"/>
                    </a:lnTo>
                    <a:lnTo>
                      <a:pt x="5894" y="1678"/>
                    </a:lnTo>
                    <a:lnTo>
                      <a:pt x="5927" y="1762"/>
                    </a:lnTo>
                    <a:lnTo>
                      <a:pt x="5959" y="1845"/>
                    </a:lnTo>
                    <a:lnTo>
                      <a:pt x="5991" y="1931"/>
                    </a:lnTo>
                    <a:lnTo>
                      <a:pt x="6022" y="2016"/>
                    </a:lnTo>
                    <a:lnTo>
                      <a:pt x="6053" y="2103"/>
                    </a:lnTo>
                    <a:lnTo>
                      <a:pt x="6084" y="2190"/>
                    </a:lnTo>
                    <a:lnTo>
                      <a:pt x="6144" y="2369"/>
                    </a:lnTo>
                    <a:lnTo>
                      <a:pt x="6205" y="2550"/>
                    </a:lnTo>
                    <a:lnTo>
                      <a:pt x="211" y="3530"/>
                    </a:lnTo>
                    <a:close/>
                  </a:path>
                </a:pathLst>
              </a:custGeom>
              <a:solidFill>
                <a:srgbClr val="FF9999"/>
              </a:solidFill>
              <a:ln w="9525">
                <a:noFill/>
                <a:round/>
                <a:headEnd/>
                <a:tailEnd/>
              </a:ln>
            </p:spPr>
            <p:txBody>
              <a:bodyPr/>
              <a:lstStyle/>
              <a:p>
                <a:endParaRPr lang="en-US">
                  <a:latin typeface="Constantia" pitchFamily="18" charset="0"/>
                </a:endParaRPr>
              </a:p>
            </p:txBody>
          </p:sp>
          <p:sp>
            <p:nvSpPr>
              <p:cNvPr id="90135" name="Freeform 22"/>
              <p:cNvSpPr>
                <a:spLocks/>
              </p:cNvSpPr>
              <p:nvPr/>
            </p:nvSpPr>
            <p:spPr bwMode="auto">
              <a:xfrm>
                <a:off x="3244" y="1471"/>
                <a:ext cx="1241" cy="1405"/>
              </a:xfrm>
              <a:custGeom>
                <a:avLst/>
                <a:gdLst>
                  <a:gd name="T0" fmla="*/ 211 w 6205"/>
                  <a:gd name="T1" fmla="*/ 3530 h 7025"/>
                  <a:gd name="T2" fmla="*/ 6205 w 6205"/>
                  <a:gd name="T3" fmla="*/ 4445 h 7025"/>
                  <a:gd name="T4" fmla="*/ 6167 w 6205"/>
                  <a:gd name="T5" fmla="*/ 4556 h 7025"/>
                  <a:gd name="T6" fmla="*/ 6131 w 6205"/>
                  <a:gd name="T7" fmla="*/ 4661 h 7025"/>
                  <a:gd name="T8" fmla="*/ 6095 w 6205"/>
                  <a:gd name="T9" fmla="*/ 4762 h 7025"/>
                  <a:gd name="T10" fmla="*/ 6059 w 6205"/>
                  <a:gd name="T11" fmla="*/ 4860 h 7025"/>
                  <a:gd name="T12" fmla="*/ 6023 w 6205"/>
                  <a:gd name="T13" fmla="*/ 4952 h 7025"/>
                  <a:gd name="T14" fmla="*/ 5988 w 6205"/>
                  <a:gd name="T15" fmla="*/ 5042 h 7025"/>
                  <a:gd name="T16" fmla="*/ 5952 w 6205"/>
                  <a:gd name="T17" fmla="*/ 5129 h 7025"/>
                  <a:gd name="T18" fmla="*/ 5916 w 6205"/>
                  <a:gd name="T19" fmla="*/ 5211 h 7025"/>
                  <a:gd name="T20" fmla="*/ 5880 w 6205"/>
                  <a:gd name="T21" fmla="*/ 5293 h 7025"/>
                  <a:gd name="T22" fmla="*/ 5845 w 6205"/>
                  <a:gd name="T23" fmla="*/ 5370 h 7025"/>
                  <a:gd name="T24" fmla="*/ 5809 w 6205"/>
                  <a:gd name="T25" fmla="*/ 5446 h 7025"/>
                  <a:gd name="T26" fmla="*/ 5773 w 6205"/>
                  <a:gd name="T27" fmla="*/ 5520 h 7025"/>
                  <a:gd name="T28" fmla="*/ 5736 w 6205"/>
                  <a:gd name="T29" fmla="*/ 5592 h 7025"/>
                  <a:gd name="T30" fmla="*/ 5698 w 6205"/>
                  <a:gd name="T31" fmla="*/ 5662 h 7025"/>
                  <a:gd name="T32" fmla="*/ 5660 w 6205"/>
                  <a:gd name="T33" fmla="*/ 5733 h 7025"/>
                  <a:gd name="T34" fmla="*/ 5621 w 6205"/>
                  <a:gd name="T35" fmla="*/ 5802 h 7025"/>
                  <a:gd name="T36" fmla="*/ 5582 w 6205"/>
                  <a:gd name="T37" fmla="*/ 5870 h 7025"/>
                  <a:gd name="T38" fmla="*/ 5541 w 6205"/>
                  <a:gd name="T39" fmla="*/ 5938 h 7025"/>
                  <a:gd name="T40" fmla="*/ 5499 w 6205"/>
                  <a:gd name="T41" fmla="*/ 6007 h 7025"/>
                  <a:gd name="T42" fmla="*/ 5456 w 6205"/>
                  <a:gd name="T43" fmla="*/ 6075 h 7025"/>
                  <a:gd name="T44" fmla="*/ 5367 w 6205"/>
                  <a:gd name="T45" fmla="*/ 6214 h 7025"/>
                  <a:gd name="T46" fmla="*/ 5273 w 6205"/>
                  <a:gd name="T47" fmla="*/ 6359 h 7025"/>
                  <a:gd name="T48" fmla="*/ 5064 w 6205"/>
                  <a:gd name="T49" fmla="*/ 6669 h 7025"/>
                  <a:gd name="T50" fmla="*/ 4825 w 6205"/>
                  <a:gd name="T51" fmla="*/ 7025 h 7025"/>
                  <a:gd name="T52" fmla="*/ 0 w 6205"/>
                  <a:gd name="T53" fmla="*/ 3510 h 7025"/>
                  <a:gd name="T54" fmla="*/ 4825 w 6205"/>
                  <a:gd name="T55" fmla="*/ 0 h 7025"/>
                  <a:gd name="T56" fmla="*/ 4896 w 6205"/>
                  <a:gd name="T57" fmla="*/ 71 h 7025"/>
                  <a:gd name="T58" fmla="*/ 4963 w 6205"/>
                  <a:gd name="T59" fmla="*/ 144 h 7025"/>
                  <a:gd name="T60" fmla="*/ 5028 w 6205"/>
                  <a:gd name="T61" fmla="*/ 216 h 7025"/>
                  <a:gd name="T62" fmla="*/ 5090 w 6205"/>
                  <a:gd name="T63" fmla="*/ 288 h 7025"/>
                  <a:gd name="T64" fmla="*/ 5151 w 6205"/>
                  <a:gd name="T65" fmla="*/ 362 h 7025"/>
                  <a:gd name="T66" fmla="*/ 5209 w 6205"/>
                  <a:gd name="T67" fmla="*/ 435 h 7025"/>
                  <a:gd name="T68" fmla="*/ 5264 w 6205"/>
                  <a:gd name="T69" fmla="*/ 509 h 7025"/>
                  <a:gd name="T70" fmla="*/ 5317 w 6205"/>
                  <a:gd name="T71" fmla="*/ 584 h 7025"/>
                  <a:gd name="T72" fmla="*/ 5369 w 6205"/>
                  <a:gd name="T73" fmla="*/ 658 h 7025"/>
                  <a:gd name="T74" fmla="*/ 5418 w 6205"/>
                  <a:gd name="T75" fmla="*/ 733 h 7025"/>
                  <a:gd name="T76" fmla="*/ 5465 w 6205"/>
                  <a:gd name="T77" fmla="*/ 809 h 7025"/>
                  <a:gd name="T78" fmla="*/ 5512 w 6205"/>
                  <a:gd name="T79" fmla="*/ 884 h 7025"/>
                  <a:gd name="T80" fmla="*/ 5556 w 6205"/>
                  <a:gd name="T81" fmla="*/ 961 h 7025"/>
                  <a:gd name="T82" fmla="*/ 5599 w 6205"/>
                  <a:gd name="T83" fmla="*/ 1038 h 7025"/>
                  <a:gd name="T84" fmla="*/ 5639 w 6205"/>
                  <a:gd name="T85" fmla="*/ 1116 h 7025"/>
                  <a:gd name="T86" fmla="*/ 5679 w 6205"/>
                  <a:gd name="T87" fmla="*/ 1194 h 7025"/>
                  <a:gd name="T88" fmla="*/ 5717 w 6205"/>
                  <a:gd name="T89" fmla="*/ 1273 h 7025"/>
                  <a:gd name="T90" fmla="*/ 5755 w 6205"/>
                  <a:gd name="T91" fmla="*/ 1353 h 7025"/>
                  <a:gd name="T92" fmla="*/ 5791 w 6205"/>
                  <a:gd name="T93" fmla="*/ 1434 h 7025"/>
                  <a:gd name="T94" fmla="*/ 5826 w 6205"/>
                  <a:gd name="T95" fmla="*/ 1514 h 7025"/>
                  <a:gd name="T96" fmla="*/ 5861 w 6205"/>
                  <a:gd name="T97" fmla="*/ 1595 h 7025"/>
                  <a:gd name="T98" fmla="*/ 5894 w 6205"/>
                  <a:gd name="T99" fmla="*/ 1678 h 7025"/>
                  <a:gd name="T100" fmla="*/ 5927 w 6205"/>
                  <a:gd name="T101" fmla="*/ 1762 h 7025"/>
                  <a:gd name="T102" fmla="*/ 5959 w 6205"/>
                  <a:gd name="T103" fmla="*/ 1845 h 7025"/>
                  <a:gd name="T104" fmla="*/ 5991 w 6205"/>
                  <a:gd name="T105" fmla="*/ 1931 h 7025"/>
                  <a:gd name="T106" fmla="*/ 6022 w 6205"/>
                  <a:gd name="T107" fmla="*/ 2016 h 7025"/>
                  <a:gd name="T108" fmla="*/ 6053 w 6205"/>
                  <a:gd name="T109" fmla="*/ 2103 h 7025"/>
                  <a:gd name="T110" fmla="*/ 6084 w 6205"/>
                  <a:gd name="T111" fmla="*/ 2190 h 7025"/>
                  <a:gd name="T112" fmla="*/ 6144 w 6205"/>
                  <a:gd name="T113" fmla="*/ 2369 h 7025"/>
                  <a:gd name="T114" fmla="*/ 6205 w 6205"/>
                  <a:gd name="T115" fmla="*/ 2550 h 7025"/>
                  <a:gd name="T116" fmla="*/ 211 w 6205"/>
                  <a:gd name="T117" fmla="*/ 3530 h 70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05"/>
                  <a:gd name="T178" fmla="*/ 0 h 7025"/>
                  <a:gd name="T179" fmla="*/ 6205 w 6205"/>
                  <a:gd name="T180" fmla="*/ 7025 h 70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05" h="7025">
                    <a:moveTo>
                      <a:pt x="211" y="3530"/>
                    </a:moveTo>
                    <a:lnTo>
                      <a:pt x="6205" y="4445"/>
                    </a:lnTo>
                    <a:lnTo>
                      <a:pt x="6167" y="4556"/>
                    </a:lnTo>
                    <a:lnTo>
                      <a:pt x="6131" y="4661"/>
                    </a:lnTo>
                    <a:lnTo>
                      <a:pt x="6095" y="4762"/>
                    </a:lnTo>
                    <a:lnTo>
                      <a:pt x="6059" y="4860"/>
                    </a:lnTo>
                    <a:lnTo>
                      <a:pt x="6023" y="4952"/>
                    </a:lnTo>
                    <a:lnTo>
                      <a:pt x="5988" y="5042"/>
                    </a:lnTo>
                    <a:lnTo>
                      <a:pt x="5952" y="5129"/>
                    </a:lnTo>
                    <a:lnTo>
                      <a:pt x="5916" y="5211"/>
                    </a:lnTo>
                    <a:lnTo>
                      <a:pt x="5880" y="5293"/>
                    </a:lnTo>
                    <a:lnTo>
                      <a:pt x="5845" y="5370"/>
                    </a:lnTo>
                    <a:lnTo>
                      <a:pt x="5809" y="5446"/>
                    </a:lnTo>
                    <a:lnTo>
                      <a:pt x="5773" y="5520"/>
                    </a:lnTo>
                    <a:lnTo>
                      <a:pt x="5736" y="5592"/>
                    </a:lnTo>
                    <a:lnTo>
                      <a:pt x="5698" y="5662"/>
                    </a:lnTo>
                    <a:lnTo>
                      <a:pt x="5660" y="5733"/>
                    </a:lnTo>
                    <a:lnTo>
                      <a:pt x="5621" y="5802"/>
                    </a:lnTo>
                    <a:lnTo>
                      <a:pt x="5582" y="5870"/>
                    </a:lnTo>
                    <a:lnTo>
                      <a:pt x="5541" y="5938"/>
                    </a:lnTo>
                    <a:lnTo>
                      <a:pt x="5499" y="6007"/>
                    </a:lnTo>
                    <a:lnTo>
                      <a:pt x="5456" y="6075"/>
                    </a:lnTo>
                    <a:lnTo>
                      <a:pt x="5367" y="6214"/>
                    </a:lnTo>
                    <a:lnTo>
                      <a:pt x="5273" y="6359"/>
                    </a:lnTo>
                    <a:lnTo>
                      <a:pt x="5064" y="6669"/>
                    </a:lnTo>
                    <a:lnTo>
                      <a:pt x="4825" y="7025"/>
                    </a:lnTo>
                    <a:lnTo>
                      <a:pt x="0" y="3510"/>
                    </a:lnTo>
                    <a:lnTo>
                      <a:pt x="4825" y="0"/>
                    </a:lnTo>
                    <a:lnTo>
                      <a:pt x="4896" y="71"/>
                    </a:lnTo>
                    <a:lnTo>
                      <a:pt x="4963" y="144"/>
                    </a:lnTo>
                    <a:lnTo>
                      <a:pt x="5028" y="216"/>
                    </a:lnTo>
                    <a:lnTo>
                      <a:pt x="5090" y="288"/>
                    </a:lnTo>
                    <a:lnTo>
                      <a:pt x="5151" y="362"/>
                    </a:lnTo>
                    <a:lnTo>
                      <a:pt x="5209" y="435"/>
                    </a:lnTo>
                    <a:lnTo>
                      <a:pt x="5264" y="509"/>
                    </a:lnTo>
                    <a:lnTo>
                      <a:pt x="5317" y="584"/>
                    </a:lnTo>
                    <a:lnTo>
                      <a:pt x="5369" y="658"/>
                    </a:lnTo>
                    <a:lnTo>
                      <a:pt x="5418" y="733"/>
                    </a:lnTo>
                    <a:lnTo>
                      <a:pt x="5465" y="809"/>
                    </a:lnTo>
                    <a:lnTo>
                      <a:pt x="5512" y="884"/>
                    </a:lnTo>
                    <a:lnTo>
                      <a:pt x="5556" y="961"/>
                    </a:lnTo>
                    <a:lnTo>
                      <a:pt x="5599" y="1038"/>
                    </a:lnTo>
                    <a:lnTo>
                      <a:pt x="5639" y="1116"/>
                    </a:lnTo>
                    <a:lnTo>
                      <a:pt x="5679" y="1194"/>
                    </a:lnTo>
                    <a:lnTo>
                      <a:pt x="5717" y="1273"/>
                    </a:lnTo>
                    <a:lnTo>
                      <a:pt x="5755" y="1353"/>
                    </a:lnTo>
                    <a:lnTo>
                      <a:pt x="5791" y="1434"/>
                    </a:lnTo>
                    <a:lnTo>
                      <a:pt x="5826" y="1514"/>
                    </a:lnTo>
                    <a:lnTo>
                      <a:pt x="5861" y="1595"/>
                    </a:lnTo>
                    <a:lnTo>
                      <a:pt x="5894" y="1678"/>
                    </a:lnTo>
                    <a:lnTo>
                      <a:pt x="5927" y="1762"/>
                    </a:lnTo>
                    <a:lnTo>
                      <a:pt x="5959" y="1845"/>
                    </a:lnTo>
                    <a:lnTo>
                      <a:pt x="5991" y="1931"/>
                    </a:lnTo>
                    <a:lnTo>
                      <a:pt x="6022" y="2016"/>
                    </a:lnTo>
                    <a:lnTo>
                      <a:pt x="6053" y="2103"/>
                    </a:lnTo>
                    <a:lnTo>
                      <a:pt x="6084" y="2190"/>
                    </a:lnTo>
                    <a:lnTo>
                      <a:pt x="6144" y="2369"/>
                    </a:lnTo>
                    <a:lnTo>
                      <a:pt x="6205" y="2550"/>
                    </a:lnTo>
                    <a:lnTo>
                      <a:pt x="211" y="3530"/>
                    </a:lnTo>
                  </a:path>
                </a:pathLst>
              </a:custGeom>
              <a:noFill/>
              <a:ln w="9525">
                <a:solidFill>
                  <a:srgbClr val="121415"/>
                </a:solidFill>
                <a:round/>
                <a:headEnd/>
                <a:tailEnd/>
              </a:ln>
            </p:spPr>
            <p:txBody>
              <a:bodyPr/>
              <a:lstStyle/>
              <a:p>
                <a:endParaRPr lang="en-US">
                  <a:latin typeface="Constantia" pitchFamily="18" charset="0"/>
                </a:endParaRPr>
              </a:p>
            </p:txBody>
          </p:sp>
          <p:sp>
            <p:nvSpPr>
              <p:cNvPr id="90136" name="Freeform 23"/>
              <p:cNvSpPr>
                <a:spLocks/>
              </p:cNvSpPr>
              <p:nvPr/>
            </p:nvSpPr>
            <p:spPr bwMode="auto">
              <a:xfrm>
                <a:off x="2896" y="1471"/>
                <a:ext cx="961" cy="883"/>
              </a:xfrm>
              <a:custGeom>
                <a:avLst/>
                <a:gdLst>
                  <a:gd name="T0" fmla="*/ 0 w 4805"/>
                  <a:gd name="T1" fmla="*/ 3515 h 4415"/>
                  <a:gd name="T2" fmla="*/ 4805 w 4805"/>
                  <a:gd name="T3" fmla="*/ 0 h 4415"/>
                  <a:gd name="T4" fmla="*/ 4805 w 4805"/>
                  <a:gd name="T5" fmla="*/ 900 h 4415"/>
                  <a:gd name="T6" fmla="*/ 0 w 4805"/>
                  <a:gd name="T7" fmla="*/ 4415 h 4415"/>
                  <a:gd name="T8" fmla="*/ 0 w 4805"/>
                  <a:gd name="T9" fmla="*/ 3515 h 4415"/>
                  <a:gd name="T10" fmla="*/ 0 60000 65536"/>
                  <a:gd name="T11" fmla="*/ 0 60000 65536"/>
                  <a:gd name="T12" fmla="*/ 0 60000 65536"/>
                  <a:gd name="T13" fmla="*/ 0 60000 65536"/>
                  <a:gd name="T14" fmla="*/ 0 60000 65536"/>
                  <a:gd name="T15" fmla="*/ 0 w 4805"/>
                  <a:gd name="T16" fmla="*/ 0 h 4415"/>
                  <a:gd name="T17" fmla="*/ 4805 w 4805"/>
                  <a:gd name="T18" fmla="*/ 4415 h 4415"/>
                </a:gdLst>
                <a:ahLst/>
                <a:cxnLst>
                  <a:cxn ang="T10">
                    <a:pos x="T0" y="T1"/>
                  </a:cxn>
                  <a:cxn ang="T11">
                    <a:pos x="T2" y="T3"/>
                  </a:cxn>
                  <a:cxn ang="T12">
                    <a:pos x="T4" y="T5"/>
                  </a:cxn>
                  <a:cxn ang="T13">
                    <a:pos x="T6" y="T7"/>
                  </a:cxn>
                  <a:cxn ang="T14">
                    <a:pos x="T8" y="T9"/>
                  </a:cxn>
                </a:cxnLst>
                <a:rect l="T15" t="T16" r="T17" b="T18"/>
                <a:pathLst>
                  <a:path w="4805" h="4415">
                    <a:moveTo>
                      <a:pt x="0" y="3515"/>
                    </a:moveTo>
                    <a:lnTo>
                      <a:pt x="4805" y="0"/>
                    </a:lnTo>
                    <a:lnTo>
                      <a:pt x="4805" y="900"/>
                    </a:lnTo>
                    <a:lnTo>
                      <a:pt x="0" y="4415"/>
                    </a:lnTo>
                    <a:lnTo>
                      <a:pt x="0" y="3515"/>
                    </a:lnTo>
                    <a:close/>
                  </a:path>
                </a:pathLst>
              </a:custGeom>
              <a:gradFill rotWithShape="0">
                <a:gsLst>
                  <a:gs pos="0">
                    <a:srgbClr val="0C1932"/>
                  </a:gs>
                  <a:gs pos="100000">
                    <a:srgbClr val="3366CC"/>
                  </a:gs>
                </a:gsLst>
                <a:lin ang="18900000" scaled="1"/>
              </a:gradFill>
              <a:ln w="9525">
                <a:noFill/>
                <a:round/>
                <a:headEnd/>
                <a:tailEnd/>
              </a:ln>
            </p:spPr>
            <p:txBody>
              <a:bodyPr/>
              <a:lstStyle/>
              <a:p>
                <a:endParaRPr lang="en-US">
                  <a:latin typeface="Constantia" pitchFamily="18" charset="0"/>
                </a:endParaRPr>
              </a:p>
            </p:txBody>
          </p:sp>
          <p:sp>
            <p:nvSpPr>
              <p:cNvPr id="90137" name="Freeform 24"/>
              <p:cNvSpPr>
                <a:spLocks/>
              </p:cNvSpPr>
              <p:nvPr/>
            </p:nvSpPr>
            <p:spPr bwMode="auto">
              <a:xfrm>
                <a:off x="2896" y="1471"/>
                <a:ext cx="961" cy="883"/>
              </a:xfrm>
              <a:custGeom>
                <a:avLst/>
                <a:gdLst>
                  <a:gd name="T0" fmla="*/ 0 w 4805"/>
                  <a:gd name="T1" fmla="*/ 3515 h 4415"/>
                  <a:gd name="T2" fmla="*/ 4805 w 4805"/>
                  <a:gd name="T3" fmla="*/ 0 h 4415"/>
                  <a:gd name="T4" fmla="*/ 4805 w 4805"/>
                  <a:gd name="T5" fmla="*/ 900 h 4415"/>
                  <a:gd name="T6" fmla="*/ 0 w 4805"/>
                  <a:gd name="T7" fmla="*/ 4415 h 4415"/>
                  <a:gd name="T8" fmla="*/ 0 w 4805"/>
                  <a:gd name="T9" fmla="*/ 3515 h 4415"/>
                  <a:gd name="T10" fmla="*/ 0 60000 65536"/>
                  <a:gd name="T11" fmla="*/ 0 60000 65536"/>
                  <a:gd name="T12" fmla="*/ 0 60000 65536"/>
                  <a:gd name="T13" fmla="*/ 0 60000 65536"/>
                  <a:gd name="T14" fmla="*/ 0 60000 65536"/>
                  <a:gd name="T15" fmla="*/ 0 w 4805"/>
                  <a:gd name="T16" fmla="*/ 0 h 4415"/>
                  <a:gd name="T17" fmla="*/ 4805 w 4805"/>
                  <a:gd name="T18" fmla="*/ 4415 h 4415"/>
                </a:gdLst>
                <a:ahLst/>
                <a:cxnLst>
                  <a:cxn ang="T10">
                    <a:pos x="T0" y="T1"/>
                  </a:cxn>
                  <a:cxn ang="T11">
                    <a:pos x="T2" y="T3"/>
                  </a:cxn>
                  <a:cxn ang="T12">
                    <a:pos x="T4" y="T5"/>
                  </a:cxn>
                  <a:cxn ang="T13">
                    <a:pos x="T6" y="T7"/>
                  </a:cxn>
                  <a:cxn ang="T14">
                    <a:pos x="T8" y="T9"/>
                  </a:cxn>
                </a:cxnLst>
                <a:rect l="T15" t="T16" r="T17" b="T18"/>
                <a:pathLst>
                  <a:path w="4805" h="4415">
                    <a:moveTo>
                      <a:pt x="0" y="3515"/>
                    </a:moveTo>
                    <a:lnTo>
                      <a:pt x="4805" y="0"/>
                    </a:lnTo>
                    <a:lnTo>
                      <a:pt x="4805" y="900"/>
                    </a:lnTo>
                    <a:lnTo>
                      <a:pt x="0" y="4415"/>
                    </a:lnTo>
                    <a:lnTo>
                      <a:pt x="0" y="3515"/>
                    </a:lnTo>
                  </a:path>
                </a:pathLst>
              </a:custGeom>
              <a:noFill/>
              <a:ln w="9525">
                <a:solidFill>
                  <a:srgbClr val="121415"/>
                </a:solidFill>
                <a:round/>
                <a:headEnd/>
                <a:tailEnd/>
              </a:ln>
            </p:spPr>
            <p:txBody>
              <a:bodyPr/>
              <a:lstStyle/>
              <a:p>
                <a:endParaRPr lang="en-US">
                  <a:latin typeface="Constantia" pitchFamily="18" charset="0"/>
                </a:endParaRPr>
              </a:p>
            </p:txBody>
          </p:sp>
          <p:sp>
            <p:nvSpPr>
              <p:cNvPr id="90138" name="Freeform 25"/>
              <p:cNvSpPr>
                <a:spLocks/>
              </p:cNvSpPr>
              <p:nvPr/>
            </p:nvSpPr>
            <p:spPr bwMode="auto">
              <a:xfrm>
                <a:off x="2896" y="2174"/>
                <a:ext cx="961" cy="882"/>
              </a:xfrm>
              <a:custGeom>
                <a:avLst/>
                <a:gdLst>
                  <a:gd name="T0" fmla="*/ 0 w 4805"/>
                  <a:gd name="T1" fmla="*/ 0 h 4410"/>
                  <a:gd name="T2" fmla="*/ 4805 w 4805"/>
                  <a:gd name="T3" fmla="*/ 3510 h 4410"/>
                  <a:gd name="T4" fmla="*/ 4805 w 4805"/>
                  <a:gd name="T5" fmla="*/ 4410 h 4410"/>
                  <a:gd name="T6" fmla="*/ 0 w 4805"/>
                  <a:gd name="T7" fmla="*/ 900 h 4410"/>
                  <a:gd name="T8" fmla="*/ 0 w 4805"/>
                  <a:gd name="T9" fmla="*/ 0 h 4410"/>
                  <a:gd name="T10" fmla="*/ 0 60000 65536"/>
                  <a:gd name="T11" fmla="*/ 0 60000 65536"/>
                  <a:gd name="T12" fmla="*/ 0 60000 65536"/>
                  <a:gd name="T13" fmla="*/ 0 60000 65536"/>
                  <a:gd name="T14" fmla="*/ 0 60000 65536"/>
                  <a:gd name="T15" fmla="*/ 0 w 4805"/>
                  <a:gd name="T16" fmla="*/ 0 h 4410"/>
                  <a:gd name="T17" fmla="*/ 4805 w 4805"/>
                  <a:gd name="T18" fmla="*/ 4410 h 4410"/>
                </a:gdLst>
                <a:ahLst/>
                <a:cxnLst>
                  <a:cxn ang="T10">
                    <a:pos x="T0" y="T1"/>
                  </a:cxn>
                  <a:cxn ang="T11">
                    <a:pos x="T2" y="T3"/>
                  </a:cxn>
                  <a:cxn ang="T12">
                    <a:pos x="T4" y="T5"/>
                  </a:cxn>
                  <a:cxn ang="T13">
                    <a:pos x="T6" y="T7"/>
                  </a:cxn>
                  <a:cxn ang="T14">
                    <a:pos x="T8" y="T9"/>
                  </a:cxn>
                </a:cxnLst>
                <a:rect l="T15" t="T16" r="T17" b="T18"/>
                <a:pathLst>
                  <a:path w="4805" h="4410">
                    <a:moveTo>
                      <a:pt x="0" y="0"/>
                    </a:moveTo>
                    <a:lnTo>
                      <a:pt x="4805" y="3510"/>
                    </a:lnTo>
                    <a:lnTo>
                      <a:pt x="4805" y="4410"/>
                    </a:lnTo>
                    <a:lnTo>
                      <a:pt x="0" y="900"/>
                    </a:lnTo>
                    <a:lnTo>
                      <a:pt x="0" y="0"/>
                    </a:lnTo>
                    <a:close/>
                  </a:path>
                </a:pathLst>
              </a:custGeom>
              <a:solidFill>
                <a:srgbClr val="596063"/>
              </a:solidFill>
              <a:ln w="9525">
                <a:noFill/>
                <a:round/>
                <a:headEnd/>
                <a:tailEnd/>
              </a:ln>
            </p:spPr>
            <p:txBody>
              <a:bodyPr/>
              <a:lstStyle/>
              <a:p>
                <a:endParaRPr lang="en-US">
                  <a:latin typeface="Constantia" pitchFamily="18" charset="0"/>
                </a:endParaRPr>
              </a:p>
            </p:txBody>
          </p:sp>
          <p:sp>
            <p:nvSpPr>
              <p:cNvPr id="90139" name="Freeform 26"/>
              <p:cNvSpPr>
                <a:spLocks/>
              </p:cNvSpPr>
              <p:nvPr/>
            </p:nvSpPr>
            <p:spPr bwMode="auto">
              <a:xfrm>
                <a:off x="2896" y="2174"/>
                <a:ext cx="961" cy="882"/>
              </a:xfrm>
              <a:custGeom>
                <a:avLst/>
                <a:gdLst>
                  <a:gd name="T0" fmla="*/ 0 w 4805"/>
                  <a:gd name="T1" fmla="*/ 0 h 4410"/>
                  <a:gd name="T2" fmla="*/ 4805 w 4805"/>
                  <a:gd name="T3" fmla="*/ 3510 h 4410"/>
                  <a:gd name="T4" fmla="*/ 4805 w 4805"/>
                  <a:gd name="T5" fmla="*/ 4410 h 4410"/>
                  <a:gd name="T6" fmla="*/ 0 w 4805"/>
                  <a:gd name="T7" fmla="*/ 900 h 4410"/>
                  <a:gd name="T8" fmla="*/ 0 w 4805"/>
                  <a:gd name="T9" fmla="*/ 0 h 4410"/>
                  <a:gd name="T10" fmla="*/ 0 60000 65536"/>
                  <a:gd name="T11" fmla="*/ 0 60000 65536"/>
                  <a:gd name="T12" fmla="*/ 0 60000 65536"/>
                  <a:gd name="T13" fmla="*/ 0 60000 65536"/>
                  <a:gd name="T14" fmla="*/ 0 60000 65536"/>
                  <a:gd name="T15" fmla="*/ 0 w 4805"/>
                  <a:gd name="T16" fmla="*/ 0 h 4410"/>
                  <a:gd name="T17" fmla="*/ 4805 w 4805"/>
                  <a:gd name="T18" fmla="*/ 4410 h 4410"/>
                </a:gdLst>
                <a:ahLst/>
                <a:cxnLst>
                  <a:cxn ang="T10">
                    <a:pos x="T0" y="T1"/>
                  </a:cxn>
                  <a:cxn ang="T11">
                    <a:pos x="T2" y="T3"/>
                  </a:cxn>
                  <a:cxn ang="T12">
                    <a:pos x="T4" y="T5"/>
                  </a:cxn>
                  <a:cxn ang="T13">
                    <a:pos x="T6" y="T7"/>
                  </a:cxn>
                  <a:cxn ang="T14">
                    <a:pos x="T8" y="T9"/>
                  </a:cxn>
                </a:cxnLst>
                <a:rect l="T15" t="T16" r="T17" b="T18"/>
                <a:pathLst>
                  <a:path w="4805" h="4410">
                    <a:moveTo>
                      <a:pt x="0" y="0"/>
                    </a:moveTo>
                    <a:lnTo>
                      <a:pt x="4805" y="3510"/>
                    </a:lnTo>
                    <a:lnTo>
                      <a:pt x="4805" y="4410"/>
                    </a:lnTo>
                    <a:lnTo>
                      <a:pt x="0" y="900"/>
                    </a:lnTo>
                    <a:lnTo>
                      <a:pt x="0" y="0"/>
                    </a:lnTo>
                  </a:path>
                </a:pathLst>
              </a:custGeom>
              <a:noFill/>
              <a:ln w="9525">
                <a:solidFill>
                  <a:srgbClr val="121415"/>
                </a:solidFill>
                <a:round/>
                <a:headEnd/>
                <a:tailEnd/>
              </a:ln>
            </p:spPr>
            <p:txBody>
              <a:bodyPr/>
              <a:lstStyle/>
              <a:p>
                <a:endParaRPr lang="en-US">
                  <a:latin typeface="Constantia" pitchFamily="18" charset="0"/>
                </a:endParaRPr>
              </a:p>
            </p:txBody>
          </p:sp>
          <p:sp>
            <p:nvSpPr>
              <p:cNvPr id="90140" name="Freeform 27"/>
              <p:cNvSpPr>
                <a:spLocks/>
              </p:cNvSpPr>
              <p:nvPr/>
            </p:nvSpPr>
            <p:spPr bwMode="auto">
              <a:xfrm>
                <a:off x="1642" y="2174"/>
                <a:ext cx="2221" cy="1272"/>
              </a:xfrm>
              <a:custGeom>
                <a:avLst/>
                <a:gdLst>
                  <a:gd name="T0" fmla="*/ 10959 w 11105"/>
                  <a:gd name="T1" fmla="*/ 3642 h 6360"/>
                  <a:gd name="T2" fmla="*/ 10781 w 11105"/>
                  <a:gd name="T3" fmla="*/ 3796 h 6360"/>
                  <a:gd name="T4" fmla="*/ 10590 w 11105"/>
                  <a:gd name="T5" fmla="*/ 3973 h 6360"/>
                  <a:gd name="T6" fmla="*/ 9695 w 11105"/>
                  <a:gd name="T7" fmla="*/ 4560 h 6360"/>
                  <a:gd name="T8" fmla="*/ 8871 w 11105"/>
                  <a:gd name="T9" fmla="*/ 4970 h 6360"/>
                  <a:gd name="T10" fmla="*/ 8512 w 11105"/>
                  <a:gd name="T11" fmla="*/ 5100 h 6360"/>
                  <a:gd name="T12" fmla="*/ 7989 w 11105"/>
                  <a:gd name="T13" fmla="*/ 5257 h 6360"/>
                  <a:gd name="T14" fmla="*/ 7635 w 11105"/>
                  <a:gd name="T15" fmla="*/ 5321 h 6360"/>
                  <a:gd name="T16" fmla="*/ 7340 w 11105"/>
                  <a:gd name="T17" fmla="*/ 5375 h 6360"/>
                  <a:gd name="T18" fmla="*/ 7021 w 11105"/>
                  <a:gd name="T19" fmla="*/ 5407 h 6360"/>
                  <a:gd name="T20" fmla="*/ 6686 w 11105"/>
                  <a:gd name="T21" fmla="*/ 5443 h 6360"/>
                  <a:gd name="T22" fmla="*/ 6188 w 11105"/>
                  <a:gd name="T23" fmla="*/ 5460 h 6360"/>
                  <a:gd name="T24" fmla="*/ 5782 w 11105"/>
                  <a:gd name="T25" fmla="*/ 5432 h 6360"/>
                  <a:gd name="T26" fmla="*/ 5280 w 11105"/>
                  <a:gd name="T27" fmla="*/ 5400 h 6360"/>
                  <a:gd name="T28" fmla="*/ 4899 w 11105"/>
                  <a:gd name="T29" fmla="*/ 5314 h 6360"/>
                  <a:gd name="T30" fmla="*/ 4678 w 11105"/>
                  <a:gd name="T31" fmla="*/ 5275 h 6360"/>
                  <a:gd name="T32" fmla="*/ 4203 w 11105"/>
                  <a:gd name="T33" fmla="*/ 5153 h 6360"/>
                  <a:gd name="T34" fmla="*/ 3946 w 11105"/>
                  <a:gd name="T35" fmla="*/ 5058 h 6360"/>
                  <a:gd name="T36" fmla="*/ 3631 w 11105"/>
                  <a:gd name="T37" fmla="*/ 4947 h 6360"/>
                  <a:gd name="T38" fmla="*/ 3119 w 11105"/>
                  <a:gd name="T39" fmla="*/ 4713 h 6360"/>
                  <a:gd name="T40" fmla="*/ 2206 w 11105"/>
                  <a:gd name="T41" fmla="*/ 4146 h 6360"/>
                  <a:gd name="T42" fmla="*/ 1648 w 11105"/>
                  <a:gd name="T43" fmla="*/ 3678 h 6360"/>
                  <a:gd name="T44" fmla="*/ 1254 w 11105"/>
                  <a:gd name="T45" fmla="*/ 3274 h 6360"/>
                  <a:gd name="T46" fmla="*/ 1088 w 11105"/>
                  <a:gd name="T47" fmla="*/ 3063 h 6360"/>
                  <a:gd name="T48" fmla="*/ 883 w 11105"/>
                  <a:gd name="T49" fmla="*/ 2772 h 6360"/>
                  <a:gd name="T50" fmla="*/ 763 w 11105"/>
                  <a:gd name="T51" fmla="*/ 2617 h 6360"/>
                  <a:gd name="T52" fmla="*/ 675 w 11105"/>
                  <a:gd name="T53" fmla="*/ 2444 h 6360"/>
                  <a:gd name="T54" fmla="*/ 563 w 11105"/>
                  <a:gd name="T55" fmla="*/ 2283 h 6360"/>
                  <a:gd name="T56" fmla="*/ 383 w 11105"/>
                  <a:gd name="T57" fmla="*/ 1896 h 6360"/>
                  <a:gd name="T58" fmla="*/ 150 w 11105"/>
                  <a:gd name="T59" fmla="*/ 1230 h 6360"/>
                  <a:gd name="T60" fmla="*/ 58 w 11105"/>
                  <a:gd name="T61" fmla="*/ 785 h 6360"/>
                  <a:gd name="T62" fmla="*/ 20 w 11105"/>
                  <a:gd name="T63" fmla="*/ 456 h 6360"/>
                  <a:gd name="T64" fmla="*/ 0 w 11105"/>
                  <a:gd name="T65" fmla="*/ 169 h 6360"/>
                  <a:gd name="T66" fmla="*/ 0 w 11105"/>
                  <a:gd name="T67" fmla="*/ 473 h 6360"/>
                  <a:gd name="T68" fmla="*/ 14 w 11105"/>
                  <a:gd name="T69" fmla="*/ 1336 h 6360"/>
                  <a:gd name="T70" fmla="*/ 53 w 11105"/>
                  <a:gd name="T71" fmla="*/ 1626 h 6360"/>
                  <a:gd name="T72" fmla="*/ 300 w 11105"/>
                  <a:gd name="T73" fmla="*/ 2580 h 6360"/>
                  <a:gd name="T74" fmla="*/ 450 w 11105"/>
                  <a:gd name="T75" fmla="*/ 2940 h 6360"/>
                  <a:gd name="T76" fmla="*/ 559 w 11105"/>
                  <a:gd name="T77" fmla="*/ 3168 h 6360"/>
                  <a:gd name="T78" fmla="*/ 702 w 11105"/>
                  <a:gd name="T79" fmla="*/ 3405 h 6360"/>
                  <a:gd name="T80" fmla="*/ 1195 w 11105"/>
                  <a:gd name="T81" fmla="*/ 4093 h 6360"/>
                  <a:gd name="T82" fmla="*/ 1427 w 11105"/>
                  <a:gd name="T83" fmla="*/ 4367 h 6360"/>
                  <a:gd name="T84" fmla="*/ 1690 w 11105"/>
                  <a:gd name="T85" fmla="*/ 4621 h 6360"/>
                  <a:gd name="T86" fmla="*/ 2115 w 11105"/>
                  <a:gd name="T87" fmla="*/ 4980 h 6360"/>
                  <a:gd name="T88" fmla="*/ 2336 w 11105"/>
                  <a:gd name="T89" fmla="*/ 5147 h 6360"/>
                  <a:gd name="T90" fmla="*/ 2833 w 11105"/>
                  <a:gd name="T91" fmla="*/ 5460 h 6360"/>
                  <a:gd name="T92" fmla="*/ 3205 w 11105"/>
                  <a:gd name="T93" fmla="*/ 5649 h 6360"/>
                  <a:gd name="T94" fmla="*/ 3719 w 11105"/>
                  <a:gd name="T95" fmla="*/ 5880 h 6360"/>
                  <a:gd name="T96" fmla="*/ 3983 w 11105"/>
                  <a:gd name="T97" fmla="*/ 5977 h 6360"/>
                  <a:gd name="T98" fmla="*/ 5601 w 11105"/>
                  <a:gd name="T99" fmla="*/ 6320 h 6360"/>
                  <a:gd name="T100" fmla="*/ 5913 w 11105"/>
                  <a:gd name="T101" fmla="*/ 6352 h 6360"/>
                  <a:gd name="T102" fmla="*/ 6518 w 11105"/>
                  <a:gd name="T103" fmla="*/ 6360 h 6360"/>
                  <a:gd name="T104" fmla="*/ 6881 w 11105"/>
                  <a:gd name="T105" fmla="*/ 6326 h 6360"/>
                  <a:gd name="T106" fmla="*/ 7989 w 11105"/>
                  <a:gd name="T107" fmla="*/ 6157 h 6360"/>
                  <a:gd name="T108" fmla="*/ 8512 w 11105"/>
                  <a:gd name="T109" fmla="*/ 6000 h 6360"/>
                  <a:gd name="T110" fmla="*/ 8871 w 11105"/>
                  <a:gd name="T111" fmla="*/ 5870 h 6360"/>
                  <a:gd name="T112" fmla="*/ 9066 w 11105"/>
                  <a:gd name="T113" fmla="*/ 5779 h 6360"/>
                  <a:gd name="T114" fmla="*/ 9425 w 11105"/>
                  <a:gd name="T115" fmla="*/ 5615 h 6360"/>
                  <a:gd name="T116" fmla="*/ 9797 w 11105"/>
                  <a:gd name="T117" fmla="*/ 5413 h 6360"/>
                  <a:gd name="T118" fmla="*/ 10717 w 11105"/>
                  <a:gd name="T119" fmla="*/ 4754 h 6360"/>
                  <a:gd name="T120" fmla="*/ 10907 w 11105"/>
                  <a:gd name="T121" fmla="*/ 4590 h 6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05"/>
                  <a:gd name="T184" fmla="*/ 0 h 6360"/>
                  <a:gd name="T185" fmla="*/ 11105 w 11105"/>
                  <a:gd name="T186" fmla="*/ 6360 h 6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05" h="6360">
                    <a:moveTo>
                      <a:pt x="11105" y="3510"/>
                    </a:moveTo>
                    <a:lnTo>
                      <a:pt x="11087" y="3522"/>
                    </a:lnTo>
                    <a:lnTo>
                      <a:pt x="11071" y="3535"/>
                    </a:lnTo>
                    <a:lnTo>
                      <a:pt x="11055" y="3548"/>
                    </a:lnTo>
                    <a:lnTo>
                      <a:pt x="11040" y="3562"/>
                    </a:lnTo>
                    <a:lnTo>
                      <a:pt x="11012" y="3588"/>
                    </a:lnTo>
                    <a:lnTo>
                      <a:pt x="10985" y="3615"/>
                    </a:lnTo>
                    <a:lnTo>
                      <a:pt x="10959" y="3642"/>
                    </a:lnTo>
                    <a:lnTo>
                      <a:pt x="10931" y="3668"/>
                    </a:lnTo>
                    <a:lnTo>
                      <a:pt x="10916" y="3682"/>
                    </a:lnTo>
                    <a:lnTo>
                      <a:pt x="10900" y="3695"/>
                    </a:lnTo>
                    <a:lnTo>
                      <a:pt x="10883" y="3708"/>
                    </a:lnTo>
                    <a:lnTo>
                      <a:pt x="10865" y="3720"/>
                    </a:lnTo>
                    <a:lnTo>
                      <a:pt x="10836" y="3747"/>
                    </a:lnTo>
                    <a:lnTo>
                      <a:pt x="10807" y="3772"/>
                    </a:lnTo>
                    <a:lnTo>
                      <a:pt x="10781" y="3796"/>
                    </a:lnTo>
                    <a:lnTo>
                      <a:pt x="10754" y="3819"/>
                    </a:lnTo>
                    <a:lnTo>
                      <a:pt x="10729" y="3842"/>
                    </a:lnTo>
                    <a:lnTo>
                      <a:pt x="10703" y="3867"/>
                    </a:lnTo>
                    <a:lnTo>
                      <a:pt x="10692" y="3882"/>
                    </a:lnTo>
                    <a:lnTo>
                      <a:pt x="10680" y="3897"/>
                    </a:lnTo>
                    <a:lnTo>
                      <a:pt x="10667" y="3912"/>
                    </a:lnTo>
                    <a:lnTo>
                      <a:pt x="10655" y="3931"/>
                    </a:lnTo>
                    <a:lnTo>
                      <a:pt x="10590" y="3973"/>
                    </a:lnTo>
                    <a:lnTo>
                      <a:pt x="10527" y="4019"/>
                    </a:lnTo>
                    <a:lnTo>
                      <a:pt x="10464" y="4064"/>
                    </a:lnTo>
                    <a:lnTo>
                      <a:pt x="10400" y="4110"/>
                    </a:lnTo>
                    <a:lnTo>
                      <a:pt x="10337" y="4156"/>
                    </a:lnTo>
                    <a:lnTo>
                      <a:pt x="10274" y="4201"/>
                    </a:lnTo>
                    <a:lnTo>
                      <a:pt x="10210" y="4246"/>
                    </a:lnTo>
                    <a:lnTo>
                      <a:pt x="10145" y="4290"/>
                    </a:lnTo>
                    <a:lnTo>
                      <a:pt x="9695" y="4560"/>
                    </a:lnTo>
                    <a:lnTo>
                      <a:pt x="9035" y="4890"/>
                    </a:lnTo>
                    <a:lnTo>
                      <a:pt x="9013" y="4904"/>
                    </a:lnTo>
                    <a:lnTo>
                      <a:pt x="8989" y="4918"/>
                    </a:lnTo>
                    <a:lnTo>
                      <a:pt x="8967" y="4929"/>
                    </a:lnTo>
                    <a:lnTo>
                      <a:pt x="8943" y="4940"/>
                    </a:lnTo>
                    <a:lnTo>
                      <a:pt x="8919" y="4950"/>
                    </a:lnTo>
                    <a:lnTo>
                      <a:pt x="8895" y="4961"/>
                    </a:lnTo>
                    <a:lnTo>
                      <a:pt x="8871" y="4970"/>
                    </a:lnTo>
                    <a:lnTo>
                      <a:pt x="8847" y="4978"/>
                    </a:lnTo>
                    <a:lnTo>
                      <a:pt x="8797" y="4993"/>
                    </a:lnTo>
                    <a:lnTo>
                      <a:pt x="8746" y="5009"/>
                    </a:lnTo>
                    <a:lnTo>
                      <a:pt x="8695" y="5024"/>
                    </a:lnTo>
                    <a:lnTo>
                      <a:pt x="8646" y="5040"/>
                    </a:lnTo>
                    <a:lnTo>
                      <a:pt x="8601" y="5061"/>
                    </a:lnTo>
                    <a:lnTo>
                      <a:pt x="8557" y="5080"/>
                    </a:lnTo>
                    <a:lnTo>
                      <a:pt x="8512" y="5100"/>
                    </a:lnTo>
                    <a:lnTo>
                      <a:pt x="8466" y="5117"/>
                    </a:lnTo>
                    <a:lnTo>
                      <a:pt x="8419" y="5134"/>
                    </a:lnTo>
                    <a:lnTo>
                      <a:pt x="8373" y="5149"/>
                    </a:lnTo>
                    <a:lnTo>
                      <a:pt x="8326" y="5165"/>
                    </a:lnTo>
                    <a:lnTo>
                      <a:pt x="8277" y="5180"/>
                    </a:lnTo>
                    <a:lnTo>
                      <a:pt x="8181" y="5207"/>
                    </a:lnTo>
                    <a:lnTo>
                      <a:pt x="8085" y="5232"/>
                    </a:lnTo>
                    <a:lnTo>
                      <a:pt x="7989" y="5257"/>
                    </a:lnTo>
                    <a:lnTo>
                      <a:pt x="7895" y="5281"/>
                    </a:lnTo>
                    <a:lnTo>
                      <a:pt x="7867" y="5281"/>
                    </a:lnTo>
                    <a:lnTo>
                      <a:pt x="7839" y="5283"/>
                    </a:lnTo>
                    <a:lnTo>
                      <a:pt x="7813" y="5285"/>
                    </a:lnTo>
                    <a:lnTo>
                      <a:pt x="7787" y="5290"/>
                    </a:lnTo>
                    <a:lnTo>
                      <a:pt x="7737" y="5299"/>
                    </a:lnTo>
                    <a:lnTo>
                      <a:pt x="7686" y="5310"/>
                    </a:lnTo>
                    <a:lnTo>
                      <a:pt x="7635" y="5321"/>
                    </a:lnTo>
                    <a:lnTo>
                      <a:pt x="7584" y="5330"/>
                    </a:lnTo>
                    <a:lnTo>
                      <a:pt x="7558" y="5335"/>
                    </a:lnTo>
                    <a:lnTo>
                      <a:pt x="7531" y="5337"/>
                    </a:lnTo>
                    <a:lnTo>
                      <a:pt x="7504" y="5339"/>
                    </a:lnTo>
                    <a:lnTo>
                      <a:pt x="7475" y="5340"/>
                    </a:lnTo>
                    <a:lnTo>
                      <a:pt x="7418" y="5357"/>
                    </a:lnTo>
                    <a:lnTo>
                      <a:pt x="7365" y="5371"/>
                    </a:lnTo>
                    <a:lnTo>
                      <a:pt x="7340" y="5375"/>
                    </a:lnTo>
                    <a:lnTo>
                      <a:pt x="7315" y="5381"/>
                    </a:lnTo>
                    <a:lnTo>
                      <a:pt x="7290" y="5386"/>
                    </a:lnTo>
                    <a:lnTo>
                      <a:pt x="7265" y="5389"/>
                    </a:lnTo>
                    <a:lnTo>
                      <a:pt x="7215" y="5395"/>
                    </a:lnTo>
                    <a:lnTo>
                      <a:pt x="7163" y="5398"/>
                    </a:lnTo>
                    <a:lnTo>
                      <a:pt x="7109" y="5399"/>
                    </a:lnTo>
                    <a:lnTo>
                      <a:pt x="7050" y="5400"/>
                    </a:lnTo>
                    <a:lnTo>
                      <a:pt x="7021" y="5407"/>
                    </a:lnTo>
                    <a:lnTo>
                      <a:pt x="6993" y="5412"/>
                    </a:lnTo>
                    <a:lnTo>
                      <a:pt x="6964" y="5416"/>
                    </a:lnTo>
                    <a:lnTo>
                      <a:pt x="6936" y="5421"/>
                    </a:lnTo>
                    <a:lnTo>
                      <a:pt x="6881" y="5426"/>
                    </a:lnTo>
                    <a:lnTo>
                      <a:pt x="6825" y="5430"/>
                    </a:lnTo>
                    <a:lnTo>
                      <a:pt x="6770" y="5434"/>
                    </a:lnTo>
                    <a:lnTo>
                      <a:pt x="6714" y="5440"/>
                    </a:lnTo>
                    <a:lnTo>
                      <a:pt x="6686" y="5443"/>
                    </a:lnTo>
                    <a:lnTo>
                      <a:pt x="6658" y="5448"/>
                    </a:lnTo>
                    <a:lnTo>
                      <a:pt x="6629" y="5454"/>
                    </a:lnTo>
                    <a:lnTo>
                      <a:pt x="6600" y="5460"/>
                    </a:lnTo>
                    <a:lnTo>
                      <a:pt x="6518" y="5460"/>
                    </a:lnTo>
                    <a:lnTo>
                      <a:pt x="6435" y="5460"/>
                    </a:lnTo>
                    <a:lnTo>
                      <a:pt x="6353" y="5460"/>
                    </a:lnTo>
                    <a:lnTo>
                      <a:pt x="6270" y="5460"/>
                    </a:lnTo>
                    <a:lnTo>
                      <a:pt x="6188" y="5460"/>
                    </a:lnTo>
                    <a:lnTo>
                      <a:pt x="6105" y="5460"/>
                    </a:lnTo>
                    <a:lnTo>
                      <a:pt x="6023" y="5460"/>
                    </a:lnTo>
                    <a:lnTo>
                      <a:pt x="5940" y="5460"/>
                    </a:lnTo>
                    <a:lnTo>
                      <a:pt x="5913" y="5452"/>
                    </a:lnTo>
                    <a:lnTo>
                      <a:pt x="5886" y="5446"/>
                    </a:lnTo>
                    <a:lnTo>
                      <a:pt x="5860" y="5441"/>
                    </a:lnTo>
                    <a:lnTo>
                      <a:pt x="5834" y="5437"/>
                    </a:lnTo>
                    <a:lnTo>
                      <a:pt x="5782" y="5432"/>
                    </a:lnTo>
                    <a:lnTo>
                      <a:pt x="5730" y="5430"/>
                    </a:lnTo>
                    <a:lnTo>
                      <a:pt x="5679" y="5428"/>
                    </a:lnTo>
                    <a:lnTo>
                      <a:pt x="5627" y="5423"/>
                    </a:lnTo>
                    <a:lnTo>
                      <a:pt x="5601" y="5420"/>
                    </a:lnTo>
                    <a:lnTo>
                      <a:pt x="5574" y="5415"/>
                    </a:lnTo>
                    <a:lnTo>
                      <a:pt x="5548" y="5408"/>
                    </a:lnTo>
                    <a:lnTo>
                      <a:pt x="5521" y="5400"/>
                    </a:lnTo>
                    <a:lnTo>
                      <a:pt x="5280" y="5400"/>
                    </a:lnTo>
                    <a:lnTo>
                      <a:pt x="5248" y="5390"/>
                    </a:lnTo>
                    <a:lnTo>
                      <a:pt x="5215" y="5381"/>
                    </a:lnTo>
                    <a:lnTo>
                      <a:pt x="5184" y="5372"/>
                    </a:lnTo>
                    <a:lnTo>
                      <a:pt x="5152" y="5365"/>
                    </a:lnTo>
                    <a:lnTo>
                      <a:pt x="5089" y="5352"/>
                    </a:lnTo>
                    <a:lnTo>
                      <a:pt x="5025" y="5340"/>
                    </a:lnTo>
                    <a:lnTo>
                      <a:pt x="4962" y="5328"/>
                    </a:lnTo>
                    <a:lnTo>
                      <a:pt x="4899" y="5314"/>
                    </a:lnTo>
                    <a:lnTo>
                      <a:pt x="4866" y="5308"/>
                    </a:lnTo>
                    <a:lnTo>
                      <a:pt x="4834" y="5300"/>
                    </a:lnTo>
                    <a:lnTo>
                      <a:pt x="4803" y="5291"/>
                    </a:lnTo>
                    <a:lnTo>
                      <a:pt x="4770" y="5281"/>
                    </a:lnTo>
                    <a:lnTo>
                      <a:pt x="4747" y="5279"/>
                    </a:lnTo>
                    <a:lnTo>
                      <a:pt x="4725" y="5278"/>
                    </a:lnTo>
                    <a:lnTo>
                      <a:pt x="4702" y="5277"/>
                    </a:lnTo>
                    <a:lnTo>
                      <a:pt x="4678" y="5275"/>
                    </a:lnTo>
                    <a:lnTo>
                      <a:pt x="4632" y="5268"/>
                    </a:lnTo>
                    <a:lnTo>
                      <a:pt x="4584" y="5260"/>
                    </a:lnTo>
                    <a:lnTo>
                      <a:pt x="4537" y="5250"/>
                    </a:lnTo>
                    <a:lnTo>
                      <a:pt x="4489" y="5239"/>
                    </a:lnTo>
                    <a:lnTo>
                      <a:pt x="4442" y="5226"/>
                    </a:lnTo>
                    <a:lnTo>
                      <a:pt x="4394" y="5213"/>
                    </a:lnTo>
                    <a:lnTo>
                      <a:pt x="4298" y="5183"/>
                    </a:lnTo>
                    <a:lnTo>
                      <a:pt x="4203" y="5153"/>
                    </a:lnTo>
                    <a:lnTo>
                      <a:pt x="4157" y="5139"/>
                    </a:lnTo>
                    <a:lnTo>
                      <a:pt x="4111" y="5124"/>
                    </a:lnTo>
                    <a:lnTo>
                      <a:pt x="4065" y="5112"/>
                    </a:lnTo>
                    <a:lnTo>
                      <a:pt x="4020" y="5100"/>
                    </a:lnTo>
                    <a:lnTo>
                      <a:pt x="4001" y="5088"/>
                    </a:lnTo>
                    <a:lnTo>
                      <a:pt x="3983" y="5077"/>
                    </a:lnTo>
                    <a:lnTo>
                      <a:pt x="3964" y="5067"/>
                    </a:lnTo>
                    <a:lnTo>
                      <a:pt x="3946" y="5058"/>
                    </a:lnTo>
                    <a:lnTo>
                      <a:pt x="3911" y="5042"/>
                    </a:lnTo>
                    <a:lnTo>
                      <a:pt x="3874" y="5028"/>
                    </a:lnTo>
                    <a:lnTo>
                      <a:pt x="3838" y="5017"/>
                    </a:lnTo>
                    <a:lnTo>
                      <a:pt x="3801" y="5006"/>
                    </a:lnTo>
                    <a:lnTo>
                      <a:pt x="3761" y="4993"/>
                    </a:lnTo>
                    <a:lnTo>
                      <a:pt x="3719" y="4980"/>
                    </a:lnTo>
                    <a:lnTo>
                      <a:pt x="3675" y="4964"/>
                    </a:lnTo>
                    <a:lnTo>
                      <a:pt x="3631" y="4947"/>
                    </a:lnTo>
                    <a:lnTo>
                      <a:pt x="3587" y="4930"/>
                    </a:lnTo>
                    <a:lnTo>
                      <a:pt x="3544" y="4911"/>
                    </a:lnTo>
                    <a:lnTo>
                      <a:pt x="3459" y="4871"/>
                    </a:lnTo>
                    <a:lnTo>
                      <a:pt x="3375" y="4831"/>
                    </a:lnTo>
                    <a:lnTo>
                      <a:pt x="3291" y="4789"/>
                    </a:lnTo>
                    <a:lnTo>
                      <a:pt x="3205" y="4749"/>
                    </a:lnTo>
                    <a:lnTo>
                      <a:pt x="3162" y="4731"/>
                    </a:lnTo>
                    <a:lnTo>
                      <a:pt x="3119" y="4713"/>
                    </a:lnTo>
                    <a:lnTo>
                      <a:pt x="3075" y="4696"/>
                    </a:lnTo>
                    <a:lnTo>
                      <a:pt x="3030" y="4680"/>
                    </a:lnTo>
                    <a:lnTo>
                      <a:pt x="2580" y="4410"/>
                    </a:lnTo>
                    <a:lnTo>
                      <a:pt x="2504" y="4358"/>
                    </a:lnTo>
                    <a:lnTo>
                      <a:pt x="2428" y="4306"/>
                    </a:lnTo>
                    <a:lnTo>
                      <a:pt x="2354" y="4253"/>
                    </a:lnTo>
                    <a:lnTo>
                      <a:pt x="2280" y="4200"/>
                    </a:lnTo>
                    <a:lnTo>
                      <a:pt x="2206" y="4146"/>
                    </a:lnTo>
                    <a:lnTo>
                      <a:pt x="2131" y="4094"/>
                    </a:lnTo>
                    <a:lnTo>
                      <a:pt x="2056" y="4041"/>
                    </a:lnTo>
                    <a:lnTo>
                      <a:pt x="1981" y="3990"/>
                    </a:lnTo>
                    <a:lnTo>
                      <a:pt x="1926" y="3936"/>
                    </a:lnTo>
                    <a:lnTo>
                      <a:pt x="1871" y="3884"/>
                    </a:lnTo>
                    <a:lnTo>
                      <a:pt x="1815" y="3832"/>
                    </a:lnTo>
                    <a:lnTo>
                      <a:pt x="1760" y="3781"/>
                    </a:lnTo>
                    <a:lnTo>
                      <a:pt x="1648" y="3678"/>
                    </a:lnTo>
                    <a:lnTo>
                      <a:pt x="1537" y="3575"/>
                    </a:lnTo>
                    <a:lnTo>
                      <a:pt x="1484" y="3523"/>
                    </a:lnTo>
                    <a:lnTo>
                      <a:pt x="1430" y="3470"/>
                    </a:lnTo>
                    <a:lnTo>
                      <a:pt x="1378" y="3416"/>
                    </a:lnTo>
                    <a:lnTo>
                      <a:pt x="1327" y="3360"/>
                    </a:lnTo>
                    <a:lnTo>
                      <a:pt x="1302" y="3331"/>
                    </a:lnTo>
                    <a:lnTo>
                      <a:pt x="1277" y="3303"/>
                    </a:lnTo>
                    <a:lnTo>
                      <a:pt x="1254" y="3274"/>
                    </a:lnTo>
                    <a:lnTo>
                      <a:pt x="1230" y="3244"/>
                    </a:lnTo>
                    <a:lnTo>
                      <a:pt x="1206" y="3214"/>
                    </a:lnTo>
                    <a:lnTo>
                      <a:pt x="1183" y="3183"/>
                    </a:lnTo>
                    <a:lnTo>
                      <a:pt x="1162" y="3151"/>
                    </a:lnTo>
                    <a:lnTo>
                      <a:pt x="1140" y="3120"/>
                    </a:lnTo>
                    <a:lnTo>
                      <a:pt x="1122" y="3102"/>
                    </a:lnTo>
                    <a:lnTo>
                      <a:pt x="1105" y="3083"/>
                    </a:lnTo>
                    <a:lnTo>
                      <a:pt x="1088" y="3063"/>
                    </a:lnTo>
                    <a:lnTo>
                      <a:pt x="1073" y="3044"/>
                    </a:lnTo>
                    <a:lnTo>
                      <a:pt x="1042" y="3003"/>
                    </a:lnTo>
                    <a:lnTo>
                      <a:pt x="1013" y="2962"/>
                    </a:lnTo>
                    <a:lnTo>
                      <a:pt x="983" y="2919"/>
                    </a:lnTo>
                    <a:lnTo>
                      <a:pt x="956" y="2876"/>
                    </a:lnTo>
                    <a:lnTo>
                      <a:pt x="928" y="2833"/>
                    </a:lnTo>
                    <a:lnTo>
                      <a:pt x="900" y="2790"/>
                    </a:lnTo>
                    <a:lnTo>
                      <a:pt x="883" y="2772"/>
                    </a:lnTo>
                    <a:lnTo>
                      <a:pt x="866" y="2753"/>
                    </a:lnTo>
                    <a:lnTo>
                      <a:pt x="849" y="2735"/>
                    </a:lnTo>
                    <a:lnTo>
                      <a:pt x="833" y="2716"/>
                    </a:lnTo>
                    <a:lnTo>
                      <a:pt x="818" y="2697"/>
                    </a:lnTo>
                    <a:lnTo>
                      <a:pt x="804" y="2678"/>
                    </a:lnTo>
                    <a:lnTo>
                      <a:pt x="789" y="2657"/>
                    </a:lnTo>
                    <a:lnTo>
                      <a:pt x="775" y="2637"/>
                    </a:lnTo>
                    <a:lnTo>
                      <a:pt x="763" y="2617"/>
                    </a:lnTo>
                    <a:lnTo>
                      <a:pt x="750" y="2595"/>
                    </a:lnTo>
                    <a:lnTo>
                      <a:pt x="738" y="2574"/>
                    </a:lnTo>
                    <a:lnTo>
                      <a:pt x="728" y="2552"/>
                    </a:lnTo>
                    <a:lnTo>
                      <a:pt x="717" y="2530"/>
                    </a:lnTo>
                    <a:lnTo>
                      <a:pt x="707" y="2507"/>
                    </a:lnTo>
                    <a:lnTo>
                      <a:pt x="698" y="2483"/>
                    </a:lnTo>
                    <a:lnTo>
                      <a:pt x="691" y="2460"/>
                    </a:lnTo>
                    <a:lnTo>
                      <a:pt x="675" y="2444"/>
                    </a:lnTo>
                    <a:lnTo>
                      <a:pt x="659" y="2427"/>
                    </a:lnTo>
                    <a:lnTo>
                      <a:pt x="645" y="2410"/>
                    </a:lnTo>
                    <a:lnTo>
                      <a:pt x="632" y="2393"/>
                    </a:lnTo>
                    <a:lnTo>
                      <a:pt x="618" y="2375"/>
                    </a:lnTo>
                    <a:lnTo>
                      <a:pt x="607" y="2357"/>
                    </a:lnTo>
                    <a:lnTo>
                      <a:pt x="594" y="2339"/>
                    </a:lnTo>
                    <a:lnTo>
                      <a:pt x="583" y="2320"/>
                    </a:lnTo>
                    <a:lnTo>
                      <a:pt x="563" y="2283"/>
                    </a:lnTo>
                    <a:lnTo>
                      <a:pt x="544" y="2246"/>
                    </a:lnTo>
                    <a:lnTo>
                      <a:pt x="525" y="2207"/>
                    </a:lnTo>
                    <a:lnTo>
                      <a:pt x="508" y="2168"/>
                    </a:lnTo>
                    <a:lnTo>
                      <a:pt x="476" y="2090"/>
                    </a:lnTo>
                    <a:lnTo>
                      <a:pt x="442" y="2012"/>
                    </a:lnTo>
                    <a:lnTo>
                      <a:pt x="424" y="1972"/>
                    </a:lnTo>
                    <a:lnTo>
                      <a:pt x="404" y="1935"/>
                    </a:lnTo>
                    <a:lnTo>
                      <a:pt x="383" y="1896"/>
                    </a:lnTo>
                    <a:lnTo>
                      <a:pt x="360" y="1860"/>
                    </a:lnTo>
                    <a:lnTo>
                      <a:pt x="330" y="1770"/>
                    </a:lnTo>
                    <a:lnTo>
                      <a:pt x="300" y="1680"/>
                    </a:lnTo>
                    <a:lnTo>
                      <a:pt x="270" y="1590"/>
                    </a:lnTo>
                    <a:lnTo>
                      <a:pt x="241" y="1500"/>
                    </a:lnTo>
                    <a:lnTo>
                      <a:pt x="210" y="1410"/>
                    </a:lnTo>
                    <a:lnTo>
                      <a:pt x="179" y="1320"/>
                    </a:lnTo>
                    <a:lnTo>
                      <a:pt x="150" y="1230"/>
                    </a:lnTo>
                    <a:lnTo>
                      <a:pt x="120" y="1140"/>
                    </a:lnTo>
                    <a:lnTo>
                      <a:pt x="118" y="1104"/>
                    </a:lnTo>
                    <a:lnTo>
                      <a:pt x="116" y="1068"/>
                    </a:lnTo>
                    <a:lnTo>
                      <a:pt x="112" y="1031"/>
                    </a:lnTo>
                    <a:lnTo>
                      <a:pt x="106" y="996"/>
                    </a:lnTo>
                    <a:lnTo>
                      <a:pt x="91" y="925"/>
                    </a:lnTo>
                    <a:lnTo>
                      <a:pt x="75" y="855"/>
                    </a:lnTo>
                    <a:lnTo>
                      <a:pt x="58" y="785"/>
                    </a:lnTo>
                    <a:lnTo>
                      <a:pt x="44" y="715"/>
                    </a:lnTo>
                    <a:lnTo>
                      <a:pt x="38" y="679"/>
                    </a:lnTo>
                    <a:lnTo>
                      <a:pt x="34" y="643"/>
                    </a:lnTo>
                    <a:lnTo>
                      <a:pt x="31" y="606"/>
                    </a:lnTo>
                    <a:lnTo>
                      <a:pt x="30" y="570"/>
                    </a:lnTo>
                    <a:lnTo>
                      <a:pt x="29" y="531"/>
                    </a:lnTo>
                    <a:lnTo>
                      <a:pt x="26" y="493"/>
                    </a:lnTo>
                    <a:lnTo>
                      <a:pt x="20" y="456"/>
                    </a:lnTo>
                    <a:lnTo>
                      <a:pt x="16" y="420"/>
                    </a:lnTo>
                    <a:lnTo>
                      <a:pt x="10" y="384"/>
                    </a:lnTo>
                    <a:lnTo>
                      <a:pt x="4" y="346"/>
                    </a:lnTo>
                    <a:lnTo>
                      <a:pt x="1" y="309"/>
                    </a:lnTo>
                    <a:lnTo>
                      <a:pt x="0" y="271"/>
                    </a:lnTo>
                    <a:lnTo>
                      <a:pt x="0" y="237"/>
                    </a:lnTo>
                    <a:lnTo>
                      <a:pt x="0" y="203"/>
                    </a:lnTo>
                    <a:lnTo>
                      <a:pt x="0" y="169"/>
                    </a:lnTo>
                    <a:lnTo>
                      <a:pt x="0" y="135"/>
                    </a:lnTo>
                    <a:lnTo>
                      <a:pt x="0" y="101"/>
                    </a:lnTo>
                    <a:lnTo>
                      <a:pt x="0" y="67"/>
                    </a:lnTo>
                    <a:lnTo>
                      <a:pt x="0" y="34"/>
                    </a:lnTo>
                    <a:lnTo>
                      <a:pt x="0" y="0"/>
                    </a:lnTo>
                    <a:lnTo>
                      <a:pt x="0" y="157"/>
                    </a:lnTo>
                    <a:lnTo>
                      <a:pt x="0" y="315"/>
                    </a:lnTo>
                    <a:lnTo>
                      <a:pt x="0" y="473"/>
                    </a:lnTo>
                    <a:lnTo>
                      <a:pt x="0" y="630"/>
                    </a:lnTo>
                    <a:lnTo>
                      <a:pt x="0" y="787"/>
                    </a:lnTo>
                    <a:lnTo>
                      <a:pt x="0" y="944"/>
                    </a:lnTo>
                    <a:lnTo>
                      <a:pt x="0" y="1103"/>
                    </a:lnTo>
                    <a:lnTo>
                      <a:pt x="0" y="1260"/>
                    </a:lnTo>
                    <a:lnTo>
                      <a:pt x="5" y="1286"/>
                    </a:lnTo>
                    <a:lnTo>
                      <a:pt x="11" y="1311"/>
                    </a:lnTo>
                    <a:lnTo>
                      <a:pt x="14" y="1336"/>
                    </a:lnTo>
                    <a:lnTo>
                      <a:pt x="18" y="1361"/>
                    </a:lnTo>
                    <a:lnTo>
                      <a:pt x="22" y="1409"/>
                    </a:lnTo>
                    <a:lnTo>
                      <a:pt x="27" y="1458"/>
                    </a:lnTo>
                    <a:lnTo>
                      <a:pt x="31" y="1505"/>
                    </a:lnTo>
                    <a:lnTo>
                      <a:pt x="37" y="1554"/>
                    </a:lnTo>
                    <a:lnTo>
                      <a:pt x="42" y="1578"/>
                    </a:lnTo>
                    <a:lnTo>
                      <a:pt x="46" y="1601"/>
                    </a:lnTo>
                    <a:lnTo>
                      <a:pt x="53" y="1626"/>
                    </a:lnTo>
                    <a:lnTo>
                      <a:pt x="60" y="1650"/>
                    </a:lnTo>
                    <a:lnTo>
                      <a:pt x="120" y="2040"/>
                    </a:lnTo>
                    <a:lnTo>
                      <a:pt x="150" y="2130"/>
                    </a:lnTo>
                    <a:lnTo>
                      <a:pt x="179" y="2220"/>
                    </a:lnTo>
                    <a:lnTo>
                      <a:pt x="210" y="2310"/>
                    </a:lnTo>
                    <a:lnTo>
                      <a:pt x="241" y="2400"/>
                    </a:lnTo>
                    <a:lnTo>
                      <a:pt x="270" y="2490"/>
                    </a:lnTo>
                    <a:lnTo>
                      <a:pt x="300" y="2580"/>
                    </a:lnTo>
                    <a:lnTo>
                      <a:pt x="330" y="2670"/>
                    </a:lnTo>
                    <a:lnTo>
                      <a:pt x="360" y="2760"/>
                    </a:lnTo>
                    <a:lnTo>
                      <a:pt x="374" y="2783"/>
                    </a:lnTo>
                    <a:lnTo>
                      <a:pt x="388" y="2804"/>
                    </a:lnTo>
                    <a:lnTo>
                      <a:pt x="399" y="2827"/>
                    </a:lnTo>
                    <a:lnTo>
                      <a:pt x="410" y="2850"/>
                    </a:lnTo>
                    <a:lnTo>
                      <a:pt x="430" y="2895"/>
                    </a:lnTo>
                    <a:lnTo>
                      <a:pt x="450" y="2940"/>
                    </a:lnTo>
                    <a:lnTo>
                      <a:pt x="469" y="2985"/>
                    </a:lnTo>
                    <a:lnTo>
                      <a:pt x="489" y="3030"/>
                    </a:lnTo>
                    <a:lnTo>
                      <a:pt x="501" y="3053"/>
                    </a:lnTo>
                    <a:lnTo>
                      <a:pt x="513" y="3076"/>
                    </a:lnTo>
                    <a:lnTo>
                      <a:pt x="525" y="3097"/>
                    </a:lnTo>
                    <a:lnTo>
                      <a:pt x="540" y="3120"/>
                    </a:lnTo>
                    <a:lnTo>
                      <a:pt x="549" y="3145"/>
                    </a:lnTo>
                    <a:lnTo>
                      <a:pt x="559" y="3168"/>
                    </a:lnTo>
                    <a:lnTo>
                      <a:pt x="570" y="3190"/>
                    </a:lnTo>
                    <a:lnTo>
                      <a:pt x="581" y="3211"/>
                    </a:lnTo>
                    <a:lnTo>
                      <a:pt x="606" y="3251"/>
                    </a:lnTo>
                    <a:lnTo>
                      <a:pt x="631" y="3288"/>
                    </a:lnTo>
                    <a:lnTo>
                      <a:pt x="657" y="3326"/>
                    </a:lnTo>
                    <a:lnTo>
                      <a:pt x="680" y="3364"/>
                    </a:lnTo>
                    <a:lnTo>
                      <a:pt x="692" y="3383"/>
                    </a:lnTo>
                    <a:lnTo>
                      <a:pt x="702" y="3405"/>
                    </a:lnTo>
                    <a:lnTo>
                      <a:pt x="712" y="3426"/>
                    </a:lnTo>
                    <a:lnTo>
                      <a:pt x="720" y="3450"/>
                    </a:lnTo>
                    <a:lnTo>
                      <a:pt x="1079" y="3960"/>
                    </a:lnTo>
                    <a:lnTo>
                      <a:pt x="1100" y="3981"/>
                    </a:lnTo>
                    <a:lnTo>
                      <a:pt x="1120" y="4003"/>
                    </a:lnTo>
                    <a:lnTo>
                      <a:pt x="1139" y="4024"/>
                    </a:lnTo>
                    <a:lnTo>
                      <a:pt x="1157" y="4047"/>
                    </a:lnTo>
                    <a:lnTo>
                      <a:pt x="1195" y="4093"/>
                    </a:lnTo>
                    <a:lnTo>
                      <a:pt x="1230" y="4140"/>
                    </a:lnTo>
                    <a:lnTo>
                      <a:pt x="1266" y="4187"/>
                    </a:lnTo>
                    <a:lnTo>
                      <a:pt x="1302" y="4232"/>
                    </a:lnTo>
                    <a:lnTo>
                      <a:pt x="1320" y="4255"/>
                    </a:lnTo>
                    <a:lnTo>
                      <a:pt x="1339" y="4278"/>
                    </a:lnTo>
                    <a:lnTo>
                      <a:pt x="1360" y="4299"/>
                    </a:lnTo>
                    <a:lnTo>
                      <a:pt x="1380" y="4319"/>
                    </a:lnTo>
                    <a:lnTo>
                      <a:pt x="1427" y="4367"/>
                    </a:lnTo>
                    <a:lnTo>
                      <a:pt x="1473" y="4416"/>
                    </a:lnTo>
                    <a:lnTo>
                      <a:pt x="1519" y="4463"/>
                    </a:lnTo>
                    <a:lnTo>
                      <a:pt x="1567" y="4511"/>
                    </a:lnTo>
                    <a:lnTo>
                      <a:pt x="1590" y="4533"/>
                    </a:lnTo>
                    <a:lnTo>
                      <a:pt x="1615" y="4556"/>
                    </a:lnTo>
                    <a:lnTo>
                      <a:pt x="1639" y="4578"/>
                    </a:lnTo>
                    <a:lnTo>
                      <a:pt x="1665" y="4600"/>
                    </a:lnTo>
                    <a:lnTo>
                      <a:pt x="1690" y="4621"/>
                    </a:lnTo>
                    <a:lnTo>
                      <a:pt x="1716" y="4642"/>
                    </a:lnTo>
                    <a:lnTo>
                      <a:pt x="1743" y="4661"/>
                    </a:lnTo>
                    <a:lnTo>
                      <a:pt x="1770" y="4680"/>
                    </a:lnTo>
                    <a:lnTo>
                      <a:pt x="1981" y="4890"/>
                    </a:lnTo>
                    <a:lnTo>
                      <a:pt x="2013" y="4913"/>
                    </a:lnTo>
                    <a:lnTo>
                      <a:pt x="2047" y="4935"/>
                    </a:lnTo>
                    <a:lnTo>
                      <a:pt x="2081" y="4957"/>
                    </a:lnTo>
                    <a:lnTo>
                      <a:pt x="2115" y="4980"/>
                    </a:lnTo>
                    <a:lnTo>
                      <a:pt x="2149" y="5002"/>
                    </a:lnTo>
                    <a:lnTo>
                      <a:pt x="2183" y="5025"/>
                    </a:lnTo>
                    <a:lnTo>
                      <a:pt x="2216" y="5048"/>
                    </a:lnTo>
                    <a:lnTo>
                      <a:pt x="2250" y="5070"/>
                    </a:lnTo>
                    <a:lnTo>
                      <a:pt x="2270" y="5089"/>
                    </a:lnTo>
                    <a:lnTo>
                      <a:pt x="2291" y="5110"/>
                    </a:lnTo>
                    <a:lnTo>
                      <a:pt x="2313" y="5129"/>
                    </a:lnTo>
                    <a:lnTo>
                      <a:pt x="2336" y="5147"/>
                    </a:lnTo>
                    <a:lnTo>
                      <a:pt x="2381" y="5183"/>
                    </a:lnTo>
                    <a:lnTo>
                      <a:pt x="2427" y="5217"/>
                    </a:lnTo>
                    <a:lnTo>
                      <a:pt x="2476" y="5250"/>
                    </a:lnTo>
                    <a:lnTo>
                      <a:pt x="2526" y="5282"/>
                    </a:lnTo>
                    <a:lnTo>
                      <a:pt x="2576" y="5313"/>
                    </a:lnTo>
                    <a:lnTo>
                      <a:pt x="2627" y="5343"/>
                    </a:lnTo>
                    <a:lnTo>
                      <a:pt x="2730" y="5401"/>
                    </a:lnTo>
                    <a:lnTo>
                      <a:pt x="2833" y="5460"/>
                    </a:lnTo>
                    <a:lnTo>
                      <a:pt x="2884" y="5490"/>
                    </a:lnTo>
                    <a:lnTo>
                      <a:pt x="2934" y="5519"/>
                    </a:lnTo>
                    <a:lnTo>
                      <a:pt x="2982" y="5550"/>
                    </a:lnTo>
                    <a:lnTo>
                      <a:pt x="3030" y="5580"/>
                    </a:lnTo>
                    <a:lnTo>
                      <a:pt x="3075" y="5596"/>
                    </a:lnTo>
                    <a:lnTo>
                      <a:pt x="3119" y="5613"/>
                    </a:lnTo>
                    <a:lnTo>
                      <a:pt x="3162" y="5631"/>
                    </a:lnTo>
                    <a:lnTo>
                      <a:pt x="3205" y="5649"/>
                    </a:lnTo>
                    <a:lnTo>
                      <a:pt x="3291" y="5689"/>
                    </a:lnTo>
                    <a:lnTo>
                      <a:pt x="3375" y="5731"/>
                    </a:lnTo>
                    <a:lnTo>
                      <a:pt x="3459" y="5771"/>
                    </a:lnTo>
                    <a:lnTo>
                      <a:pt x="3544" y="5811"/>
                    </a:lnTo>
                    <a:lnTo>
                      <a:pt x="3587" y="5830"/>
                    </a:lnTo>
                    <a:lnTo>
                      <a:pt x="3631" y="5847"/>
                    </a:lnTo>
                    <a:lnTo>
                      <a:pt x="3675" y="5864"/>
                    </a:lnTo>
                    <a:lnTo>
                      <a:pt x="3719" y="5880"/>
                    </a:lnTo>
                    <a:lnTo>
                      <a:pt x="3761" y="5893"/>
                    </a:lnTo>
                    <a:lnTo>
                      <a:pt x="3801" y="5906"/>
                    </a:lnTo>
                    <a:lnTo>
                      <a:pt x="3838" y="5917"/>
                    </a:lnTo>
                    <a:lnTo>
                      <a:pt x="3874" y="5928"/>
                    </a:lnTo>
                    <a:lnTo>
                      <a:pt x="3911" y="5942"/>
                    </a:lnTo>
                    <a:lnTo>
                      <a:pt x="3946" y="5958"/>
                    </a:lnTo>
                    <a:lnTo>
                      <a:pt x="3964" y="5967"/>
                    </a:lnTo>
                    <a:lnTo>
                      <a:pt x="3983" y="5977"/>
                    </a:lnTo>
                    <a:lnTo>
                      <a:pt x="4001" y="5988"/>
                    </a:lnTo>
                    <a:lnTo>
                      <a:pt x="4020" y="6000"/>
                    </a:lnTo>
                    <a:lnTo>
                      <a:pt x="4770" y="6181"/>
                    </a:lnTo>
                    <a:lnTo>
                      <a:pt x="5280" y="6300"/>
                    </a:lnTo>
                    <a:lnTo>
                      <a:pt x="5521" y="6300"/>
                    </a:lnTo>
                    <a:lnTo>
                      <a:pt x="5548" y="6308"/>
                    </a:lnTo>
                    <a:lnTo>
                      <a:pt x="5574" y="6315"/>
                    </a:lnTo>
                    <a:lnTo>
                      <a:pt x="5601" y="6320"/>
                    </a:lnTo>
                    <a:lnTo>
                      <a:pt x="5627" y="6323"/>
                    </a:lnTo>
                    <a:lnTo>
                      <a:pt x="5679" y="6328"/>
                    </a:lnTo>
                    <a:lnTo>
                      <a:pt x="5730" y="6330"/>
                    </a:lnTo>
                    <a:lnTo>
                      <a:pt x="5782" y="6332"/>
                    </a:lnTo>
                    <a:lnTo>
                      <a:pt x="5834" y="6337"/>
                    </a:lnTo>
                    <a:lnTo>
                      <a:pt x="5860" y="6341"/>
                    </a:lnTo>
                    <a:lnTo>
                      <a:pt x="5886" y="6346"/>
                    </a:lnTo>
                    <a:lnTo>
                      <a:pt x="5913" y="6352"/>
                    </a:lnTo>
                    <a:lnTo>
                      <a:pt x="5940" y="6360"/>
                    </a:lnTo>
                    <a:lnTo>
                      <a:pt x="6023" y="6360"/>
                    </a:lnTo>
                    <a:lnTo>
                      <a:pt x="6105" y="6360"/>
                    </a:lnTo>
                    <a:lnTo>
                      <a:pt x="6188" y="6360"/>
                    </a:lnTo>
                    <a:lnTo>
                      <a:pt x="6270" y="6360"/>
                    </a:lnTo>
                    <a:lnTo>
                      <a:pt x="6353" y="6360"/>
                    </a:lnTo>
                    <a:lnTo>
                      <a:pt x="6435" y="6360"/>
                    </a:lnTo>
                    <a:lnTo>
                      <a:pt x="6518" y="6360"/>
                    </a:lnTo>
                    <a:lnTo>
                      <a:pt x="6600" y="6360"/>
                    </a:lnTo>
                    <a:lnTo>
                      <a:pt x="6629" y="6354"/>
                    </a:lnTo>
                    <a:lnTo>
                      <a:pt x="6658" y="6348"/>
                    </a:lnTo>
                    <a:lnTo>
                      <a:pt x="6686" y="6343"/>
                    </a:lnTo>
                    <a:lnTo>
                      <a:pt x="6714" y="6340"/>
                    </a:lnTo>
                    <a:lnTo>
                      <a:pt x="6770" y="6334"/>
                    </a:lnTo>
                    <a:lnTo>
                      <a:pt x="6825" y="6330"/>
                    </a:lnTo>
                    <a:lnTo>
                      <a:pt x="6881" y="6326"/>
                    </a:lnTo>
                    <a:lnTo>
                      <a:pt x="6936" y="6321"/>
                    </a:lnTo>
                    <a:lnTo>
                      <a:pt x="6964" y="6316"/>
                    </a:lnTo>
                    <a:lnTo>
                      <a:pt x="6993" y="6312"/>
                    </a:lnTo>
                    <a:lnTo>
                      <a:pt x="7021" y="6307"/>
                    </a:lnTo>
                    <a:lnTo>
                      <a:pt x="7050" y="6300"/>
                    </a:lnTo>
                    <a:lnTo>
                      <a:pt x="7475" y="6240"/>
                    </a:lnTo>
                    <a:lnTo>
                      <a:pt x="7895" y="6181"/>
                    </a:lnTo>
                    <a:lnTo>
                      <a:pt x="7989" y="6157"/>
                    </a:lnTo>
                    <a:lnTo>
                      <a:pt x="8085" y="6132"/>
                    </a:lnTo>
                    <a:lnTo>
                      <a:pt x="8181" y="6107"/>
                    </a:lnTo>
                    <a:lnTo>
                      <a:pt x="8277" y="6080"/>
                    </a:lnTo>
                    <a:lnTo>
                      <a:pt x="8326" y="6065"/>
                    </a:lnTo>
                    <a:lnTo>
                      <a:pt x="8373" y="6049"/>
                    </a:lnTo>
                    <a:lnTo>
                      <a:pt x="8419" y="6034"/>
                    </a:lnTo>
                    <a:lnTo>
                      <a:pt x="8466" y="6017"/>
                    </a:lnTo>
                    <a:lnTo>
                      <a:pt x="8512" y="6000"/>
                    </a:lnTo>
                    <a:lnTo>
                      <a:pt x="8557" y="5980"/>
                    </a:lnTo>
                    <a:lnTo>
                      <a:pt x="8601" y="5961"/>
                    </a:lnTo>
                    <a:lnTo>
                      <a:pt x="8646" y="5940"/>
                    </a:lnTo>
                    <a:lnTo>
                      <a:pt x="8695" y="5924"/>
                    </a:lnTo>
                    <a:lnTo>
                      <a:pt x="8746" y="5909"/>
                    </a:lnTo>
                    <a:lnTo>
                      <a:pt x="8797" y="5893"/>
                    </a:lnTo>
                    <a:lnTo>
                      <a:pt x="8847" y="5878"/>
                    </a:lnTo>
                    <a:lnTo>
                      <a:pt x="8871" y="5870"/>
                    </a:lnTo>
                    <a:lnTo>
                      <a:pt x="8895" y="5861"/>
                    </a:lnTo>
                    <a:lnTo>
                      <a:pt x="8919" y="5850"/>
                    </a:lnTo>
                    <a:lnTo>
                      <a:pt x="8943" y="5840"/>
                    </a:lnTo>
                    <a:lnTo>
                      <a:pt x="8967" y="5829"/>
                    </a:lnTo>
                    <a:lnTo>
                      <a:pt x="8989" y="5818"/>
                    </a:lnTo>
                    <a:lnTo>
                      <a:pt x="9013" y="5804"/>
                    </a:lnTo>
                    <a:lnTo>
                      <a:pt x="9035" y="5790"/>
                    </a:lnTo>
                    <a:lnTo>
                      <a:pt x="9066" y="5779"/>
                    </a:lnTo>
                    <a:lnTo>
                      <a:pt x="9098" y="5767"/>
                    </a:lnTo>
                    <a:lnTo>
                      <a:pt x="9128" y="5754"/>
                    </a:lnTo>
                    <a:lnTo>
                      <a:pt x="9158" y="5741"/>
                    </a:lnTo>
                    <a:lnTo>
                      <a:pt x="9218" y="5714"/>
                    </a:lnTo>
                    <a:lnTo>
                      <a:pt x="9276" y="5684"/>
                    </a:lnTo>
                    <a:lnTo>
                      <a:pt x="9336" y="5656"/>
                    </a:lnTo>
                    <a:lnTo>
                      <a:pt x="9395" y="5628"/>
                    </a:lnTo>
                    <a:lnTo>
                      <a:pt x="9425" y="5615"/>
                    </a:lnTo>
                    <a:lnTo>
                      <a:pt x="9454" y="5603"/>
                    </a:lnTo>
                    <a:lnTo>
                      <a:pt x="9485" y="5590"/>
                    </a:lnTo>
                    <a:lnTo>
                      <a:pt x="9515" y="5580"/>
                    </a:lnTo>
                    <a:lnTo>
                      <a:pt x="9572" y="5544"/>
                    </a:lnTo>
                    <a:lnTo>
                      <a:pt x="9627" y="5510"/>
                    </a:lnTo>
                    <a:lnTo>
                      <a:pt x="9684" y="5477"/>
                    </a:lnTo>
                    <a:lnTo>
                      <a:pt x="9740" y="5444"/>
                    </a:lnTo>
                    <a:lnTo>
                      <a:pt x="9797" y="5413"/>
                    </a:lnTo>
                    <a:lnTo>
                      <a:pt x="9853" y="5380"/>
                    </a:lnTo>
                    <a:lnTo>
                      <a:pt x="9908" y="5346"/>
                    </a:lnTo>
                    <a:lnTo>
                      <a:pt x="9965" y="5310"/>
                    </a:lnTo>
                    <a:lnTo>
                      <a:pt x="10415" y="5010"/>
                    </a:lnTo>
                    <a:lnTo>
                      <a:pt x="10655" y="4831"/>
                    </a:lnTo>
                    <a:lnTo>
                      <a:pt x="10674" y="4803"/>
                    </a:lnTo>
                    <a:lnTo>
                      <a:pt x="10695" y="4777"/>
                    </a:lnTo>
                    <a:lnTo>
                      <a:pt x="10717" y="4754"/>
                    </a:lnTo>
                    <a:lnTo>
                      <a:pt x="10740" y="4731"/>
                    </a:lnTo>
                    <a:lnTo>
                      <a:pt x="10763" y="4711"/>
                    </a:lnTo>
                    <a:lnTo>
                      <a:pt x="10787" y="4689"/>
                    </a:lnTo>
                    <a:lnTo>
                      <a:pt x="10811" y="4670"/>
                    </a:lnTo>
                    <a:lnTo>
                      <a:pt x="10834" y="4650"/>
                    </a:lnTo>
                    <a:lnTo>
                      <a:pt x="10859" y="4630"/>
                    </a:lnTo>
                    <a:lnTo>
                      <a:pt x="10883" y="4610"/>
                    </a:lnTo>
                    <a:lnTo>
                      <a:pt x="10907" y="4590"/>
                    </a:lnTo>
                    <a:lnTo>
                      <a:pt x="10931" y="4568"/>
                    </a:lnTo>
                    <a:lnTo>
                      <a:pt x="10953" y="4547"/>
                    </a:lnTo>
                    <a:lnTo>
                      <a:pt x="10975" y="4523"/>
                    </a:lnTo>
                    <a:lnTo>
                      <a:pt x="10995" y="4497"/>
                    </a:lnTo>
                    <a:lnTo>
                      <a:pt x="11015" y="4470"/>
                    </a:lnTo>
                    <a:lnTo>
                      <a:pt x="11105" y="4410"/>
                    </a:lnTo>
                    <a:lnTo>
                      <a:pt x="11105" y="3510"/>
                    </a:lnTo>
                    <a:close/>
                  </a:path>
                </a:pathLst>
              </a:custGeom>
              <a:gradFill rotWithShape="0">
                <a:gsLst>
                  <a:gs pos="0">
                    <a:srgbClr val="193263"/>
                  </a:gs>
                  <a:gs pos="50000">
                    <a:srgbClr val="3366CC"/>
                  </a:gs>
                  <a:gs pos="100000">
                    <a:srgbClr val="193263"/>
                  </a:gs>
                </a:gsLst>
                <a:lin ang="0" scaled="1"/>
              </a:gradFill>
              <a:ln w="9525">
                <a:noFill/>
                <a:round/>
                <a:headEnd/>
                <a:tailEnd/>
              </a:ln>
            </p:spPr>
            <p:txBody>
              <a:bodyPr/>
              <a:lstStyle/>
              <a:p>
                <a:endParaRPr lang="en-US">
                  <a:latin typeface="Constantia" pitchFamily="18" charset="0"/>
                </a:endParaRPr>
              </a:p>
            </p:txBody>
          </p:sp>
          <p:sp>
            <p:nvSpPr>
              <p:cNvPr id="90141" name="Freeform 28"/>
              <p:cNvSpPr>
                <a:spLocks/>
              </p:cNvSpPr>
              <p:nvPr/>
            </p:nvSpPr>
            <p:spPr bwMode="auto">
              <a:xfrm>
                <a:off x="1642" y="2174"/>
                <a:ext cx="2221" cy="1272"/>
              </a:xfrm>
              <a:custGeom>
                <a:avLst/>
                <a:gdLst>
                  <a:gd name="T0" fmla="*/ 10959 w 11105"/>
                  <a:gd name="T1" fmla="*/ 3642 h 6360"/>
                  <a:gd name="T2" fmla="*/ 10781 w 11105"/>
                  <a:gd name="T3" fmla="*/ 3796 h 6360"/>
                  <a:gd name="T4" fmla="*/ 10590 w 11105"/>
                  <a:gd name="T5" fmla="*/ 3973 h 6360"/>
                  <a:gd name="T6" fmla="*/ 9695 w 11105"/>
                  <a:gd name="T7" fmla="*/ 4560 h 6360"/>
                  <a:gd name="T8" fmla="*/ 8871 w 11105"/>
                  <a:gd name="T9" fmla="*/ 4970 h 6360"/>
                  <a:gd name="T10" fmla="*/ 8512 w 11105"/>
                  <a:gd name="T11" fmla="*/ 5100 h 6360"/>
                  <a:gd name="T12" fmla="*/ 7989 w 11105"/>
                  <a:gd name="T13" fmla="*/ 5257 h 6360"/>
                  <a:gd name="T14" fmla="*/ 7635 w 11105"/>
                  <a:gd name="T15" fmla="*/ 5321 h 6360"/>
                  <a:gd name="T16" fmla="*/ 7340 w 11105"/>
                  <a:gd name="T17" fmla="*/ 5375 h 6360"/>
                  <a:gd name="T18" fmla="*/ 7021 w 11105"/>
                  <a:gd name="T19" fmla="*/ 5407 h 6360"/>
                  <a:gd name="T20" fmla="*/ 6686 w 11105"/>
                  <a:gd name="T21" fmla="*/ 5443 h 6360"/>
                  <a:gd name="T22" fmla="*/ 6188 w 11105"/>
                  <a:gd name="T23" fmla="*/ 5460 h 6360"/>
                  <a:gd name="T24" fmla="*/ 5782 w 11105"/>
                  <a:gd name="T25" fmla="*/ 5432 h 6360"/>
                  <a:gd name="T26" fmla="*/ 5280 w 11105"/>
                  <a:gd name="T27" fmla="*/ 5400 h 6360"/>
                  <a:gd name="T28" fmla="*/ 4899 w 11105"/>
                  <a:gd name="T29" fmla="*/ 5314 h 6360"/>
                  <a:gd name="T30" fmla="*/ 4678 w 11105"/>
                  <a:gd name="T31" fmla="*/ 5275 h 6360"/>
                  <a:gd name="T32" fmla="*/ 4203 w 11105"/>
                  <a:gd name="T33" fmla="*/ 5153 h 6360"/>
                  <a:gd name="T34" fmla="*/ 3946 w 11105"/>
                  <a:gd name="T35" fmla="*/ 5058 h 6360"/>
                  <a:gd name="T36" fmla="*/ 3631 w 11105"/>
                  <a:gd name="T37" fmla="*/ 4947 h 6360"/>
                  <a:gd name="T38" fmla="*/ 3119 w 11105"/>
                  <a:gd name="T39" fmla="*/ 4713 h 6360"/>
                  <a:gd name="T40" fmla="*/ 2206 w 11105"/>
                  <a:gd name="T41" fmla="*/ 4146 h 6360"/>
                  <a:gd name="T42" fmla="*/ 1648 w 11105"/>
                  <a:gd name="T43" fmla="*/ 3678 h 6360"/>
                  <a:gd name="T44" fmla="*/ 1254 w 11105"/>
                  <a:gd name="T45" fmla="*/ 3274 h 6360"/>
                  <a:gd name="T46" fmla="*/ 1088 w 11105"/>
                  <a:gd name="T47" fmla="*/ 3063 h 6360"/>
                  <a:gd name="T48" fmla="*/ 883 w 11105"/>
                  <a:gd name="T49" fmla="*/ 2772 h 6360"/>
                  <a:gd name="T50" fmla="*/ 763 w 11105"/>
                  <a:gd name="T51" fmla="*/ 2617 h 6360"/>
                  <a:gd name="T52" fmla="*/ 675 w 11105"/>
                  <a:gd name="T53" fmla="*/ 2444 h 6360"/>
                  <a:gd name="T54" fmla="*/ 563 w 11105"/>
                  <a:gd name="T55" fmla="*/ 2283 h 6360"/>
                  <a:gd name="T56" fmla="*/ 383 w 11105"/>
                  <a:gd name="T57" fmla="*/ 1896 h 6360"/>
                  <a:gd name="T58" fmla="*/ 150 w 11105"/>
                  <a:gd name="T59" fmla="*/ 1230 h 6360"/>
                  <a:gd name="T60" fmla="*/ 58 w 11105"/>
                  <a:gd name="T61" fmla="*/ 785 h 6360"/>
                  <a:gd name="T62" fmla="*/ 20 w 11105"/>
                  <a:gd name="T63" fmla="*/ 456 h 6360"/>
                  <a:gd name="T64" fmla="*/ 0 w 11105"/>
                  <a:gd name="T65" fmla="*/ 169 h 6360"/>
                  <a:gd name="T66" fmla="*/ 0 w 11105"/>
                  <a:gd name="T67" fmla="*/ 473 h 6360"/>
                  <a:gd name="T68" fmla="*/ 14 w 11105"/>
                  <a:gd name="T69" fmla="*/ 1336 h 6360"/>
                  <a:gd name="T70" fmla="*/ 53 w 11105"/>
                  <a:gd name="T71" fmla="*/ 1626 h 6360"/>
                  <a:gd name="T72" fmla="*/ 300 w 11105"/>
                  <a:gd name="T73" fmla="*/ 2580 h 6360"/>
                  <a:gd name="T74" fmla="*/ 450 w 11105"/>
                  <a:gd name="T75" fmla="*/ 2940 h 6360"/>
                  <a:gd name="T76" fmla="*/ 559 w 11105"/>
                  <a:gd name="T77" fmla="*/ 3168 h 6360"/>
                  <a:gd name="T78" fmla="*/ 702 w 11105"/>
                  <a:gd name="T79" fmla="*/ 3405 h 6360"/>
                  <a:gd name="T80" fmla="*/ 1195 w 11105"/>
                  <a:gd name="T81" fmla="*/ 4093 h 6360"/>
                  <a:gd name="T82" fmla="*/ 1427 w 11105"/>
                  <a:gd name="T83" fmla="*/ 4367 h 6360"/>
                  <a:gd name="T84" fmla="*/ 1690 w 11105"/>
                  <a:gd name="T85" fmla="*/ 4621 h 6360"/>
                  <a:gd name="T86" fmla="*/ 2115 w 11105"/>
                  <a:gd name="T87" fmla="*/ 4980 h 6360"/>
                  <a:gd name="T88" fmla="*/ 2336 w 11105"/>
                  <a:gd name="T89" fmla="*/ 5147 h 6360"/>
                  <a:gd name="T90" fmla="*/ 2833 w 11105"/>
                  <a:gd name="T91" fmla="*/ 5460 h 6360"/>
                  <a:gd name="T92" fmla="*/ 3205 w 11105"/>
                  <a:gd name="T93" fmla="*/ 5649 h 6360"/>
                  <a:gd name="T94" fmla="*/ 3719 w 11105"/>
                  <a:gd name="T95" fmla="*/ 5880 h 6360"/>
                  <a:gd name="T96" fmla="*/ 3983 w 11105"/>
                  <a:gd name="T97" fmla="*/ 5977 h 6360"/>
                  <a:gd name="T98" fmla="*/ 5601 w 11105"/>
                  <a:gd name="T99" fmla="*/ 6320 h 6360"/>
                  <a:gd name="T100" fmla="*/ 5913 w 11105"/>
                  <a:gd name="T101" fmla="*/ 6352 h 6360"/>
                  <a:gd name="T102" fmla="*/ 6518 w 11105"/>
                  <a:gd name="T103" fmla="*/ 6360 h 6360"/>
                  <a:gd name="T104" fmla="*/ 6881 w 11105"/>
                  <a:gd name="T105" fmla="*/ 6326 h 6360"/>
                  <a:gd name="T106" fmla="*/ 7989 w 11105"/>
                  <a:gd name="T107" fmla="*/ 6157 h 6360"/>
                  <a:gd name="T108" fmla="*/ 8512 w 11105"/>
                  <a:gd name="T109" fmla="*/ 6000 h 6360"/>
                  <a:gd name="T110" fmla="*/ 8871 w 11105"/>
                  <a:gd name="T111" fmla="*/ 5870 h 6360"/>
                  <a:gd name="T112" fmla="*/ 9066 w 11105"/>
                  <a:gd name="T113" fmla="*/ 5779 h 6360"/>
                  <a:gd name="T114" fmla="*/ 9425 w 11105"/>
                  <a:gd name="T115" fmla="*/ 5615 h 6360"/>
                  <a:gd name="T116" fmla="*/ 9797 w 11105"/>
                  <a:gd name="T117" fmla="*/ 5413 h 6360"/>
                  <a:gd name="T118" fmla="*/ 10717 w 11105"/>
                  <a:gd name="T119" fmla="*/ 4754 h 6360"/>
                  <a:gd name="T120" fmla="*/ 10907 w 11105"/>
                  <a:gd name="T121" fmla="*/ 4590 h 6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05"/>
                  <a:gd name="T184" fmla="*/ 0 h 6360"/>
                  <a:gd name="T185" fmla="*/ 11105 w 11105"/>
                  <a:gd name="T186" fmla="*/ 6360 h 6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05" h="6360">
                    <a:moveTo>
                      <a:pt x="11105" y="3510"/>
                    </a:moveTo>
                    <a:lnTo>
                      <a:pt x="11087" y="3522"/>
                    </a:lnTo>
                    <a:lnTo>
                      <a:pt x="11071" y="3535"/>
                    </a:lnTo>
                    <a:lnTo>
                      <a:pt x="11055" y="3548"/>
                    </a:lnTo>
                    <a:lnTo>
                      <a:pt x="11040" y="3562"/>
                    </a:lnTo>
                    <a:lnTo>
                      <a:pt x="11012" y="3588"/>
                    </a:lnTo>
                    <a:lnTo>
                      <a:pt x="10985" y="3615"/>
                    </a:lnTo>
                    <a:lnTo>
                      <a:pt x="10959" y="3642"/>
                    </a:lnTo>
                    <a:lnTo>
                      <a:pt x="10931" y="3668"/>
                    </a:lnTo>
                    <a:lnTo>
                      <a:pt x="10916" y="3682"/>
                    </a:lnTo>
                    <a:lnTo>
                      <a:pt x="10900" y="3695"/>
                    </a:lnTo>
                    <a:lnTo>
                      <a:pt x="10883" y="3708"/>
                    </a:lnTo>
                    <a:lnTo>
                      <a:pt x="10865" y="3720"/>
                    </a:lnTo>
                    <a:lnTo>
                      <a:pt x="10836" y="3747"/>
                    </a:lnTo>
                    <a:lnTo>
                      <a:pt x="10807" y="3772"/>
                    </a:lnTo>
                    <a:lnTo>
                      <a:pt x="10781" y="3796"/>
                    </a:lnTo>
                    <a:lnTo>
                      <a:pt x="10754" y="3819"/>
                    </a:lnTo>
                    <a:lnTo>
                      <a:pt x="10729" y="3842"/>
                    </a:lnTo>
                    <a:lnTo>
                      <a:pt x="10703" y="3867"/>
                    </a:lnTo>
                    <a:lnTo>
                      <a:pt x="10692" y="3882"/>
                    </a:lnTo>
                    <a:lnTo>
                      <a:pt x="10680" y="3897"/>
                    </a:lnTo>
                    <a:lnTo>
                      <a:pt x="10667" y="3912"/>
                    </a:lnTo>
                    <a:lnTo>
                      <a:pt x="10655" y="3931"/>
                    </a:lnTo>
                    <a:lnTo>
                      <a:pt x="10590" y="3973"/>
                    </a:lnTo>
                    <a:lnTo>
                      <a:pt x="10527" y="4019"/>
                    </a:lnTo>
                    <a:lnTo>
                      <a:pt x="10464" y="4064"/>
                    </a:lnTo>
                    <a:lnTo>
                      <a:pt x="10400" y="4110"/>
                    </a:lnTo>
                    <a:lnTo>
                      <a:pt x="10337" y="4156"/>
                    </a:lnTo>
                    <a:lnTo>
                      <a:pt x="10274" y="4201"/>
                    </a:lnTo>
                    <a:lnTo>
                      <a:pt x="10210" y="4246"/>
                    </a:lnTo>
                    <a:lnTo>
                      <a:pt x="10145" y="4290"/>
                    </a:lnTo>
                    <a:lnTo>
                      <a:pt x="9695" y="4560"/>
                    </a:lnTo>
                    <a:lnTo>
                      <a:pt x="9035" y="4890"/>
                    </a:lnTo>
                    <a:lnTo>
                      <a:pt x="9013" y="4904"/>
                    </a:lnTo>
                    <a:lnTo>
                      <a:pt x="8989" y="4918"/>
                    </a:lnTo>
                    <a:lnTo>
                      <a:pt x="8967" y="4929"/>
                    </a:lnTo>
                    <a:lnTo>
                      <a:pt x="8943" y="4940"/>
                    </a:lnTo>
                    <a:lnTo>
                      <a:pt x="8919" y="4950"/>
                    </a:lnTo>
                    <a:lnTo>
                      <a:pt x="8895" y="4961"/>
                    </a:lnTo>
                    <a:lnTo>
                      <a:pt x="8871" y="4970"/>
                    </a:lnTo>
                    <a:lnTo>
                      <a:pt x="8847" y="4978"/>
                    </a:lnTo>
                    <a:lnTo>
                      <a:pt x="8797" y="4993"/>
                    </a:lnTo>
                    <a:lnTo>
                      <a:pt x="8746" y="5009"/>
                    </a:lnTo>
                    <a:lnTo>
                      <a:pt x="8695" y="5024"/>
                    </a:lnTo>
                    <a:lnTo>
                      <a:pt x="8646" y="5040"/>
                    </a:lnTo>
                    <a:lnTo>
                      <a:pt x="8601" y="5061"/>
                    </a:lnTo>
                    <a:lnTo>
                      <a:pt x="8557" y="5080"/>
                    </a:lnTo>
                    <a:lnTo>
                      <a:pt x="8512" y="5100"/>
                    </a:lnTo>
                    <a:lnTo>
                      <a:pt x="8466" y="5117"/>
                    </a:lnTo>
                    <a:lnTo>
                      <a:pt x="8419" y="5134"/>
                    </a:lnTo>
                    <a:lnTo>
                      <a:pt x="8373" y="5149"/>
                    </a:lnTo>
                    <a:lnTo>
                      <a:pt x="8326" y="5165"/>
                    </a:lnTo>
                    <a:lnTo>
                      <a:pt x="8277" y="5180"/>
                    </a:lnTo>
                    <a:lnTo>
                      <a:pt x="8181" y="5207"/>
                    </a:lnTo>
                    <a:lnTo>
                      <a:pt x="8085" y="5232"/>
                    </a:lnTo>
                    <a:lnTo>
                      <a:pt x="7989" y="5257"/>
                    </a:lnTo>
                    <a:lnTo>
                      <a:pt x="7895" y="5281"/>
                    </a:lnTo>
                    <a:lnTo>
                      <a:pt x="7867" y="5281"/>
                    </a:lnTo>
                    <a:lnTo>
                      <a:pt x="7839" y="5283"/>
                    </a:lnTo>
                    <a:lnTo>
                      <a:pt x="7813" y="5285"/>
                    </a:lnTo>
                    <a:lnTo>
                      <a:pt x="7787" y="5290"/>
                    </a:lnTo>
                    <a:lnTo>
                      <a:pt x="7737" y="5299"/>
                    </a:lnTo>
                    <a:lnTo>
                      <a:pt x="7686" y="5310"/>
                    </a:lnTo>
                    <a:lnTo>
                      <a:pt x="7635" y="5321"/>
                    </a:lnTo>
                    <a:lnTo>
                      <a:pt x="7584" y="5330"/>
                    </a:lnTo>
                    <a:lnTo>
                      <a:pt x="7558" y="5335"/>
                    </a:lnTo>
                    <a:lnTo>
                      <a:pt x="7531" y="5337"/>
                    </a:lnTo>
                    <a:lnTo>
                      <a:pt x="7504" y="5339"/>
                    </a:lnTo>
                    <a:lnTo>
                      <a:pt x="7475" y="5340"/>
                    </a:lnTo>
                    <a:lnTo>
                      <a:pt x="7418" y="5357"/>
                    </a:lnTo>
                    <a:lnTo>
                      <a:pt x="7365" y="5371"/>
                    </a:lnTo>
                    <a:lnTo>
                      <a:pt x="7340" y="5375"/>
                    </a:lnTo>
                    <a:lnTo>
                      <a:pt x="7315" y="5381"/>
                    </a:lnTo>
                    <a:lnTo>
                      <a:pt x="7290" y="5386"/>
                    </a:lnTo>
                    <a:lnTo>
                      <a:pt x="7265" y="5389"/>
                    </a:lnTo>
                    <a:lnTo>
                      <a:pt x="7215" y="5395"/>
                    </a:lnTo>
                    <a:lnTo>
                      <a:pt x="7163" y="5398"/>
                    </a:lnTo>
                    <a:lnTo>
                      <a:pt x="7109" y="5399"/>
                    </a:lnTo>
                    <a:lnTo>
                      <a:pt x="7050" y="5400"/>
                    </a:lnTo>
                    <a:lnTo>
                      <a:pt x="7021" y="5407"/>
                    </a:lnTo>
                    <a:lnTo>
                      <a:pt x="6993" y="5412"/>
                    </a:lnTo>
                    <a:lnTo>
                      <a:pt x="6964" y="5416"/>
                    </a:lnTo>
                    <a:lnTo>
                      <a:pt x="6936" y="5421"/>
                    </a:lnTo>
                    <a:lnTo>
                      <a:pt x="6881" y="5426"/>
                    </a:lnTo>
                    <a:lnTo>
                      <a:pt x="6825" y="5430"/>
                    </a:lnTo>
                    <a:lnTo>
                      <a:pt x="6770" y="5434"/>
                    </a:lnTo>
                    <a:lnTo>
                      <a:pt x="6714" y="5440"/>
                    </a:lnTo>
                    <a:lnTo>
                      <a:pt x="6686" y="5443"/>
                    </a:lnTo>
                    <a:lnTo>
                      <a:pt x="6658" y="5448"/>
                    </a:lnTo>
                    <a:lnTo>
                      <a:pt x="6629" y="5454"/>
                    </a:lnTo>
                    <a:lnTo>
                      <a:pt x="6600" y="5460"/>
                    </a:lnTo>
                    <a:lnTo>
                      <a:pt x="6518" y="5460"/>
                    </a:lnTo>
                    <a:lnTo>
                      <a:pt x="6435" y="5460"/>
                    </a:lnTo>
                    <a:lnTo>
                      <a:pt x="6353" y="5460"/>
                    </a:lnTo>
                    <a:lnTo>
                      <a:pt x="6270" y="5460"/>
                    </a:lnTo>
                    <a:lnTo>
                      <a:pt x="6188" y="5460"/>
                    </a:lnTo>
                    <a:lnTo>
                      <a:pt x="6105" y="5460"/>
                    </a:lnTo>
                    <a:lnTo>
                      <a:pt x="6023" y="5460"/>
                    </a:lnTo>
                    <a:lnTo>
                      <a:pt x="5940" y="5460"/>
                    </a:lnTo>
                    <a:lnTo>
                      <a:pt x="5913" y="5452"/>
                    </a:lnTo>
                    <a:lnTo>
                      <a:pt x="5886" y="5446"/>
                    </a:lnTo>
                    <a:lnTo>
                      <a:pt x="5860" y="5441"/>
                    </a:lnTo>
                    <a:lnTo>
                      <a:pt x="5834" y="5437"/>
                    </a:lnTo>
                    <a:lnTo>
                      <a:pt x="5782" y="5432"/>
                    </a:lnTo>
                    <a:lnTo>
                      <a:pt x="5730" y="5430"/>
                    </a:lnTo>
                    <a:lnTo>
                      <a:pt x="5679" y="5428"/>
                    </a:lnTo>
                    <a:lnTo>
                      <a:pt x="5627" y="5423"/>
                    </a:lnTo>
                    <a:lnTo>
                      <a:pt x="5601" y="5420"/>
                    </a:lnTo>
                    <a:lnTo>
                      <a:pt x="5574" y="5415"/>
                    </a:lnTo>
                    <a:lnTo>
                      <a:pt x="5548" y="5408"/>
                    </a:lnTo>
                    <a:lnTo>
                      <a:pt x="5521" y="5400"/>
                    </a:lnTo>
                    <a:lnTo>
                      <a:pt x="5280" y="5400"/>
                    </a:lnTo>
                    <a:lnTo>
                      <a:pt x="5248" y="5390"/>
                    </a:lnTo>
                    <a:lnTo>
                      <a:pt x="5215" y="5381"/>
                    </a:lnTo>
                    <a:lnTo>
                      <a:pt x="5184" y="5372"/>
                    </a:lnTo>
                    <a:lnTo>
                      <a:pt x="5152" y="5365"/>
                    </a:lnTo>
                    <a:lnTo>
                      <a:pt x="5089" y="5352"/>
                    </a:lnTo>
                    <a:lnTo>
                      <a:pt x="5025" y="5340"/>
                    </a:lnTo>
                    <a:lnTo>
                      <a:pt x="4962" y="5328"/>
                    </a:lnTo>
                    <a:lnTo>
                      <a:pt x="4899" y="5314"/>
                    </a:lnTo>
                    <a:lnTo>
                      <a:pt x="4866" y="5308"/>
                    </a:lnTo>
                    <a:lnTo>
                      <a:pt x="4834" y="5300"/>
                    </a:lnTo>
                    <a:lnTo>
                      <a:pt x="4803" y="5291"/>
                    </a:lnTo>
                    <a:lnTo>
                      <a:pt x="4770" y="5281"/>
                    </a:lnTo>
                    <a:lnTo>
                      <a:pt x="4747" y="5279"/>
                    </a:lnTo>
                    <a:lnTo>
                      <a:pt x="4725" y="5278"/>
                    </a:lnTo>
                    <a:lnTo>
                      <a:pt x="4702" y="5277"/>
                    </a:lnTo>
                    <a:lnTo>
                      <a:pt x="4678" y="5275"/>
                    </a:lnTo>
                    <a:lnTo>
                      <a:pt x="4632" y="5268"/>
                    </a:lnTo>
                    <a:lnTo>
                      <a:pt x="4584" y="5260"/>
                    </a:lnTo>
                    <a:lnTo>
                      <a:pt x="4537" y="5250"/>
                    </a:lnTo>
                    <a:lnTo>
                      <a:pt x="4489" y="5239"/>
                    </a:lnTo>
                    <a:lnTo>
                      <a:pt x="4442" y="5226"/>
                    </a:lnTo>
                    <a:lnTo>
                      <a:pt x="4394" y="5213"/>
                    </a:lnTo>
                    <a:lnTo>
                      <a:pt x="4298" y="5183"/>
                    </a:lnTo>
                    <a:lnTo>
                      <a:pt x="4203" y="5153"/>
                    </a:lnTo>
                    <a:lnTo>
                      <a:pt x="4157" y="5139"/>
                    </a:lnTo>
                    <a:lnTo>
                      <a:pt x="4111" y="5124"/>
                    </a:lnTo>
                    <a:lnTo>
                      <a:pt x="4065" y="5112"/>
                    </a:lnTo>
                    <a:lnTo>
                      <a:pt x="4020" y="5100"/>
                    </a:lnTo>
                    <a:lnTo>
                      <a:pt x="4001" y="5088"/>
                    </a:lnTo>
                    <a:lnTo>
                      <a:pt x="3983" y="5077"/>
                    </a:lnTo>
                    <a:lnTo>
                      <a:pt x="3964" y="5067"/>
                    </a:lnTo>
                    <a:lnTo>
                      <a:pt x="3946" y="5058"/>
                    </a:lnTo>
                    <a:lnTo>
                      <a:pt x="3911" y="5042"/>
                    </a:lnTo>
                    <a:lnTo>
                      <a:pt x="3874" y="5028"/>
                    </a:lnTo>
                    <a:lnTo>
                      <a:pt x="3838" y="5017"/>
                    </a:lnTo>
                    <a:lnTo>
                      <a:pt x="3801" y="5006"/>
                    </a:lnTo>
                    <a:lnTo>
                      <a:pt x="3761" y="4993"/>
                    </a:lnTo>
                    <a:lnTo>
                      <a:pt x="3719" y="4980"/>
                    </a:lnTo>
                    <a:lnTo>
                      <a:pt x="3675" y="4964"/>
                    </a:lnTo>
                    <a:lnTo>
                      <a:pt x="3631" y="4947"/>
                    </a:lnTo>
                    <a:lnTo>
                      <a:pt x="3587" y="4930"/>
                    </a:lnTo>
                    <a:lnTo>
                      <a:pt x="3544" y="4911"/>
                    </a:lnTo>
                    <a:lnTo>
                      <a:pt x="3459" y="4871"/>
                    </a:lnTo>
                    <a:lnTo>
                      <a:pt x="3375" y="4831"/>
                    </a:lnTo>
                    <a:lnTo>
                      <a:pt x="3291" y="4789"/>
                    </a:lnTo>
                    <a:lnTo>
                      <a:pt x="3205" y="4749"/>
                    </a:lnTo>
                    <a:lnTo>
                      <a:pt x="3162" y="4731"/>
                    </a:lnTo>
                    <a:lnTo>
                      <a:pt x="3119" y="4713"/>
                    </a:lnTo>
                    <a:lnTo>
                      <a:pt x="3075" y="4696"/>
                    </a:lnTo>
                    <a:lnTo>
                      <a:pt x="3030" y="4680"/>
                    </a:lnTo>
                    <a:lnTo>
                      <a:pt x="2580" y="4410"/>
                    </a:lnTo>
                    <a:lnTo>
                      <a:pt x="2504" y="4358"/>
                    </a:lnTo>
                    <a:lnTo>
                      <a:pt x="2428" y="4306"/>
                    </a:lnTo>
                    <a:lnTo>
                      <a:pt x="2354" y="4253"/>
                    </a:lnTo>
                    <a:lnTo>
                      <a:pt x="2280" y="4200"/>
                    </a:lnTo>
                    <a:lnTo>
                      <a:pt x="2206" y="4146"/>
                    </a:lnTo>
                    <a:lnTo>
                      <a:pt x="2131" y="4094"/>
                    </a:lnTo>
                    <a:lnTo>
                      <a:pt x="2056" y="4041"/>
                    </a:lnTo>
                    <a:lnTo>
                      <a:pt x="1981" y="3990"/>
                    </a:lnTo>
                    <a:lnTo>
                      <a:pt x="1926" y="3936"/>
                    </a:lnTo>
                    <a:lnTo>
                      <a:pt x="1871" y="3884"/>
                    </a:lnTo>
                    <a:lnTo>
                      <a:pt x="1815" y="3832"/>
                    </a:lnTo>
                    <a:lnTo>
                      <a:pt x="1760" y="3781"/>
                    </a:lnTo>
                    <a:lnTo>
                      <a:pt x="1648" y="3678"/>
                    </a:lnTo>
                    <a:lnTo>
                      <a:pt x="1537" y="3575"/>
                    </a:lnTo>
                    <a:lnTo>
                      <a:pt x="1484" y="3523"/>
                    </a:lnTo>
                    <a:lnTo>
                      <a:pt x="1430" y="3470"/>
                    </a:lnTo>
                    <a:lnTo>
                      <a:pt x="1378" y="3416"/>
                    </a:lnTo>
                    <a:lnTo>
                      <a:pt x="1327" y="3360"/>
                    </a:lnTo>
                    <a:lnTo>
                      <a:pt x="1302" y="3331"/>
                    </a:lnTo>
                    <a:lnTo>
                      <a:pt x="1277" y="3303"/>
                    </a:lnTo>
                    <a:lnTo>
                      <a:pt x="1254" y="3274"/>
                    </a:lnTo>
                    <a:lnTo>
                      <a:pt x="1230" y="3244"/>
                    </a:lnTo>
                    <a:lnTo>
                      <a:pt x="1206" y="3214"/>
                    </a:lnTo>
                    <a:lnTo>
                      <a:pt x="1183" y="3183"/>
                    </a:lnTo>
                    <a:lnTo>
                      <a:pt x="1162" y="3151"/>
                    </a:lnTo>
                    <a:lnTo>
                      <a:pt x="1140" y="3120"/>
                    </a:lnTo>
                    <a:lnTo>
                      <a:pt x="1122" y="3102"/>
                    </a:lnTo>
                    <a:lnTo>
                      <a:pt x="1105" y="3083"/>
                    </a:lnTo>
                    <a:lnTo>
                      <a:pt x="1088" y="3063"/>
                    </a:lnTo>
                    <a:lnTo>
                      <a:pt x="1073" y="3044"/>
                    </a:lnTo>
                    <a:lnTo>
                      <a:pt x="1042" y="3003"/>
                    </a:lnTo>
                    <a:lnTo>
                      <a:pt x="1013" y="2962"/>
                    </a:lnTo>
                    <a:lnTo>
                      <a:pt x="983" y="2919"/>
                    </a:lnTo>
                    <a:lnTo>
                      <a:pt x="956" y="2876"/>
                    </a:lnTo>
                    <a:lnTo>
                      <a:pt x="928" y="2833"/>
                    </a:lnTo>
                    <a:lnTo>
                      <a:pt x="900" y="2790"/>
                    </a:lnTo>
                    <a:lnTo>
                      <a:pt x="883" y="2772"/>
                    </a:lnTo>
                    <a:lnTo>
                      <a:pt x="866" y="2753"/>
                    </a:lnTo>
                    <a:lnTo>
                      <a:pt x="849" y="2735"/>
                    </a:lnTo>
                    <a:lnTo>
                      <a:pt x="833" y="2716"/>
                    </a:lnTo>
                    <a:lnTo>
                      <a:pt x="818" y="2697"/>
                    </a:lnTo>
                    <a:lnTo>
                      <a:pt x="804" y="2678"/>
                    </a:lnTo>
                    <a:lnTo>
                      <a:pt x="789" y="2657"/>
                    </a:lnTo>
                    <a:lnTo>
                      <a:pt x="775" y="2637"/>
                    </a:lnTo>
                    <a:lnTo>
                      <a:pt x="763" y="2617"/>
                    </a:lnTo>
                    <a:lnTo>
                      <a:pt x="750" y="2595"/>
                    </a:lnTo>
                    <a:lnTo>
                      <a:pt x="738" y="2574"/>
                    </a:lnTo>
                    <a:lnTo>
                      <a:pt x="728" y="2552"/>
                    </a:lnTo>
                    <a:lnTo>
                      <a:pt x="717" y="2530"/>
                    </a:lnTo>
                    <a:lnTo>
                      <a:pt x="707" y="2507"/>
                    </a:lnTo>
                    <a:lnTo>
                      <a:pt x="698" y="2483"/>
                    </a:lnTo>
                    <a:lnTo>
                      <a:pt x="691" y="2460"/>
                    </a:lnTo>
                    <a:lnTo>
                      <a:pt x="675" y="2444"/>
                    </a:lnTo>
                    <a:lnTo>
                      <a:pt x="659" y="2427"/>
                    </a:lnTo>
                    <a:lnTo>
                      <a:pt x="645" y="2410"/>
                    </a:lnTo>
                    <a:lnTo>
                      <a:pt x="632" y="2393"/>
                    </a:lnTo>
                    <a:lnTo>
                      <a:pt x="618" y="2375"/>
                    </a:lnTo>
                    <a:lnTo>
                      <a:pt x="607" y="2357"/>
                    </a:lnTo>
                    <a:lnTo>
                      <a:pt x="594" y="2339"/>
                    </a:lnTo>
                    <a:lnTo>
                      <a:pt x="583" y="2320"/>
                    </a:lnTo>
                    <a:lnTo>
                      <a:pt x="563" y="2283"/>
                    </a:lnTo>
                    <a:lnTo>
                      <a:pt x="544" y="2246"/>
                    </a:lnTo>
                    <a:lnTo>
                      <a:pt x="525" y="2207"/>
                    </a:lnTo>
                    <a:lnTo>
                      <a:pt x="508" y="2168"/>
                    </a:lnTo>
                    <a:lnTo>
                      <a:pt x="476" y="2090"/>
                    </a:lnTo>
                    <a:lnTo>
                      <a:pt x="442" y="2012"/>
                    </a:lnTo>
                    <a:lnTo>
                      <a:pt x="424" y="1972"/>
                    </a:lnTo>
                    <a:lnTo>
                      <a:pt x="404" y="1935"/>
                    </a:lnTo>
                    <a:lnTo>
                      <a:pt x="383" y="1896"/>
                    </a:lnTo>
                    <a:lnTo>
                      <a:pt x="360" y="1860"/>
                    </a:lnTo>
                    <a:lnTo>
                      <a:pt x="330" y="1770"/>
                    </a:lnTo>
                    <a:lnTo>
                      <a:pt x="300" y="1680"/>
                    </a:lnTo>
                    <a:lnTo>
                      <a:pt x="270" y="1590"/>
                    </a:lnTo>
                    <a:lnTo>
                      <a:pt x="241" y="1500"/>
                    </a:lnTo>
                    <a:lnTo>
                      <a:pt x="210" y="1410"/>
                    </a:lnTo>
                    <a:lnTo>
                      <a:pt x="179" y="1320"/>
                    </a:lnTo>
                    <a:lnTo>
                      <a:pt x="150" y="1230"/>
                    </a:lnTo>
                    <a:lnTo>
                      <a:pt x="120" y="1140"/>
                    </a:lnTo>
                    <a:lnTo>
                      <a:pt x="118" y="1104"/>
                    </a:lnTo>
                    <a:lnTo>
                      <a:pt x="116" y="1068"/>
                    </a:lnTo>
                    <a:lnTo>
                      <a:pt x="112" y="1031"/>
                    </a:lnTo>
                    <a:lnTo>
                      <a:pt x="106" y="996"/>
                    </a:lnTo>
                    <a:lnTo>
                      <a:pt x="91" y="925"/>
                    </a:lnTo>
                    <a:lnTo>
                      <a:pt x="75" y="855"/>
                    </a:lnTo>
                    <a:lnTo>
                      <a:pt x="58" y="785"/>
                    </a:lnTo>
                    <a:lnTo>
                      <a:pt x="44" y="715"/>
                    </a:lnTo>
                    <a:lnTo>
                      <a:pt x="38" y="679"/>
                    </a:lnTo>
                    <a:lnTo>
                      <a:pt x="34" y="643"/>
                    </a:lnTo>
                    <a:lnTo>
                      <a:pt x="31" y="606"/>
                    </a:lnTo>
                    <a:lnTo>
                      <a:pt x="30" y="570"/>
                    </a:lnTo>
                    <a:lnTo>
                      <a:pt x="29" y="531"/>
                    </a:lnTo>
                    <a:lnTo>
                      <a:pt x="26" y="493"/>
                    </a:lnTo>
                    <a:lnTo>
                      <a:pt x="20" y="456"/>
                    </a:lnTo>
                    <a:lnTo>
                      <a:pt x="16" y="420"/>
                    </a:lnTo>
                    <a:lnTo>
                      <a:pt x="10" y="384"/>
                    </a:lnTo>
                    <a:lnTo>
                      <a:pt x="4" y="346"/>
                    </a:lnTo>
                    <a:lnTo>
                      <a:pt x="1" y="309"/>
                    </a:lnTo>
                    <a:lnTo>
                      <a:pt x="0" y="271"/>
                    </a:lnTo>
                    <a:lnTo>
                      <a:pt x="0" y="237"/>
                    </a:lnTo>
                    <a:lnTo>
                      <a:pt x="0" y="203"/>
                    </a:lnTo>
                    <a:lnTo>
                      <a:pt x="0" y="169"/>
                    </a:lnTo>
                    <a:lnTo>
                      <a:pt x="0" y="135"/>
                    </a:lnTo>
                    <a:lnTo>
                      <a:pt x="0" y="101"/>
                    </a:lnTo>
                    <a:lnTo>
                      <a:pt x="0" y="67"/>
                    </a:lnTo>
                    <a:lnTo>
                      <a:pt x="0" y="34"/>
                    </a:lnTo>
                    <a:lnTo>
                      <a:pt x="0" y="0"/>
                    </a:lnTo>
                    <a:lnTo>
                      <a:pt x="0" y="157"/>
                    </a:lnTo>
                    <a:lnTo>
                      <a:pt x="0" y="315"/>
                    </a:lnTo>
                    <a:lnTo>
                      <a:pt x="0" y="473"/>
                    </a:lnTo>
                    <a:lnTo>
                      <a:pt x="0" y="630"/>
                    </a:lnTo>
                    <a:lnTo>
                      <a:pt x="0" y="787"/>
                    </a:lnTo>
                    <a:lnTo>
                      <a:pt x="0" y="944"/>
                    </a:lnTo>
                    <a:lnTo>
                      <a:pt x="0" y="1103"/>
                    </a:lnTo>
                    <a:lnTo>
                      <a:pt x="0" y="1260"/>
                    </a:lnTo>
                    <a:lnTo>
                      <a:pt x="5" y="1286"/>
                    </a:lnTo>
                    <a:lnTo>
                      <a:pt x="11" y="1311"/>
                    </a:lnTo>
                    <a:lnTo>
                      <a:pt x="14" y="1336"/>
                    </a:lnTo>
                    <a:lnTo>
                      <a:pt x="18" y="1361"/>
                    </a:lnTo>
                    <a:lnTo>
                      <a:pt x="22" y="1409"/>
                    </a:lnTo>
                    <a:lnTo>
                      <a:pt x="27" y="1458"/>
                    </a:lnTo>
                    <a:lnTo>
                      <a:pt x="31" y="1505"/>
                    </a:lnTo>
                    <a:lnTo>
                      <a:pt x="37" y="1554"/>
                    </a:lnTo>
                    <a:lnTo>
                      <a:pt x="42" y="1578"/>
                    </a:lnTo>
                    <a:lnTo>
                      <a:pt x="46" y="1601"/>
                    </a:lnTo>
                    <a:lnTo>
                      <a:pt x="53" y="1626"/>
                    </a:lnTo>
                    <a:lnTo>
                      <a:pt x="60" y="1650"/>
                    </a:lnTo>
                    <a:lnTo>
                      <a:pt x="120" y="2040"/>
                    </a:lnTo>
                    <a:lnTo>
                      <a:pt x="150" y="2130"/>
                    </a:lnTo>
                    <a:lnTo>
                      <a:pt x="179" y="2220"/>
                    </a:lnTo>
                    <a:lnTo>
                      <a:pt x="210" y="2310"/>
                    </a:lnTo>
                    <a:lnTo>
                      <a:pt x="241" y="2400"/>
                    </a:lnTo>
                    <a:lnTo>
                      <a:pt x="270" y="2490"/>
                    </a:lnTo>
                    <a:lnTo>
                      <a:pt x="300" y="2580"/>
                    </a:lnTo>
                    <a:lnTo>
                      <a:pt x="330" y="2670"/>
                    </a:lnTo>
                    <a:lnTo>
                      <a:pt x="360" y="2760"/>
                    </a:lnTo>
                    <a:lnTo>
                      <a:pt x="374" y="2783"/>
                    </a:lnTo>
                    <a:lnTo>
                      <a:pt x="388" y="2804"/>
                    </a:lnTo>
                    <a:lnTo>
                      <a:pt x="399" y="2827"/>
                    </a:lnTo>
                    <a:lnTo>
                      <a:pt x="410" y="2850"/>
                    </a:lnTo>
                    <a:lnTo>
                      <a:pt x="430" y="2895"/>
                    </a:lnTo>
                    <a:lnTo>
                      <a:pt x="450" y="2940"/>
                    </a:lnTo>
                    <a:lnTo>
                      <a:pt x="469" y="2985"/>
                    </a:lnTo>
                    <a:lnTo>
                      <a:pt x="489" y="3030"/>
                    </a:lnTo>
                    <a:lnTo>
                      <a:pt x="501" y="3053"/>
                    </a:lnTo>
                    <a:lnTo>
                      <a:pt x="513" y="3076"/>
                    </a:lnTo>
                    <a:lnTo>
                      <a:pt x="525" y="3097"/>
                    </a:lnTo>
                    <a:lnTo>
                      <a:pt x="540" y="3120"/>
                    </a:lnTo>
                    <a:lnTo>
                      <a:pt x="549" y="3145"/>
                    </a:lnTo>
                    <a:lnTo>
                      <a:pt x="559" y="3168"/>
                    </a:lnTo>
                    <a:lnTo>
                      <a:pt x="570" y="3190"/>
                    </a:lnTo>
                    <a:lnTo>
                      <a:pt x="581" y="3211"/>
                    </a:lnTo>
                    <a:lnTo>
                      <a:pt x="606" y="3251"/>
                    </a:lnTo>
                    <a:lnTo>
                      <a:pt x="631" y="3288"/>
                    </a:lnTo>
                    <a:lnTo>
                      <a:pt x="657" y="3326"/>
                    </a:lnTo>
                    <a:lnTo>
                      <a:pt x="680" y="3364"/>
                    </a:lnTo>
                    <a:lnTo>
                      <a:pt x="692" y="3383"/>
                    </a:lnTo>
                    <a:lnTo>
                      <a:pt x="702" y="3405"/>
                    </a:lnTo>
                    <a:lnTo>
                      <a:pt x="712" y="3426"/>
                    </a:lnTo>
                    <a:lnTo>
                      <a:pt x="720" y="3450"/>
                    </a:lnTo>
                    <a:lnTo>
                      <a:pt x="1079" y="3960"/>
                    </a:lnTo>
                    <a:lnTo>
                      <a:pt x="1100" y="3981"/>
                    </a:lnTo>
                    <a:lnTo>
                      <a:pt x="1120" y="4003"/>
                    </a:lnTo>
                    <a:lnTo>
                      <a:pt x="1139" y="4024"/>
                    </a:lnTo>
                    <a:lnTo>
                      <a:pt x="1157" y="4047"/>
                    </a:lnTo>
                    <a:lnTo>
                      <a:pt x="1195" y="4093"/>
                    </a:lnTo>
                    <a:lnTo>
                      <a:pt x="1230" y="4140"/>
                    </a:lnTo>
                    <a:lnTo>
                      <a:pt x="1266" y="4187"/>
                    </a:lnTo>
                    <a:lnTo>
                      <a:pt x="1302" y="4232"/>
                    </a:lnTo>
                    <a:lnTo>
                      <a:pt x="1320" y="4255"/>
                    </a:lnTo>
                    <a:lnTo>
                      <a:pt x="1339" y="4278"/>
                    </a:lnTo>
                    <a:lnTo>
                      <a:pt x="1360" y="4299"/>
                    </a:lnTo>
                    <a:lnTo>
                      <a:pt x="1380" y="4319"/>
                    </a:lnTo>
                    <a:lnTo>
                      <a:pt x="1427" y="4367"/>
                    </a:lnTo>
                    <a:lnTo>
                      <a:pt x="1473" y="4416"/>
                    </a:lnTo>
                    <a:lnTo>
                      <a:pt x="1519" y="4463"/>
                    </a:lnTo>
                    <a:lnTo>
                      <a:pt x="1567" y="4511"/>
                    </a:lnTo>
                    <a:lnTo>
                      <a:pt x="1590" y="4533"/>
                    </a:lnTo>
                    <a:lnTo>
                      <a:pt x="1615" y="4556"/>
                    </a:lnTo>
                    <a:lnTo>
                      <a:pt x="1639" y="4578"/>
                    </a:lnTo>
                    <a:lnTo>
                      <a:pt x="1665" y="4600"/>
                    </a:lnTo>
                    <a:lnTo>
                      <a:pt x="1690" y="4621"/>
                    </a:lnTo>
                    <a:lnTo>
                      <a:pt x="1716" y="4642"/>
                    </a:lnTo>
                    <a:lnTo>
                      <a:pt x="1743" y="4661"/>
                    </a:lnTo>
                    <a:lnTo>
                      <a:pt x="1770" y="4680"/>
                    </a:lnTo>
                    <a:lnTo>
                      <a:pt x="1981" y="4890"/>
                    </a:lnTo>
                    <a:lnTo>
                      <a:pt x="2013" y="4913"/>
                    </a:lnTo>
                    <a:lnTo>
                      <a:pt x="2047" y="4935"/>
                    </a:lnTo>
                    <a:lnTo>
                      <a:pt x="2081" y="4957"/>
                    </a:lnTo>
                    <a:lnTo>
                      <a:pt x="2115" y="4980"/>
                    </a:lnTo>
                    <a:lnTo>
                      <a:pt x="2149" y="5002"/>
                    </a:lnTo>
                    <a:lnTo>
                      <a:pt x="2183" y="5025"/>
                    </a:lnTo>
                    <a:lnTo>
                      <a:pt x="2216" y="5048"/>
                    </a:lnTo>
                    <a:lnTo>
                      <a:pt x="2250" y="5070"/>
                    </a:lnTo>
                    <a:lnTo>
                      <a:pt x="2270" y="5089"/>
                    </a:lnTo>
                    <a:lnTo>
                      <a:pt x="2291" y="5110"/>
                    </a:lnTo>
                    <a:lnTo>
                      <a:pt x="2313" y="5129"/>
                    </a:lnTo>
                    <a:lnTo>
                      <a:pt x="2336" y="5147"/>
                    </a:lnTo>
                    <a:lnTo>
                      <a:pt x="2381" y="5183"/>
                    </a:lnTo>
                    <a:lnTo>
                      <a:pt x="2427" y="5217"/>
                    </a:lnTo>
                    <a:lnTo>
                      <a:pt x="2476" y="5250"/>
                    </a:lnTo>
                    <a:lnTo>
                      <a:pt x="2526" y="5282"/>
                    </a:lnTo>
                    <a:lnTo>
                      <a:pt x="2576" y="5313"/>
                    </a:lnTo>
                    <a:lnTo>
                      <a:pt x="2627" y="5343"/>
                    </a:lnTo>
                    <a:lnTo>
                      <a:pt x="2730" y="5401"/>
                    </a:lnTo>
                    <a:lnTo>
                      <a:pt x="2833" y="5460"/>
                    </a:lnTo>
                    <a:lnTo>
                      <a:pt x="2884" y="5490"/>
                    </a:lnTo>
                    <a:lnTo>
                      <a:pt x="2934" y="5519"/>
                    </a:lnTo>
                    <a:lnTo>
                      <a:pt x="2982" y="5550"/>
                    </a:lnTo>
                    <a:lnTo>
                      <a:pt x="3030" y="5580"/>
                    </a:lnTo>
                    <a:lnTo>
                      <a:pt x="3075" y="5596"/>
                    </a:lnTo>
                    <a:lnTo>
                      <a:pt x="3119" y="5613"/>
                    </a:lnTo>
                    <a:lnTo>
                      <a:pt x="3162" y="5631"/>
                    </a:lnTo>
                    <a:lnTo>
                      <a:pt x="3205" y="5649"/>
                    </a:lnTo>
                    <a:lnTo>
                      <a:pt x="3291" y="5689"/>
                    </a:lnTo>
                    <a:lnTo>
                      <a:pt x="3375" y="5731"/>
                    </a:lnTo>
                    <a:lnTo>
                      <a:pt x="3459" y="5771"/>
                    </a:lnTo>
                    <a:lnTo>
                      <a:pt x="3544" y="5811"/>
                    </a:lnTo>
                    <a:lnTo>
                      <a:pt x="3587" y="5830"/>
                    </a:lnTo>
                    <a:lnTo>
                      <a:pt x="3631" y="5847"/>
                    </a:lnTo>
                    <a:lnTo>
                      <a:pt x="3675" y="5864"/>
                    </a:lnTo>
                    <a:lnTo>
                      <a:pt x="3719" y="5880"/>
                    </a:lnTo>
                    <a:lnTo>
                      <a:pt x="3761" y="5893"/>
                    </a:lnTo>
                    <a:lnTo>
                      <a:pt x="3801" y="5906"/>
                    </a:lnTo>
                    <a:lnTo>
                      <a:pt x="3838" y="5917"/>
                    </a:lnTo>
                    <a:lnTo>
                      <a:pt x="3874" y="5928"/>
                    </a:lnTo>
                    <a:lnTo>
                      <a:pt x="3911" y="5942"/>
                    </a:lnTo>
                    <a:lnTo>
                      <a:pt x="3946" y="5958"/>
                    </a:lnTo>
                    <a:lnTo>
                      <a:pt x="3964" y="5967"/>
                    </a:lnTo>
                    <a:lnTo>
                      <a:pt x="3983" y="5977"/>
                    </a:lnTo>
                    <a:lnTo>
                      <a:pt x="4001" y="5988"/>
                    </a:lnTo>
                    <a:lnTo>
                      <a:pt x="4020" y="6000"/>
                    </a:lnTo>
                    <a:lnTo>
                      <a:pt x="4770" y="6181"/>
                    </a:lnTo>
                    <a:lnTo>
                      <a:pt x="5280" y="6300"/>
                    </a:lnTo>
                    <a:lnTo>
                      <a:pt x="5521" y="6300"/>
                    </a:lnTo>
                    <a:lnTo>
                      <a:pt x="5548" y="6308"/>
                    </a:lnTo>
                    <a:lnTo>
                      <a:pt x="5574" y="6315"/>
                    </a:lnTo>
                    <a:lnTo>
                      <a:pt x="5601" y="6320"/>
                    </a:lnTo>
                    <a:lnTo>
                      <a:pt x="5627" y="6323"/>
                    </a:lnTo>
                    <a:lnTo>
                      <a:pt x="5679" y="6328"/>
                    </a:lnTo>
                    <a:lnTo>
                      <a:pt x="5730" y="6330"/>
                    </a:lnTo>
                    <a:lnTo>
                      <a:pt x="5782" y="6332"/>
                    </a:lnTo>
                    <a:lnTo>
                      <a:pt x="5834" y="6337"/>
                    </a:lnTo>
                    <a:lnTo>
                      <a:pt x="5860" y="6341"/>
                    </a:lnTo>
                    <a:lnTo>
                      <a:pt x="5886" y="6346"/>
                    </a:lnTo>
                    <a:lnTo>
                      <a:pt x="5913" y="6352"/>
                    </a:lnTo>
                    <a:lnTo>
                      <a:pt x="5940" y="6360"/>
                    </a:lnTo>
                    <a:lnTo>
                      <a:pt x="6023" y="6360"/>
                    </a:lnTo>
                    <a:lnTo>
                      <a:pt x="6105" y="6360"/>
                    </a:lnTo>
                    <a:lnTo>
                      <a:pt x="6188" y="6360"/>
                    </a:lnTo>
                    <a:lnTo>
                      <a:pt x="6270" y="6360"/>
                    </a:lnTo>
                    <a:lnTo>
                      <a:pt x="6353" y="6360"/>
                    </a:lnTo>
                    <a:lnTo>
                      <a:pt x="6435" y="6360"/>
                    </a:lnTo>
                    <a:lnTo>
                      <a:pt x="6518" y="6360"/>
                    </a:lnTo>
                    <a:lnTo>
                      <a:pt x="6600" y="6360"/>
                    </a:lnTo>
                    <a:lnTo>
                      <a:pt x="6629" y="6354"/>
                    </a:lnTo>
                    <a:lnTo>
                      <a:pt x="6658" y="6348"/>
                    </a:lnTo>
                    <a:lnTo>
                      <a:pt x="6686" y="6343"/>
                    </a:lnTo>
                    <a:lnTo>
                      <a:pt x="6714" y="6340"/>
                    </a:lnTo>
                    <a:lnTo>
                      <a:pt x="6770" y="6334"/>
                    </a:lnTo>
                    <a:lnTo>
                      <a:pt x="6825" y="6330"/>
                    </a:lnTo>
                    <a:lnTo>
                      <a:pt x="6881" y="6326"/>
                    </a:lnTo>
                    <a:lnTo>
                      <a:pt x="6936" y="6321"/>
                    </a:lnTo>
                    <a:lnTo>
                      <a:pt x="6964" y="6316"/>
                    </a:lnTo>
                    <a:lnTo>
                      <a:pt x="6993" y="6312"/>
                    </a:lnTo>
                    <a:lnTo>
                      <a:pt x="7021" y="6307"/>
                    </a:lnTo>
                    <a:lnTo>
                      <a:pt x="7050" y="6300"/>
                    </a:lnTo>
                    <a:lnTo>
                      <a:pt x="7475" y="6240"/>
                    </a:lnTo>
                    <a:lnTo>
                      <a:pt x="7895" y="6181"/>
                    </a:lnTo>
                    <a:lnTo>
                      <a:pt x="7989" y="6157"/>
                    </a:lnTo>
                    <a:lnTo>
                      <a:pt x="8085" y="6132"/>
                    </a:lnTo>
                    <a:lnTo>
                      <a:pt x="8181" y="6107"/>
                    </a:lnTo>
                    <a:lnTo>
                      <a:pt x="8277" y="6080"/>
                    </a:lnTo>
                    <a:lnTo>
                      <a:pt x="8326" y="6065"/>
                    </a:lnTo>
                    <a:lnTo>
                      <a:pt x="8373" y="6049"/>
                    </a:lnTo>
                    <a:lnTo>
                      <a:pt x="8419" y="6034"/>
                    </a:lnTo>
                    <a:lnTo>
                      <a:pt x="8466" y="6017"/>
                    </a:lnTo>
                    <a:lnTo>
                      <a:pt x="8512" y="6000"/>
                    </a:lnTo>
                    <a:lnTo>
                      <a:pt x="8557" y="5980"/>
                    </a:lnTo>
                    <a:lnTo>
                      <a:pt x="8601" y="5961"/>
                    </a:lnTo>
                    <a:lnTo>
                      <a:pt x="8646" y="5940"/>
                    </a:lnTo>
                    <a:lnTo>
                      <a:pt x="8695" y="5924"/>
                    </a:lnTo>
                    <a:lnTo>
                      <a:pt x="8746" y="5909"/>
                    </a:lnTo>
                    <a:lnTo>
                      <a:pt x="8797" y="5893"/>
                    </a:lnTo>
                    <a:lnTo>
                      <a:pt x="8847" y="5878"/>
                    </a:lnTo>
                    <a:lnTo>
                      <a:pt x="8871" y="5870"/>
                    </a:lnTo>
                    <a:lnTo>
                      <a:pt x="8895" y="5861"/>
                    </a:lnTo>
                    <a:lnTo>
                      <a:pt x="8919" y="5850"/>
                    </a:lnTo>
                    <a:lnTo>
                      <a:pt x="8943" y="5840"/>
                    </a:lnTo>
                    <a:lnTo>
                      <a:pt x="8967" y="5829"/>
                    </a:lnTo>
                    <a:lnTo>
                      <a:pt x="8989" y="5818"/>
                    </a:lnTo>
                    <a:lnTo>
                      <a:pt x="9013" y="5804"/>
                    </a:lnTo>
                    <a:lnTo>
                      <a:pt x="9035" y="5790"/>
                    </a:lnTo>
                    <a:lnTo>
                      <a:pt x="9066" y="5779"/>
                    </a:lnTo>
                    <a:lnTo>
                      <a:pt x="9098" y="5767"/>
                    </a:lnTo>
                    <a:lnTo>
                      <a:pt x="9128" y="5754"/>
                    </a:lnTo>
                    <a:lnTo>
                      <a:pt x="9158" y="5741"/>
                    </a:lnTo>
                    <a:lnTo>
                      <a:pt x="9218" y="5714"/>
                    </a:lnTo>
                    <a:lnTo>
                      <a:pt x="9276" y="5684"/>
                    </a:lnTo>
                    <a:lnTo>
                      <a:pt x="9336" y="5656"/>
                    </a:lnTo>
                    <a:lnTo>
                      <a:pt x="9395" y="5628"/>
                    </a:lnTo>
                    <a:lnTo>
                      <a:pt x="9425" y="5615"/>
                    </a:lnTo>
                    <a:lnTo>
                      <a:pt x="9454" y="5603"/>
                    </a:lnTo>
                    <a:lnTo>
                      <a:pt x="9485" y="5590"/>
                    </a:lnTo>
                    <a:lnTo>
                      <a:pt x="9515" y="5580"/>
                    </a:lnTo>
                    <a:lnTo>
                      <a:pt x="9572" y="5544"/>
                    </a:lnTo>
                    <a:lnTo>
                      <a:pt x="9627" y="5510"/>
                    </a:lnTo>
                    <a:lnTo>
                      <a:pt x="9684" y="5477"/>
                    </a:lnTo>
                    <a:lnTo>
                      <a:pt x="9740" y="5444"/>
                    </a:lnTo>
                    <a:lnTo>
                      <a:pt x="9797" y="5413"/>
                    </a:lnTo>
                    <a:lnTo>
                      <a:pt x="9853" y="5380"/>
                    </a:lnTo>
                    <a:lnTo>
                      <a:pt x="9908" y="5346"/>
                    </a:lnTo>
                    <a:lnTo>
                      <a:pt x="9965" y="5310"/>
                    </a:lnTo>
                    <a:lnTo>
                      <a:pt x="10415" y="5010"/>
                    </a:lnTo>
                    <a:lnTo>
                      <a:pt x="10655" y="4831"/>
                    </a:lnTo>
                    <a:lnTo>
                      <a:pt x="10674" y="4803"/>
                    </a:lnTo>
                    <a:lnTo>
                      <a:pt x="10695" y="4777"/>
                    </a:lnTo>
                    <a:lnTo>
                      <a:pt x="10717" y="4754"/>
                    </a:lnTo>
                    <a:lnTo>
                      <a:pt x="10740" y="4731"/>
                    </a:lnTo>
                    <a:lnTo>
                      <a:pt x="10763" y="4711"/>
                    </a:lnTo>
                    <a:lnTo>
                      <a:pt x="10787" y="4689"/>
                    </a:lnTo>
                    <a:lnTo>
                      <a:pt x="10811" y="4670"/>
                    </a:lnTo>
                    <a:lnTo>
                      <a:pt x="10834" y="4650"/>
                    </a:lnTo>
                    <a:lnTo>
                      <a:pt x="10859" y="4630"/>
                    </a:lnTo>
                    <a:lnTo>
                      <a:pt x="10883" y="4610"/>
                    </a:lnTo>
                    <a:lnTo>
                      <a:pt x="10907" y="4590"/>
                    </a:lnTo>
                    <a:lnTo>
                      <a:pt x="10931" y="4568"/>
                    </a:lnTo>
                    <a:lnTo>
                      <a:pt x="10953" y="4547"/>
                    </a:lnTo>
                    <a:lnTo>
                      <a:pt x="10975" y="4523"/>
                    </a:lnTo>
                    <a:lnTo>
                      <a:pt x="10995" y="4497"/>
                    </a:lnTo>
                    <a:lnTo>
                      <a:pt x="11015" y="4470"/>
                    </a:lnTo>
                    <a:lnTo>
                      <a:pt x="11105" y="4410"/>
                    </a:lnTo>
                    <a:lnTo>
                      <a:pt x="11105" y="3510"/>
                    </a:lnTo>
                  </a:path>
                </a:pathLst>
              </a:custGeom>
              <a:noFill/>
              <a:ln w="9525">
                <a:solidFill>
                  <a:srgbClr val="121415"/>
                </a:solidFill>
                <a:round/>
                <a:headEnd/>
                <a:tailEnd/>
              </a:ln>
            </p:spPr>
            <p:txBody>
              <a:bodyPr/>
              <a:lstStyle/>
              <a:p>
                <a:endParaRPr lang="en-US">
                  <a:latin typeface="Constantia" pitchFamily="18" charset="0"/>
                </a:endParaRPr>
              </a:p>
            </p:txBody>
          </p:sp>
          <p:sp>
            <p:nvSpPr>
              <p:cNvPr id="90142" name="Freeform 29"/>
              <p:cNvSpPr>
                <a:spLocks/>
              </p:cNvSpPr>
              <p:nvPr/>
            </p:nvSpPr>
            <p:spPr bwMode="auto">
              <a:xfrm>
                <a:off x="1642" y="1081"/>
                <a:ext cx="2221" cy="2185"/>
              </a:xfrm>
              <a:custGeom>
                <a:avLst/>
                <a:gdLst>
                  <a:gd name="T0" fmla="*/ 10959 w 11105"/>
                  <a:gd name="T1" fmla="*/ 9107 h 10925"/>
                  <a:gd name="T2" fmla="*/ 10781 w 11105"/>
                  <a:gd name="T3" fmla="*/ 9261 h 10925"/>
                  <a:gd name="T4" fmla="*/ 10590 w 11105"/>
                  <a:gd name="T5" fmla="*/ 9438 h 10925"/>
                  <a:gd name="T6" fmla="*/ 9695 w 11105"/>
                  <a:gd name="T7" fmla="*/ 10025 h 10925"/>
                  <a:gd name="T8" fmla="*/ 8871 w 11105"/>
                  <a:gd name="T9" fmla="*/ 10435 h 10925"/>
                  <a:gd name="T10" fmla="*/ 8512 w 11105"/>
                  <a:gd name="T11" fmla="*/ 10565 h 10925"/>
                  <a:gd name="T12" fmla="*/ 7989 w 11105"/>
                  <a:gd name="T13" fmla="*/ 10722 h 10925"/>
                  <a:gd name="T14" fmla="*/ 7635 w 11105"/>
                  <a:gd name="T15" fmla="*/ 10786 h 10925"/>
                  <a:gd name="T16" fmla="*/ 7340 w 11105"/>
                  <a:gd name="T17" fmla="*/ 10840 h 10925"/>
                  <a:gd name="T18" fmla="*/ 7021 w 11105"/>
                  <a:gd name="T19" fmla="*/ 10872 h 10925"/>
                  <a:gd name="T20" fmla="*/ 6686 w 11105"/>
                  <a:gd name="T21" fmla="*/ 10908 h 10925"/>
                  <a:gd name="T22" fmla="*/ 6188 w 11105"/>
                  <a:gd name="T23" fmla="*/ 10925 h 10925"/>
                  <a:gd name="T24" fmla="*/ 5782 w 11105"/>
                  <a:gd name="T25" fmla="*/ 10897 h 10925"/>
                  <a:gd name="T26" fmla="*/ 5280 w 11105"/>
                  <a:gd name="T27" fmla="*/ 10865 h 10925"/>
                  <a:gd name="T28" fmla="*/ 4899 w 11105"/>
                  <a:gd name="T29" fmla="*/ 10779 h 10925"/>
                  <a:gd name="T30" fmla="*/ 4678 w 11105"/>
                  <a:gd name="T31" fmla="*/ 10740 h 10925"/>
                  <a:gd name="T32" fmla="*/ 4203 w 11105"/>
                  <a:gd name="T33" fmla="*/ 10618 h 10925"/>
                  <a:gd name="T34" fmla="*/ 3946 w 11105"/>
                  <a:gd name="T35" fmla="*/ 10523 h 10925"/>
                  <a:gd name="T36" fmla="*/ 3631 w 11105"/>
                  <a:gd name="T37" fmla="*/ 10412 h 10925"/>
                  <a:gd name="T38" fmla="*/ 3119 w 11105"/>
                  <a:gd name="T39" fmla="*/ 10178 h 10925"/>
                  <a:gd name="T40" fmla="*/ 2206 w 11105"/>
                  <a:gd name="T41" fmla="*/ 9611 h 10925"/>
                  <a:gd name="T42" fmla="*/ 1648 w 11105"/>
                  <a:gd name="T43" fmla="*/ 9143 h 10925"/>
                  <a:gd name="T44" fmla="*/ 1254 w 11105"/>
                  <a:gd name="T45" fmla="*/ 8739 h 10925"/>
                  <a:gd name="T46" fmla="*/ 1088 w 11105"/>
                  <a:gd name="T47" fmla="*/ 8528 h 10925"/>
                  <a:gd name="T48" fmla="*/ 883 w 11105"/>
                  <a:gd name="T49" fmla="*/ 8237 h 10925"/>
                  <a:gd name="T50" fmla="*/ 763 w 11105"/>
                  <a:gd name="T51" fmla="*/ 8082 h 10925"/>
                  <a:gd name="T52" fmla="*/ 675 w 11105"/>
                  <a:gd name="T53" fmla="*/ 7909 h 10925"/>
                  <a:gd name="T54" fmla="*/ 563 w 11105"/>
                  <a:gd name="T55" fmla="*/ 7748 h 10925"/>
                  <a:gd name="T56" fmla="*/ 383 w 11105"/>
                  <a:gd name="T57" fmla="*/ 7361 h 10925"/>
                  <a:gd name="T58" fmla="*/ 150 w 11105"/>
                  <a:gd name="T59" fmla="*/ 6695 h 10925"/>
                  <a:gd name="T60" fmla="*/ 79 w 11105"/>
                  <a:gd name="T61" fmla="*/ 6362 h 10925"/>
                  <a:gd name="T62" fmla="*/ 42 w 11105"/>
                  <a:gd name="T63" fmla="*/ 6143 h 10925"/>
                  <a:gd name="T64" fmla="*/ 5 w 11105"/>
                  <a:gd name="T65" fmla="*/ 5851 h 10925"/>
                  <a:gd name="T66" fmla="*/ 0 w 11105"/>
                  <a:gd name="T67" fmla="*/ 5169 h 10925"/>
                  <a:gd name="T68" fmla="*/ 37 w 11105"/>
                  <a:gd name="T69" fmla="*/ 4831 h 10925"/>
                  <a:gd name="T70" fmla="*/ 65 w 11105"/>
                  <a:gd name="T71" fmla="*/ 4609 h 10925"/>
                  <a:gd name="T72" fmla="*/ 120 w 11105"/>
                  <a:gd name="T73" fmla="*/ 4345 h 10925"/>
                  <a:gd name="T74" fmla="*/ 376 w 11105"/>
                  <a:gd name="T75" fmla="*/ 3578 h 10925"/>
                  <a:gd name="T76" fmla="*/ 504 w 11105"/>
                  <a:gd name="T77" fmla="*/ 3298 h 10925"/>
                  <a:gd name="T78" fmla="*/ 691 w 11105"/>
                  <a:gd name="T79" fmla="*/ 2970 h 10925"/>
                  <a:gd name="T80" fmla="*/ 796 w 11105"/>
                  <a:gd name="T81" fmla="*/ 2791 h 10925"/>
                  <a:gd name="T82" fmla="*/ 1259 w 11105"/>
                  <a:gd name="T83" fmla="*/ 2168 h 10925"/>
                  <a:gd name="T84" fmla="*/ 1445 w 11105"/>
                  <a:gd name="T85" fmla="*/ 1968 h 10925"/>
                  <a:gd name="T86" fmla="*/ 1596 w 11105"/>
                  <a:gd name="T87" fmla="*/ 1816 h 10925"/>
                  <a:gd name="T88" fmla="*/ 2280 w 11105"/>
                  <a:gd name="T89" fmla="*/ 1230 h 10925"/>
                  <a:gd name="T90" fmla="*/ 2563 w 11105"/>
                  <a:gd name="T91" fmla="*/ 1051 h 10925"/>
                  <a:gd name="T92" fmla="*/ 2824 w 11105"/>
                  <a:gd name="T93" fmla="*/ 887 h 10925"/>
                  <a:gd name="T94" fmla="*/ 3030 w 11105"/>
                  <a:gd name="T95" fmla="*/ 780 h 10925"/>
                  <a:gd name="T96" fmla="*/ 3255 w 11105"/>
                  <a:gd name="T97" fmla="*/ 672 h 10925"/>
                  <a:gd name="T98" fmla="*/ 3478 w 11105"/>
                  <a:gd name="T99" fmla="*/ 567 h 10925"/>
                  <a:gd name="T100" fmla="*/ 5190 w 11105"/>
                  <a:gd name="T101" fmla="*/ 90 h 10925"/>
                  <a:gd name="T102" fmla="*/ 5436 w 11105"/>
                  <a:gd name="T103" fmla="*/ 46 h 10925"/>
                  <a:gd name="T104" fmla="*/ 6424 w 11105"/>
                  <a:gd name="T105" fmla="*/ 0 h 10925"/>
                  <a:gd name="T106" fmla="*/ 6953 w 11105"/>
                  <a:gd name="T107" fmla="*/ 26 h 10925"/>
                  <a:gd name="T108" fmla="*/ 7685 w 11105"/>
                  <a:gd name="T109" fmla="*/ 120 h 10925"/>
                  <a:gd name="T110" fmla="*/ 8984 w 11105"/>
                  <a:gd name="T111" fmla="*/ 520 h 10925"/>
                  <a:gd name="T112" fmla="*/ 9200 w 11105"/>
                  <a:gd name="T113" fmla="*/ 623 h 10925"/>
                  <a:gd name="T114" fmla="*/ 9471 w 11105"/>
                  <a:gd name="T115" fmla="*/ 752 h 10925"/>
                  <a:gd name="T116" fmla="*/ 9689 w 11105"/>
                  <a:gd name="T117" fmla="*/ 866 h 10925"/>
                  <a:gd name="T118" fmla="*/ 9948 w 11105"/>
                  <a:gd name="T119" fmla="*/ 1033 h 10925"/>
                  <a:gd name="T120" fmla="*/ 10900 w 11105"/>
                  <a:gd name="T121" fmla="*/ 1764 h 10925"/>
                  <a:gd name="T122" fmla="*/ 6270 w 11105"/>
                  <a:gd name="T123" fmla="*/ 5465 h 10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05"/>
                  <a:gd name="T187" fmla="*/ 0 h 10925"/>
                  <a:gd name="T188" fmla="*/ 11105 w 11105"/>
                  <a:gd name="T189" fmla="*/ 10925 h 109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05" h="10925">
                    <a:moveTo>
                      <a:pt x="11105" y="8975"/>
                    </a:moveTo>
                    <a:lnTo>
                      <a:pt x="11087" y="8987"/>
                    </a:lnTo>
                    <a:lnTo>
                      <a:pt x="11071" y="9000"/>
                    </a:lnTo>
                    <a:lnTo>
                      <a:pt x="11055" y="9013"/>
                    </a:lnTo>
                    <a:lnTo>
                      <a:pt x="11040" y="9027"/>
                    </a:lnTo>
                    <a:lnTo>
                      <a:pt x="11012" y="9053"/>
                    </a:lnTo>
                    <a:lnTo>
                      <a:pt x="10985" y="9080"/>
                    </a:lnTo>
                    <a:lnTo>
                      <a:pt x="10959" y="9107"/>
                    </a:lnTo>
                    <a:lnTo>
                      <a:pt x="10931" y="9133"/>
                    </a:lnTo>
                    <a:lnTo>
                      <a:pt x="10916" y="9147"/>
                    </a:lnTo>
                    <a:lnTo>
                      <a:pt x="10900" y="9160"/>
                    </a:lnTo>
                    <a:lnTo>
                      <a:pt x="10883" y="9173"/>
                    </a:lnTo>
                    <a:lnTo>
                      <a:pt x="10865" y="9185"/>
                    </a:lnTo>
                    <a:lnTo>
                      <a:pt x="10836" y="9212"/>
                    </a:lnTo>
                    <a:lnTo>
                      <a:pt x="10807" y="9237"/>
                    </a:lnTo>
                    <a:lnTo>
                      <a:pt x="10781" y="9261"/>
                    </a:lnTo>
                    <a:lnTo>
                      <a:pt x="10754" y="9284"/>
                    </a:lnTo>
                    <a:lnTo>
                      <a:pt x="10729" y="9307"/>
                    </a:lnTo>
                    <a:lnTo>
                      <a:pt x="10703" y="9332"/>
                    </a:lnTo>
                    <a:lnTo>
                      <a:pt x="10692" y="9347"/>
                    </a:lnTo>
                    <a:lnTo>
                      <a:pt x="10680" y="9362"/>
                    </a:lnTo>
                    <a:lnTo>
                      <a:pt x="10667" y="9377"/>
                    </a:lnTo>
                    <a:lnTo>
                      <a:pt x="10655" y="9396"/>
                    </a:lnTo>
                    <a:lnTo>
                      <a:pt x="10590" y="9438"/>
                    </a:lnTo>
                    <a:lnTo>
                      <a:pt x="10527" y="9484"/>
                    </a:lnTo>
                    <a:lnTo>
                      <a:pt x="10464" y="9529"/>
                    </a:lnTo>
                    <a:lnTo>
                      <a:pt x="10400" y="9575"/>
                    </a:lnTo>
                    <a:lnTo>
                      <a:pt x="10337" y="9621"/>
                    </a:lnTo>
                    <a:lnTo>
                      <a:pt x="10274" y="9666"/>
                    </a:lnTo>
                    <a:lnTo>
                      <a:pt x="10210" y="9711"/>
                    </a:lnTo>
                    <a:lnTo>
                      <a:pt x="10145" y="9755"/>
                    </a:lnTo>
                    <a:lnTo>
                      <a:pt x="9695" y="10025"/>
                    </a:lnTo>
                    <a:lnTo>
                      <a:pt x="9035" y="10355"/>
                    </a:lnTo>
                    <a:lnTo>
                      <a:pt x="9013" y="10369"/>
                    </a:lnTo>
                    <a:lnTo>
                      <a:pt x="8989" y="10383"/>
                    </a:lnTo>
                    <a:lnTo>
                      <a:pt x="8967" y="10394"/>
                    </a:lnTo>
                    <a:lnTo>
                      <a:pt x="8943" y="10405"/>
                    </a:lnTo>
                    <a:lnTo>
                      <a:pt x="8919" y="10415"/>
                    </a:lnTo>
                    <a:lnTo>
                      <a:pt x="8895" y="10426"/>
                    </a:lnTo>
                    <a:lnTo>
                      <a:pt x="8871" y="10435"/>
                    </a:lnTo>
                    <a:lnTo>
                      <a:pt x="8847" y="10443"/>
                    </a:lnTo>
                    <a:lnTo>
                      <a:pt x="8797" y="10458"/>
                    </a:lnTo>
                    <a:lnTo>
                      <a:pt x="8746" y="10474"/>
                    </a:lnTo>
                    <a:lnTo>
                      <a:pt x="8695" y="10489"/>
                    </a:lnTo>
                    <a:lnTo>
                      <a:pt x="8646" y="10505"/>
                    </a:lnTo>
                    <a:lnTo>
                      <a:pt x="8601" y="10526"/>
                    </a:lnTo>
                    <a:lnTo>
                      <a:pt x="8557" y="10545"/>
                    </a:lnTo>
                    <a:lnTo>
                      <a:pt x="8512" y="10565"/>
                    </a:lnTo>
                    <a:lnTo>
                      <a:pt x="8466" y="10582"/>
                    </a:lnTo>
                    <a:lnTo>
                      <a:pt x="8419" y="10599"/>
                    </a:lnTo>
                    <a:lnTo>
                      <a:pt x="8373" y="10614"/>
                    </a:lnTo>
                    <a:lnTo>
                      <a:pt x="8326" y="10630"/>
                    </a:lnTo>
                    <a:lnTo>
                      <a:pt x="8277" y="10645"/>
                    </a:lnTo>
                    <a:lnTo>
                      <a:pt x="8181" y="10672"/>
                    </a:lnTo>
                    <a:lnTo>
                      <a:pt x="8085" y="10697"/>
                    </a:lnTo>
                    <a:lnTo>
                      <a:pt x="7989" y="10722"/>
                    </a:lnTo>
                    <a:lnTo>
                      <a:pt x="7895" y="10746"/>
                    </a:lnTo>
                    <a:lnTo>
                      <a:pt x="7867" y="10746"/>
                    </a:lnTo>
                    <a:lnTo>
                      <a:pt x="7839" y="10748"/>
                    </a:lnTo>
                    <a:lnTo>
                      <a:pt x="7813" y="10750"/>
                    </a:lnTo>
                    <a:lnTo>
                      <a:pt x="7787" y="10755"/>
                    </a:lnTo>
                    <a:lnTo>
                      <a:pt x="7737" y="10764"/>
                    </a:lnTo>
                    <a:lnTo>
                      <a:pt x="7686" y="10775"/>
                    </a:lnTo>
                    <a:lnTo>
                      <a:pt x="7635" y="10786"/>
                    </a:lnTo>
                    <a:lnTo>
                      <a:pt x="7584" y="10795"/>
                    </a:lnTo>
                    <a:lnTo>
                      <a:pt x="7558" y="10800"/>
                    </a:lnTo>
                    <a:lnTo>
                      <a:pt x="7531" y="10802"/>
                    </a:lnTo>
                    <a:lnTo>
                      <a:pt x="7504" y="10804"/>
                    </a:lnTo>
                    <a:lnTo>
                      <a:pt x="7475" y="10805"/>
                    </a:lnTo>
                    <a:lnTo>
                      <a:pt x="7418" y="10822"/>
                    </a:lnTo>
                    <a:lnTo>
                      <a:pt x="7365" y="10836"/>
                    </a:lnTo>
                    <a:lnTo>
                      <a:pt x="7340" y="10840"/>
                    </a:lnTo>
                    <a:lnTo>
                      <a:pt x="7315" y="10846"/>
                    </a:lnTo>
                    <a:lnTo>
                      <a:pt x="7290" y="10851"/>
                    </a:lnTo>
                    <a:lnTo>
                      <a:pt x="7265" y="10854"/>
                    </a:lnTo>
                    <a:lnTo>
                      <a:pt x="7215" y="10860"/>
                    </a:lnTo>
                    <a:lnTo>
                      <a:pt x="7163" y="10863"/>
                    </a:lnTo>
                    <a:lnTo>
                      <a:pt x="7109" y="10864"/>
                    </a:lnTo>
                    <a:lnTo>
                      <a:pt x="7050" y="10865"/>
                    </a:lnTo>
                    <a:lnTo>
                      <a:pt x="7021" y="10872"/>
                    </a:lnTo>
                    <a:lnTo>
                      <a:pt x="6993" y="10877"/>
                    </a:lnTo>
                    <a:lnTo>
                      <a:pt x="6964" y="10881"/>
                    </a:lnTo>
                    <a:lnTo>
                      <a:pt x="6936" y="10886"/>
                    </a:lnTo>
                    <a:lnTo>
                      <a:pt x="6881" y="10891"/>
                    </a:lnTo>
                    <a:lnTo>
                      <a:pt x="6825" y="10895"/>
                    </a:lnTo>
                    <a:lnTo>
                      <a:pt x="6770" y="10899"/>
                    </a:lnTo>
                    <a:lnTo>
                      <a:pt x="6714" y="10905"/>
                    </a:lnTo>
                    <a:lnTo>
                      <a:pt x="6686" y="10908"/>
                    </a:lnTo>
                    <a:lnTo>
                      <a:pt x="6658" y="10913"/>
                    </a:lnTo>
                    <a:lnTo>
                      <a:pt x="6629" y="10919"/>
                    </a:lnTo>
                    <a:lnTo>
                      <a:pt x="6600" y="10925"/>
                    </a:lnTo>
                    <a:lnTo>
                      <a:pt x="6518" y="10925"/>
                    </a:lnTo>
                    <a:lnTo>
                      <a:pt x="6435" y="10925"/>
                    </a:lnTo>
                    <a:lnTo>
                      <a:pt x="6353" y="10925"/>
                    </a:lnTo>
                    <a:lnTo>
                      <a:pt x="6270" y="10925"/>
                    </a:lnTo>
                    <a:lnTo>
                      <a:pt x="6188" y="10925"/>
                    </a:lnTo>
                    <a:lnTo>
                      <a:pt x="6105" y="10925"/>
                    </a:lnTo>
                    <a:lnTo>
                      <a:pt x="6023" y="10925"/>
                    </a:lnTo>
                    <a:lnTo>
                      <a:pt x="5940" y="10925"/>
                    </a:lnTo>
                    <a:lnTo>
                      <a:pt x="5913" y="10917"/>
                    </a:lnTo>
                    <a:lnTo>
                      <a:pt x="5886" y="10911"/>
                    </a:lnTo>
                    <a:lnTo>
                      <a:pt x="5860" y="10906"/>
                    </a:lnTo>
                    <a:lnTo>
                      <a:pt x="5834" y="10902"/>
                    </a:lnTo>
                    <a:lnTo>
                      <a:pt x="5782" y="10897"/>
                    </a:lnTo>
                    <a:lnTo>
                      <a:pt x="5730" y="10895"/>
                    </a:lnTo>
                    <a:lnTo>
                      <a:pt x="5679" y="10893"/>
                    </a:lnTo>
                    <a:lnTo>
                      <a:pt x="5627" y="10888"/>
                    </a:lnTo>
                    <a:lnTo>
                      <a:pt x="5601" y="10885"/>
                    </a:lnTo>
                    <a:lnTo>
                      <a:pt x="5574" y="10880"/>
                    </a:lnTo>
                    <a:lnTo>
                      <a:pt x="5548" y="10873"/>
                    </a:lnTo>
                    <a:lnTo>
                      <a:pt x="5521" y="10865"/>
                    </a:lnTo>
                    <a:lnTo>
                      <a:pt x="5280" y="10865"/>
                    </a:lnTo>
                    <a:lnTo>
                      <a:pt x="5248" y="10855"/>
                    </a:lnTo>
                    <a:lnTo>
                      <a:pt x="5215" y="10846"/>
                    </a:lnTo>
                    <a:lnTo>
                      <a:pt x="5184" y="10837"/>
                    </a:lnTo>
                    <a:lnTo>
                      <a:pt x="5152" y="10830"/>
                    </a:lnTo>
                    <a:lnTo>
                      <a:pt x="5089" y="10817"/>
                    </a:lnTo>
                    <a:lnTo>
                      <a:pt x="5025" y="10805"/>
                    </a:lnTo>
                    <a:lnTo>
                      <a:pt x="4962" y="10793"/>
                    </a:lnTo>
                    <a:lnTo>
                      <a:pt x="4899" y="10779"/>
                    </a:lnTo>
                    <a:lnTo>
                      <a:pt x="4866" y="10773"/>
                    </a:lnTo>
                    <a:lnTo>
                      <a:pt x="4834" y="10765"/>
                    </a:lnTo>
                    <a:lnTo>
                      <a:pt x="4803" y="10756"/>
                    </a:lnTo>
                    <a:lnTo>
                      <a:pt x="4770" y="10746"/>
                    </a:lnTo>
                    <a:lnTo>
                      <a:pt x="4747" y="10744"/>
                    </a:lnTo>
                    <a:lnTo>
                      <a:pt x="4725" y="10743"/>
                    </a:lnTo>
                    <a:lnTo>
                      <a:pt x="4702" y="10742"/>
                    </a:lnTo>
                    <a:lnTo>
                      <a:pt x="4678" y="10740"/>
                    </a:lnTo>
                    <a:lnTo>
                      <a:pt x="4632" y="10733"/>
                    </a:lnTo>
                    <a:lnTo>
                      <a:pt x="4584" y="10725"/>
                    </a:lnTo>
                    <a:lnTo>
                      <a:pt x="4537" y="10715"/>
                    </a:lnTo>
                    <a:lnTo>
                      <a:pt x="4489" y="10704"/>
                    </a:lnTo>
                    <a:lnTo>
                      <a:pt x="4442" y="10691"/>
                    </a:lnTo>
                    <a:lnTo>
                      <a:pt x="4394" y="10678"/>
                    </a:lnTo>
                    <a:lnTo>
                      <a:pt x="4298" y="10648"/>
                    </a:lnTo>
                    <a:lnTo>
                      <a:pt x="4203" y="10618"/>
                    </a:lnTo>
                    <a:lnTo>
                      <a:pt x="4157" y="10604"/>
                    </a:lnTo>
                    <a:lnTo>
                      <a:pt x="4111" y="10589"/>
                    </a:lnTo>
                    <a:lnTo>
                      <a:pt x="4065" y="10577"/>
                    </a:lnTo>
                    <a:lnTo>
                      <a:pt x="4020" y="10565"/>
                    </a:lnTo>
                    <a:lnTo>
                      <a:pt x="4001" y="10553"/>
                    </a:lnTo>
                    <a:lnTo>
                      <a:pt x="3983" y="10542"/>
                    </a:lnTo>
                    <a:lnTo>
                      <a:pt x="3964" y="10532"/>
                    </a:lnTo>
                    <a:lnTo>
                      <a:pt x="3946" y="10523"/>
                    </a:lnTo>
                    <a:lnTo>
                      <a:pt x="3911" y="10507"/>
                    </a:lnTo>
                    <a:lnTo>
                      <a:pt x="3874" y="10493"/>
                    </a:lnTo>
                    <a:lnTo>
                      <a:pt x="3838" y="10482"/>
                    </a:lnTo>
                    <a:lnTo>
                      <a:pt x="3801" y="10471"/>
                    </a:lnTo>
                    <a:lnTo>
                      <a:pt x="3761" y="10458"/>
                    </a:lnTo>
                    <a:lnTo>
                      <a:pt x="3719" y="10445"/>
                    </a:lnTo>
                    <a:lnTo>
                      <a:pt x="3675" y="10429"/>
                    </a:lnTo>
                    <a:lnTo>
                      <a:pt x="3631" y="10412"/>
                    </a:lnTo>
                    <a:lnTo>
                      <a:pt x="3587" y="10395"/>
                    </a:lnTo>
                    <a:lnTo>
                      <a:pt x="3544" y="10376"/>
                    </a:lnTo>
                    <a:lnTo>
                      <a:pt x="3459" y="10336"/>
                    </a:lnTo>
                    <a:lnTo>
                      <a:pt x="3375" y="10296"/>
                    </a:lnTo>
                    <a:lnTo>
                      <a:pt x="3291" y="10254"/>
                    </a:lnTo>
                    <a:lnTo>
                      <a:pt x="3205" y="10214"/>
                    </a:lnTo>
                    <a:lnTo>
                      <a:pt x="3162" y="10196"/>
                    </a:lnTo>
                    <a:lnTo>
                      <a:pt x="3119" y="10178"/>
                    </a:lnTo>
                    <a:lnTo>
                      <a:pt x="3075" y="10161"/>
                    </a:lnTo>
                    <a:lnTo>
                      <a:pt x="3030" y="10145"/>
                    </a:lnTo>
                    <a:lnTo>
                      <a:pt x="2580" y="9875"/>
                    </a:lnTo>
                    <a:lnTo>
                      <a:pt x="2504" y="9823"/>
                    </a:lnTo>
                    <a:lnTo>
                      <a:pt x="2428" y="9771"/>
                    </a:lnTo>
                    <a:lnTo>
                      <a:pt x="2354" y="9718"/>
                    </a:lnTo>
                    <a:lnTo>
                      <a:pt x="2280" y="9665"/>
                    </a:lnTo>
                    <a:lnTo>
                      <a:pt x="2206" y="9611"/>
                    </a:lnTo>
                    <a:lnTo>
                      <a:pt x="2131" y="9559"/>
                    </a:lnTo>
                    <a:lnTo>
                      <a:pt x="2056" y="9506"/>
                    </a:lnTo>
                    <a:lnTo>
                      <a:pt x="1981" y="9455"/>
                    </a:lnTo>
                    <a:lnTo>
                      <a:pt x="1926" y="9401"/>
                    </a:lnTo>
                    <a:lnTo>
                      <a:pt x="1871" y="9349"/>
                    </a:lnTo>
                    <a:lnTo>
                      <a:pt x="1815" y="9297"/>
                    </a:lnTo>
                    <a:lnTo>
                      <a:pt x="1760" y="9246"/>
                    </a:lnTo>
                    <a:lnTo>
                      <a:pt x="1648" y="9143"/>
                    </a:lnTo>
                    <a:lnTo>
                      <a:pt x="1537" y="9040"/>
                    </a:lnTo>
                    <a:lnTo>
                      <a:pt x="1484" y="8988"/>
                    </a:lnTo>
                    <a:lnTo>
                      <a:pt x="1430" y="8935"/>
                    </a:lnTo>
                    <a:lnTo>
                      <a:pt x="1378" y="8881"/>
                    </a:lnTo>
                    <a:lnTo>
                      <a:pt x="1327" y="8825"/>
                    </a:lnTo>
                    <a:lnTo>
                      <a:pt x="1302" y="8796"/>
                    </a:lnTo>
                    <a:lnTo>
                      <a:pt x="1277" y="8768"/>
                    </a:lnTo>
                    <a:lnTo>
                      <a:pt x="1254" y="8739"/>
                    </a:lnTo>
                    <a:lnTo>
                      <a:pt x="1230" y="8709"/>
                    </a:lnTo>
                    <a:lnTo>
                      <a:pt x="1206" y="8679"/>
                    </a:lnTo>
                    <a:lnTo>
                      <a:pt x="1183" y="8648"/>
                    </a:lnTo>
                    <a:lnTo>
                      <a:pt x="1162" y="8616"/>
                    </a:lnTo>
                    <a:lnTo>
                      <a:pt x="1140" y="8585"/>
                    </a:lnTo>
                    <a:lnTo>
                      <a:pt x="1122" y="8567"/>
                    </a:lnTo>
                    <a:lnTo>
                      <a:pt x="1105" y="8548"/>
                    </a:lnTo>
                    <a:lnTo>
                      <a:pt x="1088" y="8528"/>
                    </a:lnTo>
                    <a:lnTo>
                      <a:pt x="1073" y="8509"/>
                    </a:lnTo>
                    <a:lnTo>
                      <a:pt x="1042" y="8468"/>
                    </a:lnTo>
                    <a:lnTo>
                      <a:pt x="1013" y="8427"/>
                    </a:lnTo>
                    <a:lnTo>
                      <a:pt x="983" y="8384"/>
                    </a:lnTo>
                    <a:lnTo>
                      <a:pt x="956" y="8341"/>
                    </a:lnTo>
                    <a:lnTo>
                      <a:pt x="928" y="8298"/>
                    </a:lnTo>
                    <a:lnTo>
                      <a:pt x="900" y="8255"/>
                    </a:lnTo>
                    <a:lnTo>
                      <a:pt x="883" y="8237"/>
                    </a:lnTo>
                    <a:lnTo>
                      <a:pt x="866" y="8218"/>
                    </a:lnTo>
                    <a:lnTo>
                      <a:pt x="849" y="8200"/>
                    </a:lnTo>
                    <a:lnTo>
                      <a:pt x="833" y="8181"/>
                    </a:lnTo>
                    <a:lnTo>
                      <a:pt x="818" y="8162"/>
                    </a:lnTo>
                    <a:lnTo>
                      <a:pt x="804" y="8143"/>
                    </a:lnTo>
                    <a:lnTo>
                      <a:pt x="789" y="8122"/>
                    </a:lnTo>
                    <a:lnTo>
                      <a:pt x="775" y="8102"/>
                    </a:lnTo>
                    <a:lnTo>
                      <a:pt x="763" y="8082"/>
                    </a:lnTo>
                    <a:lnTo>
                      <a:pt x="750" y="8060"/>
                    </a:lnTo>
                    <a:lnTo>
                      <a:pt x="738" y="8039"/>
                    </a:lnTo>
                    <a:lnTo>
                      <a:pt x="728" y="8017"/>
                    </a:lnTo>
                    <a:lnTo>
                      <a:pt x="717" y="7995"/>
                    </a:lnTo>
                    <a:lnTo>
                      <a:pt x="707" y="7972"/>
                    </a:lnTo>
                    <a:lnTo>
                      <a:pt x="698" y="7948"/>
                    </a:lnTo>
                    <a:lnTo>
                      <a:pt x="691" y="7925"/>
                    </a:lnTo>
                    <a:lnTo>
                      <a:pt x="675" y="7909"/>
                    </a:lnTo>
                    <a:lnTo>
                      <a:pt x="659" y="7892"/>
                    </a:lnTo>
                    <a:lnTo>
                      <a:pt x="645" y="7875"/>
                    </a:lnTo>
                    <a:lnTo>
                      <a:pt x="632" y="7858"/>
                    </a:lnTo>
                    <a:lnTo>
                      <a:pt x="618" y="7840"/>
                    </a:lnTo>
                    <a:lnTo>
                      <a:pt x="607" y="7822"/>
                    </a:lnTo>
                    <a:lnTo>
                      <a:pt x="594" y="7804"/>
                    </a:lnTo>
                    <a:lnTo>
                      <a:pt x="583" y="7785"/>
                    </a:lnTo>
                    <a:lnTo>
                      <a:pt x="563" y="7748"/>
                    </a:lnTo>
                    <a:lnTo>
                      <a:pt x="544" y="7711"/>
                    </a:lnTo>
                    <a:lnTo>
                      <a:pt x="525" y="7672"/>
                    </a:lnTo>
                    <a:lnTo>
                      <a:pt x="508" y="7633"/>
                    </a:lnTo>
                    <a:lnTo>
                      <a:pt x="476" y="7555"/>
                    </a:lnTo>
                    <a:lnTo>
                      <a:pt x="442" y="7477"/>
                    </a:lnTo>
                    <a:lnTo>
                      <a:pt x="424" y="7437"/>
                    </a:lnTo>
                    <a:lnTo>
                      <a:pt x="404" y="7400"/>
                    </a:lnTo>
                    <a:lnTo>
                      <a:pt x="383" y="7361"/>
                    </a:lnTo>
                    <a:lnTo>
                      <a:pt x="360" y="7325"/>
                    </a:lnTo>
                    <a:lnTo>
                      <a:pt x="330" y="7235"/>
                    </a:lnTo>
                    <a:lnTo>
                      <a:pt x="300" y="7145"/>
                    </a:lnTo>
                    <a:lnTo>
                      <a:pt x="270" y="7055"/>
                    </a:lnTo>
                    <a:lnTo>
                      <a:pt x="241" y="6965"/>
                    </a:lnTo>
                    <a:lnTo>
                      <a:pt x="210" y="6875"/>
                    </a:lnTo>
                    <a:lnTo>
                      <a:pt x="179" y="6785"/>
                    </a:lnTo>
                    <a:lnTo>
                      <a:pt x="150" y="6695"/>
                    </a:lnTo>
                    <a:lnTo>
                      <a:pt x="120" y="6605"/>
                    </a:lnTo>
                    <a:lnTo>
                      <a:pt x="120" y="6578"/>
                    </a:lnTo>
                    <a:lnTo>
                      <a:pt x="117" y="6552"/>
                    </a:lnTo>
                    <a:lnTo>
                      <a:pt x="114" y="6527"/>
                    </a:lnTo>
                    <a:lnTo>
                      <a:pt x="110" y="6502"/>
                    </a:lnTo>
                    <a:lnTo>
                      <a:pt x="101" y="6455"/>
                    </a:lnTo>
                    <a:lnTo>
                      <a:pt x="90" y="6407"/>
                    </a:lnTo>
                    <a:lnTo>
                      <a:pt x="79" y="6362"/>
                    </a:lnTo>
                    <a:lnTo>
                      <a:pt x="70" y="6314"/>
                    </a:lnTo>
                    <a:lnTo>
                      <a:pt x="65" y="6291"/>
                    </a:lnTo>
                    <a:lnTo>
                      <a:pt x="63" y="6266"/>
                    </a:lnTo>
                    <a:lnTo>
                      <a:pt x="61" y="6241"/>
                    </a:lnTo>
                    <a:lnTo>
                      <a:pt x="60" y="6215"/>
                    </a:lnTo>
                    <a:lnTo>
                      <a:pt x="53" y="6191"/>
                    </a:lnTo>
                    <a:lnTo>
                      <a:pt x="46" y="6166"/>
                    </a:lnTo>
                    <a:lnTo>
                      <a:pt x="42" y="6143"/>
                    </a:lnTo>
                    <a:lnTo>
                      <a:pt x="37" y="6119"/>
                    </a:lnTo>
                    <a:lnTo>
                      <a:pt x="31" y="6070"/>
                    </a:lnTo>
                    <a:lnTo>
                      <a:pt x="27" y="6023"/>
                    </a:lnTo>
                    <a:lnTo>
                      <a:pt x="22" y="5974"/>
                    </a:lnTo>
                    <a:lnTo>
                      <a:pt x="18" y="5926"/>
                    </a:lnTo>
                    <a:lnTo>
                      <a:pt x="14" y="5901"/>
                    </a:lnTo>
                    <a:lnTo>
                      <a:pt x="11" y="5876"/>
                    </a:lnTo>
                    <a:lnTo>
                      <a:pt x="5" y="5851"/>
                    </a:lnTo>
                    <a:lnTo>
                      <a:pt x="0" y="5825"/>
                    </a:lnTo>
                    <a:lnTo>
                      <a:pt x="0" y="5731"/>
                    </a:lnTo>
                    <a:lnTo>
                      <a:pt x="0" y="5637"/>
                    </a:lnTo>
                    <a:lnTo>
                      <a:pt x="0" y="5543"/>
                    </a:lnTo>
                    <a:lnTo>
                      <a:pt x="0" y="5449"/>
                    </a:lnTo>
                    <a:lnTo>
                      <a:pt x="0" y="5357"/>
                    </a:lnTo>
                    <a:lnTo>
                      <a:pt x="0" y="5263"/>
                    </a:lnTo>
                    <a:lnTo>
                      <a:pt x="0" y="5169"/>
                    </a:lnTo>
                    <a:lnTo>
                      <a:pt x="0" y="5075"/>
                    </a:lnTo>
                    <a:lnTo>
                      <a:pt x="8" y="5050"/>
                    </a:lnTo>
                    <a:lnTo>
                      <a:pt x="13" y="5025"/>
                    </a:lnTo>
                    <a:lnTo>
                      <a:pt x="18" y="5001"/>
                    </a:lnTo>
                    <a:lnTo>
                      <a:pt x="22" y="4977"/>
                    </a:lnTo>
                    <a:lnTo>
                      <a:pt x="28" y="4928"/>
                    </a:lnTo>
                    <a:lnTo>
                      <a:pt x="32" y="4880"/>
                    </a:lnTo>
                    <a:lnTo>
                      <a:pt x="37" y="4831"/>
                    </a:lnTo>
                    <a:lnTo>
                      <a:pt x="42" y="4781"/>
                    </a:lnTo>
                    <a:lnTo>
                      <a:pt x="45" y="4756"/>
                    </a:lnTo>
                    <a:lnTo>
                      <a:pt x="49" y="4732"/>
                    </a:lnTo>
                    <a:lnTo>
                      <a:pt x="54" y="4706"/>
                    </a:lnTo>
                    <a:lnTo>
                      <a:pt x="60" y="4680"/>
                    </a:lnTo>
                    <a:lnTo>
                      <a:pt x="61" y="4656"/>
                    </a:lnTo>
                    <a:lnTo>
                      <a:pt x="63" y="4632"/>
                    </a:lnTo>
                    <a:lnTo>
                      <a:pt x="65" y="4609"/>
                    </a:lnTo>
                    <a:lnTo>
                      <a:pt x="70" y="4587"/>
                    </a:lnTo>
                    <a:lnTo>
                      <a:pt x="79" y="4543"/>
                    </a:lnTo>
                    <a:lnTo>
                      <a:pt x="90" y="4500"/>
                    </a:lnTo>
                    <a:lnTo>
                      <a:pt x="101" y="4457"/>
                    </a:lnTo>
                    <a:lnTo>
                      <a:pt x="110" y="4414"/>
                    </a:lnTo>
                    <a:lnTo>
                      <a:pt x="114" y="4391"/>
                    </a:lnTo>
                    <a:lnTo>
                      <a:pt x="117" y="4369"/>
                    </a:lnTo>
                    <a:lnTo>
                      <a:pt x="120" y="4345"/>
                    </a:lnTo>
                    <a:lnTo>
                      <a:pt x="120" y="4320"/>
                    </a:lnTo>
                    <a:lnTo>
                      <a:pt x="300" y="3780"/>
                    </a:lnTo>
                    <a:lnTo>
                      <a:pt x="311" y="3738"/>
                    </a:lnTo>
                    <a:lnTo>
                      <a:pt x="322" y="3701"/>
                    </a:lnTo>
                    <a:lnTo>
                      <a:pt x="333" y="3669"/>
                    </a:lnTo>
                    <a:lnTo>
                      <a:pt x="346" y="3638"/>
                    </a:lnTo>
                    <a:lnTo>
                      <a:pt x="360" y="3609"/>
                    </a:lnTo>
                    <a:lnTo>
                      <a:pt x="376" y="3578"/>
                    </a:lnTo>
                    <a:lnTo>
                      <a:pt x="397" y="3547"/>
                    </a:lnTo>
                    <a:lnTo>
                      <a:pt x="420" y="3510"/>
                    </a:lnTo>
                    <a:lnTo>
                      <a:pt x="433" y="3473"/>
                    </a:lnTo>
                    <a:lnTo>
                      <a:pt x="446" y="3437"/>
                    </a:lnTo>
                    <a:lnTo>
                      <a:pt x="460" y="3401"/>
                    </a:lnTo>
                    <a:lnTo>
                      <a:pt x="473" y="3366"/>
                    </a:lnTo>
                    <a:lnTo>
                      <a:pt x="488" y="3332"/>
                    </a:lnTo>
                    <a:lnTo>
                      <a:pt x="504" y="3298"/>
                    </a:lnTo>
                    <a:lnTo>
                      <a:pt x="520" y="3264"/>
                    </a:lnTo>
                    <a:lnTo>
                      <a:pt x="537" y="3231"/>
                    </a:lnTo>
                    <a:lnTo>
                      <a:pt x="554" y="3198"/>
                    </a:lnTo>
                    <a:lnTo>
                      <a:pt x="571" y="3166"/>
                    </a:lnTo>
                    <a:lnTo>
                      <a:pt x="589" y="3133"/>
                    </a:lnTo>
                    <a:lnTo>
                      <a:pt x="608" y="3100"/>
                    </a:lnTo>
                    <a:lnTo>
                      <a:pt x="648" y="3036"/>
                    </a:lnTo>
                    <a:lnTo>
                      <a:pt x="691" y="2970"/>
                    </a:lnTo>
                    <a:lnTo>
                      <a:pt x="696" y="2951"/>
                    </a:lnTo>
                    <a:lnTo>
                      <a:pt x="704" y="2934"/>
                    </a:lnTo>
                    <a:lnTo>
                      <a:pt x="712" y="2917"/>
                    </a:lnTo>
                    <a:lnTo>
                      <a:pt x="720" y="2901"/>
                    </a:lnTo>
                    <a:lnTo>
                      <a:pt x="737" y="2873"/>
                    </a:lnTo>
                    <a:lnTo>
                      <a:pt x="755" y="2844"/>
                    </a:lnTo>
                    <a:lnTo>
                      <a:pt x="775" y="2818"/>
                    </a:lnTo>
                    <a:lnTo>
                      <a:pt x="796" y="2791"/>
                    </a:lnTo>
                    <a:lnTo>
                      <a:pt x="817" y="2762"/>
                    </a:lnTo>
                    <a:lnTo>
                      <a:pt x="840" y="2730"/>
                    </a:lnTo>
                    <a:lnTo>
                      <a:pt x="1140" y="2310"/>
                    </a:lnTo>
                    <a:lnTo>
                      <a:pt x="1162" y="2287"/>
                    </a:lnTo>
                    <a:lnTo>
                      <a:pt x="1182" y="2264"/>
                    </a:lnTo>
                    <a:lnTo>
                      <a:pt x="1203" y="2241"/>
                    </a:lnTo>
                    <a:lnTo>
                      <a:pt x="1222" y="2217"/>
                    </a:lnTo>
                    <a:lnTo>
                      <a:pt x="1259" y="2168"/>
                    </a:lnTo>
                    <a:lnTo>
                      <a:pt x="1297" y="2121"/>
                    </a:lnTo>
                    <a:lnTo>
                      <a:pt x="1316" y="2097"/>
                    </a:lnTo>
                    <a:lnTo>
                      <a:pt x="1335" y="2074"/>
                    </a:lnTo>
                    <a:lnTo>
                      <a:pt x="1354" y="2052"/>
                    </a:lnTo>
                    <a:lnTo>
                      <a:pt x="1376" y="2029"/>
                    </a:lnTo>
                    <a:lnTo>
                      <a:pt x="1397" y="2008"/>
                    </a:lnTo>
                    <a:lnTo>
                      <a:pt x="1420" y="1987"/>
                    </a:lnTo>
                    <a:lnTo>
                      <a:pt x="1445" y="1968"/>
                    </a:lnTo>
                    <a:lnTo>
                      <a:pt x="1470" y="1950"/>
                    </a:lnTo>
                    <a:lnTo>
                      <a:pt x="1482" y="1933"/>
                    </a:lnTo>
                    <a:lnTo>
                      <a:pt x="1494" y="1916"/>
                    </a:lnTo>
                    <a:lnTo>
                      <a:pt x="1507" y="1901"/>
                    </a:lnTo>
                    <a:lnTo>
                      <a:pt x="1519" y="1888"/>
                    </a:lnTo>
                    <a:lnTo>
                      <a:pt x="1544" y="1862"/>
                    </a:lnTo>
                    <a:lnTo>
                      <a:pt x="1569" y="1838"/>
                    </a:lnTo>
                    <a:lnTo>
                      <a:pt x="1596" y="1816"/>
                    </a:lnTo>
                    <a:lnTo>
                      <a:pt x="1623" y="1793"/>
                    </a:lnTo>
                    <a:lnTo>
                      <a:pt x="1650" y="1768"/>
                    </a:lnTo>
                    <a:lnTo>
                      <a:pt x="1680" y="1740"/>
                    </a:lnTo>
                    <a:lnTo>
                      <a:pt x="2070" y="1380"/>
                    </a:lnTo>
                    <a:lnTo>
                      <a:pt x="2124" y="1343"/>
                    </a:lnTo>
                    <a:lnTo>
                      <a:pt x="2176" y="1306"/>
                    </a:lnTo>
                    <a:lnTo>
                      <a:pt x="2228" y="1268"/>
                    </a:lnTo>
                    <a:lnTo>
                      <a:pt x="2280" y="1230"/>
                    </a:lnTo>
                    <a:lnTo>
                      <a:pt x="2331" y="1191"/>
                    </a:lnTo>
                    <a:lnTo>
                      <a:pt x="2383" y="1154"/>
                    </a:lnTo>
                    <a:lnTo>
                      <a:pt x="2436" y="1117"/>
                    </a:lnTo>
                    <a:lnTo>
                      <a:pt x="2490" y="1079"/>
                    </a:lnTo>
                    <a:lnTo>
                      <a:pt x="2509" y="1074"/>
                    </a:lnTo>
                    <a:lnTo>
                      <a:pt x="2527" y="1066"/>
                    </a:lnTo>
                    <a:lnTo>
                      <a:pt x="2545" y="1059"/>
                    </a:lnTo>
                    <a:lnTo>
                      <a:pt x="2563" y="1051"/>
                    </a:lnTo>
                    <a:lnTo>
                      <a:pt x="2597" y="1033"/>
                    </a:lnTo>
                    <a:lnTo>
                      <a:pt x="2631" y="1014"/>
                    </a:lnTo>
                    <a:lnTo>
                      <a:pt x="2663" y="995"/>
                    </a:lnTo>
                    <a:lnTo>
                      <a:pt x="2696" y="973"/>
                    </a:lnTo>
                    <a:lnTo>
                      <a:pt x="2728" y="952"/>
                    </a:lnTo>
                    <a:lnTo>
                      <a:pt x="2760" y="930"/>
                    </a:lnTo>
                    <a:lnTo>
                      <a:pt x="2792" y="909"/>
                    </a:lnTo>
                    <a:lnTo>
                      <a:pt x="2824" y="887"/>
                    </a:lnTo>
                    <a:lnTo>
                      <a:pt x="2857" y="866"/>
                    </a:lnTo>
                    <a:lnTo>
                      <a:pt x="2890" y="845"/>
                    </a:lnTo>
                    <a:lnTo>
                      <a:pt x="2922" y="827"/>
                    </a:lnTo>
                    <a:lnTo>
                      <a:pt x="2957" y="809"/>
                    </a:lnTo>
                    <a:lnTo>
                      <a:pt x="2976" y="801"/>
                    </a:lnTo>
                    <a:lnTo>
                      <a:pt x="2994" y="793"/>
                    </a:lnTo>
                    <a:lnTo>
                      <a:pt x="3012" y="787"/>
                    </a:lnTo>
                    <a:lnTo>
                      <a:pt x="3030" y="780"/>
                    </a:lnTo>
                    <a:lnTo>
                      <a:pt x="3049" y="767"/>
                    </a:lnTo>
                    <a:lnTo>
                      <a:pt x="3068" y="757"/>
                    </a:lnTo>
                    <a:lnTo>
                      <a:pt x="3086" y="747"/>
                    </a:lnTo>
                    <a:lnTo>
                      <a:pt x="3106" y="738"/>
                    </a:lnTo>
                    <a:lnTo>
                      <a:pt x="3143" y="721"/>
                    </a:lnTo>
                    <a:lnTo>
                      <a:pt x="3180" y="705"/>
                    </a:lnTo>
                    <a:lnTo>
                      <a:pt x="3217" y="689"/>
                    </a:lnTo>
                    <a:lnTo>
                      <a:pt x="3255" y="672"/>
                    </a:lnTo>
                    <a:lnTo>
                      <a:pt x="3273" y="663"/>
                    </a:lnTo>
                    <a:lnTo>
                      <a:pt x="3292" y="653"/>
                    </a:lnTo>
                    <a:lnTo>
                      <a:pt x="3311" y="642"/>
                    </a:lnTo>
                    <a:lnTo>
                      <a:pt x="3331" y="629"/>
                    </a:lnTo>
                    <a:lnTo>
                      <a:pt x="3370" y="616"/>
                    </a:lnTo>
                    <a:lnTo>
                      <a:pt x="3407" y="600"/>
                    </a:lnTo>
                    <a:lnTo>
                      <a:pt x="3442" y="583"/>
                    </a:lnTo>
                    <a:lnTo>
                      <a:pt x="3478" y="567"/>
                    </a:lnTo>
                    <a:lnTo>
                      <a:pt x="3513" y="551"/>
                    </a:lnTo>
                    <a:lnTo>
                      <a:pt x="3550" y="536"/>
                    </a:lnTo>
                    <a:lnTo>
                      <a:pt x="3568" y="529"/>
                    </a:lnTo>
                    <a:lnTo>
                      <a:pt x="3588" y="522"/>
                    </a:lnTo>
                    <a:lnTo>
                      <a:pt x="3609" y="515"/>
                    </a:lnTo>
                    <a:lnTo>
                      <a:pt x="3630" y="510"/>
                    </a:lnTo>
                    <a:lnTo>
                      <a:pt x="4230" y="300"/>
                    </a:lnTo>
                    <a:lnTo>
                      <a:pt x="5190" y="90"/>
                    </a:lnTo>
                    <a:lnTo>
                      <a:pt x="5211" y="83"/>
                    </a:lnTo>
                    <a:lnTo>
                      <a:pt x="5231" y="78"/>
                    </a:lnTo>
                    <a:lnTo>
                      <a:pt x="5251" y="73"/>
                    </a:lnTo>
                    <a:lnTo>
                      <a:pt x="5272" y="69"/>
                    </a:lnTo>
                    <a:lnTo>
                      <a:pt x="5313" y="62"/>
                    </a:lnTo>
                    <a:lnTo>
                      <a:pt x="5353" y="57"/>
                    </a:lnTo>
                    <a:lnTo>
                      <a:pt x="5394" y="52"/>
                    </a:lnTo>
                    <a:lnTo>
                      <a:pt x="5436" y="46"/>
                    </a:lnTo>
                    <a:lnTo>
                      <a:pt x="5478" y="39"/>
                    </a:lnTo>
                    <a:lnTo>
                      <a:pt x="5521" y="30"/>
                    </a:lnTo>
                    <a:lnTo>
                      <a:pt x="5730" y="0"/>
                    </a:lnTo>
                    <a:lnTo>
                      <a:pt x="5869" y="0"/>
                    </a:lnTo>
                    <a:lnTo>
                      <a:pt x="6008" y="0"/>
                    </a:lnTo>
                    <a:lnTo>
                      <a:pt x="6146" y="0"/>
                    </a:lnTo>
                    <a:lnTo>
                      <a:pt x="6285" y="0"/>
                    </a:lnTo>
                    <a:lnTo>
                      <a:pt x="6424" y="0"/>
                    </a:lnTo>
                    <a:lnTo>
                      <a:pt x="6563" y="0"/>
                    </a:lnTo>
                    <a:lnTo>
                      <a:pt x="6701" y="0"/>
                    </a:lnTo>
                    <a:lnTo>
                      <a:pt x="6840" y="0"/>
                    </a:lnTo>
                    <a:lnTo>
                      <a:pt x="6859" y="6"/>
                    </a:lnTo>
                    <a:lnTo>
                      <a:pt x="6878" y="11"/>
                    </a:lnTo>
                    <a:lnTo>
                      <a:pt x="6898" y="16"/>
                    </a:lnTo>
                    <a:lnTo>
                      <a:pt x="6917" y="19"/>
                    </a:lnTo>
                    <a:lnTo>
                      <a:pt x="6953" y="26"/>
                    </a:lnTo>
                    <a:lnTo>
                      <a:pt x="6990" y="30"/>
                    </a:lnTo>
                    <a:lnTo>
                      <a:pt x="7027" y="35"/>
                    </a:lnTo>
                    <a:lnTo>
                      <a:pt x="7064" y="40"/>
                    </a:lnTo>
                    <a:lnTo>
                      <a:pt x="7082" y="45"/>
                    </a:lnTo>
                    <a:lnTo>
                      <a:pt x="7101" y="48"/>
                    </a:lnTo>
                    <a:lnTo>
                      <a:pt x="7120" y="54"/>
                    </a:lnTo>
                    <a:lnTo>
                      <a:pt x="7140" y="60"/>
                    </a:lnTo>
                    <a:lnTo>
                      <a:pt x="7685" y="120"/>
                    </a:lnTo>
                    <a:lnTo>
                      <a:pt x="8646" y="390"/>
                    </a:lnTo>
                    <a:lnTo>
                      <a:pt x="8707" y="411"/>
                    </a:lnTo>
                    <a:lnTo>
                      <a:pt x="8769" y="433"/>
                    </a:lnTo>
                    <a:lnTo>
                      <a:pt x="8831" y="455"/>
                    </a:lnTo>
                    <a:lnTo>
                      <a:pt x="8893" y="480"/>
                    </a:lnTo>
                    <a:lnTo>
                      <a:pt x="8924" y="493"/>
                    </a:lnTo>
                    <a:lnTo>
                      <a:pt x="8953" y="506"/>
                    </a:lnTo>
                    <a:lnTo>
                      <a:pt x="8984" y="520"/>
                    </a:lnTo>
                    <a:lnTo>
                      <a:pt x="9013" y="535"/>
                    </a:lnTo>
                    <a:lnTo>
                      <a:pt x="9041" y="550"/>
                    </a:lnTo>
                    <a:lnTo>
                      <a:pt x="9070" y="566"/>
                    </a:lnTo>
                    <a:lnTo>
                      <a:pt x="9098" y="583"/>
                    </a:lnTo>
                    <a:lnTo>
                      <a:pt x="9125" y="600"/>
                    </a:lnTo>
                    <a:lnTo>
                      <a:pt x="9150" y="607"/>
                    </a:lnTo>
                    <a:lnTo>
                      <a:pt x="9175" y="614"/>
                    </a:lnTo>
                    <a:lnTo>
                      <a:pt x="9200" y="623"/>
                    </a:lnTo>
                    <a:lnTo>
                      <a:pt x="9226" y="632"/>
                    </a:lnTo>
                    <a:lnTo>
                      <a:pt x="9250" y="641"/>
                    </a:lnTo>
                    <a:lnTo>
                      <a:pt x="9276" y="651"/>
                    </a:lnTo>
                    <a:lnTo>
                      <a:pt x="9301" y="662"/>
                    </a:lnTo>
                    <a:lnTo>
                      <a:pt x="9326" y="674"/>
                    </a:lnTo>
                    <a:lnTo>
                      <a:pt x="9376" y="698"/>
                    </a:lnTo>
                    <a:lnTo>
                      <a:pt x="9425" y="724"/>
                    </a:lnTo>
                    <a:lnTo>
                      <a:pt x="9471" y="752"/>
                    </a:lnTo>
                    <a:lnTo>
                      <a:pt x="9515" y="780"/>
                    </a:lnTo>
                    <a:lnTo>
                      <a:pt x="9533" y="787"/>
                    </a:lnTo>
                    <a:lnTo>
                      <a:pt x="9552" y="793"/>
                    </a:lnTo>
                    <a:lnTo>
                      <a:pt x="9570" y="801"/>
                    </a:lnTo>
                    <a:lnTo>
                      <a:pt x="9587" y="809"/>
                    </a:lnTo>
                    <a:lnTo>
                      <a:pt x="9622" y="827"/>
                    </a:lnTo>
                    <a:lnTo>
                      <a:pt x="9656" y="845"/>
                    </a:lnTo>
                    <a:lnTo>
                      <a:pt x="9689" y="866"/>
                    </a:lnTo>
                    <a:lnTo>
                      <a:pt x="9721" y="886"/>
                    </a:lnTo>
                    <a:lnTo>
                      <a:pt x="9754" y="909"/>
                    </a:lnTo>
                    <a:lnTo>
                      <a:pt x="9785" y="930"/>
                    </a:lnTo>
                    <a:lnTo>
                      <a:pt x="9817" y="952"/>
                    </a:lnTo>
                    <a:lnTo>
                      <a:pt x="9849" y="973"/>
                    </a:lnTo>
                    <a:lnTo>
                      <a:pt x="9881" y="995"/>
                    </a:lnTo>
                    <a:lnTo>
                      <a:pt x="9914" y="1014"/>
                    </a:lnTo>
                    <a:lnTo>
                      <a:pt x="9948" y="1033"/>
                    </a:lnTo>
                    <a:lnTo>
                      <a:pt x="9982" y="1051"/>
                    </a:lnTo>
                    <a:lnTo>
                      <a:pt x="10000" y="1059"/>
                    </a:lnTo>
                    <a:lnTo>
                      <a:pt x="10018" y="1066"/>
                    </a:lnTo>
                    <a:lnTo>
                      <a:pt x="10036" y="1074"/>
                    </a:lnTo>
                    <a:lnTo>
                      <a:pt x="10055" y="1079"/>
                    </a:lnTo>
                    <a:lnTo>
                      <a:pt x="10475" y="1380"/>
                    </a:lnTo>
                    <a:lnTo>
                      <a:pt x="10865" y="1740"/>
                    </a:lnTo>
                    <a:lnTo>
                      <a:pt x="10900" y="1764"/>
                    </a:lnTo>
                    <a:lnTo>
                      <a:pt x="10932" y="1788"/>
                    </a:lnTo>
                    <a:lnTo>
                      <a:pt x="10961" y="1813"/>
                    </a:lnTo>
                    <a:lnTo>
                      <a:pt x="10991" y="1838"/>
                    </a:lnTo>
                    <a:lnTo>
                      <a:pt x="11019" y="1864"/>
                    </a:lnTo>
                    <a:lnTo>
                      <a:pt x="11047" y="1892"/>
                    </a:lnTo>
                    <a:lnTo>
                      <a:pt x="11075" y="1921"/>
                    </a:lnTo>
                    <a:lnTo>
                      <a:pt x="11105" y="1950"/>
                    </a:lnTo>
                    <a:lnTo>
                      <a:pt x="6270" y="5465"/>
                    </a:lnTo>
                    <a:lnTo>
                      <a:pt x="11105" y="8975"/>
                    </a:lnTo>
                    <a:close/>
                  </a:path>
                </a:pathLst>
              </a:custGeom>
              <a:solidFill>
                <a:srgbClr val="6699FF"/>
              </a:solidFill>
              <a:ln w="9525">
                <a:noFill/>
                <a:round/>
                <a:headEnd/>
                <a:tailEnd/>
              </a:ln>
            </p:spPr>
            <p:txBody>
              <a:bodyPr/>
              <a:lstStyle/>
              <a:p>
                <a:endParaRPr lang="en-US">
                  <a:latin typeface="Constantia" pitchFamily="18" charset="0"/>
                </a:endParaRPr>
              </a:p>
            </p:txBody>
          </p:sp>
          <p:sp>
            <p:nvSpPr>
              <p:cNvPr id="90143" name="Freeform 30"/>
              <p:cNvSpPr>
                <a:spLocks/>
              </p:cNvSpPr>
              <p:nvPr/>
            </p:nvSpPr>
            <p:spPr bwMode="auto">
              <a:xfrm>
                <a:off x="1642" y="1081"/>
                <a:ext cx="2221" cy="2185"/>
              </a:xfrm>
              <a:custGeom>
                <a:avLst/>
                <a:gdLst>
                  <a:gd name="T0" fmla="*/ 10959 w 11105"/>
                  <a:gd name="T1" fmla="*/ 9107 h 10925"/>
                  <a:gd name="T2" fmla="*/ 10781 w 11105"/>
                  <a:gd name="T3" fmla="*/ 9261 h 10925"/>
                  <a:gd name="T4" fmla="*/ 10590 w 11105"/>
                  <a:gd name="T5" fmla="*/ 9438 h 10925"/>
                  <a:gd name="T6" fmla="*/ 9695 w 11105"/>
                  <a:gd name="T7" fmla="*/ 10025 h 10925"/>
                  <a:gd name="T8" fmla="*/ 8871 w 11105"/>
                  <a:gd name="T9" fmla="*/ 10435 h 10925"/>
                  <a:gd name="T10" fmla="*/ 8512 w 11105"/>
                  <a:gd name="T11" fmla="*/ 10565 h 10925"/>
                  <a:gd name="T12" fmla="*/ 7989 w 11105"/>
                  <a:gd name="T13" fmla="*/ 10722 h 10925"/>
                  <a:gd name="T14" fmla="*/ 7635 w 11105"/>
                  <a:gd name="T15" fmla="*/ 10786 h 10925"/>
                  <a:gd name="T16" fmla="*/ 7340 w 11105"/>
                  <a:gd name="T17" fmla="*/ 10840 h 10925"/>
                  <a:gd name="T18" fmla="*/ 7021 w 11105"/>
                  <a:gd name="T19" fmla="*/ 10872 h 10925"/>
                  <a:gd name="T20" fmla="*/ 6686 w 11105"/>
                  <a:gd name="T21" fmla="*/ 10908 h 10925"/>
                  <a:gd name="T22" fmla="*/ 6188 w 11105"/>
                  <a:gd name="T23" fmla="*/ 10925 h 10925"/>
                  <a:gd name="T24" fmla="*/ 5782 w 11105"/>
                  <a:gd name="T25" fmla="*/ 10897 h 10925"/>
                  <a:gd name="T26" fmla="*/ 5280 w 11105"/>
                  <a:gd name="T27" fmla="*/ 10865 h 10925"/>
                  <a:gd name="T28" fmla="*/ 4899 w 11105"/>
                  <a:gd name="T29" fmla="*/ 10779 h 10925"/>
                  <a:gd name="T30" fmla="*/ 4678 w 11105"/>
                  <a:gd name="T31" fmla="*/ 10740 h 10925"/>
                  <a:gd name="T32" fmla="*/ 4203 w 11105"/>
                  <a:gd name="T33" fmla="*/ 10618 h 10925"/>
                  <a:gd name="T34" fmla="*/ 3946 w 11105"/>
                  <a:gd name="T35" fmla="*/ 10523 h 10925"/>
                  <a:gd name="T36" fmla="*/ 3631 w 11105"/>
                  <a:gd name="T37" fmla="*/ 10412 h 10925"/>
                  <a:gd name="T38" fmla="*/ 3119 w 11105"/>
                  <a:gd name="T39" fmla="*/ 10178 h 10925"/>
                  <a:gd name="T40" fmla="*/ 2206 w 11105"/>
                  <a:gd name="T41" fmla="*/ 9611 h 10925"/>
                  <a:gd name="T42" fmla="*/ 1648 w 11105"/>
                  <a:gd name="T43" fmla="*/ 9143 h 10925"/>
                  <a:gd name="T44" fmla="*/ 1254 w 11105"/>
                  <a:gd name="T45" fmla="*/ 8739 h 10925"/>
                  <a:gd name="T46" fmla="*/ 1088 w 11105"/>
                  <a:gd name="T47" fmla="*/ 8528 h 10925"/>
                  <a:gd name="T48" fmla="*/ 883 w 11105"/>
                  <a:gd name="T49" fmla="*/ 8237 h 10925"/>
                  <a:gd name="T50" fmla="*/ 763 w 11105"/>
                  <a:gd name="T51" fmla="*/ 8082 h 10925"/>
                  <a:gd name="T52" fmla="*/ 675 w 11105"/>
                  <a:gd name="T53" fmla="*/ 7909 h 10925"/>
                  <a:gd name="T54" fmla="*/ 563 w 11105"/>
                  <a:gd name="T55" fmla="*/ 7748 h 10925"/>
                  <a:gd name="T56" fmla="*/ 383 w 11105"/>
                  <a:gd name="T57" fmla="*/ 7361 h 10925"/>
                  <a:gd name="T58" fmla="*/ 150 w 11105"/>
                  <a:gd name="T59" fmla="*/ 6695 h 10925"/>
                  <a:gd name="T60" fmla="*/ 79 w 11105"/>
                  <a:gd name="T61" fmla="*/ 6362 h 10925"/>
                  <a:gd name="T62" fmla="*/ 42 w 11105"/>
                  <a:gd name="T63" fmla="*/ 6143 h 10925"/>
                  <a:gd name="T64" fmla="*/ 5 w 11105"/>
                  <a:gd name="T65" fmla="*/ 5851 h 10925"/>
                  <a:gd name="T66" fmla="*/ 0 w 11105"/>
                  <a:gd name="T67" fmla="*/ 5169 h 10925"/>
                  <a:gd name="T68" fmla="*/ 37 w 11105"/>
                  <a:gd name="T69" fmla="*/ 4831 h 10925"/>
                  <a:gd name="T70" fmla="*/ 65 w 11105"/>
                  <a:gd name="T71" fmla="*/ 4609 h 10925"/>
                  <a:gd name="T72" fmla="*/ 120 w 11105"/>
                  <a:gd name="T73" fmla="*/ 4345 h 10925"/>
                  <a:gd name="T74" fmla="*/ 376 w 11105"/>
                  <a:gd name="T75" fmla="*/ 3578 h 10925"/>
                  <a:gd name="T76" fmla="*/ 504 w 11105"/>
                  <a:gd name="T77" fmla="*/ 3298 h 10925"/>
                  <a:gd name="T78" fmla="*/ 691 w 11105"/>
                  <a:gd name="T79" fmla="*/ 2970 h 10925"/>
                  <a:gd name="T80" fmla="*/ 796 w 11105"/>
                  <a:gd name="T81" fmla="*/ 2791 h 10925"/>
                  <a:gd name="T82" fmla="*/ 1259 w 11105"/>
                  <a:gd name="T83" fmla="*/ 2168 h 10925"/>
                  <a:gd name="T84" fmla="*/ 1445 w 11105"/>
                  <a:gd name="T85" fmla="*/ 1968 h 10925"/>
                  <a:gd name="T86" fmla="*/ 1596 w 11105"/>
                  <a:gd name="T87" fmla="*/ 1816 h 10925"/>
                  <a:gd name="T88" fmla="*/ 2280 w 11105"/>
                  <a:gd name="T89" fmla="*/ 1230 h 10925"/>
                  <a:gd name="T90" fmla="*/ 2563 w 11105"/>
                  <a:gd name="T91" fmla="*/ 1051 h 10925"/>
                  <a:gd name="T92" fmla="*/ 2824 w 11105"/>
                  <a:gd name="T93" fmla="*/ 887 h 10925"/>
                  <a:gd name="T94" fmla="*/ 3030 w 11105"/>
                  <a:gd name="T95" fmla="*/ 780 h 10925"/>
                  <a:gd name="T96" fmla="*/ 3255 w 11105"/>
                  <a:gd name="T97" fmla="*/ 672 h 10925"/>
                  <a:gd name="T98" fmla="*/ 3478 w 11105"/>
                  <a:gd name="T99" fmla="*/ 567 h 10925"/>
                  <a:gd name="T100" fmla="*/ 5190 w 11105"/>
                  <a:gd name="T101" fmla="*/ 90 h 10925"/>
                  <a:gd name="T102" fmla="*/ 5436 w 11105"/>
                  <a:gd name="T103" fmla="*/ 46 h 10925"/>
                  <a:gd name="T104" fmla="*/ 6424 w 11105"/>
                  <a:gd name="T105" fmla="*/ 0 h 10925"/>
                  <a:gd name="T106" fmla="*/ 6953 w 11105"/>
                  <a:gd name="T107" fmla="*/ 26 h 10925"/>
                  <a:gd name="T108" fmla="*/ 7685 w 11105"/>
                  <a:gd name="T109" fmla="*/ 120 h 10925"/>
                  <a:gd name="T110" fmla="*/ 8984 w 11105"/>
                  <a:gd name="T111" fmla="*/ 520 h 10925"/>
                  <a:gd name="T112" fmla="*/ 9200 w 11105"/>
                  <a:gd name="T113" fmla="*/ 623 h 10925"/>
                  <a:gd name="T114" fmla="*/ 9471 w 11105"/>
                  <a:gd name="T115" fmla="*/ 752 h 10925"/>
                  <a:gd name="T116" fmla="*/ 9689 w 11105"/>
                  <a:gd name="T117" fmla="*/ 866 h 10925"/>
                  <a:gd name="T118" fmla="*/ 9948 w 11105"/>
                  <a:gd name="T119" fmla="*/ 1033 h 10925"/>
                  <a:gd name="T120" fmla="*/ 10900 w 11105"/>
                  <a:gd name="T121" fmla="*/ 1764 h 10925"/>
                  <a:gd name="T122" fmla="*/ 6270 w 11105"/>
                  <a:gd name="T123" fmla="*/ 5465 h 10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05"/>
                  <a:gd name="T187" fmla="*/ 0 h 10925"/>
                  <a:gd name="T188" fmla="*/ 11105 w 11105"/>
                  <a:gd name="T189" fmla="*/ 10925 h 109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05" h="10925">
                    <a:moveTo>
                      <a:pt x="11105" y="8975"/>
                    </a:moveTo>
                    <a:lnTo>
                      <a:pt x="11087" y="8987"/>
                    </a:lnTo>
                    <a:lnTo>
                      <a:pt x="11071" y="9000"/>
                    </a:lnTo>
                    <a:lnTo>
                      <a:pt x="11055" y="9013"/>
                    </a:lnTo>
                    <a:lnTo>
                      <a:pt x="11040" y="9027"/>
                    </a:lnTo>
                    <a:lnTo>
                      <a:pt x="11012" y="9053"/>
                    </a:lnTo>
                    <a:lnTo>
                      <a:pt x="10985" y="9080"/>
                    </a:lnTo>
                    <a:lnTo>
                      <a:pt x="10959" y="9107"/>
                    </a:lnTo>
                    <a:lnTo>
                      <a:pt x="10931" y="9133"/>
                    </a:lnTo>
                    <a:lnTo>
                      <a:pt x="10916" y="9147"/>
                    </a:lnTo>
                    <a:lnTo>
                      <a:pt x="10900" y="9160"/>
                    </a:lnTo>
                    <a:lnTo>
                      <a:pt x="10883" y="9173"/>
                    </a:lnTo>
                    <a:lnTo>
                      <a:pt x="10865" y="9185"/>
                    </a:lnTo>
                    <a:lnTo>
                      <a:pt x="10836" y="9212"/>
                    </a:lnTo>
                    <a:lnTo>
                      <a:pt x="10807" y="9237"/>
                    </a:lnTo>
                    <a:lnTo>
                      <a:pt x="10781" y="9261"/>
                    </a:lnTo>
                    <a:lnTo>
                      <a:pt x="10754" y="9284"/>
                    </a:lnTo>
                    <a:lnTo>
                      <a:pt x="10729" y="9307"/>
                    </a:lnTo>
                    <a:lnTo>
                      <a:pt x="10703" y="9332"/>
                    </a:lnTo>
                    <a:lnTo>
                      <a:pt x="10692" y="9347"/>
                    </a:lnTo>
                    <a:lnTo>
                      <a:pt x="10680" y="9362"/>
                    </a:lnTo>
                    <a:lnTo>
                      <a:pt x="10667" y="9377"/>
                    </a:lnTo>
                    <a:lnTo>
                      <a:pt x="10655" y="9396"/>
                    </a:lnTo>
                    <a:lnTo>
                      <a:pt x="10590" y="9438"/>
                    </a:lnTo>
                    <a:lnTo>
                      <a:pt x="10527" y="9484"/>
                    </a:lnTo>
                    <a:lnTo>
                      <a:pt x="10464" y="9529"/>
                    </a:lnTo>
                    <a:lnTo>
                      <a:pt x="10400" y="9575"/>
                    </a:lnTo>
                    <a:lnTo>
                      <a:pt x="10337" y="9621"/>
                    </a:lnTo>
                    <a:lnTo>
                      <a:pt x="10274" y="9666"/>
                    </a:lnTo>
                    <a:lnTo>
                      <a:pt x="10210" y="9711"/>
                    </a:lnTo>
                    <a:lnTo>
                      <a:pt x="10145" y="9755"/>
                    </a:lnTo>
                    <a:lnTo>
                      <a:pt x="9695" y="10025"/>
                    </a:lnTo>
                    <a:lnTo>
                      <a:pt x="9035" y="10355"/>
                    </a:lnTo>
                    <a:lnTo>
                      <a:pt x="9013" y="10369"/>
                    </a:lnTo>
                    <a:lnTo>
                      <a:pt x="8989" y="10383"/>
                    </a:lnTo>
                    <a:lnTo>
                      <a:pt x="8967" y="10394"/>
                    </a:lnTo>
                    <a:lnTo>
                      <a:pt x="8943" y="10405"/>
                    </a:lnTo>
                    <a:lnTo>
                      <a:pt x="8919" y="10415"/>
                    </a:lnTo>
                    <a:lnTo>
                      <a:pt x="8895" y="10426"/>
                    </a:lnTo>
                    <a:lnTo>
                      <a:pt x="8871" y="10435"/>
                    </a:lnTo>
                    <a:lnTo>
                      <a:pt x="8847" y="10443"/>
                    </a:lnTo>
                    <a:lnTo>
                      <a:pt x="8797" y="10458"/>
                    </a:lnTo>
                    <a:lnTo>
                      <a:pt x="8746" y="10474"/>
                    </a:lnTo>
                    <a:lnTo>
                      <a:pt x="8695" y="10489"/>
                    </a:lnTo>
                    <a:lnTo>
                      <a:pt x="8646" y="10505"/>
                    </a:lnTo>
                    <a:lnTo>
                      <a:pt x="8601" y="10526"/>
                    </a:lnTo>
                    <a:lnTo>
                      <a:pt x="8557" y="10545"/>
                    </a:lnTo>
                    <a:lnTo>
                      <a:pt x="8512" y="10565"/>
                    </a:lnTo>
                    <a:lnTo>
                      <a:pt x="8466" y="10582"/>
                    </a:lnTo>
                    <a:lnTo>
                      <a:pt x="8419" y="10599"/>
                    </a:lnTo>
                    <a:lnTo>
                      <a:pt x="8373" y="10614"/>
                    </a:lnTo>
                    <a:lnTo>
                      <a:pt x="8326" y="10630"/>
                    </a:lnTo>
                    <a:lnTo>
                      <a:pt x="8277" y="10645"/>
                    </a:lnTo>
                    <a:lnTo>
                      <a:pt x="8181" y="10672"/>
                    </a:lnTo>
                    <a:lnTo>
                      <a:pt x="8085" y="10697"/>
                    </a:lnTo>
                    <a:lnTo>
                      <a:pt x="7989" y="10722"/>
                    </a:lnTo>
                    <a:lnTo>
                      <a:pt x="7895" y="10746"/>
                    </a:lnTo>
                    <a:lnTo>
                      <a:pt x="7867" y="10746"/>
                    </a:lnTo>
                    <a:lnTo>
                      <a:pt x="7839" y="10748"/>
                    </a:lnTo>
                    <a:lnTo>
                      <a:pt x="7813" y="10750"/>
                    </a:lnTo>
                    <a:lnTo>
                      <a:pt x="7787" y="10755"/>
                    </a:lnTo>
                    <a:lnTo>
                      <a:pt x="7737" y="10764"/>
                    </a:lnTo>
                    <a:lnTo>
                      <a:pt x="7686" y="10775"/>
                    </a:lnTo>
                    <a:lnTo>
                      <a:pt x="7635" y="10786"/>
                    </a:lnTo>
                    <a:lnTo>
                      <a:pt x="7584" y="10795"/>
                    </a:lnTo>
                    <a:lnTo>
                      <a:pt x="7558" y="10800"/>
                    </a:lnTo>
                    <a:lnTo>
                      <a:pt x="7531" y="10802"/>
                    </a:lnTo>
                    <a:lnTo>
                      <a:pt x="7504" y="10804"/>
                    </a:lnTo>
                    <a:lnTo>
                      <a:pt x="7475" y="10805"/>
                    </a:lnTo>
                    <a:lnTo>
                      <a:pt x="7418" y="10822"/>
                    </a:lnTo>
                    <a:lnTo>
                      <a:pt x="7365" y="10836"/>
                    </a:lnTo>
                    <a:lnTo>
                      <a:pt x="7340" y="10840"/>
                    </a:lnTo>
                    <a:lnTo>
                      <a:pt x="7315" y="10846"/>
                    </a:lnTo>
                    <a:lnTo>
                      <a:pt x="7290" y="10851"/>
                    </a:lnTo>
                    <a:lnTo>
                      <a:pt x="7265" y="10854"/>
                    </a:lnTo>
                    <a:lnTo>
                      <a:pt x="7215" y="10860"/>
                    </a:lnTo>
                    <a:lnTo>
                      <a:pt x="7163" y="10863"/>
                    </a:lnTo>
                    <a:lnTo>
                      <a:pt x="7109" y="10864"/>
                    </a:lnTo>
                    <a:lnTo>
                      <a:pt x="7050" y="10865"/>
                    </a:lnTo>
                    <a:lnTo>
                      <a:pt x="7021" y="10872"/>
                    </a:lnTo>
                    <a:lnTo>
                      <a:pt x="6993" y="10877"/>
                    </a:lnTo>
                    <a:lnTo>
                      <a:pt x="6964" y="10881"/>
                    </a:lnTo>
                    <a:lnTo>
                      <a:pt x="6936" y="10886"/>
                    </a:lnTo>
                    <a:lnTo>
                      <a:pt x="6881" y="10891"/>
                    </a:lnTo>
                    <a:lnTo>
                      <a:pt x="6825" y="10895"/>
                    </a:lnTo>
                    <a:lnTo>
                      <a:pt x="6770" y="10899"/>
                    </a:lnTo>
                    <a:lnTo>
                      <a:pt x="6714" y="10905"/>
                    </a:lnTo>
                    <a:lnTo>
                      <a:pt x="6686" y="10908"/>
                    </a:lnTo>
                    <a:lnTo>
                      <a:pt x="6658" y="10913"/>
                    </a:lnTo>
                    <a:lnTo>
                      <a:pt x="6629" y="10919"/>
                    </a:lnTo>
                    <a:lnTo>
                      <a:pt x="6600" y="10925"/>
                    </a:lnTo>
                    <a:lnTo>
                      <a:pt x="6518" y="10925"/>
                    </a:lnTo>
                    <a:lnTo>
                      <a:pt x="6435" y="10925"/>
                    </a:lnTo>
                    <a:lnTo>
                      <a:pt x="6353" y="10925"/>
                    </a:lnTo>
                    <a:lnTo>
                      <a:pt x="6270" y="10925"/>
                    </a:lnTo>
                    <a:lnTo>
                      <a:pt x="6188" y="10925"/>
                    </a:lnTo>
                    <a:lnTo>
                      <a:pt x="6105" y="10925"/>
                    </a:lnTo>
                    <a:lnTo>
                      <a:pt x="6023" y="10925"/>
                    </a:lnTo>
                    <a:lnTo>
                      <a:pt x="5940" y="10925"/>
                    </a:lnTo>
                    <a:lnTo>
                      <a:pt x="5913" y="10917"/>
                    </a:lnTo>
                    <a:lnTo>
                      <a:pt x="5886" y="10911"/>
                    </a:lnTo>
                    <a:lnTo>
                      <a:pt x="5860" y="10906"/>
                    </a:lnTo>
                    <a:lnTo>
                      <a:pt x="5834" y="10902"/>
                    </a:lnTo>
                    <a:lnTo>
                      <a:pt x="5782" y="10897"/>
                    </a:lnTo>
                    <a:lnTo>
                      <a:pt x="5730" y="10895"/>
                    </a:lnTo>
                    <a:lnTo>
                      <a:pt x="5679" y="10893"/>
                    </a:lnTo>
                    <a:lnTo>
                      <a:pt x="5627" y="10888"/>
                    </a:lnTo>
                    <a:lnTo>
                      <a:pt x="5601" y="10885"/>
                    </a:lnTo>
                    <a:lnTo>
                      <a:pt x="5574" y="10880"/>
                    </a:lnTo>
                    <a:lnTo>
                      <a:pt x="5548" y="10873"/>
                    </a:lnTo>
                    <a:lnTo>
                      <a:pt x="5521" y="10865"/>
                    </a:lnTo>
                    <a:lnTo>
                      <a:pt x="5280" y="10865"/>
                    </a:lnTo>
                    <a:lnTo>
                      <a:pt x="5248" y="10855"/>
                    </a:lnTo>
                    <a:lnTo>
                      <a:pt x="5215" y="10846"/>
                    </a:lnTo>
                    <a:lnTo>
                      <a:pt x="5184" y="10837"/>
                    </a:lnTo>
                    <a:lnTo>
                      <a:pt x="5152" y="10830"/>
                    </a:lnTo>
                    <a:lnTo>
                      <a:pt x="5089" y="10817"/>
                    </a:lnTo>
                    <a:lnTo>
                      <a:pt x="5025" y="10805"/>
                    </a:lnTo>
                    <a:lnTo>
                      <a:pt x="4962" y="10793"/>
                    </a:lnTo>
                    <a:lnTo>
                      <a:pt x="4899" y="10779"/>
                    </a:lnTo>
                    <a:lnTo>
                      <a:pt x="4866" y="10773"/>
                    </a:lnTo>
                    <a:lnTo>
                      <a:pt x="4834" y="10765"/>
                    </a:lnTo>
                    <a:lnTo>
                      <a:pt x="4803" y="10756"/>
                    </a:lnTo>
                    <a:lnTo>
                      <a:pt x="4770" y="10746"/>
                    </a:lnTo>
                    <a:lnTo>
                      <a:pt x="4747" y="10744"/>
                    </a:lnTo>
                    <a:lnTo>
                      <a:pt x="4725" y="10743"/>
                    </a:lnTo>
                    <a:lnTo>
                      <a:pt x="4702" y="10742"/>
                    </a:lnTo>
                    <a:lnTo>
                      <a:pt x="4678" y="10740"/>
                    </a:lnTo>
                    <a:lnTo>
                      <a:pt x="4632" y="10733"/>
                    </a:lnTo>
                    <a:lnTo>
                      <a:pt x="4584" y="10725"/>
                    </a:lnTo>
                    <a:lnTo>
                      <a:pt x="4537" y="10715"/>
                    </a:lnTo>
                    <a:lnTo>
                      <a:pt x="4489" y="10704"/>
                    </a:lnTo>
                    <a:lnTo>
                      <a:pt x="4442" y="10691"/>
                    </a:lnTo>
                    <a:lnTo>
                      <a:pt x="4394" y="10678"/>
                    </a:lnTo>
                    <a:lnTo>
                      <a:pt x="4298" y="10648"/>
                    </a:lnTo>
                    <a:lnTo>
                      <a:pt x="4203" y="10618"/>
                    </a:lnTo>
                    <a:lnTo>
                      <a:pt x="4157" y="10604"/>
                    </a:lnTo>
                    <a:lnTo>
                      <a:pt x="4111" y="10589"/>
                    </a:lnTo>
                    <a:lnTo>
                      <a:pt x="4065" y="10577"/>
                    </a:lnTo>
                    <a:lnTo>
                      <a:pt x="4020" y="10565"/>
                    </a:lnTo>
                    <a:lnTo>
                      <a:pt x="4001" y="10553"/>
                    </a:lnTo>
                    <a:lnTo>
                      <a:pt x="3983" y="10542"/>
                    </a:lnTo>
                    <a:lnTo>
                      <a:pt x="3964" y="10532"/>
                    </a:lnTo>
                    <a:lnTo>
                      <a:pt x="3946" y="10523"/>
                    </a:lnTo>
                    <a:lnTo>
                      <a:pt x="3911" y="10507"/>
                    </a:lnTo>
                    <a:lnTo>
                      <a:pt x="3874" y="10493"/>
                    </a:lnTo>
                    <a:lnTo>
                      <a:pt x="3838" y="10482"/>
                    </a:lnTo>
                    <a:lnTo>
                      <a:pt x="3801" y="10471"/>
                    </a:lnTo>
                    <a:lnTo>
                      <a:pt x="3761" y="10458"/>
                    </a:lnTo>
                    <a:lnTo>
                      <a:pt x="3719" y="10445"/>
                    </a:lnTo>
                    <a:lnTo>
                      <a:pt x="3675" y="10429"/>
                    </a:lnTo>
                    <a:lnTo>
                      <a:pt x="3631" y="10412"/>
                    </a:lnTo>
                    <a:lnTo>
                      <a:pt x="3587" y="10395"/>
                    </a:lnTo>
                    <a:lnTo>
                      <a:pt x="3544" y="10376"/>
                    </a:lnTo>
                    <a:lnTo>
                      <a:pt x="3459" y="10336"/>
                    </a:lnTo>
                    <a:lnTo>
                      <a:pt x="3375" y="10296"/>
                    </a:lnTo>
                    <a:lnTo>
                      <a:pt x="3291" y="10254"/>
                    </a:lnTo>
                    <a:lnTo>
                      <a:pt x="3205" y="10214"/>
                    </a:lnTo>
                    <a:lnTo>
                      <a:pt x="3162" y="10196"/>
                    </a:lnTo>
                    <a:lnTo>
                      <a:pt x="3119" y="10178"/>
                    </a:lnTo>
                    <a:lnTo>
                      <a:pt x="3075" y="10161"/>
                    </a:lnTo>
                    <a:lnTo>
                      <a:pt x="3030" y="10145"/>
                    </a:lnTo>
                    <a:lnTo>
                      <a:pt x="2580" y="9875"/>
                    </a:lnTo>
                    <a:lnTo>
                      <a:pt x="2504" y="9823"/>
                    </a:lnTo>
                    <a:lnTo>
                      <a:pt x="2428" y="9771"/>
                    </a:lnTo>
                    <a:lnTo>
                      <a:pt x="2354" y="9718"/>
                    </a:lnTo>
                    <a:lnTo>
                      <a:pt x="2280" y="9665"/>
                    </a:lnTo>
                    <a:lnTo>
                      <a:pt x="2206" y="9611"/>
                    </a:lnTo>
                    <a:lnTo>
                      <a:pt x="2131" y="9559"/>
                    </a:lnTo>
                    <a:lnTo>
                      <a:pt x="2056" y="9506"/>
                    </a:lnTo>
                    <a:lnTo>
                      <a:pt x="1981" y="9455"/>
                    </a:lnTo>
                    <a:lnTo>
                      <a:pt x="1926" y="9401"/>
                    </a:lnTo>
                    <a:lnTo>
                      <a:pt x="1871" y="9349"/>
                    </a:lnTo>
                    <a:lnTo>
                      <a:pt x="1815" y="9297"/>
                    </a:lnTo>
                    <a:lnTo>
                      <a:pt x="1760" y="9246"/>
                    </a:lnTo>
                    <a:lnTo>
                      <a:pt x="1648" y="9143"/>
                    </a:lnTo>
                    <a:lnTo>
                      <a:pt x="1537" y="9040"/>
                    </a:lnTo>
                    <a:lnTo>
                      <a:pt x="1484" y="8988"/>
                    </a:lnTo>
                    <a:lnTo>
                      <a:pt x="1430" y="8935"/>
                    </a:lnTo>
                    <a:lnTo>
                      <a:pt x="1378" y="8881"/>
                    </a:lnTo>
                    <a:lnTo>
                      <a:pt x="1327" y="8825"/>
                    </a:lnTo>
                    <a:lnTo>
                      <a:pt x="1302" y="8796"/>
                    </a:lnTo>
                    <a:lnTo>
                      <a:pt x="1277" y="8768"/>
                    </a:lnTo>
                    <a:lnTo>
                      <a:pt x="1254" y="8739"/>
                    </a:lnTo>
                    <a:lnTo>
                      <a:pt x="1230" y="8709"/>
                    </a:lnTo>
                    <a:lnTo>
                      <a:pt x="1206" y="8679"/>
                    </a:lnTo>
                    <a:lnTo>
                      <a:pt x="1183" y="8648"/>
                    </a:lnTo>
                    <a:lnTo>
                      <a:pt x="1162" y="8616"/>
                    </a:lnTo>
                    <a:lnTo>
                      <a:pt x="1140" y="8585"/>
                    </a:lnTo>
                    <a:lnTo>
                      <a:pt x="1122" y="8567"/>
                    </a:lnTo>
                    <a:lnTo>
                      <a:pt x="1105" y="8548"/>
                    </a:lnTo>
                    <a:lnTo>
                      <a:pt x="1088" y="8528"/>
                    </a:lnTo>
                    <a:lnTo>
                      <a:pt x="1073" y="8509"/>
                    </a:lnTo>
                    <a:lnTo>
                      <a:pt x="1042" y="8468"/>
                    </a:lnTo>
                    <a:lnTo>
                      <a:pt x="1013" y="8427"/>
                    </a:lnTo>
                    <a:lnTo>
                      <a:pt x="983" y="8384"/>
                    </a:lnTo>
                    <a:lnTo>
                      <a:pt x="956" y="8341"/>
                    </a:lnTo>
                    <a:lnTo>
                      <a:pt x="928" y="8298"/>
                    </a:lnTo>
                    <a:lnTo>
                      <a:pt x="900" y="8255"/>
                    </a:lnTo>
                    <a:lnTo>
                      <a:pt x="883" y="8237"/>
                    </a:lnTo>
                    <a:lnTo>
                      <a:pt x="866" y="8218"/>
                    </a:lnTo>
                    <a:lnTo>
                      <a:pt x="849" y="8200"/>
                    </a:lnTo>
                    <a:lnTo>
                      <a:pt x="833" y="8181"/>
                    </a:lnTo>
                    <a:lnTo>
                      <a:pt x="818" y="8162"/>
                    </a:lnTo>
                    <a:lnTo>
                      <a:pt x="804" y="8143"/>
                    </a:lnTo>
                    <a:lnTo>
                      <a:pt x="789" y="8122"/>
                    </a:lnTo>
                    <a:lnTo>
                      <a:pt x="775" y="8102"/>
                    </a:lnTo>
                    <a:lnTo>
                      <a:pt x="763" y="8082"/>
                    </a:lnTo>
                    <a:lnTo>
                      <a:pt x="750" y="8060"/>
                    </a:lnTo>
                    <a:lnTo>
                      <a:pt x="738" y="8039"/>
                    </a:lnTo>
                    <a:lnTo>
                      <a:pt x="728" y="8017"/>
                    </a:lnTo>
                    <a:lnTo>
                      <a:pt x="717" y="7995"/>
                    </a:lnTo>
                    <a:lnTo>
                      <a:pt x="707" y="7972"/>
                    </a:lnTo>
                    <a:lnTo>
                      <a:pt x="698" y="7948"/>
                    </a:lnTo>
                    <a:lnTo>
                      <a:pt x="691" y="7925"/>
                    </a:lnTo>
                    <a:lnTo>
                      <a:pt x="675" y="7909"/>
                    </a:lnTo>
                    <a:lnTo>
                      <a:pt x="659" y="7892"/>
                    </a:lnTo>
                    <a:lnTo>
                      <a:pt x="645" y="7875"/>
                    </a:lnTo>
                    <a:lnTo>
                      <a:pt x="632" y="7858"/>
                    </a:lnTo>
                    <a:lnTo>
                      <a:pt x="618" y="7840"/>
                    </a:lnTo>
                    <a:lnTo>
                      <a:pt x="607" y="7822"/>
                    </a:lnTo>
                    <a:lnTo>
                      <a:pt x="594" y="7804"/>
                    </a:lnTo>
                    <a:lnTo>
                      <a:pt x="583" y="7785"/>
                    </a:lnTo>
                    <a:lnTo>
                      <a:pt x="563" y="7748"/>
                    </a:lnTo>
                    <a:lnTo>
                      <a:pt x="544" y="7711"/>
                    </a:lnTo>
                    <a:lnTo>
                      <a:pt x="525" y="7672"/>
                    </a:lnTo>
                    <a:lnTo>
                      <a:pt x="508" y="7633"/>
                    </a:lnTo>
                    <a:lnTo>
                      <a:pt x="476" y="7555"/>
                    </a:lnTo>
                    <a:lnTo>
                      <a:pt x="442" y="7477"/>
                    </a:lnTo>
                    <a:lnTo>
                      <a:pt x="424" y="7437"/>
                    </a:lnTo>
                    <a:lnTo>
                      <a:pt x="404" y="7400"/>
                    </a:lnTo>
                    <a:lnTo>
                      <a:pt x="383" y="7361"/>
                    </a:lnTo>
                    <a:lnTo>
                      <a:pt x="360" y="7325"/>
                    </a:lnTo>
                    <a:lnTo>
                      <a:pt x="330" y="7235"/>
                    </a:lnTo>
                    <a:lnTo>
                      <a:pt x="300" y="7145"/>
                    </a:lnTo>
                    <a:lnTo>
                      <a:pt x="270" y="7055"/>
                    </a:lnTo>
                    <a:lnTo>
                      <a:pt x="241" y="6965"/>
                    </a:lnTo>
                    <a:lnTo>
                      <a:pt x="210" y="6875"/>
                    </a:lnTo>
                    <a:lnTo>
                      <a:pt x="179" y="6785"/>
                    </a:lnTo>
                    <a:lnTo>
                      <a:pt x="150" y="6695"/>
                    </a:lnTo>
                    <a:lnTo>
                      <a:pt x="120" y="6605"/>
                    </a:lnTo>
                    <a:lnTo>
                      <a:pt x="120" y="6578"/>
                    </a:lnTo>
                    <a:lnTo>
                      <a:pt x="117" y="6552"/>
                    </a:lnTo>
                    <a:lnTo>
                      <a:pt x="114" y="6527"/>
                    </a:lnTo>
                    <a:lnTo>
                      <a:pt x="110" y="6502"/>
                    </a:lnTo>
                    <a:lnTo>
                      <a:pt x="101" y="6455"/>
                    </a:lnTo>
                    <a:lnTo>
                      <a:pt x="90" y="6407"/>
                    </a:lnTo>
                    <a:lnTo>
                      <a:pt x="79" y="6362"/>
                    </a:lnTo>
                    <a:lnTo>
                      <a:pt x="70" y="6314"/>
                    </a:lnTo>
                    <a:lnTo>
                      <a:pt x="65" y="6291"/>
                    </a:lnTo>
                    <a:lnTo>
                      <a:pt x="63" y="6266"/>
                    </a:lnTo>
                    <a:lnTo>
                      <a:pt x="61" y="6241"/>
                    </a:lnTo>
                    <a:lnTo>
                      <a:pt x="60" y="6215"/>
                    </a:lnTo>
                    <a:lnTo>
                      <a:pt x="53" y="6191"/>
                    </a:lnTo>
                    <a:lnTo>
                      <a:pt x="46" y="6166"/>
                    </a:lnTo>
                    <a:lnTo>
                      <a:pt x="42" y="6143"/>
                    </a:lnTo>
                    <a:lnTo>
                      <a:pt x="37" y="6119"/>
                    </a:lnTo>
                    <a:lnTo>
                      <a:pt x="31" y="6070"/>
                    </a:lnTo>
                    <a:lnTo>
                      <a:pt x="27" y="6023"/>
                    </a:lnTo>
                    <a:lnTo>
                      <a:pt x="22" y="5974"/>
                    </a:lnTo>
                    <a:lnTo>
                      <a:pt x="18" y="5926"/>
                    </a:lnTo>
                    <a:lnTo>
                      <a:pt x="14" y="5901"/>
                    </a:lnTo>
                    <a:lnTo>
                      <a:pt x="11" y="5876"/>
                    </a:lnTo>
                    <a:lnTo>
                      <a:pt x="5" y="5851"/>
                    </a:lnTo>
                    <a:lnTo>
                      <a:pt x="0" y="5825"/>
                    </a:lnTo>
                    <a:lnTo>
                      <a:pt x="0" y="5731"/>
                    </a:lnTo>
                    <a:lnTo>
                      <a:pt x="0" y="5637"/>
                    </a:lnTo>
                    <a:lnTo>
                      <a:pt x="0" y="5543"/>
                    </a:lnTo>
                    <a:lnTo>
                      <a:pt x="0" y="5449"/>
                    </a:lnTo>
                    <a:lnTo>
                      <a:pt x="0" y="5357"/>
                    </a:lnTo>
                    <a:lnTo>
                      <a:pt x="0" y="5263"/>
                    </a:lnTo>
                    <a:lnTo>
                      <a:pt x="0" y="5169"/>
                    </a:lnTo>
                    <a:lnTo>
                      <a:pt x="0" y="5075"/>
                    </a:lnTo>
                    <a:lnTo>
                      <a:pt x="8" y="5050"/>
                    </a:lnTo>
                    <a:lnTo>
                      <a:pt x="13" y="5025"/>
                    </a:lnTo>
                    <a:lnTo>
                      <a:pt x="18" y="5001"/>
                    </a:lnTo>
                    <a:lnTo>
                      <a:pt x="22" y="4977"/>
                    </a:lnTo>
                    <a:lnTo>
                      <a:pt x="28" y="4928"/>
                    </a:lnTo>
                    <a:lnTo>
                      <a:pt x="32" y="4880"/>
                    </a:lnTo>
                    <a:lnTo>
                      <a:pt x="37" y="4831"/>
                    </a:lnTo>
                    <a:lnTo>
                      <a:pt x="42" y="4781"/>
                    </a:lnTo>
                    <a:lnTo>
                      <a:pt x="45" y="4756"/>
                    </a:lnTo>
                    <a:lnTo>
                      <a:pt x="49" y="4732"/>
                    </a:lnTo>
                    <a:lnTo>
                      <a:pt x="54" y="4706"/>
                    </a:lnTo>
                    <a:lnTo>
                      <a:pt x="60" y="4680"/>
                    </a:lnTo>
                    <a:lnTo>
                      <a:pt x="61" y="4656"/>
                    </a:lnTo>
                    <a:lnTo>
                      <a:pt x="63" y="4632"/>
                    </a:lnTo>
                    <a:lnTo>
                      <a:pt x="65" y="4609"/>
                    </a:lnTo>
                    <a:lnTo>
                      <a:pt x="70" y="4587"/>
                    </a:lnTo>
                    <a:lnTo>
                      <a:pt x="79" y="4543"/>
                    </a:lnTo>
                    <a:lnTo>
                      <a:pt x="90" y="4500"/>
                    </a:lnTo>
                    <a:lnTo>
                      <a:pt x="101" y="4457"/>
                    </a:lnTo>
                    <a:lnTo>
                      <a:pt x="110" y="4414"/>
                    </a:lnTo>
                    <a:lnTo>
                      <a:pt x="114" y="4391"/>
                    </a:lnTo>
                    <a:lnTo>
                      <a:pt x="117" y="4369"/>
                    </a:lnTo>
                    <a:lnTo>
                      <a:pt x="120" y="4345"/>
                    </a:lnTo>
                    <a:lnTo>
                      <a:pt x="120" y="4320"/>
                    </a:lnTo>
                    <a:lnTo>
                      <a:pt x="300" y="3780"/>
                    </a:lnTo>
                    <a:lnTo>
                      <a:pt x="311" y="3738"/>
                    </a:lnTo>
                    <a:lnTo>
                      <a:pt x="322" y="3701"/>
                    </a:lnTo>
                    <a:lnTo>
                      <a:pt x="333" y="3669"/>
                    </a:lnTo>
                    <a:lnTo>
                      <a:pt x="346" y="3638"/>
                    </a:lnTo>
                    <a:lnTo>
                      <a:pt x="360" y="3609"/>
                    </a:lnTo>
                    <a:lnTo>
                      <a:pt x="376" y="3578"/>
                    </a:lnTo>
                    <a:lnTo>
                      <a:pt x="397" y="3547"/>
                    </a:lnTo>
                    <a:lnTo>
                      <a:pt x="420" y="3510"/>
                    </a:lnTo>
                    <a:lnTo>
                      <a:pt x="433" y="3473"/>
                    </a:lnTo>
                    <a:lnTo>
                      <a:pt x="446" y="3437"/>
                    </a:lnTo>
                    <a:lnTo>
                      <a:pt x="460" y="3401"/>
                    </a:lnTo>
                    <a:lnTo>
                      <a:pt x="473" y="3366"/>
                    </a:lnTo>
                    <a:lnTo>
                      <a:pt x="488" y="3332"/>
                    </a:lnTo>
                    <a:lnTo>
                      <a:pt x="504" y="3298"/>
                    </a:lnTo>
                    <a:lnTo>
                      <a:pt x="520" y="3264"/>
                    </a:lnTo>
                    <a:lnTo>
                      <a:pt x="537" y="3231"/>
                    </a:lnTo>
                    <a:lnTo>
                      <a:pt x="554" y="3198"/>
                    </a:lnTo>
                    <a:lnTo>
                      <a:pt x="571" y="3166"/>
                    </a:lnTo>
                    <a:lnTo>
                      <a:pt x="589" y="3133"/>
                    </a:lnTo>
                    <a:lnTo>
                      <a:pt x="608" y="3100"/>
                    </a:lnTo>
                    <a:lnTo>
                      <a:pt x="648" y="3036"/>
                    </a:lnTo>
                    <a:lnTo>
                      <a:pt x="691" y="2970"/>
                    </a:lnTo>
                    <a:lnTo>
                      <a:pt x="696" y="2951"/>
                    </a:lnTo>
                    <a:lnTo>
                      <a:pt x="704" y="2934"/>
                    </a:lnTo>
                    <a:lnTo>
                      <a:pt x="712" y="2917"/>
                    </a:lnTo>
                    <a:lnTo>
                      <a:pt x="720" y="2901"/>
                    </a:lnTo>
                    <a:lnTo>
                      <a:pt x="737" y="2873"/>
                    </a:lnTo>
                    <a:lnTo>
                      <a:pt x="755" y="2844"/>
                    </a:lnTo>
                    <a:lnTo>
                      <a:pt x="775" y="2818"/>
                    </a:lnTo>
                    <a:lnTo>
                      <a:pt x="796" y="2791"/>
                    </a:lnTo>
                    <a:lnTo>
                      <a:pt x="817" y="2762"/>
                    </a:lnTo>
                    <a:lnTo>
                      <a:pt x="840" y="2730"/>
                    </a:lnTo>
                    <a:lnTo>
                      <a:pt x="1140" y="2310"/>
                    </a:lnTo>
                    <a:lnTo>
                      <a:pt x="1162" y="2287"/>
                    </a:lnTo>
                    <a:lnTo>
                      <a:pt x="1182" y="2264"/>
                    </a:lnTo>
                    <a:lnTo>
                      <a:pt x="1203" y="2241"/>
                    </a:lnTo>
                    <a:lnTo>
                      <a:pt x="1222" y="2217"/>
                    </a:lnTo>
                    <a:lnTo>
                      <a:pt x="1259" y="2168"/>
                    </a:lnTo>
                    <a:lnTo>
                      <a:pt x="1297" y="2121"/>
                    </a:lnTo>
                    <a:lnTo>
                      <a:pt x="1316" y="2097"/>
                    </a:lnTo>
                    <a:lnTo>
                      <a:pt x="1335" y="2074"/>
                    </a:lnTo>
                    <a:lnTo>
                      <a:pt x="1354" y="2052"/>
                    </a:lnTo>
                    <a:lnTo>
                      <a:pt x="1376" y="2029"/>
                    </a:lnTo>
                    <a:lnTo>
                      <a:pt x="1397" y="2008"/>
                    </a:lnTo>
                    <a:lnTo>
                      <a:pt x="1420" y="1987"/>
                    </a:lnTo>
                    <a:lnTo>
                      <a:pt x="1445" y="1968"/>
                    </a:lnTo>
                    <a:lnTo>
                      <a:pt x="1470" y="1950"/>
                    </a:lnTo>
                    <a:lnTo>
                      <a:pt x="1482" y="1933"/>
                    </a:lnTo>
                    <a:lnTo>
                      <a:pt x="1494" y="1916"/>
                    </a:lnTo>
                    <a:lnTo>
                      <a:pt x="1507" y="1901"/>
                    </a:lnTo>
                    <a:lnTo>
                      <a:pt x="1519" y="1888"/>
                    </a:lnTo>
                    <a:lnTo>
                      <a:pt x="1544" y="1862"/>
                    </a:lnTo>
                    <a:lnTo>
                      <a:pt x="1569" y="1838"/>
                    </a:lnTo>
                    <a:lnTo>
                      <a:pt x="1596" y="1816"/>
                    </a:lnTo>
                    <a:lnTo>
                      <a:pt x="1623" y="1793"/>
                    </a:lnTo>
                    <a:lnTo>
                      <a:pt x="1650" y="1768"/>
                    </a:lnTo>
                    <a:lnTo>
                      <a:pt x="1680" y="1740"/>
                    </a:lnTo>
                    <a:lnTo>
                      <a:pt x="2070" y="1380"/>
                    </a:lnTo>
                    <a:lnTo>
                      <a:pt x="2124" y="1343"/>
                    </a:lnTo>
                    <a:lnTo>
                      <a:pt x="2176" y="1306"/>
                    </a:lnTo>
                    <a:lnTo>
                      <a:pt x="2228" y="1268"/>
                    </a:lnTo>
                    <a:lnTo>
                      <a:pt x="2280" y="1230"/>
                    </a:lnTo>
                    <a:lnTo>
                      <a:pt x="2331" y="1191"/>
                    </a:lnTo>
                    <a:lnTo>
                      <a:pt x="2383" y="1154"/>
                    </a:lnTo>
                    <a:lnTo>
                      <a:pt x="2436" y="1117"/>
                    </a:lnTo>
                    <a:lnTo>
                      <a:pt x="2490" y="1079"/>
                    </a:lnTo>
                    <a:lnTo>
                      <a:pt x="2509" y="1074"/>
                    </a:lnTo>
                    <a:lnTo>
                      <a:pt x="2527" y="1066"/>
                    </a:lnTo>
                    <a:lnTo>
                      <a:pt x="2545" y="1059"/>
                    </a:lnTo>
                    <a:lnTo>
                      <a:pt x="2563" y="1051"/>
                    </a:lnTo>
                    <a:lnTo>
                      <a:pt x="2597" y="1033"/>
                    </a:lnTo>
                    <a:lnTo>
                      <a:pt x="2631" y="1014"/>
                    </a:lnTo>
                    <a:lnTo>
                      <a:pt x="2663" y="995"/>
                    </a:lnTo>
                    <a:lnTo>
                      <a:pt x="2696" y="973"/>
                    </a:lnTo>
                    <a:lnTo>
                      <a:pt x="2728" y="952"/>
                    </a:lnTo>
                    <a:lnTo>
                      <a:pt x="2760" y="930"/>
                    </a:lnTo>
                    <a:lnTo>
                      <a:pt x="2792" y="909"/>
                    </a:lnTo>
                    <a:lnTo>
                      <a:pt x="2824" y="887"/>
                    </a:lnTo>
                    <a:lnTo>
                      <a:pt x="2857" y="866"/>
                    </a:lnTo>
                    <a:lnTo>
                      <a:pt x="2890" y="845"/>
                    </a:lnTo>
                    <a:lnTo>
                      <a:pt x="2922" y="827"/>
                    </a:lnTo>
                    <a:lnTo>
                      <a:pt x="2957" y="809"/>
                    </a:lnTo>
                    <a:lnTo>
                      <a:pt x="2976" y="801"/>
                    </a:lnTo>
                    <a:lnTo>
                      <a:pt x="2994" y="793"/>
                    </a:lnTo>
                    <a:lnTo>
                      <a:pt x="3012" y="787"/>
                    </a:lnTo>
                    <a:lnTo>
                      <a:pt x="3030" y="780"/>
                    </a:lnTo>
                    <a:lnTo>
                      <a:pt x="3049" y="767"/>
                    </a:lnTo>
                    <a:lnTo>
                      <a:pt x="3068" y="757"/>
                    </a:lnTo>
                    <a:lnTo>
                      <a:pt x="3086" y="747"/>
                    </a:lnTo>
                    <a:lnTo>
                      <a:pt x="3106" y="738"/>
                    </a:lnTo>
                    <a:lnTo>
                      <a:pt x="3143" y="721"/>
                    </a:lnTo>
                    <a:lnTo>
                      <a:pt x="3180" y="705"/>
                    </a:lnTo>
                    <a:lnTo>
                      <a:pt x="3217" y="689"/>
                    </a:lnTo>
                    <a:lnTo>
                      <a:pt x="3255" y="672"/>
                    </a:lnTo>
                    <a:lnTo>
                      <a:pt x="3273" y="663"/>
                    </a:lnTo>
                    <a:lnTo>
                      <a:pt x="3292" y="653"/>
                    </a:lnTo>
                    <a:lnTo>
                      <a:pt x="3311" y="642"/>
                    </a:lnTo>
                    <a:lnTo>
                      <a:pt x="3331" y="629"/>
                    </a:lnTo>
                    <a:lnTo>
                      <a:pt x="3370" y="616"/>
                    </a:lnTo>
                    <a:lnTo>
                      <a:pt x="3407" y="600"/>
                    </a:lnTo>
                    <a:lnTo>
                      <a:pt x="3442" y="583"/>
                    </a:lnTo>
                    <a:lnTo>
                      <a:pt x="3478" y="567"/>
                    </a:lnTo>
                    <a:lnTo>
                      <a:pt x="3513" y="551"/>
                    </a:lnTo>
                    <a:lnTo>
                      <a:pt x="3550" y="536"/>
                    </a:lnTo>
                    <a:lnTo>
                      <a:pt x="3568" y="529"/>
                    </a:lnTo>
                    <a:lnTo>
                      <a:pt x="3588" y="522"/>
                    </a:lnTo>
                    <a:lnTo>
                      <a:pt x="3609" y="515"/>
                    </a:lnTo>
                    <a:lnTo>
                      <a:pt x="3630" y="510"/>
                    </a:lnTo>
                    <a:lnTo>
                      <a:pt x="4230" y="300"/>
                    </a:lnTo>
                    <a:lnTo>
                      <a:pt x="5190" y="90"/>
                    </a:lnTo>
                    <a:lnTo>
                      <a:pt x="5211" y="83"/>
                    </a:lnTo>
                    <a:lnTo>
                      <a:pt x="5231" y="78"/>
                    </a:lnTo>
                    <a:lnTo>
                      <a:pt x="5251" y="73"/>
                    </a:lnTo>
                    <a:lnTo>
                      <a:pt x="5272" y="69"/>
                    </a:lnTo>
                    <a:lnTo>
                      <a:pt x="5313" y="62"/>
                    </a:lnTo>
                    <a:lnTo>
                      <a:pt x="5353" y="57"/>
                    </a:lnTo>
                    <a:lnTo>
                      <a:pt x="5394" y="52"/>
                    </a:lnTo>
                    <a:lnTo>
                      <a:pt x="5436" y="46"/>
                    </a:lnTo>
                    <a:lnTo>
                      <a:pt x="5478" y="39"/>
                    </a:lnTo>
                    <a:lnTo>
                      <a:pt x="5521" y="30"/>
                    </a:lnTo>
                    <a:lnTo>
                      <a:pt x="5730" y="0"/>
                    </a:lnTo>
                    <a:lnTo>
                      <a:pt x="5869" y="0"/>
                    </a:lnTo>
                    <a:lnTo>
                      <a:pt x="6008" y="0"/>
                    </a:lnTo>
                    <a:lnTo>
                      <a:pt x="6146" y="0"/>
                    </a:lnTo>
                    <a:lnTo>
                      <a:pt x="6285" y="0"/>
                    </a:lnTo>
                    <a:lnTo>
                      <a:pt x="6424" y="0"/>
                    </a:lnTo>
                    <a:lnTo>
                      <a:pt x="6563" y="0"/>
                    </a:lnTo>
                    <a:lnTo>
                      <a:pt x="6701" y="0"/>
                    </a:lnTo>
                    <a:lnTo>
                      <a:pt x="6840" y="0"/>
                    </a:lnTo>
                    <a:lnTo>
                      <a:pt x="6859" y="6"/>
                    </a:lnTo>
                    <a:lnTo>
                      <a:pt x="6878" y="11"/>
                    </a:lnTo>
                    <a:lnTo>
                      <a:pt x="6898" y="16"/>
                    </a:lnTo>
                    <a:lnTo>
                      <a:pt x="6917" y="19"/>
                    </a:lnTo>
                    <a:lnTo>
                      <a:pt x="6953" y="26"/>
                    </a:lnTo>
                    <a:lnTo>
                      <a:pt x="6990" y="30"/>
                    </a:lnTo>
                    <a:lnTo>
                      <a:pt x="7027" y="35"/>
                    </a:lnTo>
                    <a:lnTo>
                      <a:pt x="7064" y="40"/>
                    </a:lnTo>
                    <a:lnTo>
                      <a:pt x="7082" y="45"/>
                    </a:lnTo>
                    <a:lnTo>
                      <a:pt x="7101" y="48"/>
                    </a:lnTo>
                    <a:lnTo>
                      <a:pt x="7120" y="54"/>
                    </a:lnTo>
                    <a:lnTo>
                      <a:pt x="7140" y="60"/>
                    </a:lnTo>
                    <a:lnTo>
                      <a:pt x="7685" y="120"/>
                    </a:lnTo>
                    <a:lnTo>
                      <a:pt x="8646" y="390"/>
                    </a:lnTo>
                    <a:lnTo>
                      <a:pt x="8707" y="411"/>
                    </a:lnTo>
                    <a:lnTo>
                      <a:pt x="8769" y="433"/>
                    </a:lnTo>
                    <a:lnTo>
                      <a:pt x="8831" y="455"/>
                    </a:lnTo>
                    <a:lnTo>
                      <a:pt x="8893" y="480"/>
                    </a:lnTo>
                    <a:lnTo>
                      <a:pt x="8924" y="493"/>
                    </a:lnTo>
                    <a:lnTo>
                      <a:pt x="8953" y="506"/>
                    </a:lnTo>
                    <a:lnTo>
                      <a:pt x="8984" y="520"/>
                    </a:lnTo>
                    <a:lnTo>
                      <a:pt x="9013" y="535"/>
                    </a:lnTo>
                    <a:lnTo>
                      <a:pt x="9041" y="550"/>
                    </a:lnTo>
                    <a:lnTo>
                      <a:pt x="9070" y="566"/>
                    </a:lnTo>
                    <a:lnTo>
                      <a:pt x="9098" y="583"/>
                    </a:lnTo>
                    <a:lnTo>
                      <a:pt x="9125" y="600"/>
                    </a:lnTo>
                    <a:lnTo>
                      <a:pt x="9150" y="607"/>
                    </a:lnTo>
                    <a:lnTo>
                      <a:pt x="9175" y="614"/>
                    </a:lnTo>
                    <a:lnTo>
                      <a:pt x="9200" y="623"/>
                    </a:lnTo>
                    <a:lnTo>
                      <a:pt x="9226" y="632"/>
                    </a:lnTo>
                    <a:lnTo>
                      <a:pt x="9250" y="641"/>
                    </a:lnTo>
                    <a:lnTo>
                      <a:pt x="9276" y="651"/>
                    </a:lnTo>
                    <a:lnTo>
                      <a:pt x="9301" y="662"/>
                    </a:lnTo>
                    <a:lnTo>
                      <a:pt x="9326" y="674"/>
                    </a:lnTo>
                    <a:lnTo>
                      <a:pt x="9376" y="698"/>
                    </a:lnTo>
                    <a:lnTo>
                      <a:pt x="9425" y="724"/>
                    </a:lnTo>
                    <a:lnTo>
                      <a:pt x="9471" y="752"/>
                    </a:lnTo>
                    <a:lnTo>
                      <a:pt x="9515" y="780"/>
                    </a:lnTo>
                    <a:lnTo>
                      <a:pt x="9533" y="787"/>
                    </a:lnTo>
                    <a:lnTo>
                      <a:pt x="9552" y="793"/>
                    </a:lnTo>
                    <a:lnTo>
                      <a:pt x="9570" y="801"/>
                    </a:lnTo>
                    <a:lnTo>
                      <a:pt x="9587" y="809"/>
                    </a:lnTo>
                    <a:lnTo>
                      <a:pt x="9622" y="827"/>
                    </a:lnTo>
                    <a:lnTo>
                      <a:pt x="9656" y="845"/>
                    </a:lnTo>
                    <a:lnTo>
                      <a:pt x="9689" y="866"/>
                    </a:lnTo>
                    <a:lnTo>
                      <a:pt x="9721" y="886"/>
                    </a:lnTo>
                    <a:lnTo>
                      <a:pt x="9754" y="909"/>
                    </a:lnTo>
                    <a:lnTo>
                      <a:pt x="9785" y="930"/>
                    </a:lnTo>
                    <a:lnTo>
                      <a:pt x="9817" y="952"/>
                    </a:lnTo>
                    <a:lnTo>
                      <a:pt x="9849" y="973"/>
                    </a:lnTo>
                    <a:lnTo>
                      <a:pt x="9881" y="995"/>
                    </a:lnTo>
                    <a:lnTo>
                      <a:pt x="9914" y="1014"/>
                    </a:lnTo>
                    <a:lnTo>
                      <a:pt x="9948" y="1033"/>
                    </a:lnTo>
                    <a:lnTo>
                      <a:pt x="9982" y="1051"/>
                    </a:lnTo>
                    <a:lnTo>
                      <a:pt x="10000" y="1059"/>
                    </a:lnTo>
                    <a:lnTo>
                      <a:pt x="10018" y="1066"/>
                    </a:lnTo>
                    <a:lnTo>
                      <a:pt x="10036" y="1074"/>
                    </a:lnTo>
                    <a:lnTo>
                      <a:pt x="10055" y="1079"/>
                    </a:lnTo>
                    <a:lnTo>
                      <a:pt x="10475" y="1380"/>
                    </a:lnTo>
                    <a:lnTo>
                      <a:pt x="10865" y="1740"/>
                    </a:lnTo>
                    <a:lnTo>
                      <a:pt x="10900" y="1764"/>
                    </a:lnTo>
                    <a:lnTo>
                      <a:pt x="10932" y="1788"/>
                    </a:lnTo>
                    <a:lnTo>
                      <a:pt x="10961" y="1813"/>
                    </a:lnTo>
                    <a:lnTo>
                      <a:pt x="10991" y="1838"/>
                    </a:lnTo>
                    <a:lnTo>
                      <a:pt x="11019" y="1864"/>
                    </a:lnTo>
                    <a:lnTo>
                      <a:pt x="11047" y="1892"/>
                    </a:lnTo>
                    <a:lnTo>
                      <a:pt x="11075" y="1921"/>
                    </a:lnTo>
                    <a:lnTo>
                      <a:pt x="11105" y="1950"/>
                    </a:lnTo>
                    <a:lnTo>
                      <a:pt x="6270" y="5465"/>
                    </a:lnTo>
                    <a:lnTo>
                      <a:pt x="11105" y="8975"/>
                    </a:lnTo>
                  </a:path>
                </a:pathLst>
              </a:custGeom>
              <a:noFill/>
              <a:ln w="9525">
                <a:solidFill>
                  <a:srgbClr val="121415"/>
                </a:solidFill>
                <a:round/>
                <a:headEnd/>
                <a:tailEnd/>
              </a:ln>
            </p:spPr>
            <p:txBody>
              <a:bodyPr/>
              <a:lstStyle/>
              <a:p>
                <a:endParaRPr lang="en-US">
                  <a:latin typeface="Constantia" pitchFamily="18" charset="0"/>
                </a:endParaRPr>
              </a:p>
            </p:txBody>
          </p:sp>
        </p:grpSp>
        <p:sp>
          <p:nvSpPr>
            <p:cNvPr id="90121" name="AutoShape 31"/>
            <p:cNvSpPr>
              <a:spLocks noChangeArrowheads="1"/>
            </p:cNvSpPr>
            <p:nvPr/>
          </p:nvSpPr>
          <p:spPr bwMode="auto">
            <a:xfrm>
              <a:off x="5025" y="1424"/>
              <a:ext cx="240" cy="880"/>
            </a:xfrm>
            <a:prstGeom prst="downArrow">
              <a:avLst>
                <a:gd name="adj1" fmla="val 50000"/>
                <a:gd name="adj2" fmla="val 91667"/>
              </a:avLst>
            </a:prstGeom>
            <a:solidFill>
              <a:srgbClr val="FF0066"/>
            </a:solidFill>
            <a:ln w="9525">
              <a:solidFill>
                <a:schemeClr val="tx1"/>
              </a:solidFill>
              <a:miter lim="800000"/>
              <a:headEnd/>
              <a:tailEnd/>
            </a:ln>
          </p:spPr>
          <p:txBody>
            <a:bodyPr wrap="none" anchor="ctr"/>
            <a:lstStyle/>
            <a:p>
              <a:endParaRPr lang="en-US">
                <a:latin typeface="Constantia" pitchFamily="18" charset="0"/>
              </a:endParaRPr>
            </a:p>
          </p:txBody>
        </p:sp>
      </p:grpSp>
      <p:sp>
        <p:nvSpPr>
          <p:cNvPr id="2074656" name="Rectangle 32"/>
          <p:cNvSpPr>
            <a:spLocks noGrp="1" noChangeArrowheads="1"/>
          </p:cNvSpPr>
          <p:nvPr>
            <p:ph type="title" idx="4294967295"/>
          </p:nvPr>
        </p:nvSpPr>
        <p:spPr>
          <a:xfrm>
            <a:off x="11936493" y="152400"/>
            <a:ext cx="142692" cy="45719"/>
          </a:xfrm>
        </p:spPr>
        <p:txBody>
          <a:bodyPr>
            <a:normAutofit fontScale="90000"/>
          </a:bodyPr>
          <a:lstStyle/>
          <a:p>
            <a:pPr fontAlgn="auto">
              <a:spcAft>
                <a:spcPts val="0"/>
              </a:spcAft>
              <a:defRPr/>
            </a:pPr>
            <a:r>
              <a:rPr b="1">
                <a:ea typeface="Times" pitchFamily="1" charset="0"/>
                <a:cs typeface="Times" pitchFamily="1" charset="0"/>
              </a:rPr>
              <a:t>Natural history of acute pancreatitis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Picture 2" descr="6ampulla"/>
          <p:cNvPicPr>
            <a:picLocks noChangeAspect="1" noChangeArrowheads="1"/>
          </p:cNvPicPr>
          <p:nvPr/>
        </p:nvPicPr>
        <p:blipFill>
          <a:blip r:embed="rId3">
            <a:clrChange>
              <a:clrFrom>
                <a:srgbClr val="000000"/>
              </a:clrFrom>
              <a:clrTo>
                <a:srgbClr val="000000">
                  <a:alpha val="0"/>
                </a:srgbClr>
              </a:clrTo>
            </a:clrChange>
          </a:blip>
          <a:srcRect t="17613" r="27841"/>
          <a:stretch>
            <a:fillRect/>
          </a:stretch>
        </p:blipFill>
        <p:spPr bwMode="auto">
          <a:xfrm>
            <a:off x="1744663" y="1109663"/>
            <a:ext cx="5348287" cy="4619625"/>
          </a:xfrm>
          <a:prstGeom prst="rect">
            <a:avLst/>
          </a:prstGeom>
          <a:noFill/>
          <a:ln w="9525">
            <a:noFill/>
            <a:miter lim="800000"/>
            <a:headEnd/>
            <a:tailEnd/>
          </a:ln>
        </p:spPr>
      </p:pic>
      <p:sp>
        <p:nvSpPr>
          <p:cNvPr id="1634307" name="Text Box 3"/>
          <p:cNvSpPr txBox="1">
            <a:spLocks noChangeArrowheads="1"/>
          </p:cNvSpPr>
          <p:nvPr/>
        </p:nvSpPr>
        <p:spPr bwMode="auto">
          <a:xfrm>
            <a:off x="1258888" y="293688"/>
            <a:ext cx="6543675" cy="369887"/>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a:solidFill>
                  <a:srgbClr val="FFFF00"/>
                </a:solidFill>
                <a:latin typeface="Arial" pitchFamily="1" charset="0"/>
              </a:rPr>
              <a:t>Ampullary Anatomy</a:t>
            </a:r>
          </a:p>
        </p:txBody>
      </p:sp>
      <p:pic>
        <p:nvPicPr>
          <p:cNvPr id="19459" name="Picture 4" descr="papilla"/>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423863" y="2457450"/>
            <a:ext cx="3252787" cy="3562350"/>
          </a:xfrm>
          <a:prstGeom prst="rect">
            <a:avLst/>
          </a:prstGeom>
          <a:noFill/>
          <a:ln w="9525">
            <a:noFill/>
            <a:miter lim="800000"/>
            <a:headEnd/>
            <a:tailEnd/>
          </a:ln>
        </p:spPr>
      </p:pic>
      <p:grpSp>
        <p:nvGrpSpPr>
          <p:cNvPr id="2" name="Group 5"/>
          <p:cNvGrpSpPr>
            <a:grpSpLocks/>
          </p:cNvGrpSpPr>
          <p:nvPr/>
        </p:nvGrpSpPr>
        <p:grpSpPr bwMode="auto">
          <a:xfrm>
            <a:off x="636588" y="2312988"/>
            <a:ext cx="8372475" cy="4148137"/>
            <a:chOff x="451" y="1457"/>
            <a:chExt cx="5933" cy="2613"/>
          </a:xfrm>
        </p:grpSpPr>
        <p:sp>
          <p:nvSpPr>
            <p:cNvPr id="1634310" name="Text Box 6"/>
            <p:cNvSpPr txBox="1">
              <a:spLocks noChangeArrowheads="1"/>
            </p:cNvSpPr>
            <p:nvPr/>
          </p:nvSpPr>
          <p:spPr bwMode="auto">
            <a:xfrm>
              <a:off x="451" y="1493"/>
              <a:ext cx="1109" cy="459"/>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lnSpc>
                  <a:spcPct val="85000"/>
                </a:lnSpc>
                <a:spcBef>
                  <a:spcPct val="50000"/>
                </a:spcBef>
                <a:spcAft>
                  <a:spcPts val="0"/>
                </a:spcAft>
                <a:defRPr/>
              </a:pPr>
              <a:r>
                <a:rPr lang="en-US" sz="2400">
                  <a:solidFill>
                    <a:schemeClr val="bg1"/>
                  </a:solidFill>
                  <a:latin typeface="Arial" pitchFamily="1" charset="0"/>
                </a:rPr>
                <a:t>Papilla of Vater</a:t>
              </a:r>
            </a:p>
          </p:txBody>
        </p:sp>
        <p:sp>
          <p:nvSpPr>
            <p:cNvPr id="1634311" name="Line 7"/>
            <p:cNvSpPr>
              <a:spLocks noChangeShapeType="1"/>
            </p:cNvSpPr>
            <p:nvPr/>
          </p:nvSpPr>
          <p:spPr bwMode="auto">
            <a:xfrm flipV="1">
              <a:off x="1692" y="2256"/>
              <a:ext cx="1141" cy="540"/>
            </a:xfrm>
            <a:prstGeom prst="line">
              <a:avLst/>
            </a:prstGeom>
            <a:noFill/>
            <a:ln w="38100">
              <a:solidFill>
                <a:srgbClr val="99CCFF"/>
              </a:solidFill>
              <a:round/>
              <a:headEnd type="triangle" w="med" len="med"/>
              <a:tailEnd type="triangle" w="med" len="med"/>
            </a:ln>
            <a:effectLst>
              <a:outerShdw blurRad="63500" dist="38099" dir="2700000" algn="ctr" rotWithShape="0">
                <a:schemeClr val="tx2">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634312" name="Text Box 8"/>
            <p:cNvSpPr txBox="1">
              <a:spLocks noChangeArrowheads="1"/>
            </p:cNvSpPr>
            <p:nvPr/>
          </p:nvSpPr>
          <p:spPr bwMode="auto">
            <a:xfrm>
              <a:off x="5084" y="1457"/>
              <a:ext cx="1241" cy="393"/>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lnSpc>
                  <a:spcPct val="85000"/>
                </a:lnSpc>
                <a:spcBef>
                  <a:spcPct val="50000"/>
                </a:spcBef>
                <a:spcAft>
                  <a:spcPts val="0"/>
                </a:spcAft>
                <a:defRPr/>
              </a:pPr>
              <a:r>
                <a:rPr lang="en-US" sz="2000">
                  <a:solidFill>
                    <a:schemeClr val="bg1"/>
                  </a:solidFill>
                  <a:latin typeface="Arial" pitchFamily="1" charset="0"/>
                </a:rPr>
                <a:t>Bile duct sphincter</a:t>
              </a:r>
            </a:p>
          </p:txBody>
        </p:sp>
        <p:sp>
          <p:nvSpPr>
            <p:cNvPr id="1634313" name="Text Box 9"/>
            <p:cNvSpPr txBox="1">
              <a:spLocks noChangeArrowheads="1"/>
            </p:cNvSpPr>
            <p:nvPr/>
          </p:nvSpPr>
          <p:spPr bwMode="auto">
            <a:xfrm>
              <a:off x="3337" y="3677"/>
              <a:ext cx="1000" cy="393"/>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lnSpc>
                  <a:spcPct val="85000"/>
                </a:lnSpc>
                <a:spcBef>
                  <a:spcPct val="50000"/>
                </a:spcBef>
                <a:spcAft>
                  <a:spcPts val="0"/>
                </a:spcAft>
                <a:defRPr/>
              </a:pPr>
              <a:r>
                <a:rPr lang="en-US" sz="2000">
                  <a:solidFill>
                    <a:schemeClr val="bg1"/>
                  </a:solidFill>
                  <a:latin typeface="Arial" pitchFamily="1" charset="0"/>
                </a:rPr>
                <a:t>Sphincter of Oddi </a:t>
              </a:r>
            </a:p>
          </p:txBody>
        </p:sp>
        <p:sp>
          <p:nvSpPr>
            <p:cNvPr id="1634314" name="Line 10"/>
            <p:cNvSpPr>
              <a:spLocks noChangeShapeType="1"/>
            </p:cNvSpPr>
            <p:nvPr/>
          </p:nvSpPr>
          <p:spPr bwMode="auto">
            <a:xfrm flipH="1">
              <a:off x="3337" y="2172"/>
              <a:ext cx="0" cy="1716"/>
            </a:xfrm>
            <a:prstGeom prst="line">
              <a:avLst/>
            </a:prstGeom>
            <a:noFill/>
            <a:ln w="38100">
              <a:solidFill>
                <a:srgbClr val="99CCFF"/>
              </a:solidFill>
              <a:round/>
              <a:headEnd/>
              <a:tailEnd/>
            </a:ln>
            <a:effectLst>
              <a:outerShdw blurRad="63500" dist="38099" dir="2700000" algn="ctr" rotWithShape="0">
                <a:schemeClr val="tx2">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634315" name="Text Box 11"/>
            <p:cNvSpPr txBox="1">
              <a:spLocks noChangeArrowheads="1"/>
            </p:cNvSpPr>
            <p:nvPr/>
          </p:nvSpPr>
          <p:spPr bwMode="auto">
            <a:xfrm>
              <a:off x="5084" y="2057"/>
              <a:ext cx="1300" cy="393"/>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lnSpc>
                  <a:spcPct val="85000"/>
                </a:lnSpc>
                <a:spcBef>
                  <a:spcPct val="50000"/>
                </a:spcBef>
                <a:spcAft>
                  <a:spcPts val="0"/>
                </a:spcAft>
                <a:defRPr/>
              </a:pPr>
              <a:r>
                <a:rPr lang="en-US" sz="2000">
                  <a:solidFill>
                    <a:schemeClr val="bg1"/>
                  </a:solidFill>
                  <a:latin typeface="Arial" pitchFamily="1" charset="0"/>
                </a:rPr>
                <a:t>Pancreatic duct sphincter</a:t>
              </a:r>
            </a:p>
          </p:txBody>
        </p:sp>
        <p:sp>
          <p:nvSpPr>
            <p:cNvPr id="1634316" name="Line 12"/>
            <p:cNvSpPr>
              <a:spLocks noChangeShapeType="1"/>
            </p:cNvSpPr>
            <p:nvPr/>
          </p:nvSpPr>
          <p:spPr bwMode="auto">
            <a:xfrm flipH="1">
              <a:off x="3588" y="2232"/>
              <a:ext cx="1536" cy="0"/>
            </a:xfrm>
            <a:prstGeom prst="line">
              <a:avLst/>
            </a:prstGeom>
            <a:noFill/>
            <a:ln w="38100">
              <a:solidFill>
                <a:srgbClr val="99CCFF"/>
              </a:solidFill>
              <a:round/>
              <a:headEnd/>
              <a:tailEnd/>
            </a:ln>
            <a:effectLst>
              <a:outerShdw blurRad="63500" dist="38099" dir="2700000" algn="ctr" rotWithShape="0">
                <a:schemeClr val="tx2">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634317" name="Line 13"/>
            <p:cNvSpPr>
              <a:spLocks noChangeShapeType="1"/>
            </p:cNvSpPr>
            <p:nvPr/>
          </p:nvSpPr>
          <p:spPr bwMode="auto">
            <a:xfrm flipH="1">
              <a:off x="3384" y="1656"/>
              <a:ext cx="1728" cy="0"/>
            </a:xfrm>
            <a:prstGeom prst="line">
              <a:avLst/>
            </a:prstGeom>
            <a:noFill/>
            <a:ln w="38100">
              <a:solidFill>
                <a:srgbClr val="99CCFF"/>
              </a:solidFill>
              <a:round/>
              <a:headEnd/>
              <a:tailEnd/>
            </a:ln>
            <a:effectLst>
              <a:outerShdw blurRad="63500" dist="38099" dir="2700000" algn="ctr" rotWithShape="0">
                <a:schemeClr val="tx2">
                  <a:alpha val="74998"/>
                </a:schemeClr>
              </a:outerShdw>
            </a:effectLst>
          </p:spPr>
          <p:txBody>
            <a:bodyPr wrap="none" anchor="ctr"/>
            <a:lstStyle/>
            <a:p>
              <a:pPr fontAlgn="auto">
                <a:spcBef>
                  <a:spcPts val="0"/>
                </a:spcBef>
                <a:spcAft>
                  <a:spcPts val="0"/>
                </a:spcAft>
                <a:defRPr/>
              </a:pPr>
              <a:endParaRPr lang="en-US">
                <a:latin typeface="+mn-lt"/>
              </a:endParaRPr>
            </a:p>
          </p:txBody>
        </p:sp>
      </p:grpSp>
      <p:sp>
        <p:nvSpPr>
          <p:cNvPr id="1634318" name="Rectangle 14"/>
          <p:cNvSpPr>
            <a:spLocks noGrp="1" noChangeArrowheads="1"/>
          </p:cNvSpPr>
          <p:nvPr>
            <p:ph type="title" idx="4294967295"/>
          </p:nvPr>
        </p:nvSpPr>
        <p:spPr/>
        <p:txBody>
          <a:bodyPr/>
          <a:lstStyle/>
          <a:p>
            <a:pPr fontAlgn="auto">
              <a:spcAft>
                <a:spcPts val="0"/>
              </a:spcAft>
              <a:defRPr/>
            </a:pPr>
            <a:r>
              <a:rPr b="1"/>
              <a:t>Ampullary Anatomy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6674" name="Rectangle 2"/>
          <p:cNvSpPr>
            <a:spLocks noGrp="1" noChangeArrowheads="1"/>
          </p:cNvSpPr>
          <p:nvPr>
            <p:ph type="title"/>
          </p:nvPr>
        </p:nvSpPr>
        <p:spPr/>
        <p:txBody>
          <a:bodyPr/>
          <a:lstStyle/>
          <a:p>
            <a:pPr fontAlgn="auto">
              <a:spcAft>
                <a:spcPts val="0"/>
              </a:spcAft>
              <a:defRPr/>
            </a:pPr>
            <a:r>
              <a:rPr b="1">
                <a:ea typeface="Times" pitchFamily="1" charset="0"/>
                <a:cs typeface="Times" pitchFamily="1" charset="0"/>
              </a:rPr>
              <a:t>Causes of mortality</a:t>
            </a:r>
            <a:endParaRPr/>
          </a:p>
        </p:txBody>
      </p:sp>
      <p:sp>
        <p:nvSpPr>
          <p:cNvPr id="92162" name="Rectangle 3"/>
          <p:cNvSpPr>
            <a:spLocks noChangeArrowheads="1"/>
          </p:cNvSpPr>
          <p:nvPr/>
        </p:nvSpPr>
        <p:spPr bwMode="auto">
          <a:xfrm>
            <a:off x="674688" y="203200"/>
            <a:ext cx="7772400" cy="1143000"/>
          </a:xfrm>
          <a:prstGeom prst="rect">
            <a:avLst/>
          </a:prstGeom>
          <a:noFill/>
          <a:ln w="9525">
            <a:noFill/>
            <a:miter lim="800000"/>
            <a:headEnd/>
            <a:tailEnd/>
          </a:ln>
        </p:spPr>
        <p:txBody>
          <a:bodyPr anchor="ctr"/>
          <a:lstStyle/>
          <a:p>
            <a:r>
              <a:rPr lang="en-US">
                <a:solidFill>
                  <a:srgbClr val="FFFF00"/>
                </a:solidFill>
              </a:rPr>
              <a:t>Acute Pancreatitis</a:t>
            </a:r>
          </a:p>
        </p:txBody>
      </p:sp>
      <p:grpSp>
        <p:nvGrpSpPr>
          <p:cNvPr id="92163" name="Group 4"/>
          <p:cNvGrpSpPr>
            <a:grpSpLocks/>
          </p:cNvGrpSpPr>
          <p:nvPr/>
        </p:nvGrpSpPr>
        <p:grpSpPr bwMode="auto">
          <a:xfrm>
            <a:off x="547688" y="1181100"/>
            <a:ext cx="8247062" cy="5395913"/>
            <a:chOff x="388" y="744"/>
            <a:chExt cx="5844" cy="3399"/>
          </a:xfrm>
        </p:grpSpPr>
        <p:sp>
          <p:nvSpPr>
            <p:cNvPr id="2076677" name="Rectangle 5"/>
            <p:cNvSpPr>
              <a:spLocks noChangeArrowheads="1"/>
            </p:cNvSpPr>
            <p:nvPr/>
          </p:nvSpPr>
          <p:spPr bwMode="auto">
            <a:xfrm>
              <a:off x="2751" y="744"/>
              <a:ext cx="1096" cy="36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fontAlgn="auto">
                <a:spcBef>
                  <a:spcPts val="0"/>
                </a:spcBef>
                <a:spcAft>
                  <a:spcPts val="0"/>
                </a:spcAft>
                <a:defRPr/>
              </a:pPr>
              <a:r>
                <a:rPr lang="en-US" sz="3200">
                  <a:solidFill>
                    <a:srgbClr val="FF66CC"/>
                  </a:solidFill>
                  <a:latin typeface="Arial" pitchFamily="1" charset="0"/>
                </a:rPr>
                <a:t>DEATH</a:t>
              </a:r>
            </a:p>
          </p:txBody>
        </p:sp>
        <p:sp>
          <p:nvSpPr>
            <p:cNvPr id="92165" name="Freeform 6"/>
            <p:cNvSpPr>
              <a:spLocks/>
            </p:cNvSpPr>
            <p:nvPr/>
          </p:nvSpPr>
          <p:spPr bwMode="auto">
            <a:xfrm rot="2371222" flipV="1">
              <a:off x="3625" y="1016"/>
              <a:ext cx="1398" cy="398"/>
            </a:xfrm>
            <a:custGeom>
              <a:avLst/>
              <a:gdLst>
                <a:gd name="T0" fmla="*/ 2441 w 17761"/>
                <a:gd name="T1" fmla="*/ 76 h 5057"/>
                <a:gd name="T2" fmla="*/ 2832 w 17761"/>
                <a:gd name="T3" fmla="*/ 286 h 5057"/>
                <a:gd name="T4" fmla="*/ 3331 w 17761"/>
                <a:gd name="T5" fmla="*/ 561 h 5057"/>
                <a:gd name="T6" fmla="*/ 3927 w 17761"/>
                <a:gd name="T7" fmla="*/ 887 h 5057"/>
                <a:gd name="T8" fmla="*/ 4609 w 17761"/>
                <a:gd name="T9" fmla="*/ 1252 h 5057"/>
                <a:gd name="T10" fmla="*/ 5369 w 17761"/>
                <a:gd name="T11" fmla="*/ 1641 h 5057"/>
                <a:gd name="T12" fmla="*/ 6195 w 17761"/>
                <a:gd name="T13" fmla="*/ 2041 h 5057"/>
                <a:gd name="T14" fmla="*/ 7078 w 17761"/>
                <a:gd name="T15" fmla="*/ 2438 h 5057"/>
                <a:gd name="T16" fmla="*/ 8007 w 17761"/>
                <a:gd name="T17" fmla="*/ 2819 h 5057"/>
                <a:gd name="T18" fmla="*/ 8973 w 17761"/>
                <a:gd name="T19" fmla="*/ 3169 h 5057"/>
                <a:gd name="T20" fmla="*/ 9965 w 17761"/>
                <a:gd name="T21" fmla="*/ 3477 h 5057"/>
                <a:gd name="T22" fmla="*/ 10973 w 17761"/>
                <a:gd name="T23" fmla="*/ 3726 h 5057"/>
                <a:gd name="T24" fmla="*/ 11988 w 17761"/>
                <a:gd name="T25" fmla="*/ 3906 h 5057"/>
                <a:gd name="T26" fmla="*/ 12999 w 17761"/>
                <a:gd name="T27" fmla="*/ 4000 h 5057"/>
                <a:gd name="T28" fmla="*/ 13995 w 17761"/>
                <a:gd name="T29" fmla="*/ 3996 h 5057"/>
                <a:gd name="T30" fmla="*/ 14968 w 17761"/>
                <a:gd name="T31" fmla="*/ 3881 h 5057"/>
                <a:gd name="T32" fmla="*/ 14831 w 17761"/>
                <a:gd name="T33" fmla="*/ 3259 h 5057"/>
                <a:gd name="T34" fmla="*/ 15350 w 17761"/>
                <a:gd name="T35" fmla="*/ 5057 h 5057"/>
                <a:gd name="T36" fmla="*/ 15048 w 17761"/>
                <a:gd name="T37" fmla="*/ 4612 h 5057"/>
                <a:gd name="T38" fmla="*/ 14040 w 17761"/>
                <a:gd name="T39" fmla="*/ 4758 h 5057"/>
                <a:gd name="T40" fmla="*/ 12992 w 17761"/>
                <a:gd name="T41" fmla="*/ 4832 h 5057"/>
                <a:gd name="T42" fmla="*/ 11912 w 17761"/>
                <a:gd name="T43" fmla="*/ 4839 h 5057"/>
                <a:gd name="T44" fmla="*/ 10811 w 17761"/>
                <a:gd name="T45" fmla="*/ 4783 h 5057"/>
                <a:gd name="T46" fmla="*/ 9700 w 17761"/>
                <a:gd name="T47" fmla="*/ 4671 h 5057"/>
                <a:gd name="T48" fmla="*/ 8588 w 17761"/>
                <a:gd name="T49" fmla="*/ 4506 h 5057"/>
                <a:gd name="T50" fmla="*/ 7486 w 17761"/>
                <a:gd name="T51" fmla="*/ 4296 h 5057"/>
                <a:gd name="T52" fmla="*/ 6405 w 17761"/>
                <a:gd name="T53" fmla="*/ 4045 h 5057"/>
                <a:gd name="T54" fmla="*/ 5355 w 17761"/>
                <a:gd name="T55" fmla="*/ 3760 h 5057"/>
                <a:gd name="T56" fmla="*/ 4346 w 17761"/>
                <a:gd name="T57" fmla="*/ 3446 h 5057"/>
                <a:gd name="T58" fmla="*/ 3390 w 17761"/>
                <a:gd name="T59" fmla="*/ 3106 h 5057"/>
                <a:gd name="T60" fmla="*/ 2495 w 17761"/>
                <a:gd name="T61" fmla="*/ 2749 h 5057"/>
                <a:gd name="T62" fmla="*/ 1672 w 17761"/>
                <a:gd name="T63" fmla="*/ 2379 h 5057"/>
                <a:gd name="T64" fmla="*/ 932 w 17761"/>
                <a:gd name="T65" fmla="*/ 2001 h 5057"/>
                <a:gd name="T66" fmla="*/ 285 w 17761"/>
                <a:gd name="T67" fmla="*/ 1621 h 5057"/>
                <a:gd name="T68" fmla="*/ 101 w 17761"/>
                <a:gd name="T69" fmla="*/ 1418 h 5057"/>
                <a:gd name="T70" fmla="*/ 293 w 17761"/>
                <a:gd name="T71" fmla="*/ 1390 h 5057"/>
                <a:gd name="T72" fmla="*/ 471 w 17761"/>
                <a:gd name="T73" fmla="*/ 1360 h 5057"/>
                <a:gd name="T74" fmla="*/ 639 w 17761"/>
                <a:gd name="T75" fmla="*/ 1328 h 5057"/>
                <a:gd name="T76" fmla="*/ 796 w 17761"/>
                <a:gd name="T77" fmla="*/ 1291 h 5057"/>
                <a:gd name="T78" fmla="*/ 943 w 17761"/>
                <a:gd name="T79" fmla="*/ 1249 h 5057"/>
                <a:gd name="T80" fmla="*/ 1083 w 17761"/>
                <a:gd name="T81" fmla="*/ 1198 h 5057"/>
                <a:gd name="T82" fmla="*/ 1216 w 17761"/>
                <a:gd name="T83" fmla="*/ 1138 h 5057"/>
                <a:gd name="T84" fmla="*/ 1345 w 17761"/>
                <a:gd name="T85" fmla="*/ 1067 h 5057"/>
                <a:gd name="T86" fmla="*/ 1471 w 17761"/>
                <a:gd name="T87" fmla="*/ 982 h 5057"/>
                <a:gd name="T88" fmla="*/ 1594 w 17761"/>
                <a:gd name="T89" fmla="*/ 883 h 5057"/>
                <a:gd name="T90" fmla="*/ 1715 w 17761"/>
                <a:gd name="T91" fmla="*/ 768 h 5057"/>
                <a:gd name="T92" fmla="*/ 1838 w 17761"/>
                <a:gd name="T93" fmla="*/ 634 h 5057"/>
                <a:gd name="T94" fmla="*/ 1962 w 17761"/>
                <a:gd name="T95" fmla="*/ 481 h 5057"/>
                <a:gd name="T96" fmla="*/ 2089 w 17761"/>
                <a:gd name="T97" fmla="*/ 306 h 5057"/>
                <a:gd name="T98" fmla="*/ 2220 w 17761"/>
                <a:gd name="T99" fmla="*/ 109 h 50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761"/>
                <a:gd name="T151" fmla="*/ 0 h 5057"/>
                <a:gd name="T152" fmla="*/ 17761 w 17761"/>
                <a:gd name="T153" fmla="*/ 5057 h 50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761" h="5057">
                  <a:moveTo>
                    <a:pt x="2289" y="0"/>
                  </a:moveTo>
                  <a:lnTo>
                    <a:pt x="2441" y="76"/>
                  </a:lnTo>
                  <a:lnTo>
                    <a:pt x="2622" y="172"/>
                  </a:lnTo>
                  <a:lnTo>
                    <a:pt x="2832" y="286"/>
                  </a:lnTo>
                  <a:lnTo>
                    <a:pt x="3069" y="416"/>
                  </a:lnTo>
                  <a:lnTo>
                    <a:pt x="3331" y="561"/>
                  </a:lnTo>
                  <a:lnTo>
                    <a:pt x="3617" y="718"/>
                  </a:lnTo>
                  <a:lnTo>
                    <a:pt x="3927" y="887"/>
                  </a:lnTo>
                  <a:lnTo>
                    <a:pt x="4258" y="1065"/>
                  </a:lnTo>
                  <a:lnTo>
                    <a:pt x="4609" y="1252"/>
                  </a:lnTo>
                  <a:lnTo>
                    <a:pt x="4980" y="1444"/>
                  </a:lnTo>
                  <a:lnTo>
                    <a:pt x="5369" y="1641"/>
                  </a:lnTo>
                  <a:lnTo>
                    <a:pt x="5774" y="1840"/>
                  </a:lnTo>
                  <a:lnTo>
                    <a:pt x="6195" y="2041"/>
                  </a:lnTo>
                  <a:lnTo>
                    <a:pt x="6630" y="2240"/>
                  </a:lnTo>
                  <a:lnTo>
                    <a:pt x="7078" y="2438"/>
                  </a:lnTo>
                  <a:lnTo>
                    <a:pt x="7537" y="2632"/>
                  </a:lnTo>
                  <a:lnTo>
                    <a:pt x="8007" y="2819"/>
                  </a:lnTo>
                  <a:lnTo>
                    <a:pt x="8486" y="2999"/>
                  </a:lnTo>
                  <a:lnTo>
                    <a:pt x="8973" y="3169"/>
                  </a:lnTo>
                  <a:lnTo>
                    <a:pt x="9466" y="3329"/>
                  </a:lnTo>
                  <a:lnTo>
                    <a:pt x="9965" y="3477"/>
                  </a:lnTo>
                  <a:lnTo>
                    <a:pt x="10468" y="3610"/>
                  </a:lnTo>
                  <a:lnTo>
                    <a:pt x="10973" y="3726"/>
                  </a:lnTo>
                  <a:lnTo>
                    <a:pt x="11481" y="3826"/>
                  </a:lnTo>
                  <a:lnTo>
                    <a:pt x="11988" y="3906"/>
                  </a:lnTo>
                  <a:lnTo>
                    <a:pt x="12495" y="3964"/>
                  </a:lnTo>
                  <a:lnTo>
                    <a:pt x="12999" y="4000"/>
                  </a:lnTo>
                  <a:lnTo>
                    <a:pt x="13500" y="4011"/>
                  </a:lnTo>
                  <a:lnTo>
                    <a:pt x="13995" y="3996"/>
                  </a:lnTo>
                  <a:lnTo>
                    <a:pt x="14485" y="3953"/>
                  </a:lnTo>
                  <a:lnTo>
                    <a:pt x="14968" y="3881"/>
                  </a:lnTo>
                  <a:lnTo>
                    <a:pt x="15441" y="3778"/>
                  </a:lnTo>
                  <a:lnTo>
                    <a:pt x="14831" y="3259"/>
                  </a:lnTo>
                  <a:lnTo>
                    <a:pt x="17761" y="3625"/>
                  </a:lnTo>
                  <a:lnTo>
                    <a:pt x="15350" y="5057"/>
                  </a:lnTo>
                  <a:lnTo>
                    <a:pt x="15533" y="4509"/>
                  </a:lnTo>
                  <a:lnTo>
                    <a:pt x="15048" y="4612"/>
                  </a:lnTo>
                  <a:lnTo>
                    <a:pt x="14550" y="4695"/>
                  </a:lnTo>
                  <a:lnTo>
                    <a:pt x="14040" y="4758"/>
                  </a:lnTo>
                  <a:lnTo>
                    <a:pt x="13521" y="4805"/>
                  </a:lnTo>
                  <a:lnTo>
                    <a:pt x="12992" y="4832"/>
                  </a:lnTo>
                  <a:lnTo>
                    <a:pt x="12456" y="4843"/>
                  </a:lnTo>
                  <a:lnTo>
                    <a:pt x="11912" y="4839"/>
                  </a:lnTo>
                  <a:lnTo>
                    <a:pt x="11363" y="4818"/>
                  </a:lnTo>
                  <a:lnTo>
                    <a:pt x="10811" y="4783"/>
                  </a:lnTo>
                  <a:lnTo>
                    <a:pt x="10256" y="4734"/>
                  </a:lnTo>
                  <a:lnTo>
                    <a:pt x="9700" y="4671"/>
                  </a:lnTo>
                  <a:lnTo>
                    <a:pt x="9143" y="4594"/>
                  </a:lnTo>
                  <a:lnTo>
                    <a:pt x="8588" y="4506"/>
                  </a:lnTo>
                  <a:lnTo>
                    <a:pt x="8035" y="4407"/>
                  </a:lnTo>
                  <a:lnTo>
                    <a:pt x="7486" y="4296"/>
                  </a:lnTo>
                  <a:lnTo>
                    <a:pt x="6942" y="4175"/>
                  </a:lnTo>
                  <a:lnTo>
                    <a:pt x="6405" y="4045"/>
                  </a:lnTo>
                  <a:lnTo>
                    <a:pt x="5876" y="3907"/>
                  </a:lnTo>
                  <a:lnTo>
                    <a:pt x="5355" y="3760"/>
                  </a:lnTo>
                  <a:lnTo>
                    <a:pt x="4844" y="3606"/>
                  </a:lnTo>
                  <a:lnTo>
                    <a:pt x="4346" y="3446"/>
                  </a:lnTo>
                  <a:lnTo>
                    <a:pt x="3861" y="3279"/>
                  </a:lnTo>
                  <a:lnTo>
                    <a:pt x="3390" y="3106"/>
                  </a:lnTo>
                  <a:lnTo>
                    <a:pt x="2933" y="2930"/>
                  </a:lnTo>
                  <a:lnTo>
                    <a:pt x="2495" y="2749"/>
                  </a:lnTo>
                  <a:lnTo>
                    <a:pt x="2073" y="2565"/>
                  </a:lnTo>
                  <a:lnTo>
                    <a:pt x="1672" y="2379"/>
                  </a:lnTo>
                  <a:lnTo>
                    <a:pt x="1291" y="2191"/>
                  </a:lnTo>
                  <a:lnTo>
                    <a:pt x="932" y="2001"/>
                  </a:lnTo>
                  <a:lnTo>
                    <a:pt x="596" y="1811"/>
                  </a:lnTo>
                  <a:lnTo>
                    <a:pt x="285" y="1621"/>
                  </a:lnTo>
                  <a:lnTo>
                    <a:pt x="0" y="1432"/>
                  </a:lnTo>
                  <a:lnTo>
                    <a:pt x="101" y="1418"/>
                  </a:lnTo>
                  <a:lnTo>
                    <a:pt x="198" y="1403"/>
                  </a:lnTo>
                  <a:lnTo>
                    <a:pt x="293" y="1390"/>
                  </a:lnTo>
                  <a:lnTo>
                    <a:pt x="384" y="1376"/>
                  </a:lnTo>
                  <a:lnTo>
                    <a:pt x="471" y="1360"/>
                  </a:lnTo>
                  <a:lnTo>
                    <a:pt x="557" y="1345"/>
                  </a:lnTo>
                  <a:lnTo>
                    <a:pt x="639" y="1328"/>
                  </a:lnTo>
                  <a:lnTo>
                    <a:pt x="718" y="1311"/>
                  </a:lnTo>
                  <a:lnTo>
                    <a:pt x="796" y="1291"/>
                  </a:lnTo>
                  <a:lnTo>
                    <a:pt x="870" y="1271"/>
                  </a:lnTo>
                  <a:lnTo>
                    <a:pt x="943" y="1249"/>
                  </a:lnTo>
                  <a:lnTo>
                    <a:pt x="1013" y="1225"/>
                  </a:lnTo>
                  <a:lnTo>
                    <a:pt x="1083" y="1198"/>
                  </a:lnTo>
                  <a:lnTo>
                    <a:pt x="1151" y="1169"/>
                  </a:lnTo>
                  <a:lnTo>
                    <a:pt x="1216" y="1138"/>
                  </a:lnTo>
                  <a:lnTo>
                    <a:pt x="1282" y="1104"/>
                  </a:lnTo>
                  <a:lnTo>
                    <a:pt x="1345" y="1067"/>
                  </a:lnTo>
                  <a:lnTo>
                    <a:pt x="1409" y="1026"/>
                  </a:lnTo>
                  <a:lnTo>
                    <a:pt x="1471" y="982"/>
                  </a:lnTo>
                  <a:lnTo>
                    <a:pt x="1532" y="934"/>
                  </a:lnTo>
                  <a:lnTo>
                    <a:pt x="1594" y="883"/>
                  </a:lnTo>
                  <a:lnTo>
                    <a:pt x="1655" y="828"/>
                  </a:lnTo>
                  <a:lnTo>
                    <a:pt x="1715" y="768"/>
                  </a:lnTo>
                  <a:lnTo>
                    <a:pt x="1776" y="704"/>
                  </a:lnTo>
                  <a:lnTo>
                    <a:pt x="1838" y="634"/>
                  </a:lnTo>
                  <a:lnTo>
                    <a:pt x="1899" y="560"/>
                  </a:lnTo>
                  <a:lnTo>
                    <a:pt x="1962" y="481"/>
                  </a:lnTo>
                  <a:lnTo>
                    <a:pt x="2025" y="397"/>
                  </a:lnTo>
                  <a:lnTo>
                    <a:pt x="2089" y="306"/>
                  </a:lnTo>
                  <a:lnTo>
                    <a:pt x="2155" y="211"/>
                  </a:lnTo>
                  <a:lnTo>
                    <a:pt x="2220" y="109"/>
                  </a:lnTo>
                  <a:lnTo>
                    <a:pt x="2289" y="0"/>
                  </a:lnTo>
                </a:path>
              </a:pathLst>
            </a:custGeom>
            <a:gradFill rotWithShape="0">
              <a:gsLst>
                <a:gs pos="0">
                  <a:srgbClr val="990099"/>
                </a:gs>
                <a:gs pos="100000">
                  <a:srgbClr val="FF6600"/>
                </a:gs>
              </a:gsLst>
              <a:lin ang="2700000" scaled="1"/>
            </a:gradFill>
            <a:ln w="3175">
              <a:solidFill>
                <a:schemeClr val="tx1"/>
              </a:solidFill>
              <a:round/>
              <a:headEnd/>
              <a:tailEnd/>
            </a:ln>
          </p:spPr>
          <p:txBody>
            <a:bodyPr/>
            <a:lstStyle/>
            <a:p>
              <a:endParaRPr lang="en-US">
                <a:latin typeface="Constantia" pitchFamily="18" charset="0"/>
              </a:endParaRPr>
            </a:p>
          </p:txBody>
        </p:sp>
        <p:sp>
          <p:nvSpPr>
            <p:cNvPr id="92166" name="Freeform 7"/>
            <p:cNvSpPr>
              <a:spLocks/>
            </p:cNvSpPr>
            <p:nvPr/>
          </p:nvSpPr>
          <p:spPr bwMode="auto">
            <a:xfrm rot="-2371222" flipH="1" flipV="1">
              <a:off x="1441" y="1016"/>
              <a:ext cx="1398" cy="398"/>
            </a:xfrm>
            <a:custGeom>
              <a:avLst/>
              <a:gdLst>
                <a:gd name="T0" fmla="*/ 2441 w 17761"/>
                <a:gd name="T1" fmla="*/ 76 h 5057"/>
                <a:gd name="T2" fmla="*/ 2832 w 17761"/>
                <a:gd name="T3" fmla="*/ 286 h 5057"/>
                <a:gd name="T4" fmla="*/ 3331 w 17761"/>
                <a:gd name="T5" fmla="*/ 561 h 5057"/>
                <a:gd name="T6" fmla="*/ 3927 w 17761"/>
                <a:gd name="T7" fmla="*/ 887 h 5057"/>
                <a:gd name="T8" fmla="*/ 4609 w 17761"/>
                <a:gd name="T9" fmla="*/ 1252 h 5057"/>
                <a:gd name="T10" fmla="*/ 5369 w 17761"/>
                <a:gd name="T11" fmla="*/ 1641 h 5057"/>
                <a:gd name="T12" fmla="*/ 6195 w 17761"/>
                <a:gd name="T13" fmla="*/ 2041 h 5057"/>
                <a:gd name="T14" fmla="*/ 7078 w 17761"/>
                <a:gd name="T15" fmla="*/ 2438 h 5057"/>
                <a:gd name="T16" fmla="*/ 8007 w 17761"/>
                <a:gd name="T17" fmla="*/ 2819 h 5057"/>
                <a:gd name="T18" fmla="*/ 8973 w 17761"/>
                <a:gd name="T19" fmla="*/ 3169 h 5057"/>
                <a:gd name="T20" fmla="*/ 9965 w 17761"/>
                <a:gd name="T21" fmla="*/ 3477 h 5057"/>
                <a:gd name="T22" fmla="*/ 10973 w 17761"/>
                <a:gd name="T23" fmla="*/ 3726 h 5057"/>
                <a:gd name="T24" fmla="*/ 11988 w 17761"/>
                <a:gd name="T25" fmla="*/ 3906 h 5057"/>
                <a:gd name="T26" fmla="*/ 12999 w 17761"/>
                <a:gd name="T27" fmla="*/ 4000 h 5057"/>
                <a:gd name="T28" fmla="*/ 13995 w 17761"/>
                <a:gd name="T29" fmla="*/ 3996 h 5057"/>
                <a:gd name="T30" fmla="*/ 14968 w 17761"/>
                <a:gd name="T31" fmla="*/ 3881 h 5057"/>
                <a:gd name="T32" fmla="*/ 14831 w 17761"/>
                <a:gd name="T33" fmla="*/ 3259 h 5057"/>
                <a:gd name="T34" fmla="*/ 15350 w 17761"/>
                <a:gd name="T35" fmla="*/ 5057 h 5057"/>
                <a:gd name="T36" fmla="*/ 15048 w 17761"/>
                <a:gd name="T37" fmla="*/ 4612 h 5057"/>
                <a:gd name="T38" fmla="*/ 14040 w 17761"/>
                <a:gd name="T39" fmla="*/ 4758 h 5057"/>
                <a:gd name="T40" fmla="*/ 12992 w 17761"/>
                <a:gd name="T41" fmla="*/ 4832 h 5057"/>
                <a:gd name="T42" fmla="*/ 11912 w 17761"/>
                <a:gd name="T43" fmla="*/ 4839 h 5057"/>
                <a:gd name="T44" fmla="*/ 10811 w 17761"/>
                <a:gd name="T45" fmla="*/ 4783 h 5057"/>
                <a:gd name="T46" fmla="*/ 9700 w 17761"/>
                <a:gd name="T47" fmla="*/ 4671 h 5057"/>
                <a:gd name="T48" fmla="*/ 8588 w 17761"/>
                <a:gd name="T49" fmla="*/ 4506 h 5057"/>
                <a:gd name="T50" fmla="*/ 7486 w 17761"/>
                <a:gd name="T51" fmla="*/ 4296 h 5057"/>
                <a:gd name="T52" fmla="*/ 6405 w 17761"/>
                <a:gd name="T53" fmla="*/ 4045 h 5057"/>
                <a:gd name="T54" fmla="*/ 5355 w 17761"/>
                <a:gd name="T55" fmla="*/ 3760 h 5057"/>
                <a:gd name="T56" fmla="*/ 4346 w 17761"/>
                <a:gd name="T57" fmla="*/ 3446 h 5057"/>
                <a:gd name="T58" fmla="*/ 3390 w 17761"/>
                <a:gd name="T59" fmla="*/ 3106 h 5057"/>
                <a:gd name="T60" fmla="*/ 2495 w 17761"/>
                <a:gd name="T61" fmla="*/ 2749 h 5057"/>
                <a:gd name="T62" fmla="*/ 1672 w 17761"/>
                <a:gd name="T63" fmla="*/ 2379 h 5057"/>
                <a:gd name="T64" fmla="*/ 932 w 17761"/>
                <a:gd name="T65" fmla="*/ 2001 h 5057"/>
                <a:gd name="T66" fmla="*/ 285 w 17761"/>
                <a:gd name="T67" fmla="*/ 1621 h 5057"/>
                <a:gd name="T68" fmla="*/ 101 w 17761"/>
                <a:gd name="T69" fmla="*/ 1418 h 5057"/>
                <a:gd name="T70" fmla="*/ 293 w 17761"/>
                <a:gd name="T71" fmla="*/ 1390 h 5057"/>
                <a:gd name="T72" fmla="*/ 471 w 17761"/>
                <a:gd name="T73" fmla="*/ 1360 h 5057"/>
                <a:gd name="T74" fmla="*/ 639 w 17761"/>
                <a:gd name="T75" fmla="*/ 1328 h 5057"/>
                <a:gd name="T76" fmla="*/ 796 w 17761"/>
                <a:gd name="T77" fmla="*/ 1291 h 5057"/>
                <a:gd name="T78" fmla="*/ 943 w 17761"/>
                <a:gd name="T79" fmla="*/ 1249 h 5057"/>
                <a:gd name="T80" fmla="*/ 1083 w 17761"/>
                <a:gd name="T81" fmla="*/ 1198 h 5057"/>
                <a:gd name="T82" fmla="*/ 1216 w 17761"/>
                <a:gd name="T83" fmla="*/ 1138 h 5057"/>
                <a:gd name="T84" fmla="*/ 1345 w 17761"/>
                <a:gd name="T85" fmla="*/ 1067 h 5057"/>
                <a:gd name="T86" fmla="*/ 1471 w 17761"/>
                <a:gd name="T87" fmla="*/ 982 h 5057"/>
                <a:gd name="T88" fmla="*/ 1594 w 17761"/>
                <a:gd name="T89" fmla="*/ 883 h 5057"/>
                <a:gd name="T90" fmla="*/ 1715 w 17761"/>
                <a:gd name="T91" fmla="*/ 768 h 5057"/>
                <a:gd name="T92" fmla="*/ 1838 w 17761"/>
                <a:gd name="T93" fmla="*/ 634 h 5057"/>
                <a:gd name="T94" fmla="*/ 1962 w 17761"/>
                <a:gd name="T95" fmla="*/ 481 h 5057"/>
                <a:gd name="T96" fmla="*/ 2089 w 17761"/>
                <a:gd name="T97" fmla="*/ 306 h 5057"/>
                <a:gd name="T98" fmla="*/ 2220 w 17761"/>
                <a:gd name="T99" fmla="*/ 109 h 50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761"/>
                <a:gd name="T151" fmla="*/ 0 h 5057"/>
                <a:gd name="T152" fmla="*/ 17761 w 17761"/>
                <a:gd name="T153" fmla="*/ 5057 h 50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761" h="5057">
                  <a:moveTo>
                    <a:pt x="2289" y="0"/>
                  </a:moveTo>
                  <a:lnTo>
                    <a:pt x="2441" y="76"/>
                  </a:lnTo>
                  <a:lnTo>
                    <a:pt x="2622" y="172"/>
                  </a:lnTo>
                  <a:lnTo>
                    <a:pt x="2832" y="286"/>
                  </a:lnTo>
                  <a:lnTo>
                    <a:pt x="3069" y="416"/>
                  </a:lnTo>
                  <a:lnTo>
                    <a:pt x="3331" y="561"/>
                  </a:lnTo>
                  <a:lnTo>
                    <a:pt x="3617" y="718"/>
                  </a:lnTo>
                  <a:lnTo>
                    <a:pt x="3927" y="887"/>
                  </a:lnTo>
                  <a:lnTo>
                    <a:pt x="4258" y="1065"/>
                  </a:lnTo>
                  <a:lnTo>
                    <a:pt x="4609" y="1252"/>
                  </a:lnTo>
                  <a:lnTo>
                    <a:pt x="4980" y="1444"/>
                  </a:lnTo>
                  <a:lnTo>
                    <a:pt x="5369" y="1641"/>
                  </a:lnTo>
                  <a:lnTo>
                    <a:pt x="5774" y="1840"/>
                  </a:lnTo>
                  <a:lnTo>
                    <a:pt x="6195" y="2041"/>
                  </a:lnTo>
                  <a:lnTo>
                    <a:pt x="6630" y="2240"/>
                  </a:lnTo>
                  <a:lnTo>
                    <a:pt x="7078" y="2438"/>
                  </a:lnTo>
                  <a:lnTo>
                    <a:pt x="7537" y="2632"/>
                  </a:lnTo>
                  <a:lnTo>
                    <a:pt x="8007" y="2819"/>
                  </a:lnTo>
                  <a:lnTo>
                    <a:pt x="8486" y="2999"/>
                  </a:lnTo>
                  <a:lnTo>
                    <a:pt x="8973" y="3169"/>
                  </a:lnTo>
                  <a:lnTo>
                    <a:pt x="9466" y="3329"/>
                  </a:lnTo>
                  <a:lnTo>
                    <a:pt x="9965" y="3477"/>
                  </a:lnTo>
                  <a:lnTo>
                    <a:pt x="10468" y="3610"/>
                  </a:lnTo>
                  <a:lnTo>
                    <a:pt x="10973" y="3726"/>
                  </a:lnTo>
                  <a:lnTo>
                    <a:pt x="11481" y="3826"/>
                  </a:lnTo>
                  <a:lnTo>
                    <a:pt x="11988" y="3906"/>
                  </a:lnTo>
                  <a:lnTo>
                    <a:pt x="12495" y="3964"/>
                  </a:lnTo>
                  <a:lnTo>
                    <a:pt x="12999" y="4000"/>
                  </a:lnTo>
                  <a:lnTo>
                    <a:pt x="13500" y="4011"/>
                  </a:lnTo>
                  <a:lnTo>
                    <a:pt x="13995" y="3996"/>
                  </a:lnTo>
                  <a:lnTo>
                    <a:pt x="14485" y="3953"/>
                  </a:lnTo>
                  <a:lnTo>
                    <a:pt x="14968" y="3881"/>
                  </a:lnTo>
                  <a:lnTo>
                    <a:pt x="15441" y="3778"/>
                  </a:lnTo>
                  <a:lnTo>
                    <a:pt x="14831" y="3259"/>
                  </a:lnTo>
                  <a:lnTo>
                    <a:pt x="17761" y="3625"/>
                  </a:lnTo>
                  <a:lnTo>
                    <a:pt x="15350" y="5057"/>
                  </a:lnTo>
                  <a:lnTo>
                    <a:pt x="15533" y="4509"/>
                  </a:lnTo>
                  <a:lnTo>
                    <a:pt x="15048" y="4612"/>
                  </a:lnTo>
                  <a:lnTo>
                    <a:pt x="14550" y="4695"/>
                  </a:lnTo>
                  <a:lnTo>
                    <a:pt x="14040" y="4758"/>
                  </a:lnTo>
                  <a:lnTo>
                    <a:pt x="13521" y="4805"/>
                  </a:lnTo>
                  <a:lnTo>
                    <a:pt x="12992" y="4832"/>
                  </a:lnTo>
                  <a:lnTo>
                    <a:pt x="12456" y="4843"/>
                  </a:lnTo>
                  <a:lnTo>
                    <a:pt x="11912" y="4839"/>
                  </a:lnTo>
                  <a:lnTo>
                    <a:pt x="11363" y="4818"/>
                  </a:lnTo>
                  <a:lnTo>
                    <a:pt x="10811" y="4783"/>
                  </a:lnTo>
                  <a:lnTo>
                    <a:pt x="10256" y="4734"/>
                  </a:lnTo>
                  <a:lnTo>
                    <a:pt x="9700" y="4671"/>
                  </a:lnTo>
                  <a:lnTo>
                    <a:pt x="9143" y="4594"/>
                  </a:lnTo>
                  <a:lnTo>
                    <a:pt x="8588" y="4506"/>
                  </a:lnTo>
                  <a:lnTo>
                    <a:pt x="8035" y="4407"/>
                  </a:lnTo>
                  <a:lnTo>
                    <a:pt x="7486" y="4296"/>
                  </a:lnTo>
                  <a:lnTo>
                    <a:pt x="6942" y="4175"/>
                  </a:lnTo>
                  <a:lnTo>
                    <a:pt x="6405" y="4045"/>
                  </a:lnTo>
                  <a:lnTo>
                    <a:pt x="5876" y="3907"/>
                  </a:lnTo>
                  <a:lnTo>
                    <a:pt x="5355" y="3760"/>
                  </a:lnTo>
                  <a:lnTo>
                    <a:pt x="4844" y="3606"/>
                  </a:lnTo>
                  <a:lnTo>
                    <a:pt x="4346" y="3446"/>
                  </a:lnTo>
                  <a:lnTo>
                    <a:pt x="3861" y="3279"/>
                  </a:lnTo>
                  <a:lnTo>
                    <a:pt x="3390" y="3106"/>
                  </a:lnTo>
                  <a:lnTo>
                    <a:pt x="2933" y="2930"/>
                  </a:lnTo>
                  <a:lnTo>
                    <a:pt x="2495" y="2749"/>
                  </a:lnTo>
                  <a:lnTo>
                    <a:pt x="2073" y="2565"/>
                  </a:lnTo>
                  <a:lnTo>
                    <a:pt x="1672" y="2379"/>
                  </a:lnTo>
                  <a:lnTo>
                    <a:pt x="1291" y="2191"/>
                  </a:lnTo>
                  <a:lnTo>
                    <a:pt x="932" y="2001"/>
                  </a:lnTo>
                  <a:lnTo>
                    <a:pt x="596" y="1811"/>
                  </a:lnTo>
                  <a:lnTo>
                    <a:pt x="285" y="1621"/>
                  </a:lnTo>
                  <a:lnTo>
                    <a:pt x="0" y="1432"/>
                  </a:lnTo>
                  <a:lnTo>
                    <a:pt x="101" y="1418"/>
                  </a:lnTo>
                  <a:lnTo>
                    <a:pt x="198" y="1403"/>
                  </a:lnTo>
                  <a:lnTo>
                    <a:pt x="293" y="1390"/>
                  </a:lnTo>
                  <a:lnTo>
                    <a:pt x="384" y="1376"/>
                  </a:lnTo>
                  <a:lnTo>
                    <a:pt x="471" y="1360"/>
                  </a:lnTo>
                  <a:lnTo>
                    <a:pt x="557" y="1345"/>
                  </a:lnTo>
                  <a:lnTo>
                    <a:pt x="639" y="1328"/>
                  </a:lnTo>
                  <a:lnTo>
                    <a:pt x="718" y="1311"/>
                  </a:lnTo>
                  <a:lnTo>
                    <a:pt x="796" y="1291"/>
                  </a:lnTo>
                  <a:lnTo>
                    <a:pt x="870" y="1271"/>
                  </a:lnTo>
                  <a:lnTo>
                    <a:pt x="943" y="1249"/>
                  </a:lnTo>
                  <a:lnTo>
                    <a:pt x="1013" y="1225"/>
                  </a:lnTo>
                  <a:lnTo>
                    <a:pt x="1083" y="1198"/>
                  </a:lnTo>
                  <a:lnTo>
                    <a:pt x="1151" y="1169"/>
                  </a:lnTo>
                  <a:lnTo>
                    <a:pt x="1216" y="1138"/>
                  </a:lnTo>
                  <a:lnTo>
                    <a:pt x="1282" y="1104"/>
                  </a:lnTo>
                  <a:lnTo>
                    <a:pt x="1345" y="1067"/>
                  </a:lnTo>
                  <a:lnTo>
                    <a:pt x="1409" y="1026"/>
                  </a:lnTo>
                  <a:lnTo>
                    <a:pt x="1471" y="982"/>
                  </a:lnTo>
                  <a:lnTo>
                    <a:pt x="1532" y="934"/>
                  </a:lnTo>
                  <a:lnTo>
                    <a:pt x="1594" y="883"/>
                  </a:lnTo>
                  <a:lnTo>
                    <a:pt x="1655" y="828"/>
                  </a:lnTo>
                  <a:lnTo>
                    <a:pt x="1715" y="768"/>
                  </a:lnTo>
                  <a:lnTo>
                    <a:pt x="1776" y="704"/>
                  </a:lnTo>
                  <a:lnTo>
                    <a:pt x="1838" y="634"/>
                  </a:lnTo>
                  <a:lnTo>
                    <a:pt x="1899" y="560"/>
                  </a:lnTo>
                  <a:lnTo>
                    <a:pt x="1962" y="481"/>
                  </a:lnTo>
                  <a:lnTo>
                    <a:pt x="2025" y="397"/>
                  </a:lnTo>
                  <a:lnTo>
                    <a:pt x="2089" y="306"/>
                  </a:lnTo>
                  <a:lnTo>
                    <a:pt x="2155" y="211"/>
                  </a:lnTo>
                  <a:lnTo>
                    <a:pt x="2220" y="109"/>
                  </a:lnTo>
                  <a:lnTo>
                    <a:pt x="2289" y="0"/>
                  </a:lnTo>
                </a:path>
              </a:pathLst>
            </a:custGeom>
            <a:gradFill rotWithShape="0">
              <a:gsLst>
                <a:gs pos="0">
                  <a:srgbClr val="FF6600"/>
                </a:gs>
                <a:gs pos="100000">
                  <a:srgbClr val="990099"/>
                </a:gs>
              </a:gsLst>
              <a:lin ang="18900000" scaled="1"/>
            </a:gradFill>
            <a:ln w="3175">
              <a:solidFill>
                <a:schemeClr val="tx1"/>
              </a:solidFill>
              <a:round/>
              <a:headEnd/>
              <a:tailEnd/>
            </a:ln>
          </p:spPr>
          <p:txBody>
            <a:bodyPr/>
            <a:lstStyle/>
            <a:p>
              <a:endParaRPr lang="en-US">
                <a:latin typeface="Constantia" pitchFamily="18" charset="0"/>
              </a:endParaRPr>
            </a:p>
          </p:txBody>
        </p:sp>
        <p:pic>
          <p:nvPicPr>
            <p:cNvPr id="92167" name="Picture 8" descr="PancreasAcute3"/>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2704" y="2755"/>
              <a:ext cx="2412" cy="1388"/>
            </a:xfrm>
            <a:prstGeom prst="rect">
              <a:avLst/>
            </a:prstGeom>
            <a:noFill/>
            <a:ln w="9525">
              <a:noFill/>
              <a:miter lim="800000"/>
              <a:headEnd/>
              <a:tailEnd/>
            </a:ln>
          </p:spPr>
        </p:pic>
        <p:sp>
          <p:nvSpPr>
            <p:cNvPr id="2076681" name="Rectangle 9"/>
            <p:cNvSpPr>
              <a:spLocks noChangeArrowheads="1"/>
            </p:cNvSpPr>
            <p:nvPr/>
          </p:nvSpPr>
          <p:spPr bwMode="auto">
            <a:xfrm>
              <a:off x="388" y="1541"/>
              <a:ext cx="3079" cy="1493"/>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90000"/>
                </a:lnSpc>
                <a:spcBef>
                  <a:spcPct val="20000"/>
                </a:spcBef>
                <a:spcAft>
                  <a:spcPts val="0"/>
                </a:spcAft>
                <a:buClr>
                  <a:srgbClr val="99CCFF"/>
                </a:buClr>
                <a:buFont typeface="Symbol" pitchFamily="1" charset="2"/>
                <a:buNone/>
                <a:defRPr/>
              </a:pPr>
              <a:r>
                <a:rPr lang="en-US" sz="3200">
                  <a:solidFill>
                    <a:schemeClr val="bg1"/>
                  </a:solidFill>
                  <a:latin typeface="Arial" pitchFamily="1" charset="0"/>
                </a:rPr>
                <a:t>Early (&lt; one week)</a:t>
              </a:r>
            </a:p>
            <a:p>
              <a:pPr marL="742950" lvl="1" indent="-285750" fontAlgn="auto">
                <a:lnSpc>
                  <a:spcPct val="85000"/>
                </a:lnSpc>
                <a:spcBef>
                  <a:spcPct val="40000"/>
                </a:spcBef>
                <a:spcAft>
                  <a:spcPts val="0"/>
                </a:spcAft>
                <a:buClr>
                  <a:srgbClr val="6699FF"/>
                </a:buClr>
                <a:buFont typeface="Symbol" pitchFamily="1" charset="2"/>
                <a:buChar char="·"/>
                <a:defRPr/>
              </a:pPr>
              <a:r>
                <a:rPr lang="en-US" sz="2800">
                  <a:solidFill>
                    <a:srgbClr val="99CCFF"/>
                  </a:solidFill>
                  <a:latin typeface="Arial" pitchFamily="1" charset="0"/>
                  <a:ea typeface="ＭＳ Ｐゴシック" pitchFamily="1" charset="-128"/>
                </a:rPr>
                <a:t>Systemic inflammatory response syndrome (SIRS)</a:t>
              </a:r>
            </a:p>
            <a:p>
              <a:pPr marL="742950" lvl="1" indent="-285750" fontAlgn="auto">
                <a:lnSpc>
                  <a:spcPct val="85000"/>
                </a:lnSpc>
                <a:spcBef>
                  <a:spcPct val="40000"/>
                </a:spcBef>
                <a:spcAft>
                  <a:spcPts val="0"/>
                </a:spcAft>
                <a:buClr>
                  <a:srgbClr val="6699FF"/>
                </a:buClr>
                <a:buFont typeface="Symbol" pitchFamily="1" charset="2"/>
                <a:buChar char="·"/>
                <a:defRPr/>
              </a:pPr>
              <a:r>
                <a:rPr lang="en-US" sz="2800">
                  <a:solidFill>
                    <a:srgbClr val="99CCFF"/>
                  </a:solidFill>
                  <a:latin typeface="Arial" pitchFamily="1" charset="0"/>
                  <a:ea typeface="ＭＳ Ｐゴシック" pitchFamily="1" charset="-128"/>
                </a:rPr>
                <a:t>Multiorgan failure</a:t>
              </a:r>
            </a:p>
          </p:txBody>
        </p:sp>
        <p:sp>
          <p:nvSpPr>
            <p:cNvPr id="2076682" name="Rectangle 10"/>
            <p:cNvSpPr>
              <a:spLocks noChangeArrowheads="1"/>
            </p:cNvSpPr>
            <p:nvPr/>
          </p:nvSpPr>
          <p:spPr bwMode="auto">
            <a:xfrm>
              <a:off x="3681" y="1520"/>
              <a:ext cx="2551" cy="1428"/>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spcBef>
                  <a:spcPct val="20000"/>
                </a:spcBef>
                <a:spcAft>
                  <a:spcPts val="0"/>
                </a:spcAft>
                <a:buClr>
                  <a:srgbClr val="99CCFF"/>
                </a:buClr>
                <a:buFont typeface="Symbol" pitchFamily="1" charset="2"/>
                <a:buNone/>
                <a:defRPr/>
              </a:pPr>
              <a:r>
                <a:rPr lang="en-US" sz="3200">
                  <a:solidFill>
                    <a:schemeClr val="bg1"/>
                  </a:solidFill>
                  <a:latin typeface="Arial" pitchFamily="1" charset="0"/>
                </a:rPr>
                <a:t>Late (&gt; one week)</a:t>
              </a:r>
            </a:p>
            <a:p>
              <a:pPr marL="742950" lvl="1" indent="-285750" fontAlgn="auto">
                <a:lnSpc>
                  <a:spcPct val="85000"/>
                </a:lnSpc>
                <a:spcBef>
                  <a:spcPct val="40000"/>
                </a:spcBef>
                <a:spcAft>
                  <a:spcPts val="0"/>
                </a:spcAft>
                <a:buClr>
                  <a:srgbClr val="6699FF"/>
                </a:buClr>
                <a:buFont typeface="Symbol" pitchFamily="1" charset="2"/>
                <a:buChar char="·"/>
                <a:defRPr/>
              </a:pPr>
              <a:r>
                <a:rPr lang="en-US" sz="2800">
                  <a:solidFill>
                    <a:srgbClr val="99CCFF"/>
                  </a:solidFill>
                  <a:latin typeface="Arial" pitchFamily="1" charset="0"/>
                  <a:ea typeface="ＭＳ Ｐゴシック" pitchFamily="1" charset="-128"/>
                </a:rPr>
                <a:t>Multiorgan failure</a:t>
              </a:r>
            </a:p>
            <a:p>
              <a:pPr marL="742950" lvl="1" indent="-285750" fontAlgn="auto">
                <a:lnSpc>
                  <a:spcPct val="85000"/>
                </a:lnSpc>
                <a:spcBef>
                  <a:spcPct val="40000"/>
                </a:spcBef>
                <a:spcAft>
                  <a:spcPts val="0"/>
                </a:spcAft>
                <a:buClr>
                  <a:srgbClr val="6699FF"/>
                </a:buClr>
                <a:buFont typeface="Symbol" pitchFamily="1" charset="2"/>
                <a:buChar char="·"/>
                <a:defRPr/>
              </a:pPr>
              <a:r>
                <a:rPr lang="en-US" sz="2800">
                  <a:solidFill>
                    <a:srgbClr val="99CCFF"/>
                  </a:solidFill>
                  <a:latin typeface="Arial" pitchFamily="1" charset="0"/>
                  <a:ea typeface="ＭＳ Ｐゴシック" pitchFamily="1" charset="-128"/>
                </a:rPr>
                <a:t>Pancreatic infections/sepsis</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EFAC9"/>
                </a:solidFill>
              </a:rPr>
              <a:t>MORTALITY IN CHINREN-ACUTE PANCREATITIS</a:t>
            </a:r>
            <a:endParaRPr lang="en-US" dirty="0">
              <a:solidFill>
                <a:srgbClr val="FEFAC9"/>
              </a:solidFill>
            </a:endParaRPr>
          </a:p>
        </p:txBody>
      </p:sp>
      <p:sp>
        <p:nvSpPr>
          <p:cNvPr id="3" name="Content Placeholder 2"/>
          <p:cNvSpPr>
            <a:spLocks noGrp="1"/>
          </p:cNvSpPr>
          <p:nvPr>
            <p:ph sz="half" idx="1"/>
          </p:nvPr>
        </p:nvSpPr>
        <p:spPr/>
        <p:txBody>
          <a:bodyPr/>
          <a:lstStyle/>
          <a:p>
            <a:r>
              <a:rPr lang="en-US" dirty="0" err="1" smtClean="0"/>
              <a:t>Cx</a:t>
            </a:r>
            <a:r>
              <a:rPr lang="en-US" dirty="0" smtClean="0"/>
              <a:t> BONE MARROW TPLANT</a:t>
            </a:r>
          </a:p>
          <a:p>
            <a:r>
              <a:rPr lang="en-US" dirty="0" smtClean="0"/>
              <a:t>ALL</a:t>
            </a:r>
          </a:p>
          <a:p>
            <a:r>
              <a:rPr lang="en-US" dirty="0" smtClean="0"/>
              <a:t>BOWEL PERFORATION/SEPSIS</a:t>
            </a:r>
          </a:p>
          <a:p>
            <a:r>
              <a:rPr lang="en-US" dirty="0" smtClean="0"/>
              <a:t>CONG. HEART DISEASE</a:t>
            </a:r>
            <a:endParaRPr lang="en-US" dirty="0"/>
          </a:p>
        </p:txBody>
      </p:sp>
      <p:sp>
        <p:nvSpPr>
          <p:cNvPr id="4" name="Content Placeholder 3"/>
          <p:cNvSpPr>
            <a:spLocks noGrp="1"/>
          </p:cNvSpPr>
          <p:nvPr>
            <p:ph sz="half" idx="2"/>
          </p:nvPr>
        </p:nvSpPr>
        <p:spPr/>
        <p:txBody>
          <a:bodyPr/>
          <a:lstStyle/>
          <a:p>
            <a:r>
              <a:rPr lang="en-US" dirty="0" smtClean="0"/>
              <a:t>LUNG TPLANT</a:t>
            </a:r>
          </a:p>
          <a:p>
            <a:r>
              <a:rPr lang="en-US" dirty="0" smtClean="0"/>
              <a:t>MULTIVISCERAL TPLANT</a:t>
            </a:r>
          </a:p>
          <a:p>
            <a:r>
              <a:rPr lang="en-US" dirty="0" smtClean="0"/>
              <a:t>POLYARTERITS NODOSA</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728663" y="552450"/>
            <a:ext cx="7772400" cy="1143000"/>
          </a:xfrm>
          <a:prstGeom prst="rect">
            <a:avLst/>
          </a:prstGeom>
          <a:noFill/>
          <a:ln w="9525">
            <a:noFill/>
            <a:miter lim="800000"/>
            <a:headEnd/>
            <a:tailEnd/>
          </a:ln>
        </p:spPr>
        <p:txBody>
          <a:bodyPr anchor="ctr"/>
          <a:lstStyle/>
          <a:p>
            <a:r>
              <a:rPr lang="en-US">
                <a:solidFill>
                  <a:srgbClr val="FFFF00"/>
                </a:solidFill>
              </a:rPr>
              <a:t>Treatment</a:t>
            </a:r>
          </a:p>
        </p:txBody>
      </p:sp>
      <p:sp>
        <p:nvSpPr>
          <p:cNvPr id="2125827" name="Text Box 3"/>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grpSp>
        <p:nvGrpSpPr>
          <p:cNvPr id="94211" name="Group 4"/>
          <p:cNvGrpSpPr>
            <a:grpSpLocks/>
          </p:cNvGrpSpPr>
          <p:nvPr/>
        </p:nvGrpSpPr>
        <p:grpSpPr bwMode="auto">
          <a:xfrm>
            <a:off x="965200" y="1595438"/>
            <a:ext cx="7445375" cy="4549775"/>
            <a:chOff x="684" y="1005"/>
            <a:chExt cx="5276" cy="2866"/>
          </a:xfrm>
        </p:grpSpPr>
        <p:sp>
          <p:nvSpPr>
            <p:cNvPr id="2125829" name="Rectangle 5"/>
            <p:cNvSpPr>
              <a:spLocks noChangeArrowheads="1"/>
            </p:cNvSpPr>
            <p:nvPr/>
          </p:nvSpPr>
          <p:spPr bwMode="auto">
            <a:xfrm>
              <a:off x="684" y="1005"/>
              <a:ext cx="2946" cy="2866"/>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75000"/>
                </a:lnSpc>
                <a:spcBef>
                  <a:spcPct val="80000"/>
                </a:spcBef>
                <a:spcAft>
                  <a:spcPts val="0"/>
                </a:spcAft>
                <a:buClr>
                  <a:srgbClr val="99CCFF"/>
                </a:buClr>
                <a:buFont typeface="Symbol" pitchFamily="1" charset="2"/>
                <a:buNone/>
                <a:defRPr/>
              </a:pPr>
              <a:r>
                <a:rPr lang="en-US" sz="2800" dirty="0">
                  <a:solidFill>
                    <a:schemeClr val="bg1"/>
                  </a:solidFill>
                  <a:latin typeface="Arial" pitchFamily="1" charset="0"/>
                </a:rPr>
                <a:t>Supportive care</a:t>
              </a:r>
            </a:p>
            <a:p>
              <a:pPr marL="742950" lvl="1" indent="-285750" fontAlgn="auto">
                <a:lnSpc>
                  <a:spcPct val="75000"/>
                </a:lnSpc>
                <a:spcBef>
                  <a:spcPct val="80000"/>
                </a:spcBef>
                <a:spcAft>
                  <a:spcPts val="0"/>
                </a:spcAft>
                <a:buClr>
                  <a:srgbClr val="99CCFF"/>
                </a:buClr>
                <a:buFont typeface="Symbol" pitchFamily="1" charset="2"/>
                <a:buChar char="·"/>
                <a:defRPr/>
              </a:pPr>
              <a:r>
                <a:rPr lang="en-US" sz="2400" dirty="0" smtClean="0">
                  <a:solidFill>
                    <a:schemeClr val="bg1"/>
                  </a:solidFill>
                  <a:latin typeface="Arial" pitchFamily="1" charset="0"/>
                  <a:ea typeface="ＭＳ Ｐゴシック" pitchFamily="1" charset="-128"/>
                </a:rPr>
                <a:t>Aggressive fluid </a:t>
              </a:r>
              <a:r>
                <a:rPr lang="en-US" sz="2400" dirty="0">
                  <a:solidFill>
                    <a:schemeClr val="bg1"/>
                  </a:solidFill>
                  <a:latin typeface="Arial" pitchFamily="1" charset="0"/>
                  <a:ea typeface="ＭＳ Ｐゴシック" pitchFamily="1" charset="-128"/>
                </a:rPr>
                <a:t>and electrolyte replacement</a:t>
              </a:r>
            </a:p>
            <a:p>
              <a:pPr marL="742950" lvl="1" indent="-285750" fontAlgn="auto">
                <a:lnSpc>
                  <a:spcPct val="75000"/>
                </a:lnSpc>
                <a:spcBef>
                  <a:spcPct val="80000"/>
                </a:spcBef>
                <a:spcAft>
                  <a:spcPts val="0"/>
                </a:spcAft>
                <a:buClr>
                  <a:srgbClr val="99CCFF"/>
                </a:buClr>
                <a:buFont typeface="Symbol" pitchFamily="1" charset="2"/>
                <a:buChar char="·"/>
                <a:defRPr/>
              </a:pPr>
              <a:r>
                <a:rPr lang="en-US" sz="2400" dirty="0">
                  <a:solidFill>
                    <a:schemeClr val="bg1"/>
                  </a:solidFill>
                  <a:latin typeface="Arial" pitchFamily="1" charset="0"/>
                  <a:ea typeface="ＭＳ Ｐゴシック" pitchFamily="1" charset="-128"/>
                </a:rPr>
                <a:t>Monitoring</a:t>
              </a:r>
            </a:p>
            <a:p>
              <a:pPr marL="1143000" lvl="2" indent="-228600" fontAlgn="auto">
                <a:lnSpc>
                  <a:spcPct val="70000"/>
                </a:lnSpc>
                <a:spcBef>
                  <a:spcPct val="40000"/>
                </a:spcBef>
                <a:spcAft>
                  <a:spcPts val="0"/>
                </a:spcAft>
                <a:buClr>
                  <a:srgbClr val="99CCFF"/>
                </a:buClr>
                <a:buFont typeface="Symbol" pitchFamily="1" charset="2"/>
                <a:buNone/>
                <a:defRPr/>
              </a:pPr>
              <a:r>
                <a:rPr lang="en-US" sz="2000" dirty="0">
                  <a:solidFill>
                    <a:srgbClr val="99CCFF"/>
                  </a:solidFill>
                  <a:latin typeface="Arial" pitchFamily="1" charset="0"/>
                  <a:ea typeface="ＭＳ Ｐゴシック" pitchFamily="1" charset="-128"/>
                </a:rPr>
                <a:t>Vital signs</a:t>
              </a:r>
            </a:p>
            <a:p>
              <a:pPr marL="1143000" lvl="2" indent="-228600" fontAlgn="auto">
                <a:lnSpc>
                  <a:spcPct val="70000"/>
                </a:lnSpc>
                <a:spcBef>
                  <a:spcPct val="80000"/>
                </a:spcBef>
                <a:spcAft>
                  <a:spcPts val="0"/>
                </a:spcAft>
                <a:buClr>
                  <a:srgbClr val="99CCFF"/>
                </a:buClr>
                <a:buFont typeface="Symbol" pitchFamily="1" charset="2"/>
                <a:buNone/>
                <a:defRPr/>
              </a:pPr>
              <a:r>
                <a:rPr lang="en-US" sz="2000" dirty="0">
                  <a:solidFill>
                    <a:srgbClr val="99CCFF"/>
                  </a:solidFill>
                  <a:latin typeface="Arial" pitchFamily="1" charset="0"/>
                  <a:ea typeface="ＭＳ Ｐゴシック" pitchFamily="1" charset="-128"/>
                </a:rPr>
                <a:t>Urine output</a:t>
              </a:r>
            </a:p>
            <a:p>
              <a:pPr marL="1143000" lvl="2" indent="-228600" fontAlgn="auto">
                <a:lnSpc>
                  <a:spcPct val="70000"/>
                </a:lnSpc>
                <a:spcBef>
                  <a:spcPct val="80000"/>
                </a:spcBef>
                <a:spcAft>
                  <a:spcPts val="0"/>
                </a:spcAft>
                <a:buClr>
                  <a:srgbClr val="99CCFF"/>
                </a:buClr>
                <a:buFont typeface="Symbol" pitchFamily="1" charset="2"/>
                <a:buNone/>
                <a:defRPr/>
              </a:pPr>
              <a:r>
                <a:rPr lang="en-US" sz="2000" dirty="0">
                  <a:solidFill>
                    <a:srgbClr val="99CCFF"/>
                  </a:solidFill>
                  <a:latin typeface="Arial" pitchFamily="1" charset="0"/>
                  <a:ea typeface="ＭＳ Ｐゴシック" pitchFamily="1" charset="-128"/>
                </a:rPr>
                <a:t>O</a:t>
              </a:r>
              <a:r>
                <a:rPr lang="en-US" sz="2000" baseline="-25000" dirty="0">
                  <a:solidFill>
                    <a:srgbClr val="99CCFF"/>
                  </a:solidFill>
                  <a:latin typeface="Arial" pitchFamily="1" charset="0"/>
                  <a:ea typeface="ＭＳ Ｐゴシック" pitchFamily="1" charset="-128"/>
                </a:rPr>
                <a:t>2</a:t>
              </a:r>
              <a:r>
                <a:rPr lang="en-US" sz="2000" dirty="0">
                  <a:solidFill>
                    <a:srgbClr val="99CCFF"/>
                  </a:solidFill>
                  <a:latin typeface="Arial" pitchFamily="1" charset="0"/>
                  <a:ea typeface="ＭＳ Ｐゴシック" pitchFamily="1" charset="-128"/>
                </a:rPr>
                <a:t> saturation</a:t>
              </a:r>
            </a:p>
            <a:p>
              <a:pPr marL="1143000" lvl="2" indent="-228600" fontAlgn="auto">
                <a:lnSpc>
                  <a:spcPct val="70000"/>
                </a:lnSpc>
                <a:spcBef>
                  <a:spcPct val="80000"/>
                </a:spcBef>
                <a:spcAft>
                  <a:spcPts val="0"/>
                </a:spcAft>
                <a:buClr>
                  <a:srgbClr val="99CCFF"/>
                </a:buClr>
                <a:buFont typeface="Symbol" pitchFamily="1" charset="2"/>
                <a:buNone/>
                <a:defRPr/>
              </a:pPr>
              <a:r>
                <a:rPr lang="en-US" sz="2000" dirty="0">
                  <a:solidFill>
                    <a:srgbClr val="99CCFF"/>
                  </a:solidFill>
                  <a:latin typeface="Arial" pitchFamily="1" charset="0"/>
                  <a:ea typeface="ＭＳ Ｐゴシック" pitchFamily="1" charset="-128"/>
                </a:rPr>
                <a:t>Pain</a:t>
              </a:r>
              <a:endParaRPr lang="en-US" sz="2000" dirty="0">
                <a:solidFill>
                  <a:schemeClr val="bg1"/>
                </a:solidFill>
                <a:latin typeface="Arial" pitchFamily="1" charset="0"/>
                <a:ea typeface="ＭＳ Ｐゴシック" pitchFamily="1" charset="-128"/>
              </a:endParaRPr>
            </a:p>
            <a:p>
              <a:pPr marL="742950" lvl="1" indent="-285750" fontAlgn="auto">
                <a:lnSpc>
                  <a:spcPct val="75000"/>
                </a:lnSpc>
                <a:spcBef>
                  <a:spcPct val="80000"/>
                </a:spcBef>
                <a:spcAft>
                  <a:spcPts val="0"/>
                </a:spcAft>
                <a:buClr>
                  <a:srgbClr val="99CCFF"/>
                </a:buClr>
                <a:buFont typeface="Symbol" pitchFamily="1" charset="2"/>
                <a:buChar char="·"/>
                <a:defRPr/>
              </a:pPr>
              <a:r>
                <a:rPr lang="en-US" sz="2400" dirty="0">
                  <a:solidFill>
                    <a:schemeClr val="bg1"/>
                  </a:solidFill>
                  <a:latin typeface="Arial" pitchFamily="1" charset="0"/>
                  <a:ea typeface="ＭＳ Ｐゴシック" pitchFamily="1" charset="-128"/>
                </a:rPr>
                <a:t>Analgesia, anti-emetics</a:t>
              </a:r>
            </a:p>
          </p:txBody>
        </p:sp>
        <p:sp>
          <p:nvSpPr>
            <p:cNvPr id="2125830" name="Rectangle 6"/>
            <p:cNvSpPr>
              <a:spLocks noChangeArrowheads="1"/>
            </p:cNvSpPr>
            <p:nvPr/>
          </p:nvSpPr>
          <p:spPr bwMode="auto">
            <a:xfrm>
              <a:off x="3518" y="1008"/>
              <a:ext cx="2442" cy="2059"/>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177800" indent="-177800" fontAlgn="auto">
                <a:lnSpc>
                  <a:spcPct val="85000"/>
                </a:lnSpc>
                <a:spcBef>
                  <a:spcPct val="80000"/>
                </a:spcBef>
                <a:spcAft>
                  <a:spcPts val="0"/>
                </a:spcAft>
                <a:buClr>
                  <a:srgbClr val="99CCFF"/>
                </a:buClr>
                <a:defRPr/>
              </a:pPr>
              <a:r>
                <a:rPr lang="en-US" sz="2800">
                  <a:solidFill>
                    <a:schemeClr val="bg1"/>
                  </a:solidFill>
                  <a:latin typeface="Arial" pitchFamily="1" charset="0"/>
                </a:rPr>
                <a:t>Other treatments</a:t>
              </a:r>
            </a:p>
            <a:p>
              <a:pPr marL="742950" lvl="1" indent="-285750" fontAlgn="auto">
                <a:lnSpc>
                  <a:spcPct val="85000"/>
                </a:lnSpc>
                <a:spcBef>
                  <a:spcPct val="45000"/>
                </a:spcBef>
                <a:spcAft>
                  <a:spcPts val="0"/>
                </a:spcAft>
                <a:buClr>
                  <a:srgbClr val="99CCFF"/>
                </a:buClr>
                <a:buFont typeface="Symbol" pitchFamily="1" charset="2"/>
                <a:buChar char="·"/>
                <a:defRPr/>
              </a:pPr>
              <a:r>
                <a:rPr lang="en-US" sz="2400">
                  <a:solidFill>
                    <a:srgbClr val="99CCFF"/>
                  </a:solidFill>
                  <a:latin typeface="Arial" pitchFamily="1" charset="0"/>
                  <a:ea typeface="ＭＳ Ｐゴシック" pitchFamily="1" charset="-128"/>
                </a:rPr>
                <a:t>Acid suppression</a:t>
              </a:r>
            </a:p>
            <a:p>
              <a:pPr marL="742950" lvl="1" indent="-285750" fontAlgn="auto">
                <a:lnSpc>
                  <a:spcPct val="85000"/>
                </a:lnSpc>
                <a:spcBef>
                  <a:spcPct val="45000"/>
                </a:spcBef>
                <a:spcAft>
                  <a:spcPts val="0"/>
                </a:spcAft>
                <a:buClr>
                  <a:srgbClr val="99CCFF"/>
                </a:buClr>
                <a:buFont typeface="Symbol" pitchFamily="1" charset="2"/>
                <a:buChar char="·"/>
                <a:defRPr/>
              </a:pPr>
              <a:r>
                <a:rPr lang="en-US" sz="2400">
                  <a:solidFill>
                    <a:srgbClr val="99CCFF"/>
                  </a:solidFill>
                  <a:latin typeface="Arial" pitchFamily="1" charset="0"/>
                  <a:ea typeface="ＭＳ Ｐゴシック" pitchFamily="1" charset="-128"/>
                </a:rPr>
                <a:t>Antibiotics </a:t>
              </a:r>
            </a:p>
            <a:p>
              <a:pPr marL="742950" lvl="1" indent="-285750" fontAlgn="auto">
                <a:lnSpc>
                  <a:spcPct val="85000"/>
                </a:lnSpc>
                <a:spcBef>
                  <a:spcPct val="45000"/>
                </a:spcBef>
                <a:spcAft>
                  <a:spcPts val="0"/>
                </a:spcAft>
                <a:buClr>
                  <a:srgbClr val="99CCFF"/>
                </a:buClr>
                <a:buFont typeface="Symbol" pitchFamily="1" charset="2"/>
                <a:buChar char="·"/>
                <a:defRPr/>
              </a:pPr>
              <a:r>
                <a:rPr lang="en-US" sz="2400">
                  <a:solidFill>
                    <a:srgbClr val="99CCFF"/>
                  </a:solidFill>
                  <a:latin typeface="Arial" pitchFamily="1" charset="0"/>
                  <a:ea typeface="ＭＳ Ｐゴシック" pitchFamily="1" charset="-128"/>
                </a:rPr>
                <a:t>NG tube</a:t>
              </a:r>
            </a:p>
            <a:p>
              <a:pPr marL="742950" lvl="1" indent="-285750" fontAlgn="auto">
                <a:lnSpc>
                  <a:spcPct val="85000"/>
                </a:lnSpc>
                <a:spcBef>
                  <a:spcPct val="45000"/>
                </a:spcBef>
                <a:spcAft>
                  <a:spcPts val="0"/>
                </a:spcAft>
                <a:buClr>
                  <a:srgbClr val="99CCFF"/>
                </a:buClr>
                <a:buFont typeface="Symbol" pitchFamily="1" charset="2"/>
                <a:buChar char="·"/>
                <a:defRPr/>
              </a:pPr>
              <a:r>
                <a:rPr lang="en-US" sz="2400">
                  <a:solidFill>
                    <a:srgbClr val="99CCFF"/>
                  </a:solidFill>
                  <a:latin typeface="Arial" pitchFamily="1" charset="0"/>
                  <a:ea typeface="ＭＳ Ｐゴシック" pitchFamily="1" charset="-128"/>
                </a:rPr>
                <a:t>Nutritional support</a:t>
              </a:r>
            </a:p>
            <a:p>
              <a:pPr marL="742950" lvl="1" indent="-285750" fontAlgn="auto">
                <a:lnSpc>
                  <a:spcPct val="85000"/>
                </a:lnSpc>
                <a:spcBef>
                  <a:spcPct val="45000"/>
                </a:spcBef>
                <a:spcAft>
                  <a:spcPts val="0"/>
                </a:spcAft>
                <a:buClr>
                  <a:srgbClr val="99CCFF"/>
                </a:buClr>
                <a:buFont typeface="Symbol" pitchFamily="1" charset="2"/>
                <a:buChar char="·"/>
                <a:defRPr/>
              </a:pPr>
              <a:r>
                <a:rPr lang="en-US" sz="2400">
                  <a:solidFill>
                    <a:srgbClr val="99CCFF"/>
                  </a:solidFill>
                  <a:latin typeface="Arial" pitchFamily="1" charset="0"/>
                  <a:ea typeface="ＭＳ Ｐゴシック" pitchFamily="1" charset="-128"/>
                </a:rPr>
                <a:t>Urgent ERCP</a:t>
              </a:r>
            </a:p>
            <a:p>
              <a:pPr marL="1143000" lvl="2" indent="-228600" fontAlgn="auto">
                <a:lnSpc>
                  <a:spcPct val="85000"/>
                </a:lnSpc>
                <a:spcBef>
                  <a:spcPct val="45000"/>
                </a:spcBef>
                <a:spcAft>
                  <a:spcPts val="0"/>
                </a:spcAft>
                <a:buClr>
                  <a:srgbClr val="3399FF"/>
                </a:buClr>
                <a:buFont typeface="Marlett" pitchFamily="1" charset="0"/>
                <a:buChar char="0"/>
                <a:defRPr/>
              </a:pPr>
              <a:endParaRPr lang="en-US" sz="2000">
                <a:solidFill>
                  <a:srgbClr val="99CCFF"/>
                </a:solidFill>
                <a:latin typeface="Arial" pitchFamily="1" charset="0"/>
                <a:ea typeface="ＭＳ Ｐゴシック" pitchFamily="1" charset="-128"/>
              </a:endParaRPr>
            </a:p>
          </p:txBody>
        </p:sp>
      </p:grpSp>
      <p:sp>
        <p:nvSpPr>
          <p:cNvPr id="2125831" name="Rectangle 7"/>
          <p:cNvSpPr>
            <a:spLocks noGrp="1" noChangeArrowheads="1"/>
          </p:cNvSpPr>
          <p:nvPr>
            <p:ph type="title" idx="4294967295"/>
          </p:nvPr>
        </p:nvSpPr>
        <p:spPr>
          <a:xfrm flipH="1">
            <a:off x="11068496" y="-1169240"/>
            <a:ext cx="45719" cy="45719"/>
          </a:xfrm>
        </p:spPr>
        <p:txBody>
          <a:bodyPr>
            <a:normAutofit fontScale="90000"/>
          </a:bodyPr>
          <a:lstStyle/>
          <a:p>
            <a:pPr fontAlgn="auto">
              <a:spcAft>
                <a:spcPts val="0"/>
              </a:spcAft>
              <a:defRPr/>
            </a:pPr>
            <a:r>
              <a:rPr b="1">
                <a:ea typeface="Times" pitchFamily="1" charset="0"/>
                <a:cs typeface="Times" pitchFamily="1" charset="0"/>
              </a:rPr>
              <a:t>Treatment Modalities for Acute Pancreatitis</a:t>
            </a: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6066" name="Text Box 2"/>
          <p:cNvSpPr txBox="1">
            <a:spLocks noChangeArrowheads="1"/>
          </p:cNvSpPr>
          <p:nvPr/>
        </p:nvSpPr>
        <p:spPr bwMode="auto">
          <a:xfrm>
            <a:off x="3803650" y="1839913"/>
            <a:ext cx="4838700" cy="4705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85000"/>
              </a:spcBef>
              <a:spcAft>
                <a:spcPts val="0"/>
              </a:spcAft>
              <a:defRPr/>
            </a:pPr>
            <a:r>
              <a:rPr lang="en-US" sz="2800">
                <a:solidFill>
                  <a:schemeClr val="bg1"/>
                </a:solidFill>
                <a:latin typeface="Arial" pitchFamily="1" charset="0"/>
              </a:rPr>
              <a:t>Severe Acute Pancreatitis</a:t>
            </a:r>
          </a:p>
          <a:p>
            <a:pPr fontAlgn="auto">
              <a:lnSpc>
                <a:spcPct val="85000"/>
              </a:lnSpc>
              <a:spcBef>
                <a:spcPct val="20000"/>
              </a:spcBef>
              <a:spcAft>
                <a:spcPts val="0"/>
              </a:spcAft>
              <a:defRPr/>
            </a:pPr>
            <a:r>
              <a:rPr lang="en-US" sz="2400">
                <a:solidFill>
                  <a:srgbClr val="99CCFF"/>
                </a:solidFill>
                <a:latin typeface="Arial" pitchFamily="1" charset="0"/>
              </a:rPr>
              <a:t>Prevent nutritional depletion                                     	Negative nitrogen balance                                     	Shorten recovery                                                  	Reduce inflammation</a:t>
            </a:r>
          </a:p>
          <a:p>
            <a:pPr fontAlgn="auto">
              <a:lnSpc>
                <a:spcPct val="85000"/>
              </a:lnSpc>
              <a:spcBef>
                <a:spcPct val="50000"/>
              </a:spcBef>
              <a:spcAft>
                <a:spcPts val="0"/>
              </a:spcAft>
              <a:defRPr/>
            </a:pPr>
            <a:r>
              <a:rPr lang="en-US" sz="2800">
                <a:solidFill>
                  <a:schemeClr val="bg1"/>
                </a:solidFill>
                <a:latin typeface="Arial" pitchFamily="1" charset="0"/>
              </a:rPr>
              <a:t>Mild to moderate pancreatitis</a:t>
            </a:r>
          </a:p>
          <a:p>
            <a:pPr fontAlgn="auto">
              <a:lnSpc>
                <a:spcPct val="85000"/>
              </a:lnSpc>
              <a:spcBef>
                <a:spcPct val="20000"/>
              </a:spcBef>
              <a:spcAft>
                <a:spcPts val="0"/>
              </a:spcAft>
              <a:defRPr/>
            </a:pPr>
            <a:r>
              <a:rPr lang="en-US" sz="2400">
                <a:solidFill>
                  <a:srgbClr val="99CCFF"/>
                </a:solidFill>
                <a:latin typeface="Arial" pitchFamily="1" charset="0"/>
              </a:rPr>
              <a:t>No benefit</a:t>
            </a:r>
          </a:p>
          <a:p>
            <a:pPr fontAlgn="auto">
              <a:lnSpc>
                <a:spcPct val="85000"/>
              </a:lnSpc>
              <a:spcBef>
                <a:spcPct val="50000"/>
              </a:spcBef>
              <a:spcAft>
                <a:spcPts val="0"/>
              </a:spcAft>
              <a:defRPr/>
            </a:pPr>
            <a:r>
              <a:rPr lang="en-US" sz="2800">
                <a:solidFill>
                  <a:schemeClr val="bg1"/>
                </a:solidFill>
                <a:latin typeface="Arial" pitchFamily="1" charset="0"/>
              </a:rPr>
              <a:t>Route</a:t>
            </a:r>
          </a:p>
          <a:p>
            <a:pPr fontAlgn="auto">
              <a:lnSpc>
                <a:spcPct val="85000"/>
              </a:lnSpc>
              <a:spcBef>
                <a:spcPct val="20000"/>
              </a:spcBef>
              <a:spcAft>
                <a:spcPts val="0"/>
              </a:spcAft>
              <a:defRPr/>
            </a:pPr>
            <a:r>
              <a:rPr lang="en-US" sz="2400">
                <a:solidFill>
                  <a:srgbClr val="99CCFF"/>
                </a:solidFill>
                <a:latin typeface="Arial" pitchFamily="1" charset="0"/>
              </a:rPr>
              <a:t>TPN v/s Enteral</a:t>
            </a:r>
          </a:p>
          <a:p>
            <a:pPr fontAlgn="auto">
              <a:lnSpc>
                <a:spcPct val="85000"/>
              </a:lnSpc>
              <a:spcBef>
                <a:spcPct val="50000"/>
              </a:spcBef>
              <a:spcAft>
                <a:spcPts val="0"/>
              </a:spcAft>
              <a:defRPr/>
            </a:pPr>
            <a:r>
              <a:rPr lang="en-US" sz="2800">
                <a:solidFill>
                  <a:schemeClr val="bg1"/>
                </a:solidFill>
                <a:latin typeface="Arial" pitchFamily="1" charset="0"/>
              </a:rPr>
              <a:t>Type of Nutrition</a:t>
            </a:r>
          </a:p>
          <a:p>
            <a:pPr fontAlgn="auto">
              <a:lnSpc>
                <a:spcPct val="85000"/>
              </a:lnSpc>
              <a:spcBef>
                <a:spcPct val="20000"/>
              </a:spcBef>
              <a:spcAft>
                <a:spcPts val="0"/>
              </a:spcAft>
              <a:defRPr/>
            </a:pPr>
            <a:r>
              <a:rPr lang="en-US" sz="2400">
                <a:solidFill>
                  <a:srgbClr val="99CCFF"/>
                </a:solidFill>
                <a:latin typeface="Arial" pitchFamily="1" charset="0"/>
              </a:rPr>
              <a:t>Complex v/s Elemental</a:t>
            </a:r>
          </a:p>
        </p:txBody>
      </p:sp>
      <p:sp>
        <p:nvSpPr>
          <p:cNvPr id="2136067" name="Text Box 3"/>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sp>
        <p:nvSpPr>
          <p:cNvPr id="96259" name="Text Box 4"/>
          <p:cNvSpPr txBox="1">
            <a:spLocks noChangeArrowheads="1"/>
          </p:cNvSpPr>
          <p:nvPr/>
        </p:nvSpPr>
        <p:spPr bwMode="auto">
          <a:xfrm>
            <a:off x="1027113" y="3533775"/>
            <a:ext cx="2032000" cy="830263"/>
          </a:xfrm>
          <a:prstGeom prst="rect">
            <a:avLst/>
          </a:prstGeom>
          <a:noFill/>
          <a:ln w="9525">
            <a:noFill/>
            <a:miter lim="800000"/>
            <a:headEnd/>
            <a:tailEnd/>
          </a:ln>
        </p:spPr>
        <p:txBody>
          <a:bodyPr>
            <a:spAutoFit/>
          </a:bodyPr>
          <a:lstStyle/>
          <a:p>
            <a:pPr>
              <a:spcBef>
                <a:spcPct val="50000"/>
              </a:spcBef>
            </a:pPr>
            <a:r>
              <a:rPr lang="en-US" sz="2400"/>
              <a:t>Picture feeding tube</a:t>
            </a:r>
          </a:p>
        </p:txBody>
      </p:sp>
      <p:sp>
        <p:nvSpPr>
          <p:cNvPr id="2136069" name="Text Box 5"/>
          <p:cNvSpPr txBox="1">
            <a:spLocks noChangeArrowheads="1"/>
          </p:cNvSpPr>
          <p:nvPr/>
        </p:nvSpPr>
        <p:spPr bwMode="auto">
          <a:xfrm>
            <a:off x="568325" y="901700"/>
            <a:ext cx="8039100" cy="369888"/>
          </a:xfrm>
          <a:prstGeom prst="rect">
            <a:avLst/>
          </a:prstGeom>
          <a:noFill/>
          <a:ln w="57150">
            <a:noFill/>
            <a:miter lim="800000"/>
            <a:headEnd/>
            <a:tailEnd/>
          </a:ln>
          <a:effectLst>
            <a:outerShdw blurRad="63500" dist="38099" dir="2700000" algn="ctr" rotWithShape="0">
              <a:schemeClr val="tx1">
                <a:alpha val="74998"/>
              </a:schemeClr>
            </a:outerShdw>
          </a:effectLst>
        </p:spPr>
        <p:txBody>
          <a:bodyPr>
            <a:spAutoFit/>
          </a:bodyPr>
          <a:lstStyle/>
          <a:p>
            <a:pPr fontAlgn="auto">
              <a:spcBef>
                <a:spcPts val="0"/>
              </a:spcBef>
              <a:spcAft>
                <a:spcPts val="0"/>
              </a:spcAft>
              <a:defRPr/>
            </a:pPr>
            <a:r>
              <a:rPr lang="en-US">
                <a:solidFill>
                  <a:srgbClr val="FFFF00"/>
                </a:solidFill>
                <a:latin typeface="Arial" pitchFamily="1" charset="0"/>
              </a:rPr>
              <a:t>Nutrition Issues</a:t>
            </a:r>
          </a:p>
        </p:txBody>
      </p:sp>
      <p:pic>
        <p:nvPicPr>
          <p:cNvPr id="96261" name="Picture 6"/>
          <p:cNvPicPr>
            <a:picLocks noChangeAspect="1" noChangeArrowheads="1"/>
          </p:cNvPicPr>
          <p:nvPr/>
        </p:nvPicPr>
        <p:blipFill>
          <a:blip r:embed="rId3"/>
          <a:srcRect/>
          <a:stretch>
            <a:fillRect/>
          </a:stretch>
        </p:blipFill>
        <p:spPr bwMode="auto">
          <a:xfrm>
            <a:off x="1084263" y="2236788"/>
            <a:ext cx="2376487" cy="3389312"/>
          </a:xfrm>
          <a:prstGeom prst="rect">
            <a:avLst/>
          </a:prstGeom>
          <a:noFill/>
          <a:ln w="9525">
            <a:solidFill>
              <a:srgbClr val="0000FF"/>
            </a:solidFill>
            <a:miter lim="800000"/>
            <a:headEnd/>
            <a:tailEnd/>
          </a:ln>
        </p:spPr>
      </p:pic>
      <p:sp>
        <p:nvSpPr>
          <p:cNvPr id="2136071" name="Rectangle 7"/>
          <p:cNvSpPr>
            <a:spLocks noGrp="1" noChangeArrowheads="1"/>
          </p:cNvSpPr>
          <p:nvPr>
            <p:ph type="title"/>
          </p:nvPr>
        </p:nvSpPr>
        <p:spPr>
          <a:xfrm>
            <a:off x="11918687" y="152400"/>
            <a:ext cx="216324" cy="45719"/>
          </a:xfrm>
        </p:spPr>
        <p:txBody>
          <a:bodyPr>
            <a:normAutofit fontScale="90000"/>
          </a:bodyPr>
          <a:lstStyle/>
          <a:p>
            <a:pPr fontAlgn="auto">
              <a:spcAft>
                <a:spcPts val="0"/>
              </a:spcAft>
              <a:defRPr/>
            </a:pPr>
            <a:r>
              <a:rPr b="1">
                <a:ea typeface="Times" pitchFamily="1" charset="0"/>
                <a:cs typeface="Times" pitchFamily="1" charset="0"/>
              </a:rPr>
              <a:t>Nutrition Issues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560388" y="2290763"/>
            <a:ext cx="4056062" cy="3606800"/>
          </a:xfrm>
          <a:prstGeom prst="rect">
            <a:avLst/>
          </a:prstGeom>
          <a:gradFill rotWithShape="0">
            <a:gsLst>
              <a:gs pos="0">
                <a:srgbClr val="000099"/>
              </a:gs>
              <a:gs pos="100000">
                <a:srgbClr val="000047"/>
              </a:gs>
            </a:gsLst>
            <a:lin ang="5400000" scaled="1"/>
          </a:gradFill>
          <a:ln w="38100">
            <a:noFill/>
            <a:miter lim="800000"/>
            <a:headEnd/>
            <a:tailEnd/>
          </a:ln>
        </p:spPr>
        <p:txBody>
          <a:bodyPr/>
          <a:lstStyle/>
          <a:p>
            <a:endParaRPr lang="en-US">
              <a:latin typeface="Constantia" pitchFamily="18" charset="0"/>
            </a:endParaRPr>
          </a:p>
        </p:txBody>
      </p:sp>
      <p:sp>
        <p:nvSpPr>
          <p:cNvPr id="98306" name="Rectangle 3"/>
          <p:cNvSpPr>
            <a:spLocks noChangeArrowheads="1"/>
          </p:cNvSpPr>
          <p:nvPr/>
        </p:nvSpPr>
        <p:spPr bwMode="auto">
          <a:xfrm>
            <a:off x="4732338" y="2290763"/>
            <a:ext cx="4057650" cy="3606800"/>
          </a:xfrm>
          <a:prstGeom prst="rect">
            <a:avLst/>
          </a:prstGeom>
          <a:gradFill rotWithShape="0">
            <a:gsLst>
              <a:gs pos="0">
                <a:srgbClr val="000099"/>
              </a:gs>
              <a:gs pos="100000">
                <a:srgbClr val="000047"/>
              </a:gs>
            </a:gsLst>
            <a:lin ang="5400000" scaled="1"/>
          </a:gradFill>
          <a:ln w="38100">
            <a:noFill/>
            <a:miter lim="800000"/>
            <a:headEnd/>
            <a:tailEnd/>
          </a:ln>
        </p:spPr>
        <p:txBody>
          <a:bodyPr/>
          <a:lstStyle/>
          <a:p>
            <a:endParaRPr lang="en-US">
              <a:latin typeface="Constantia" pitchFamily="18" charset="0"/>
            </a:endParaRPr>
          </a:p>
        </p:txBody>
      </p:sp>
      <p:sp>
        <p:nvSpPr>
          <p:cNvPr id="2138116" name="Text Box 4"/>
          <p:cNvSpPr txBox="1">
            <a:spLocks noChangeArrowheads="1"/>
          </p:cNvSpPr>
          <p:nvPr/>
        </p:nvSpPr>
        <p:spPr bwMode="auto">
          <a:xfrm>
            <a:off x="476250" y="1179513"/>
            <a:ext cx="8077200" cy="369887"/>
          </a:xfrm>
          <a:prstGeom prst="rect">
            <a:avLst/>
          </a:prstGeom>
          <a:noFill/>
          <a:ln w="57150">
            <a:noFill/>
            <a:miter lim="800000"/>
            <a:headEnd/>
            <a:tailEnd/>
          </a:ln>
          <a:effectLst>
            <a:outerShdw blurRad="63500" dist="38099" dir="2700000" algn="ctr" rotWithShape="0">
              <a:schemeClr val="tx1">
                <a:alpha val="74998"/>
              </a:schemeClr>
            </a:outerShdw>
          </a:effectLst>
        </p:spPr>
        <p:txBody>
          <a:bodyPr>
            <a:spAutoFit/>
          </a:bodyPr>
          <a:lstStyle/>
          <a:p>
            <a:pPr fontAlgn="auto">
              <a:spcBef>
                <a:spcPts val="0"/>
              </a:spcBef>
              <a:spcAft>
                <a:spcPts val="0"/>
              </a:spcAft>
              <a:defRPr/>
            </a:pPr>
            <a:r>
              <a:rPr lang="en-US">
                <a:solidFill>
                  <a:srgbClr val="FFFF00"/>
                </a:solidFill>
                <a:latin typeface="Arial" pitchFamily="1" charset="0"/>
              </a:rPr>
              <a:t>Route of Alimentation</a:t>
            </a:r>
          </a:p>
        </p:txBody>
      </p:sp>
      <p:sp>
        <p:nvSpPr>
          <p:cNvPr id="2138117" name="Rectangle 5"/>
          <p:cNvSpPr>
            <a:spLocks noChangeArrowheads="1"/>
          </p:cNvSpPr>
          <p:nvPr/>
        </p:nvSpPr>
        <p:spPr bwMode="auto">
          <a:xfrm>
            <a:off x="541338" y="2438400"/>
            <a:ext cx="4259262" cy="381000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spcBef>
                <a:spcPct val="20000"/>
              </a:spcBef>
              <a:spcAft>
                <a:spcPts val="0"/>
              </a:spcAft>
              <a:defRPr/>
            </a:pPr>
            <a:r>
              <a:rPr lang="en-US" sz="2800">
                <a:solidFill>
                  <a:srgbClr val="FFCC99"/>
                </a:solidFill>
                <a:latin typeface="Arial" pitchFamily="1" charset="0"/>
              </a:rPr>
              <a:t>TPN</a:t>
            </a:r>
          </a:p>
          <a:p>
            <a:pPr marL="742950" lvl="1" indent="-285750" fontAlgn="auto">
              <a:lnSpc>
                <a:spcPct val="85000"/>
              </a:lnSpc>
              <a:spcBef>
                <a:spcPct val="40000"/>
              </a:spcBef>
              <a:spcAft>
                <a:spcPts val="0"/>
              </a:spcAft>
              <a:defRPr/>
            </a:pPr>
            <a:r>
              <a:rPr lang="en-US" sz="2600">
                <a:solidFill>
                  <a:schemeClr val="bg1"/>
                </a:solidFill>
                <a:latin typeface="Arial" pitchFamily="1" charset="0"/>
                <a:ea typeface="ＭＳ Ｐゴシック" pitchFamily="1" charset="-128"/>
              </a:rPr>
              <a:t>Cost – high </a:t>
            </a:r>
          </a:p>
          <a:p>
            <a:pPr marL="742950" lvl="1" indent="-285750" fontAlgn="auto">
              <a:lnSpc>
                <a:spcPct val="85000"/>
              </a:lnSpc>
              <a:spcBef>
                <a:spcPct val="40000"/>
              </a:spcBef>
              <a:spcAft>
                <a:spcPts val="0"/>
              </a:spcAft>
              <a:defRPr/>
            </a:pPr>
            <a:r>
              <a:rPr lang="en-US" sz="2600">
                <a:solidFill>
                  <a:schemeClr val="bg1"/>
                </a:solidFill>
                <a:latin typeface="Arial" pitchFamily="1" charset="0"/>
                <a:ea typeface="ＭＳ Ｐゴシック" pitchFamily="1" charset="-128"/>
              </a:rPr>
              <a:t>No pancreas stimulation</a:t>
            </a:r>
          </a:p>
          <a:p>
            <a:pPr marL="742950" lvl="1" indent="-285750" fontAlgn="auto">
              <a:lnSpc>
                <a:spcPct val="85000"/>
              </a:lnSpc>
              <a:spcBef>
                <a:spcPct val="40000"/>
              </a:spcBef>
              <a:spcAft>
                <a:spcPts val="0"/>
              </a:spcAft>
              <a:defRPr/>
            </a:pPr>
            <a:r>
              <a:rPr lang="en-US" sz="2600">
                <a:solidFill>
                  <a:schemeClr val="bg1"/>
                </a:solidFill>
                <a:latin typeface="Arial" pitchFamily="1" charset="0"/>
                <a:ea typeface="ＭＳ Ｐゴシック" pitchFamily="1" charset="-128"/>
              </a:rPr>
              <a:t>Increased infections</a:t>
            </a:r>
          </a:p>
          <a:p>
            <a:pPr marL="742950" lvl="1" indent="-285750" fontAlgn="auto">
              <a:lnSpc>
                <a:spcPct val="85000"/>
              </a:lnSpc>
              <a:spcBef>
                <a:spcPct val="40000"/>
              </a:spcBef>
              <a:spcAft>
                <a:spcPts val="0"/>
              </a:spcAft>
              <a:defRPr/>
            </a:pPr>
            <a:r>
              <a:rPr lang="en-US" sz="2600">
                <a:solidFill>
                  <a:schemeClr val="bg1"/>
                </a:solidFill>
                <a:latin typeface="Arial" pitchFamily="1" charset="0"/>
                <a:ea typeface="ＭＳ Ｐゴシック" pitchFamily="1" charset="-128"/>
              </a:rPr>
              <a:t>Electrolyte disturbances</a:t>
            </a:r>
          </a:p>
          <a:p>
            <a:pPr marL="742950" lvl="1" indent="-285750" fontAlgn="auto">
              <a:lnSpc>
                <a:spcPct val="85000"/>
              </a:lnSpc>
              <a:spcBef>
                <a:spcPct val="40000"/>
              </a:spcBef>
              <a:spcAft>
                <a:spcPts val="0"/>
              </a:spcAft>
              <a:defRPr/>
            </a:pPr>
            <a:r>
              <a:rPr lang="en-US" sz="2600">
                <a:solidFill>
                  <a:schemeClr val="bg1"/>
                </a:solidFill>
                <a:latin typeface="Arial" pitchFamily="1" charset="0"/>
                <a:ea typeface="ＭＳ Ｐゴシック" pitchFamily="1" charset="-128"/>
              </a:rPr>
              <a:t>Detrimental to gut integrity</a:t>
            </a:r>
          </a:p>
        </p:txBody>
      </p:sp>
      <p:sp>
        <p:nvSpPr>
          <p:cNvPr id="2138118" name="Rectangle 6"/>
          <p:cNvSpPr>
            <a:spLocks noChangeArrowheads="1"/>
          </p:cNvSpPr>
          <p:nvPr/>
        </p:nvSpPr>
        <p:spPr bwMode="auto">
          <a:xfrm>
            <a:off x="4800601" y="2290764"/>
            <a:ext cx="3989388" cy="360680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spcBef>
                <a:spcPct val="20000"/>
              </a:spcBef>
              <a:spcAft>
                <a:spcPts val="0"/>
              </a:spcAft>
              <a:defRPr/>
            </a:pPr>
            <a:r>
              <a:rPr lang="en-US" sz="2800" dirty="0" err="1">
                <a:solidFill>
                  <a:srgbClr val="FFCC99"/>
                </a:solidFill>
                <a:latin typeface="Arial" pitchFamily="1" charset="0"/>
              </a:rPr>
              <a:t>Enteral</a:t>
            </a:r>
            <a:endParaRPr lang="en-US" sz="2800" dirty="0">
              <a:solidFill>
                <a:srgbClr val="FFCC99"/>
              </a:solidFill>
              <a:latin typeface="Arial" pitchFamily="1" charset="0"/>
            </a:endParaRPr>
          </a:p>
          <a:p>
            <a:pPr marL="742950" lvl="1" indent="-285750" fontAlgn="auto">
              <a:lnSpc>
                <a:spcPct val="85000"/>
              </a:lnSpc>
              <a:spcBef>
                <a:spcPct val="40000"/>
              </a:spcBef>
              <a:spcAft>
                <a:spcPts val="0"/>
              </a:spcAft>
              <a:defRPr/>
            </a:pPr>
            <a:r>
              <a:rPr lang="en-US" sz="2600" dirty="0">
                <a:solidFill>
                  <a:schemeClr val="bg1"/>
                </a:solidFill>
                <a:latin typeface="Arial" pitchFamily="1" charset="0"/>
                <a:ea typeface="ＭＳ Ｐゴシック" pitchFamily="1" charset="-128"/>
              </a:rPr>
              <a:t>Cost – moderate</a:t>
            </a:r>
          </a:p>
          <a:p>
            <a:pPr marL="742950" lvl="1" indent="-285750" fontAlgn="auto">
              <a:lnSpc>
                <a:spcPct val="85000"/>
              </a:lnSpc>
              <a:spcBef>
                <a:spcPct val="40000"/>
              </a:spcBef>
              <a:spcAft>
                <a:spcPts val="0"/>
              </a:spcAft>
              <a:defRPr/>
            </a:pPr>
            <a:r>
              <a:rPr lang="en-US" sz="2600" dirty="0">
                <a:solidFill>
                  <a:schemeClr val="bg1"/>
                </a:solidFill>
                <a:latin typeface="Arial" pitchFamily="1" charset="0"/>
                <a:ea typeface="ＭＳ Ｐゴシック" pitchFamily="1" charset="-128"/>
              </a:rPr>
              <a:t>May stimulate pancreas</a:t>
            </a:r>
          </a:p>
          <a:p>
            <a:pPr marL="742950" lvl="1" indent="-285750" fontAlgn="auto">
              <a:lnSpc>
                <a:spcPct val="85000"/>
              </a:lnSpc>
              <a:spcBef>
                <a:spcPct val="40000"/>
              </a:spcBef>
              <a:spcAft>
                <a:spcPts val="0"/>
              </a:spcAft>
              <a:defRPr/>
            </a:pPr>
            <a:r>
              <a:rPr lang="en-US" sz="2600" dirty="0">
                <a:solidFill>
                  <a:schemeClr val="bg1"/>
                </a:solidFill>
                <a:latin typeface="Arial" pitchFamily="1" charset="0"/>
                <a:ea typeface="ＭＳ Ｐゴシック" pitchFamily="1" charset="-128"/>
              </a:rPr>
              <a:t>Reduced infections</a:t>
            </a:r>
          </a:p>
          <a:p>
            <a:pPr marL="742950" lvl="1" indent="-285750" fontAlgn="auto">
              <a:lnSpc>
                <a:spcPct val="85000"/>
              </a:lnSpc>
              <a:spcBef>
                <a:spcPct val="40000"/>
              </a:spcBef>
              <a:spcAft>
                <a:spcPts val="0"/>
              </a:spcAft>
              <a:defRPr/>
            </a:pPr>
            <a:r>
              <a:rPr lang="en-US" sz="2600" dirty="0">
                <a:solidFill>
                  <a:schemeClr val="bg1"/>
                </a:solidFill>
                <a:latin typeface="Arial" pitchFamily="1" charset="0"/>
                <a:ea typeface="ＭＳ Ｐゴシック" pitchFamily="1" charset="-128"/>
              </a:rPr>
              <a:t>Electrolytes undisturbed</a:t>
            </a:r>
          </a:p>
          <a:p>
            <a:pPr marL="742950" lvl="1" indent="-285750" fontAlgn="auto">
              <a:lnSpc>
                <a:spcPct val="85000"/>
              </a:lnSpc>
              <a:spcBef>
                <a:spcPct val="40000"/>
              </a:spcBef>
              <a:spcAft>
                <a:spcPts val="0"/>
              </a:spcAft>
              <a:defRPr/>
            </a:pPr>
            <a:r>
              <a:rPr lang="en-US" sz="2600" dirty="0">
                <a:solidFill>
                  <a:schemeClr val="bg1"/>
                </a:solidFill>
                <a:latin typeface="Arial" pitchFamily="1" charset="0"/>
                <a:ea typeface="ＭＳ Ｐゴシック" pitchFamily="1" charset="-128"/>
              </a:rPr>
              <a:t>May retain gut integrity</a:t>
            </a:r>
          </a:p>
        </p:txBody>
      </p:sp>
      <p:sp>
        <p:nvSpPr>
          <p:cNvPr id="2138119" name="Text Box 7"/>
          <p:cNvSpPr txBox="1">
            <a:spLocks noChangeArrowheads="1"/>
          </p:cNvSpPr>
          <p:nvPr/>
        </p:nvSpPr>
        <p:spPr bwMode="auto">
          <a:xfrm>
            <a:off x="381000" y="342900"/>
            <a:ext cx="3276600" cy="70802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 Nutrition</a:t>
            </a:r>
          </a:p>
        </p:txBody>
      </p:sp>
      <p:sp>
        <p:nvSpPr>
          <p:cNvPr id="2138120" name="Rectangle 8"/>
          <p:cNvSpPr>
            <a:spLocks noGrp="1" noChangeArrowheads="1"/>
          </p:cNvSpPr>
          <p:nvPr>
            <p:ph type="title" idx="4294967295"/>
          </p:nvPr>
        </p:nvSpPr>
        <p:spPr>
          <a:xfrm>
            <a:off x="13931898" y="-1353819"/>
            <a:ext cx="177801" cy="45719"/>
          </a:xfrm>
        </p:spPr>
        <p:txBody>
          <a:bodyPr>
            <a:normAutofit fontScale="90000"/>
          </a:bodyPr>
          <a:lstStyle/>
          <a:p>
            <a:pPr fontAlgn="auto">
              <a:spcAft>
                <a:spcPts val="0"/>
              </a:spcAft>
              <a:defRPr/>
            </a:pPr>
            <a:endParaRPr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6306" name="Text Box 2"/>
          <p:cNvSpPr txBox="1">
            <a:spLocks noChangeArrowheads="1"/>
          </p:cNvSpPr>
          <p:nvPr/>
        </p:nvSpPr>
        <p:spPr bwMode="auto">
          <a:xfrm>
            <a:off x="638175" y="1938338"/>
            <a:ext cx="8194675" cy="47085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231775" indent="-231775" fontAlgn="auto">
              <a:lnSpc>
                <a:spcPct val="85000"/>
              </a:lnSpc>
              <a:spcBef>
                <a:spcPct val="85000"/>
              </a:spcBef>
              <a:spcAft>
                <a:spcPts val="0"/>
              </a:spcAft>
              <a:buClr>
                <a:srgbClr val="99CCFF"/>
              </a:buClr>
              <a:buFont typeface="Symbol" pitchFamily="1" charset="2"/>
              <a:buChar char="·"/>
              <a:defRPr/>
            </a:pPr>
            <a:r>
              <a:rPr lang="en-US" sz="3200">
                <a:solidFill>
                  <a:schemeClr val="bg1"/>
                </a:solidFill>
                <a:latin typeface="Arial" pitchFamily="1" charset="0"/>
              </a:rPr>
              <a:t>Early feeding (48 to 72 hrs) may be important</a:t>
            </a:r>
          </a:p>
          <a:p>
            <a:pPr marL="231775" indent="-231775" fontAlgn="auto">
              <a:lnSpc>
                <a:spcPct val="85000"/>
              </a:lnSpc>
              <a:spcBef>
                <a:spcPct val="85000"/>
              </a:spcBef>
              <a:spcAft>
                <a:spcPts val="0"/>
              </a:spcAft>
              <a:buClr>
                <a:srgbClr val="99CCFF"/>
              </a:buClr>
              <a:buFont typeface="Symbol" pitchFamily="1" charset="2"/>
              <a:buChar char="·"/>
              <a:defRPr/>
            </a:pPr>
            <a:r>
              <a:rPr lang="en-US" sz="3200">
                <a:solidFill>
                  <a:schemeClr val="bg1"/>
                </a:solidFill>
                <a:latin typeface="Arial" pitchFamily="1" charset="0"/>
              </a:rPr>
              <a:t>Low-fat elemental diet may be preferable</a:t>
            </a:r>
          </a:p>
          <a:p>
            <a:pPr marL="231775" indent="-231775" fontAlgn="auto">
              <a:lnSpc>
                <a:spcPct val="85000"/>
              </a:lnSpc>
              <a:spcBef>
                <a:spcPct val="85000"/>
              </a:spcBef>
              <a:spcAft>
                <a:spcPts val="0"/>
              </a:spcAft>
              <a:buClr>
                <a:srgbClr val="99CCFF"/>
              </a:buClr>
              <a:buFont typeface="Symbol" pitchFamily="1" charset="2"/>
              <a:buChar char="·"/>
              <a:defRPr/>
            </a:pPr>
            <a:r>
              <a:rPr lang="en-US" sz="3200">
                <a:solidFill>
                  <a:schemeClr val="bg1"/>
                </a:solidFill>
                <a:latin typeface="Arial" pitchFamily="1" charset="0"/>
              </a:rPr>
              <a:t>Not necessary to achieve total caloric requirement immediately</a:t>
            </a:r>
          </a:p>
          <a:p>
            <a:pPr marL="231775" indent="-231775" fontAlgn="auto">
              <a:lnSpc>
                <a:spcPct val="85000"/>
              </a:lnSpc>
              <a:spcBef>
                <a:spcPct val="85000"/>
              </a:spcBef>
              <a:spcAft>
                <a:spcPts val="0"/>
              </a:spcAft>
              <a:buClr>
                <a:srgbClr val="99CCFF"/>
              </a:buClr>
              <a:buFont typeface="Symbol" pitchFamily="1" charset="2"/>
              <a:buChar char="·"/>
              <a:defRPr/>
            </a:pPr>
            <a:r>
              <a:rPr lang="en-US" sz="3200">
                <a:solidFill>
                  <a:schemeClr val="bg1"/>
                </a:solidFill>
                <a:latin typeface="Arial" pitchFamily="1" charset="0"/>
              </a:rPr>
              <a:t>Monitor for hyperglycemia</a:t>
            </a:r>
          </a:p>
          <a:p>
            <a:pPr marL="231775" indent="-231775" fontAlgn="auto">
              <a:lnSpc>
                <a:spcPct val="85000"/>
              </a:lnSpc>
              <a:spcBef>
                <a:spcPct val="85000"/>
              </a:spcBef>
              <a:spcAft>
                <a:spcPts val="0"/>
              </a:spcAft>
              <a:buClr>
                <a:srgbClr val="99CCFF"/>
              </a:buClr>
              <a:buFont typeface="Symbol" pitchFamily="1" charset="2"/>
              <a:buChar char="·"/>
              <a:defRPr/>
            </a:pPr>
            <a:r>
              <a:rPr lang="en-US" sz="3200">
                <a:solidFill>
                  <a:schemeClr val="bg1"/>
                </a:solidFill>
                <a:latin typeface="Arial" pitchFamily="1" charset="0"/>
              </a:rPr>
              <a:t>NG v/s NJ feeding</a:t>
            </a:r>
          </a:p>
        </p:txBody>
      </p:sp>
      <p:sp>
        <p:nvSpPr>
          <p:cNvPr id="2146307" name="Text Box 3"/>
          <p:cNvSpPr txBox="1">
            <a:spLocks noChangeArrowheads="1"/>
          </p:cNvSpPr>
          <p:nvPr/>
        </p:nvSpPr>
        <p:spPr bwMode="auto">
          <a:xfrm>
            <a:off x="511175" y="960438"/>
            <a:ext cx="8110538" cy="579437"/>
          </a:xfrm>
          <a:prstGeom prst="rect">
            <a:avLst/>
          </a:prstGeom>
          <a:noFill/>
          <a:ln w="57150">
            <a:noFill/>
            <a:miter lim="800000"/>
            <a:headEnd/>
            <a:tailEnd/>
          </a:ln>
          <a:effectLst>
            <a:outerShdw blurRad="63500" dist="38099" dir="2700000" algn="ctr" rotWithShape="0">
              <a:schemeClr val="tx1">
                <a:alpha val="74998"/>
              </a:schemeClr>
            </a:outerShdw>
          </a:effectLst>
        </p:spPr>
        <p:txBody>
          <a:bodyPr>
            <a:spAutoFit/>
          </a:bodyPr>
          <a:lstStyle/>
          <a:p>
            <a:pPr fontAlgn="auto">
              <a:spcBef>
                <a:spcPts val="0"/>
              </a:spcBef>
              <a:spcAft>
                <a:spcPts val="0"/>
              </a:spcAft>
              <a:defRPr/>
            </a:pPr>
            <a:r>
              <a:rPr lang="en-US" sz="3200">
                <a:solidFill>
                  <a:srgbClr val="FFFF00"/>
                </a:solidFill>
                <a:latin typeface="Arial" pitchFamily="1" charset="0"/>
              </a:rPr>
              <a:t>Enteral Feeding: Clinical Issues</a:t>
            </a:r>
          </a:p>
        </p:txBody>
      </p:sp>
      <p:sp>
        <p:nvSpPr>
          <p:cNvPr id="2146308" name="Text Box 4"/>
          <p:cNvSpPr txBox="1">
            <a:spLocks noChangeArrowheads="1"/>
          </p:cNvSpPr>
          <p:nvPr/>
        </p:nvSpPr>
        <p:spPr bwMode="auto">
          <a:xfrm>
            <a:off x="511175" y="508000"/>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Severe Acute Pancreatitis</a:t>
            </a:r>
          </a:p>
        </p:txBody>
      </p:sp>
      <p:sp>
        <p:nvSpPr>
          <p:cNvPr id="2146309" name="Rectangle 5"/>
          <p:cNvSpPr>
            <a:spLocks noGrp="1" noChangeArrowheads="1"/>
          </p:cNvSpPr>
          <p:nvPr>
            <p:ph type="title"/>
          </p:nvPr>
        </p:nvSpPr>
        <p:spPr>
          <a:xfrm flipH="1">
            <a:off x="11130155" y="-45720"/>
            <a:ext cx="90717" cy="45719"/>
          </a:xfrm>
        </p:spPr>
        <p:txBody>
          <a:bodyPr>
            <a:normAutofit fontScale="90000"/>
          </a:bodyPr>
          <a:lstStyle/>
          <a:p>
            <a:pPr fontAlgn="auto">
              <a:spcAft>
                <a:spcPts val="0"/>
              </a:spcAft>
              <a:defRPr/>
            </a:pPr>
            <a:r>
              <a:rPr b="1" err="1"/>
              <a:t>Enteral</a:t>
            </a:r>
            <a:r>
              <a:rPr b="1"/>
              <a:t> Feeding: Clinical Issues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1" name="Picture 2" descr="NGtube"/>
          <p:cNvPicPr>
            <a:picLocks noChangeAspect="1" noChangeArrowheads="1"/>
          </p:cNvPicPr>
          <p:nvPr/>
        </p:nvPicPr>
        <p:blipFill>
          <a:blip r:embed="rId3"/>
          <a:srcRect/>
          <a:stretch>
            <a:fillRect/>
          </a:stretch>
        </p:blipFill>
        <p:spPr bwMode="auto">
          <a:xfrm>
            <a:off x="5856288" y="2536825"/>
            <a:ext cx="2438400" cy="2743200"/>
          </a:xfrm>
          <a:prstGeom prst="rect">
            <a:avLst/>
          </a:prstGeom>
          <a:noFill/>
          <a:ln w="9525">
            <a:noFill/>
            <a:miter lim="800000"/>
            <a:headEnd/>
            <a:tailEnd/>
          </a:ln>
        </p:spPr>
      </p:pic>
      <p:sp>
        <p:nvSpPr>
          <p:cNvPr id="2150403" name="Rectangle 3"/>
          <p:cNvSpPr>
            <a:spLocks noChangeArrowheads="1"/>
          </p:cNvSpPr>
          <p:nvPr/>
        </p:nvSpPr>
        <p:spPr bwMode="auto">
          <a:xfrm>
            <a:off x="541338" y="609600"/>
            <a:ext cx="8174037"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Naso-Gastric Tube Delivery</a:t>
            </a:r>
          </a:p>
        </p:txBody>
      </p:sp>
      <p:sp>
        <p:nvSpPr>
          <p:cNvPr id="2150404" name="Text Box 4"/>
          <p:cNvSpPr txBox="1">
            <a:spLocks noChangeArrowheads="1"/>
          </p:cNvSpPr>
          <p:nvPr/>
        </p:nvSpPr>
        <p:spPr bwMode="auto">
          <a:xfrm>
            <a:off x="341313" y="350838"/>
            <a:ext cx="4656137"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 Enteral nutrition</a:t>
            </a:r>
          </a:p>
        </p:txBody>
      </p:sp>
      <p:sp>
        <p:nvSpPr>
          <p:cNvPr id="2150405" name="Rectangle 5"/>
          <p:cNvSpPr>
            <a:spLocks noChangeArrowheads="1"/>
          </p:cNvSpPr>
          <p:nvPr/>
        </p:nvSpPr>
        <p:spPr bwMode="auto">
          <a:xfrm>
            <a:off x="701675" y="1873250"/>
            <a:ext cx="5062538" cy="411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85000"/>
              </a:lnSpc>
              <a:spcBef>
                <a:spcPct val="60000"/>
              </a:spcBef>
              <a:spcAft>
                <a:spcPts val="0"/>
              </a:spcAft>
              <a:buClr>
                <a:srgbClr val="99CCFF"/>
              </a:buClr>
              <a:tabLst>
                <a:tab pos="566738" algn="l"/>
              </a:tabLst>
              <a:defRPr/>
            </a:pPr>
            <a:r>
              <a:rPr lang="en-US" sz="2800">
                <a:solidFill>
                  <a:srgbClr val="FFCC99"/>
                </a:solidFill>
                <a:latin typeface="Arial" pitchFamily="1" charset="0"/>
              </a:rPr>
              <a:t>Issues</a:t>
            </a:r>
          </a:p>
          <a:p>
            <a:pPr marL="406400" lvl="1" indent="-174625" fontAlgn="auto">
              <a:lnSpc>
                <a:spcPct val="85000"/>
              </a:lnSpc>
              <a:spcBef>
                <a:spcPts val="0"/>
              </a:spcBef>
              <a:spcAft>
                <a:spcPts val="0"/>
              </a:spcAft>
              <a:buClr>
                <a:srgbClr val="99CCFF"/>
              </a:buClr>
              <a:buFont typeface="Symbol" pitchFamily="1" charset="2"/>
              <a:buChar char="·"/>
              <a:tabLst>
                <a:tab pos="566738" algn="l"/>
              </a:tabLst>
              <a:defRPr/>
            </a:pPr>
            <a:r>
              <a:rPr lang="en-US" sz="2400">
                <a:solidFill>
                  <a:schemeClr val="bg1"/>
                </a:solidFill>
                <a:latin typeface="Arial" pitchFamily="1" charset="0"/>
                <a:ea typeface="ＭＳ Ｐゴシック" pitchFamily="1" charset="-128"/>
              </a:rPr>
              <a:t>Difficult to position/maintain NJ</a:t>
            </a:r>
          </a:p>
          <a:p>
            <a:pPr marL="406400" lvl="1" indent="-174625" fontAlgn="auto">
              <a:lnSpc>
                <a:spcPct val="85000"/>
              </a:lnSpc>
              <a:spcBef>
                <a:spcPct val="60000"/>
              </a:spcBef>
              <a:spcAft>
                <a:spcPts val="0"/>
              </a:spcAft>
              <a:buClr>
                <a:srgbClr val="99CCFF"/>
              </a:buClr>
              <a:buFont typeface="Symbol" pitchFamily="1" charset="2"/>
              <a:buChar char="·"/>
              <a:tabLst>
                <a:tab pos="566738" algn="l"/>
              </a:tabLst>
              <a:defRPr/>
            </a:pPr>
            <a:r>
              <a:rPr lang="en-US" sz="2400">
                <a:solidFill>
                  <a:schemeClr val="bg1"/>
                </a:solidFill>
                <a:latin typeface="Arial" pitchFamily="1" charset="0"/>
                <a:ea typeface="ＭＳ Ｐゴシック" pitchFamily="1" charset="-128"/>
              </a:rPr>
              <a:t>Lack of evidence that low-level 	pancreatic stimulation is harmful</a:t>
            </a:r>
          </a:p>
          <a:p>
            <a:pPr fontAlgn="auto">
              <a:lnSpc>
                <a:spcPct val="85000"/>
              </a:lnSpc>
              <a:spcBef>
                <a:spcPct val="45000"/>
              </a:spcBef>
              <a:spcAft>
                <a:spcPts val="0"/>
              </a:spcAft>
              <a:buClr>
                <a:srgbClr val="99CCFF"/>
              </a:buClr>
              <a:tabLst>
                <a:tab pos="566738" algn="l"/>
              </a:tabLst>
              <a:defRPr/>
            </a:pPr>
            <a:r>
              <a:rPr lang="en-US" sz="2800">
                <a:solidFill>
                  <a:srgbClr val="FFCC99"/>
                </a:solidFill>
                <a:latin typeface="Arial" pitchFamily="1" charset="0"/>
              </a:rPr>
              <a:t>Outcome</a:t>
            </a:r>
          </a:p>
          <a:p>
            <a:pPr marL="406400" lvl="1" indent="-174625" fontAlgn="auto">
              <a:lnSpc>
                <a:spcPct val="85000"/>
              </a:lnSpc>
              <a:spcBef>
                <a:spcPts val="0"/>
              </a:spcBef>
              <a:spcAft>
                <a:spcPts val="0"/>
              </a:spcAft>
              <a:buClr>
                <a:srgbClr val="99CCFF"/>
              </a:buClr>
              <a:buFont typeface="Symbol" pitchFamily="1" charset="2"/>
              <a:buChar char="·"/>
              <a:tabLst>
                <a:tab pos="566738" algn="l"/>
              </a:tabLst>
              <a:defRPr/>
            </a:pPr>
            <a:r>
              <a:rPr lang="en-US" sz="2400">
                <a:solidFill>
                  <a:schemeClr val="bg1"/>
                </a:solidFill>
                <a:latin typeface="Arial" pitchFamily="1" charset="0"/>
                <a:ea typeface="ＭＳ Ｐゴシック" pitchFamily="1" charset="-128"/>
              </a:rPr>
              <a:t>Prospective trial NG vs NJ in 50 	pts with APACHE II avg 11</a:t>
            </a:r>
          </a:p>
          <a:p>
            <a:pPr marL="406400" lvl="1" indent="-174625" fontAlgn="auto">
              <a:lnSpc>
                <a:spcPct val="85000"/>
              </a:lnSpc>
              <a:spcBef>
                <a:spcPct val="60000"/>
              </a:spcBef>
              <a:spcAft>
                <a:spcPts val="0"/>
              </a:spcAft>
              <a:buClr>
                <a:srgbClr val="99CCFF"/>
              </a:buClr>
              <a:buFont typeface="Symbol" pitchFamily="1" charset="2"/>
              <a:buChar char="·"/>
              <a:tabLst>
                <a:tab pos="566738" algn="l"/>
              </a:tabLst>
              <a:defRPr/>
            </a:pPr>
            <a:r>
              <a:rPr lang="en-US" sz="2400">
                <a:solidFill>
                  <a:schemeClr val="bg1"/>
                </a:solidFill>
                <a:latin typeface="Arial" pitchFamily="1" charset="0"/>
                <a:ea typeface="ＭＳ Ｐゴシック" pitchFamily="1" charset="-128"/>
              </a:rPr>
              <a:t>Semi-elemental diet low fat</a:t>
            </a:r>
          </a:p>
          <a:p>
            <a:pPr marL="406400" lvl="1" indent="-174625" fontAlgn="auto">
              <a:lnSpc>
                <a:spcPct val="85000"/>
              </a:lnSpc>
              <a:spcBef>
                <a:spcPct val="60000"/>
              </a:spcBef>
              <a:spcAft>
                <a:spcPts val="0"/>
              </a:spcAft>
              <a:buClr>
                <a:srgbClr val="99CCFF"/>
              </a:buClr>
              <a:buFont typeface="Symbol" pitchFamily="1" charset="2"/>
              <a:buChar char="·"/>
              <a:tabLst>
                <a:tab pos="566738" algn="l"/>
              </a:tabLst>
              <a:defRPr/>
            </a:pPr>
            <a:r>
              <a:rPr lang="en-US" sz="2400">
                <a:solidFill>
                  <a:schemeClr val="bg1"/>
                </a:solidFill>
                <a:latin typeface="Arial" pitchFamily="1" charset="0"/>
                <a:ea typeface="ＭＳ Ｐゴシック" pitchFamily="1" charset="-128"/>
              </a:rPr>
              <a:t>Similar mortality, APACHE change</a:t>
            </a:r>
          </a:p>
        </p:txBody>
      </p:sp>
      <p:sp>
        <p:nvSpPr>
          <p:cNvPr id="2150406" name="Text Box 6"/>
          <p:cNvSpPr txBox="1">
            <a:spLocks noChangeArrowheads="1"/>
          </p:cNvSpPr>
          <p:nvPr/>
        </p:nvSpPr>
        <p:spPr bwMode="auto">
          <a:xfrm>
            <a:off x="544513" y="6308725"/>
            <a:ext cx="4967287"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1600" i="1">
                <a:solidFill>
                  <a:srgbClr val="99CCFF"/>
                </a:solidFill>
                <a:latin typeface="Arial" pitchFamily="1" charset="0"/>
              </a:rPr>
              <a:t>Eatock Am J. Gastro 100: 432, 2005</a:t>
            </a:r>
          </a:p>
        </p:txBody>
      </p:sp>
      <p:pic>
        <p:nvPicPr>
          <p:cNvPr id="102406" name="Picture 7" descr="AGALOGO"/>
          <p:cNvPicPr>
            <a:picLocks noChangeAspect="1" noChangeArrowheads="1"/>
          </p:cNvPicPr>
          <p:nvPr/>
        </p:nvPicPr>
        <p:blipFill>
          <a:blip r:embed="rId4"/>
          <a:srcRect/>
          <a:stretch>
            <a:fillRect/>
          </a:stretch>
        </p:blipFill>
        <p:spPr bwMode="auto">
          <a:xfrm>
            <a:off x="217488" y="6251575"/>
            <a:ext cx="363537" cy="409575"/>
          </a:xfrm>
          <a:prstGeom prst="rect">
            <a:avLst/>
          </a:prstGeom>
          <a:noFill/>
          <a:ln w="9525">
            <a:noFill/>
            <a:miter lim="800000"/>
            <a:headEnd/>
            <a:tailEnd/>
          </a:ln>
        </p:spPr>
      </p:pic>
      <p:sp>
        <p:nvSpPr>
          <p:cNvPr id="2150408" name="Rectangle 8"/>
          <p:cNvSpPr>
            <a:spLocks noGrp="1" noChangeArrowheads="1"/>
          </p:cNvSpPr>
          <p:nvPr>
            <p:ph type="title" idx="4294967295"/>
          </p:nvPr>
        </p:nvSpPr>
        <p:spPr>
          <a:xfrm flipH="1">
            <a:off x="11276698" y="-276006"/>
            <a:ext cx="45719" cy="45719"/>
          </a:xfrm>
        </p:spPr>
        <p:txBody>
          <a:bodyPr>
            <a:normAutofit fontScale="90000"/>
          </a:bodyPr>
          <a:lstStyle/>
          <a:p>
            <a:pPr fontAlgn="auto">
              <a:spcAft>
                <a:spcPts val="0"/>
              </a:spcAft>
              <a:defRPr/>
            </a:pPr>
            <a:r>
              <a:rPr b="1" err="1">
                <a:ea typeface="Times" pitchFamily="1" charset="0"/>
                <a:cs typeface="Times" pitchFamily="1" charset="0"/>
              </a:rPr>
              <a:t>Naso</a:t>
            </a:r>
            <a:r>
              <a:rPr b="1">
                <a:ea typeface="Times" pitchFamily="1" charset="0"/>
                <a:cs typeface="Times" pitchFamily="1" charset="0"/>
              </a:rPr>
              <a:t>-Gastric Tube Delivery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4449" name="Group 2"/>
          <p:cNvGrpSpPr>
            <a:grpSpLocks/>
          </p:cNvGrpSpPr>
          <p:nvPr/>
        </p:nvGrpSpPr>
        <p:grpSpPr bwMode="auto">
          <a:xfrm>
            <a:off x="384175" y="350838"/>
            <a:ext cx="8505825" cy="6354762"/>
            <a:chOff x="272" y="221"/>
            <a:chExt cx="6028" cy="4003"/>
          </a:xfrm>
        </p:grpSpPr>
        <p:sp>
          <p:nvSpPr>
            <p:cNvPr id="2154499" name="Rectangle 3"/>
            <p:cNvSpPr>
              <a:spLocks noChangeArrowheads="1"/>
            </p:cNvSpPr>
            <p:nvPr/>
          </p:nvSpPr>
          <p:spPr bwMode="auto">
            <a:xfrm>
              <a:off x="3600" y="1104"/>
              <a:ext cx="2700" cy="312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85000"/>
                </a:lnSpc>
                <a:spcBef>
                  <a:spcPct val="60000"/>
                </a:spcBef>
                <a:spcAft>
                  <a:spcPts val="0"/>
                </a:spcAft>
                <a:defRPr/>
              </a:pPr>
              <a:r>
                <a:rPr lang="en-US" sz="3200">
                  <a:solidFill>
                    <a:srgbClr val="FFCC99"/>
                  </a:solidFill>
                  <a:latin typeface="Arial" pitchFamily="1" charset="0"/>
                </a:rPr>
                <a:t>Systemic</a:t>
              </a:r>
              <a:endParaRPr lang="en-US" sz="2800">
                <a:solidFill>
                  <a:schemeClr val="bg1"/>
                </a:solidFill>
                <a:latin typeface="Arial" pitchFamily="1" charset="0"/>
              </a:endParaRPr>
            </a:p>
            <a:p>
              <a:pPr marL="742950" lvl="1" indent="-285750" fontAlgn="auto">
                <a:lnSpc>
                  <a:spcPct val="85000"/>
                </a:lnSpc>
                <a:spcBef>
                  <a:spcPct val="3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Pulmonary</a:t>
              </a:r>
              <a:endParaRPr lang="en-US" sz="2400">
                <a:solidFill>
                  <a:srgbClr val="99CCFF"/>
                </a:solidFill>
                <a:latin typeface="Arial" pitchFamily="1" charset="0"/>
                <a:ea typeface="ＭＳ Ｐゴシック" pitchFamily="1" charset="-128"/>
              </a:endParaRP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Renal</a:t>
              </a: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CNS</a:t>
              </a: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Multiorgan failure</a:t>
              </a:r>
              <a:endParaRPr lang="en-US" sz="2800">
                <a:solidFill>
                  <a:schemeClr val="bg1"/>
                </a:solidFill>
                <a:latin typeface="Arial" pitchFamily="1" charset="0"/>
                <a:ea typeface="ＭＳ Ｐゴシック" pitchFamily="1" charset="-128"/>
              </a:endParaRPr>
            </a:p>
            <a:p>
              <a:pPr marL="342900" indent="-342900" fontAlgn="auto">
                <a:lnSpc>
                  <a:spcPct val="85000"/>
                </a:lnSpc>
                <a:spcBef>
                  <a:spcPct val="60000"/>
                </a:spcBef>
                <a:spcAft>
                  <a:spcPts val="0"/>
                </a:spcAft>
                <a:defRPr/>
              </a:pPr>
              <a:r>
                <a:rPr lang="en-US" sz="3200">
                  <a:solidFill>
                    <a:srgbClr val="FFCC99"/>
                  </a:solidFill>
                  <a:latin typeface="Arial" pitchFamily="1" charset="0"/>
                </a:rPr>
                <a:t>Metabolic</a:t>
              </a:r>
              <a:endParaRPr lang="en-US" sz="2800">
                <a:solidFill>
                  <a:srgbClr val="FFCC99"/>
                </a:solidFill>
                <a:latin typeface="Arial" pitchFamily="1" charset="0"/>
              </a:endParaRPr>
            </a:p>
            <a:p>
              <a:pPr marL="742950" lvl="1" indent="-285750" fontAlgn="auto">
                <a:lnSpc>
                  <a:spcPct val="85000"/>
                </a:lnSpc>
                <a:spcBef>
                  <a:spcPct val="3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Hypocalcemia</a:t>
              </a: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Hyperglycemia</a:t>
              </a:r>
            </a:p>
          </p:txBody>
        </p:sp>
        <p:sp>
          <p:nvSpPr>
            <p:cNvPr id="2154500" name="Rectangle 4"/>
            <p:cNvSpPr>
              <a:spLocks noChangeArrowheads="1"/>
            </p:cNvSpPr>
            <p:nvPr/>
          </p:nvSpPr>
          <p:spPr bwMode="auto">
            <a:xfrm>
              <a:off x="336" y="372"/>
              <a:ext cx="5508" cy="72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Major Complications</a:t>
              </a:r>
            </a:p>
          </p:txBody>
        </p:sp>
        <p:sp>
          <p:nvSpPr>
            <p:cNvPr id="2154501" name="Rectangle 5"/>
            <p:cNvSpPr>
              <a:spLocks noChangeArrowheads="1"/>
            </p:cNvSpPr>
            <p:nvPr/>
          </p:nvSpPr>
          <p:spPr bwMode="auto">
            <a:xfrm>
              <a:off x="576" y="1061"/>
              <a:ext cx="2706" cy="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85000"/>
                </a:lnSpc>
                <a:spcBef>
                  <a:spcPct val="60000"/>
                </a:spcBef>
                <a:spcAft>
                  <a:spcPts val="0"/>
                </a:spcAft>
                <a:defRPr/>
              </a:pPr>
              <a:r>
                <a:rPr lang="en-US" sz="3200">
                  <a:solidFill>
                    <a:srgbClr val="FFCC99"/>
                  </a:solidFill>
                  <a:latin typeface="Arial" pitchFamily="1" charset="0"/>
                </a:rPr>
                <a:t>Local</a:t>
              </a:r>
              <a:endParaRPr lang="en-US" sz="3200">
                <a:solidFill>
                  <a:schemeClr val="bg1"/>
                </a:solidFill>
                <a:latin typeface="Arial" pitchFamily="1" charset="0"/>
              </a:endParaRPr>
            </a:p>
            <a:p>
              <a:pPr marL="742950" lvl="1" indent="-285750" fontAlgn="auto">
                <a:lnSpc>
                  <a:spcPct val="85000"/>
                </a:lnSpc>
                <a:spcBef>
                  <a:spcPct val="3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Fluid collections</a:t>
              </a:r>
            </a:p>
            <a:p>
              <a:pPr marL="742950" lvl="1" indent="-285750" fontAlgn="auto">
                <a:lnSpc>
                  <a:spcPct val="85000"/>
                </a:lnSpc>
                <a:spcBef>
                  <a:spcPct val="3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Necrosis</a:t>
              </a: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Infection</a:t>
              </a: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Ascites</a:t>
              </a: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Erosion into adjacent structures</a:t>
              </a: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GI obstruction</a:t>
              </a:r>
            </a:p>
            <a:p>
              <a:pPr marL="742950" lvl="1" indent="-285750" fontAlgn="auto">
                <a:lnSpc>
                  <a:spcPct val="85000"/>
                </a:lnSpc>
                <a:spcBef>
                  <a:spcPct val="60000"/>
                </a:spcBef>
                <a:spcAft>
                  <a:spcPts val="0"/>
                </a:spcAft>
                <a:buClr>
                  <a:srgbClr val="99CCFF"/>
                </a:buClr>
                <a:buFont typeface="Symbol" pitchFamily="1" charset="2"/>
                <a:buChar char="·"/>
                <a:defRPr/>
              </a:pPr>
              <a:r>
                <a:rPr lang="en-US" sz="2400">
                  <a:solidFill>
                    <a:schemeClr val="bg1"/>
                  </a:solidFill>
                  <a:latin typeface="Arial" pitchFamily="1" charset="0"/>
                  <a:ea typeface="ＭＳ Ｐゴシック" pitchFamily="1" charset="-128"/>
                </a:rPr>
                <a:t>Hemorrhage</a:t>
              </a:r>
            </a:p>
          </p:txBody>
        </p:sp>
        <p:sp>
          <p:nvSpPr>
            <p:cNvPr id="104454" name="Rectangle 6"/>
            <p:cNvSpPr>
              <a:spLocks noChangeArrowheads="1"/>
            </p:cNvSpPr>
            <p:nvPr/>
          </p:nvSpPr>
          <p:spPr bwMode="auto">
            <a:xfrm>
              <a:off x="752" y="544"/>
              <a:ext cx="4896" cy="720"/>
            </a:xfrm>
            <a:prstGeom prst="rect">
              <a:avLst/>
            </a:prstGeom>
            <a:noFill/>
            <a:ln w="9525">
              <a:noFill/>
              <a:miter lim="800000"/>
              <a:headEnd/>
              <a:tailEnd/>
            </a:ln>
          </p:spPr>
          <p:txBody>
            <a:bodyPr anchor="ctr"/>
            <a:lstStyle/>
            <a:p>
              <a:endParaRPr lang="en-US" sz="900"/>
            </a:p>
          </p:txBody>
        </p:sp>
        <p:sp>
          <p:nvSpPr>
            <p:cNvPr id="2154503" name="Text Box 7"/>
            <p:cNvSpPr txBox="1">
              <a:spLocks noChangeArrowheads="1"/>
            </p:cNvSpPr>
            <p:nvPr/>
          </p:nvSpPr>
          <p:spPr bwMode="auto">
            <a:xfrm>
              <a:off x="272" y="221"/>
              <a:ext cx="2322" cy="25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a:t>
              </a:r>
            </a:p>
          </p:txBody>
        </p:sp>
      </p:grpSp>
      <p:sp>
        <p:nvSpPr>
          <p:cNvPr id="2154504" name="Rectangle 8"/>
          <p:cNvSpPr>
            <a:spLocks noGrp="1" noChangeArrowheads="1"/>
          </p:cNvSpPr>
          <p:nvPr>
            <p:ph type="title" idx="4294967295"/>
          </p:nvPr>
        </p:nvSpPr>
        <p:spPr>
          <a:xfrm flipH="1">
            <a:off x="11262741" y="-45720"/>
            <a:ext cx="45719" cy="45719"/>
          </a:xfrm>
        </p:spPr>
        <p:txBody>
          <a:bodyPr>
            <a:normAutofit fontScale="90000"/>
          </a:bodyPr>
          <a:lstStyle/>
          <a:p>
            <a:pPr fontAlgn="auto">
              <a:spcAft>
                <a:spcPts val="0"/>
              </a:spcAft>
              <a:defRPr/>
            </a:pPr>
            <a:r>
              <a:rPr b="1">
                <a:ea typeface="Times" pitchFamily="1" charset="0"/>
                <a:cs typeface="Times" pitchFamily="1" charset="0"/>
              </a:rPr>
              <a:t>Major Complications of Acute Pancreatitis</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677863" y="609600"/>
            <a:ext cx="7772400" cy="1143000"/>
          </a:xfrm>
          <a:prstGeom prst="rect">
            <a:avLst/>
          </a:prstGeom>
          <a:noFill/>
          <a:ln w="9525">
            <a:noFill/>
            <a:miter lim="800000"/>
            <a:headEnd/>
            <a:tailEnd/>
          </a:ln>
        </p:spPr>
        <p:txBody>
          <a:bodyPr anchor="ctr"/>
          <a:lstStyle/>
          <a:p>
            <a:r>
              <a:rPr lang="en-US">
                <a:solidFill>
                  <a:srgbClr val="FFFF00"/>
                </a:solidFill>
              </a:rPr>
              <a:t>Necrosis: Sterile</a:t>
            </a:r>
          </a:p>
        </p:txBody>
      </p:sp>
      <p:grpSp>
        <p:nvGrpSpPr>
          <p:cNvPr id="106498" name="Group 3"/>
          <p:cNvGrpSpPr>
            <a:grpSpLocks/>
          </p:cNvGrpSpPr>
          <p:nvPr/>
        </p:nvGrpSpPr>
        <p:grpSpPr bwMode="auto">
          <a:xfrm>
            <a:off x="417513" y="1976438"/>
            <a:ext cx="8288337" cy="3430587"/>
            <a:chOff x="336" y="1245"/>
            <a:chExt cx="5873" cy="2161"/>
          </a:xfrm>
        </p:grpSpPr>
        <p:pic>
          <p:nvPicPr>
            <p:cNvPr id="106501" name="Picture 4"/>
            <p:cNvPicPr>
              <a:picLocks noChangeAspect="1" noChangeArrowheads="1"/>
            </p:cNvPicPr>
            <p:nvPr/>
          </p:nvPicPr>
          <p:blipFill>
            <a:blip r:embed="rId3"/>
            <a:srcRect/>
            <a:stretch>
              <a:fillRect/>
            </a:stretch>
          </p:blipFill>
          <p:spPr bwMode="auto">
            <a:xfrm>
              <a:off x="336" y="1246"/>
              <a:ext cx="3128" cy="2159"/>
            </a:xfrm>
            <a:prstGeom prst="rect">
              <a:avLst/>
            </a:prstGeom>
            <a:noFill/>
            <a:ln w="9525">
              <a:solidFill>
                <a:srgbClr val="0033CC"/>
              </a:solidFill>
              <a:miter lim="800000"/>
              <a:headEnd/>
              <a:tailEnd/>
            </a:ln>
          </p:spPr>
        </p:pic>
        <p:pic>
          <p:nvPicPr>
            <p:cNvPr id="106502" name="Picture 5" descr="pancreatitis_sl26"/>
            <p:cNvPicPr>
              <a:picLocks noChangeAspect="1" noChangeArrowheads="1"/>
            </p:cNvPicPr>
            <p:nvPr/>
          </p:nvPicPr>
          <p:blipFill>
            <a:blip r:embed="rId4"/>
            <a:srcRect r="13841"/>
            <a:stretch>
              <a:fillRect/>
            </a:stretch>
          </p:blipFill>
          <p:spPr bwMode="auto">
            <a:xfrm>
              <a:off x="3496" y="1245"/>
              <a:ext cx="2713" cy="2161"/>
            </a:xfrm>
            <a:prstGeom prst="rect">
              <a:avLst/>
            </a:prstGeom>
            <a:noFill/>
            <a:ln w="9525">
              <a:solidFill>
                <a:schemeClr val="accent2"/>
              </a:solidFill>
              <a:miter lim="800000"/>
              <a:headEnd/>
              <a:tailEnd/>
            </a:ln>
          </p:spPr>
        </p:pic>
      </p:grpSp>
      <p:sp>
        <p:nvSpPr>
          <p:cNvPr id="2174982" name="Freeform 6"/>
          <p:cNvSpPr>
            <a:spLocks/>
          </p:cNvSpPr>
          <p:nvPr/>
        </p:nvSpPr>
        <p:spPr bwMode="auto">
          <a:xfrm>
            <a:off x="2052638" y="2492375"/>
            <a:ext cx="1852612" cy="1230313"/>
          </a:xfrm>
          <a:custGeom>
            <a:avLst/>
            <a:gdLst/>
            <a:ahLst/>
            <a:cxnLst>
              <a:cxn ang="0">
                <a:pos x="1253" y="512"/>
              </a:cxn>
              <a:cxn ang="0">
                <a:pos x="1164" y="339"/>
              </a:cxn>
              <a:cxn ang="0">
                <a:pos x="1073" y="254"/>
              </a:cxn>
              <a:cxn ang="0">
                <a:pos x="908" y="137"/>
              </a:cxn>
              <a:cxn ang="0">
                <a:pos x="620" y="25"/>
              </a:cxn>
              <a:cxn ang="0">
                <a:pos x="470" y="3"/>
              </a:cxn>
              <a:cxn ang="0">
                <a:pos x="140" y="35"/>
              </a:cxn>
              <a:cxn ang="0">
                <a:pos x="54" y="115"/>
              </a:cxn>
              <a:cxn ang="0">
                <a:pos x="1" y="217"/>
              </a:cxn>
              <a:cxn ang="0">
                <a:pos x="79" y="346"/>
              </a:cxn>
              <a:cxn ang="0">
                <a:pos x="204" y="366"/>
              </a:cxn>
              <a:cxn ang="0">
                <a:pos x="321" y="323"/>
              </a:cxn>
              <a:cxn ang="0">
                <a:pos x="385" y="291"/>
              </a:cxn>
              <a:cxn ang="0">
                <a:pos x="497" y="318"/>
              </a:cxn>
              <a:cxn ang="0">
                <a:pos x="577" y="393"/>
              </a:cxn>
              <a:cxn ang="0">
                <a:pos x="652" y="483"/>
              </a:cxn>
              <a:cxn ang="0">
                <a:pos x="758" y="579"/>
              </a:cxn>
              <a:cxn ang="0">
                <a:pos x="828" y="659"/>
              </a:cxn>
              <a:cxn ang="0">
                <a:pos x="1025" y="745"/>
              </a:cxn>
              <a:cxn ang="0">
                <a:pos x="1297" y="723"/>
              </a:cxn>
              <a:cxn ang="0">
                <a:pos x="1297" y="649"/>
              </a:cxn>
              <a:cxn ang="0">
                <a:pos x="1253" y="512"/>
              </a:cxn>
            </a:cxnLst>
            <a:rect l="0" t="0" r="r" b="b"/>
            <a:pathLst>
              <a:path w="1313" h="775">
                <a:moveTo>
                  <a:pt x="1253" y="512"/>
                </a:moveTo>
                <a:cubicBezTo>
                  <a:pt x="1220" y="457"/>
                  <a:pt x="1205" y="389"/>
                  <a:pt x="1164" y="339"/>
                </a:cubicBezTo>
                <a:cubicBezTo>
                  <a:pt x="1138" y="307"/>
                  <a:pt x="1105" y="279"/>
                  <a:pt x="1073" y="254"/>
                </a:cubicBezTo>
                <a:cubicBezTo>
                  <a:pt x="1030" y="220"/>
                  <a:pt x="983" y="175"/>
                  <a:pt x="908" y="137"/>
                </a:cubicBezTo>
                <a:cubicBezTo>
                  <a:pt x="819" y="72"/>
                  <a:pt x="729" y="33"/>
                  <a:pt x="620" y="25"/>
                </a:cubicBezTo>
                <a:cubicBezTo>
                  <a:pt x="571" y="14"/>
                  <a:pt x="519" y="9"/>
                  <a:pt x="470" y="3"/>
                </a:cubicBezTo>
                <a:cubicBezTo>
                  <a:pt x="350" y="6"/>
                  <a:pt x="250" y="0"/>
                  <a:pt x="140" y="35"/>
                </a:cubicBezTo>
                <a:cubicBezTo>
                  <a:pt x="71" y="54"/>
                  <a:pt x="72" y="96"/>
                  <a:pt x="54" y="115"/>
                </a:cubicBezTo>
                <a:cubicBezTo>
                  <a:pt x="31" y="145"/>
                  <a:pt x="0" y="173"/>
                  <a:pt x="1" y="217"/>
                </a:cubicBezTo>
                <a:cubicBezTo>
                  <a:pt x="4" y="256"/>
                  <a:pt x="52" y="334"/>
                  <a:pt x="79" y="346"/>
                </a:cubicBezTo>
                <a:cubicBezTo>
                  <a:pt x="106" y="356"/>
                  <a:pt x="151" y="380"/>
                  <a:pt x="204" y="366"/>
                </a:cubicBezTo>
                <a:cubicBezTo>
                  <a:pt x="247" y="356"/>
                  <a:pt x="291" y="336"/>
                  <a:pt x="321" y="323"/>
                </a:cubicBezTo>
                <a:cubicBezTo>
                  <a:pt x="342" y="312"/>
                  <a:pt x="362" y="299"/>
                  <a:pt x="385" y="291"/>
                </a:cubicBezTo>
                <a:cubicBezTo>
                  <a:pt x="414" y="290"/>
                  <a:pt x="465" y="301"/>
                  <a:pt x="497" y="318"/>
                </a:cubicBezTo>
                <a:cubicBezTo>
                  <a:pt x="522" y="343"/>
                  <a:pt x="556" y="363"/>
                  <a:pt x="577" y="393"/>
                </a:cubicBezTo>
                <a:cubicBezTo>
                  <a:pt x="598" y="424"/>
                  <a:pt x="625" y="460"/>
                  <a:pt x="652" y="483"/>
                </a:cubicBezTo>
                <a:cubicBezTo>
                  <a:pt x="669" y="510"/>
                  <a:pt x="724" y="551"/>
                  <a:pt x="758" y="579"/>
                </a:cubicBezTo>
                <a:cubicBezTo>
                  <a:pt x="785" y="601"/>
                  <a:pt x="800" y="636"/>
                  <a:pt x="828" y="659"/>
                </a:cubicBezTo>
                <a:cubicBezTo>
                  <a:pt x="882" y="702"/>
                  <a:pt x="999" y="740"/>
                  <a:pt x="1025" y="745"/>
                </a:cubicBezTo>
                <a:cubicBezTo>
                  <a:pt x="1053" y="748"/>
                  <a:pt x="1220" y="775"/>
                  <a:pt x="1297" y="723"/>
                </a:cubicBezTo>
                <a:cubicBezTo>
                  <a:pt x="1313" y="699"/>
                  <a:pt x="1302" y="676"/>
                  <a:pt x="1297" y="649"/>
                </a:cubicBezTo>
                <a:cubicBezTo>
                  <a:pt x="1286" y="598"/>
                  <a:pt x="1277" y="564"/>
                  <a:pt x="1253" y="512"/>
                </a:cubicBezTo>
                <a:close/>
              </a:path>
            </a:pathLst>
          </a:custGeom>
          <a:noFill/>
          <a:ln w="38100" cmpd="sng">
            <a:solidFill>
              <a:srgbClr val="FFE817"/>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174983" name="Rectangle 7"/>
          <p:cNvSpPr>
            <a:spLocks noGrp="1" noChangeArrowheads="1"/>
          </p:cNvSpPr>
          <p:nvPr>
            <p:ph type="title" idx="4294967295"/>
          </p:nvPr>
        </p:nvSpPr>
        <p:spPr>
          <a:xfrm flipH="1">
            <a:off x="11702364" y="152399"/>
            <a:ext cx="279127" cy="45719"/>
          </a:xfrm>
        </p:spPr>
        <p:txBody>
          <a:bodyPr>
            <a:normAutofit fontScale="90000"/>
          </a:bodyPr>
          <a:lstStyle/>
          <a:p>
            <a:pPr fontAlgn="auto">
              <a:spcAft>
                <a:spcPts val="0"/>
              </a:spcAft>
              <a:defRPr/>
            </a:pPr>
            <a:r>
              <a:rPr b="1"/>
              <a:t>Appearance of severe pancreatic necrosis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4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982"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1234" name="Text Box 2"/>
          <p:cNvSpPr txBox="1">
            <a:spLocks noChangeArrowheads="1"/>
          </p:cNvSpPr>
          <p:nvPr/>
        </p:nvSpPr>
        <p:spPr bwMode="auto">
          <a:xfrm>
            <a:off x="384175" y="350838"/>
            <a:ext cx="4073525"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Acute Pancreatitis - Infections</a:t>
            </a:r>
          </a:p>
        </p:txBody>
      </p:sp>
      <p:grpSp>
        <p:nvGrpSpPr>
          <p:cNvPr id="110594" name="Group 3"/>
          <p:cNvGrpSpPr>
            <a:grpSpLocks/>
          </p:cNvGrpSpPr>
          <p:nvPr/>
        </p:nvGrpSpPr>
        <p:grpSpPr bwMode="auto">
          <a:xfrm>
            <a:off x="654050" y="933450"/>
            <a:ext cx="8120063" cy="5084763"/>
            <a:chOff x="464" y="588"/>
            <a:chExt cx="5754" cy="3203"/>
          </a:xfrm>
        </p:grpSpPr>
        <p:sp>
          <p:nvSpPr>
            <p:cNvPr id="2271236" name="Rectangle 4"/>
            <p:cNvSpPr>
              <a:spLocks noChangeArrowheads="1"/>
            </p:cNvSpPr>
            <p:nvPr/>
          </p:nvSpPr>
          <p:spPr bwMode="auto">
            <a:xfrm>
              <a:off x="468" y="588"/>
              <a:ext cx="5508" cy="72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Antibiotics</a:t>
              </a:r>
            </a:p>
          </p:txBody>
        </p:sp>
        <p:sp>
          <p:nvSpPr>
            <p:cNvPr id="2271237" name="Rectangle 5"/>
            <p:cNvSpPr>
              <a:spLocks noChangeArrowheads="1"/>
            </p:cNvSpPr>
            <p:nvPr/>
          </p:nvSpPr>
          <p:spPr bwMode="auto">
            <a:xfrm>
              <a:off x="3290" y="1263"/>
              <a:ext cx="2928" cy="2528"/>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95000"/>
                </a:lnSpc>
                <a:spcBef>
                  <a:spcPct val="95000"/>
                </a:spcBef>
                <a:spcAft>
                  <a:spcPts val="0"/>
                </a:spcAft>
                <a:defRPr/>
              </a:pPr>
              <a:r>
                <a:rPr lang="en-US" sz="3200">
                  <a:solidFill>
                    <a:srgbClr val="FFCC99"/>
                  </a:solidFill>
                  <a:latin typeface="Arial" pitchFamily="1" charset="0"/>
                </a:rPr>
                <a:t>Therapeutic</a:t>
              </a:r>
              <a:endParaRPr lang="en-US" sz="2800">
                <a:solidFill>
                  <a:srgbClr val="FFCC99"/>
                </a:solidFill>
                <a:latin typeface="Arial" pitchFamily="1" charset="0"/>
              </a:endParaRPr>
            </a:p>
            <a:p>
              <a:pPr marL="742950" lvl="1" indent="-285750" fontAlgn="auto">
                <a:lnSpc>
                  <a:spcPct val="95000"/>
                </a:lnSpc>
                <a:spcBef>
                  <a:spcPct val="95000"/>
                </a:spcBef>
                <a:spcAft>
                  <a:spcPts val="0"/>
                </a:spcAft>
                <a:buClr>
                  <a:srgbClr val="99CCFF"/>
                </a:buClr>
                <a:buFont typeface="Symbol" pitchFamily="1" charset="2"/>
                <a:buChar char="·"/>
                <a:defRPr/>
              </a:pPr>
              <a:r>
                <a:rPr lang="en-US" sz="2800">
                  <a:solidFill>
                    <a:schemeClr val="bg1"/>
                  </a:solidFill>
                  <a:latin typeface="Arial" pitchFamily="1" charset="0"/>
                  <a:ea typeface="ＭＳ Ｐゴシック" pitchFamily="1" charset="-128"/>
                </a:rPr>
                <a:t>Cholangitis</a:t>
              </a:r>
            </a:p>
            <a:p>
              <a:pPr marL="742950" lvl="1" indent="-285750" fontAlgn="auto">
                <a:lnSpc>
                  <a:spcPct val="95000"/>
                </a:lnSpc>
                <a:spcBef>
                  <a:spcPct val="95000"/>
                </a:spcBef>
                <a:spcAft>
                  <a:spcPts val="0"/>
                </a:spcAft>
                <a:buClr>
                  <a:srgbClr val="99CCFF"/>
                </a:buClr>
                <a:buFont typeface="Symbol" pitchFamily="1" charset="2"/>
                <a:buChar char="·"/>
                <a:defRPr/>
              </a:pPr>
              <a:r>
                <a:rPr lang="en-US" sz="2800">
                  <a:solidFill>
                    <a:schemeClr val="bg1"/>
                  </a:solidFill>
                  <a:latin typeface="Arial" pitchFamily="1" charset="0"/>
                  <a:ea typeface="ＭＳ Ｐゴシック" pitchFamily="1" charset="-128"/>
                </a:rPr>
                <a:t>Pancreatic infection</a:t>
              </a:r>
              <a:endParaRPr lang="en-US" sz="2400">
                <a:solidFill>
                  <a:schemeClr val="bg1"/>
                </a:solidFill>
                <a:latin typeface="Arial" pitchFamily="1" charset="0"/>
                <a:ea typeface="ＭＳ Ｐゴシック" pitchFamily="1" charset="-128"/>
              </a:endParaRPr>
            </a:p>
          </p:txBody>
        </p:sp>
        <p:sp>
          <p:nvSpPr>
            <p:cNvPr id="2271238" name="Rectangle 6"/>
            <p:cNvSpPr>
              <a:spLocks noChangeArrowheads="1"/>
            </p:cNvSpPr>
            <p:nvPr/>
          </p:nvSpPr>
          <p:spPr bwMode="auto">
            <a:xfrm>
              <a:off x="464" y="1263"/>
              <a:ext cx="3076" cy="2261"/>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fontAlgn="auto">
                <a:lnSpc>
                  <a:spcPct val="95000"/>
                </a:lnSpc>
                <a:spcBef>
                  <a:spcPct val="95000"/>
                </a:spcBef>
                <a:spcAft>
                  <a:spcPts val="0"/>
                </a:spcAft>
                <a:tabLst>
                  <a:tab pos="571500" algn="l"/>
                </a:tabLst>
                <a:defRPr/>
              </a:pPr>
              <a:r>
                <a:rPr lang="en-US" sz="3200">
                  <a:solidFill>
                    <a:srgbClr val="FFCC99"/>
                  </a:solidFill>
                  <a:latin typeface="Arial" pitchFamily="1" charset="0"/>
                </a:rPr>
                <a:t>Prophylactic</a:t>
              </a:r>
              <a:endParaRPr lang="en-US" sz="2800">
                <a:solidFill>
                  <a:schemeClr val="bg1"/>
                </a:solidFill>
                <a:latin typeface="Arial" pitchFamily="1" charset="0"/>
              </a:endParaRPr>
            </a:p>
            <a:p>
              <a:pPr lvl="1" indent="-228600" fontAlgn="auto">
                <a:lnSpc>
                  <a:spcPct val="95000"/>
                </a:lnSpc>
                <a:spcBef>
                  <a:spcPct val="95000"/>
                </a:spcBef>
                <a:spcAft>
                  <a:spcPts val="0"/>
                </a:spcAft>
                <a:buClr>
                  <a:srgbClr val="66CCFF"/>
                </a:buClr>
                <a:buFont typeface="Symbol" pitchFamily="1" charset="2"/>
                <a:buChar char="·"/>
                <a:tabLst>
                  <a:tab pos="571500" algn="l"/>
                </a:tabLst>
                <a:defRPr/>
              </a:pPr>
              <a:r>
                <a:rPr lang="en-US" sz="2800">
                  <a:solidFill>
                    <a:schemeClr val="bg1"/>
                  </a:solidFill>
                  <a:latin typeface="Arial" pitchFamily="1" charset="0"/>
                  <a:ea typeface="ＭＳ Ｐゴシック" pitchFamily="1" charset="-128"/>
                </a:rPr>
                <a:t>Prevent infection of necrosis</a:t>
              </a:r>
            </a:p>
            <a:p>
              <a:pPr lvl="1" indent="-228600" fontAlgn="auto">
                <a:lnSpc>
                  <a:spcPct val="95000"/>
                </a:lnSpc>
                <a:spcBef>
                  <a:spcPct val="95000"/>
                </a:spcBef>
                <a:spcAft>
                  <a:spcPts val="0"/>
                </a:spcAft>
                <a:buClr>
                  <a:srgbClr val="66CCFF"/>
                </a:buClr>
                <a:buFont typeface="Symbol" pitchFamily="1" charset="2"/>
                <a:buChar char="·"/>
                <a:tabLst>
                  <a:tab pos="571500" algn="l"/>
                </a:tabLst>
                <a:defRPr/>
              </a:pPr>
              <a:r>
                <a:rPr lang="en-US" sz="2800">
                  <a:solidFill>
                    <a:schemeClr val="bg1"/>
                  </a:solidFill>
                  <a:latin typeface="Arial" pitchFamily="1" charset="0"/>
                  <a:ea typeface="ＭＳ Ｐゴシック" pitchFamily="1" charset="-128"/>
                </a:rPr>
                <a:t>Prevent infectious complications 		</a:t>
              </a:r>
              <a:r>
                <a:rPr lang="en-US" sz="2400">
                  <a:solidFill>
                    <a:srgbClr val="99CCFF"/>
                  </a:solidFill>
                  <a:latin typeface="Arial" pitchFamily="1" charset="0"/>
                  <a:ea typeface="ＭＳ Ｐゴシック" pitchFamily="1" charset="-128"/>
                </a:rPr>
                <a:t>(e.g. urinary tract infection)</a:t>
              </a:r>
              <a:endParaRPr lang="en-US" sz="2400">
                <a:solidFill>
                  <a:schemeClr val="bg1"/>
                </a:solidFill>
                <a:latin typeface="Arial" pitchFamily="1" charset="0"/>
                <a:ea typeface="ＭＳ Ｐゴシック" pitchFamily="1" charset="-128"/>
              </a:endParaRPr>
            </a:p>
          </p:txBody>
        </p:sp>
      </p:grpSp>
      <p:sp>
        <p:nvSpPr>
          <p:cNvPr id="2271239" name="Rectangle 7"/>
          <p:cNvSpPr>
            <a:spLocks noGrp="1" noChangeArrowheads="1"/>
          </p:cNvSpPr>
          <p:nvPr>
            <p:ph type="title" idx="4294967295"/>
          </p:nvPr>
        </p:nvSpPr>
        <p:spPr/>
        <p:txBody>
          <a:bodyPr>
            <a:normAutofit fontScale="90000"/>
          </a:bodyPr>
          <a:lstStyle/>
          <a:p>
            <a:pPr fontAlgn="auto">
              <a:spcAft>
                <a:spcPts val="0"/>
              </a:spcAft>
              <a:defRPr/>
            </a:pPr>
            <a:r>
              <a:rPr b="1">
                <a:solidFill>
                  <a:srgbClr val="000000"/>
                </a:solidFill>
              </a:rPr>
              <a:t>Antibiotic use in acute pancreatitis</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Picture 2" descr="7Exo&amp;Endofinal"/>
          <p:cNvPicPr>
            <a:picLocks noChangeAspect="1" noChangeArrowheads="1"/>
          </p:cNvPicPr>
          <p:nvPr/>
        </p:nvPicPr>
        <p:blipFill>
          <a:blip r:embed="rId2"/>
          <a:srcRect/>
          <a:stretch>
            <a:fillRect/>
          </a:stretch>
        </p:blipFill>
        <p:spPr bwMode="auto">
          <a:xfrm>
            <a:off x="0" y="0"/>
            <a:ext cx="10287000"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7266" name="Rectangle 2"/>
          <p:cNvSpPr>
            <a:spLocks noChangeArrowheads="1"/>
          </p:cNvSpPr>
          <p:nvPr/>
        </p:nvSpPr>
        <p:spPr bwMode="auto">
          <a:xfrm>
            <a:off x="685800" y="309563"/>
            <a:ext cx="77724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Bacteria in Infected Necrosis</a:t>
            </a:r>
          </a:p>
        </p:txBody>
      </p:sp>
      <p:grpSp>
        <p:nvGrpSpPr>
          <p:cNvPr id="108546" name="Group 3"/>
          <p:cNvGrpSpPr>
            <a:grpSpLocks/>
          </p:cNvGrpSpPr>
          <p:nvPr/>
        </p:nvGrpSpPr>
        <p:grpSpPr bwMode="auto">
          <a:xfrm>
            <a:off x="787400" y="1420813"/>
            <a:ext cx="8078788" cy="4706937"/>
            <a:chOff x="558" y="895"/>
            <a:chExt cx="5725" cy="2965"/>
          </a:xfrm>
        </p:grpSpPr>
        <p:sp>
          <p:nvSpPr>
            <p:cNvPr id="108549" name="Freeform 4"/>
            <p:cNvSpPr>
              <a:spLocks/>
            </p:cNvSpPr>
            <p:nvPr/>
          </p:nvSpPr>
          <p:spPr bwMode="auto">
            <a:xfrm>
              <a:off x="2377" y="1043"/>
              <a:ext cx="2145" cy="1196"/>
            </a:xfrm>
            <a:custGeom>
              <a:avLst/>
              <a:gdLst>
                <a:gd name="T0" fmla="*/ 12 w 1237"/>
                <a:gd name="T1" fmla="*/ 132 h 690"/>
                <a:gd name="T2" fmla="*/ 48 w 1237"/>
                <a:gd name="T3" fmla="*/ 108 h 690"/>
                <a:gd name="T4" fmla="*/ 72 w 1237"/>
                <a:gd name="T5" fmla="*/ 96 h 690"/>
                <a:gd name="T6" fmla="*/ 108 w 1237"/>
                <a:gd name="T7" fmla="*/ 78 h 690"/>
                <a:gd name="T8" fmla="*/ 150 w 1237"/>
                <a:gd name="T9" fmla="*/ 66 h 690"/>
                <a:gd name="T10" fmla="*/ 174 w 1237"/>
                <a:gd name="T11" fmla="*/ 54 h 690"/>
                <a:gd name="T12" fmla="*/ 216 w 1237"/>
                <a:gd name="T13" fmla="*/ 42 h 690"/>
                <a:gd name="T14" fmla="*/ 246 w 1237"/>
                <a:gd name="T15" fmla="*/ 30 h 690"/>
                <a:gd name="T16" fmla="*/ 288 w 1237"/>
                <a:gd name="T17" fmla="*/ 24 h 690"/>
                <a:gd name="T18" fmla="*/ 330 w 1237"/>
                <a:gd name="T19" fmla="*/ 12 h 690"/>
                <a:gd name="T20" fmla="*/ 360 w 1237"/>
                <a:gd name="T21" fmla="*/ 12 h 690"/>
                <a:gd name="T22" fmla="*/ 402 w 1237"/>
                <a:gd name="T23" fmla="*/ 6 h 690"/>
                <a:gd name="T24" fmla="*/ 432 w 1237"/>
                <a:gd name="T25" fmla="*/ 0 h 690"/>
                <a:gd name="T26" fmla="*/ 474 w 1237"/>
                <a:gd name="T27" fmla="*/ 0 h 690"/>
                <a:gd name="T28" fmla="*/ 522 w 1237"/>
                <a:gd name="T29" fmla="*/ 0 h 690"/>
                <a:gd name="T30" fmla="*/ 552 w 1237"/>
                <a:gd name="T31" fmla="*/ 0 h 690"/>
                <a:gd name="T32" fmla="*/ 594 w 1237"/>
                <a:gd name="T33" fmla="*/ 0 h 690"/>
                <a:gd name="T34" fmla="*/ 624 w 1237"/>
                <a:gd name="T35" fmla="*/ 6 h 690"/>
                <a:gd name="T36" fmla="*/ 667 w 1237"/>
                <a:gd name="T37" fmla="*/ 12 h 690"/>
                <a:gd name="T38" fmla="*/ 697 w 1237"/>
                <a:gd name="T39" fmla="*/ 18 h 690"/>
                <a:gd name="T40" fmla="*/ 739 w 1237"/>
                <a:gd name="T41" fmla="*/ 24 h 690"/>
                <a:gd name="T42" fmla="*/ 781 w 1237"/>
                <a:gd name="T43" fmla="*/ 36 h 690"/>
                <a:gd name="T44" fmla="*/ 811 w 1237"/>
                <a:gd name="T45" fmla="*/ 42 h 690"/>
                <a:gd name="T46" fmla="*/ 847 w 1237"/>
                <a:gd name="T47" fmla="*/ 60 h 690"/>
                <a:gd name="T48" fmla="*/ 877 w 1237"/>
                <a:gd name="T49" fmla="*/ 66 h 690"/>
                <a:gd name="T50" fmla="*/ 913 w 1237"/>
                <a:gd name="T51" fmla="*/ 84 h 690"/>
                <a:gd name="T52" fmla="*/ 955 w 1237"/>
                <a:gd name="T53" fmla="*/ 102 h 690"/>
                <a:gd name="T54" fmla="*/ 979 w 1237"/>
                <a:gd name="T55" fmla="*/ 114 h 690"/>
                <a:gd name="T56" fmla="*/ 1015 w 1237"/>
                <a:gd name="T57" fmla="*/ 138 h 690"/>
                <a:gd name="T58" fmla="*/ 1039 w 1237"/>
                <a:gd name="T59" fmla="*/ 150 h 690"/>
                <a:gd name="T60" fmla="*/ 1069 w 1237"/>
                <a:gd name="T61" fmla="*/ 174 h 690"/>
                <a:gd name="T62" fmla="*/ 1093 w 1237"/>
                <a:gd name="T63" fmla="*/ 192 h 690"/>
                <a:gd name="T64" fmla="*/ 1123 w 1237"/>
                <a:gd name="T65" fmla="*/ 216 h 690"/>
                <a:gd name="T66" fmla="*/ 1153 w 1237"/>
                <a:gd name="T67" fmla="*/ 246 h 690"/>
                <a:gd name="T68" fmla="*/ 1171 w 1237"/>
                <a:gd name="T69" fmla="*/ 264 h 690"/>
                <a:gd name="T70" fmla="*/ 1195 w 1237"/>
                <a:gd name="T71" fmla="*/ 294 h 690"/>
                <a:gd name="T72" fmla="*/ 1213 w 1237"/>
                <a:gd name="T73" fmla="*/ 312 h 690"/>
                <a:gd name="T74" fmla="*/ 1237 w 1237"/>
                <a:gd name="T75" fmla="*/ 342 h 690"/>
                <a:gd name="T76" fmla="*/ 0 w 1237"/>
                <a:gd name="T77" fmla="*/ 138 h 6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7"/>
                <a:gd name="T118" fmla="*/ 0 h 690"/>
                <a:gd name="T119" fmla="*/ 1237 w 1237"/>
                <a:gd name="T120" fmla="*/ 690 h 6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7" h="690">
                  <a:moveTo>
                    <a:pt x="0" y="138"/>
                  </a:moveTo>
                  <a:lnTo>
                    <a:pt x="12" y="132"/>
                  </a:lnTo>
                  <a:lnTo>
                    <a:pt x="36" y="114"/>
                  </a:lnTo>
                  <a:lnTo>
                    <a:pt x="48" y="108"/>
                  </a:lnTo>
                  <a:lnTo>
                    <a:pt x="60" y="102"/>
                  </a:lnTo>
                  <a:lnTo>
                    <a:pt x="72" y="96"/>
                  </a:lnTo>
                  <a:lnTo>
                    <a:pt x="96" y="84"/>
                  </a:lnTo>
                  <a:lnTo>
                    <a:pt x="108" y="78"/>
                  </a:lnTo>
                  <a:lnTo>
                    <a:pt x="120" y="72"/>
                  </a:lnTo>
                  <a:lnTo>
                    <a:pt x="150" y="66"/>
                  </a:lnTo>
                  <a:lnTo>
                    <a:pt x="162" y="60"/>
                  </a:lnTo>
                  <a:lnTo>
                    <a:pt x="174" y="54"/>
                  </a:lnTo>
                  <a:lnTo>
                    <a:pt x="204" y="42"/>
                  </a:lnTo>
                  <a:lnTo>
                    <a:pt x="216" y="42"/>
                  </a:lnTo>
                  <a:lnTo>
                    <a:pt x="234" y="36"/>
                  </a:lnTo>
                  <a:lnTo>
                    <a:pt x="246" y="30"/>
                  </a:lnTo>
                  <a:lnTo>
                    <a:pt x="276" y="24"/>
                  </a:lnTo>
                  <a:lnTo>
                    <a:pt x="288" y="24"/>
                  </a:lnTo>
                  <a:lnTo>
                    <a:pt x="300" y="18"/>
                  </a:lnTo>
                  <a:lnTo>
                    <a:pt x="330" y="12"/>
                  </a:lnTo>
                  <a:lnTo>
                    <a:pt x="342" y="12"/>
                  </a:lnTo>
                  <a:lnTo>
                    <a:pt x="360" y="12"/>
                  </a:lnTo>
                  <a:lnTo>
                    <a:pt x="372" y="6"/>
                  </a:lnTo>
                  <a:lnTo>
                    <a:pt x="402" y="6"/>
                  </a:lnTo>
                  <a:lnTo>
                    <a:pt x="420" y="0"/>
                  </a:lnTo>
                  <a:lnTo>
                    <a:pt x="432" y="0"/>
                  </a:lnTo>
                  <a:lnTo>
                    <a:pt x="462" y="0"/>
                  </a:lnTo>
                  <a:lnTo>
                    <a:pt x="474" y="0"/>
                  </a:lnTo>
                  <a:lnTo>
                    <a:pt x="492" y="0"/>
                  </a:lnTo>
                  <a:lnTo>
                    <a:pt x="522" y="0"/>
                  </a:lnTo>
                  <a:lnTo>
                    <a:pt x="534" y="0"/>
                  </a:lnTo>
                  <a:lnTo>
                    <a:pt x="552" y="0"/>
                  </a:lnTo>
                  <a:lnTo>
                    <a:pt x="564" y="0"/>
                  </a:lnTo>
                  <a:lnTo>
                    <a:pt x="594" y="0"/>
                  </a:lnTo>
                  <a:lnTo>
                    <a:pt x="606" y="6"/>
                  </a:lnTo>
                  <a:lnTo>
                    <a:pt x="624" y="6"/>
                  </a:lnTo>
                  <a:lnTo>
                    <a:pt x="655" y="12"/>
                  </a:lnTo>
                  <a:lnTo>
                    <a:pt x="667" y="12"/>
                  </a:lnTo>
                  <a:lnTo>
                    <a:pt x="679" y="12"/>
                  </a:lnTo>
                  <a:lnTo>
                    <a:pt x="697" y="18"/>
                  </a:lnTo>
                  <a:lnTo>
                    <a:pt x="727" y="24"/>
                  </a:lnTo>
                  <a:lnTo>
                    <a:pt x="739" y="24"/>
                  </a:lnTo>
                  <a:lnTo>
                    <a:pt x="751" y="30"/>
                  </a:lnTo>
                  <a:lnTo>
                    <a:pt x="781" y="36"/>
                  </a:lnTo>
                  <a:lnTo>
                    <a:pt x="793" y="42"/>
                  </a:lnTo>
                  <a:lnTo>
                    <a:pt x="811" y="42"/>
                  </a:lnTo>
                  <a:lnTo>
                    <a:pt x="823" y="48"/>
                  </a:lnTo>
                  <a:lnTo>
                    <a:pt x="847" y="60"/>
                  </a:lnTo>
                  <a:lnTo>
                    <a:pt x="865" y="66"/>
                  </a:lnTo>
                  <a:lnTo>
                    <a:pt x="877" y="66"/>
                  </a:lnTo>
                  <a:lnTo>
                    <a:pt x="901" y="78"/>
                  </a:lnTo>
                  <a:lnTo>
                    <a:pt x="913" y="84"/>
                  </a:lnTo>
                  <a:lnTo>
                    <a:pt x="931" y="90"/>
                  </a:lnTo>
                  <a:lnTo>
                    <a:pt x="955" y="102"/>
                  </a:lnTo>
                  <a:lnTo>
                    <a:pt x="967" y="108"/>
                  </a:lnTo>
                  <a:lnTo>
                    <a:pt x="979" y="114"/>
                  </a:lnTo>
                  <a:lnTo>
                    <a:pt x="991" y="126"/>
                  </a:lnTo>
                  <a:lnTo>
                    <a:pt x="1015" y="138"/>
                  </a:lnTo>
                  <a:lnTo>
                    <a:pt x="1027" y="144"/>
                  </a:lnTo>
                  <a:lnTo>
                    <a:pt x="1039" y="150"/>
                  </a:lnTo>
                  <a:lnTo>
                    <a:pt x="1057" y="168"/>
                  </a:lnTo>
                  <a:lnTo>
                    <a:pt x="1069" y="174"/>
                  </a:lnTo>
                  <a:lnTo>
                    <a:pt x="1081" y="186"/>
                  </a:lnTo>
                  <a:lnTo>
                    <a:pt x="1093" y="192"/>
                  </a:lnTo>
                  <a:lnTo>
                    <a:pt x="1111" y="210"/>
                  </a:lnTo>
                  <a:lnTo>
                    <a:pt x="1123" y="216"/>
                  </a:lnTo>
                  <a:lnTo>
                    <a:pt x="1135" y="228"/>
                  </a:lnTo>
                  <a:lnTo>
                    <a:pt x="1153" y="246"/>
                  </a:lnTo>
                  <a:lnTo>
                    <a:pt x="1159" y="258"/>
                  </a:lnTo>
                  <a:lnTo>
                    <a:pt x="1171" y="264"/>
                  </a:lnTo>
                  <a:lnTo>
                    <a:pt x="1189" y="282"/>
                  </a:lnTo>
                  <a:lnTo>
                    <a:pt x="1195" y="294"/>
                  </a:lnTo>
                  <a:lnTo>
                    <a:pt x="1207" y="306"/>
                  </a:lnTo>
                  <a:lnTo>
                    <a:pt x="1213" y="312"/>
                  </a:lnTo>
                  <a:lnTo>
                    <a:pt x="1231" y="336"/>
                  </a:lnTo>
                  <a:lnTo>
                    <a:pt x="1237" y="342"/>
                  </a:lnTo>
                  <a:lnTo>
                    <a:pt x="504" y="690"/>
                  </a:lnTo>
                  <a:lnTo>
                    <a:pt x="0" y="138"/>
                  </a:lnTo>
                  <a:close/>
                </a:path>
              </a:pathLst>
            </a:custGeom>
            <a:solidFill>
              <a:srgbClr val="0099CC"/>
            </a:solidFill>
            <a:ln w="9525">
              <a:solidFill>
                <a:srgbClr val="000000"/>
              </a:solidFill>
              <a:round/>
              <a:headEnd/>
              <a:tailEnd/>
            </a:ln>
          </p:spPr>
          <p:txBody>
            <a:bodyPr/>
            <a:lstStyle/>
            <a:p>
              <a:endParaRPr lang="en-US">
                <a:latin typeface="Constantia" pitchFamily="18" charset="0"/>
              </a:endParaRPr>
            </a:p>
          </p:txBody>
        </p:sp>
        <p:sp>
          <p:nvSpPr>
            <p:cNvPr id="108550" name="Freeform 5"/>
            <p:cNvSpPr>
              <a:spLocks/>
            </p:cNvSpPr>
            <p:nvPr/>
          </p:nvSpPr>
          <p:spPr bwMode="auto">
            <a:xfrm>
              <a:off x="3251" y="1636"/>
              <a:ext cx="1355" cy="603"/>
            </a:xfrm>
            <a:custGeom>
              <a:avLst/>
              <a:gdLst>
                <a:gd name="T0" fmla="*/ 733 w 781"/>
                <a:gd name="T1" fmla="*/ 0 h 348"/>
                <a:gd name="T2" fmla="*/ 739 w 781"/>
                <a:gd name="T3" fmla="*/ 12 h 348"/>
                <a:gd name="T4" fmla="*/ 745 w 781"/>
                <a:gd name="T5" fmla="*/ 24 h 348"/>
                <a:gd name="T6" fmla="*/ 763 w 781"/>
                <a:gd name="T7" fmla="*/ 48 h 348"/>
                <a:gd name="T8" fmla="*/ 769 w 781"/>
                <a:gd name="T9" fmla="*/ 54 h 348"/>
                <a:gd name="T10" fmla="*/ 775 w 781"/>
                <a:gd name="T11" fmla="*/ 66 h 348"/>
                <a:gd name="T12" fmla="*/ 781 w 781"/>
                <a:gd name="T13" fmla="*/ 78 h 348"/>
                <a:gd name="T14" fmla="*/ 0 w 781"/>
                <a:gd name="T15" fmla="*/ 348 h 348"/>
                <a:gd name="T16" fmla="*/ 733 w 781"/>
                <a:gd name="T17" fmla="*/ 0 h 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1"/>
                <a:gd name="T28" fmla="*/ 0 h 348"/>
                <a:gd name="T29" fmla="*/ 781 w 781"/>
                <a:gd name="T30" fmla="*/ 348 h 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1" h="348">
                  <a:moveTo>
                    <a:pt x="733" y="0"/>
                  </a:moveTo>
                  <a:lnTo>
                    <a:pt x="739" y="12"/>
                  </a:lnTo>
                  <a:lnTo>
                    <a:pt x="745" y="24"/>
                  </a:lnTo>
                  <a:lnTo>
                    <a:pt x="763" y="48"/>
                  </a:lnTo>
                  <a:lnTo>
                    <a:pt x="769" y="54"/>
                  </a:lnTo>
                  <a:lnTo>
                    <a:pt x="775" y="66"/>
                  </a:lnTo>
                  <a:lnTo>
                    <a:pt x="781" y="78"/>
                  </a:lnTo>
                  <a:lnTo>
                    <a:pt x="0" y="348"/>
                  </a:lnTo>
                  <a:lnTo>
                    <a:pt x="733" y="0"/>
                  </a:lnTo>
                  <a:close/>
                </a:path>
              </a:pathLst>
            </a:custGeom>
            <a:solidFill>
              <a:srgbClr val="FF6600"/>
            </a:solidFill>
            <a:ln w="9525">
              <a:solidFill>
                <a:srgbClr val="000000"/>
              </a:solidFill>
              <a:round/>
              <a:headEnd/>
              <a:tailEnd/>
            </a:ln>
          </p:spPr>
          <p:txBody>
            <a:bodyPr/>
            <a:lstStyle/>
            <a:p>
              <a:endParaRPr lang="en-US">
                <a:latin typeface="Constantia" pitchFamily="18" charset="0"/>
              </a:endParaRPr>
            </a:p>
          </p:txBody>
        </p:sp>
        <p:sp>
          <p:nvSpPr>
            <p:cNvPr id="108551" name="Freeform 6"/>
            <p:cNvSpPr>
              <a:spLocks/>
            </p:cNvSpPr>
            <p:nvPr/>
          </p:nvSpPr>
          <p:spPr bwMode="auto">
            <a:xfrm>
              <a:off x="3251" y="1771"/>
              <a:ext cx="1449" cy="468"/>
            </a:xfrm>
            <a:custGeom>
              <a:avLst/>
              <a:gdLst>
                <a:gd name="T0" fmla="*/ 781 w 835"/>
                <a:gd name="T1" fmla="*/ 0 h 270"/>
                <a:gd name="T2" fmla="*/ 787 w 835"/>
                <a:gd name="T3" fmla="*/ 12 h 270"/>
                <a:gd name="T4" fmla="*/ 793 w 835"/>
                <a:gd name="T5" fmla="*/ 36 h 270"/>
                <a:gd name="T6" fmla="*/ 799 w 835"/>
                <a:gd name="T7" fmla="*/ 48 h 270"/>
                <a:gd name="T8" fmla="*/ 805 w 835"/>
                <a:gd name="T9" fmla="*/ 60 h 270"/>
                <a:gd name="T10" fmla="*/ 811 w 835"/>
                <a:gd name="T11" fmla="*/ 66 h 270"/>
                <a:gd name="T12" fmla="*/ 817 w 835"/>
                <a:gd name="T13" fmla="*/ 90 h 270"/>
                <a:gd name="T14" fmla="*/ 823 w 835"/>
                <a:gd name="T15" fmla="*/ 102 h 270"/>
                <a:gd name="T16" fmla="*/ 823 w 835"/>
                <a:gd name="T17" fmla="*/ 114 h 270"/>
                <a:gd name="T18" fmla="*/ 829 w 835"/>
                <a:gd name="T19" fmla="*/ 126 h 270"/>
                <a:gd name="T20" fmla="*/ 835 w 835"/>
                <a:gd name="T21" fmla="*/ 150 h 270"/>
                <a:gd name="T22" fmla="*/ 835 w 835"/>
                <a:gd name="T23" fmla="*/ 162 h 270"/>
                <a:gd name="T24" fmla="*/ 835 w 835"/>
                <a:gd name="T25" fmla="*/ 174 h 270"/>
                <a:gd name="T26" fmla="*/ 0 w 835"/>
                <a:gd name="T27" fmla="*/ 270 h 270"/>
                <a:gd name="T28" fmla="*/ 781 w 835"/>
                <a:gd name="T29" fmla="*/ 0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5"/>
                <a:gd name="T46" fmla="*/ 0 h 270"/>
                <a:gd name="T47" fmla="*/ 835 w 835"/>
                <a:gd name="T48" fmla="*/ 270 h 2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5" h="270">
                  <a:moveTo>
                    <a:pt x="781" y="0"/>
                  </a:moveTo>
                  <a:lnTo>
                    <a:pt x="787" y="12"/>
                  </a:lnTo>
                  <a:lnTo>
                    <a:pt x="793" y="36"/>
                  </a:lnTo>
                  <a:lnTo>
                    <a:pt x="799" y="48"/>
                  </a:lnTo>
                  <a:lnTo>
                    <a:pt x="805" y="60"/>
                  </a:lnTo>
                  <a:lnTo>
                    <a:pt x="811" y="66"/>
                  </a:lnTo>
                  <a:lnTo>
                    <a:pt x="817" y="90"/>
                  </a:lnTo>
                  <a:lnTo>
                    <a:pt x="823" y="102"/>
                  </a:lnTo>
                  <a:lnTo>
                    <a:pt x="823" y="114"/>
                  </a:lnTo>
                  <a:lnTo>
                    <a:pt x="829" y="126"/>
                  </a:lnTo>
                  <a:lnTo>
                    <a:pt x="835" y="150"/>
                  </a:lnTo>
                  <a:lnTo>
                    <a:pt x="835" y="162"/>
                  </a:lnTo>
                  <a:lnTo>
                    <a:pt x="835" y="174"/>
                  </a:lnTo>
                  <a:lnTo>
                    <a:pt x="0" y="270"/>
                  </a:lnTo>
                  <a:lnTo>
                    <a:pt x="781" y="0"/>
                  </a:lnTo>
                  <a:close/>
                </a:path>
              </a:pathLst>
            </a:custGeom>
            <a:solidFill>
              <a:srgbClr val="FFCC00"/>
            </a:solidFill>
            <a:ln w="9525">
              <a:solidFill>
                <a:srgbClr val="000000"/>
              </a:solidFill>
              <a:round/>
              <a:headEnd/>
              <a:tailEnd/>
            </a:ln>
          </p:spPr>
          <p:txBody>
            <a:bodyPr/>
            <a:lstStyle/>
            <a:p>
              <a:endParaRPr lang="en-US">
                <a:latin typeface="Constantia" pitchFamily="18" charset="0"/>
              </a:endParaRPr>
            </a:p>
          </p:txBody>
        </p:sp>
        <p:sp>
          <p:nvSpPr>
            <p:cNvPr id="108552" name="Freeform 7"/>
            <p:cNvSpPr>
              <a:spLocks/>
            </p:cNvSpPr>
            <p:nvPr/>
          </p:nvSpPr>
          <p:spPr bwMode="auto">
            <a:xfrm>
              <a:off x="1794" y="2239"/>
              <a:ext cx="2" cy="344"/>
            </a:xfrm>
            <a:custGeom>
              <a:avLst/>
              <a:gdLst>
                <a:gd name="T0" fmla="*/ 0 w 2"/>
                <a:gd name="T1" fmla="*/ 60 h 198"/>
                <a:gd name="T2" fmla="*/ 0 w 2"/>
                <a:gd name="T3" fmla="*/ 48 h 198"/>
                <a:gd name="T4" fmla="*/ 0 w 2"/>
                <a:gd name="T5" fmla="*/ 36 h 198"/>
                <a:gd name="T6" fmla="*/ 0 w 2"/>
                <a:gd name="T7" fmla="*/ 24 h 198"/>
                <a:gd name="T8" fmla="*/ 0 w 2"/>
                <a:gd name="T9" fmla="*/ 24 h 198"/>
                <a:gd name="T10" fmla="*/ 0 w 2"/>
                <a:gd name="T11" fmla="*/ 12 h 198"/>
                <a:gd name="T12" fmla="*/ 0 w 2"/>
                <a:gd name="T13" fmla="*/ 0 h 198"/>
                <a:gd name="T14" fmla="*/ 0 w 2"/>
                <a:gd name="T15" fmla="*/ 138 h 198"/>
                <a:gd name="T16" fmla="*/ 0 w 2"/>
                <a:gd name="T17" fmla="*/ 150 h 198"/>
                <a:gd name="T18" fmla="*/ 0 w 2"/>
                <a:gd name="T19" fmla="*/ 162 h 198"/>
                <a:gd name="T20" fmla="*/ 0 w 2"/>
                <a:gd name="T21" fmla="*/ 162 h 198"/>
                <a:gd name="T22" fmla="*/ 0 w 2"/>
                <a:gd name="T23" fmla="*/ 174 h 198"/>
                <a:gd name="T24" fmla="*/ 0 w 2"/>
                <a:gd name="T25" fmla="*/ 186 h 198"/>
                <a:gd name="T26" fmla="*/ 0 w 2"/>
                <a:gd name="T27" fmla="*/ 198 h 198"/>
                <a:gd name="T28" fmla="*/ 0 w 2"/>
                <a:gd name="T29" fmla="*/ 60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
                <a:gd name="T46" fmla="*/ 0 h 198"/>
                <a:gd name="T47" fmla="*/ 2 w 2"/>
                <a:gd name="T48" fmla="*/ 198 h 1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 h="198">
                  <a:moveTo>
                    <a:pt x="0" y="60"/>
                  </a:moveTo>
                  <a:lnTo>
                    <a:pt x="0" y="48"/>
                  </a:lnTo>
                  <a:lnTo>
                    <a:pt x="0" y="36"/>
                  </a:lnTo>
                  <a:lnTo>
                    <a:pt x="0" y="24"/>
                  </a:lnTo>
                  <a:lnTo>
                    <a:pt x="0" y="12"/>
                  </a:lnTo>
                  <a:lnTo>
                    <a:pt x="0" y="0"/>
                  </a:lnTo>
                  <a:lnTo>
                    <a:pt x="0" y="138"/>
                  </a:lnTo>
                  <a:lnTo>
                    <a:pt x="0" y="150"/>
                  </a:lnTo>
                  <a:lnTo>
                    <a:pt x="0" y="162"/>
                  </a:lnTo>
                  <a:lnTo>
                    <a:pt x="0" y="174"/>
                  </a:lnTo>
                  <a:lnTo>
                    <a:pt x="0" y="186"/>
                  </a:lnTo>
                  <a:lnTo>
                    <a:pt x="0" y="198"/>
                  </a:lnTo>
                  <a:lnTo>
                    <a:pt x="0" y="60"/>
                  </a:lnTo>
                  <a:close/>
                </a:path>
              </a:pathLst>
            </a:custGeom>
            <a:solidFill>
              <a:srgbClr val="003366"/>
            </a:solidFill>
            <a:ln w="9525">
              <a:solidFill>
                <a:srgbClr val="000000"/>
              </a:solidFill>
              <a:round/>
              <a:headEnd/>
              <a:tailEnd/>
            </a:ln>
          </p:spPr>
          <p:txBody>
            <a:bodyPr/>
            <a:lstStyle/>
            <a:p>
              <a:endParaRPr lang="en-US">
                <a:latin typeface="Constantia" pitchFamily="18" charset="0"/>
              </a:endParaRPr>
            </a:p>
          </p:txBody>
        </p:sp>
        <p:sp>
          <p:nvSpPr>
            <p:cNvPr id="108553" name="Freeform 8"/>
            <p:cNvSpPr>
              <a:spLocks/>
            </p:cNvSpPr>
            <p:nvPr/>
          </p:nvSpPr>
          <p:spPr bwMode="auto">
            <a:xfrm>
              <a:off x="1794" y="1282"/>
              <a:ext cx="1457" cy="1061"/>
            </a:xfrm>
            <a:custGeom>
              <a:avLst/>
              <a:gdLst>
                <a:gd name="T0" fmla="*/ 0 w 840"/>
                <a:gd name="T1" fmla="*/ 612 h 612"/>
                <a:gd name="T2" fmla="*/ 0 w 840"/>
                <a:gd name="T3" fmla="*/ 600 h 612"/>
                <a:gd name="T4" fmla="*/ 0 w 840"/>
                <a:gd name="T5" fmla="*/ 576 h 612"/>
                <a:gd name="T6" fmla="*/ 0 w 840"/>
                <a:gd name="T7" fmla="*/ 564 h 612"/>
                <a:gd name="T8" fmla="*/ 0 w 840"/>
                <a:gd name="T9" fmla="*/ 552 h 612"/>
                <a:gd name="T10" fmla="*/ 0 w 840"/>
                <a:gd name="T11" fmla="*/ 540 h 612"/>
                <a:gd name="T12" fmla="*/ 0 w 840"/>
                <a:gd name="T13" fmla="*/ 516 h 612"/>
                <a:gd name="T14" fmla="*/ 0 w 840"/>
                <a:gd name="T15" fmla="*/ 504 h 612"/>
                <a:gd name="T16" fmla="*/ 0 w 840"/>
                <a:gd name="T17" fmla="*/ 492 h 612"/>
                <a:gd name="T18" fmla="*/ 6 w 840"/>
                <a:gd name="T19" fmla="*/ 468 h 612"/>
                <a:gd name="T20" fmla="*/ 6 w 840"/>
                <a:gd name="T21" fmla="*/ 456 h 612"/>
                <a:gd name="T22" fmla="*/ 6 w 840"/>
                <a:gd name="T23" fmla="*/ 444 h 612"/>
                <a:gd name="T24" fmla="*/ 12 w 840"/>
                <a:gd name="T25" fmla="*/ 432 h 612"/>
                <a:gd name="T26" fmla="*/ 18 w 840"/>
                <a:gd name="T27" fmla="*/ 408 h 612"/>
                <a:gd name="T28" fmla="*/ 18 w 840"/>
                <a:gd name="T29" fmla="*/ 396 h 612"/>
                <a:gd name="T30" fmla="*/ 24 w 840"/>
                <a:gd name="T31" fmla="*/ 384 h 612"/>
                <a:gd name="T32" fmla="*/ 30 w 840"/>
                <a:gd name="T33" fmla="*/ 360 h 612"/>
                <a:gd name="T34" fmla="*/ 36 w 840"/>
                <a:gd name="T35" fmla="*/ 348 h 612"/>
                <a:gd name="T36" fmla="*/ 42 w 840"/>
                <a:gd name="T37" fmla="*/ 342 h 612"/>
                <a:gd name="T38" fmla="*/ 42 w 840"/>
                <a:gd name="T39" fmla="*/ 330 h 612"/>
                <a:gd name="T40" fmla="*/ 54 w 840"/>
                <a:gd name="T41" fmla="*/ 306 h 612"/>
                <a:gd name="T42" fmla="*/ 60 w 840"/>
                <a:gd name="T43" fmla="*/ 294 h 612"/>
                <a:gd name="T44" fmla="*/ 66 w 840"/>
                <a:gd name="T45" fmla="*/ 282 h 612"/>
                <a:gd name="T46" fmla="*/ 78 w 840"/>
                <a:gd name="T47" fmla="*/ 258 h 612"/>
                <a:gd name="T48" fmla="*/ 84 w 840"/>
                <a:gd name="T49" fmla="*/ 252 h 612"/>
                <a:gd name="T50" fmla="*/ 90 w 840"/>
                <a:gd name="T51" fmla="*/ 240 h 612"/>
                <a:gd name="T52" fmla="*/ 102 w 840"/>
                <a:gd name="T53" fmla="*/ 216 h 612"/>
                <a:gd name="T54" fmla="*/ 114 w 840"/>
                <a:gd name="T55" fmla="*/ 204 h 612"/>
                <a:gd name="T56" fmla="*/ 120 w 840"/>
                <a:gd name="T57" fmla="*/ 198 h 612"/>
                <a:gd name="T58" fmla="*/ 126 w 840"/>
                <a:gd name="T59" fmla="*/ 186 h 612"/>
                <a:gd name="T60" fmla="*/ 144 w 840"/>
                <a:gd name="T61" fmla="*/ 168 h 612"/>
                <a:gd name="T62" fmla="*/ 150 w 840"/>
                <a:gd name="T63" fmla="*/ 156 h 612"/>
                <a:gd name="T64" fmla="*/ 162 w 840"/>
                <a:gd name="T65" fmla="*/ 144 h 612"/>
                <a:gd name="T66" fmla="*/ 180 w 840"/>
                <a:gd name="T67" fmla="*/ 126 h 612"/>
                <a:gd name="T68" fmla="*/ 186 w 840"/>
                <a:gd name="T69" fmla="*/ 120 h 612"/>
                <a:gd name="T70" fmla="*/ 198 w 840"/>
                <a:gd name="T71" fmla="*/ 108 h 612"/>
                <a:gd name="T72" fmla="*/ 204 w 840"/>
                <a:gd name="T73" fmla="*/ 96 h 612"/>
                <a:gd name="T74" fmla="*/ 222 w 840"/>
                <a:gd name="T75" fmla="*/ 78 h 612"/>
                <a:gd name="T76" fmla="*/ 234 w 840"/>
                <a:gd name="T77" fmla="*/ 72 h 612"/>
                <a:gd name="T78" fmla="*/ 246 w 840"/>
                <a:gd name="T79" fmla="*/ 66 h 612"/>
                <a:gd name="T80" fmla="*/ 264 w 840"/>
                <a:gd name="T81" fmla="*/ 48 h 612"/>
                <a:gd name="T82" fmla="*/ 276 w 840"/>
                <a:gd name="T83" fmla="*/ 36 h 612"/>
                <a:gd name="T84" fmla="*/ 288 w 840"/>
                <a:gd name="T85" fmla="*/ 30 h 612"/>
                <a:gd name="T86" fmla="*/ 300 w 840"/>
                <a:gd name="T87" fmla="*/ 24 h 612"/>
                <a:gd name="T88" fmla="*/ 324 w 840"/>
                <a:gd name="T89" fmla="*/ 6 h 612"/>
                <a:gd name="T90" fmla="*/ 336 w 840"/>
                <a:gd name="T91" fmla="*/ 0 h 612"/>
                <a:gd name="T92" fmla="*/ 840 w 840"/>
                <a:gd name="T93" fmla="*/ 552 h 612"/>
                <a:gd name="T94" fmla="*/ 0 w 840"/>
                <a:gd name="T95" fmla="*/ 612 h 6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0"/>
                <a:gd name="T145" fmla="*/ 0 h 612"/>
                <a:gd name="T146" fmla="*/ 840 w 840"/>
                <a:gd name="T147" fmla="*/ 612 h 6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0" h="612">
                  <a:moveTo>
                    <a:pt x="0" y="612"/>
                  </a:moveTo>
                  <a:lnTo>
                    <a:pt x="0" y="600"/>
                  </a:lnTo>
                  <a:lnTo>
                    <a:pt x="0" y="576"/>
                  </a:lnTo>
                  <a:lnTo>
                    <a:pt x="0" y="564"/>
                  </a:lnTo>
                  <a:lnTo>
                    <a:pt x="0" y="552"/>
                  </a:lnTo>
                  <a:lnTo>
                    <a:pt x="0" y="540"/>
                  </a:lnTo>
                  <a:lnTo>
                    <a:pt x="0" y="516"/>
                  </a:lnTo>
                  <a:lnTo>
                    <a:pt x="0" y="504"/>
                  </a:lnTo>
                  <a:lnTo>
                    <a:pt x="0" y="492"/>
                  </a:lnTo>
                  <a:lnTo>
                    <a:pt x="6" y="468"/>
                  </a:lnTo>
                  <a:lnTo>
                    <a:pt x="6" y="456"/>
                  </a:lnTo>
                  <a:lnTo>
                    <a:pt x="6" y="444"/>
                  </a:lnTo>
                  <a:lnTo>
                    <a:pt x="12" y="432"/>
                  </a:lnTo>
                  <a:lnTo>
                    <a:pt x="18" y="408"/>
                  </a:lnTo>
                  <a:lnTo>
                    <a:pt x="18" y="396"/>
                  </a:lnTo>
                  <a:lnTo>
                    <a:pt x="24" y="384"/>
                  </a:lnTo>
                  <a:lnTo>
                    <a:pt x="30" y="360"/>
                  </a:lnTo>
                  <a:lnTo>
                    <a:pt x="36" y="348"/>
                  </a:lnTo>
                  <a:lnTo>
                    <a:pt x="42" y="342"/>
                  </a:lnTo>
                  <a:lnTo>
                    <a:pt x="42" y="330"/>
                  </a:lnTo>
                  <a:lnTo>
                    <a:pt x="54" y="306"/>
                  </a:lnTo>
                  <a:lnTo>
                    <a:pt x="60" y="294"/>
                  </a:lnTo>
                  <a:lnTo>
                    <a:pt x="66" y="282"/>
                  </a:lnTo>
                  <a:lnTo>
                    <a:pt x="78" y="258"/>
                  </a:lnTo>
                  <a:lnTo>
                    <a:pt x="84" y="252"/>
                  </a:lnTo>
                  <a:lnTo>
                    <a:pt x="90" y="240"/>
                  </a:lnTo>
                  <a:lnTo>
                    <a:pt x="102" y="216"/>
                  </a:lnTo>
                  <a:lnTo>
                    <a:pt x="114" y="204"/>
                  </a:lnTo>
                  <a:lnTo>
                    <a:pt x="120" y="198"/>
                  </a:lnTo>
                  <a:lnTo>
                    <a:pt x="126" y="186"/>
                  </a:lnTo>
                  <a:lnTo>
                    <a:pt x="144" y="168"/>
                  </a:lnTo>
                  <a:lnTo>
                    <a:pt x="150" y="156"/>
                  </a:lnTo>
                  <a:lnTo>
                    <a:pt x="162" y="144"/>
                  </a:lnTo>
                  <a:lnTo>
                    <a:pt x="180" y="126"/>
                  </a:lnTo>
                  <a:lnTo>
                    <a:pt x="186" y="120"/>
                  </a:lnTo>
                  <a:lnTo>
                    <a:pt x="198" y="108"/>
                  </a:lnTo>
                  <a:lnTo>
                    <a:pt x="204" y="96"/>
                  </a:lnTo>
                  <a:lnTo>
                    <a:pt x="222" y="78"/>
                  </a:lnTo>
                  <a:lnTo>
                    <a:pt x="234" y="72"/>
                  </a:lnTo>
                  <a:lnTo>
                    <a:pt x="246" y="66"/>
                  </a:lnTo>
                  <a:lnTo>
                    <a:pt x="264" y="48"/>
                  </a:lnTo>
                  <a:lnTo>
                    <a:pt x="276" y="36"/>
                  </a:lnTo>
                  <a:lnTo>
                    <a:pt x="288" y="30"/>
                  </a:lnTo>
                  <a:lnTo>
                    <a:pt x="300" y="24"/>
                  </a:lnTo>
                  <a:lnTo>
                    <a:pt x="324" y="6"/>
                  </a:lnTo>
                  <a:lnTo>
                    <a:pt x="336" y="0"/>
                  </a:lnTo>
                  <a:lnTo>
                    <a:pt x="840" y="552"/>
                  </a:lnTo>
                  <a:lnTo>
                    <a:pt x="0" y="612"/>
                  </a:lnTo>
                  <a:close/>
                </a:path>
              </a:pathLst>
            </a:custGeom>
            <a:solidFill>
              <a:srgbClr val="FF9966"/>
            </a:solidFill>
            <a:ln w="9525">
              <a:solidFill>
                <a:srgbClr val="000000"/>
              </a:solidFill>
              <a:round/>
              <a:headEnd/>
              <a:tailEnd/>
            </a:ln>
          </p:spPr>
          <p:txBody>
            <a:bodyPr/>
            <a:lstStyle/>
            <a:p>
              <a:endParaRPr lang="en-US">
                <a:latin typeface="Constantia" pitchFamily="18" charset="0"/>
              </a:endParaRPr>
            </a:p>
          </p:txBody>
        </p:sp>
        <p:sp>
          <p:nvSpPr>
            <p:cNvPr id="108554" name="Freeform 9"/>
            <p:cNvSpPr>
              <a:spLocks/>
            </p:cNvSpPr>
            <p:nvPr/>
          </p:nvSpPr>
          <p:spPr bwMode="auto">
            <a:xfrm>
              <a:off x="4543" y="2239"/>
              <a:ext cx="177" cy="801"/>
            </a:xfrm>
            <a:custGeom>
              <a:avLst/>
              <a:gdLst>
                <a:gd name="T0" fmla="*/ 102 w 102"/>
                <a:gd name="T1" fmla="*/ 0 h 462"/>
                <a:gd name="T2" fmla="*/ 102 w 102"/>
                <a:gd name="T3" fmla="*/ 12 h 462"/>
                <a:gd name="T4" fmla="*/ 102 w 102"/>
                <a:gd name="T5" fmla="*/ 36 h 462"/>
                <a:gd name="T6" fmla="*/ 96 w 102"/>
                <a:gd name="T7" fmla="*/ 48 h 462"/>
                <a:gd name="T8" fmla="*/ 96 w 102"/>
                <a:gd name="T9" fmla="*/ 60 h 462"/>
                <a:gd name="T10" fmla="*/ 96 w 102"/>
                <a:gd name="T11" fmla="*/ 84 h 462"/>
                <a:gd name="T12" fmla="*/ 90 w 102"/>
                <a:gd name="T13" fmla="*/ 96 h 462"/>
                <a:gd name="T14" fmla="*/ 90 w 102"/>
                <a:gd name="T15" fmla="*/ 108 h 462"/>
                <a:gd name="T16" fmla="*/ 84 w 102"/>
                <a:gd name="T17" fmla="*/ 132 h 462"/>
                <a:gd name="T18" fmla="*/ 84 w 102"/>
                <a:gd name="T19" fmla="*/ 144 h 462"/>
                <a:gd name="T20" fmla="*/ 78 w 102"/>
                <a:gd name="T21" fmla="*/ 156 h 462"/>
                <a:gd name="T22" fmla="*/ 72 w 102"/>
                <a:gd name="T23" fmla="*/ 180 h 462"/>
                <a:gd name="T24" fmla="*/ 66 w 102"/>
                <a:gd name="T25" fmla="*/ 192 h 462"/>
                <a:gd name="T26" fmla="*/ 66 w 102"/>
                <a:gd name="T27" fmla="*/ 204 h 462"/>
                <a:gd name="T28" fmla="*/ 54 w 102"/>
                <a:gd name="T29" fmla="*/ 228 h 462"/>
                <a:gd name="T30" fmla="*/ 48 w 102"/>
                <a:gd name="T31" fmla="*/ 240 h 462"/>
                <a:gd name="T32" fmla="*/ 42 w 102"/>
                <a:gd name="T33" fmla="*/ 252 h 462"/>
                <a:gd name="T34" fmla="*/ 36 w 102"/>
                <a:gd name="T35" fmla="*/ 270 h 462"/>
                <a:gd name="T36" fmla="*/ 30 w 102"/>
                <a:gd name="T37" fmla="*/ 282 h 462"/>
                <a:gd name="T38" fmla="*/ 24 w 102"/>
                <a:gd name="T39" fmla="*/ 294 h 462"/>
                <a:gd name="T40" fmla="*/ 6 w 102"/>
                <a:gd name="T41" fmla="*/ 318 h 462"/>
                <a:gd name="T42" fmla="*/ 0 w 102"/>
                <a:gd name="T43" fmla="*/ 324 h 462"/>
                <a:gd name="T44" fmla="*/ 0 w 102"/>
                <a:gd name="T45" fmla="*/ 462 h 462"/>
                <a:gd name="T46" fmla="*/ 6 w 102"/>
                <a:gd name="T47" fmla="*/ 456 h 462"/>
                <a:gd name="T48" fmla="*/ 24 w 102"/>
                <a:gd name="T49" fmla="*/ 432 h 462"/>
                <a:gd name="T50" fmla="*/ 30 w 102"/>
                <a:gd name="T51" fmla="*/ 420 h 462"/>
                <a:gd name="T52" fmla="*/ 36 w 102"/>
                <a:gd name="T53" fmla="*/ 408 h 462"/>
                <a:gd name="T54" fmla="*/ 42 w 102"/>
                <a:gd name="T55" fmla="*/ 390 h 462"/>
                <a:gd name="T56" fmla="*/ 48 w 102"/>
                <a:gd name="T57" fmla="*/ 378 h 462"/>
                <a:gd name="T58" fmla="*/ 54 w 102"/>
                <a:gd name="T59" fmla="*/ 366 h 462"/>
                <a:gd name="T60" fmla="*/ 66 w 102"/>
                <a:gd name="T61" fmla="*/ 342 h 462"/>
                <a:gd name="T62" fmla="*/ 66 w 102"/>
                <a:gd name="T63" fmla="*/ 330 h 462"/>
                <a:gd name="T64" fmla="*/ 72 w 102"/>
                <a:gd name="T65" fmla="*/ 318 h 462"/>
                <a:gd name="T66" fmla="*/ 78 w 102"/>
                <a:gd name="T67" fmla="*/ 294 h 462"/>
                <a:gd name="T68" fmla="*/ 84 w 102"/>
                <a:gd name="T69" fmla="*/ 282 h 462"/>
                <a:gd name="T70" fmla="*/ 84 w 102"/>
                <a:gd name="T71" fmla="*/ 270 h 462"/>
                <a:gd name="T72" fmla="*/ 90 w 102"/>
                <a:gd name="T73" fmla="*/ 246 h 462"/>
                <a:gd name="T74" fmla="*/ 90 w 102"/>
                <a:gd name="T75" fmla="*/ 234 h 462"/>
                <a:gd name="T76" fmla="*/ 96 w 102"/>
                <a:gd name="T77" fmla="*/ 222 h 462"/>
                <a:gd name="T78" fmla="*/ 96 w 102"/>
                <a:gd name="T79" fmla="*/ 198 h 462"/>
                <a:gd name="T80" fmla="*/ 96 w 102"/>
                <a:gd name="T81" fmla="*/ 186 h 462"/>
                <a:gd name="T82" fmla="*/ 102 w 102"/>
                <a:gd name="T83" fmla="*/ 174 h 462"/>
                <a:gd name="T84" fmla="*/ 102 w 102"/>
                <a:gd name="T85" fmla="*/ 150 h 462"/>
                <a:gd name="T86" fmla="*/ 102 w 102"/>
                <a:gd name="T87" fmla="*/ 138 h 462"/>
                <a:gd name="T88" fmla="*/ 102 w 102"/>
                <a:gd name="T89" fmla="*/ 0 h 4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462"/>
                <a:gd name="T137" fmla="*/ 102 w 102"/>
                <a:gd name="T138" fmla="*/ 462 h 4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462">
                  <a:moveTo>
                    <a:pt x="102" y="0"/>
                  </a:moveTo>
                  <a:lnTo>
                    <a:pt x="102" y="12"/>
                  </a:lnTo>
                  <a:lnTo>
                    <a:pt x="102" y="36"/>
                  </a:lnTo>
                  <a:lnTo>
                    <a:pt x="96" y="48"/>
                  </a:lnTo>
                  <a:lnTo>
                    <a:pt x="96" y="60"/>
                  </a:lnTo>
                  <a:lnTo>
                    <a:pt x="96" y="84"/>
                  </a:lnTo>
                  <a:lnTo>
                    <a:pt x="90" y="96"/>
                  </a:lnTo>
                  <a:lnTo>
                    <a:pt x="90" y="108"/>
                  </a:lnTo>
                  <a:lnTo>
                    <a:pt x="84" y="132"/>
                  </a:lnTo>
                  <a:lnTo>
                    <a:pt x="84" y="144"/>
                  </a:lnTo>
                  <a:lnTo>
                    <a:pt x="78" y="156"/>
                  </a:lnTo>
                  <a:lnTo>
                    <a:pt x="72" y="180"/>
                  </a:lnTo>
                  <a:lnTo>
                    <a:pt x="66" y="192"/>
                  </a:lnTo>
                  <a:lnTo>
                    <a:pt x="66" y="204"/>
                  </a:lnTo>
                  <a:lnTo>
                    <a:pt x="54" y="228"/>
                  </a:lnTo>
                  <a:lnTo>
                    <a:pt x="48" y="240"/>
                  </a:lnTo>
                  <a:lnTo>
                    <a:pt x="42" y="252"/>
                  </a:lnTo>
                  <a:lnTo>
                    <a:pt x="36" y="270"/>
                  </a:lnTo>
                  <a:lnTo>
                    <a:pt x="30" y="282"/>
                  </a:lnTo>
                  <a:lnTo>
                    <a:pt x="24" y="294"/>
                  </a:lnTo>
                  <a:lnTo>
                    <a:pt x="6" y="318"/>
                  </a:lnTo>
                  <a:lnTo>
                    <a:pt x="0" y="324"/>
                  </a:lnTo>
                  <a:lnTo>
                    <a:pt x="0" y="462"/>
                  </a:lnTo>
                  <a:lnTo>
                    <a:pt x="6" y="456"/>
                  </a:lnTo>
                  <a:lnTo>
                    <a:pt x="24" y="432"/>
                  </a:lnTo>
                  <a:lnTo>
                    <a:pt x="30" y="420"/>
                  </a:lnTo>
                  <a:lnTo>
                    <a:pt x="36" y="408"/>
                  </a:lnTo>
                  <a:lnTo>
                    <a:pt x="42" y="390"/>
                  </a:lnTo>
                  <a:lnTo>
                    <a:pt x="48" y="378"/>
                  </a:lnTo>
                  <a:lnTo>
                    <a:pt x="54" y="366"/>
                  </a:lnTo>
                  <a:lnTo>
                    <a:pt x="66" y="342"/>
                  </a:lnTo>
                  <a:lnTo>
                    <a:pt x="66" y="330"/>
                  </a:lnTo>
                  <a:lnTo>
                    <a:pt x="72" y="318"/>
                  </a:lnTo>
                  <a:lnTo>
                    <a:pt x="78" y="294"/>
                  </a:lnTo>
                  <a:lnTo>
                    <a:pt x="84" y="282"/>
                  </a:lnTo>
                  <a:lnTo>
                    <a:pt x="84" y="270"/>
                  </a:lnTo>
                  <a:lnTo>
                    <a:pt x="90" y="246"/>
                  </a:lnTo>
                  <a:lnTo>
                    <a:pt x="90" y="234"/>
                  </a:lnTo>
                  <a:lnTo>
                    <a:pt x="96" y="222"/>
                  </a:lnTo>
                  <a:lnTo>
                    <a:pt x="96" y="198"/>
                  </a:lnTo>
                  <a:lnTo>
                    <a:pt x="96" y="186"/>
                  </a:lnTo>
                  <a:lnTo>
                    <a:pt x="102" y="174"/>
                  </a:lnTo>
                  <a:lnTo>
                    <a:pt x="102" y="150"/>
                  </a:lnTo>
                  <a:lnTo>
                    <a:pt x="102" y="138"/>
                  </a:lnTo>
                  <a:lnTo>
                    <a:pt x="102" y="0"/>
                  </a:lnTo>
                  <a:close/>
                </a:path>
              </a:pathLst>
            </a:custGeom>
            <a:gradFill rotWithShape="0">
              <a:gsLst>
                <a:gs pos="0">
                  <a:srgbClr val="6F6FFF"/>
                </a:gs>
                <a:gs pos="100000">
                  <a:srgbClr val="4D4DFF"/>
                </a:gs>
              </a:gsLst>
              <a:lin ang="0" scaled="1"/>
            </a:gradFill>
            <a:ln w="9525">
              <a:solidFill>
                <a:srgbClr val="000000"/>
              </a:solidFill>
              <a:round/>
              <a:headEnd/>
              <a:tailEnd/>
            </a:ln>
          </p:spPr>
          <p:txBody>
            <a:bodyPr/>
            <a:lstStyle/>
            <a:p>
              <a:endParaRPr lang="en-US">
                <a:latin typeface="Constantia" pitchFamily="18" charset="0"/>
              </a:endParaRPr>
            </a:p>
          </p:txBody>
        </p:sp>
        <p:sp>
          <p:nvSpPr>
            <p:cNvPr id="108555" name="Freeform 10"/>
            <p:cNvSpPr>
              <a:spLocks/>
            </p:cNvSpPr>
            <p:nvPr/>
          </p:nvSpPr>
          <p:spPr bwMode="auto">
            <a:xfrm>
              <a:off x="3251" y="2073"/>
              <a:ext cx="1469" cy="728"/>
            </a:xfrm>
            <a:custGeom>
              <a:avLst/>
              <a:gdLst>
                <a:gd name="T0" fmla="*/ 835 w 847"/>
                <a:gd name="T1" fmla="*/ 0 h 420"/>
                <a:gd name="T2" fmla="*/ 841 w 847"/>
                <a:gd name="T3" fmla="*/ 12 h 420"/>
                <a:gd name="T4" fmla="*/ 841 w 847"/>
                <a:gd name="T5" fmla="*/ 36 h 420"/>
                <a:gd name="T6" fmla="*/ 841 w 847"/>
                <a:gd name="T7" fmla="*/ 48 h 420"/>
                <a:gd name="T8" fmla="*/ 847 w 847"/>
                <a:gd name="T9" fmla="*/ 60 h 420"/>
                <a:gd name="T10" fmla="*/ 847 w 847"/>
                <a:gd name="T11" fmla="*/ 84 h 420"/>
                <a:gd name="T12" fmla="*/ 847 w 847"/>
                <a:gd name="T13" fmla="*/ 96 h 420"/>
                <a:gd name="T14" fmla="*/ 847 w 847"/>
                <a:gd name="T15" fmla="*/ 108 h 420"/>
                <a:gd name="T16" fmla="*/ 847 w 847"/>
                <a:gd name="T17" fmla="*/ 132 h 420"/>
                <a:gd name="T18" fmla="*/ 841 w 847"/>
                <a:gd name="T19" fmla="*/ 144 h 420"/>
                <a:gd name="T20" fmla="*/ 841 w 847"/>
                <a:gd name="T21" fmla="*/ 156 h 420"/>
                <a:gd name="T22" fmla="*/ 841 w 847"/>
                <a:gd name="T23" fmla="*/ 180 h 420"/>
                <a:gd name="T24" fmla="*/ 835 w 847"/>
                <a:gd name="T25" fmla="*/ 192 h 420"/>
                <a:gd name="T26" fmla="*/ 835 w 847"/>
                <a:gd name="T27" fmla="*/ 204 h 420"/>
                <a:gd name="T28" fmla="*/ 829 w 847"/>
                <a:gd name="T29" fmla="*/ 228 h 420"/>
                <a:gd name="T30" fmla="*/ 829 w 847"/>
                <a:gd name="T31" fmla="*/ 240 h 420"/>
                <a:gd name="T32" fmla="*/ 823 w 847"/>
                <a:gd name="T33" fmla="*/ 252 h 420"/>
                <a:gd name="T34" fmla="*/ 817 w 847"/>
                <a:gd name="T35" fmla="*/ 276 h 420"/>
                <a:gd name="T36" fmla="*/ 811 w 847"/>
                <a:gd name="T37" fmla="*/ 288 h 420"/>
                <a:gd name="T38" fmla="*/ 811 w 847"/>
                <a:gd name="T39" fmla="*/ 300 h 420"/>
                <a:gd name="T40" fmla="*/ 799 w 847"/>
                <a:gd name="T41" fmla="*/ 324 h 420"/>
                <a:gd name="T42" fmla="*/ 793 w 847"/>
                <a:gd name="T43" fmla="*/ 336 h 420"/>
                <a:gd name="T44" fmla="*/ 787 w 847"/>
                <a:gd name="T45" fmla="*/ 348 h 420"/>
                <a:gd name="T46" fmla="*/ 781 w 847"/>
                <a:gd name="T47" fmla="*/ 366 h 420"/>
                <a:gd name="T48" fmla="*/ 775 w 847"/>
                <a:gd name="T49" fmla="*/ 378 h 420"/>
                <a:gd name="T50" fmla="*/ 769 w 847"/>
                <a:gd name="T51" fmla="*/ 390 h 420"/>
                <a:gd name="T52" fmla="*/ 751 w 847"/>
                <a:gd name="T53" fmla="*/ 414 h 420"/>
                <a:gd name="T54" fmla="*/ 745 w 847"/>
                <a:gd name="T55" fmla="*/ 420 h 420"/>
                <a:gd name="T56" fmla="*/ 0 w 847"/>
                <a:gd name="T57" fmla="*/ 96 h 420"/>
                <a:gd name="T58" fmla="*/ 835 w 847"/>
                <a:gd name="T59" fmla="*/ 0 h 4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7"/>
                <a:gd name="T91" fmla="*/ 0 h 420"/>
                <a:gd name="T92" fmla="*/ 847 w 847"/>
                <a:gd name="T93" fmla="*/ 420 h 4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7" h="420">
                  <a:moveTo>
                    <a:pt x="835" y="0"/>
                  </a:moveTo>
                  <a:lnTo>
                    <a:pt x="841" y="12"/>
                  </a:lnTo>
                  <a:lnTo>
                    <a:pt x="841" y="36"/>
                  </a:lnTo>
                  <a:lnTo>
                    <a:pt x="841" y="48"/>
                  </a:lnTo>
                  <a:lnTo>
                    <a:pt x="847" y="60"/>
                  </a:lnTo>
                  <a:lnTo>
                    <a:pt x="847" y="84"/>
                  </a:lnTo>
                  <a:lnTo>
                    <a:pt x="847" y="96"/>
                  </a:lnTo>
                  <a:lnTo>
                    <a:pt x="847" y="108"/>
                  </a:lnTo>
                  <a:lnTo>
                    <a:pt x="847" y="132"/>
                  </a:lnTo>
                  <a:lnTo>
                    <a:pt x="841" y="144"/>
                  </a:lnTo>
                  <a:lnTo>
                    <a:pt x="841" y="156"/>
                  </a:lnTo>
                  <a:lnTo>
                    <a:pt x="841" y="180"/>
                  </a:lnTo>
                  <a:lnTo>
                    <a:pt x="835" y="192"/>
                  </a:lnTo>
                  <a:lnTo>
                    <a:pt x="835" y="204"/>
                  </a:lnTo>
                  <a:lnTo>
                    <a:pt x="829" y="228"/>
                  </a:lnTo>
                  <a:lnTo>
                    <a:pt x="829" y="240"/>
                  </a:lnTo>
                  <a:lnTo>
                    <a:pt x="823" y="252"/>
                  </a:lnTo>
                  <a:lnTo>
                    <a:pt x="817" y="276"/>
                  </a:lnTo>
                  <a:lnTo>
                    <a:pt x="811" y="288"/>
                  </a:lnTo>
                  <a:lnTo>
                    <a:pt x="811" y="300"/>
                  </a:lnTo>
                  <a:lnTo>
                    <a:pt x="799" y="324"/>
                  </a:lnTo>
                  <a:lnTo>
                    <a:pt x="793" y="336"/>
                  </a:lnTo>
                  <a:lnTo>
                    <a:pt x="787" y="348"/>
                  </a:lnTo>
                  <a:lnTo>
                    <a:pt x="781" y="366"/>
                  </a:lnTo>
                  <a:lnTo>
                    <a:pt x="775" y="378"/>
                  </a:lnTo>
                  <a:lnTo>
                    <a:pt x="769" y="390"/>
                  </a:lnTo>
                  <a:lnTo>
                    <a:pt x="751" y="414"/>
                  </a:lnTo>
                  <a:lnTo>
                    <a:pt x="745" y="420"/>
                  </a:lnTo>
                  <a:lnTo>
                    <a:pt x="0" y="96"/>
                  </a:lnTo>
                  <a:lnTo>
                    <a:pt x="835" y="0"/>
                  </a:lnTo>
                  <a:close/>
                </a:path>
              </a:pathLst>
            </a:custGeom>
            <a:solidFill>
              <a:srgbClr val="9999FF"/>
            </a:solidFill>
            <a:ln w="9525">
              <a:solidFill>
                <a:srgbClr val="000000"/>
              </a:solidFill>
              <a:round/>
              <a:headEnd/>
              <a:tailEnd/>
            </a:ln>
          </p:spPr>
          <p:txBody>
            <a:bodyPr/>
            <a:lstStyle/>
            <a:p>
              <a:endParaRPr lang="en-US">
                <a:latin typeface="Constantia" pitchFamily="18" charset="0"/>
              </a:endParaRPr>
            </a:p>
          </p:txBody>
        </p:sp>
        <p:sp>
          <p:nvSpPr>
            <p:cNvPr id="108556" name="Freeform 11"/>
            <p:cNvSpPr>
              <a:spLocks/>
            </p:cNvSpPr>
            <p:nvPr/>
          </p:nvSpPr>
          <p:spPr bwMode="auto">
            <a:xfrm>
              <a:off x="1794" y="2343"/>
              <a:ext cx="770" cy="1196"/>
            </a:xfrm>
            <a:custGeom>
              <a:avLst/>
              <a:gdLst>
                <a:gd name="T0" fmla="*/ 432 w 444"/>
                <a:gd name="T1" fmla="*/ 546 h 690"/>
                <a:gd name="T2" fmla="*/ 396 w 444"/>
                <a:gd name="T3" fmla="*/ 528 h 690"/>
                <a:gd name="T4" fmla="*/ 372 w 444"/>
                <a:gd name="T5" fmla="*/ 516 h 690"/>
                <a:gd name="T6" fmla="*/ 336 w 444"/>
                <a:gd name="T7" fmla="*/ 492 h 690"/>
                <a:gd name="T8" fmla="*/ 312 w 444"/>
                <a:gd name="T9" fmla="*/ 480 h 690"/>
                <a:gd name="T10" fmla="*/ 276 w 444"/>
                <a:gd name="T11" fmla="*/ 456 h 690"/>
                <a:gd name="T12" fmla="*/ 258 w 444"/>
                <a:gd name="T13" fmla="*/ 438 h 690"/>
                <a:gd name="T14" fmla="*/ 222 w 444"/>
                <a:gd name="T15" fmla="*/ 414 h 690"/>
                <a:gd name="T16" fmla="*/ 198 w 444"/>
                <a:gd name="T17" fmla="*/ 384 h 690"/>
                <a:gd name="T18" fmla="*/ 180 w 444"/>
                <a:gd name="T19" fmla="*/ 366 h 690"/>
                <a:gd name="T20" fmla="*/ 150 w 444"/>
                <a:gd name="T21" fmla="*/ 336 h 690"/>
                <a:gd name="T22" fmla="*/ 132 w 444"/>
                <a:gd name="T23" fmla="*/ 318 h 690"/>
                <a:gd name="T24" fmla="*/ 114 w 444"/>
                <a:gd name="T25" fmla="*/ 288 h 690"/>
                <a:gd name="T26" fmla="*/ 96 w 444"/>
                <a:gd name="T27" fmla="*/ 264 h 690"/>
                <a:gd name="T28" fmla="*/ 78 w 444"/>
                <a:gd name="T29" fmla="*/ 234 h 690"/>
                <a:gd name="T30" fmla="*/ 66 w 444"/>
                <a:gd name="T31" fmla="*/ 210 h 690"/>
                <a:gd name="T32" fmla="*/ 48 w 444"/>
                <a:gd name="T33" fmla="*/ 180 h 690"/>
                <a:gd name="T34" fmla="*/ 42 w 444"/>
                <a:gd name="T35" fmla="*/ 156 h 690"/>
                <a:gd name="T36" fmla="*/ 30 w 444"/>
                <a:gd name="T37" fmla="*/ 120 h 690"/>
                <a:gd name="T38" fmla="*/ 18 w 444"/>
                <a:gd name="T39" fmla="*/ 96 h 690"/>
                <a:gd name="T40" fmla="*/ 12 w 444"/>
                <a:gd name="T41" fmla="*/ 60 h 690"/>
                <a:gd name="T42" fmla="*/ 6 w 444"/>
                <a:gd name="T43" fmla="*/ 36 h 690"/>
                <a:gd name="T44" fmla="*/ 0 w 444"/>
                <a:gd name="T45" fmla="*/ 0 h 690"/>
                <a:gd name="T46" fmla="*/ 6 w 444"/>
                <a:gd name="T47" fmla="*/ 150 h 690"/>
                <a:gd name="T48" fmla="*/ 6 w 444"/>
                <a:gd name="T49" fmla="*/ 186 h 690"/>
                <a:gd name="T50" fmla="*/ 12 w 444"/>
                <a:gd name="T51" fmla="*/ 210 h 690"/>
                <a:gd name="T52" fmla="*/ 24 w 444"/>
                <a:gd name="T53" fmla="*/ 246 h 690"/>
                <a:gd name="T54" fmla="*/ 30 w 444"/>
                <a:gd name="T55" fmla="*/ 270 h 690"/>
                <a:gd name="T56" fmla="*/ 42 w 444"/>
                <a:gd name="T57" fmla="*/ 306 h 690"/>
                <a:gd name="T58" fmla="*/ 54 w 444"/>
                <a:gd name="T59" fmla="*/ 330 h 690"/>
                <a:gd name="T60" fmla="*/ 72 w 444"/>
                <a:gd name="T61" fmla="*/ 360 h 690"/>
                <a:gd name="T62" fmla="*/ 90 w 444"/>
                <a:gd name="T63" fmla="*/ 396 h 690"/>
                <a:gd name="T64" fmla="*/ 102 w 444"/>
                <a:gd name="T65" fmla="*/ 414 h 690"/>
                <a:gd name="T66" fmla="*/ 126 w 444"/>
                <a:gd name="T67" fmla="*/ 444 h 690"/>
                <a:gd name="T68" fmla="*/ 144 w 444"/>
                <a:gd name="T69" fmla="*/ 468 h 690"/>
                <a:gd name="T70" fmla="*/ 168 w 444"/>
                <a:gd name="T71" fmla="*/ 498 h 690"/>
                <a:gd name="T72" fmla="*/ 186 w 444"/>
                <a:gd name="T73" fmla="*/ 516 h 690"/>
                <a:gd name="T74" fmla="*/ 216 w 444"/>
                <a:gd name="T75" fmla="*/ 546 h 690"/>
                <a:gd name="T76" fmla="*/ 234 w 444"/>
                <a:gd name="T77" fmla="*/ 558 h 690"/>
                <a:gd name="T78" fmla="*/ 264 w 444"/>
                <a:gd name="T79" fmla="*/ 588 h 690"/>
                <a:gd name="T80" fmla="*/ 288 w 444"/>
                <a:gd name="T81" fmla="*/ 600 h 690"/>
                <a:gd name="T82" fmla="*/ 324 w 444"/>
                <a:gd name="T83" fmla="*/ 624 h 690"/>
                <a:gd name="T84" fmla="*/ 348 w 444"/>
                <a:gd name="T85" fmla="*/ 642 h 690"/>
                <a:gd name="T86" fmla="*/ 384 w 444"/>
                <a:gd name="T87" fmla="*/ 660 h 690"/>
                <a:gd name="T88" fmla="*/ 408 w 444"/>
                <a:gd name="T89" fmla="*/ 672 h 690"/>
                <a:gd name="T90" fmla="*/ 444 w 444"/>
                <a:gd name="T91" fmla="*/ 690 h 6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4"/>
                <a:gd name="T139" fmla="*/ 0 h 690"/>
                <a:gd name="T140" fmla="*/ 444 w 444"/>
                <a:gd name="T141" fmla="*/ 690 h 6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4" h="690">
                  <a:moveTo>
                    <a:pt x="444" y="552"/>
                  </a:moveTo>
                  <a:lnTo>
                    <a:pt x="432" y="546"/>
                  </a:lnTo>
                  <a:lnTo>
                    <a:pt x="408" y="534"/>
                  </a:lnTo>
                  <a:lnTo>
                    <a:pt x="396" y="528"/>
                  </a:lnTo>
                  <a:lnTo>
                    <a:pt x="384" y="522"/>
                  </a:lnTo>
                  <a:lnTo>
                    <a:pt x="372" y="516"/>
                  </a:lnTo>
                  <a:lnTo>
                    <a:pt x="348" y="504"/>
                  </a:lnTo>
                  <a:lnTo>
                    <a:pt x="336" y="492"/>
                  </a:lnTo>
                  <a:lnTo>
                    <a:pt x="324" y="486"/>
                  </a:lnTo>
                  <a:lnTo>
                    <a:pt x="312" y="480"/>
                  </a:lnTo>
                  <a:lnTo>
                    <a:pt x="288" y="462"/>
                  </a:lnTo>
                  <a:lnTo>
                    <a:pt x="276" y="456"/>
                  </a:lnTo>
                  <a:lnTo>
                    <a:pt x="264" y="450"/>
                  </a:lnTo>
                  <a:lnTo>
                    <a:pt x="258" y="438"/>
                  </a:lnTo>
                  <a:lnTo>
                    <a:pt x="234" y="420"/>
                  </a:lnTo>
                  <a:lnTo>
                    <a:pt x="222" y="414"/>
                  </a:lnTo>
                  <a:lnTo>
                    <a:pt x="216" y="408"/>
                  </a:lnTo>
                  <a:lnTo>
                    <a:pt x="198" y="384"/>
                  </a:lnTo>
                  <a:lnTo>
                    <a:pt x="186" y="378"/>
                  </a:lnTo>
                  <a:lnTo>
                    <a:pt x="180" y="366"/>
                  </a:lnTo>
                  <a:lnTo>
                    <a:pt x="168" y="360"/>
                  </a:lnTo>
                  <a:lnTo>
                    <a:pt x="150" y="336"/>
                  </a:lnTo>
                  <a:lnTo>
                    <a:pt x="144" y="330"/>
                  </a:lnTo>
                  <a:lnTo>
                    <a:pt x="132" y="318"/>
                  </a:lnTo>
                  <a:lnTo>
                    <a:pt x="126" y="306"/>
                  </a:lnTo>
                  <a:lnTo>
                    <a:pt x="114" y="288"/>
                  </a:lnTo>
                  <a:lnTo>
                    <a:pt x="102" y="276"/>
                  </a:lnTo>
                  <a:lnTo>
                    <a:pt x="96" y="264"/>
                  </a:lnTo>
                  <a:lnTo>
                    <a:pt x="90" y="258"/>
                  </a:lnTo>
                  <a:lnTo>
                    <a:pt x="78" y="234"/>
                  </a:lnTo>
                  <a:lnTo>
                    <a:pt x="72" y="222"/>
                  </a:lnTo>
                  <a:lnTo>
                    <a:pt x="66" y="210"/>
                  </a:lnTo>
                  <a:lnTo>
                    <a:pt x="54" y="192"/>
                  </a:lnTo>
                  <a:lnTo>
                    <a:pt x="48" y="180"/>
                  </a:lnTo>
                  <a:lnTo>
                    <a:pt x="42" y="168"/>
                  </a:lnTo>
                  <a:lnTo>
                    <a:pt x="42" y="156"/>
                  </a:lnTo>
                  <a:lnTo>
                    <a:pt x="30" y="132"/>
                  </a:lnTo>
                  <a:lnTo>
                    <a:pt x="30" y="120"/>
                  </a:lnTo>
                  <a:lnTo>
                    <a:pt x="24" y="108"/>
                  </a:lnTo>
                  <a:lnTo>
                    <a:pt x="18" y="96"/>
                  </a:lnTo>
                  <a:lnTo>
                    <a:pt x="12" y="72"/>
                  </a:lnTo>
                  <a:lnTo>
                    <a:pt x="12" y="60"/>
                  </a:lnTo>
                  <a:lnTo>
                    <a:pt x="6" y="48"/>
                  </a:lnTo>
                  <a:lnTo>
                    <a:pt x="6" y="36"/>
                  </a:lnTo>
                  <a:lnTo>
                    <a:pt x="6" y="12"/>
                  </a:lnTo>
                  <a:lnTo>
                    <a:pt x="0" y="0"/>
                  </a:lnTo>
                  <a:lnTo>
                    <a:pt x="0" y="138"/>
                  </a:lnTo>
                  <a:lnTo>
                    <a:pt x="6" y="150"/>
                  </a:lnTo>
                  <a:lnTo>
                    <a:pt x="6" y="174"/>
                  </a:lnTo>
                  <a:lnTo>
                    <a:pt x="6" y="186"/>
                  </a:lnTo>
                  <a:lnTo>
                    <a:pt x="12" y="198"/>
                  </a:lnTo>
                  <a:lnTo>
                    <a:pt x="12" y="210"/>
                  </a:lnTo>
                  <a:lnTo>
                    <a:pt x="18" y="234"/>
                  </a:lnTo>
                  <a:lnTo>
                    <a:pt x="24" y="246"/>
                  </a:lnTo>
                  <a:lnTo>
                    <a:pt x="30" y="258"/>
                  </a:lnTo>
                  <a:lnTo>
                    <a:pt x="30" y="270"/>
                  </a:lnTo>
                  <a:lnTo>
                    <a:pt x="42" y="294"/>
                  </a:lnTo>
                  <a:lnTo>
                    <a:pt x="42" y="306"/>
                  </a:lnTo>
                  <a:lnTo>
                    <a:pt x="48" y="318"/>
                  </a:lnTo>
                  <a:lnTo>
                    <a:pt x="54" y="330"/>
                  </a:lnTo>
                  <a:lnTo>
                    <a:pt x="66" y="348"/>
                  </a:lnTo>
                  <a:lnTo>
                    <a:pt x="72" y="360"/>
                  </a:lnTo>
                  <a:lnTo>
                    <a:pt x="78" y="372"/>
                  </a:lnTo>
                  <a:lnTo>
                    <a:pt x="90" y="396"/>
                  </a:lnTo>
                  <a:lnTo>
                    <a:pt x="96" y="402"/>
                  </a:lnTo>
                  <a:lnTo>
                    <a:pt x="102" y="414"/>
                  </a:lnTo>
                  <a:lnTo>
                    <a:pt x="114" y="426"/>
                  </a:lnTo>
                  <a:lnTo>
                    <a:pt x="126" y="444"/>
                  </a:lnTo>
                  <a:lnTo>
                    <a:pt x="132" y="456"/>
                  </a:lnTo>
                  <a:lnTo>
                    <a:pt x="144" y="468"/>
                  </a:lnTo>
                  <a:lnTo>
                    <a:pt x="150" y="474"/>
                  </a:lnTo>
                  <a:lnTo>
                    <a:pt x="168" y="498"/>
                  </a:lnTo>
                  <a:lnTo>
                    <a:pt x="180" y="504"/>
                  </a:lnTo>
                  <a:lnTo>
                    <a:pt x="186" y="516"/>
                  </a:lnTo>
                  <a:lnTo>
                    <a:pt x="198" y="522"/>
                  </a:lnTo>
                  <a:lnTo>
                    <a:pt x="216" y="546"/>
                  </a:lnTo>
                  <a:lnTo>
                    <a:pt x="222" y="552"/>
                  </a:lnTo>
                  <a:lnTo>
                    <a:pt x="234" y="558"/>
                  </a:lnTo>
                  <a:lnTo>
                    <a:pt x="258" y="576"/>
                  </a:lnTo>
                  <a:lnTo>
                    <a:pt x="264" y="588"/>
                  </a:lnTo>
                  <a:lnTo>
                    <a:pt x="276" y="594"/>
                  </a:lnTo>
                  <a:lnTo>
                    <a:pt x="288" y="600"/>
                  </a:lnTo>
                  <a:lnTo>
                    <a:pt x="312" y="618"/>
                  </a:lnTo>
                  <a:lnTo>
                    <a:pt x="324" y="624"/>
                  </a:lnTo>
                  <a:lnTo>
                    <a:pt x="336" y="630"/>
                  </a:lnTo>
                  <a:lnTo>
                    <a:pt x="348" y="642"/>
                  </a:lnTo>
                  <a:lnTo>
                    <a:pt x="372" y="654"/>
                  </a:lnTo>
                  <a:lnTo>
                    <a:pt x="384" y="660"/>
                  </a:lnTo>
                  <a:lnTo>
                    <a:pt x="396" y="666"/>
                  </a:lnTo>
                  <a:lnTo>
                    <a:pt x="408" y="672"/>
                  </a:lnTo>
                  <a:lnTo>
                    <a:pt x="432" y="684"/>
                  </a:lnTo>
                  <a:lnTo>
                    <a:pt x="444" y="690"/>
                  </a:lnTo>
                  <a:lnTo>
                    <a:pt x="444" y="552"/>
                  </a:lnTo>
                  <a:close/>
                </a:path>
              </a:pathLst>
            </a:custGeom>
            <a:gradFill rotWithShape="0">
              <a:gsLst>
                <a:gs pos="0">
                  <a:srgbClr val="406000"/>
                </a:gs>
                <a:gs pos="100000">
                  <a:srgbClr val="578200"/>
                </a:gs>
              </a:gsLst>
              <a:lin ang="0" scaled="1"/>
            </a:gradFill>
            <a:ln w="9525">
              <a:solidFill>
                <a:srgbClr val="000000"/>
              </a:solidFill>
              <a:round/>
              <a:headEnd/>
              <a:tailEnd/>
            </a:ln>
          </p:spPr>
          <p:txBody>
            <a:bodyPr/>
            <a:lstStyle/>
            <a:p>
              <a:endParaRPr lang="en-US">
                <a:latin typeface="Constantia" pitchFamily="18" charset="0"/>
              </a:endParaRPr>
            </a:p>
          </p:txBody>
        </p:sp>
        <p:sp>
          <p:nvSpPr>
            <p:cNvPr id="108557" name="Freeform 12"/>
            <p:cNvSpPr>
              <a:spLocks/>
            </p:cNvSpPr>
            <p:nvPr/>
          </p:nvSpPr>
          <p:spPr bwMode="auto">
            <a:xfrm>
              <a:off x="1794" y="2239"/>
              <a:ext cx="1457" cy="1061"/>
            </a:xfrm>
            <a:custGeom>
              <a:avLst/>
              <a:gdLst>
                <a:gd name="T0" fmla="*/ 444 w 840"/>
                <a:gd name="T1" fmla="*/ 612 h 612"/>
                <a:gd name="T2" fmla="*/ 432 w 840"/>
                <a:gd name="T3" fmla="*/ 606 h 612"/>
                <a:gd name="T4" fmla="*/ 408 w 840"/>
                <a:gd name="T5" fmla="*/ 594 h 612"/>
                <a:gd name="T6" fmla="*/ 396 w 840"/>
                <a:gd name="T7" fmla="*/ 588 h 612"/>
                <a:gd name="T8" fmla="*/ 384 w 840"/>
                <a:gd name="T9" fmla="*/ 582 h 612"/>
                <a:gd name="T10" fmla="*/ 372 w 840"/>
                <a:gd name="T11" fmla="*/ 576 h 612"/>
                <a:gd name="T12" fmla="*/ 348 w 840"/>
                <a:gd name="T13" fmla="*/ 564 h 612"/>
                <a:gd name="T14" fmla="*/ 336 w 840"/>
                <a:gd name="T15" fmla="*/ 552 h 612"/>
                <a:gd name="T16" fmla="*/ 324 w 840"/>
                <a:gd name="T17" fmla="*/ 546 h 612"/>
                <a:gd name="T18" fmla="*/ 312 w 840"/>
                <a:gd name="T19" fmla="*/ 540 h 612"/>
                <a:gd name="T20" fmla="*/ 288 w 840"/>
                <a:gd name="T21" fmla="*/ 522 h 612"/>
                <a:gd name="T22" fmla="*/ 276 w 840"/>
                <a:gd name="T23" fmla="*/ 516 h 612"/>
                <a:gd name="T24" fmla="*/ 264 w 840"/>
                <a:gd name="T25" fmla="*/ 510 h 612"/>
                <a:gd name="T26" fmla="*/ 258 w 840"/>
                <a:gd name="T27" fmla="*/ 498 h 612"/>
                <a:gd name="T28" fmla="*/ 234 w 840"/>
                <a:gd name="T29" fmla="*/ 480 h 612"/>
                <a:gd name="T30" fmla="*/ 222 w 840"/>
                <a:gd name="T31" fmla="*/ 474 h 612"/>
                <a:gd name="T32" fmla="*/ 216 w 840"/>
                <a:gd name="T33" fmla="*/ 468 h 612"/>
                <a:gd name="T34" fmla="*/ 198 w 840"/>
                <a:gd name="T35" fmla="*/ 444 h 612"/>
                <a:gd name="T36" fmla="*/ 186 w 840"/>
                <a:gd name="T37" fmla="*/ 438 h 612"/>
                <a:gd name="T38" fmla="*/ 180 w 840"/>
                <a:gd name="T39" fmla="*/ 426 h 612"/>
                <a:gd name="T40" fmla="*/ 168 w 840"/>
                <a:gd name="T41" fmla="*/ 420 h 612"/>
                <a:gd name="T42" fmla="*/ 150 w 840"/>
                <a:gd name="T43" fmla="*/ 396 h 612"/>
                <a:gd name="T44" fmla="*/ 144 w 840"/>
                <a:gd name="T45" fmla="*/ 390 h 612"/>
                <a:gd name="T46" fmla="*/ 132 w 840"/>
                <a:gd name="T47" fmla="*/ 378 h 612"/>
                <a:gd name="T48" fmla="*/ 126 w 840"/>
                <a:gd name="T49" fmla="*/ 366 h 612"/>
                <a:gd name="T50" fmla="*/ 114 w 840"/>
                <a:gd name="T51" fmla="*/ 348 h 612"/>
                <a:gd name="T52" fmla="*/ 102 w 840"/>
                <a:gd name="T53" fmla="*/ 336 h 612"/>
                <a:gd name="T54" fmla="*/ 96 w 840"/>
                <a:gd name="T55" fmla="*/ 324 h 612"/>
                <a:gd name="T56" fmla="*/ 90 w 840"/>
                <a:gd name="T57" fmla="*/ 318 h 612"/>
                <a:gd name="T58" fmla="*/ 78 w 840"/>
                <a:gd name="T59" fmla="*/ 294 h 612"/>
                <a:gd name="T60" fmla="*/ 72 w 840"/>
                <a:gd name="T61" fmla="*/ 282 h 612"/>
                <a:gd name="T62" fmla="*/ 66 w 840"/>
                <a:gd name="T63" fmla="*/ 270 h 612"/>
                <a:gd name="T64" fmla="*/ 54 w 840"/>
                <a:gd name="T65" fmla="*/ 252 h 612"/>
                <a:gd name="T66" fmla="*/ 48 w 840"/>
                <a:gd name="T67" fmla="*/ 240 h 612"/>
                <a:gd name="T68" fmla="*/ 42 w 840"/>
                <a:gd name="T69" fmla="*/ 228 h 612"/>
                <a:gd name="T70" fmla="*/ 42 w 840"/>
                <a:gd name="T71" fmla="*/ 216 h 612"/>
                <a:gd name="T72" fmla="*/ 30 w 840"/>
                <a:gd name="T73" fmla="*/ 192 h 612"/>
                <a:gd name="T74" fmla="*/ 30 w 840"/>
                <a:gd name="T75" fmla="*/ 180 h 612"/>
                <a:gd name="T76" fmla="*/ 24 w 840"/>
                <a:gd name="T77" fmla="*/ 168 h 612"/>
                <a:gd name="T78" fmla="*/ 18 w 840"/>
                <a:gd name="T79" fmla="*/ 156 h 612"/>
                <a:gd name="T80" fmla="*/ 12 w 840"/>
                <a:gd name="T81" fmla="*/ 132 h 612"/>
                <a:gd name="T82" fmla="*/ 12 w 840"/>
                <a:gd name="T83" fmla="*/ 120 h 612"/>
                <a:gd name="T84" fmla="*/ 6 w 840"/>
                <a:gd name="T85" fmla="*/ 108 h 612"/>
                <a:gd name="T86" fmla="*/ 6 w 840"/>
                <a:gd name="T87" fmla="*/ 96 h 612"/>
                <a:gd name="T88" fmla="*/ 6 w 840"/>
                <a:gd name="T89" fmla="*/ 72 h 612"/>
                <a:gd name="T90" fmla="*/ 0 w 840"/>
                <a:gd name="T91" fmla="*/ 60 h 612"/>
                <a:gd name="T92" fmla="*/ 840 w 840"/>
                <a:gd name="T93" fmla="*/ 0 h 612"/>
                <a:gd name="T94" fmla="*/ 444 w 840"/>
                <a:gd name="T95" fmla="*/ 612 h 6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0"/>
                <a:gd name="T145" fmla="*/ 0 h 612"/>
                <a:gd name="T146" fmla="*/ 840 w 840"/>
                <a:gd name="T147" fmla="*/ 612 h 6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0" h="612">
                  <a:moveTo>
                    <a:pt x="444" y="612"/>
                  </a:moveTo>
                  <a:lnTo>
                    <a:pt x="432" y="606"/>
                  </a:lnTo>
                  <a:lnTo>
                    <a:pt x="408" y="594"/>
                  </a:lnTo>
                  <a:lnTo>
                    <a:pt x="396" y="588"/>
                  </a:lnTo>
                  <a:lnTo>
                    <a:pt x="384" y="582"/>
                  </a:lnTo>
                  <a:lnTo>
                    <a:pt x="372" y="576"/>
                  </a:lnTo>
                  <a:lnTo>
                    <a:pt x="348" y="564"/>
                  </a:lnTo>
                  <a:lnTo>
                    <a:pt x="336" y="552"/>
                  </a:lnTo>
                  <a:lnTo>
                    <a:pt x="324" y="546"/>
                  </a:lnTo>
                  <a:lnTo>
                    <a:pt x="312" y="540"/>
                  </a:lnTo>
                  <a:lnTo>
                    <a:pt x="288" y="522"/>
                  </a:lnTo>
                  <a:lnTo>
                    <a:pt x="276" y="516"/>
                  </a:lnTo>
                  <a:lnTo>
                    <a:pt x="264" y="510"/>
                  </a:lnTo>
                  <a:lnTo>
                    <a:pt x="258" y="498"/>
                  </a:lnTo>
                  <a:lnTo>
                    <a:pt x="234" y="480"/>
                  </a:lnTo>
                  <a:lnTo>
                    <a:pt x="222" y="474"/>
                  </a:lnTo>
                  <a:lnTo>
                    <a:pt x="216" y="468"/>
                  </a:lnTo>
                  <a:lnTo>
                    <a:pt x="198" y="444"/>
                  </a:lnTo>
                  <a:lnTo>
                    <a:pt x="186" y="438"/>
                  </a:lnTo>
                  <a:lnTo>
                    <a:pt x="180" y="426"/>
                  </a:lnTo>
                  <a:lnTo>
                    <a:pt x="168" y="420"/>
                  </a:lnTo>
                  <a:lnTo>
                    <a:pt x="150" y="396"/>
                  </a:lnTo>
                  <a:lnTo>
                    <a:pt x="144" y="390"/>
                  </a:lnTo>
                  <a:lnTo>
                    <a:pt x="132" y="378"/>
                  </a:lnTo>
                  <a:lnTo>
                    <a:pt x="126" y="366"/>
                  </a:lnTo>
                  <a:lnTo>
                    <a:pt x="114" y="348"/>
                  </a:lnTo>
                  <a:lnTo>
                    <a:pt x="102" y="336"/>
                  </a:lnTo>
                  <a:lnTo>
                    <a:pt x="96" y="324"/>
                  </a:lnTo>
                  <a:lnTo>
                    <a:pt x="90" y="318"/>
                  </a:lnTo>
                  <a:lnTo>
                    <a:pt x="78" y="294"/>
                  </a:lnTo>
                  <a:lnTo>
                    <a:pt x="72" y="282"/>
                  </a:lnTo>
                  <a:lnTo>
                    <a:pt x="66" y="270"/>
                  </a:lnTo>
                  <a:lnTo>
                    <a:pt x="54" y="252"/>
                  </a:lnTo>
                  <a:lnTo>
                    <a:pt x="48" y="240"/>
                  </a:lnTo>
                  <a:lnTo>
                    <a:pt x="42" y="228"/>
                  </a:lnTo>
                  <a:lnTo>
                    <a:pt x="42" y="216"/>
                  </a:lnTo>
                  <a:lnTo>
                    <a:pt x="30" y="192"/>
                  </a:lnTo>
                  <a:lnTo>
                    <a:pt x="30" y="180"/>
                  </a:lnTo>
                  <a:lnTo>
                    <a:pt x="24" y="168"/>
                  </a:lnTo>
                  <a:lnTo>
                    <a:pt x="18" y="156"/>
                  </a:lnTo>
                  <a:lnTo>
                    <a:pt x="12" y="132"/>
                  </a:lnTo>
                  <a:lnTo>
                    <a:pt x="12" y="120"/>
                  </a:lnTo>
                  <a:lnTo>
                    <a:pt x="6" y="108"/>
                  </a:lnTo>
                  <a:lnTo>
                    <a:pt x="6" y="96"/>
                  </a:lnTo>
                  <a:lnTo>
                    <a:pt x="6" y="72"/>
                  </a:lnTo>
                  <a:lnTo>
                    <a:pt x="0" y="60"/>
                  </a:lnTo>
                  <a:lnTo>
                    <a:pt x="840" y="0"/>
                  </a:lnTo>
                  <a:lnTo>
                    <a:pt x="444" y="612"/>
                  </a:lnTo>
                  <a:close/>
                </a:path>
              </a:pathLst>
            </a:custGeom>
            <a:solidFill>
              <a:srgbClr val="669900"/>
            </a:solidFill>
            <a:ln w="9525">
              <a:solidFill>
                <a:srgbClr val="000000"/>
              </a:solidFill>
              <a:round/>
              <a:headEnd/>
              <a:tailEnd/>
            </a:ln>
          </p:spPr>
          <p:txBody>
            <a:bodyPr/>
            <a:lstStyle/>
            <a:p>
              <a:endParaRPr lang="en-US">
                <a:latin typeface="Constantia" pitchFamily="18" charset="0"/>
              </a:endParaRPr>
            </a:p>
          </p:txBody>
        </p:sp>
        <p:sp>
          <p:nvSpPr>
            <p:cNvPr id="108558" name="Freeform 13"/>
            <p:cNvSpPr>
              <a:spLocks/>
            </p:cNvSpPr>
            <p:nvPr/>
          </p:nvSpPr>
          <p:spPr bwMode="auto">
            <a:xfrm>
              <a:off x="3898" y="2801"/>
              <a:ext cx="645" cy="760"/>
            </a:xfrm>
            <a:custGeom>
              <a:avLst/>
              <a:gdLst>
                <a:gd name="T0" fmla="*/ 372 w 372"/>
                <a:gd name="T1" fmla="*/ 0 h 438"/>
                <a:gd name="T2" fmla="*/ 366 w 372"/>
                <a:gd name="T3" fmla="*/ 12 h 438"/>
                <a:gd name="T4" fmla="*/ 354 w 372"/>
                <a:gd name="T5" fmla="*/ 36 h 438"/>
                <a:gd name="T6" fmla="*/ 342 w 372"/>
                <a:gd name="T7" fmla="*/ 42 h 438"/>
                <a:gd name="T8" fmla="*/ 336 w 372"/>
                <a:gd name="T9" fmla="*/ 54 h 438"/>
                <a:gd name="T10" fmla="*/ 318 w 372"/>
                <a:gd name="T11" fmla="*/ 72 h 438"/>
                <a:gd name="T12" fmla="*/ 312 w 372"/>
                <a:gd name="T13" fmla="*/ 84 h 438"/>
                <a:gd name="T14" fmla="*/ 300 w 372"/>
                <a:gd name="T15" fmla="*/ 96 h 438"/>
                <a:gd name="T16" fmla="*/ 282 w 372"/>
                <a:gd name="T17" fmla="*/ 114 h 438"/>
                <a:gd name="T18" fmla="*/ 276 w 372"/>
                <a:gd name="T19" fmla="*/ 120 h 438"/>
                <a:gd name="T20" fmla="*/ 264 w 372"/>
                <a:gd name="T21" fmla="*/ 132 h 438"/>
                <a:gd name="T22" fmla="*/ 246 w 372"/>
                <a:gd name="T23" fmla="*/ 150 h 438"/>
                <a:gd name="T24" fmla="*/ 234 w 372"/>
                <a:gd name="T25" fmla="*/ 156 h 438"/>
                <a:gd name="T26" fmla="*/ 228 w 372"/>
                <a:gd name="T27" fmla="*/ 168 h 438"/>
                <a:gd name="T28" fmla="*/ 204 w 372"/>
                <a:gd name="T29" fmla="*/ 186 h 438"/>
                <a:gd name="T30" fmla="*/ 192 w 372"/>
                <a:gd name="T31" fmla="*/ 192 h 438"/>
                <a:gd name="T32" fmla="*/ 180 w 372"/>
                <a:gd name="T33" fmla="*/ 198 h 438"/>
                <a:gd name="T34" fmla="*/ 162 w 372"/>
                <a:gd name="T35" fmla="*/ 216 h 438"/>
                <a:gd name="T36" fmla="*/ 150 w 372"/>
                <a:gd name="T37" fmla="*/ 222 h 438"/>
                <a:gd name="T38" fmla="*/ 138 w 372"/>
                <a:gd name="T39" fmla="*/ 228 h 438"/>
                <a:gd name="T40" fmla="*/ 114 w 372"/>
                <a:gd name="T41" fmla="*/ 246 h 438"/>
                <a:gd name="T42" fmla="*/ 102 w 372"/>
                <a:gd name="T43" fmla="*/ 252 h 438"/>
                <a:gd name="T44" fmla="*/ 90 w 372"/>
                <a:gd name="T45" fmla="*/ 258 h 438"/>
                <a:gd name="T46" fmla="*/ 66 w 372"/>
                <a:gd name="T47" fmla="*/ 270 h 438"/>
                <a:gd name="T48" fmla="*/ 54 w 372"/>
                <a:gd name="T49" fmla="*/ 276 h 438"/>
                <a:gd name="T50" fmla="*/ 36 w 372"/>
                <a:gd name="T51" fmla="*/ 282 h 438"/>
                <a:gd name="T52" fmla="*/ 12 w 372"/>
                <a:gd name="T53" fmla="*/ 294 h 438"/>
                <a:gd name="T54" fmla="*/ 0 w 372"/>
                <a:gd name="T55" fmla="*/ 300 h 438"/>
                <a:gd name="T56" fmla="*/ 0 w 372"/>
                <a:gd name="T57" fmla="*/ 438 h 438"/>
                <a:gd name="T58" fmla="*/ 12 w 372"/>
                <a:gd name="T59" fmla="*/ 432 h 438"/>
                <a:gd name="T60" fmla="*/ 36 w 372"/>
                <a:gd name="T61" fmla="*/ 420 h 438"/>
                <a:gd name="T62" fmla="*/ 54 w 372"/>
                <a:gd name="T63" fmla="*/ 414 h 438"/>
                <a:gd name="T64" fmla="*/ 66 w 372"/>
                <a:gd name="T65" fmla="*/ 408 h 438"/>
                <a:gd name="T66" fmla="*/ 90 w 372"/>
                <a:gd name="T67" fmla="*/ 396 h 438"/>
                <a:gd name="T68" fmla="*/ 102 w 372"/>
                <a:gd name="T69" fmla="*/ 390 h 438"/>
                <a:gd name="T70" fmla="*/ 114 w 372"/>
                <a:gd name="T71" fmla="*/ 384 h 438"/>
                <a:gd name="T72" fmla="*/ 138 w 372"/>
                <a:gd name="T73" fmla="*/ 366 h 438"/>
                <a:gd name="T74" fmla="*/ 150 w 372"/>
                <a:gd name="T75" fmla="*/ 360 h 438"/>
                <a:gd name="T76" fmla="*/ 162 w 372"/>
                <a:gd name="T77" fmla="*/ 354 h 438"/>
                <a:gd name="T78" fmla="*/ 180 w 372"/>
                <a:gd name="T79" fmla="*/ 336 h 438"/>
                <a:gd name="T80" fmla="*/ 192 w 372"/>
                <a:gd name="T81" fmla="*/ 330 h 438"/>
                <a:gd name="T82" fmla="*/ 204 w 372"/>
                <a:gd name="T83" fmla="*/ 324 h 438"/>
                <a:gd name="T84" fmla="*/ 228 w 372"/>
                <a:gd name="T85" fmla="*/ 306 h 438"/>
                <a:gd name="T86" fmla="*/ 234 w 372"/>
                <a:gd name="T87" fmla="*/ 294 h 438"/>
                <a:gd name="T88" fmla="*/ 246 w 372"/>
                <a:gd name="T89" fmla="*/ 288 h 438"/>
                <a:gd name="T90" fmla="*/ 264 w 372"/>
                <a:gd name="T91" fmla="*/ 270 h 438"/>
                <a:gd name="T92" fmla="*/ 276 w 372"/>
                <a:gd name="T93" fmla="*/ 258 h 438"/>
                <a:gd name="T94" fmla="*/ 282 w 372"/>
                <a:gd name="T95" fmla="*/ 252 h 438"/>
                <a:gd name="T96" fmla="*/ 300 w 372"/>
                <a:gd name="T97" fmla="*/ 234 h 438"/>
                <a:gd name="T98" fmla="*/ 312 w 372"/>
                <a:gd name="T99" fmla="*/ 222 h 438"/>
                <a:gd name="T100" fmla="*/ 318 w 372"/>
                <a:gd name="T101" fmla="*/ 210 h 438"/>
                <a:gd name="T102" fmla="*/ 336 w 372"/>
                <a:gd name="T103" fmla="*/ 192 h 438"/>
                <a:gd name="T104" fmla="*/ 342 w 372"/>
                <a:gd name="T105" fmla="*/ 180 h 438"/>
                <a:gd name="T106" fmla="*/ 354 w 372"/>
                <a:gd name="T107" fmla="*/ 174 h 438"/>
                <a:gd name="T108" fmla="*/ 366 w 372"/>
                <a:gd name="T109" fmla="*/ 150 h 438"/>
                <a:gd name="T110" fmla="*/ 372 w 372"/>
                <a:gd name="T111" fmla="*/ 138 h 438"/>
                <a:gd name="T112" fmla="*/ 372 w 372"/>
                <a:gd name="T113" fmla="*/ 0 h 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2"/>
                <a:gd name="T172" fmla="*/ 0 h 438"/>
                <a:gd name="T173" fmla="*/ 372 w 372"/>
                <a:gd name="T174" fmla="*/ 438 h 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2" h="438">
                  <a:moveTo>
                    <a:pt x="372" y="0"/>
                  </a:moveTo>
                  <a:lnTo>
                    <a:pt x="366" y="12"/>
                  </a:lnTo>
                  <a:lnTo>
                    <a:pt x="354" y="36"/>
                  </a:lnTo>
                  <a:lnTo>
                    <a:pt x="342" y="42"/>
                  </a:lnTo>
                  <a:lnTo>
                    <a:pt x="336" y="54"/>
                  </a:lnTo>
                  <a:lnTo>
                    <a:pt x="318" y="72"/>
                  </a:lnTo>
                  <a:lnTo>
                    <a:pt x="312" y="84"/>
                  </a:lnTo>
                  <a:lnTo>
                    <a:pt x="300" y="96"/>
                  </a:lnTo>
                  <a:lnTo>
                    <a:pt x="282" y="114"/>
                  </a:lnTo>
                  <a:lnTo>
                    <a:pt x="276" y="120"/>
                  </a:lnTo>
                  <a:lnTo>
                    <a:pt x="264" y="132"/>
                  </a:lnTo>
                  <a:lnTo>
                    <a:pt x="246" y="150"/>
                  </a:lnTo>
                  <a:lnTo>
                    <a:pt x="234" y="156"/>
                  </a:lnTo>
                  <a:lnTo>
                    <a:pt x="228" y="168"/>
                  </a:lnTo>
                  <a:lnTo>
                    <a:pt x="204" y="186"/>
                  </a:lnTo>
                  <a:lnTo>
                    <a:pt x="192" y="192"/>
                  </a:lnTo>
                  <a:lnTo>
                    <a:pt x="180" y="198"/>
                  </a:lnTo>
                  <a:lnTo>
                    <a:pt x="162" y="216"/>
                  </a:lnTo>
                  <a:lnTo>
                    <a:pt x="150" y="222"/>
                  </a:lnTo>
                  <a:lnTo>
                    <a:pt x="138" y="228"/>
                  </a:lnTo>
                  <a:lnTo>
                    <a:pt x="114" y="246"/>
                  </a:lnTo>
                  <a:lnTo>
                    <a:pt x="102" y="252"/>
                  </a:lnTo>
                  <a:lnTo>
                    <a:pt x="90" y="258"/>
                  </a:lnTo>
                  <a:lnTo>
                    <a:pt x="66" y="270"/>
                  </a:lnTo>
                  <a:lnTo>
                    <a:pt x="54" y="276"/>
                  </a:lnTo>
                  <a:lnTo>
                    <a:pt x="36" y="282"/>
                  </a:lnTo>
                  <a:lnTo>
                    <a:pt x="12" y="294"/>
                  </a:lnTo>
                  <a:lnTo>
                    <a:pt x="0" y="300"/>
                  </a:lnTo>
                  <a:lnTo>
                    <a:pt x="0" y="438"/>
                  </a:lnTo>
                  <a:lnTo>
                    <a:pt x="12" y="432"/>
                  </a:lnTo>
                  <a:lnTo>
                    <a:pt x="36" y="420"/>
                  </a:lnTo>
                  <a:lnTo>
                    <a:pt x="54" y="414"/>
                  </a:lnTo>
                  <a:lnTo>
                    <a:pt x="66" y="408"/>
                  </a:lnTo>
                  <a:lnTo>
                    <a:pt x="90" y="396"/>
                  </a:lnTo>
                  <a:lnTo>
                    <a:pt x="102" y="390"/>
                  </a:lnTo>
                  <a:lnTo>
                    <a:pt x="114" y="384"/>
                  </a:lnTo>
                  <a:lnTo>
                    <a:pt x="138" y="366"/>
                  </a:lnTo>
                  <a:lnTo>
                    <a:pt x="150" y="360"/>
                  </a:lnTo>
                  <a:lnTo>
                    <a:pt x="162" y="354"/>
                  </a:lnTo>
                  <a:lnTo>
                    <a:pt x="180" y="336"/>
                  </a:lnTo>
                  <a:lnTo>
                    <a:pt x="192" y="330"/>
                  </a:lnTo>
                  <a:lnTo>
                    <a:pt x="204" y="324"/>
                  </a:lnTo>
                  <a:lnTo>
                    <a:pt x="228" y="306"/>
                  </a:lnTo>
                  <a:lnTo>
                    <a:pt x="234" y="294"/>
                  </a:lnTo>
                  <a:lnTo>
                    <a:pt x="246" y="288"/>
                  </a:lnTo>
                  <a:lnTo>
                    <a:pt x="264" y="270"/>
                  </a:lnTo>
                  <a:lnTo>
                    <a:pt x="276" y="258"/>
                  </a:lnTo>
                  <a:lnTo>
                    <a:pt x="282" y="252"/>
                  </a:lnTo>
                  <a:lnTo>
                    <a:pt x="300" y="234"/>
                  </a:lnTo>
                  <a:lnTo>
                    <a:pt x="312" y="222"/>
                  </a:lnTo>
                  <a:lnTo>
                    <a:pt x="318" y="210"/>
                  </a:lnTo>
                  <a:lnTo>
                    <a:pt x="336" y="192"/>
                  </a:lnTo>
                  <a:lnTo>
                    <a:pt x="342" y="180"/>
                  </a:lnTo>
                  <a:lnTo>
                    <a:pt x="354" y="174"/>
                  </a:lnTo>
                  <a:lnTo>
                    <a:pt x="366" y="150"/>
                  </a:lnTo>
                  <a:lnTo>
                    <a:pt x="372" y="138"/>
                  </a:lnTo>
                  <a:lnTo>
                    <a:pt x="372" y="0"/>
                  </a:lnTo>
                  <a:close/>
                </a:path>
              </a:pathLst>
            </a:custGeom>
            <a:gradFill rotWithShape="0">
              <a:gsLst>
                <a:gs pos="0">
                  <a:srgbClr val="987000"/>
                </a:gs>
                <a:gs pos="100000">
                  <a:srgbClr val="6E5100"/>
                </a:gs>
              </a:gsLst>
              <a:lin ang="0" scaled="1"/>
            </a:gradFill>
            <a:ln w="9525">
              <a:solidFill>
                <a:srgbClr val="000000"/>
              </a:solidFill>
              <a:round/>
              <a:headEnd/>
              <a:tailEnd/>
            </a:ln>
          </p:spPr>
          <p:txBody>
            <a:bodyPr/>
            <a:lstStyle/>
            <a:p>
              <a:endParaRPr lang="en-US">
                <a:latin typeface="Constantia" pitchFamily="18" charset="0"/>
              </a:endParaRPr>
            </a:p>
          </p:txBody>
        </p:sp>
        <p:sp>
          <p:nvSpPr>
            <p:cNvPr id="108559" name="Freeform 14"/>
            <p:cNvSpPr>
              <a:spLocks/>
            </p:cNvSpPr>
            <p:nvPr/>
          </p:nvSpPr>
          <p:spPr bwMode="auto">
            <a:xfrm>
              <a:off x="3251" y="2239"/>
              <a:ext cx="1292" cy="1082"/>
            </a:xfrm>
            <a:custGeom>
              <a:avLst/>
              <a:gdLst>
                <a:gd name="T0" fmla="*/ 745 w 745"/>
                <a:gd name="T1" fmla="*/ 324 h 624"/>
                <a:gd name="T2" fmla="*/ 739 w 745"/>
                <a:gd name="T3" fmla="*/ 336 h 624"/>
                <a:gd name="T4" fmla="*/ 727 w 745"/>
                <a:gd name="T5" fmla="*/ 360 h 624"/>
                <a:gd name="T6" fmla="*/ 715 w 745"/>
                <a:gd name="T7" fmla="*/ 366 h 624"/>
                <a:gd name="T8" fmla="*/ 709 w 745"/>
                <a:gd name="T9" fmla="*/ 378 h 624"/>
                <a:gd name="T10" fmla="*/ 691 w 745"/>
                <a:gd name="T11" fmla="*/ 396 h 624"/>
                <a:gd name="T12" fmla="*/ 685 w 745"/>
                <a:gd name="T13" fmla="*/ 408 h 624"/>
                <a:gd name="T14" fmla="*/ 673 w 745"/>
                <a:gd name="T15" fmla="*/ 420 h 624"/>
                <a:gd name="T16" fmla="*/ 655 w 745"/>
                <a:gd name="T17" fmla="*/ 438 h 624"/>
                <a:gd name="T18" fmla="*/ 649 w 745"/>
                <a:gd name="T19" fmla="*/ 444 h 624"/>
                <a:gd name="T20" fmla="*/ 637 w 745"/>
                <a:gd name="T21" fmla="*/ 456 h 624"/>
                <a:gd name="T22" fmla="*/ 619 w 745"/>
                <a:gd name="T23" fmla="*/ 474 h 624"/>
                <a:gd name="T24" fmla="*/ 607 w 745"/>
                <a:gd name="T25" fmla="*/ 480 h 624"/>
                <a:gd name="T26" fmla="*/ 601 w 745"/>
                <a:gd name="T27" fmla="*/ 492 h 624"/>
                <a:gd name="T28" fmla="*/ 577 w 745"/>
                <a:gd name="T29" fmla="*/ 510 h 624"/>
                <a:gd name="T30" fmla="*/ 565 w 745"/>
                <a:gd name="T31" fmla="*/ 516 h 624"/>
                <a:gd name="T32" fmla="*/ 553 w 745"/>
                <a:gd name="T33" fmla="*/ 522 h 624"/>
                <a:gd name="T34" fmla="*/ 535 w 745"/>
                <a:gd name="T35" fmla="*/ 540 h 624"/>
                <a:gd name="T36" fmla="*/ 523 w 745"/>
                <a:gd name="T37" fmla="*/ 546 h 624"/>
                <a:gd name="T38" fmla="*/ 511 w 745"/>
                <a:gd name="T39" fmla="*/ 552 h 624"/>
                <a:gd name="T40" fmla="*/ 487 w 745"/>
                <a:gd name="T41" fmla="*/ 570 h 624"/>
                <a:gd name="T42" fmla="*/ 475 w 745"/>
                <a:gd name="T43" fmla="*/ 576 h 624"/>
                <a:gd name="T44" fmla="*/ 463 w 745"/>
                <a:gd name="T45" fmla="*/ 582 h 624"/>
                <a:gd name="T46" fmla="*/ 439 w 745"/>
                <a:gd name="T47" fmla="*/ 594 h 624"/>
                <a:gd name="T48" fmla="*/ 427 w 745"/>
                <a:gd name="T49" fmla="*/ 600 h 624"/>
                <a:gd name="T50" fmla="*/ 409 w 745"/>
                <a:gd name="T51" fmla="*/ 606 h 624"/>
                <a:gd name="T52" fmla="*/ 385 w 745"/>
                <a:gd name="T53" fmla="*/ 618 h 624"/>
                <a:gd name="T54" fmla="*/ 373 w 745"/>
                <a:gd name="T55" fmla="*/ 624 h 624"/>
                <a:gd name="T56" fmla="*/ 0 w 745"/>
                <a:gd name="T57" fmla="*/ 0 h 624"/>
                <a:gd name="T58" fmla="*/ 745 w 745"/>
                <a:gd name="T59" fmla="*/ 324 h 6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5"/>
                <a:gd name="T91" fmla="*/ 0 h 624"/>
                <a:gd name="T92" fmla="*/ 745 w 745"/>
                <a:gd name="T93" fmla="*/ 624 h 6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5" h="624">
                  <a:moveTo>
                    <a:pt x="745" y="324"/>
                  </a:moveTo>
                  <a:lnTo>
                    <a:pt x="739" y="336"/>
                  </a:lnTo>
                  <a:lnTo>
                    <a:pt x="727" y="360"/>
                  </a:lnTo>
                  <a:lnTo>
                    <a:pt x="715" y="366"/>
                  </a:lnTo>
                  <a:lnTo>
                    <a:pt x="709" y="378"/>
                  </a:lnTo>
                  <a:lnTo>
                    <a:pt x="691" y="396"/>
                  </a:lnTo>
                  <a:lnTo>
                    <a:pt x="685" y="408"/>
                  </a:lnTo>
                  <a:lnTo>
                    <a:pt x="673" y="420"/>
                  </a:lnTo>
                  <a:lnTo>
                    <a:pt x="655" y="438"/>
                  </a:lnTo>
                  <a:lnTo>
                    <a:pt x="649" y="444"/>
                  </a:lnTo>
                  <a:lnTo>
                    <a:pt x="637" y="456"/>
                  </a:lnTo>
                  <a:lnTo>
                    <a:pt x="619" y="474"/>
                  </a:lnTo>
                  <a:lnTo>
                    <a:pt x="607" y="480"/>
                  </a:lnTo>
                  <a:lnTo>
                    <a:pt x="601" y="492"/>
                  </a:lnTo>
                  <a:lnTo>
                    <a:pt x="577" y="510"/>
                  </a:lnTo>
                  <a:lnTo>
                    <a:pt x="565" y="516"/>
                  </a:lnTo>
                  <a:lnTo>
                    <a:pt x="553" y="522"/>
                  </a:lnTo>
                  <a:lnTo>
                    <a:pt x="535" y="540"/>
                  </a:lnTo>
                  <a:lnTo>
                    <a:pt x="523" y="546"/>
                  </a:lnTo>
                  <a:lnTo>
                    <a:pt x="511" y="552"/>
                  </a:lnTo>
                  <a:lnTo>
                    <a:pt x="487" y="570"/>
                  </a:lnTo>
                  <a:lnTo>
                    <a:pt x="475" y="576"/>
                  </a:lnTo>
                  <a:lnTo>
                    <a:pt x="463" y="582"/>
                  </a:lnTo>
                  <a:lnTo>
                    <a:pt x="439" y="594"/>
                  </a:lnTo>
                  <a:lnTo>
                    <a:pt x="427" y="600"/>
                  </a:lnTo>
                  <a:lnTo>
                    <a:pt x="409" y="606"/>
                  </a:lnTo>
                  <a:lnTo>
                    <a:pt x="385" y="618"/>
                  </a:lnTo>
                  <a:lnTo>
                    <a:pt x="373" y="624"/>
                  </a:lnTo>
                  <a:lnTo>
                    <a:pt x="0" y="0"/>
                  </a:lnTo>
                  <a:lnTo>
                    <a:pt x="745" y="324"/>
                  </a:lnTo>
                  <a:close/>
                </a:path>
              </a:pathLst>
            </a:custGeom>
            <a:solidFill>
              <a:srgbClr val="CC9900"/>
            </a:solidFill>
            <a:ln w="9525">
              <a:solidFill>
                <a:srgbClr val="000000"/>
              </a:solidFill>
              <a:round/>
              <a:headEnd/>
              <a:tailEnd/>
            </a:ln>
          </p:spPr>
          <p:txBody>
            <a:bodyPr/>
            <a:lstStyle/>
            <a:p>
              <a:endParaRPr lang="en-US">
                <a:latin typeface="Constantia" pitchFamily="18" charset="0"/>
              </a:endParaRPr>
            </a:p>
          </p:txBody>
        </p:sp>
        <p:sp>
          <p:nvSpPr>
            <p:cNvPr id="108560" name="Freeform 15"/>
            <p:cNvSpPr>
              <a:spLocks/>
            </p:cNvSpPr>
            <p:nvPr/>
          </p:nvSpPr>
          <p:spPr bwMode="auto">
            <a:xfrm>
              <a:off x="2564" y="3300"/>
              <a:ext cx="1334" cy="385"/>
            </a:xfrm>
            <a:custGeom>
              <a:avLst/>
              <a:gdLst>
                <a:gd name="T0" fmla="*/ 757 w 769"/>
                <a:gd name="T1" fmla="*/ 18 h 222"/>
                <a:gd name="T2" fmla="*/ 715 w 769"/>
                <a:gd name="T3" fmla="*/ 30 h 222"/>
                <a:gd name="T4" fmla="*/ 685 w 769"/>
                <a:gd name="T5" fmla="*/ 42 h 222"/>
                <a:gd name="T6" fmla="*/ 643 w 769"/>
                <a:gd name="T7" fmla="*/ 54 h 222"/>
                <a:gd name="T8" fmla="*/ 601 w 769"/>
                <a:gd name="T9" fmla="*/ 60 h 222"/>
                <a:gd name="T10" fmla="*/ 571 w 769"/>
                <a:gd name="T11" fmla="*/ 66 h 222"/>
                <a:gd name="T12" fmla="*/ 529 w 769"/>
                <a:gd name="T13" fmla="*/ 72 h 222"/>
                <a:gd name="T14" fmla="*/ 498 w 769"/>
                <a:gd name="T15" fmla="*/ 78 h 222"/>
                <a:gd name="T16" fmla="*/ 456 w 769"/>
                <a:gd name="T17" fmla="*/ 78 h 222"/>
                <a:gd name="T18" fmla="*/ 426 w 769"/>
                <a:gd name="T19" fmla="*/ 84 h 222"/>
                <a:gd name="T20" fmla="*/ 384 w 769"/>
                <a:gd name="T21" fmla="*/ 84 h 222"/>
                <a:gd name="T22" fmla="*/ 336 w 769"/>
                <a:gd name="T23" fmla="*/ 78 h 222"/>
                <a:gd name="T24" fmla="*/ 312 w 769"/>
                <a:gd name="T25" fmla="*/ 78 h 222"/>
                <a:gd name="T26" fmla="*/ 264 w 769"/>
                <a:gd name="T27" fmla="*/ 72 h 222"/>
                <a:gd name="T28" fmla="*/ 234 w 769"/>
                <a:gd name="T29" fmla="*/ 72 h 222"/>
                <a:gd name="T30" fmla="*/ 192 w 769"/>
                <a:gd name="T31" fmla="*/ 60 h 222"/>
                <a:gd name="T32" fmla="*/ 168 w 769"/>
                <a:gd name="T33" fmla="*/ 54 h 222"/>
                <a:gd name="T34" fmla="*/ 126 w 769"/>
                <a:gd name="T35" fmla="*/ 42 h 222"/>
                <a:gd name="T36" fmla="*/ 84 w 769"/>
                <a:gd name="T37" fmla="*/ 30 h 222"/>
                <a:gd name="T38" fmla="*/ 54 w 769"/>
                <a:gd name="T39" fmla="*/ 24 h 222"/>
                <a:gd name="T40" fmla="*/ 12 w 769"/>
                <a:gd name="T41" fmla="*/ 6 h 222"/>
                <a:gd name="T42" fmla="*/ 0 w 769"/>
                <a:gd name="T43" fmla="*/ 138 h 222"/>
                <a:gd name="T44" fmla="*/ 42 w 769"/>
                <a:gd name="T45" fmla="*/ 156 h 222"/>
                <a:gd name="T46" fmla="*/ 66 w 769"/>
                <a:gd name="T47" fmla="*/ 168 h 222"/>
                <a:gd name="T48" fmla="*/ 108 w 769"/>
                <a:gd name="T49" fmla="*/ 180 h 222"/>
                <a:gd name="T50" fmla="*/ 138 w 769"/>
                <a:gd name="T51" fmla="*/ 186 h 222"/>
                <a:gd name="T52" fmla="*/ 180 w 769"/>
                <a:gd name="T53" fmla="*/ 198 h 222"/>
                <a:gd name="T54" fmla="*/ 210 w 769"/>
                <a:gd name="T55" fmla="*/ 204 h 222"/>
                <a:gd name="T56" fmla="*/ 252 w 769"/>
                <a:gd name="T57" fmla="*/ 210 h 222"/>
                <a:gd name="T58" fmla="*/ 294 w 769"/>
                <a:gd name="T59" fmla="*/ 216 h 222"/>
                <a:gd name="T60" fmla="*/ 324 w 769"/>
                <a:gd name="T61" fmla="*/ 216 h 222"/>
                <a:gd name="T62" fmla="*/ 366 w 769"/>
                <a:gd name="T63" fmla="*/ 222 h 222"/>
                <a:gd name="T64" fmla="*/ 396 w 769"/>
                <a:gd name="T65" fmla="*/ 222 h 222"/>
                <a:gd name="T66" fmla="*/ 444 w 769"/>
                <a:gd name="T67" fmla="*/ 222 h 222"/>
                <a:gd name="T68" fmla="*/ 468 w 769"/>
                <a:gd name="T69" fmla="*/ 216 h 222"/>
                <a:gd name="T70" fmla="*/ 516 w 769"/>
                <a:gd name="T71" fmla="*/ 216 h 222"/>
                <a:gd name="T72" fmla="*/ 559 w 769"/>
                <a:gd name="T73" fmla="*/ 210 h 222"/>
                <a:gd name="T74" fmla="*/ 589 w 769"/>
                <a:gd name="T75" fmla="*/ 204 h 222"/>
                <a:gd name="T76" fmla="*/ 631 w 769"/>
                <a:gd name="T77" fmla="*/ 192 h 222"/>
                <a:gd name="T78" fmla="*/ 661 w 769"/>
                <a:gd name="T79" fmla="*/ 186 h 222"/>
                <a:gd name="T80" fmla="*/ 703 w 769"/>
                <a:gd name="T81" fmla="*/ 174 h 222"/>
                <a:gd name="T82" fmla="*/ 727 w 769"/>
                <a:gd name="T83" fmla="*/ 168 h 222"/>
                <a:gd name="T84" fmla="*/ 769 w 769"/>
                <a:gd name="T85" fmla="*/ 150 h 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9"/>
                <a:gd name="T130" fmla="*/ 0 h 222"/>
                <a:gd name="T131" fmla="*/ 769 w 769"/>
                <a:gd name="T132" fmla="*/ 222 h 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9" h="222">
                  <a:moveTo>
                    <a:pt x="769" y="12"/>
                  </a:moveTo>
                  <a:lnTo>
                    <a:pt x="757" y="18"/>
                  </a:lnTo>
                  <a:lnTo>
                    <a:pt x="727" y="30"/>
                  </a:lnTo>
                  <a:lnTo>
                    <a:pt x="715" y="30"/>
                  </a:lnTo>
                  <a:lnTo>
                    <a:pt x="703" y="36"/>
                  </a:lnTo>
                  <a:lnTo>
                    <a:pt x="685" y="42"/>
                  </a:lnTo>
                  <a:lnTo>
                    <a:pt x="661" y="48"/>
                  </a:lnTo>
                  <a:lnTo>
                    <a:pt x="643" y="54"/>
                  </a:lnTo>
                  <a:lnTo>
                    <a:pt x="631" y="54"/>
                  </a:lnTo>
                  <a:lnTo>
                    <a:pt x="601" y="60"/>
                  </a:lnTo>
                  <a:lnTo>
                    <a:pt x="589" y="66"/>
                  </a:lnTo>
                  <a:lnTo>
                    <a:pt x="571" y="66"/>
                  </a:lnTo>
                  <a:lnTo>
                    <a:pt x="559" y="72"/>
                  </a:lnTo>
                  <a:lnTo>
                    <a:pt x="529" y="72"/>
                  </a:lnTo>
                  <a:lnTo>
                    <a:pt x="516" y="78"/>
                  </a:lnTo>
                  <a:lnTo>
                    <a:pt x="498" y="78"/>
                  </a:lnTo>
                  <a:lnTo>
                    <a:pt x="468" y="78"/>
                  </a:lnTo>
                  <a:lnTo>
                    <a:pt x="456" y="78"/>
                  </a:lnTo>
                  <a:lnTo>
                    <a:pt x="444" y="84"/>
                  </a:lnTo>
                  <a:lnTo>
                    <a:pt x="426" y="84"/>
                  </a:lnTo>
                  <a:lnTo>
                    <a:pt x="396" y="84"/>
                  </a:lnTo>
                  <a:lnTo>
                    <a:pt x="384" y="84"/>
                  </a:lnTo>
                  <a:lnTo>
                    <a:pt x="366" y="84"/>
                  </a:lnTo>
                  <a:lnTo>
                    <a:pt x="336" y="78"/>
                  </a:lnTo>
                  <a:lnTo>
                    <a:pt x="324" y="78"/>
                  </a:lnTo>
                  <a:lnTo>
                    <a:pt x="312" y="78"/>
                  </a:lnTo>
                  <a:lnTo>
                    <a:pt x="294" y="78"/>
                  </a:lnTo>
                  <a:lnTo>
                    <a:pt x="264" y="72"/>
                  </a:lnTo>
                  <a:lnTo>
                    <a:pt x="252" y="72"/>
                  </a:lnTo>
                  <a:lnTo>
                    <a:pt x="234" y="72"/>
                  </a:lnTo>
                  <a:lnTo>
                    <a:pt x="210" y="66"/>
                  </a:lnTo>
                  <a:lnTo>
                    <a:pt x="192" y="60"/>
                  </a:lnTo>
                  <a:lnTo>
                    <a:pt x="180" y="60"/>
                  </a:lnTo>
                  <a:lnTo>
                    <a:pt x="168" y="54"/>
                  </a:lnTo>
                  <a:lnTo>
                    <a:pt x="138" y="48"/>
                  </a:lnTo>
                  <a:lnTo>
                    <a:pt x="126" y="42"/>
                  </a:lnTo>
                  <a:lnTo>
                    <a:pt x="108" y="42"/>
                  </a:lnTo>
                  <a:lnTo>
                    <a:pt x="84" y="30"/>
                  </a:lnTo>
                  <a:lnTo>
                    <a:pt x="66" y="30"/>
                  </a:lnTo>
                  <a:lnTo>
                    <a:pt x="54" y="24"/>
                  </a:lnTo>
                  <a:lnTo>
                    <a:pt x="42" y="18"/>
                  </a:lnTo>
                  <a:lnTo>
                    <a:pt x="12" y="6"/>
                  </a:lnTo>
                  <a:lnTo>
                    <a:pt x="0" y="0"/>
                  </a:lnTo>
                  <a:lnTo>
                    <a:pt x="0" y="138"/>
                  </a:lnTo>
                  <a:lnTo>
                    <a:pt x="12" y="144"/>
                  </a:lnTo>
                  <a:lnTo>
                    <a:pt x="42" y="156"/>
                  </a:lnTo>
                  <a:lnTo>
                    <a:pt x="54" y="162"/>
                  </a:lnTo>
                  <a:lnTo>
                    <a:pt x="66" y="168"/>
                  </a:lnTo>
                  <a:lnTo>
                    <a:pt x="84" y="168"/>
                  </a:lnTo>
                  <a:lnTo>
                    <a:pt x="108" y="180"/>
                  </a:lnTo>
                  <a:lnTo>
                    <a:pt x="126" y="180"/>
                  </a:lnTo>
                  <a:lnTo>
                    <a:pt x="138" y="186"/>
                  </a:lnTo>
                  <a:lnTo>
                    <a:pt x="168" y="192"/>
                  </a:lnTo>
                  <a:lnTo>
                    <a:pt x="180" y="198"/>
                  </a:lnTo>
                  <a:lnTo>
                    <a:pt x="192" y="198"/>
                  </a:lnTo>
                  <a:lnTo>
                    <a:pt x="210" y="204"/>
                  </a:lnTo>
                  <a:lnTo>
                    <a:pt x="234" y="210"/>
                  </a:lnTo>
                  <a:lnTo>
                    <a:pt x="252" y="210"/>
                  </a:lnTo>
                  <a:lnTo>
                    <a:pt x="264" y="210"/>
                  </a:lnTo>
                  <a:lnTo>
                    <a:pt x="294" y="216"/>
                  </a:lnTo>
                  <a:lnTo>
                    <a:pt x="312" y="216"/>
                  </a:lnTo>
                  <a:lnTo>
                    <a:pt x="324" y="216"/>
                  </a:lnTo>
                  <a:lnTo>
                    <a:pt x="336" y="216"/>
                  </a:lnTo>
                  <a:lnTo>
                    <a:pt x="366" y="222"/>
                  </a:lnTo>
                  <a:lnTo>
                    <a:pt x="384" y="222"/>
                  </a:lnTo>
                  <a:lnTo>
                    <a:pt x="396" y="222"/>
                  </a:lnTo>
                  <a:lnTo>
                    <a:pt x="426" y="222"/>
                  </a:lnTo>
                  <a:lnTo>
                    <a:pt x="444" y="222"/>
                  </a:lnTo>
                  <a:lnTo>
                    <a:pt x="456" y="216"/>
                  </a:lnTo>
                  <a:lnTo>
                    <a:pt x="468" y="216"/>
                  </a:lnTo>
                  <a:lnTo>
                    <a:pt x="498" y="216"/>
                  </a:lnTo>
                  <a:lnTo>
                    <a:pt x="516" y="216"/>
                  </a:lnTo>
                  <a:lnTo>
                    <a:pt x="529" y="210"/>
                  </a:lnTo>
                  <a:lnTo>
                    <a:pt x="559" y="210"/>
                  </a:lnTo>
                  <a:lnTo>
                    <a:pt x="571" y="204"/>
                  </a:lnTo>
                  <a:lnTo>
                    <a:pt x="589" y="204"/>
                  </a:lnTo>
                  <a:lnTo>
                    <a:pt x="601" y="198"/>
                  </a:lnTo>
                  <a:lnTo>
                    <a:pt x="631" y="192"/>
                  </a:lnTo>
                  <a:lnTo>
                    <a:pt x="643" y="192"/>
                  </a:lnTo>
                  <a:lnTo>
                    <a:pt x="661" y="186"/>
                  </a:lnTo>
                  <a:lnTo>
                    <a:pt x="685" y="180"/>
                  </a:lnTo>
                  <a:lnTo>
                    <a:pt x="703" y="174"/>
                  </a:lnTo>
                  <a:lnTo>
                    <a:pt x="715" y="168"/>
                  </a:lnTo>
                  <a:lnTo>
                    <a:pt x="727" y="168"/>
                  </a:lnTo>
                  <a:lnTo>
                    <a:pt x="757" y="156"/>
                  </a:lnTo>
                  <a:lnTo>
                    <a:pt x="769" y="150"/>
                  </a:lnTo>
                  <a:lnTo>
                    <a:pt x="769" y="12"/>
                  </a:lnTo>
                  <a:close/>
                </a:path>
              </a:pathLst>
            </a:custGeom>
            <a:gradFill rotWithShape="0">
              <a:gsLst>
                <a:gs pos="0">
                  <a:srgbClr val="540054"/>
                </a:gs>
                <a:gs pos="50000">
                  <a:srgbClr val="6E006E"/>
                </a:gs>
                <a:gs pos="100000">
                  <a:srgbClr val="540054"/>
                </a:gs>
              </a:gsLst>
              <a:lin ang="0" scaled="1"/>
            </a:gradFill>
            <a:ln w="9525">
              <a:solidFill>
                <a:srgbClr val="000000"/>
              </a:solidFill>
              <a:round/>
              <a:headEnd/>
              <a:tailEnd/>
            </a:ln>
          </p:spPr>
          <p:txBody>
            <a:bodyPr/>
            <a:lstStyle/>
            <a:p>
              <a:endParaRPr lang="en-US">
                <a:latin typeface="Constantia" pitchFamily="18" charset="0"/>
              </a:endParaRPr>
            </a:p>
          </p:txBody>
        </p:sp>
        <p:sp>
          <p:nvSpPr>
            <p:cNvPr id="108561" name="Freeform 16"/>
            <p:cNvSpPr>
              <a:spLocks/>
            </p:cNvSpPr>
            <p:nvPr/>
          </p:nvSpPr>
          <p:spPr bwMode="auto">
            <a:xfrm>
              <a:off x="2564" y="2239"/>
              <a:ext cx="1334" cy="1207"/>
            </a:xfrm>
            <a:custGeom>
              <a:avLst/>
              <a:gdLst>
                <a:gd name="T0" fmla="*/ 769 w 769"/>
                <a:gd name="T1" fmla="*/ 624 h 696"/>
                <a:gd name="T2" fmla="*/ 757 w 769"/>
                <a:gd name="T3" fmla="*/ 630 h 696"/>
                <a:gd name="T4" fmla="*/ 727 w 769"/>
                <a:gd name="T5" fmla="*/ 642 h 696"/>
                <a:gd name="T6" fmla="*/ 715 w 769"/>
                <a:gd name="T7" fmla="*/ 642 h 696"/>
                <a:gd name="T8" fmla="*/ 703 w 769"/>
                <a:gd name="T9" fmla="*/ 648 h 696"/>
                <a:gd name="T10" fmla="*/ 685 w 769"/>
                <a:gd name="T11" fmla="*/ 654 h 696"/>
                <a:gd name="T12" fmla="*/ 661 w 769"/>
                <a:gd name="T13" fmla="*/ 660 h 696"/>
                <a:gd name="T14" fmla="*/ 643 w 769"/>
                <a:gd name="T15" fmla="*/ 666 h 696"/>
                <a:gd name="T16" fmla="*/ 631 w 769"/>
                <a:gd name="T17" fmla="*/ 666 h 696"/>
                <a:gd name="T18" fmla="*/ 601 w 769"/>
                <a:gd name="T19" fmla="*/ 672 h 696"/>
                <a:gd name="T20" fmla="*/ 589 w 769"/>
                <a:gd name="T21" fmla="*/ 678 h 696"/>
                <a:gd name="T22" fmla="*/ 571 w 769"/>
                <a:gd name="T23" fmla="*/ 678 h 696"/>
                <a:gd name="T24" fmla="*/ 559 w 769"/>
                <a:gd name="T25" fmla="*/ 684 h 696"/>
                <a:gd name="T26" fmla="*/ 529 w 769"/>
                <a:gd name="T27" fmla="*/ 684 h 696"/>
                <a:gd name="T28" fmla="*/ 516 w 769"/>
                <a:gd name="T29" fmla="*/ 690 h 696"/>
                <a:gd name="T30" fmla="*/ 498 w 769"/>
                <a:gd name="T31" fmla="*/ 690 h 696"/>
                <a:gd name="T32" fmla="*/ 468 w 769"/>
                <a:gd name="T33" fmla="*/ 690 h 696"/>
                <a:gd name="T34" fmla="*/ 456 w 769"/>
                <a:gd name="T35" fmla="*/ 690 h 696"/>
                <a:gd name="T36" fmla="*/ 444 w 769"/>
                <a:gd name="T37" fmla="*/ 696 h 696"/>
                <a:gd name="T38" fmla="*/ 426 w 769"/>
                <a:gd name="T39" fmla="*/ 696 h 696"/>
                <a:gd name="T40" fmla="*/ 396 w 769"/>
                <a:gd name="T41" fmla="*/ 696 h 696"/>
                <a:gd name="T42" fmla="*/ 384 w 769"/>
                <a:gd name="T43" fmla="*/ 696 h 696"/>
                <a:gd name="T44" fmla="*/ 366 w 769"/>
                <a:gd name="T45" fmla="*/ 696 h 696"/>
                <a:gd name="T46" fmla="*/ 336 w 769"/>
                <a:gd name="T47" fmla="*/ 690 h 696"/>
                <a:gd name="T48" fmla="*/ 324 w 769"/>
                <a:gd name="T49" fmla="*/ 690 h 696"/>
                <a:gd name="T50" fmla="*/ 312 w 769"/>
                <a:gd name="T51" fmla="*/ 690 h 696"/>
                <a:gd name="T52" fmla="*/ 294 w 769"/>
                <a:gd name="T53" fmla="*/ 690 h 696"/>
                <a:gd name="T54" fmla="*/ 264 w 769"/>
                <a:gd name="T55" fmla="*/ 684 h 696"/>
                <a:gd name="T56" fmla="*/ 252 w 769"/>
                <a:gd name="T57" fmla="*/ 684 h 696"/>
                <a:gd name="T58" fmla="*/ 234 w 769"/>
                <a:gd name="T59" fmla="*/ 684 h 696"/>
                <a:gd name="T60" fmla="*/ 210 w 769"/>
                <a:gd name="T61" fmla="*/ 678 h 696"/>
                <a:gd name="T62" fmla="*/ 192 w 769"/>
                <a:gd name="T63" fmla="*/ 672 h 696"/>
                <a:gd name="T64" fmla="*/ 180 w 769"/>
                <a:gd name="T65" fmla="*/ 672 h 696"/>
                <a:gd name="T66" fmla="*/ 168 w 769"/>
                <a:gd name="T67" fmla="*/ 666 h 696"/>
                <a:gd name="T68" fmla="*/ 138 w 769"/>
                <a:gd name="T69" fmla="*/ 660 h 696"/>
                <a:gd name="T70" fmla="*/ 126 w 769"/>
                <a:gd name="T71" fmla="*/ 654 h 696"/>
                <a:gd name="T72" fmla="*/ 108 w 769"/>
                <a:gd name="T73" fmla="*/ 654 h 696"/>
                <a:gd name="T74" fmla="*/ 84 w 769"/>
                <a:gd name="T75" fmla="*/ 642 h 696"/>
                <a:gd name="T76" fmla="*/ 66 w 769"/>
                <a:gd name="T77" fmla="*/ 642 h 696"/>
                <a:gd name="T78" fmla="*/ 54 w 769"/>
                <a:gd name="T79" fmla="*/ 636 h 696"/>
                <a:gd name="T80" fmla="*/ 42 w 769"/>
                <a:gd name="T81" fmla="*/ 630 h 696"/>
                <a:gd name="T82" fmla="*/ 12 w 769"/>
                <a:gd name="T83" fmla="*/ 618 h 696"/>
                <a:gd name="T84" fmla="*/ 0 w 769"/>
                <a:gd name="T85" fmla="*/ 612 h 696"/>
                <a:gd name="T86" fmla="*/ 396 w 769"/>
                <a:gd name="T87" fmla="*/ 0 h 696"/>
                <a:gd name="T88" fmla="*/ 769 w 769"/>
                <a:gd name="T89" fmla="*/ 624 h 6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9"/>
                <a:gd name="T136" fmla="*/ 0 h 696"/>
                <a:gd name="T137" fmla="*/ 769 w 769"/>
                <a:gd name="T138" fmla="*/ 696 h 6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9" h="696">
                  <a:moveTo>
                    <a:pt x="769" y="624"/>
                  </a:moveTo>
                  <a:lnTo>
                    <a:pt x="757" y="630"/>
                  </a:lnTo>
                  <a:lnTo>
                    <a:pt x="727" y="642"/>
                  </a:lnTo>
                  <a:lnTo>
                    <a:pt x="715" y="642"/>
                  </a:lnTo>
                  <a:lnTo>
                    <a:pt x="703" y="648"/>
                  </a:lnTo>
                  <a:lnTo>
                    <a:pt x="685" y="654"/>
                  </a:lnTo>
                  <a:lnTo>
                    <a:pt x="661" y="660"/>
                  </a:lnTo>
                  <a:lnTo>
                    <a:pt x="643" y="666"/>
                  </a:lnTo>
                  <a:lnTo>
                    <a:pt x="631" y="666"/>
                  </a:lnTo>
                  <a:lnTo>
                    <a:pt x="601" y="672"/>
                  </a:lnTo>
                  <a:lnTo>
                    <a:pt x="589" y="678"/>
                  </a:lnTo>
                  <a:lnTo>
                    <a:pt x="571" y="678"/>
                  </a:lnTo>
                  <a:lnTo>
                    <a:pt x="559" y="684"/>
                  </a:lnTo>
                  <a:lnTo>
                    <a:pt x="529" y="684"/>
                  </a:lnTo>
                  <a:lnTo>
                    <a:pt x="516" y="690"/>
                  </a:lnTo>
                  <a:lnTo>
                    <a:pt x="498" y="690"/>
                  </a:lnTo>
                  <a:lnTo>
                    <a:pt x="468" y="690"/>
                  </a:lnTo>
                  <a:lnTo>
                    <a:pt x="456" y="690"/>
                  </a:lnTo>
                  <a:lnTo>
                    <a:pt x="444" y="696"/>
                  </a:lnTo>
                  <a:lnTo>
                    <a:pt x="426" y="696"/>
                  </a:lnTo>
                  <a:lnTo>
                    <a:pt x="396" y="696"/>
                  </a:lnTo>
                  <a:lnTo>
                    <a:pt x="384" y="696"/>
                  </a:lnTo>
                  <a:lnTo>
                    <a:pt x="366" y="696"/>
                  </a:lnTo>
                  <a:lnTo>
                    <a:pt x="336" y="690"/>
                  </a:lnTo>
                  <a:lnTo>
                    <a:pt x="324" y="690"/>
                  </a:lnTo>
                  <a:lnTo>
                    <a:pt x="312" y="690"/>
                  </a:lnTo>
                  <a:lnTo>
                    <a:pt x="294" y="690"/>
                  </a:lnTo>
                  <a:lnTo>
                    <a:pt x="264" y="684"/>
                  </a:lnTo>
                  <a:lnTo>
                    <a:pt x="252" y="684"/>
                  </a:lnTo>
                  <a:lnTo>
                    <a:pt x="234" y="684"/>
                  </a:lnTo>
                  <a:lnTo>
                    <a:pt x="210" y="678"/>
                  </a:lnTo>
                  <a:lnTo>
                    <a:pt x="192" y="672"/>
                  </a:lnTo>
                  <a:lnTo>
                    <a:pt x="180" y="672"/>
                  </a:lnTo>
                  <a:lnTo>
                    <a:pt x="168" y="666"/>
                  </a:lnTo>
                  <a:lnTo>
                    <a:pt x="138" y="660"/>
                  </a:lnTo>
                  <a:lnTo>
                    <a:pt x="126" y="654"/>
                  </a:lnTo>
                  <a:lnTo>
                    <a:pt x="108" y="654"/>
                  </a:lnTo>
                  <a:lnTo>
                    <a:pt x="84" y="642"/>
                  </a:lnTo>
                  <a:lnTo>
                    <a:pt x="66" y="642"/>
                  </a:lnTo>
                  <a:lnTo>
                    <a:pt x="54" y="636"/>
                  </a:lnTo>
                  <a:lnTo>
                    <a:pt x="42" y="630"/>
                  </a:lnTo>
                  <a:lnTo>
                    <a:pt x="12" y="618"/>
                  </a:lnTo>
                  <a:lnTo>
                    <a:pt x="0" y="612"/>
                  </a:lnTo>
                  <a:lnTo>
                    <a:pt x="396" y="0"/>
                  </a:lnTo>
                  <a:lnTo>
                    <a:pt x="769" y="624"/>
                  </a:lnTo>
                  <a:close/>
                </a:path>
              </a:pathLst>
            </a:custGeom>
            <a:solidFill>
              <a:srgbClr val="990099"/>
            </a:solidFill>
            <a:ln w="9525">
              <a:solidFill>
                <a:srgbClr val="000000"/>
              </a:solidFill>
              <a:round/>
              <a:headEnd/>
              <a:tailEnd/>
            </a:ln>
          </p:spPr>
          <p:txBody>
            <a:bodyPr/>
            <a:lstStyle/>
            <a:p>
              <a:endParaRPr lang="en-US">
                <a:latin typeface="Constantia" pitchFamily="18" charset="0"/>
              </a:endParaRPr>
            </a:p>
          </p:txBody>
        </p:sp>
        <p:sp>
          <p:nvSpPr>
            <p:cNvPr id="2187281" name="Rectangle 17"/>
            <p:cNvSpPr>
              <a:spLocks noChangeArrowheads="1"/>
            </p:cNvSpPr>
            <p:nvPr/>
          </p:nvSpPr>
          <p:spPr bwMode="auto">
            <a:xfrm>
              <a:off x="3666" y="895"/>
              <a:ext cx="1388"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a:solidFill>
                    <a:schemeClr val="bg1"/>
                  </a:solidFill>
                  <a:latin typeface="Arial" pitchFamily="1" charset="0"/>
                </a:rPr>
                <a:t>Escherichia coli</a:t>
              </a:r>
            </a:p>
          </p:txBody>
        </p:sp>
        <p:sp>
          <p:nvSpPr>
            <p:cNvPr id="2187282" name="Rectangle 18"/>
            <p:cNvSpPr>
              <a:spLocks noChangeArrowheads="1"/>
            </p:cNvSpPr>
            <p:nvPr/>
          </p:nvSpPr>
          <p:spPr bwMode="auto">
            <a:xfrm>
              <a:off x="558" y="1658"/>
              <a:ext cx="1649" cy="213"/>
            </a:xfrm>
            <a:prstGeom prst="rect">
              <a:avLst/>
            </a:prstGeom>
            <a:noFill/>
            <a:ln w="9525">
              <a:noFill/>
              <a:miter lim="800000"/>
              <a:headEnd/>
              <a:tailEnd/>
            </a:ln>
            <a:effectLst>
              <a:outerShdw blurRad="63500" dist="29783" dir="3885598"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i="1">
                  <a:solidFill>
                    <a:schemeClr val="bg1"/>
                  </a:solidFill>
                  <a:latin typeface="Arial" pitchFamily="1" charset="0"/>
                </a:rPr>
                <a:t>Pseudomonas sp.</a:t>
              </a:r>
            </a:p>
          </p:txBody>
        </p:sp>
        <p:sp>
          <p:nvSpPr>
            <p:cNvPr id="2187283" name="Rectangle 19"/>
            <p:cNvSpPr>
              <a:spLocks noChangeArrowheads="1"/>
            </p:cNvSpPr>
            <p:nvPr/>
          </p:nvSpPr>
          <p:spPr bwMode="auto">
            <a:xfrm>
              <a:off x="1066" y="3030"/>
              <a:ext cx="1232"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a:solidFill>
                    <a:schemeClr val="bg1"/>
                  </a:solidFill>
                  <a:latin typeface="Arial" pitchFamily="1" charset="0"/>
                </a:rPr>
                <a:t>Anaerobic sp.</a:t>
              </a:r>
            </a:p>
          </p:txBody>
        </p:sp>
        <p:sp>
          <p:nvSpPr>
            <p:cNvPr id="2187284" name="Rectangle 20"/>
            <p:cNvSpPr>
              <a:spLocks noChangeArrowheads="1"/>
            </p:cNvSpPr>
            <p:nvPr/>
          </p:nvSpPr>
          <p:spPr bwMode="auto">
            <a:xfrm>
              <a:off x="2244" y="3647"/>
              <a:ext cx="2067"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a:solidFill>
                    <a:schemeClr val="bg1"/>
                  </a:solidFill>
                  <a:latin typeface="Arial" pitchFamily="1" charset="0"/>
                </a:rPr>
                <a:t>Staphylococcus aureus</a:t>
              </a:r>
            </a:p>
          </p:txBody>
        </p:sp>
        <p:sp>
          <p:nvSpPr>
            <p:cNvPr id="2187285" name="Rectangle 21"/>
            <p:cNvSpPr>
              <a:spLocks noChangeArrowheads="1"/>
            </p:cNvSpPr>
            <p:nvPr/>
          </p:nvSpPr>
          <p:spPr bwMode="auto">
            <a:xfrm>
              <a:off x="4339" y="3305"/>
              <a:ext cx="1158" cy="427"/>
            </a:xfrm>
            <a:prstGeom prst="rect">
              <a:avLst/>
            </a:prstGeom>
            <a:noFill/>
            <a:ln w="9525">
              <a:noFill/>
              <a:miter lim="800000"/>
              <a:headEnd/>
              <a:tailEnd/>
            </a:ln>
            <a:effectLst>
              <a:outerShdw blurRad="63500" dist="38099" dir="2700000" algn="ctr" rotWithShape="0">
                <a:schemeClr val="tx1">
                  <a:alpha val="74998"/>
                </a:schemeClr>
              </a:outerShdw>
            </a:effectLst>
          </p:spPr>
          <p:txBody>
            <a:bodyPr lIns="0" tIns="0" rIns="0" bIns="0">
              <a:spAutoFit/>
            </a:bodyPr>
            <a:lstStyle/>
            <a:p>
              <a:pPr fontAlgn="auto">
                <a:spcBef>
                  <a:spcPts val="0"/>
                </a:spcBef>
                <a:spcAft>
                  <a:spcPts val="0"/>
                </a:spcAft>
                <a:defRPr/>
              </a:pPr>
              <a:r>
                <a:rPr lang="en-US" sz="2200">
                  <a:solidFill>
                    <a:schemeClr val="bg1"/>
                  </a:solidFill>
                  <a:latin typeface="Arial" pitchFamily="1" charset="0"/>
                </a:rPr>
                <a:t>Klebsiella sp.</a:t>
              </a:r>
            </a:p>
          </p:txBody>
        </p:sp>
        <p:sp>
          <p:nvSpPr>
            <p:cNvPr id="2187286" name="Rectangle 22"/>
            <p:cNvSpPr>
              <a:spLocks noChangeArrowheads="1"/>
            </p:cNvSpPr>
            <p:nvPr/>
          </p:nvSpPr>
          <p:spPr bwMode="auto">
            <a:xfrm>
              <a:off x="4791" y="2448"/>
              <a:ext cx="1059"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i="1">
                  <a:solidFill>
                    <a:schemeClr val="bg1"/>
                  </a:solidFill>
                  <a:latin typeface="Arial" pitchFamily="1" charset="0"/>
                </a:rPr>
                <a:t>Proteus sp.</a:t>
              </a:r>
            </a:p>
          </p:txBody>
        </p:sp>
        <p:sp>
          <p:nvSpPr>
            <p:cNvPr id="2187287" name="Rectangle 23"/>
            <p:cNvSpPr>
              <a:spLocks noChangeArrowheads="1"/>
            </p:cNvSpPr>
            <p:nvPr/>
          </p:nvSpPr>
          <p:spPr bwMode="auto">
            <a:xfrm>
              <a:off x="4760" y="1813"/>
              <a:ext cx="1523" cy="368"/>
            </a:xfrm>
            <a:prstGeom prst="rect">
              <a:avLst/>
            </a:prstGeom>
            <a:noFill/>
            <a:ln w="9525">
              <a:noFill/>
              <a:miter lim="800000"/>
              <a:headEnd/>
              <a:tailEnd/>
            </a:ln>
            <a:effectLst>
              <a:outerShdw blurRad="63500" dist="38099" dir="2700000" algn="ctr" rotWithShape="0">
                <a:schemeClr val="tx1">
                  <a:alpha val="74998"/>
                </a:schemeClr>
              </a:outerShdw>
            </a:effectLst>
          </p:spPr>
          <p:txBody>
            <a:bodyPr lIns="0" tIns="0" rIns="0" bIns="0">
              <a:spAutoFit/>
            </a:bodyPr>
            <a:lstStyle/>
            <a:p>
              <a:pPr fontAlgn="auto">
                <a:lnSpc>
                  <a:spcPct val="85000"/>
                </a:lnSpc>
                <a:spcBef>
                  <a:spcPts val="0"/>
                </a:spcBef>
                <a:spcAft>
                  <a:spcPts val="0"/>
                </a:spcAft>
                <a:defRPr/>
              </a:pPr>
              <a:r>
                <a:rPr lang="en-US" sz="2200">
                  <a:solidFill>
                    <a:schemeClr val="bg1"/>
                  </a:solidFill>
                  <a:latin typeface="Arial" pitchFamily="1" charset="0"/>
                </a:rPr>
                <a:t>Streptococcus faecalis</a:t>
              </a:r>
            </a:p>
          </p:txBody>
        </p:sp>
        <p:sp>
          <p:nvSpPr>
            <p:cNvPr id="2187288" name="Rectangle 24"/>
            <p:cNvSpPr>
              <a:spLocks noChangeArrowheads="1"/>
            </p:cNvSpPr>
            <p:nvPr/>
          </p:nvSpPr>
          <p:spPr bwMode="auto">
            <a:xfrm>
              <a:off x="4620" y="1543"/>
              <a:ext cx="1514" cy="2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fontAlgn="auto">
                <a:spcBef>
                  <a:spcPts val="0"/>
                </a:spcBef>
                <a:spcAft>
                  <a:spcPts val="0"/>
                </a:spcAft>
                <a:defRPr/>
              </a:pPr>
              <a:r>
                <a:rPr lang="en-US" sz="2200" i="1">
                  <a:solidFill>
                    <a:schemeClr val="bg1"/>
                  </a:solidFill>
                  <a:latin typeface="Arial" pitchFamily="1" charset="0"/>
                </a:rPr>
                <a:t>Enterobacter sp.</a:t>
              </a:r>
            </a:p>
          </p:txBody>
        </p:sp>
      </p:grpSp>
      <p:sp>
        <p:nvSpPr>
          <p:cNvPr id="2187289" name="Rectangle 25"/>
          <p:cNvSpPr>
            <a:spLocks noChangeArrowheads="1"/>
          </p:cNvSpPr>
          <p:nvPr/>
        </p:nvSpPr>
        <p:spPr bwMode="auto">
          <a:xfrm>
            <a:off x="647700" y="6351588"/>
            <a:ext cx="4713288"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1600" i="1">
                <a:solidFill>
                  <a:srgbClr val="99CCFF"/>
                </a:solidFill>
                <a:latin typeface="Arial" pitchFamily="1" charset="0"/>
              </a:rPr>
              <a:t>Beger, et al., Gastroenterology 1986; 91:433 </a:t>
            </a:r>
          </a:p>
        </p:txBody>
      </p:sp>
      <p:sp>
        <p:nvSpPr>
          <p:cNvPr id="2187290" name="Rectangle 26"/>
          <p:cNvSpPr>
            <a:spLocks noGrp="1" noChangeArrowheads="1"/>
          </p:cNvSpPr>
          <p:nvPr>
            <p:ph type="title" idx="4294967295"/>
          </p:nvPr>
        </p:nvSpPr>
        <p:spPr>
          <a:xfrm flipH="1">
            <a:off x="11370549" y="-551292"/>
            <a:ext cx="192254" cy="111654"/>
          </a:xfrm>
        </p:spPr>
        <p:txBody>
          <a:bodyPr>
            <a:normAutofit fontScale="90000"/>
          </a:bodyPr>
          <a:lstStyle/>
          <a:p>
            <a:pPr fontAlgn="auto">
              <a:spcAft>
                <a:spcPts val="0"/>
              </a:spcAft>
              <a:defRPr/>
            </a:pPr>
            <a:r>
              <a:rPr b="1"/>
              <a:t>Bacteria found in infected pancreatic necrosis before the regular use of prophylactic antibiotics</a:t>
            </a: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62" name="Text Box 2"/>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Pseudocyst</a:t>
            </a:r>
          </a:p>
        </p:txBody>
      </p:sp>
      <p:sp>
        <p:nvSpPr>
          <p:cNvPr id="2191363" name="Rectangle 3"/>
          <p:cNvSpPr>
            <a:spLocks noChangeArrowheads="1"/>
          </p:cNvSpPr>
          <p:nvPr/>
        </p:nvSpPr>
        <p:spPr bwMode="auto">
          <a:xfrm>
            <a:off x="677863" y="838200"/>
            <a:ext cx="77724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a:solidFill>
                  <a:srgbClr val="FFFF00"/>
                </a:solidFill>
                <a:latin typeface="Arial" pitchFamily="1" charset="0"/>
              </a:rPr>
              <a:t>Organized Pancreatic Necrosis</a:t>
            </a:r>
          </a:p>
        </p:txBody>
      </p:sp>
      <p:grpSp>
        <p:nvGrpSpPr>
          <p:cNvPr id="112643" name="Group 4"/>
          <p:cNvGrpSpPr>
            <a:grpSpLocks/>
          </p:cNvGrpSpPr>
          <p:nvPr/>
        </p:nvGrpSpPr>
        <p:grpSpPr bwMode="auto">
          <a:xfrm>
            <a:off x="298450" y="2286000"/>
            <a:ext cx="8540750" cy="4052888"/>
            <a:chOff x="211" y="1440"/>
            <a:chExt cx="6053" cy="2553"/>
          </a:xfrm>
        </p:grpSpPr>
        <p:pic>
          <p:nvPicPr>
            <p:cNvPr id="112645" name="Picture 5"/>
            <p:cNvPicPr>
              <a:picLocks noChangeAspect="1" noChangeArrowheads="1"/>
            </p:cNvPicPr>
            <p:nvPr/>
          </p:nvPicPr>
          <p:blipFill>
            <a:blip r:embed="rId3"/>
            <a:srcRect/>
            <a:stretch>
              <a:fillRect/>
            </a:stretch>
          </p:blipFill>
          <p:spPr bwMode="auto">
            <a:xfrm>
              <a:off x="211" y="1440"/>
              <a:ext cx="1986" cy="1862"/>
            </a:xfrm>
            <a:prstGeom prst="rect">
              <a:avLst/>
            </a:prstGeom>
            <a:noFill/>
            <a:ln w="9525">
              <a:solidFill>
                <a:schemeClr val="accent2"/>
              </a:solidFill>
              <a:miter lim="800000"/>
              <a:headEnd/>
              <a:tailEnd/>
            </a:ln>
          </p:spPr>
        </p:pic>
        <p:pic>
          <p:nvPicPr>
            <p:cNvPr id="112646" name="Picture 6"/>
            <p:cNvPicPr>
              <a:picLocks noChangeAspect="1" noChangeArrowheads="1"/>
            </p:cNvPicPr>
            <p:nvPr/>
          </p:nvPicPr>
          <p:blipFill>
            <a:blip r:embed="rId4"/>
            <a:srcRect/>
            <a:stretch>
              <a:fillRect/>
            </a:stretch>
          </p:blipFill>
          <p:spPr bwMode="auto">
            <a:xfrm>
              <a:off x="2244" y="1440"/>
              <a:ext cx="1987" cy="1862"/>
            </a:xfrm>
            <a:prstGeom prst="rect">
              <a:avLst/>
            </a:prstGeom>
            <a:noFill/>
            <a:ln w="9525">
              <a:solidFill>
                <a:schemeClr val="accent2"/>
              </a:solidFill>
              <a:miter lim="800000"/>
              <a:headEnd/>
              <a:tailEnd/>
            </a:ln>
          </p:spPr>
        </p:pic>
        <p:pic>
          <p:nvPicPr>
            <p:cNvPr id="112647" name="Picture 7"/>
            <p:cNvPicPr>
              <a:picLocks noChangeAspect="1" noChangeArrowheads="1"/>
            </p:cNvPicPr>
            <p:nvPr/>
          </p:nvPicPr>
          <p:blipFill>
            <a:blip r:embed="rId5"/>
            <a:srcRect/>
            <a:stretch>
              <a:fillRect/>
            </a:stretch>
          </p:blipFill>
          <p:spPr bwMode="auto">
            <a:xfrm>
              <a:off x="4278" y="1440"/>
              <a:ext cx="1986" cy="1862"/>
            </a:xfrm>
            <a:prstGeom prst="rect">
              <a:avLst/>
            </a:prstGeom>
            <a:noFill/>
            <a:ln w="9525">
              <a:solidFill>
                <a:schemeClr val="accent2"/>
              </a:solidFill>
              <a:miter lim="800000"/>
              <a:headEnd/>
              <a:tailEnd/>
            </a:ln>
          </p:spPr>
        </p:pic>
        <p:sp>
          <p:nvSpPr>
            <p:cNvPr id="2191368" name="Text Box 8"/>
            <p:cNvSpPr txBox="1">
              <a:spLocks noChangeArrowheads="1"/>
            </p:cNvSpPr>
            <p:nvPr/>
          </p:nvSpPr>
          <p:spPr bwMode="auto">
            <a:xfrm>
              <a:off x="801" y="3392"/>
              <a:ext cx="808" cy="32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800">
                  <a:solidFill>
                    <a:srgbClr val="A3CEFF"/>
                  </a:solidFill>
                  <a:latin typeface="Arial" pitchFamily="1" charset="0"/>
                </a:rPr>
                <a:t>Day 1</a:t>
              </a:r>
              <a:endParaRPr lang="en-US" sz="2400">
                <a:latin typeface="Arial" pitchFamily="1" charset="0"/>
              </a:endParaRPr>
            </a:p>
          </p:txBody>
        </p:sp>
        <p:sp>
          <p:nvSpPr>
            <p:cNvPr id="2191369" name="Text Box 9"/>
            <p:cNvSpPr txBox="1">
              <a:spLocks noChangeArrowheads="1"/>
            </p:cNvSpPr>
            <p:nvPr/>
          </p:nvSpPr>
          <p:spPr bwMode="auto">
            <a:xfrm>
              <a:off x="2832" y="3392"/>
              <a:ext cx="809" cy="32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800">
                  <a:solidFill>
                    <a:srgbClr val="A3CEFF"/>
                  </a:solidFill>
                  <a:latin typeface="Arial" pitchFamily="1" charset="0"/>
                </a:rPr>
                <a:t>Day 7</a:t>
              </a:r>
              <a:endParaRPr lang="en-US" sz="2400">
                <a:latin typeface="Arial" pitchFamily="1" charset="0"/>
              </a:endParaRPr>
            </a:p>
          </p:txBody>
        </p:sp>
        <p:sp>
          <p:nvSpPr>
            <p:cNvPr id="2191370" name="Text Box 10"/>
            <p:cNvSpPr txBox="1">
              <a:spLocks noChangeArrowheads="1"/>
            </p:cNvSpPr>
            <p:nvPr/>
          </p:nvSpPr>
          <p:spPr bwMode="auto">
            <a:xfrm>
              <a:off x="4819" y="3392"/>
              <a:ext cx="903" cy="60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spcBef>
                  <a:spcPct val="50000"/>
                </a:spcBef>
                <a:spcAft>
                  <a:spcPts val="0"/>
                </a:spcAft>
                <a:defRPr/>
              </a:pPr>
              <a:r>
                <a:rPr lang="en-US" sz="2800">
                  <a:solidFill>
                    <a:srgbClr val="A3CEFF"/>
                  </a:solidFill>
                  <a:latin typeface="Arial" pitchFamily="1" charset="0"/>
                </a:rPr>
                <a:t>Day 28</a:t>
              </a:r>
              <a:endParaRPr lang="en-US" sz="2400">
                <a:latin typeface="Arial" pitchFamily="1" charset="0"/>
              </a:endParaRPr>
            </a:p>
          </p:txBody>
        </p:sp>
      </p:grpSp>
      <p:sp>
        <p:nvSpPr>
          <p:cNvPr id="2191371" name="Rectangle 11"/>
          <p:cNvSpPr>
            <a:spLocks noGrp="1" noChangeArrowheads="1"/>
          </p:cNvSpPr>
          <p:nvPr>
            <p:ph type="title" idx="4294967295"/>
          </p:nvPr>
        </p:nvSpPr>
        <p:spPr>
          <a:xfrm flipH="1">
            <a:off x="11274442" y="-820319"/>
            <a:ext cx="45719" cy="45719"/>
          </a:xfrm>
        </p:spPr>
        <p:txBody>
          <a:bodyPr>
            <a:normAutofit fontScale="90000"/>
          </a:bodyPr>
          <a:lstStyle/>
          <a:p>
            <a:pPr fontAlgn="auto">
              <a:spcAft>
                <a:spcPts val="0"/>
              </a:spcAft>
              <a:defRPr/>
            </a:pPr>
            <a:r>
              <a:rPr b="1"/>
              <a:t>Evolution of Pancreatic Necrosis into a </a:t>
            </a:r>
            <a:r>
              <a:rPr b="1" err="1"/>
              <a:t>Pseudocyst</a:t>
            </a:r>
            <a:endParaRPr b="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89" name="Picture 2" descr="PancreasAcute3"/>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5986463" y="2843213"/>
            <a:ext cx="2416175" cy="1565275"/>
          </a:xfrm>
          <a:prstGeom prst="rect">
            <a:avLst/>
          </a:prstGeom>
          <a:noFill/>
          <a:ln w="9525">
            <a:noFill/>
            <a:miter lim="800000"/>
            <a:headEnd/>
            <a:tailEnd/>
          </a:ln>
        </p:spPr>
      </p:pic>
      <p:sp>
        <p:nvSpPr>
          <p:cNvPr id="2254851" name="Rectangle 3"/>
          <p:cNvSpPr>
            <a:spLocks noGrp="1" noChangeArrowheads="1"/>
          </p:cNvSpPr>
          <p:nvPr>
            <p:ph type="title"/>
          </p:nvPr>
        </p:nvSpPr>
        <p:spPr>
          <a:xfrm flipH="1">
            <a:off x="14084297" y="-1633218"/>
            <a:ext cx="215902" cy="45719"/>
          </a:xfrm>
        </p:spPr>
        <p:txBody>
          <a:bodyPr>
            <a:normAutofit fontScale="90000"/>
          </a:bodyPr>
          <a:lstStyle/>
          <a:p>
            <a:pPr fontAlgn="auto">
              <a:spcAft>
                <a:spcPts val="0"/>
              </a:spcAft>
              <a:defRPr/>
            </a:pPr>
            <a:endParaRPr dirty="0"/>
          </a:p>
        </p:txBody>
      </p:sp>
      <p:sp>
        <p:nvSpPr>
          <p:cNvPr id="2254852" name="Rectangle 4"/>
          <p:cNvSpPr>
            <a:spLocks noChangeArrowheads="1"/>
          </p:cNvSpPr>
          <p:nvPr/>
        </p:nvSpPr>
        <p:spPr bwMode="auto">
          <a:xfrm>
            <a:off x="438150" y="542925"/>
            <a:ext cx="80264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anchor="ctr"/>
          <a:lstStyle/>
          <a:p>
            <a:pPr fontAlgn="auto">
              <a:spcBef>
                <a:spcPts val="0"/>
              </a:spcBef>
              <a:spcAft>
                <a:spcPts val="0"/>
              </a:spcAft>
              <a:defRPr/>
            </a:pPr>
            <a:r>
              <a:rPr lang="en-US" sz="3200">
                <a:solidFill>
                  <a:srgbClr val="FFFF00"/>
                </a:solidFill>
                <a:latin typeface="Arial" pitchFamily="1" charset="0"/>
              </a:rPr>
              <a:t>Possible Strategies for Altering Severity</a:t>
            </a:r>
          </a:p>
        </p:txBody>
      </p:sp>
      <p:sp>
        <p:nvSpPr>
          <p:cNvPr id="2254853" name="Rectangle 5"/>
          <p:cNvSpPr>
            <a:spLocks noChangeArrowheads="1"/>
          </p:cNvSpPr>
          <p:nvPr/>
        </p:nvSpPr>
        <p:spPr bwMode="auto">
          <a:xfrm>
            <a:off x="1797050" y="1711325"/>
            <a:ext cx="6292850" cy="4111625"/>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fontAlgn="auto">
              <a:lnSpc>
                <a:spcPct val="85000"/>
              </a:lnSpc>
              <a:spcBef>
                <a:spcPct val="60000"/>
              </a:spcBef>
              <a:spcAft>
                <a:spcPts val="0"/>
              </a:spcAft>
              <a:buClr>
                <a:srgbClr val="99CCFF"/>
              </a:buClr>
              <a:buFont typeface="Symbol" pitchFamily="1" charset="2"/>
              <a:buChar char="·"/>
              <a:defRPr/>
            </a:pPr>
            <a:r>
              <a:rPr lang="en-US" sz="3200">
                <a:solidFill>
                  <a:schemeClr val="bg1"/>
                </a:solidFill>
                <a:latin typeface="Arial" pitchFamily="1" charset="0"/>
              </a:rPr>
              <a:t>Relieve ductal obstruction</a:t>
            </a:r>
          </a:p>
          <a:p>
            <a:pPr marL="342900" indent="-342900" fontAlgn="auto">
              <a:lnSpc>
                <a:spcPct val="85000"/>
              </a:lnSpc>
              <a:spcBef>
                <a:spcPct val="60000"/>
              </a:spcBef>
              <a:spcAft>
                <a:spcPts val="0"/>
              </a:spcAft>
              <a:buClr>
                <a:srgbClr val="99CCFF"/>
              </a:buClr>
              <a:buFont typeface="Symbol" pitchFamily="1" charset="2"/>
              <a:buChar char="·"/>
              <a:defRPr/>
            </a:pPr>
            <a:r>
              <a:rPr lang="en-US" sz="3200">
                <a:solidFill>
                  <a:schemeClr val="bg1"/>
                </a:solidFill>
                <a:latin typeface="Arial" pitchFamily="1" charset="0"/>
              </a:rPr>
              <a:t>Protease inhibition</a:t>
            </a:r>
          </a:p>
          <a:p>
            <a:pPr marL="342900" indent="-342900" fontAlgn="auto">
              <a:lnSpc>
                <a:spcPct val="85000"/>
              </a:lnSpc>
              <a:spcBef>
                <a:spcPct val="60000"/>
              </a:spcBef>
              <a:spcAft>
                <a:spcPts val="0"/>
              </a:spcAft>
              <a:buClr>
                <a:srgbClr val="99CCFF"/>
              </a:buClr>
              <a:buFont typeface="Symbol" pitchFamily="1" charset="2"/>
              <a:buChar char="·"/>
              <a:defRPr/>
            </a:pPr>
            <a:r>
              <a:rPr lang="en-US" sz="3200">
                <a:solidFill>
                  <a:schemeClr val="bg1"/>
                </a:solidFill>
                <a:latin typeface="Arial" pitchFamily="1" charset="0"/>
              </a:rPr>
              <a:t>Modulate secretion</a:t>
            </a:r>
          </a:p>
          <a:p>
            <a:pPr marL="342900" indent="-342900" fontAlgn="auto">
              <a:lnSpc>
                <a:spcPct val="85000"/>
              </a:lnSpc>
              <a:spcBef>
                <a:spcPct val="60000"/>
              </a:spcBef>
              <a:spcAft>
                <a:spcPts val="0"/>
              </a:spcAft>
              <a:buClr>
                <a:srgbClr val="99CCFF"/>
              </a:buClr>
              <a:buFont typeface="Symbol" pitchFamily="1" charset="2"/>
              <a:buChar char="·"/>
              <a:defRPr/>
            </a:pPr>
            <a:r>
              <a:rPr lang="en-US" sz="3200">
                <a:solidFill>
                  <a:schemeClr val="bg1"/>
                </a:solidFill>
                <a:latin typeface="Arial" pitchFamily="1" charset="0"/>
              </a:rPr>
              <a:t>Inhibit inflammation</a:t>
            </a:r>
          </a:p>
          <a:p>
            <a:pPr marL="342900" indent="-342900" fontAlgn="auto">
              <a:lnSpc>
                <a:spcPct val="85000"/>
              </a:lnSpc>
              <a:spcBef>
                <a:spcPct val="60000"/>
              </a:spcBef>
              <a:spcAft>
                <a:spcPts val="0"/>
              </a:spcAft>
              <a:buClr>
                <a:srgbClr val="99CCFF"/>
              </a:buClr>
              <a:buFont typeface="Symbol" pitchFamily="1" charset="2"/>
              <a:buChar char="·"/>
              <a:defRPr/>
            </a:pPr>
            <a:r>
              <a:rPr lang="en-US" sz="3200">
                <a:solidFill>
                  <a:schemeClr val="bg1"/>
                </a:solidFill>
                <a:latin typeface="Arial" pitchFamily="1" charset="0"/>
              </a:rPr>
              <a:t>Reduce chemokines / cytokines</a:t>
            </a:r>
          </a:p>
          <a:p>
            <a:pPr marL="342900" indent="-342900" fontAlgn="auto">
              <a:lnSpc>
                <a:spcPct val="85000"/>
              </a:lnSpc>
              <a:spcBef>
                <a:spcPct val="60000"/>
              </a:spcBef>
              <a:spcAft>
                <a:spcPts val="0"/>
              </a:spcAft>
              <a:buClr>
                <a:srgbClr val="99CCFF"/>
              </a:buClr>
              <a:buFont typeface="Symbol" pitchFamily="1" charset="2"/>
              <a:buChar char="·"/>
              <a:defRPr/>
            </a:pPr>
            <a:r>
              <a:rPr lang="en-US" sz="3200">
                <a:solidFill>
                  <a:schemeClr val="bg1"/>
                </a:solidFill>
                <a:latin typeface="Arial" pitchFamily="1" charset="0"/>
              </a:rPr>
              <a:t>Modulate cell death</a:t>
            </a:r>
            <a:endParaRPr lang="en-US" sz="3200">
              <a:solidFill>
                <a:srgbClr val="99CCFF"/>
              </a:solidFill>
              <a:latin typeface="Arial" pitchFamily="1"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noFill/>
          <a:ln w="9525"/>
        </p:spPr>
        <p:txBody>
          <a:bodyPr wrap="square" lIns="91440" tIns="45720" rIns="91440" bIns="45720" numCol="1" compatLnSpc="1">
            <a:prstTxWarp prst="textNoShape">
              <a:avLst/>
            </a:prstTxWarp>
            <a:normAutofit fontScale="90000"/>
          </a:bodyPr>
          <a:lstStyle/>
          <a:p>
            <a:r>
              <a:rPr sz="3800" dirty="0" smtClean="0">
                <a:ln>
                  <a:noFill/>
                </a:ln>
                <a:solidFill>
                  <a:srgbClr val="FEFAC9"/>
                </a:solidFill>
                <a:effectLst/>
              </a:rPr>
              <a:t>RETROSPECTIVE SRUDY OF </a:t>
            </a:r>
            <a:r>
              <a:rPr lang="en-US" sz="3800" dirty="0" smtClean="0">
                <a:ln>
                  <a:noFill/>
                </a:ln>
                <a:solidFill>
                  <a:srgbClr val="FEFAC9"/>
                </a:solidFill>
                <a:effectLst/>
              </a:rPr>
              <a:t>271</a:t>
            </a:r>
            <a:r>
              <a:rPr sz="3800" dirty="0" smtClean="0">
                <a:ln>
                  <a:noFill/>
                </a:ln>
                <a:solidFill>
                  <a:srgbClr val="FEFAC9"/>
                </a:solidFill>
                <a:effectLst/>
              </a:rPr>
              <a:t>      CHILDREN</a:t>
            </a:r>
          </a:p>
        </p:txBody>
      </p:sp>
      <p:sp>
        <p:nvSpPr>
          <p:cNvPr id="123907" name="Rectangle 3"/>
          <p:cNvSpPr>
            <a:spLocks noGrp="1"/>
          </p:cNvSpPr>
          <p:nvPr>
            <p:ph type="body" idx="1"/>
          </p:nvPr>
        </p:nvSpPr>
        <p:spPr>
          <a:xfrm>
            <a:off x="457200" y="1447800"/>
            <a:ext cx="8229600" cy="4678363"/>
          </a:xfrm>
        </p:spPr>
        <p:txBody>
          <a:bodyPr/>
          <a:lstStyle/>
          <a:p>
            <a:r>
              <a:rPr lang="en-US" dirty="0" smtClean="0">
                <a:solidFill>
                  <a:schemeClr val="bg1"/>
                </a:solidFill>
              </a:rPr>
              <a:t>YALE- 1995-2006</a:t>
            </a:r>
          </a:p>
          <a:p>
            <a:r>
              <a:rPr lang="en-US" dirty="0" smtClean="0">
                <a:solidFill>
                  <a:schemeClr val="bg1"/>
                </a:solidFill>
              </a:rPr>
              <a:t>INCREASED INCIDENCE OF PANCREATITIS BY 53 %</a:t>
            </a:r>
          </a:p>
          <a:p>
            <a:r>
              <a:rPr lang="en-US" dirty="0" smtClean="0">
                <a:solidFill>
                  <a:schemeClr val="bg1"/>
                </a:solidFill>
              </a:rPr>
              <a:t>15 % recurrence rate</a:t>
            </a:r>
          </a:p>
          <a:p>
            <a:r>
              <a:rPr lang="en-US" dirty="0" smtClean="0">
                <a:solidFill>
                  <a:schemeClr val="bg1"/>
                </a:solidFill>
              </a:rPr>
              <a:t>Mean age 13 years</a:t>
            </a:r>
          </a:p>
          <a:p>
            <a:r>
              <a:rPr lang="en-US" dirty="0" smtClean="0">
                <a:solidFill>
                  <a:schemeClr val="bg1"/>
                </a:solidFill>
              </a:rPr>
              <a:t>No stat. difference of BMI</a:t>
            </a:r>
          </a:p>
          <a:p>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dirty="0" smtClean="0">
                <a:ln>
                  <a:noFill/>
                </a:ln>
                <a:solidFill>
                  <a:schemeClr val="tx2">
                    <a:lumMod val="75000"/>
                  </a:schemeClr>
                </a:solidFill>
                <a:effectLst/>
              </a:rPr>
              <a:t>                  CAUSES</a:t>
            </a:r>
          </a:p>
        </p:txBody>
      </p:sp>
      <p:sp>
        <p:nvSpPr>
          <p:cNvPr id="124931" name="Rectangle 3"/>
          <p:cNvSpPr>
            <a:spLocks noGrp="1"/>
          </p:cNvSpPr>
          <p:nvPr>
            <p:ph type="body" idx="1"/>
          </p:nvPr>
        </p:nvSpPr>
        <p:spPr>
          <a:xfrm>
            <a:off x="457200" y="1447800"/>
            <a:ext cx="8229600" cy="4678363"/>
          </a:xfrm>
        </p:spPr>
        <p:txBody>
          <a:bodyPr/>
          <a:lstStyle/>
          <a:p>
            <a:r>
              <a:rPr lang="en-US" dirty="0" smtClean="0">
                <a:solidFill>
                  <a:schemeClr val="bg1"/>
                </a:solidFill>
              </a:rPr>
              <a:t>BILIARY – 32%	</a:t>
            </a:r>
          </a:p>
          <a:p>
            <a:pPr lvl="1"/>
            <a:r>
              <a:rPr lang="en-US" dirty="0" smtClean="0">
                <a:solidFill>
                  <a:schemeClr val="bg1"/>
                </a:solidFill>
              </a:rPr>
              <a:t>STONES</a:t>
            </a:r>
          </a:p>
          <a:p>
            <a:pPr lvl="1"/>
            <a:r>
              <a:rPr lang="en-US" dirty="0" smtClean="0">
                <a:solidFill>
                  <a:schemeClr val="bg1"/>
                </a:solidFill>
              </a:rPr>
              <a:t>MICROLITHIASIS/SLUDGE</a:t>
            </a:r>
          </a:p>
          <a:p>
            <a:pPr lvl="1"/>
            <a:r>
              <a:rPr lang="en-US" dirty="0" smtClean="0">
                <a:solidFill>
                  <a:schemeClr val="bg1"/>
                </a:solidFill>
              </a:rPr>
              <a:t>CHOLEDOCAL/PANCREATIC CYSTS</a:t>
            </a:r>
          </a:p>
          <a:p>
            <a:pPr lvl="1"/>
            <a:r>
              <a:rPr lang="en-US" dirty="0" smtClean="0">
                <a:solidFill>
                  <a:schemeClr val="bg1"/>
                </a:solidFill>
              </a:rPr>
              <a:t>ANNULAR PANCREAS</a:t>
            </a:r>
          </a:p>
          <a:p>
            <a:pPr lvl="1"/>
            <a:r>
              <a:rPr lang="en-US" dirty="0" smtClean="0">
                <a:solidFill>
                  <a:schemeClr val="bg1"/>
                </a:solidFill>
              </a:rPr>
              <a:t>TUMOR COMPRESSION</a:t>
            </a:r>
          </a:p>
          <a:p>
            <a:pPr lvl="1">
              <a:buFont typeface="Wingdings 2" pitchFamily="18" charset="2"/>
              <a:buNone/>
            </a:pPr>
            <a:endParaRPr lang="en-US" dirty="0" smtClean="0">
              <a:solidFill>
                <a:schemeClr val="bg1"/>
              </a:solidFill>
            </a:endParaRPr>
          </a:p>
          <a:p>
            <a:pPr lvl="1">
              <a:buFont typeface="Wingdings 2" pitchFamily="18" charset="2"/>
              <a:buNone/>
            </a:pPr>
            <a:endParaRPr 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dirty="0" smtClean="0">
                <a:ln>
                  <a:noFill/>
                </a:ln>
                <a:solidFill>
                  <a:schemeClr val="tx2"/>
                </a:solidFill>
                <a:effectLst/>
              </a:rPr>
              <a:t>                     CAUSES	</a:t>
            </a:r>
          </a:p>
        </p:txBody>
      </p:sp>
      <p:sp>
        <p:nvSpPr>
          <p:cNvPr id="125955" name="Rectangle 3"/>
          <p:cNvSpPr>
            <a:spLocks noGrp="1"/>
          </p:cNvSpPr>
          <p:nvPr>
            <p:ph type="body" idx="1"/>
          </p:nvPr>
        </p:nvSpPr>
        <p:spPr>
          <a:xfrm>
            <a:off x="457200" y="1447800"/>
            <a:ext cx="8229600" cy="4678363"/>
          </a:xfrm>
        </p:spPr>
        <p:txBody>
          <a:bodyPr/>
          <a:lstStyle/>
          <a:p>
            <a:r>
              <a:rPr lang="en-US" dirty="0" smtClean="0">
                <a:solidFill>
                  <a:srgbClr val="000000"/>
                </a:solidFill>
              </a:rPr>
              <a:t>DRUGS- 25%</a:t>
            </a:r>
          </a:p>
          <a:p>
            <a:endParaRPr lang="en-US" dirty="0" smtClean="0">
              <a:solidFill>
                <a:srgbClr val="000000"/>
              </a:solidFill>
            </a:endParaRPr>
          </a:p>
          <a:p>
            <a:pPr lvl="1"/>
            <a:r>
              <a:rPr lang="en-US" dirty="0" smtClean="0">
                <a:solidFill>
                  <a:srgbClr val="000000"/>
                </a:solidFill>
              </a:rPr>
              <a:t>VALPROIC ACID</a:t>
            </a:r>
          </a:p>
          <a:p>
            <a:pPr lvl="1"/>
            <a:r>
              <a:rPr lang="en-US" dirty="0" smtClean="0">
                <a:solidFill>
                  <a:srgbClr val="000000"/>
                </a:solidFill>
              </a:rPr>
              <a:t>PREDNISONE</a:t>
            </a:r>
          </a:p>
          <a:p>
            <a:pPr lvl="1"/>
            <a:r>
              <a:rPr lang="en-US" dirty="0" smtClean="0">
                <a:solidFill>
                  <a:srgbClr val="000000"/>
                </a:solidFill>
              </a:rPr>
              <a:t>AZATHIAPRINE</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dirty="0" smtClean="0">
                <a:ln>
                  <a:noFill/>
                </a:ln>
                <a:effectLst/>
              </a:rPr>
              <a:t>                      </a:t>
            </a:r>
            <a:r>
              <a:rPr dirty="0" smtClean="0">
                <a:ln>
                  <a:noFill/>
                </a:ln>
                <a:solidFill>
                  <a:srgbClr val="FEFAC9"/>
                </a:solidFill>
                <a:effectLst/>
              </a:rPr>
              <a:t>CAUSES</a:t>
            </a:r>
          </a:p>
        </p:txBody>
      </p:sp>
      <p:sp>
        <p:nvSpPr>
          <p:cNvPr id="126979" name="Rectangle 3"/>
          <p:cNvSpPr>
            <a:spLocks noGrp="1"/>
          </p:cNvSpPr>
          <p:nvPr>
            <p:ph type="body" idx="1"/>
          </p:nvPr>
        </p:nvSpPr>
        <p:spPr>
          <a:xfrm>
            <a:off x="457200" y="1447800"/>
            <a:ext cx="8229600" cy="4678363"/>
          </a:xfrm>
        </p:spPr>
        <p:txBody>
          <a:bodyPr/>
          <a:lstStyle/>
          <a:p>
            <a:r>
              <a:rPr lang="en-US" dirty="0" smtClean="0">
                <a:solidFill>
                  <a:schemeClr val="bg1"/>
                </a:solidFill>
              </a:rPr>
              <a:t>TRAUMA</a:t>
            </a:r>
          </a:p>
          <a:p>
            <a:r>
              <a:rPr lang="en-US" dirty="0" smtClean="0">
                <a:solidFill>
                  <a:schemeClr val="bg1"/>
                </a:solidFill>
              </a:rPr>
              <a:t>SYSTEMIC ILLNESS/PICU</a:t>
            </a:r>
          </a:p>
          <a:p>
            <a:r>
              <a:rPr lang="en-US" dirty="0" smtClean="0">
                <a:solidFill>
                  <a:schemeClr val="bg1"/>
                </a:solidFill>
              </a:rPr>
              <a:t>VIRAL INFECTION-7.95%</a:t>
            </a:r>
          </a:p>
          <a:p>
            <a:r>
              <a:rPr lang="en-US" dirty="0" smtClean="0">
                <a:solidFill>
                  <a:schemeClr val="bg1"/>
                </a:solidFill>
              </a:rPr>
              <a:t>METABOLIC-DKA (5), HYPERTIGLYCERIDEMIA (3)</a:t>
            </a:r>
          </a:p>
          <a:p>
            <a:r>
              <a:rPr lang="en-US" dirty="0" smtClean="0">
                <a:solidFill>
                  <a:schemeClr val="bg1"/>
                </a:solidFill>
              </a:rPr>
              <a:t>IDIOPATHIC 23%</a:t>
            </a:r>
          </a:p>
          <a:p>
            <a:endParaRPr lang="en-US" dirty="0" smtClean="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dirty="0" smtClean="0">
                <a:ln>
                  <a:noFill/>
                </a:ln>
                <a:effectLst/>
              </a:rPr>
              <a:t>                   </a:t>
            </a:r>
            <a:r>
              <a:rPr dirty="0" smtClean="0">
                <a:ln>
                  <a:noFill/>
                </a:ln>
                <a:solidFill>
                  <a:schemeClr val="tx2">
                    <a:lumMod val="75000"/>
                  </a:schemeClr>
                </a:solidFill>
                <a:effectLst/>
              </a:rPr>
              <a:t>SUMMARY</a:t>
            </a:r>
          </a:p>
        </p:txBody>
      </p:sp>
      <p:sp>
        <p:nvSpPr>
          <p:cNvPr id="128003" name="Rectangle 3"/>
          <p:cNvSpPr>
            <a:spLocks noGrp="1"/>
          </p:cNvSpPr>
          <p:nvPr>
            <p:ph type="body" idx="1"/>
          </p:nvPr>
        </p:nvSpPr>
        <p:spPr>
          <a:xfrm>
            <a:off x="457200" y="1447800"/>
            <a:ext cx="8229600" cy="4678363"/>
          </a:xfrm>
        </p:spPr>
        <p:txBody>
          <a:bodyPr/>
          <a:lstStyle/>
          <a:p>
            <a:r>
              <a:rPr lang="en-US" dirty="0" smtClean="0">
                <a:solidFill>
                  <a:schemeClr val="bg1"/>
                </a:solidFill>
              </a:rPr>
              <a:t>INDEX OF SUSPICION</a:t>
            </a:r>
          </a:p>
          <a:p>
            <a:r>
              <a:rPr lang="en-US" dirty="0" smtClean="0">
                <a:solidFill>
                  <a:schemeClr val="bg1"/>
                </a:solidFill>
              </a:rPr>
              <a:t>DO ULTASOUND </a:t>
            </a:r>
          </a:p>
          <a:p>
            <a:r>
              <a:rPr lang="en-US" dirty="0" smtClean="0">
                <a:solidFill>
                  <a:schemeClr val="bg1"/>
                </a:solidFill>
              </a:rPr>
              <a:t>NO CT AT PRESENTATION !!</a:t>
            </a:r>
          </a:p>
          <a:p>
            <a:r>
              <a:rPr lang="en-US" dirty="0" smtClean="0">
                <a:solidFill>
                  <a:schemeClr val="bg1"/>
                </a:solidFill>
              </a:rPr>
              <a:t>NUTRITION IF ANTICIPATE &gt; 7 DAYS</a:t>
            </a:r>
          </a:p>
          <a:p>
            <a:r>
              <a:rPr lang="en-US" dirty="0" smtClean="0">
                <a:solidFill>
                  <a:schemeClr val="bg1"/>
                </a:solidFill>
              </a:rPr>
              <a:t>DON’T  TREAT LAB DATA</a:t>
            </a:r>
          </a:p>
          <a:p>
            <a:r>
              <a:rPr lang="en-US" dirty="0" smtClean="0">
                <a:solidFill>
                  <a:schemeClr val="bg1"/>
                </a:solidFill>
              </a:rPr>
              <a:t>MORPHINE FOR PAIN</a:t>
            </a:r>
          </a:p>
          <a:p>
            <a:r>
              <a:rPr lang="en-US" dirty="0" smtClean="0">
                <a:solidFill>
                  <a:schemeClr val="bg1"/>
                </a:solidFill>
              </a:rPr>
              <a:t>NO NG SUCTION</a:t>
            </a:r>
          </a:p>
          <a:p>
            <a:r>
              <a:rPr lang="en-US" dirty="0" smtClean="0">
                <a:solidFill>
                  <a:schemeClr val="bg1"/>
                </a:solidFill>
              </a:rPr>
              <a:t>ACID SUPPRESSION</a:t>
            </a:r>
          </a:p>
          <a:p>
            <a:r>
              <a:rPr lang="en-US" dirty="0" smtClean="0">
                <a:solidFill>
                  <a:schemeClr val="bg1"/>
                </a:solidFill>
              </a:rPr>
              <a:t>SUPPORTIVE CARE</a:t>
            </a:r>
          </a:p>
          <a:p>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CHANGING REFERRAL TRENDS OF ACUTE PANCREATITS IN CHILDREN: A 12 YEAR SINGLE-CENTER ANALYSIS: JPGN 2009 SEPT.49(3): 316-322</a:t>
            </a:r>
          </a:p>
          <a:p>
            <a:endParaRPr lang="en-US" dirty="0" smtClean="0"/>
          </a:p>
          <a:p>
            <a:r>
              <a:rPr lang="en-US" dirty="0" smtClean="0"/>
              <a:t>PANCRESATITIS IN CHILDREN JPGN 37; (5)NOV.591-595</a:t>
            </a:r>
          </a:p>
          <a:p>
            <a:endParaRPr lang="en-US" dirty="0" smtClean="0"/>
          </a:p>
          <a:p>
            <a:endParaRPr lang="en-US" dirty="0" smtClean="0"/>
          </a:p>
          <a:p>
            <a:r>
              <a:rPr lang="en-US" dirty="0" smtClean="0"/>
              <a:t>AGA MEDICAL POSITION ON ACUTE PANCREATITS: GASTRO, MAY 2007 201902021</a:t>
            </a:r>
            <a:endParaRPr lang="en-US" dirty="0"/>
          </a:p>
        </p:txBody>
      </p:sp>
      <p:sp>
        <p:nvSpPr>
          <p:cNvPr id="3" name="Title 2"/>
          <p:cNvSpPr>
            <a:spLocks noGrp="1"/>
          </p:cNvSpPr>
          <p:nvPr>
            <p:ph type="title"/>
          </p:nvPr>
        </p:nvSpPr>
        <p:spPr/>
        <p:txBody>
          <a:bodyPr/>
          <a:lstStyle/>
          <a:p>
            <a:r>
              <a:rPr lang="en-US" dirty="0" smtClean="0"/>
              <a:t>                      </a:t>
            </a:r>
            <a:r>
              <a:rPr lang="en-US" dirty="0" smtClean="0">
                <a:solidFill>
                  <a:schemeClr val="tx2">
                    <a:lumMod val="75000"/>
                  </a:schemeClr>
                </a:solidFill>
              </a:rPr>
              <a:t>READING</a:t>
            </a:r>
            <a:endParaRPr lang="en-US" dirty="0">
              <a:solidFill>
                <a:schemeClr val="tx2">
                  <a:lumMod val="75000"/>
                </a:schemeClr>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smtClean="0">
                <a:ln>
                  <a:noFill/>
                </a:ln>
                <a:effectLst/>
              </a:rPr>
              <a:t>                     THE END</a:t>
            </a:r>
          </a:p>
        </p:txBody>
      </p:sp>
      <p:sp>
        <p:nvSpPr>
          <p:cNvPr id="129027" name="Rectangle 3"/>
          <p:cNvSpPr>
            <a:spLocks noGrp="1"/>
          </p:cNvSpPr>
          <p:nvPr>
            <p:ph type="body" idx="1"/>
          </p:nvPr>
        </p:nvSpPr>
        <p:spPr>
          <a:xfrm>
            <a:off x="457200" y="1447800"/>
            <a:ext cx="8229600" cy="4678363"/>
          </a:xfrm>
        </p:spPr>
        <p:txBody>
          <a:bodyPr/>
          <a:lstStyle/>
          <a:p>
            <a:endParaRPr lang="en-US" smtClean="0"/>
          </a:p>
          <a:p>
            <a:endParaRPr lang="en-US" smtClean="0"/>
          </a:p>
          <a:p>
            <a:endParaRPr lang="en-US" smtClean="0"/>
          </a:p>
          <a:p>
            <a:r>
              <a:rPr lang="en-US" smtClean="0"/>
              <a:t>                           QUESTIONS?????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2"/>
          <a:srcRect/>
          <a:stretch>
            <a:fillRect/>
          </a:stretch>
        </p:blipFill>
        <p:spPr bwMode="auto">
          <a:xfrm>
            <a:off x="0" y="20638"/>
            <a:ext cx="10287000" cy="6837362"/>
          </a:xfrm>
          <a:prstGeom prst="rect">
            <a:avLst/>
          </a:prstGeom>
          <a:noFill/>
          <a:ln w="9525">
            <a:noFill/>
            <a:miter lim="800000"/>
            <a:headEnd/>
            <a:tailEnd/>
          </a:ln>
        </p:spPr>
      </p:pic>
      <p:pic>
        <p:nvPicPr>
          <p:cNvPr id="22530" name="Picture 3"/>
          <p:cNvPicPr>
            <a:picLocks noChangeAspect="1" noChangeArrowheads="1"/>
          </p:cNvPicPr>
          <p:nvPr/>
        </p:nvPicPr>
        <p:blipFill>
          <a:blip r:embed="rId2"/>
          <a:srcRect/>
          <a:stretch>
            <a:fillRect/>
          </a:stretch>
        </p:blipFill>
        <p:spPr bwMode="auto">
          <a:xfrm>
            <a:off x="152400" y="173038"/>
            <a:ext cx="10287000" cy="6837362"/>
          </a:xfrm>
          <a:prstGeom prst="rect">
            <a:avLst/>
          </a:prstGeom>
          <a:noFill/>
          <a:ln w="9525">
            <a:noFill/>
            <a:miter lim="800000"/>
            <a:headEnd/>
            <a:tailEnd/>
          </a:ln>
        </p:spPr>
      </p:pic>
      <p:pic>
        <p:nvPicPr>
          <p:cNvPr id="22531" name="Picture 3"/>
          <p:cNvPicPr>
            <a:picLocks noChangeAspect="1" noChangeArrowheads="1"/>
          </p:cNvPicPr>
          <p:nvPr/>
        </p:nvPicPr>
        <p:blipFill>
          <a:blip r:embed="rId2"/>
          <a:srcRect/>
          <a:stretch>
            <a:fillRect/>
          </a:stretch>
        </p:blipFill>
        <p:spPr bwMode="auto">
          <a:xfrm>
            <a:off x="-187325" y="-361950"/>
            <a:ext cx="10287000" cy="68373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3553" name="Group 4"/>
          <p:cNvGrpSpPr>
            <a:grpSpLocks/>
          </p:cNvGrpSpPr>
          <p:nvPr/>
        </p:nvGrpSpPr>
        <p:grpSpPr bwMode="auto">
          <a:xfrm>
            <a:off x="0" y="1295400"/>
            <a:ext cx="8928100" cy="5372100"/>
            <a:chOff x="189" y="1064"/>
            <a:chExt cx="5435" cy="3136"/>
          </a:xfrm>
        </p:grpSpPr>
        <p:pic>
          <p:nvPicPr>
            <p:cNvPr id="23555" name="Picture 5" descr="acinus_rev"/>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1629" y="1064"/>
              <a:ext cx="1666" cy="3136"/>
            </a:xfrm>
            <a:prstGeom prst="rect">
              <a:avLst/>
            </a:prstGeom>
            <a:noFill/>
            <a:ln w="9525">
              <a:noFill/>
              <a:miter lim="800000"/>
              <a:headEnd/>
              <a:tailEnd/>
            </a:ln>
          </p:spPr>
        </p:pic>
        <p:sp>
          <p:nvSpPr>
            <p:cNvPr id="4" name="Rectangle 6"/>
            <p:cNvSpPr>
              <a:spLocks noChangeArrowheads="1"/>
            </p:cNvSpPr>
            <p:nvPr/>
          </p:nvSpPr>
          <p:spPr bwMode="auto">
            <a:xfrm>
              <a:off x="3438" y="1660"/>
              <a:ext cx="2186" cy="2336"/>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171450" indent="-171450" fontAlgn="auto">
                <a:lnSpc>
                  <a:spcPct val="85000"/>
                </a:lnSpc>
                <a:spcBef>
                  <a:spcPct val="30000"/>
                </a:spcBef>
                <a:spcAft>
                  <a:spcPts val="0"/>
                </a:spcAft>
                <a:buClr>
                  <a:srgbClr val="99CCFF"/>
                </a:buClr>
                <a:buFont typeface="Symbol" pitchFamily="1" charset="2"/>
                <a:buNone/>
                <a:tabLst>
                  <a:tab pos="742950" algn="l"/>
                </a:tabLst>
                <a:defRPr/>
              </a:pPr>
              <a:r>
                <a:rPr lang="en-US" sz="2800" dirty="0" err="1">
                  <a:solidFill>
                    <a:srgbClr val="A6CDFF"/>
                  </a:solidFill>
                  <a:latin typeface="Arial" pitchFamily="1" charset="0"/>
                </a:rPr>
                <a:t>Secretory</a:t>
              </a:r>
              <a:r>
                <a:rPr lang="en-US" sz="2800" dirty="0">
                  <a:solidFill>
                    <a:srgbClr val="A6CDFF"/>
                  </a:solidFill>
                  <a:latin typeface="Arial" pitchFamily="1" charset="0"/>
                </a:rPr>
                <a:t> </a:t>
              </a:r>
              <a:r>
                <a:rPr lang="en-US" sz="2800" dirty="0" err="1" smtClean="0">
                  <a:solidFill>
                    <a:srgbClr val="A6CDFF"/>
                  </a:solidFill>
                  <a:latin typeface="Arial" pitchFamily="1" charset="0"/>
                </a:rPr>
                <a:t>products</a:t>
              </a:r>
              <a:r>
                <a:rPr lang="en-US" sz="2400" dirty="0" err="1" smtClean="0">
                  <a:solidFill>
                    <a:schemeClr val="bg1"/>
                  </a:solidFill>
                  <a:latin typeface="Arial" pitchFamily="1" charset="0"/>
                </a:rPr>
                <a:t>Proenzymes</a:t>
              </a:r>
              <a:endParaRPr lang="en-US" sz="2400" dirty="0" smtClean="0">
                <a:solidFill>
                  <a:schemeClr val="bg1"/>
                </a:solidFill>
                <a:latin typeface="Arial" pitchFamily="1" charset="0"/>
              </a:endParaRPr>
            </a:p>
            <a:p>
              <a:pPr marL="171450" indent="-171450" fontAlgn="auto">
                <a:lnSpc>
                  <a:spcPct val="85000"/>
                </a:lnSpc>
                <a:spcBef>
                  <a:spcPct val="30000"/>
                </a:spcBef>
                <a:spcAft>
                  <a:spcPts val="0"/>
                </a:spcAft>
                <a:buClr>
                  <a:srgbClr val="99CCFF"/>
                </a:buClr>
                <a:buFont typeface="Symbol" pitchFamily="1" charset="2"/>
                <a:buNone/>
                <a:tabLst>
                  <a:tab pos="742950" algn="l"/>
                </a:tabLst>
                <a:defRPr/>
              </a:pPr>
              <a:r>
                <a:rPr lang="en-US" sz="2400" dirty="0" smtClean="0">
                  <a:solidFill>
                    <a:schemeClr val="bg1"/>
                  </a:solidFill>
                  <a:latin typeface="Arial" pitchFamily="1" charset="0"/>
                </a:rPr>
                <a:t>and </a:t>
              </a:r>
              <a:r>
                <a:rPr lang="en-US" sz="2400" dirty="0">
                  <a:solidFill>
                    <a:schemeClr val="bg1"/>
                  </a:solidFill>
                  <a:latin typeface="Arial" pitchFamily="1" charset="0"/>
                </a:rPr>
                <a:t>enzymes</a:t>
              </a:r>
            </a:p>
            <a:p>
              <a:pPr lvl="1" indent="-171450" fontAlgn="auto">
                <a:lnSpc>
                  <a:spcPct val="85000"/>
                </a:lnSpc>
                <a:spcBef>
                  <a:spcPct val="30000"/>
                </a:spcBef>
                <a:spcAft>
                  <a:spcPts val="0"/>
                </a:spcAft>
                <a:buClr>
                  <a:srgbClr val="3399FF"/>
                </a:buClr>
                <a:buFont typeface="Symbol" pitchFamily="1" charset="2"/>
                <a:buNone/>
                <a:tabLst>
                  <a:tab pos="742950" algn="l"/>
                </a:tabLst>
                <a:defRPr/>
              </a:pPr>
              <a:endParaRPr lang="en-US" sz="2400" dirty="0">
                <a:solidFill>
                  <a:schemeClr val="bg1"/>
                </a:solidFill>
                <a:latin typeface="Arial" pitchFamily="1" charset="0"/>
              </a:endParaRPr>
            </a:p>
            <a:p>
              <a:pPr marL="171450" indent="-171450" fontAlgn="auto">
                <a:lnSpc>
                  <a:spcPct val="85000"/>
                </a:lnSpc>
                <a:spcBef>
                  <a:spcPct val="280000"/>
                </a:spcBef>
                <a:spcAft>
                  <a:spcPts val="0"/>
                </a:spcAft>
                <a:buClr>
                  <a:srgbClr val="99CCFF"/>
                </a:buClr>
                <a:buFont typeface="Symbol" pitchFamily="1" charset="2"/>
                <a:buNone/>
                <a:tabLst>
                  <a:tab pos="742950" algn="l"/>
                </a:tabLst>
                <a:defRPr/>
              </a:pPr>
              <a:r>
                <a:rPr lang="en-US" sz="2800" dirty="0" err="1">
                  <a:solidFill>
                    <a:srgbClr val="A6CDFF"/>
                  </a:solidFill>
                  <a:latin typeface="Arial" pitchFamily="1" charset="0"/>
                </a:rPr>
                <a:t>Secretory</a:t>
              </a:r>
              <a:r>
                <a:rPr lang="en-US" sz="2800" dirty="0">
                  <a:solidFill>
                    <a:srgbClr val="A6CDFF"/>
                  </a:solidFill>
                  <a:latin typeface="Arial" pitchFamily="1" charset="0"/>
                </a:rPr>
                <a:t> products</a:t>
              </a:r>
              <a:endParaRPr lang="en-US" sz="2400" dirty="0">
                <a:solidFill>
                  <a:srgbClr val="A6CDFF"/>
                </a:solidFill>
                <a:latin typeface="Arial" pitchFamily="1" charset="0"/>
              </a:endParaRPr>
            </a:p>
            <a:p>
              <a:pPr lvl="1" indent="-171450" fontAlgn="auto">
                <a:lnSpc>
                  <a:spcPct val="85000"/>
                </a:lnSpc>
                <a:spcBef>
                  <a:spcPct val="30000"/>
                </a:spcBef>
                <a:spcAft>
                  <a:spcPts val="0"/>
                </a:spcAft>
                <a:buClr>
                  <a:srgbClr val="3399FF"/>
                </a:buClr>
                <a:buFont typeface="Symbol" pitchFamily="1" charset="2"/>
                <a:buNone/>
                <a:tabLst>
                  <a:tab pos="742950" algn="l"/>
                </a:tabLst>
                <a:defRPr/>
              </a:pPr>
              <a:r>
                <a:rPr lang="en-US" sz="2400" dirty="0">
                  <a:solidFill>
                    <a:schemeClr val="bg1"/>
                  </a:solidFill>
                  <a:latin typeface="Arial" pitchFamily="1" charset="0"/>
                </a:rPr>
                <a:t>Water and electrolytes</a:t>
              </a:r>
              <a:endParaRPr lang="en-US" sz="2400" dirty="0">
                <a:solidFill>
                  <a:srgbClr val="3399FF"/>
                </a:solidFill>
                <a:latin typeface="Arial" pitchFamily="1" charset="0"/>
              </a:endParaRPr>
            </a:p>
            <a:p>
              <a:pPr lvl="1" indent="-171450" fontAlgn="auto">
                <a:lnSpc>
                  <a:spcPct val="85000"/>
                </a:lnSpc>
                <a:spcBef>
                  <a:spcPct val="30000"/>
                </a:spcBef>
                <a:spcAft>
                  <a:spcPts val="0"/>
                </a:spcAft>
                <a:buClr>
                  <a:srgbClr val="3399FF"/>
                </a:buClr>
                <a:buFont typeface="Symbol" pitchFamily="1" charset="2"/>
                <a:buNone/>
                <a:tabLst>
                  <a:tab pos="742950" algn="l"/>
                </a:tabLst>
                <a:defRPr/>
              </a:pPr>
              <a:endParaRPr lang="en-US" sz="2400" dirty="0">
                <a:latin typeface="+mn-lt"/>
              </a:endParaRPr>
            </a:p>
          </p:txBody>
        </p:sp>
        <p:sp>
          <p:nvSpPr>
            <p:cNvPr id="5" name="Text Box 7"/>
            <p:cNvSpPr txBox="1">
              <a:spLocks noChangeArrowheads="1"/>
            </p:cNvSpPr>
            <p:nvPr/>
          </p:nvSpPr>
          <p:spPr bwMode="auto">
            <a:xfrm>
              <a:off x="189" y="3377"/>
              <a:ext cx="1192" cy="24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fontAlgn="auto">
                <a:lnSpc>
                  <a:spcPct val="85000"/>
                </a:lnSpc>
                <a:spcBef>
                  <a:spcPct val="5000"/>
                </a:spcBef>
                <a:spcAft>
                  <a:spcPts val="0"/>
                </a:spcAft>
                <a:defRPr/>
              </a:pPr>
              <a:r>
                <a:rPr lang="en-US" sz="2400">
                  <a:solidFill>
                    <a:srgbClr val="A6CDFF"/>
                  </a:solidFill>
                  <a:latin typeface="Arial" pitchFamily="1" charset="0"/>
                </a:rPr>
                <a:t>Duct</a:t>
              </a:r>
              <a:endParaRPr lang="en-US" sz="2400">
                <a:solidFill>
                  <a:srgbClr val="CCECFF"/>
                </a:solidFill>
                <a:latin typeface="+mn-lt"/>
              </a:endParaRPr>
            </a:p>
          </p:txBody>
        </p:sp>
        <p:sp>
          <p:nvSpPr>
            <p:cNvPr id="6" name="Text Box 8"/>
            <p:cNvSpPr txBox="1">
              <a:spLocks noChangeArrowheads="1"/>
            </p:cNvSpPr>
            <p:nvPr/>
          </p:nvSpPr>
          <p:spPr bwMode="auto">
            <a:xfrm>
              <a:off x="564" y="1942"/>
              <a:ext cx="817" cy="2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fontAlgn="auto">
                <a:lnSpc>
                  <a:spcPct val="85000"/>
                </a:lnSpc>
                <a:spcBef>
                  <a:spcPct val="5000"/>
                </a:spcBef>
                <a:spcAft>
                  <a:spcPts val="0"/>
                </a:spcAft>
                <a:defRPr/>
              </a:pPr>
              <a:r>
                <a:rPr lang="en-US" sz="2400">
                  <a:solidFill>
                    <a:srgbClr val="A6CDFF"/>
                  </a:solidFill>
                  <a:latin typeface="Arial" pitchFamily="1" charset="0"/>
                </a:rPr>
                <a:t>Acinus</a:t>
              </a:r>
              <a:endParaRPr lang="en-US" sz="2400">
                <a:solidFill>
                  <a:srgbClr val="CCECFF"/>
                </a:solidFill>
                <a:latin typeface="Arial" pitchFamily="1" charset="0"/>
              </a:endParaRPr>
            </a:p>
          </p:txBody>
        </p:sp>
        <p:sp>
          <p:nvSpPr>
            <p:cNvPr id="23559" name="AutoShape 9"/>
            <p:cNvSpPr>
              <a:spLocks/>
            </p:cNvSpPr>
            <p:nvPr/>
          </p:nvSpPr>
          <p:spPr bwMode="auto">
            <a:xfrm flipH="1">
              <a:off x="1416" y="1192"/>
              <a:ext cx="215" cy="1752"/>
            </a:xfrm>
            <a:prstGeom prst="rightBrace">
              <a:avLst>
                <a:gd name="adj1" fmla="val 67907"/>
                <a:gd name="adj2" fmla="val 50000"/>
              </a:avLst>
            </a:prstGeom>
            <a:noFill/>
            <a:ln w="38100">
              <a:solidFill>
                <a:srgbClr val="99CCFF"/>
              </a:solidFill>
              <a:round/>
              <a:headEnd/>
              <a:tailEnd/>
            </a:ln>
          </p:spPr>
          <p:txBody>
            <a:bodyPr wrap="none" anchor="ctr"/>
            <a:lstStyle/>
            <a:p>
              <a:endParaRPr lang="en-US">
                <a:latin typeface="Constantia" pitchFamily="18" charset="0"/>
              </a:endParaRPr>
            </a:p>
          </p:txBody>
        </p:sp>
        <p:sp>
          <p:nvSpPr>
            <p:cNvPr id="23560" name="AutoShape 10"/>
            <p:cNvSpPr>
              <a:spLocks/>
            </p:cNvSpPr>
            <p:nvPr/>
          </p:nvSpPr>
          <p:spPr bwMode="auto">
            <a:xfrm flipH="1">
              <a:off x="1416" y="3032"/>
              <a:ext cx="215" cy="962"/>
            </a:xfrm>
            <a:prstGeom prst="rightBrace">
              <a:avLst>
                <a:gd name="adj1" fmla="val 37287"/>
                <a:gd name="adj2" fmla="val 50000"/>
              </a:avLst>
            </a:prstGeom>
            <a:noFill/>
            <a:ln w="38100">
              <a:solidFill>
                <a:srgbClr val="99CCFF"/>
              </a:solidFill>
              <a:round/>
              <a:headEnd/>
              <a:tailEnd/>
            </a:ln>
          </p:spPr>
          <p:txBody>
            <a:bodyPr wrap="none" anchor="ctr"/>
            <a:lstStyle/>
            <a:p>
              <a:endParaRPr lang="en-US">
                <a:latin typeface="Constantia" pitchFamily="18" charset="0"/>
              </a:endParaRPr>
            </a:p>
          </p:txBody>
        </p:sp>
      </p:grpSp>
      <p:sp>
        <p:nvSpPr>
          <p:cNvPr id="23554" name="Text Box 2"/>
          <p:cNvSpPr txBox="1">
            <a:spLocks noChangeArrowheads="1"/>
          </p:cNvSpPr>
          <p:nvPr/>
        </p:nvSpPr>
        <p:spPr bwMode="auto">
          <a:xfrm>
            <a:off x="1400175" y="427038"/>
            <a:ext cx="2836863" cy="369887"/>
          </a:xfrm>
          <a:prstGeom prst="rect">
            <a:avLst/>
          </a:prstGeom>
          <a:noFill/>
          <a:ln w="9525">
            <a:noFill/>
            <a:miter lim="800000"/>
            <a:headEnd/>
            <a:tailEnd/>
          </a:ln>
        </p:spPr>
        <p:txBody>
          <a:bodyPr>
            <a:spAutoFit/>
          </a:bodyPr>
          <a:lstStyle/>
          <a:p>
            <a:pPr>
              <a:spcBef>
                <a:spcPct val="50000"/>
              </a:spcBef>
            </a:pPr>
            <a:r>
              <a:rPr lang="en-US">
                <a:solidFill>
                  <a:srgbClr val="FFFF00"/>
                </a:solidFill>
              </a:rPr>
              <a:t>Major Functional Units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2" descr="acinus_rev"/>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3382963" y="1714500"/>
            <a:ext cx="2351087" cy="4978400"/>
          </a:xfrm>
          <a:prstGeom prst="rect">
            <a:avLst/>
          </a:prstGeom>
          <a:noFill/>
          <a:ln w="9525">
            <a:noFill/>
            <a:miter lim="800000"/>
            <a:headEnd/>
            <a:tailEnd/>
          </a:ln>
        </p:spPr>
      </p:pic>
      <p:sp>
        <p:nvSpPr>
          <p:cNvPr id="24578" name="Text Box 3"/>
          <p:cNvSpPr txBox="1">
            <a:spLocks noChangeArrowheads="1"/>
          </p:cNvSpPr>
          <p:nvPr/>
        </p:nvSpPr>
        <p:spPr bwMode="auto">
          <a:xfrm>
            <a:off x="993775" y="484188"/>
            <a:ext cx="7069138" cy="369887"/>
          </a:xfrm>
          <a:prstGeom prst="rect">
            <a:avLst/>
          </a:prstGeom>
          <a:noFill/>
          <a:ln w="9525">
            <a:noFill/>
            <a:miter lim="800000"/>
            <a:headEnd/>
            <a:tailEnd/>
          </a:ln>
        </p:spPr>
        <p:txBody>
          <a:bodyPr>
            <a:spAutoFit/>
          </a:bodyPr>
          <a:lstStyle/>
          <a:p>
            <a:pPr>
              <a:spcBef>
                <a:spcPct val="50000"/>
              </a:spcBef>
            </a:pPr>
            <a:r>
              <a:rPr lang="en-US">
                <a:solidFill>
                  <a:srgbClr val="FFFF00"/>
                </a:solidFill>
              </a:rPr>
              <a:t>Regulation</a:t>
            </a:r>
          </a:p>
        </p:txBody>
      </p:sp>
      <p:grpSp>
        <p:nvGrpSpPr>
          <p:cNvPr id="24579" name="Group 4"/>
          <p:cNvGrpSpPr>
            <a:grpSpLocks/>
          </p:cNvGrpSpPr>
          <p:nvPr/>
        </p:nvGrpSpPr>
        <p:grpSpPr bwMode="auto">
          <a:xfrm>
            <a:off x="541338" y="1227138"/>
            <a:ext cx="8264525" cy="5181600"/>
            <a:chOff x="384" y="773"/>
            <a:chExt cx="5856" cy="3264"/>
          </a:xfrm>
        </p:grpSpPr>
        <p:sp>
          <p:nvSpPr>
            <p:cNvPr id="1656837" name="Text Box 5"/>
            <p:cNvSpPr txBox="1">
              <a:spLocks noChangeArrowheads="1"/>
            </p:cNvSpPr>
            <p:nvPr/>
          </p:nvSpPr>
          <p:spPr bwMode="auto">
            <a:xfrm>
              <a:off x="4478" y="3207"/>
              <a:ext cx="1192" cy="29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5000"/>
                </a:spcBef>
                <a:spcAft>
                  <a:spcPts val="0"/>
                </a:spcAft>
                <a:defRPr/>
              </a:pPr>
              <a:r>
                <a:rPr lang="en-US" sz="2800">
                  <a:solidFill>
                    <a:srgbClr val="CCECFF"/>
                  </a:solidFill>
                  <a:latin typeface="Arial" pitchFamily="1" charset="0"/>
                </a:rPr>
                <a:t>Ach</a:t>
              </a:r>
            </a:p>
          </p:txBody>
        </p:sp>
        <p:sp>
          <p:nvSpPr>
            <p:cNvPr id="1656838" name="Text Box 6"/>
            <p:cNvSpPr txBox="1">
              <a:spLocks noChangeArrowheads="1"/>
            </p:cNvSpPr>
            <p:nvPr/>
          </p:nvSpPr>
          <p:spPr bwMode="auto">
            <a:xfrm>
              <a:off x="4241" y="1414"/>
              <a:ext cx="1669" cy="10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5000"/>
                </a:spcBef>
                <a:spcAft>
                  <a:spcPts val="0"/>
                </a:spcAft>
                <a:defRPr/>
              </a:pPr>
              <a:r>
                <a:rPr lang="en-US" sz="2800" dirty="0">
                  <a:solidFill>
                    <a:srgbClr val="CCECFF"/>
                  </a:solidFill>
                  <a:latin typeface="Arial" pitchFamily="1" charset="0"/>
                </a:rPr>
                <a:t>Ach</a:t>
              </a:r>
            </a:p>
            <a:p>
              <a:pPr fontAlgn="auto">
                <a:lnSpc>
                  <a:spcPct val="85000"/>
                </a:lnSpc>
                <a:spcBef>
                  <a:spcPct val="5000"/>
                </a:spcBef>
                <a:spcAft>
                  <a:spcPts val="0"/>
                </a:spcAft>
                <a:defRPr/>
              </a:pPr>
              <a:r>
                <a:rPr lang="en-US" sz="2800" dirty="0">
                  <a:solidFill>
                    <a:srgbClr val="CCECFF"/>
                  </a:solidFill>
                  <a:latin typeface="Arial" pitchFamily="1" charset="0"/>
                </a:rPr>
                <a:t>GRP</a:t>
              </a:r>
            </a:p>
            <a:p>
              <a:pPr fontAlgn="auto">
                <a:lnSpc>
                  <a:spcPct val="85000"/>
                </a:lnSpc>
                <a:spcBef>
                  <a:spcPct val="5000"/>
                </a:spcBef>
                <a:spcAft>
                  <a:spcPts val="0"/>
                </a:spcAft>
                <a:defRPr/>
              </a:pPr>
              <a:r>
                <a:rPr lang="en-US" sz="2800" dirty="0">
                  <a:solidFill>
                    <a:srgbClr val="CCECFF"/>
                  </a:solidFill>
                  <a:latin typeface="Arial" pitchFamily="1" charset="0"/>
                </a:rPr>
                <a:t>VIP</a:t>
              </a:r>
            </a:p>
            <a:p>
              <a:pPr fontAlgn="auto">
                <a:lnSpc>
                  <a:spcPct val="85000"/>
                </a:lnSpc>
                <a:spcBef>
                  <a:spcPct val="5000"/>
                </a:spcBef>
                <a:spcAft>
                  <a:spcPts val="0"/>
                </a:spcAft>
                <a:defRPr/>
              </a:pPr>
              <a:r>
                <a:rPr lang="en-US" sz="2800" dirty="0">
                  <a:solidFill>
                    <a:srgbClr val="CCECFF"/>
                  </a:solidFill>
                  <a:latin typeface="Arial" pitchFamily="1" charset="0"/>
                </a:rPr>
                <a:t>Substance P</a:t>
              </a:r>
            </a:p>
          </p:txBody>
        </p:sp>
        <p:sp>
          <p:nvSpPr>
            <p:cNvPr id="1656839" name="AutoShape 7"/>
            <p:cNvSpPr>
              <a:spLocks/>
            </p:cNvSpPr>
            <p:nvPr/>
          </p:nvSpPr>
          <p:spPr bwMode="auto">
            <a:xfrm flipH="1">
              <a:off x="4165" y="2663"/>
              <a:ext cx="215" cy="1374"/>
            </a:xfrm>
            <a:prstGeom prst="rightBrace">
              <a:avLst>
                <a:gd name="adj1" fmla="val 53256"/>
                <a:gd name="adj2" fmla="val 50000"/>
              </a:avLst>
            </a:prstGeom>
            <a:noFill/>
            <a:ln w="38100">
              <a:solidFill>
                <a:srgbClr val="99CCFF"/>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24585" name="Text Box 8"/>
            <p:cNvSpPr txBox="1">
              <a:spLocks noChangeArrowheads="1"/>
            </p:cNvSpPr>
            <p:nvPr/>
          </p:nvSpPr>
          <p:spPr bwMode="auto">
            <a:xfrm>
              <a:off x="3834" y="773"/>
              <a:ext cx="2406" cy="365"/>
            </a:xfrm>
            <a:prstGeom prst="rect">
              <a:avLst/>
            </a:prstGeom>
            <a:noFill/>
            <a:ln w="9525">
              <a:noFill/>
              <a:miter lim="800000"/>
              <a:headEnd/>
              <a:tailEnd/>
            </a:ln>
          </p:spPr>
          <p:txBody>
            <a:bodyPr>
              <a:spAutoFit/>
            </a:bodyPr>
            <a:lstStyle/>
            <a:p>
              <a:pPr>
                <a:spcBef>
                  <a:spcPct val="50000"/>
                </a:spcBef>
              </a:pPr>
              <a:r>
                <a:rPr lang="en-US" sz="3200">
                  <a:solidFill>
                    <a:srgbClr val="FFFF00"/>
                  </a:solidFill>
                </a:rPr>
                <a:t>Neurocrine</a:t>
              </a:r>
            </a:p>
          </p:txBody>
        </p:sp>
        <p:sp>
          <p:nvSpPr>
            <p:cNvPr id="24586" name="Text Box 9"/>
            <p:cNvSpPr txBox="1">
              <a:spLocks noChangeArrowheads="1"/>
            </p:cNvSpPr>
            <p:nvPr/>
          </p:nvSpPr>
          <p:spPr bwMode="auto">
            <a:xfrm>
              <a:off x="384" y="773"/>
              <a:ext cx="2406" cy="365"/>
            </a:xfrm>
            <a:prstGeom prst="rect">
              <a:avLst/>
            </a:prstGeom>
            <a:noFill/>
            <a:ln w="9525">
              <a:noFill/>
              <a:miter lim="800000"/>
              <a:headEnd/>
              <a:tailEnd/>
            </a:ln>
          </p:spPr>
          <p:txBody>
            <a:bodyPr>
              <a:spAutoFit/>
            </a:bodyPr>
            <a:lstStyle/>
            <a:p>
              <a:pPr>
                <a:spcBef>
                  <a:spcPct val="50000"/>
                </a:spcBef>
              </a:pPr>
              <a:r>
                <a:rPr lang="en-US" sz="3200">
                  <a:solidFill>
                    <a:srgbClr val="FFFF00"/>
                  </a:solidFill>
                </a:rPr>
                <a:t>Endocrine</a:t>
              </a:r>
            </a:p>
          </p:txBody>
        </p:sp>
        <p:sp>
          <p:nvSpPr>
            <p:cNvPr id="1656842" name="Text Box 10"/>
            <p:cNvSpPr txBox="1">
              <a:spLocks noChangeArrowheads="1"/>
            </p:cNvSpPr>
            <p:nvPr/>
          </p:nvSpPr>
          <p:spPr bwMode="auto">
            <a:xfrm>
              <a:off x="975" y="3207"/>
              <a:ext cx="1192" cy="29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5000"/>
                </a:spcBef>
                <a:spcAft>
                  <a:spcPts val="0"/>
                </a:spcAft>
                <a:defRPr/>
              </a:pPr>
              <a:r>
                <a:rPr lang="en-US" sz="2800">
                  <a:solidFill>
                    <a:srgbClr val="CCECFF"/>
                  </a:solidFill>
                  <a:latin typeface="Arial" pitchFamily="1" charset="0"/>
                </a:rPr>
                <a:t>Secretin</a:t>
              </a:r>
            </a:p>
          </p:txBody>
        </p:sp>
        <p:sp>
          <p:nvSpPr>
            <p:cNvPr id="1656843" name="Text Box 11"/>
            <p:cNvSpPr txBox="1">
              <a:spLocks noChangeArrowheads="1"/>
            </p:cNvSpPr>
            <p:nvPr/>
          </p:nvSpPr>
          <p:spPr bwMode="auto">
            <a:xfrm>
              <a:off x="871" y="1778"/>
              <a:ext cx="1097" cy="54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auto">
                <a:lnSpc>
                  <a:spcPct val="85000"/>
                </a:lnSpc>
                <a:spcBef>
                  <a:spcPct val="5000"/>
                </a:spcBef>
                <a:spcAft>
                  <a:spcPts val="0"/>
                </a:spcAft>
                <a:defRPr/>
              </a:pPr>
              <a:r>
                <a:rPr lang="en-US" sz="2800">
                  <a:solidFill>
                    <a:srgbClr val="CCECFF"/>
                  </a:solidFill>
                  <a:latin typeface="Arial" pitchFamily="1" charset="0"/>
                </a:rPr>
                <a:t>CCK</a:t>
              </a:r>
            </a:p>
            <a:p>
              <a:pPr fontAlgn="auto">
                <a:lnSpc>
                  <a:spcPct val="85000"/>
                </a:lnSpc>
                <a:spcBef>
                  <a:spcPct val="5000"/>
                </a:spcBef>
                <a:spcAft>
                  <a:spcPts val="0"/>
                </a:spcAft>
                <a:defRPr/>
              </a:pPr>
              <a:r>
                <a:rPr lang="en-US" sz="2800">
                  <a:solidFill>
                    <a:srgbClr val="CCECFF"/>
                  </a:solidFill>
                  <a:latin typeface="Arial" pitchFamily="1" charset="0"/>
                </a:rPr>
                <a:t>Secretin</a:t>
              </a:r>
            </a:p>
          </p:txBody>
        </p:sp>
        <p:sp>
          <p:nvSpPr>
            <p:cNvPr id="1656844" name="AutoShape 12"/>
            <p:cNvSpPr>
              <a:spLocks/>
            </p:cNvSpPr>
            <p:nvPr/>
          </p:nvSpPr>
          <p:spPr bwMode="auto">
            <a:xfrm flipH="1">
              <a:off x="4166" y="1234"/>
              <a:ext cx="215" cy="1374"/>
            </a:xfrm>
            <a:prstGeom prst="rightBrace">
              <a:avLst>
                <a:gd name="adj1" fmla="val 53256"/>
                <a:gd name="adj2" fmla="val 50000"/>
              </a:avLst>
            </a:prstGeom>
            <a:noFill/>
            <a:ln w="38100">
              <a:solidFill>
                <a:srgbClr val="99CCFF"/>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656845" name="AutoShape 13"/>
            <p:cNvSpPr>
              <a:spLocks/>
            </p:cNvSpPr>
            <p:nvPr/>
          </p:nvSpPr>
          <p:spPr bwMode="auto">
            <a:xfrm>
              <a:off x="2089" y="2663"/>
              <a:ext cx="215" cy="1374"/>
            </a:xfrm>
            <a:prstGeom prst="rightBrace">
              <a:avLst>
                <a:gd name="adj1" fmla="val 53256"/>
                <a:gd name="adj2" fmla="val 50000"/>
              </a:avLst>
            </a:prstGeom>
            <a:noFill/>
            <a:ln w="38100">
              <a:solidFill>
                <a:srgbClr val="99CCFF"/>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sp>
          <p:nvSpPr>
            <p:cNvPr id="1656846" name="AutoShape 14"/>
            <p:cNvSpPr>
              <a:spLocks/>
            </p:cNvSpPr>
            <p:nvPr/>
          </p:nvSpPr>
          <p:spPr bwMode="auto">
            <a:xfrm>
              <a:off x="2090" y="1234"/>
              <a:ext cx="215" cy="1374"/>
            </a:xfrm>
            <a:prstGeom prst="rightBrace">
              <a:avLst>
                <a:gd name="adj1" fmla="val 53256"/>
                <a:gd name="adj2" fmla="val 50000"/>
              </a:avLst>
            </a:prstGeom>
            <a:noFill/>
            <a:ln w="38100">
              <a:solidFill>
                <a:srgbClr val="99CCFF"/>
              </a:solidFill>
              <a:round/>
              <a:headEnd/>
              <a:tailEnd/>
            </a:ln>
            <a:effectLst>
              <a:outerShdw blurRad="63500" dist="38099" dir="2700000" algn="ctr" rotWithShape="0">
                <a:schemeClr val="tx1">
                  <a:alpha val="74998"/>
                </a:schemeClr>
              </a:outerShdw>
            </a:effectLst>
          </p:spPr>
          <p:txBody>
            <a:bodyPr wrap="none" anchor="ctr"/>
            <a:lstStyle/>
            <a:p>
              <a:pPr fontAlgn="auto">
                <a:spcBef>
                  <a:spcPts val="0"/>
                </a:spcBef>
                <a:spcAft>
                  <a:spcPts val="0"/>
                </a:spcAft>
                <a:defRPr/>
              </a:pPr>
              <a:endParaRPr lang="en-US">
                <a:latin typeface="+mn-lt"/>
              </a:endParaRPr>
            </a:p>
          </p:txBody>
        </p:sp>
      </p:grpSp>
      <p:sp>
        <p:nvSpPr>
          <p:cNvPr id="1656847" name="Rectangle 15"/>
          <p:cNvSpPr>
            <a:spLocks noGrp="1" noChangeArrowheads="1"/>
          </p:cNvSpPr>
          <p:nvPr>
            <p:ph type="title" idx="4294967295"/>
          </p:nvPr>
        </p:nvSpPr>
        <p:spPr>
          <a:xfrm flipV="1">
            <a:off x="14639925" y="-1892299"/>
            <a:ext cx="536574" cy="292100"/>
          </a:xfrm>
        </p:spPr>
        <p:txBody>
          <a:bodyPr>
            <a:normAutofit fontScale="90000"/>
          </a:bodyPr>
          <a:lstStyle/>
          <a:p>
            <a:pPr fontAlgn="auto">
              <a:spcAft>
                <a:spcPts val="0"/>
              </a:spcAft>
              <a:defRPr/>
            </a:pPr>
            <a:r>
              <a:rPr b="1" dirty="0"/>
              <a:t>Regulation of Exocrine Secretion</a:t>
            </a:r>
            <a:endParaRPr dirty="0"/>
          </a:p>
        </p:txBody>
      </p:sp>
      <p:sp>
        <p:nvSpPr>
          <p:cNvPr id="24581" name="TextBox 15"/>
          <p:cNvSpPr txBox="1">
            <a:spLocks noChangeArrowheads="1"/>
          </p:cNvSpPr>
          <p:nvPr/>
        </p:nvSpPr>
        <p:spPr bwMode="auto">
          <a:xfrm>
            <a:off x="14639925" y="1539875"/>
            <a:ext cx="185738" cy="368300"/>
          </a:xfrm>
          <a:prstGeom prst="rect">
            <a:avLst/>
          </a:prstGeom>
          <a:noFill/>
          <a:ln w="9525">
            <a:noFill/>
            <a:miter lim="800000"/>
            <a:headEnd/>
            <a:tailEnd/>
          </a:ln>
        </p:spPr>
        <p:txBody>
          <a:bodyPr wrap="none">
            <a:spAutoFit/>
          </a:bodyPr>
          <a:lstStyle/>
          <a:p>
            <a:endParaRPr lang="en-US">
              <a:latin typeface="Constant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384175" y="584200"/>
            <a:ext cx="8296275" cy="579438"/>
          </a:xfrm>
          <a:prstGeom prst="rect">
            <a:avLst/>
          </a:prstGeom>
          <a:noFill/>
          <a:ln w="9525">
            <a:noFill/>
            <a:miter lim="800000"/>
            <a:headEnd/>
            <a:tailEnd/>
          </a:ln>
        </p:spPr>
        <p:txBody>
          <a:bodyPr>
            <a:spAutoFit/>
          </a:bodyPr>
          <a:lstStyle/>
          <a:p>
            <a:pPr>
              <a:spcBef>
                <a:spcPct val="50000"/>
              </a:spcBef>
            </a:pPr>
            <a:r>
              <a:rPr lang="en-US" sz="3200">
                <a:solidFill>
                  <a:srgbClr val="FFFF00"/>
                </a:solidFill>
              </a:rPr>
              <a:t>Secretory Pattern</a:t>
            </a:r>
          </a:p>
        </p:txBody>
      </p:sp>
      <p:sp>
        <p:nvSpPr>
          <p:cNvPr id="1671171" name="Rectangle 3"/>
          <p:cNvSpPr>
            <a:spLocks noChangeArrowheads="1"/>
          </p:cNvSpPr>
          <p:nvPr/>
        </p:nvSpPr>
        <p:spPr bwMode="auto">
          <a:xfrm>
            <a:off x="666750" y="6378575"/>
            <a:ext cx="2874963" cy="246063"/>
          </a:xfrm>
          <a:prstGeom prst="rect">
            <a:avLst/>
          </a:prstGeom>
          <a:noFill/>
          <a:ln w="9525">
            <a:noFill/>
            <a:miter lim="800000"/>
            <a:headEnd/>
            <a:tailEnd/>
          </a:ln>
          <a:effectLst>
            <a:outerShdw blurRad="63500" dist="29783" dir="1514402" algn="ctr" rotWithShape="0">
              <a:srgbClr val="000000">
                <a:alpha val="74998"/>
              </a:srgbClr>
            </a:outerShdw>
          </a:effectLst>
        </p:spPr>
        <p:txBody>
          <a:bodyPr wrap="none" lIns="0" tIns="0" rIns="0" bIns="0">
            <a:spAutoFit/>
          </a:bodyPr>
          <a:lstStyle/>
          <a:p>
            <a:pPr fontAlgn="auto">
              <a:spcBef>
                <a:spcPts val="0"/>
              </a:spcBef>
              <a:spcAft>
                <a:spcPts val="0"/>
              </a:spcAft>
              <a:defRPr/>
            </a:pPr>
            <a:r>
              <a:rPr lang="en-US" sz="1600" i="1">
                <a:solidFill>
                  <a:srgbClr val="99CCFF"/>
                </a:solidFill>
                <a:latin typeface="Arial" pitchFamily="1" charset="0"/>
              </a:rPr>
              <a:t>E. DiMagno and P. Layer, 1993 </a:t>
            </a:r>
          </a:p>
        </p:txBody>
      </p:sp>
      <p:sp>
        <p:nvSpPr>
          <p:cNvPr id="1671172" name="Text Box 4"/>
          <p:cNvSpPr txBox="1">
            <a:spLocks noChangeArrowheads="1"/>
          </p:cNvSpPr>
          <p:nvPr/>
        </p:nvSpPr>
        <p:spPr bwMode="auto">
          <a:xfrm>
            <a:off x="384175" y="350838"/>
            <a:ext cx="3276600" cy="3968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fontAlgn="auto">
              <a:spcBef>
                <a:spcPct val="50000"/>
              </a:spcBef>
              <a:spcAft>
                <a:spcPts val="0"/>
              </a:spcAft>
              <a:defRPr/>
            </a:pPr>
            <a:r>
              <a:rPr lang="en-US" sz="2000">
                <a:solidFill>
                  <a:srgbClr val="FFFF00"/>
                </a:solidFill>
                <a:latin typeface="Arial" pitchFamily="1" charset="0"/>
              </a:rPr>
              <a:t>Pancreas</a:t>
            </a:r>
          </a:p>
        </p:txBody>
      </p:sp>
      <p:grpSp>
        <p:nvGrpSpPr>
          <p:cNvPr id="26628" name="Group 5"/>
          <p:cNvGrpSpPr>
            <a:grpSpLocks/>
          </p:cNvGrpSpPr>
          <p:nvPr/>
        </p:nvGrpSpPr>
        <p:grpSpPr bwMode="auto">
          <a:xfrm>
            <a:off x="0" y="1235075"/>
            <a:ext cx="7573963" cy="4627563"/>
            <a:chOff x="665" y="831"/>
            <a:chExt cx="5366" cy="2915"/>
          </a:xfrm>
        </p:grpSpPr>
        <p:sp>
          <p:nvSpPr>
            <p:cNvPr id="1671174" name="Rectangle 6"/>
            <p:cNvSpPr>
              <a:spLocks noChangeArrowheads="1"/>
            </p:cNvSpPr>
            <p:nvPr/>
          </p:nvSpPr>
          <p:spPr bwMode="auto">
            <a:xfrm>
              <a:off x="665" y="1936"/>
              <a:ext cx="707" cy="465"/>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2400">
                  <a:solidFill>
                    <a:schemeClr val="bg1"/>
                  </a:solidFill>
                  <a:latin typeface="Arial" pitchFamily="1" charset="0"/>
                </a:rPr>
                <a:t>Trypsin</a:t>
              </a:r>
            </a:p>
            <a:p>
              <a:pPr fontAlgn="auto">
                <a:spcBef>
                  <a:spcPts val="0"/>
                </a:spcBef>
                <a:spcAft>
                  <a:spcPts val="0"/>
                </a:spcAft>
                <a:defRPr/>
              </a:pPr>
              <a:r>
                <a:rPr lang="en-US" sz="2400">
                  <a:solidFill>
                    <a:schemeClr val="bg1"/>
                  </a:solidFill>
                  <a:latin typeface="Arial" pitchFamily="1" charset="0"/>
                </a:rPr>
                <a:t>output</a:t>
              </a:r>
            </a:p>
          </p:txBody>
        </p:sp>
        <p:grpSp>
          <p:nvGrpSpPr>
            <p:cNvPr id="26631" name="Group 7"/>
            <p:cNvGrpSpPr>
              <a:grpSpLocks/>
            </p:cNvGrpSpPr>
            <p:nvPr/>
          </p:nvGrpSpPr>
          <p:grpSpPr bwMode="auto">
            <a:xfrm>
              <a:off x="1372" y="831"/>
              <a:ext cx="4659" cy="2915"/>
              <a:chOff x="1372" y="831"/>
              <a:chExt cx="4659" cy="2915"/>
            </a:xfrm>
          </p:grpSpPr>
          <p:sp>
            <p:nvSpPr>
              <p:cNvPr id="26632" name="Line 8"/>
              <p:cNvSpPr>
                <a:spLocks noChangeShapeType="1"/>
              </p:cNvSpPr>
              <p:nvPr/>
            </p:nvSpPr>
            <p:spPr bwMode="auto">
              <a:xfrm>
                <a:off x="1579" y="2151"/>
                <a:ext cx="72" cy="0"/>
              </a:xfrm>
              <a:prstGeom prst="line">
                <a:avLst/>
              </a:prstGeom>
              <a:noFill/>
              <a:ln w="38100">
                <a:solidFill>
                  <a:srgbClr val="99CCFF"/>
                </a:solidFill>
                <a:round/>
                <a:headEnd/>
                <a:tailEnd/>
              </a:ln>
            </p:spPr>
            <p:txBody>
              <a:bodyPr wrap="none" anchor="ctr"/>
              <a:lstStyle/>
              <a:p>
                <a:endParaRPr lang="en-US"/>
              </a:p>
            </p:txBody>
          </p:sp>
          <p:sp>
            <p:nvSpPr>
              <p:cNvPr id="26633" name="Line 9"/>
              <p:cNvSpPr>
                <a:spLocks noChangeShapeType="1"/>
              </p:cNvSpPr>
              <p:nvPr/>
            </p:nvSpPr>
            <p:spPr bwMode="auto">
              <a:xfrm>
                <a:off x="1579" y="2799"/>
                <a:ext cx="72" cy="0"/>
              </a:xfrm>
              <a:prstGeom prst="line">
                <a:avLst/>
              </a:prstGeom>
              <a:noFill/>
              <a:ln w="38100">
                <a:solidFill>
                  <a:srgbClr val="99CCFF"/>
                </a:solidFill>
                <a:round/>
                <a:headEnd/>
                <a:tailEnd/>
              </a:ln>
            </p:spPr>
            <p:txBody>
              <a:bodyPr wrap="none" anchor="ctr"/>
              <a:lstStyle/>
              <a:p>
                <a:endParaRPr lang="en-US"/>
              </a:p>
            </p:txBody>
          </p:sp>
          <p:sp>
            <p:nvSpPr>
              <p:cNvPr id="26634" name="Line 10"/>
              <p:cNvSpPr>
                <a:spLocks noChangeShapeType="1"/>
              </p:cNvSpPr>
              <p:nvPr/>
            </p:nvSpPr>
            <p:spPr bwMode="auto">
              <a:xfrm>
                <a:off x="1579" y="1533"/>
                <a:ext cx="72" cy="0"/>
              </a:xfrm>
              <a:prstGeom prst="line">
                <a:avLst/>
              </a:prstGeom>
              <a:noFill/>
              <a:ln w="38100">
                <a:solidFill>
                  <a:srgbClr val="99CCFF"/>
                </a:solidFill>
                <a:round/>
                <a:headEnd/>
                <a:tailEnd/>
              </a:ln>
            </p:spPr>
            <p:txBody>
              <a:bodyPr wrap="none" anchor="ctr"/>
              <a:lstStyle/>
              <a:p>
                <a:endParaRPr lang="en-US"/>
              </a:p>
            </p:txBody>
          </p:sp>
          <p:sp>
            <p:nvSpPr>
              <p:cNvPr id="26635" name="Line 11"/>
              <p:cNvSpPr>
                <a:spLocks noChangeShapeType="1"/>
              </p:cNvSpPr>
              <p:nvPr/>
            </p:nvSpPr>
            <p:spPr bwMode="auto">
              <a:xfrm>
                <a:off x="1579" y="924"/>
                <a:ext cx="72" cy="0"/>
              </a:xfrm>
              <a:prstGeom prst="line">
                <a:avLst/>
              </a:prstGeom>
              <a:noFill/>
              <a:ln w="38100">
                <a:solidFill>
                  <a:srgbClr val="99CCFF"/>
                </a:solidFill>
                <a:round/>
                <a:headEnd/>
                <a:tailEnd/>
              </a:ln>
            </p:spPr>
            <p:txBody>
              <a:bodyPr wrap="none" anchor="ctr"/>
              <a:lstStyle/>
              <a:p>
                <a:endParaRPr lang="en-US"/>
              </a:p>
            </p:txBody>
          </p:sp>
          <p:sp>
            <p:nvSpPr>
              <p:cNvPr id="26636" name="Rectangle 12"/>
              <p:cNvSpPr>
                <a:spLocks noChangeArrowheads="1"/>
              </p:cNvSpPr>
              <p:nvPr/>
            </p:nvSpPr>
            <p:spPr bwMode="auto">
              <a:xfrm>
                <a:off x="1632" y="912"/>
                <a:ext cx="4194" cy="2553"/>
              </a:xfrm>
              <a:prstGeom prst="rect">
                <a:avLst/>
              </a:prstGeom>
              <a:gradFill rotWithShape="0">
                <a:gsLst>
                  <a:gs pos="0">
                    <a:srgbClr val="000099"/>
                  </a:gs>
                  <a:gs pos="100000">
                    <a:srgbClr val="000047"/>
                  </a:gs>
                </a:gsLst>
                <a:lin ang="5400000" scaled="1"/>
              </a:gradFill>
              <a:ln w="9525">
                <a:noFill/>
                <a:miter lim="800000"/>
                <a:headEnd/>
                <a:tailEnd/>
              </a:ln>
            </p:spPr>
            <p:txBody>
              <a:bodyPr wrap="none" anchor="ctr"/>
              <a:lstStyle/>
              <a:p>
                <a:endParaRPr lang="en-US">
                  <a:latin typeface="Constantia" pitchFamily="18" charset="0"/>
                </a:endParaRPr>
              </a:p>
            </p:txBody>
          </p:sp>
          <p:sp>
            <p:nvSpPr>
              <p:cNvPr id="26637" name="Line 13"/>
              <p:cNvSpPr>
                <a:spLocks noChangeShapeType="1"/>
              </p:cNvSpPr>
              <p:nvPr/>
            </p:nvSpPr>
            <p:spPr bwMode="auto">
              <a:xfrm>
                <a:off x="1632" y="1536"/>
                <a:ext cx="4184" cy="0"/>
              </a:xfrm>
              <a:prstGeom prst="line">
                <a:avLst/>
              </a:prstGeom>
              <a:noFill/>
              <a:ln w="9525">
                <a:solidFill>
                  <a:srgbClr val="0000CC"/>
                </a:solidFill>
                <a:round/>
                <a:headEnd/>
                <a:tailEnd/>
              </a:ln>
            </p:spPr>
            <p:txBody>
              <a:bodyPr wrap="none" anchor="ctr"/>
              <a:lstStyle/>
              <a:p>
                <a:endParaRPr lang="en-US"/>
              </a:p>
            </p:txBody>
          </p:sp>
          <p:sp>
            <p:nvSpPr>
              <p:cNvPr id="26638" name="Line 14"/>
              <p:cNvSpPr>
                <a:spLocks noChangeShapeType="1"/>
              </p:cNvSpPr>
              <p:nvPr/>
            </p:nvSpPr>
            <p:spPr bwMode="auto">
              <a:xfrm>
                <a:off x="1640" y="2152"/>
                <a:ext cx="4184" cy="0"/>
              </a:xfrm>
              <a:prstGeom prst="line">
                <a:avLst/>
              </a:prstGeom>
              <a:noFill/>
              <a:ln w="9525">
                <a:solidFill>
                  <a:srgbClr val="0000CC"/>
                </a:solidFill>
                <a:round/>
                <a:headEnd/>
                <a:tailEnd/>
              </a:ln>
            </p:spPr>
            <p:txBody>
              <a:bodyPr wrap="none" anchor="ctr"/>
              <a:lstStyle/>
              <a:p>
                <a:endParaRPr lang="en-US"/>
              </a:p>
            </p:txBody>
          </p:sp>
          <p:sp>
            <p:nvSpPr>
              <p:cNvPr id="26639" name="Line 15"/>
              <p:cNvSpPr>
                <a:spLocks noChangeShapeType="1"/>
              </p:cNvSpPr>
              <p:nvPr/>
            </p:nvSpPr>
            <p:spPr bwMode="auto">
              <a:xfrm>
                <a:off x="1640" y="2800"/>
                <a:ext cx="4184" cy="0"/>
              </a:xfrm>
              <a:prstGeom prst="line">
                <a:avLst/>
              </a:prstGeom>
              <a:noFill/>
              <a:ln w="9525">
                <a:solidFill>
                  <a:srgbClr val="0000CC"/>
                </a:solidFill>
                <a:round/>
                <a:headEnd/>
                <a:tailEnd/>
              </a:ln>
            </p:spPr>
            <p:txBody>
              <a:bodyPr wrap="none" anchor="ctr"/>
              <a:lstStyle/>
              <a:p>
                <a:endParaRPr lang="en-US"/>
              </a:p>
            </p:txBody>
          </p:sp>
          <p:sp>
            <p:nvSpPr>
              <p:cNvPr id="26640" name="Line 16"/>
              <p:cNvSpPr>
                <a:spLocks noChangeShapeType="1"/>
              </p:cNvSpPr>
              <p:nvPr/>
            </p:nvSpPr>
            <p:spPr bwMode="auto">
              <a:xfrm>
                <a:off x="1648" y="912"/>
                <a:ext cx="4184" cy="0"/>
              </a:xfrm>
              <a:prstGeom prst="line">
                <a:avLst/>
              </a:prstGeom>
              <a:noFill/>
              <a:ln w="9525">
                <a:solidFill>
                  <a:srgbClr val="0000CC"/>
                </a:solidFill>
                <a:round/>
                <a:headEnd/>
                <a:tailEnd/>
              </a:ln>
            </p:spPr>
            <p:txBody>
              <a:bodyPr wrap="none" anchor="ctr"/>
              <a:lstStyle/>
              <a:p>
                <a:endParaRPr lang="en-US"/>
              </a:p>
            </p:txBody>
          </p:sp>
          <p:sp>
            <p:nvSpPr>
              <p:cNvPr id="26641" name="Line 17"/>
              <p:cNvSpPr>
                <a:spLocks noChangeShapeType="1"/>
              </p:cNvSpPr>
              <p:nvPr/>
            </p:nvSpPr>
            <p:spPr bwMode="auto">
              <a:xfrm>
                <a:off x="1934" y="3470"/>
                <a:ext cx="2" cy="95"/>
              </a:xfrm>
              <a:prstGeom prst="line">
                <a:avLst/>
              </a:prstGeom>
              <a:noFill/>
              <a:ln w="38100">
                <a:solidFill>
                  <a:srgbClr val="99CCFF"/>
                </a:solidFill>
                <a:round/>
                <a:headEnd/>
                <a:tailEnd/>
              </a:ln>
            </p:spPr>
            <p:txBody>
              <a:bodyPr/>
              <a:lstStyle/>
              <a:p>
                <a:endParaRPr lang="en-US"/>
              </a:p>
            </p:txBody>
          </p:sp>
          <p:sp>
            <p:nvSpPr>
              <p:cNvPr id="26642" name="Line 18"/>
              <p:cNvSpPr>
                <a:spLocks noChangeShapeType="1"/>
              </p:cNvSpPr>
              <p:nvPr/>
            </p:nvSpPr>
            <p:spPr bwMode="auto">
              <a:xfrm>
                <a:off x="3896" y="3471"/>
                <a:ext cx="2" cy="95"/>
              </a:xfrm>
              <a:prstGeom prst="line">
                <a:avLst/>
              </a:prstGeom>
              <a:noFill/>
              <a:ln w="38100">
                <a:solidFill>
                  <a:srgbClr val="99CCFF"/>
                </a:solidFill>
                <a:round/>
                <a:headEnd/>
                <a:tailEnd/>
              </a:ln>
            </p:spPr>
            <p:txBody>
              <a:bodyPr/>
              <a:lstStyle/>
              <a:p>
                <a:endParaRPr lang="en-US"/>
              </a:p>
            </p:txBody>
          </p:sp>
          <p:sp>
            <p:nvSpPr>
              <p:cNvPr id="26643" name="Line 19"/>
              <p:cNvSpPr>
                <a:spLocks noChangeShapeType="1"/>
              </p:cNvSpPr>
              <p:nvPr/>
            </p:nvSpPr>
            <p:spPr bwMode="auto">
              <a:xfrm>
                <a:off x="5810" y="3462"/>
                <a:ext cx="3" cy="91"/>
              </a:xfrm>
              <a:prstGeom prst="line">
                <a:avLst/>
              </a:prstGeom>
              <a:noFill/>
              <a:ln w="38100">
                <a:solidFill>
                  <a:srgbClr val="99CCFF"/>
                </a:solidFill>
                <a:round/>
                <a:headEnd/>
                <a:tailEnd/>
              </a:ln>
            </p:spPr>
            <p:txBody>
              <a:bodyPr/>
              <a:lstStyle/>
              <a:p>
                <a:endParaRPr lang="en-US"/>
              </a:p>
            </p:txBody>
          </p:sp>
          <p:sp>
            <p:nvSpPr>
              <p:cNvPr id="1671188" name="Rectangle 20"/>
              <p:cNvSpPr>
                <a:spLocks noChangeArrowheads="1"/>
              </p:cNvSpPr>
              <p:nvPr/>
            </p:nvSpPr>
            <p:spPr bwMode="auto">
              <a:xfrm>
                <a:off x="1619" y="3562"/>
                <a:ext cx="653" cy="184"/>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chemeClr val="bg1"/>
                    </a:solidFill>
                    <a:latin typeface="Arial" pitchFamily="1" charset="0"/>
                  </a:rPr>
                  <a:t>Midnight</a:t>
                </a:r>
                <a:endParaRPr lang="en-US" sz="2400">
                  <a:solidFill>
                    <a:schemeClr val="bg1"/>
                  </a:solidFill>
                  <a:latin typeface="Times New Roman" pitchFamily="1" charset="0"/>
                </a:endParaRPr>
              </a:p>
            </p:txBody>
          </p:sp>
          <p:sp>
            <p:nvSpPr>
              <p:cNvPr id="1671189" name="Rectangle 21"/>
              <p:cNvSpPr>
                <a:spLocks noChangeArrowheads="1"/>
              </p:cNvSpPr>
              <p:nvPr/>
            </p:nvSpPr>
            <p:spPr bwMode="auto">
              <a:xfrm>
                <a:off x="3711" y="3562"/>
                <a:ext cx="384" cy="184"/>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chemeClr val="bg1"/>
                    </a:solidFill>
                    <a:latin typeface="Arial" pitchFamily="1" charset="0"/>
                  </a:rPr>
                  <a:t>6 am</a:t>
                </a:r>
                <a:endParaRPr lang="en-US" sz="2400">
                  <a:solidFill>
                    <a:schemeClr val="bg1"/>
                  </a:solidFill>
                  <a:latin typeface="Times New Roman" pitchFamily="1" charset="0"/>
                </a:endParaRPr>
              </a:p>
            </p:txBody>
          </p:sp>
          <p:sp>
            <p:nvSpPr>
              <p:cNvPr id="1671190" name="Rectangle 22"/>
              <p:cNvSpPr>
                <a:spLocks noChangeArrowheads="1"/>
              </p:cNvSpPr>
              <p:nvPr/>
            </p:nvSpPr>
            <p:spPr bwMode="auto">
              <a:xfrm>
                <a:off x="5618" y="3562"/>
                <a:ext cx="413" cy="184"/>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chemeClr val="bg1"/>
                    </a:solidFill>
                    <a:latin typeface="Arial" pitchFamily="1" charset="0"/>
                  </a:rPr>
                  <a:t>Noon</a:t>
                </a:r>
                <a:endParaRPr lang="en-US" sz="2400">
                  <a:solidFill>
                    <a:schemeClr val="bg1"/>
                  </a:solidFill>
                  <a:latin typeface="Times New Roman" pitchFamily="1" charset="0"/>
                </a:endParaRPr>
              </a:p>
            </p:txBody>
          </p:sp>
          <p:sp>
            <p:nvSpPr>
              <p:cNvPr id="1671191" name="Rectangle 23"/>
              <p:cNvSpPr>
                <a:spLocks noChangeArrowheads="1"/>
              </p:cNvSpPr>
              <p:nvPr/>
            </p:nvSpPr>
            <p:spPr bwMode="auto">
              <a:xfrm>
                <a:off x="1452" y="2704"/>
                <a:ext cx="91" cy="174"/>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a:solidFill>
                      <a:schemeClr val="bg1"/>
                    </a:solidFill>
                    <a:latin typeface="Arial" pitchFamily="1" charset="0"/>
                  </a:rPr>
                  <a:t>0</a:t>
                </a:r>
              </a:p>
            </p:txBody>
          </p:sp>
          <p:sp>
            <p:nvSpPr>
              <p:cNvPr id="1671192" name="Rectangle 24"/>
              <p:cNvSpPr>
                <a:spLocks noChangeArrowheads="1"/>
              </p:cNvSpPr>
              <p:nvPr/>
            </p:nvSpPr>
            <p:spPr bwMode="auto">
              <a:xfrm>
                <a:off x="1452" y="2061"/>
                <a:ext cx="91" cy="174"/>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a:solidFill>
                      <a:schemeClr val="bg1"/>
                    </a:solidFill>
                    <a:latin typeface="Arial" pitchFamily="1" charset="0"/>
                  </a:rPr>
                  <a:t>5</a:t>
                </a:r>
              </a:p>
            </p:txBody>
          </p:sp>
          <p:sp>
            <p:nvSpPr>
              <p:cNvPr id="1671193" name="Rectangle 25"/>
              <p:cNvSpPr>
                <a:spLocks noChangeArrowheads="1"/>
              </p:cNvSpPr>
              <p:nvPr/>
            </p:nvSpPr>
            <p:spPr bwMode="auto">
              <a:xfrm>
                <a:off x="1372" y="1446"/>
                <a:ext cx="182" cy="174"/>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a:solidFill>
                      <a:schemeClr val="bg1"/>
                    </a:solidFill>
                    <a:latin typeface="Arial" pitchFamily="1" charset="0"/>
                  </a:rPr>
                  <a:t>10</a:t>
                </a:r>
              </a:p>
            </p:txBody>
          </p:sp>
          <p:sp>
            <p:nvSpPr>
              <p:cNvPr id="1671194" name="Rectangle 26"/>
              <p:cNvSpPr>
                <a:spLocks noChangeArrowheads="1"/>
              </p:cNvSpPr>
              <p:nvPr/>
            </p:nvSpPr>
            <p:spPr bwMode="auto">
              <a:xfrm>
                <a:off x="1372" y="831"/>
                <a:ext cx="182" cy="174"/>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a:solidFill>
                      <a:schemeClr val="bg1"/>
                    </a:solidFill>
                    <a:latin typeface="Arial" pitchFamily="1" charset="0"/>
                  </a:rPr>
                  <a:t>15</a:t>
                </a:r>
              </a:p>
            </p:txBody>
          </p:sp>
          <p:sp>
            <p:nvSpPr>
              <p:cNvPr id="26651" name="Freeform 27"/>
              <p:cNvSpPr>
                <a:spLocks/>
              </p:cNvSpPr>
              <p:nvPr/>
            </p:nvSpPr>
            <p:spPr bwMode="auto">
              <a:xfrm>
                <a:off x="1636" y="2590"/>
                <a:ext cx="2905" cy="229"/>
              </a:xfrm>
              <a:custGeom>
                <a:avLst/>
                <a:gdLst>
                  <a:gd name="T0" fmla="*/ 0 w 2905"/>
                  <a:gd name="T1" fmla="*/ 229 h 229"/>
                  <a:gd name="T2" fmla="*/ 43 w 2905"/>
                  <a:gd name="T3" fmla="*/ 143 h 229"/>
                  <a:gd name="T4" fmla="*/ 100 w 2905"/>
                  <a:gd name="T5" fmla="*/ 99 h 229"/>
                  <a:gd name="T6" fmla="*/ 229 w 2905"/>
                  <a:gd name="T7" fmla="*/ 99 h 229"/>
                  <a:gd name="T8" fmla="*/ 429 w 2905"/>
                  <a:gd name="T9" fmla="*/ 201 h 229"/>
                  <a:gd name="T10" fmla="*/ 500 w 2905"/>
                  <a:gd name="T11" fmla="*/ 158 h 229"/>
                  <a:gd name="T12" fmla="*/ 572 w 2905"/>
                  <a:gd name="T13" fmla="*/ 86 h 229"/>
                  <a:gd name="T14" fmla="*/ 615 w 2905"/>
                  <a:gd name="T15" fmla="*/ 28 h 229"/>
                  <a:gd name="T16" fmla="*/ 686 w 2905"/>
                  <a:gd name="T17" fmla="*/ 28 h 229"/>
                  <a:gd name="T18" fmla="*/ 773 w 2905"/>
                  <a:gd name="T19" fmla="*/ 143 h 229"/>
                  <a:gd name="T20" fmla="*/ 801 w 2905"/>
                  <a:gd name="T21" fmla="*/ 171 h 229"/>
                  <a:gd name="T22" fmla="*/ 858 w 2905"/>
                  <a:gd name="T23" fmla="*/ 186 h 229"/>
                  <a:gd name="T24" fmla="*/ 916 w 2905"/>
                  <a:gd name="T25" fmla="*/ 158 h 229"/>
                  <a:gd name="T26" fmla="*/ 972 w 2905"/>
                  <a:gd name="T27" fmla="*/ 99 h 229"/>
                  <a:gd name="T28" fmla="*/ 1030 w 2905"/>
                  <a:gd name="T29" fmla="*/ 43 h 229"/>
                  <a:gd name="T30" fmla="*/ 1102 w 2905"/>
                  <a:gd name="T31" fmla="*/ 28 h 229"/>
                  <a:gd name="T32" fmla="*/ 1202 w 2905"/>
                  <a:gd name="T33" fmla="*/ 58 h 229"/>
                  <a:gd name="T34" fmla="*/ 1260 w 2905"/>
                  <a:gd name="T35" fmla="*/ 114 h 229"/>
                  <a:gd name="T36" fmla="*/ 1316 w 2905"/>
                  <a:gd name="T37" fmla="*/ 171 h 229"/>
                  <a:gd name="T38" fmla="*/ 1388 w 2905"/>
                  <a:gd name="T39" fmla="*/ 214 h 229"/>
                  <a:gd name="T40" fmla="*/ 1474 w 2905"/>
                  <a:gd name="T41" fmla="*/ 186 h 229"/>
                  <a:gd name="T42" fmla="*/ 1546 w 2905"/>
                  <a:gd name="T43" fmla="*/ 143 h 229"/>
                  <a:gd name="T44" fmla="*/ 1617 w 2905"/>
                  <a:gd name="T45" fmla="*/ 86 h 229"/>
                  <a:gd name="T46" fmla="*/ 1717 w 2905"/>
                  <a:gd name="T47" fmla="*/ 71 h 229"/>
                  <a:gd name="T48" fmla="*/ 1788 w 2905"/>
                  <a:gd name="T49" fmla="*/ 86 h 229"/>
                  <a:gd name="T50" fmla="*/ 1846 w 2905"/>
                  <a:gd name="T51" fmla="*/ 143 h 229"/>
                  <a:gd name="T52" fmla="*/ 1888 w 2905"/>
                  <a:gd name="T53" fmla="*/ 158 h 229"/>
                  <a:gd name="T54" fmla="*/ 1961 w 2905"/>
                  <a:gd name="T55" fmla="*/ 186 h 229"/>
                  <a:gd name="T56" fmla="*/ 2160 w 2905"/>
                  <a:gd name="T57" fmla="*/ 214 h 229"/>
                  <a:gd name="T58" fmla="*/ 2290 w 2905"/>
                  <a:gd name="T59" fmla="*/ 171 h 229"/>
                  <a:gd name="T60" fmla="*/ 2361 w 2905"/>
                  <a:gd name="T61" fmla="*/ 99 h 229"/>
                  <a:gd name="T62" fmla="*/ 2403 w 2905"/>
                  <a:gd name="T63" fmla="*/ 28 h 229"/>
                  <a:gd name="T64" fmla="*/ 2476 w 2905"/>
                  <a:gd name="T65" fmla="*/ 0 h 229"/>
                  <a:gd name="T66" fmla="*/ 2576 w 2905"/>
                  <a:gd name="T67" fmla="*/ 15 h 229"/>
                  <a:gd name="T68" fmla="*/ 2704 w 2905"/>
                  <a:gd name="T69" fmla="*/ 71 h 229"/>
                  <a:gd name="T70" fmla="*/ 2819 w 2905"/>
                  <a:gd name="T71" fmla="*/ 114 h 229"/>
                  <a:gd name="T72" fmla="*/ 2905 w 2905"/>
                  <a:gd name="T73" fmla="*/ 129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05"/>
                  <a:gd name="T112" fmla="*/ 0 h 229"/>
                  <a:gd name="T113" fmla="*/ 2905 w 2905"/>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05" h="229">
                    <a:moveTo>
                      <a:pt x="0" y="229"/>
                    </a:moveTo>
                    <a:lnTo>
                      <a:pt x="43" y="143"/>
                    </a:lnTo>
                    <a:lnTo>
                      <a:pt x="100" y="99"/>
                    </a:lnTo>
                    <a:lnTo>
                      <a:pt x="229" y="99"/>
                    </a:lnTo>
                    <a:lnTo>
                      <a:pt x="429" y="201"/>
                    </a:lnTo>
                    <a:lnTo>
                      <a:pt x="500" y="158"/>
                    </a:lnTo>
                    <a:lnTo>
                      <a:pt x="572" y="86"/>
                    </a:lnTo>
                    <a:lnTo>
                      <a:pt x="615" y="28"/>
                    </a:lnTo>
                    <a:lnTo>
                      <a:pt x="686" y="28"/>
                    </a:lnTo>
                    <a:lnTo>
                      <a:pt x="773" y="143"/>
                    </a:lnTo>
                    <a:lnTo>
                      <a:pt x="801" y="171"/>
                    </a:lnTo>
                    <a:lnTo>
                      <a:pt x="858" y="186"/>
                    </a:lnTo>
                    <a:lnTo>
                      <a:pt x="916" y="158"/>
                    </a:lnTo>
                    <a:lnTo>
                      <a:pt x="972" y="99"/>
                    </a:lnTo>
                    <a:lnTo>
                      <a:pt x="1030" y="43"/>
                    </a:lnTo>
                    <a:lnTo>
                      <a:pt x="1102" y="28"/>
                    </a:lnTo>
                    <a:lnTo>
                      <a:pt x="1202" y="58"/>
                    </a:lnTo>
                    <a:lnTo>
                      <a:pt x="1260" y="114"/>
                    </a:lnTo>
                    <a:lnTo>
                      <a:pt x="1316" y="171"/>
                    </a:lnTo>
                    <a:lnTo>
                      <a:pt x="1388" y="214"/>
                    </a:lnTo>
                    <a:lnTo>
                      <a:pt x="1474" y="186"/>
                    </a:lnTo>
                    <a:lnTo>
                      <a:pt x="1546" y="143"/>
                    </a:lnTo>
                    <a:lnTo>
                      <a:pt x="1617" y="86"/>
                    </a:lnTo>
                    <a:lnTo>
                      <a:pt x="1717" y="71"/>
                    </a:lnTo>
                    <a:lnTo>
                      <a:pt x="1788" y="86"/>
                    </a:lnTo>
                    <a:lnTo>
                      <a:pt x="1846" y="143"/>
                    </a:lnTo>
                    <a:lnTo>
                      <a:pt x="1888" y="158"/>
                    </a:lnTo>
                    <a:lnTo>
                      <a:pt x="1961" y="186"/>
                    </a:lnTo>
                    <a:lnTo>
                      <a:pt x="2160" y="214"/>
                    </a:lnTo>
                    <a:lnTo>
                      <a:pt x="2290" y="171"/>
                    </a:lnTo>
                    <a:lnTo>
                      <a:pt x="2361" y="99"/>
                    </a:lnTo>
                    <a:lnTo>
                      <a:pt x="2403" y="28"/>
                    </a:lnTo>
                    <a:lnTo>
                      <a:pt x="2476" y="0"/>
                    </a:lnTo>
                    <a:lnTo>
                      <a:pt x="2576" y="15"/>
                    </a:lnTo>
                    <a:lnTo>
                      <a:pt x="2704" y="71"/>
                    </a:lnTo>
                    <a:lnTo>
                      <a:pt x="2819" y="114"/>
                    </a:lnTo>
                    <a:lnTo>
                      <a:pt x="2905" y="129"/>
                    </a:lnTo>
                  </a:path>
                </a:pathLst>
              </a:custGeom>
              <a:noFill/>
              <a:ln w="57150">
                <a:solidFill>
                  <a:srgbClr val="009999"/>
                </a:solidFill>
                <a:round/>
                <a:headEnd/>
                <a:tailEnd/>
              </a:ln>
            </p:spPr>
            <p:txBody>
              <a:bodyPr/>
              <a:lstStyle/>
              <a:p>
                <a:endParaRPr lang="en-US">
                  <a:latin typeface="Constantia" pitchFamily="18" charset="0"/>
                </a:endParaRPr>
              </a:p>
            </p:txBody>
          </p:sp>
          <p:sp>
            <p:nvSpPr>
              <p:cNvPr id="1671196" name="Rectangle 28"/>
              <p:cNvSpPr>
                <a:spLocks noChangeArrowheads="1"/>
              </p:cNvSpPr>
              <p:nvPr/>
            </p:nvSpPr>
            <p:spPr bwMode="auto">
              <a:xfrm>
                <a:off x="4395" y="959"/>
                <a:ext cx="373" cy="184"/>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1900">
                    <a:solidFill>
                      <a:srgbClr val="FFFF66"/>
                    </a:solidFill>
                    <a:latin typeface="Arial" pitchFamily="1" charset="0"/>
                  </a:rPr>
                  <a:t>Meal</a:t>
                </a:r>
                <a:endParaRPr lang="en-US" sz="2400">
                  <a:solidFill>
                    <a:srgbClr val="FFFF66"/>
                  </a:solidFill>
                  <a:latin typeface="Times New Roman" pitchFamily="1" charset="0"/>
                </a:endParaRPr>
              </a:p>
            </p:txBody>
          </p:sp>
          <p:grpSp>
            <p:nvGrpSpPr>
              <p:cNvPr id="26653" name="Group 29"/>
              <p:cNvGrpSpPr>
                <a:grpSpLocks/>
              </p:cNvGrpSpPr>
              <p:nvPr/>
            </p:nvGrpSpPr>
            <p:grpSpPr bwMode="auto">
              <a:xfrm flipV="1">
                <a:off x="4521" y="1146"/>
                <a:ext cx="85" cy="213"/>
                <a:chOff x="4497" y="3678"/>
                <a:chExt cx="85" cy="213"/>
              </a:xfrm>
            </p:grpSpPr>
            <p:sp>
              <p:nvSpPr>
                <p:cNvPr id="1671198" name="Freeform 30"/>
                <p:cNvSpPr>
                  <a:spLocks/>
                </p:cNvSpPr>
                <p:nvPr/>
              </p:nvSpPr>
              <p:spPr bwMode="auto">
                <a:xfrm>
                  <a:off x="4498" y="3678"/>
                  <a:ext cx="84" cy="115"/>
                </a:xfrm>
                <a:custGeom>
                  <a:avLst/>
                  <a:gdLst/>
                  <a:ahLst/>
                  <a:cxnLst>
                    <a:cxn ang="0">
                      <a:pos x="0" y="85"/>
                    </a:cxn>
                    <a:cxn ang="0">
                      <a:pos x="31" y="0"/>
                    </a:cxn>
                    <a:cxn ang="0">
                      <a:pos x="63" y="85"/>
                    </a:cxn>
                  </a:cxnLst>
                  <a:rect l="0" t="0" r="r" b="b"/>
                  <a:pathLst>
                    <a:path w="63" h="85">
                      <a:moveTo>
                        <a:pt x="0" y="85"/>
                      </a:moveTo>
                      <a:lnTo>
                        <a:pt x="31" y="0"/>
                      </a:lnTo>
                      <a:lnTo>
                        <a:pt x="63" y="85"/>
                      </a:lnTo>
                    </a:path>
                  </a:pathLst>
                </a:custGeom>
                <a:noFill/>
                <a:ln w="33338">
                  <a:solidFill>
                    <a:srgbClr val="FFFF66"/>
                  </a:solidFill>
                  <a:prstDash val="solid"/>
                  <a:round/>
                  <a:headEnd/>
                  <a:tailEnd/>
                </a:ln>
                <a:effectLst>
                  <a:outerShdw blurRad="63500" dist="38099" dir="2700000" algn="ctr" rotWithShape="0">
                    <a:schemeClr val="tx2">
                      <a:alpha val="74998"/>
                    </a:schemeClr>
                  </a:outerShdw>
                </a:effectLst>
              </p:spPr>
              <p:txBody>
                <a:bodyPr/>
                <a:lstStyle/>
                <a:p>
                  <a:pPr fontAlgn="auto">
                    <a:spcBef>
                      <a:spcPts val="0"/>
                    </a:spcBef>
                    <a:spcAft>
                      <a:spcPts val="0"/>
                    </a:spcAft>
                    <a:defRPr/>
                  </a:pPr>
                  <a:endParaRPr lang="en-US">
                    <a:latin typeface="+mn-lt"/>
                  </a:endParaRPr>
                </a:p>
              </p:txBody>
            </p:sp>
            <p:sp>
              <p:nvSpPr>
                <p:cNvPr id="26661" name="Line 31"/>
                <p:cNvSpPr>
                  <a:spLocks noChangeShapeType="1"/>
                </p:cNvSpPr>
                <p:nvPr/>
              </p:nvSpPr>
              <p:spPr bwMode="auto">
                <a:xfrm flipV="1">
                  <a:off x="4538" y="3705"/>
                  <a:ext cx="2" cy="186"/>
                </a:xfrm>
                <a:prstGeom prst="line">
                  <a:avLst/>
                </a:prstGeom>
                <a:noFill/>
                <a:ln w="33338">
                  <a:solidFill>
                    <a:srgbClr val="FFFF66"/>
                  </a:solidFill>
                  <a:round/>
                  <a:headEnd/>
                  <a:tailEnd/>
                </a:ln>
              </p:spPr>
              <p:txBody>
                <a:bodyPr/>
                <a:lstStyle/>
                <a:p>
                  <a:endParaRPr lang="en-US"/>
                </a:p>
              </p:txBody>
            </p:sp>
          </p:grpSp>
          <p:sp>
            <p:nvSpPr>
              <p:cNvPr id="26654" name="Rectangle 32"/>
              <p:cNvSpPr>
                <a:spLocks noChangeArrowheads="1"/>
              </p:cNvSpPr>
              <p:nvPr/>
            </p:nvSpPr>
            <p:spPr bwMode="auto">
              <a:xfrm>
                <a:off x="4554" y="2976"/>
                <a:ext cx="1275" cy="355"/>
              </a:xfrm>
              <a:prstGeom prst="rect">
                <a:avLst/>
              </a:prstGeom>
              <a:solidFill>
                <a:srgbClr val="FFFF00"/>
              </a:solidFill>
              <a:ln w="9525">
                <a:noFill/>
                <a:miter lim="800000"/>
                <a:headEnd/>
                <a:tailEnd/>
              </a:ln>
            </p:spPr>
            <p:txBody>
              <a:bodyPr/>
              <a:lstStyle/>
              <a:p>
                <a:endParaRPr lang="en-US">
                  <a:latin typeface="Constantia" pitchFamily="18" charset="0"/>
                </a:endParaRPr>
              </a:p>
            </p:txBody>
          </p:sp>
          <p:sp>
            <p:nvSpPr>
              <p:cNvPr id="26655" name="Rectangle 33"/>
              <p:cNvSpPr>
                <a:spLocks noChangeArrowheads="1"/>
              </p:cNvSpPr>
              <p:nvPr/>
            </p:nvSpPr>
            <p:spPr bwMode="auto">
              <a:xfrm>
                <a:off x="1636" y="2975"/>
                <a:ext cx="2918" cy="356"/>
              </a:xfrm>
              <a:prstGeom prst="rect">
                <a:avLst/>
              </a:prstGeom>
              <a:solidFill>
                <a:srgbClr val="009999"/>
              </a:solidFill>
              <a:ln w="9525">
                <a:noFill/>
                <a:miter lim="800000"/>
                <a:headEnd/>
                <a:tailEnd/>
              </a:ln>
            </p:spPr>
            <p:txBody>
              <a:bodyPr/>
              <a:lstStyle/>
              <a:p>
                <a:endParaRPr lang="en-US">
                  <a:latin typeface="Constantia" pitchFamily="18" charset="0"/>
                </a:endParaRPr>
              </a:p>
            </p:txBody>
          </p:sp>
          <p:sp>
            <p:nvSpPr>
              <p:cNvPr id="26656" name="Freeform 34"/>
              <p:cNvSpPr>
                <a:spLocks/>
              </p:cNvSpPr>
              <p:nvPr/>
            </p:nvSpPr>
            <p:spPr bwMode="auto">
              <a:xfrm>
                <a:off x="4539" y="1320"/>
                <a:ext cx="1275" cy="1401"/>
              </a:xfrm>
              <a:custGeom>
                <a:avLst/>
                <a:gdLst>
                  <a:gd name="T0" fmla="*/ 0 w 1275"/>
                  <a:gd name="T1" fmla="*/ 1395 h 1401"/>
                  <a:gd name="T2" fmla="*/ 54 w 1275"/>
                  <a:gd name="T3" fmla="*/ 1322 h 1401"/>
                  <a:gd name="T4" fmla="*/ 67 w 1275"/>
                  <a:gd name="T5" fmla="*/ 1177 h 1401"/>
                  <a:gd name="T6" fmla="*/ 67 w 1275"/>
                  <a:gd name="T7" fmla="*/ 899 h 1401"/>
                  <a:gd name="T8" fmla="*/ 124 w 1275"/>
                  <a:gd name="T9" fmla="*/ 28 h 1401"/>
                  <a:gd name="T10" fmla="*/ 139 w 1275"/>
                  <a:gd name="T11" fmla="*/ 0 h 1401"/>
                  <a:gd name="T12" fmla="*/ 195 w 1275"/>
                  <a:gd name="T13" fmla="*/ 102 h 1401"/>
                  <a:gd name="T14" fmla="*/ 252 w 1275"/>
                  <a:gd name="T15" fmla="*/ 231 h 1401"/>
                  <a:gd name="T16" fmla="*/ 296 w 1275"/>
                  <a:gd name="T17" fmla="*/ 102 h 1401"/>
                  <a:gd name="T18" fmla="*/ 351 w 1275"/>
                  <a:gd name="T19" fmla="*/ 203 h 1401"/>
                  <a:gd name="T20" fmla="*/ 394 w 1275"/>
                  <a:gd name="T21" fmla="*/ 304 h 1401"/>
                  <a:gd name="T22" fmla="*/ 450 w 1275"/>
                  <a:gd name="T23" fmla="*/ 188 h 1401"/>
                  <a:gd name="T24" fmla="*/ 493 w 1275"/>
                  <a:gd name="T25" fmla="*/ 319 h 1401"/>
                  <a:gd name="T26" fmla="*/ 565 w 1275"/>
                  <a:gd name="T27" fmla="*/ 449 h 1401"/>
                  <a:gd name="T28" fmla="*/ 579 w 1275"/>
                  <a:gd name="T29" fmla="*/ 290 h 1401"/>
                  <a:gd name="T30" fmla="*/ 622 w 1275"/>
                  <a:gd name="T31" fmla="*/ 145 h 1401"/>
                  <a:gd name="T32" fmla="*/ 692 w 1275"/>
                  <a:gd name="T33" fmla="*/ 435 h 1401"/>
                  <a:gd name="T34" fmla="*/ 735 w 1275"/>
                  <a:gd name="T35" fmla="*/ 304 h 1401"/>
                  <a:gd name="T36" fmla="*/ 834 w 1275"/>
                  <a:gd name="T37" fmla="*/ 609 h 1401"/>
                  <a:gd name="T38" fmla="*/ 934 w 1275"/>
                  <a:gd name="T39" fmla="*/ 871 h 1401"/>
                  <a:gd name="T40" fmla="*/ 1075 w 1275"/>
                  <a:gd name="T41" fmla="*/ 1133 h 1401"/>
                  <a:gd name="T42" fmla="*/ 1275 w 1275"/>
                  <a:gd name="T43" fmla="*/ 1395 h 14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5"/>
                  <a:gd name="T67" fmla="*/ 0 h 1401"/>
                  <a:gd name="T68" fmla="*/ 1275 w 1275"/>
                  <a:gd name="T69" fmla="*/ 1401 h 14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5" h="1401">
                    <a:moveTo>
                      <a:pt x="0" y="1395"/>
                    </a:moveTo>
                    <a:cubicBezTo>
                      <a:pt x="36" y="1401"/>
                      <a:pt x="54" y="1322"/>
                      <a:pt x="54" y="1322"/>
                    </a:cubicBezTo>
                    <a:lnTo>
                      <a:pt x="67" y="1177"/>
                    </a:lnTo>
                    <a:lnTo>
                      <a:pt x="67" y="899"/>
                    </a:lnTo>
                    <a:lnTo>
                      <a:pt x="124" y="28"/>
                    </a:lnTo>
                    <a:lnTo>
                      <a:pt x="139" y="0"/>
                    </a:lnTo>
                    <a:lnTo>
                      <a:pt x="195" y="102"/>
                    </a:lnTo>
                    <a:lnTo>
                      <a:pt x="252" y="231"/>
                    </a:lnTo>
                    <a:lnTo>
                      <a:pt x="296" y="102"/>
                    </a:lnTo>
                    <a:lnTo>
                      <a:pt x="351" y="203"/>
                    </a:lnTo>
                    <a:lnTo>
                      <a:pt x="394" y="304"/>
                    </a:lnTo>
                    <a:lnTo>
                      <a:pt x="450" y="188"/>
                    </a:lnTo>
                    <a:lnTo>
                      <a:pt x="493" y="319"/>
                    </a:lnTo>
                    <a:lnTo>
                      <a:pt x="565" y="449"/>
                    </a:lnTo>
                    <a:lnTo>
                      <a:pt x="579" y="290"/>
                    </a:lnTo>
                    <a:lnTo>
                      <a:pt x="622" y="145"/>
                    </a:lnTo>
                    <a:lnTo>
                      <a:pt x="692" y="435"/>
                    </a:lnTo>
                    <a:lnTo>
                      <a:pt x="735" y="304"/>
                    </a:lnTo>
                    <a:lnTo>
                      <a:pt x="834" y="609"/>
                    </a:lnTo>
                    <a:lnTo>
                      <a:pt x="934" y="871"/>
                    </a:lnTo>
                    <a:lnTo>
                      <a:pt x="1075" y="1133"/>
                    </a:lnTo>
                    <a:lnTo>
                      <a:pt x="1275" y="1395"/>
                    </a:lnTo>
                  </a:path>
                </a:pathLst>
              </a:custGeom>
              <a:noFill/>
              <a:ln w="57150">
                <a:solidFill>
                  <a:srgbClr val="FFFF00"/>
                </a:solidFill>
                <a:round/>
                <a:headEnd/>
                <a:tailEnd/>
              </a:ln>
            </p:spPr>
            <p:txBody>
              <a:bodyPr/>
              <a:lstStyle/>
              <a:p>
                <a:endParaRPr lang="en-US">
                  <a:latin typeface="Constantia" pitchFamily="18" charset="0"/>
                </a:endParaRPr>
              </a:p>
            </p:txBody>
          </p:sp>
          <p:sp>
            <p:nvSpPr>
              <p:cNvPr id="1671203" name="Rectangle 35"/>
              <p:cNvSpPr>
                <a:spLocks noChangeArrowheads="1"/>
              </p:cNvSpPr>
              <p:nvPr/>
            </p:nvSpPr>
            <p:spPr bwMode="auto">
              <a:xfrm>
                <a:off x="2162" y="3021"/>
                <a:ext cx="2207" cy="233"/>
              </a:xfrm>
              <a:prstGeom prst="rect">
                <a:avLst/>
              </a:prstGeom>
              <a:noFill/>
              <a:ln w="9525">
                <a:noFill/>
                <a:miter lim="800000"/>
                <a:headEnd/>
                <a:tailEnd/>
              </a:ln>
              <a:effectLst>
                <a:outerShdw blurRad="63500" dist="17961" dir="2700000" algn="ctr" rotWithShape="0">
                  <a:schemeClr val="tx2">
                    <a:alpha val="74998"/>
                  </a:schemeClr>
                </a:outerShdw>
              </a:effectLst>
            </p:spPr>
            <p:txBody>
              <a:bodyPr wrap="none" lIns="0" tIns="0" rIns="0" bIns="0">
                <a:spAutoFit/>
              </a:bodyPr>
              <a:lstStyle/>
              <a:p>
                <a:pPr fontAlgn="auto">
                  <a:spcBef>
                    <a:spcPts val="0"/>
                  </a:spcBef>
                  <a:spcAft>
                    <a:spcPts val="0"/>
                  </a:spcAft>
                  <a:defRPr/>
                </a:pPr>
                <a:r>
                  <a:rPr lang="en-US" sz="2400">
                    <a:solidFill>
                      <a:schemeClr val="bg1"/>
                    </a:solidFill>
                    <a:latin typeface="Arial" pitchFamily="1" charset="0"/>
                  </a:rPr>
                  <a:t>Fasting (interdigestive)</a:t>
                </a:r>
              </a:p>
            </p:txBody>
          </p:sp>
          <p:sp>
            <p:nvSpPr>
              <p:cNvPr id="26658" name="Rectangle 36"/>
              <p:cNvSpPr>
                <a:spLocks noChangeArrowheads="1"/>
              </p:cNvSpPr>
              <p:nvPr/>
            </p:nvSpPr>
            <p:spPr bwMode="auto">
              <a:xfrm>
                <a:off x="5016" y="3042"/>
                <a:ext cx="376" cy="233"/>
              </a:xfrm>
              <a:prstGeom prst="rect">
                <a:avLst/>
              </a:prstGeom>
              <a:noFill/>
              <a:ln w="9525">
                <a:noFill/>
                <a:miter lim="800000"/>
                <a:headEnd/>
                <a:tailEnd/>
              </a:ln>
            </p:spPr>
            <p:txBody>
              <a:bodyPr wrap="none" lIns="0" tIns="0" rIns="0" bIns="0">
                <a:spAutoFit/>
              </a:bodyPr>
              <a:lstStyle/>
              <a:p>
                <a:r>
                  <a:rPr lang="en-US" sz="2400">
                    <a:solidFill>
                      <a:schemeClr val="tx2"/>
                    </a:solidFill>
                  </a:rPr>
                  <a:t>Fed</a:t>
                </a:r>
              </a:p>
            </p:txBody>
          </p:sp>
          <p:sp>
            <p:nvSpPr>
              <p:cNvPr id="26659" name="Freeform 37"/>
              <p:cNvSpPr>
                <a:spLocks/>
              </p:cNvSpPr>
              <p:nvPr/>
            </p:nvSpPr>
            <p:spPr bwMode="auto">
              <a:xfrm>
                <a:off x="1632" y="912"/>
                <a:ext cx="4188" cy="2563"/>
              </a:xfrm>
              <a:custGeom>
                <a:avLst/>
                <a:gdLst>
                  <a:gd name="T0" fmla="*/ 0 w 4200"/>
                  <a:gd name="T1" fmla="*/ 0 h 2740"/>
                  <a:gd name="T2" fmla="*/ 0 w 4200"/>
                  <a:gd name="T3" fmla="*/ 2736 h 2740"/>
                  <a:gd name="T4" fmla="*/ 4200 w 4200"/>
                  <a:gd name="T5" fmla="*/ 2740 h 2740"/>
                  <a:gd name="T6" fmla="*/ 0 60000 65536"/>
                  <a:gd name="T7" fmla="*/ 0 60000 65536"/>
                  <a:gd name="T8" fmla="*/ 0 60000 65536"/>
                  <a:gd name="T9" fmla="*/ 0 w 4200"/>
                  <a:gd name="T10" fmla="*/ 0 h 2740"/>
                  <a:gd name="T11" fmla="*/ 4200 w 4200"/>
                  <a:gd name="T12" fmla="*/ 2740 h 2740"/>
                </a:gdLst>
                <a:ahLst/>
                <a:cxnLst>
                  <a:cxn ang="T6">
                    <a:pos x="T0" y="T1"/>
                  </a:cxn>
                  <a:cxn ang="T7">
                    <a:pos x="T2" y="T3"/>
                  </a:cxn>
                  <a:cxn ang="T8">
                    <a:pos x="T4" y="T5"/>
                  </a:cxn>
                </a:cxnLst>
                <a:rect l="T9" t="T10" r="T11" b="T12"/>
                <a:pathLst>
                  <a:path w="4200" h="2740">
                    <a:moveTo>
                      <a:pt x="0" y="0"/>
                    </a:moveTo>
                    <a:lnTo>
                      <a:pt x="0" y="2736"/>
                    </a:lnTo>
                    <a:lnTo>
                      <a:pt x="4200" y="2740"/>
                    </a:lnTo>
                  </a:path>
                </a:pathLst>
              </a:custGeom>
              <a:noFill/>
              <a:ln w="38100">
                <a:solidFill>
                  <a:srgbClr val="99CCFF"/>
                </a:solidFill>
                <a:round/>
                <a:headEnd/>
                <a:tailEnd/>
              </a:ln>
            </p:spPr>
            <p:txBody>
              <a:bodyPr wrap="none" anchor="ctr"/>
              <a:lstStyle/>
              <a:p>
                <a:endParaRPr lang="en-US">
                  <a:latin typeface="Constantia" pitchFamily="18" charset="0"/>
                </a:endParaRPr>
              </a:p>
            </p:txBody>
          </p:sp>
        </p:grpSp>
      </p:grpSp>
      <p:sp>
        <p:nvSpPr>
          <p:cNvPr id="1671206" name="Rectangle 38"/>
          <p:cNvSpPr>
            <a:spLocks noGrp="1" noChangeArrowheads="1"/>
          </p:cNvSpPr>
          <p:nvPr>
            <p:ph type="title" idx="4294967295"/>
          </p:nvPr>
        </p:nvSpPr>
        <p:spPr>
          <a:xfrm>
            <a:off x="11496675" y="-46038"/>
            <a:ext cx="128588" cy="46038"/>
          </a:xfrm>
        </p:spPr>
        <p:txBody>
          <a:bodyPr>
            <a:normAutofit fontScale="90000"/>
          </a:bodyPr>
          <a:lstStyle/>
          <a:p>
            <a:pPr fontAlgn="auto">
              <a:spcAft>
                <a:spcPts val="0"/>
              </a:spcAft>
              <a:defRPr/>
            </a:pPr>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363</TotalTime>
  <Words>7910</Words>
  <Application>Microsoft Macintosh PowerPoint</Application>
  <PresentationFormat>On-screen Show (4:3)</PresentationFormat>
  <Paragraphs>789</Paragraphs>
  <Slides>59</Slides>
  <Notes>45</Notes>
  <HiddenSlides>0</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Paper</vt:lpstr>
      <vt:lpstr>      PANCREATITIS RICHARD L. MONES MD HARLEM HOSPITAL </vt:lpstr>
      <vt:lpstr>Classification of pancreatitis</vt:lpstr>
      <vt:lpstr>BASIC ANATOMY</vt:lpstr>
      <vt:lpstr>Ampullary Anatomy</vt:lpstr>
      <vt:lpstr>Slide 5</vt:lpstr>
      <vt:lpstr>Slide 6</vt:lpstr>
      <vt:lpstr>Slide 7</vt:lpstr>
      <vt:lpstr>Regulation of Exocrine Secretion</vt:lpstr>
      <vt:lpstr>Slide 9</vt:lpstr>
      <vt:lpstr>           Classes of Pancreatic Enzymes</vt:lpstr>
      <vt:lpstr>Slide 11</vt:lpstr>
      <vt:lpstr>Slide 12</vt:lpstr>
      <vt:lpstr>Slide 13</vt:lpstr>
      <vt:lpstr>Pancreatic cytokine production</vt:lpstr>
      <vt:lpstr>Histology mild disease</vt:lpstr>
      <vt:lpstr>Histology severe disease</vt:lpstr>
      <vt:lpstr>Gross specimen in severe pancreatitis</vt:lpstr>
      <vt:lpstr>Etiologies of acute pancreatitis expanded</vt:lpstr>
      <vt:lpstr>Etiologies of acute pancreatitis in childhood</vt:lpstr>
      <vt:lpstr>Infections and pancreatitis</vt:lpstr>
      <vt:lpstr>Some specific classes of inherited causes of pancreatitis</vt:lpstr>
      <vt:lpstr>Slide 22</vt:lpstr>
      <vt:lpstr>Slide 23</vt:lpstr>
      <vt:lpstr>Drug induced pancreatitis sorted by incidence</vt:lpstr>
      <vt:lpstr>Hypertriglyceridemic Pancreatitis</vt:lpstr>
      <vt:lpstr>Environmental causes of pancreatitis</vt:lpstr>
      <vt:lpstr>Gallstone migration</vt:lpstr>
      <vt:lpstr>Slide 28</vt:lpstr>
      <vt:lpstr>Diagnostic Criteria</vt:lpstr>
      <vt:lpstr>Autoimmune Pancreatitis: Patient Characteristics</vt:lpstr>
      <vt:lpstr>Autoimmune Pancreatitis – IgG4</vt:lpstr>
      <vt:lpstr>Clinical features of acute disease</vt:lpstr>
      <vt:lpstr>Presenting features of acute pancreatitis</vt:lpstr>
      <vt:lpstr>Grey Turner Sign in Acute Pancreatitis</vt:lpstr>
      <vt:lpstr>Slide 35</vt:lpstr>
      <vt:lpstr>Slide 36</vt:lpstr>
      <vt:lpstr>Serum levels of pancreatic enzymes in acute pancreatitis</vt:lpstr>
      <vt:lpstr>Mechanisms of acute pancreatitis - Pt. 1</vt:lpstr>
      <vt:lpstr>Natural history of acute pancreatitis</vt:lpstr>
      <vt:lpstr>Causes of mortality</vt:lpstr>
      <vt:lpstr>MORTALITY IN CHINREN-ACUTE PANCREATITIS</vt:lpstr>
      <vt:lpstr>Treatment Modalities for Acute Pancreatitis</vt:lpstr>
      <vt:lpstr>Nutrition Issues</vt:lpstr>
      <vt:lpstr>Slide 44</vt:lpstr>
      <vt:lpstr>Enteral Feeding: Clinical Issues</vt:lpstr>
      <vt:lpstr>Naso-Gastric Tube Delivery</vt:lpstr>
      <vt:lpstr>Major Complications of Acute Pancreatitis</vt:lpstr>
      <vt:lpstr>Appearance of severe pancreatic necrosis</vt:lpstr>
      <vt:lpstr>Antibiotic use in acute pancreatitis</vt:lpstr>
      <vt:lpstr>Bacteria found in infected pancreatic necrosis before the regular use of prophylactic antibiotics</vt:lpstr>
      <vt:lpstr>Evolution of Pancreatic Necrosis into a Pseudocyst</vt:lpstr>
      <vt:lpstr>Slide 52</vt:lpstr>
      <vt:lpstr>RETROSPECTIVE SRUDY OF 271      CHILDREN</vt:lpstr>
      <vt:lpstr>                  CAUSES</vt:lpstr>
      <vt:lpstr>                     CAUSES </vt:lpstr>
      <vt:lpstr>                      CAUSES</vt:lpstr>
      <vt:lpstr>                   SUMMARY</vt:lpstr>
      <vt:lpstr>                      READING</vt:lpstr>
      <vt:lpstr>                     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MONES</dc:creator>
  <cp:lastModifiedBy>RICHARD MONES</cp:lastModifiedBy>
  <cp:revision>40</cp:revision>
  <dcterms:created xsi:type="dcterms:W3CDTF">2012-02-28T14:21:14Z</dcterms:created>
  <dcterms:modified xsi:type="dcterms:W3CDTF">2012-02-28T14:23:46Z</dcterms:modified>
</cp:coreProperties>
</file>