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7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90" r:id="rId4"/>
    <p:sldId id="289" r:id="rId5"/>
    <p:sldId id="292" r:id="rId6"/>
    <p:sldId id="298" r:id="rId7"/>
    <p:sldId id="293" r:id="rId8"/>
    <p:sldId id="283" r:id="rId9"/>
    <p:sldId id="279" r:id="rId10"/>
    <p:sldId id="264" r:id="rId11"/>
    <p:sldId id="265" r:id="rId12"/>
    <p:sldId id="285" r:id="rId13"/>
    <p:sldId id="295" r:id="rId14"/>
    <p:sldId id="296" r:id="rId15"/>
    <p:sldId id="297" r:id="rId16"/>
    <p:sldId id="2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2768E-24CF-4FB0-9C8F-2A1D3402A9D8}" v="99" dt="2026-04-11T03:47:45.352"/>
    <p1510:client id="{AD1577B3-B67B-490B-95A7-AA67638E864F}" v="55" dt="2026-04-11T12:18:07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kearns" userId="0e9df090848b8e03" providerId="LiveId" clId="{086A5C7A-4E47-4384-AB78-2532AA6DCDA7}"/>
    <pc:docChg chg="custSel addSld modSld sldOrd">
      <pc:chgData name="dan kearns" userId="0e9df090848b8e03" providerId="LiveId" clId="{086A5C7A-4E47-4384-AB78-2532AA6DCDA7}" dt="2026-04-11T12:18:07.679" v="219"/>
      <pc:docMkLst>
        <pc:docMk/>
      </pc:docMkLst>
      <pc:sldChg chg="modSp mod">
        <pc:chgData name="dan kearns" userId="0e9df090848b8e03" providerId="LiveId" clId="{086A5C7A-4E47-4384-AB78-2532AA6DCDA7}" dt="2026-04-11T12:13:51.578" v="88" actId="20577"/>
        <pc:sldMkLst>
          <pc:docMk/>
          <pc:sldMk cId="3533323291" sldId="256"/>
        </pc:sldMkLst>
        <pc:spChg chg="mod">
          <ac:chgData name="dan kearns" userId="0e9df090848b8e03" providerId="LiveId" clId="{086A5C7A-4E47-4384-AB78-2532AA6DCDA7}" dt="2026-04-11T12:13:51.578" v="88" actId="20577"/>
          <ac:spMkLst>
            <pc:docMk/>
            <pc:sldMk cId="3533323291" sldId="256"/>
            <ac:spMk id="2" creationId="{2251DF4F-466C-042F-CA5A-9632639F1BDA}"/>
          </ac:spMkLst>
        </pc:spChg>
      </pc:sldChg>
      <pc:sldChg chg="addSp delSp modSp mod delAnim modAnim">
        <pc:chgData name="dan kearns" userId="0e9df090848b8e03" providerId="LiveId" clId="{086A5C7A-4E47-4384-AB78-2532AA6DCDA7}" dt="2026-04-11T12:14:58.010" v="138" actId="113"/>
        <pc:sldMkLst>
          <pc:docMk/>
          <pc:sldMk cId="668042104" sldId="292"/>
        </pc:sldMkLst>
        <pc:spChg chg="mod">
          <ac:chgData name="dan kearns" userId="0e9df090848b8e03" providerId="LiveId" clId="{086A5C7A-4E47-4384-AB78-2532AA6DCDA7}" dt="2026-04-11T12:14:24.375" v="116" actId="20577"/>
          <ac:spMkLst>
            <pc:docMk/>
            <pc:sldMk cId="668042104" sldId="292"/>
            <ac:spMk id="2" creationId="{5D4D1918-D9B4-394C-4B35-CF8A32B8F579}"/>
          </ac:spMkLst>
        </pc:spChg>
        <pc:spChg chg="add mod">
          <ac:chgData name="dan kearns" userId="0e9df090848b8e03" providerId="LiveId" clId="{086A5C7A-4E47-4384-AB78-2532AA6DCDA7}" dt="2026-04-11T12:14:58.010" v="138" actId="113"/>
          <ac:spMkLst>
            <pc:docMk/>
            <pc:sldMk cId="668042104" sldId="292"/>
            <ac:spMk id="3" creationId="{295BB472-51C6-4E4D-B500-5162BF372625}"/>
          </ac:spMkLst>
        </pc:spChg>
        <pc:spChg chg="del mod">
          <ac:chgData name="dan kearns" userId="0e9df090848b8e03" providerId="LiveId" clId="{086A5C7A-4E47-4384-AB78-2532AA6DCDA7}" dt="2026-04-11T12:14:26.222" v="119"/>
          <ac:spMkLst>
            <pc:docMk/>
            <pc:sldMk cId="668042104" sldId="292"/>
            <ac:spMk id="6" creationId="{924E7608-9753-9FFE-F78E-CA20313E0D1F}"/>
          </ac:spMkLst>
        </pc:spChg>
        <pc:picChg chg="del">
          <ac:chgData name="dan kearns" userId="0e9df090848b8e03" providerId="LiveId" clId="{086A5C7A-4E47-4384-AB78-2532AA6DCDA7}" dt="2026-04-11T12:14:26.219" v="117" actId="478"/>
          <ac:picMkLst>
            <pc:docMk/>
            <pc:sldMk cId="668042104" sldId="292"/>
            <ac:picMk id="19" creationId="{E4B399AD-AA84-0B12-4DDC-DB921A7F2906}"/>
          </ac:picMkLst>
        </pc:picChg>
      </pc:sldChg>
      <pc:sldChg chg="modSp modAnim">
        <pc:chgData name="dan kearns" userId="0e9df090848b8e03" providerId="LiveId" clId="{086A5C7A-4E47-4384-AB78-2532AA6DCDA7}" dt="2026-04-11T12:15:43.782" v="189" actId="5793"/>
        <pc:sldMkLst>
          <pc:docMk/>
          <pc:sldMk cId="1854624489" sldId="297"/>
        </pc:sldMkLst>
        <pc:spChg chg="mod">
          <ac:chgData name="dan kearns" userId="0e9df090848b8e03" providerId="LiveId" clId="{086A5C7A-4E47-4384-AB78-2532AA6DCDA7}" dt="2026-04-11T12:15:43.782" v="189" actId="5793"/>
          <ac:spMkLst>
            <pc:docMk/>
            <pc:sldMk cId="1854624489" sldId="297"/>
            <ac:spMk id="3" creationId="{F561642E-7F03-917D-88E3-9376A49594FD}"/>
          </ac:spMkLst>
        </pc:spChg>
      </pc:sldChg>
      <pc:sldChg chg="add">
        <pc:chgData name="dan kearns" userId="0e9df090848b8e03" providerId="LiveId" clId="{086A5C7A-4E47-4384-AB78-2532AA6DCDA7}" dt="2026-04-11T12:14:14.178" v="89" actId="2890"/>
        <pc:sldMkLst>
          <pc:docMk/>
          <pc:sldMk cId="4129850457" sldId="298"/>
        </pc:sldMkLst>
      </pc:sldChg>
      <pc:sldChg chg="modSp add mod ord modAnim">
        <pc:chgData name="dan kearns" userId="0e9df090848b8e03" providerId="LiveId" clId="{086A5C7A-4E47-4384-AB78-2532AA6DCDA7}" dt="2026-04-11T12:18:07.679" v="219"/>
        <pc:sldMkLst>
          <pc:docMk/>
          <pc:sldMk cId="2158074643" sldId="299"/>
        </pc:sldMkLst>
        <pc:spChg chg="mod">
          <ac:chgData name="dan kearns" userId="0e9df090848b8e03" providerId="LiveId" clId="{086A5C7A-4E47-4384-AB78-2532AA6DCDA7}" dt="2026-04-11T12:16:04.058" v="205" actId="255"/>
          <ac:spMkLst>
            <pc:docMk/>
            <pc:sldMk cId="2158074643" sldId="299"/>
            <ac:spMk id="2" creationId="{DE063B02-8451-A599-2EF4-22B8501F4D6A}"/>
          </ac:spMkLst>
        </pc:spChg>
        <pc:spChg chg="mod">
          <ac:chgData name="dan kearns" userId="0e9df090848b8e03" providerId="LiveId" clId="{086A5C7A-4E47-4384-AB78-2532AA6DCDA7}" dt="2026-04-11T12:16:10.071" v="214" actId="20577"/>
          <ac:spMkLst>
            <pc:docMk/>
            <pc:sldMk cId="2158074643" sldId="299"/>
            <ac:spMk id="3" creationId="{3222718D-8DFE-72A6-36FE-1A47EE72343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C611-3704-6427-860A-F67F13CBB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A270A-DD8B-09E5-D102-26BC7B69A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B5BA9-614A-AC4D-AA34-8064DD5B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7ED9-E0FE-BA89-28BD-C5D42E33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2FABE-80DE-02F2-582F-EBD77538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6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3B0D2-E9F4-3527-EFAC-2B718FEC0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531A3-0625-A7DF-14E0-88E007D66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61432-13E2-03B1-ACF7-14263850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22DB8-381C-29AA-5D32-E2B06C9F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6D4E0-C782-AAAA-CCC8-DB740DD2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5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81C95-8217-8798-6852-A5E929112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F8DB2-3AE9-A327-3E2B-77D5446CF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66787-26CE-CCB3-3F72-174DCE02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32ACA-0A7F-293E-1653-9E19661A5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757D6-00D2-6335-AB80-11A7D8C31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74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B7558-898A-8BEC-BA06-E73773895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6B058-B055-0476-CCF8-A00ED68CD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43D28-E23F-A612-8D9D-EC3B3AE3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4D4E-89CB-838E-35B6-B7884C2B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40D7F-281A-8079-FCA5-4063E8B7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6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0188F-6A0B-7F43-ECAE-B0A6C9AF7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27731-1B7C-E5CE-E1CA-4269F63F1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C4CE5-7F4E-3250-3513-3F2EF709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52308-33FA-2EC5-2E05-13377196C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287FA-2018-0D0F-7592-CCB4E2B8C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7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9FB6B-0E99-AE85-B5D0-6F87DF4B4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2FCE4-9364-B6B2-54F5-9950B478A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7A49E-AA16-201A-0001-EADBFE046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448D1-387C-214C-0218-595FFF278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8CF97-021B-24A7-3802-3DABA11E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49DE5-195C-8C60-A11A-4877B327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3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3A0A-8085-E8DD-BB3A-4D2C0160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5DB07-FA78-7221-7B3F-068EDE512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D9F0A-41D9-E497-71F8-24BD4791E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FEC00-115C-F794-5F36-CF7F8F82F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B94FD7-AD0D-81FE-FC4E-0DCC28EB8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500DE7-F4BB-0B45-11A1-95E6363D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F3A40F-1B14-9D97-9145-86D19F0A0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740B04-B964-073F-81AF-BF1FA207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19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4EC9-1D4D-616A-24FB-4440A758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EF2B6-BB9E-D64B-3D5A-DC786424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218A45-C4A1-635F-47B2-D9555C45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6E3A8-C85A-7FA3-A2A1-7C1CF529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8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6781A6-A054-4F36-3EF9-38000B79D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F7FF1-CEEB-9A3E-E4DE-43D7A801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0453-93CA-22FB-BF7C-FE3B14D8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4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356F8-DA7E-14FF-D251-A7BA43DF8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EB8DF-9F6E-C97C-3618-CC39D5C8C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4AB7-7B34-AD17-C890-6E9A7BDD1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1BEA7-81E3-8833-2F6B-0B64C069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297E3-C191-F965-7E4C-AD907397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BC0D0-AB14-9175-D0B4-041BBAFC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82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6C27C-9D1E-6F7D-D64C-C3711ECA2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C1C18C-E2C0-6DB3-10BD-6D5DF21D9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74810-FD5D-2245-21DC-D7A533CA6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C71D1-8E89-809E-00B1-22133D43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4762-DAF7-639F-2E4B-76889C98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D943C-74D6-B10B-1B91-DB1DF06F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1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23FD02-7911-4630-0B94-A924206E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0ADA9-A91B-F87C-1A10-9A1510B95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A0715-D14E-7A1D-9105-6EE4FF4C2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0968C2-EF7B-4D56-8732-0A65634D3950}" type="datetimeFigureOut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C36C7-C75C-2B40-B4DD-6E0F66A04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B595F-497B-2B8A-B7D4-A8DF6FB7F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06D353-0CD1-4A42-B29A-1A12C8B3C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9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1"/><Relationship Id="rId13" Type="http://schemas.openxmlformats.org/officeDocument/2006/relationships/hyperlink" Target="https://nn.wikipedia.org/wiki/Richmond_i_Virginia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en.wikipedia.org/wiki/List_of_bridges_and_tunnels_in_New_York_City" TargetMode="External"/><Relationship Id="rId12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hyperlink" Target="https://www.trulia.com/home/322-n-federal-hwy-232-deerfield-beach-fl-33432-42824540" TargetMode="External"/><Relationship Id="rId5" Type="http://schemas.openxmlformats.org/officeDocument/2006/relationships/hyperlink" Target="https://www.picpedia.org/post-it-note/a/accountant.html" TargetMode="External"/><Relationship Id="rId15" Type="http://schemas.openxmlformats.org/officeDocument/2006/relationships/image" Target="../media/image10.jpg"/><Relationship Id="rId10" Type="http://schemas.openxmlformats.org/officeDocument/2006/relationships/image" Target="../media/image7.jpg"/><Relationship Id="rId4" Type="http://schemas.openxmlformats.org/officeDocument/2006/relationships/image" Target="../media/image4.jpg"/><Relationship Id="rId9" Type="http://schemas.openxmlformats.org/officeDocument/2006/relationships/hyperlink" Target="https://www.rawpixel.com/search/non%20profit" TargetMode="External"/><Relationship Id="rId1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hyperlink" Target="https://wisconsinwatch.org/2023/04/wisconsin-eviction-process-what-happens-to-a-tenants-property/" TargetMode="External"/><Relationship Id="rId3" Type="http://schemas.openxmlformats.org/officeDocument/2006/relationships/image" Target="../media/image11.jpg"/><Relationship Id="rId7" Type="http://schemas.openxmlformats.org/officeDocument/2006/relationships/hyperlink" Target="https://www.rawpixel.com/search/car" TargetMode="External"/><Relationship Id="rId12" Type="http://schemas.openxmlformats.org/officeDocument/2006/relationships/image" Target="../media/image16.jpg"/><Relationship Id="rId2" Type="http://schemas.openxmlformats.org/officeDocument/2006/relationships/image" Target="../media/image2.png"/><Relationship Id="rId16" Type="http://schemas.openxmlformats.org/officeDocument/2006/relationships/hyperlink" Target="https://heartfeltthoughtsandwritings.wordpress.com/2015/08/12/lord-where-are-you-i-need-yo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1"/><Relationship Id="rId11" Type="http://schemas.openxmlformats.org/officeDocument/2006/relationships/hyperlink" Target="https://positek.net/email-hacked/" TargetMode="External"/><Relationship Id="rId5" Type="http://schemas.openxmlformats.org/officeDocument/2006/relationships/hyperlink" Target="https://freesvg.org/we-serve-everyone" TargetMode="External"/><Relationship Id="rId15" Type="http://schemas.openxmlformats.org/officeDocument/2006/relationships/image" Target="../media/image17.jpg"/><Relationship Id="rId10" Type="http://schemas.openxmlformats.org/officeDocument/2006/relationships/image" Target="../media/image15.jpg"/><Relationship Id="rId4" Type="http://schemas.openxmlformats.org/officeDocument/2006/relationships/image" Target="../media/image12.png"/><Relationship Id="rId9" Type="http://schemas.openxmlformats.org/officeDocument/2006/relationships/hyperlink" Target="https://economictimes.indiatimes.com/topic/ai-job-loss-consequences" TargetMode="External"/><Relationship Id="rId14" Type="http://schemas.openxmlformats.org/officeDocument/2006/relationships/hyperlink" Target="https://creativecommons.org/licenses/by-nd/3.0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e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Open highway road">
            <a:extLst>
              <a:ext uri="{FF2B5EF4-FFF2-40B4-BE49-F238E27FC236}">
                <a16:creationId xmlns:a16="http://schemas.microsoft.com/office/drawing/2014/main" id="{3CD8DE68-DCCD-CAF8-CF66-7304A29985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r="13995" b="-1"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51DF4F-466C-042F-CA5A-9632639F1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Our Journey</a:t>
            </a:r>
            <a:br>
              <a:rPr lang="en-US" sz="4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sz="4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God’s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AA320-1D2E-87C5-45D4-91002A263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Living &amp; Caring as a Vincentian</a:t>
            </a:r>
          </a:p>
          <a:p>
            <a:r>
              <a:rPr lang="en-US" b="1" dirty="0">
                <a:solidFill>
                  <a:srgbClr val="FFFFFF"/>
                </a:solidFill>
              </a:rPr>
              <a:t>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9CBCA-4314-15F6-4B44-E06A372C9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r="6258"/>
          <a:stretch>
            <a:fillRect/>
          </a:stretch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3323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2FE2A-4964-7628-A205-510AD4810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E923F4-4452-5FEC-3D0C-6748B1E9034C}"/>
              </a:ext>
            </a:extLst>
          </p:cNvPr>
          <p:cNvSpPr/>
          <p:nvPr/>
        </p:nvSpPr>
        <p:spPr>
          <a:xfrm>
            <a:off x="585449" y="3441912"/>
            <a:ext cx="2584579" cy="1656441"/>
          </a:xfrm>
          <a:prstGeom prst="rect">
            <a:avLst/>
          </a:prstGeom>
          <a:solidFill>
            <a:srgbClr val="006B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50CABC-3DFC-53EC-F54D-4E52F3A8884A}"/>
              </a:ext>
            </a:extLst>
          </p:cNvPr>
          <p:cNvSpPr/>
          <p:nvPr/>
        </p:nvSpPr>
        <p:spPr>
          <a:xfrm>
            <a:off x="4499882" y="1874574"/>
            <a:ext cx="3192236" cy="1325563"/>
          </a:xfrm>
          <a:prstGeom prst="rect">
            <a:avLst/>
          </a:prstGeom>
          <a:solidFill>
            <a:srgbClr val="006B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Housing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01C4A-7A3F-6CFF-E8B6-E3304A7CC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90675"/>
            <a:ext cx="12192000" cy="4586288"/>
          </a:xfrm>
          <a:noFill/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F29F94-5B25-6321-B517-1B74618A9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SVDP PREVENT HOMELESSNESS</a:t>
            </a:r>
            <a:b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2026-2028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3D654-447C-8142-C6DD-F921FE1D8DC7}"/>
              </a:ext>
            </a:extLst>
          </p:cNvPr>
          <p:cNvSpPr txBox="1"/>
          <p:nvPr/>
        </p:nvSpPr>
        <p:spPr>
          <a:xfrm>
            <a:off x="630736" y="3485303"/>
            <a:ext cx="241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Home Visit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Emergency Assist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B2819-56C5-795F-D89A-F54A853BFD95}"/>
              </a:ext>
            </a:extLst>
          </p:cNvPr>
          <p:cNvSpPr txBox="1"/>
          <p:nvPr/>
        </p:nvSpPr>
        <p:spPr>
          <a:xfrm>
            <a:off x="3488153" y="3494828"/>
            <a:ext cx="2735426" cy="1569660"/>
          </a:xfrm>
          <a:prstGeom prst="rect">
            <a:avLst/>
          </a:prstGeom>
          <a:solidFill>
            <a:srgbClr val="006B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New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Mattress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A03E7-6123-F2A6-B090-4C0811597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FA6055-F842-14B4-FDBE-9EDFB794FB8C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4F94FC-0091-0A35-53DD-36CB044E453F}"/>
              </a:ext>
            </a:extLst>
          </p:cNvPr>
          <p:cNvSpPr txBox="1"/>
          <p:nvPr/>
        </p:nvSpPr>
        <p:spPr>
          <a:xfrm>
            <a:off x="6472363" y="3485303"/>
            <a:ext cx="2735426" cy="1569660"/>
          </a:xfrm>
          <a:prstGeom prst="rect">
            <a:avLst/>
          </a:prstGeom>
          <a:solidFill>
            <a:srgbClr val="006B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Motel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25E820-AF32-E847-66A7-C2EC912F5D82}"/>
              </a:ext>
            </a:extLst>
          </p:cNvPr>
          <p:cNvSpPr txBox="1"/>
          <p:nvPr/>
        </p:nvSpPr>
        <p:spPr>
          <a:xfrm>
            <a:off x="9332181" y="3494828"/>
            <a:ext cx="2735426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Advocacy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Affordable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Housing</a:t>
            </a:r>
          </a:p>
        </p:txBody>
      </p:sp>
    </p:spTree>
    <p:extLst>
      <p:ext uri="{BB962C8B-B14F-4D97-AF65-F5344CB8AC3E}">
        <p14:creationId xmlns:p14="http://schemas.microsoft.com/office/powerpoint/2010/main" val="780010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F44FB-302A-10E4-4CB7-CD8C2CA3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123BAF-D807-B3AE-FE32-6577FE376C6E}"/>
              </a:ext>
            </a:extLst>
          </p:cNvPr>
          <p:cNvSpPr/>
          <p:nvPr/>
        </p:nvSpPr>
        <p:spPr>
          <a:xfrm>
            <a:off x="1111406" y="3525159"/>
            <a:ext cx="3060545" cy="10876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E960B1-844E-F058-A189-7E3C4B181DCE}"/>
              </a:ext>
            </a:extLst>
          </p:cNvPr>
          <p:cNvSpPr/>
          <p:nvPr/>
        </p:nvSpPr>
        <p:spPr>
          <a:xfrm>
            <a:off x="4499882" y="1874574"/>
            <a:ext cx="3192236" cy="1325563"/>
          </a:xfrm>
          <a:prstGeom prst="rect">
            <a:avLst/>
          </a:prstGeom>
          <a:solidFill>
            <a:srgbClr val="006B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Health &amp; Wellness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6B2C1-5C44-586A-8485-9AD49E85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90675"/>
            <a:ext cx="12192000" cy="4586288"/>
          </a:xfrm>
          <a:noFill/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D7CAA-D9CD-E3F4-32AE-1973F6F0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SVDP PREVENT HOMELESSNESS</a:t>
            </a:r>
            <a:b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2026-2028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1870F-CEA6-47CE-A0EE-7F9867F7C156}"/>
              </a:ext>
            </a:extLst>
          </p:cNvPr>
          <p:cNvSpPr txBox="1"/>
          <p:nvPr/>
        </p:nvSpPr>
        <p:spPr>
          <a:xfrm>
            <a:off x="947439" y="3535593"/>
            <a:ext cx="3388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Food Awareness &amp; Access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9C65C-FEC1-7AC4-AF75-D1BF42EB2944}"/>
              </a:ext>
            </a:extLst>
          </p:cNvPr>
          <p:cNvSpPr txBox="1"/>
          <p:nvPr/>
        </p:nvSpPr>
        <p:spPr>
          <a:xfrm>
            <a:off x="4728287" y="3485303"/>
            <a:ext cx="2735426" cy="1077218"/>
          </a:xfrm>
          <a:prstGeom prst="rect">
            <a:avLst/>
          </a:prstGeom>
          <a:solidFill>
            <a:srgbClr val="006B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Health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Care Costs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3529A-FAEA-9B1F-226B-3E7DF0090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A86557-785A-746C-60A8-E646813B2E0A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16ED5EF-E4E3-4609-1B39-CB1A1CF6172F}"/>
              </a:ext>
            </a:extLst>
          </p:cNvPr>
          <p:cNvSpPr txBox="1"/>
          <p:nvPr/>
        </p:nvSpPr>
        <p:spPr>
          <a:xfrm>
            <a:off x="8437399" y="3485303"/>
            <a:ext cx="2735426" cy="1077218"/>
          </a:xfrm>
          <a:prstGeom prst="rect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Benefits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Advocate</a:t>
            </a:r>
          </a:p>
        </p:txBody>
      </p:sp>
    </p:spTree>
    <p:extLst>
      <p:ext uri="{BB962C8B-B14F-4D97-AF65-F5344CB8AC3E}">
        <p14:creationId xmlns:p14="http://schemas.microsoft.com/office/powerpoint/2010/main" val="2601251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421CA-4ABE-AEA0-3F86-9F3DF4BD5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5DEF2-2873-E30F-F380-AEE22BF17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6BA8"/>
                </a:solidFill>
              </a:rPr>
              <a:t>HEALTH &amp; WELLNESS</a:t>
            </a:r>
            <a:br>
              <a:rPr lang="en-US" b="1" dirty="0">
                <a:solidFill>
                  <a:srgbClr val="006BA8"/>
                </a:solidFill>
              </a:rPr>
            </a:br>
            <a:r>
              <a:rPr lang="en-US" b="1" dirty="0">
                <a:solidFill>
                  <a:srgbClr val="006BA8"/>
                </a:solidFill>
              </a:rPr>
              <a:t>NEIGHBOR’S CHOICE PANTRY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7E450-AB30-F439-97FE-DB12A5C5F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F5AE68-0139-9259-D972-2887E9220366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7964EE-E452-3AF1-4538-2AFCD6296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24" y="1813184"/>
            <a:ext cx="2700735" cy="359349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F91312-5D36-82DB-220E-4F73C7215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2" y="1813184"/>
            <a:ext cx="2700735" cy="3593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EE30D-BFF2-3B9D-A36C-37C91C4B4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4164" y="2262371"/>
            <a:ext cx="3593494" cy="26951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D54124-4F6D-E8EB-6DD8-6D1F46F99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211" y="1885950"/>
            <a:ext cx="2646047" cy="35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82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54207-1F0E-7B8D-037D-B2F997A8B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EEFD-DE16-01B5-D8EF-2687CD7D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57114" cy="12304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6BA8"/>
                </a:solidFill>
              </a:rPr>
              <a:t>EVERY NEIGHBOR IN NEED HAS ACCESS TO A VINCENTIAN ENCOUNTER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FC0E6-C095-53D8-5B03-5DBAFAC1A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87B85A-58FC-B71C-CDD8-671981B79586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0E36817-80B5-4EB4-BD05-406AF8B6E826}"/>
              </a:ext>
            </a:extLst>
          </p:cNvPr>
          <p:cNvSpPr txBox="1"/>
          <p:nvPr/>
        </p:nvSpPr>
        <p:spPr>
          <a:xfrm>
            <a:off x="1212978" y="1728873"/>
            <a:ext cx="67926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9 Conferences / 15 parishes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350 Vincentians (240,000 Catholics in Diocese)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Helped 12,000 neighbors in need in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 need your help to grow our reach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THERE IS NOTHING COMPARABLE TO A VINCENTIAN ENCOUNTER-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9702C-C004-BDC1-A069-0DAA70F8B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34" y="1931436"/>
            <a:ext cx="3400720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7F04B-F64C-561D-1163-656678D72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73FF1-5E7C-2F9C-954A-ADDC484D4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57114" cy="12304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6BA8"/>
                </a:solidFill>
              </a:rPr>
              <a:t>WHAT’S NEXT ON OUR SVDP JOURNEY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B3A9E-6F43-DD80-83D2-37B4C6DFF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4D5D6A-426B-1727-1683-0D967760FE89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AB1C743-982D-A783-CCDA-4276FA27470C}"/>
              </a:ext>
            </a:extLst>
          </p:cNvPr>
          <p:cNvSpPr txBox="1"/>
          <p:nvPr/>
        </p:nvSpPr>
        <p:spPr>
          <a:xfrm>
            <a:off x="1212978" y="1728873"/>
            <a:ext cx="55703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Expand our programs to prevent homelessness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Expand access to Vincentian encounters and services: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Adding more parishes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Adding more Vincentians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Vincentian Center</a:t>
            </a:r>
            <a:r>
              <a:rPr lang="en-US" sz="3200" dirty="0"/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07361-C081-6A27-1CC0-41E8C04AA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6196" y="2144057"/>
            <a:ext cx="4624300" cy="34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9833C-D98D-6AB5-DAC7-444A9184E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697F5-917F-5F13-B3C9-5982481B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57114" cy="12304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6BA8"/>
                </a:solidFill>
              </a:rPr>
              <a:t>JOIN ME ON THIS JOURNEY OF FAITH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3A964-D3F1-D651-4875-A345BB4F6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2A8EF7-142C-2CB3-2E00-A84B7E10C728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561642E-7F03-917D-88E3-9376A49594FD}"/>
              </a:ext>
            </a:extLst>
          </p:cNvPr>
          <p:cNvSpPr txBox="1"/>
          <p:nvPr/>
        </p:nvSpPr>
        <p:spPr>
          <a:xfrm>
            <a:off x="1968760" y="1707502"/>
            <a:ext cx="493589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Let SVDP strengthen your faith on your journey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Help SVDP serve more of our neighbors in need and bring the face of Christ to them on their journey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A6F0F0-179E-85BD-B845-D2633C731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302269"/>
            <a:ext cx="41148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2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5DC9-B5FD-D6DB-069D-F3F3F7BF6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63B02-8451-A599-2EF4-22B8501F4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57114" cy="123041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006BA8"/>
                </a:solidFill>
              </a:rPr>
              <a:t>ON THIS JOURNEY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70F66-E099-99F2-2CBC-308B05A28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409995-637E-5A1A-D2F2-BDC3543FF652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222718D-8DFE-72A6-36FE-1A47EE72343F}"/>
              </a:ext>
            </a:extLst>
          </p:cNvPr>
          <p:cNvSpPr txBox="1"/>
          <p:nvPr/>
        </p:nvSpPr>
        <p:spPr>
          <a:xfrm>
            <a:off x="2015412" y="2416629"/>
            <a:ext cx="73525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GOD HAS A PLAN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</a:rPr>
              <a:t>TRUST IT</a:t>
            </a:r>
          </a:p>
        </p:txBody>
      </p:sp>
    </p:spTree>
    <p:extLst>
      <p:ext uri="{BB962C8B-B14F-4D97-AF65-F5344CB8AC3E}">
        <p14:creationId xmlns:p14="http://schemas.microsoft.com/office/powerpoint/2010/main" val="215807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DC52-4547-230A-9E95-1BEABCB85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03F7-450E-C5ED-BEBA-46B01644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57114" cy="12304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6BA8"/>
                </a:solidFill>
              </a:rPr>
              <a:t>MY JOURNEY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FB5F6-C9F6-D4A6-C136-F0E9A9C6C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808D75-E78D-44BD-70FB-92C71C9128D3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24205E-8845-074A-618A-197718F7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1" y="1468311"/>
            <a:ext cx="3024673" cy="201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E65CD6-1623-92F2-82DF-D3A4904AE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05673" y="3726107"/>
            <a:ext cx="2596598" cy="17310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EAF058-0341-0B0D-A1B2-A7ADD3C89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76003" y="1449616"/>
            <a:ext cx="3024671" cy="20164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355C71-8D28-3B6C-8D93-91E1276C10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189731" y="3726107"/>
            <a:ext cx="2596598" cy="17948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CBB89E-E46C-9AD7-76C6-FA8C83A218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582691" y="1522576"/>
            <a:ext cx="2688597" cy="20164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D1F90DB-A242-37E2-07A3-AAA4BCFAA1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973789" y="3726107"/>
            <a:ext cx="2719602" cy="20355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17D8D40-333F-0A20-9F5B-59A1DA0619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156" y="1523298"/>
            <a:ext cx="1457644" cy="1942766"/>
          </a:xfrm>
          <a:prstGeom prst="rect">
            <a:avLst/>
          </a:prstGeom>
        </p:spPr>
      </p:pic>
      <p:pic>
        <p:nvPicPr>
          <p:cNvPr id="9" name="Picture 8" descr="Doctor with stethoscope">
            <a:extLst>
              <a:ext uri="{FF2B5EF4-FFF2-40B4-BE49-F238E27FC236}">
                <a16:creationId xmlns:a16="http://schemas.microsoft.com/office/drawing/2014/main" id="{E7A30C21-06D0-7D98-7397-375C6B970E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8" y="3617493"/>
            <a:ext cx="2796400" cy="18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CC79F-5707-8704-1D88-7E04A173A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F68E-796E-4CC4-859F-52051A15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57114" cy="12304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6BA8"/>
                </a:solidFill>
              </a:rPr>
              <a:t>A NEIGHBOR IN NEED’S JOURNEY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54839-F01E-6276-5064-B7D7F2918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56CEE6-B1E1-68CC-F67E-DB19326C3B3A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n and woman smiling holding hands">
            <a:extLst>
              <a:ext uri="{FF2B5EF4-FFF2-40B4-BE49-F238E27FC236}">
                <a16:creationId xmlns:a16="http://schemas.microsoft.com/office/drawing/2014/main" id="{5D227AEC-6C45-6754-986A-CCBB9C4A5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0" y="2024204"/>
            <a:ext cx="2995935" cy="1997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8E13EE-6249-8B62-CEAA-BE9A992B5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84258" y="4170327"/>
            <a:ext cx="1904762" cy="1997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4266A-8852-7ACB-3FF2-60A169552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39356" y="4236676"/>
            <a:ext cx="2997807" cy="1997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BB074-A2D5-9483-7260-14A027D792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628401" y="2019074"/>
            <a:ext cx="2406577" cy="1997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DD5D25-84C6-9A1E-A80D-B45E03CC70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87079" y="2043390"/>
            <a:ext cx="2727746" cy="19922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E1D0F4-06A1-D093-C405-B8D08FEF0B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935400" y="4187984"/>
            <a:ext cx="2663053" cy="19972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1B83F9-3F0F-07EB-E69C-AD48C8D2E954}"/>
              </a:ext>
            </a:extLst>
          </p:cNvPr>
          <p:cNvSpPr txBox="1"/>
          <p:nvPr/>
        </p:nvSpPr>
        <p:spPr>
          <a:xfrm>
            <a:off x="8708311" y="6310304"/>
            <a:ext cx="248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3" tooltip="https://wisconsinwatch.org/2023/04/wisconsin-eviction-process-what-happens-to-a-tenants-property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4" tooltip="https://creativecommons.org/licenses/by-nd/3.0/"/>
              </a:rPr>
              <a:t>CC BY-ND</a:t>
            </a:r>
            <a:endParaRPr lang="en-US" sz="9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75131A-7412-26A9-5F86-CAF3B9E44C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266926" y="2192523"/>
            <a:ext cx="2925073" cy="164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D76E9-DF70-2549-8ED7-5977E6F1A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6E668-E73B-2B9C-17B7-EAEC38D7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57114" cy="12304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6BA8"/>
                </a:solidFill>
              </a:rPr>
              <a:t>SVDP RICHMOND JOURNEY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DB6CE-9FC1-CDBF-E204-C63C9B6A2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5C21A2-0887-5672-0A9A-1DD5A8200547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7E4F297-748B-87D2-B0AA-AC364F732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" y="1254813"/>
            <a:ext cx="1932991" cy="1932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B1D371-6C6E-EEE4-FE89-00FD0063C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94" y="3528600"/>
            <a:ext cx="2122131" cy="2122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BB2AB8-1297-8D8F-04CC-08571928C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2524" y="3817500"/>
            <a:ext cx="2147192" cy="16103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8001ED-06FD-0F4A-E0C6-56C271C5C3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16" y="1314883"/>
            <a:ext cx="1529425" cy="18128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B3428E-2BB0-0578-D3D6-C6871450D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49" y="1327286"/>
            <a:ext cx="2381348" cy="17880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CB607D-EC7B-3595-87AF-EAA256A66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95" y="1327286"/>
            <a:ext cx="1812847" cy="18128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C17908-71A0-DE59-E716-464CBBD0EC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396" y="1327286"/>
            <a:ext cx="1862152" cy="17574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2B79E9-7956-291E-EAB5-3CBB547B92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70" y="1327286"/>
            <a:ext cx="1761255" cy="17574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669A7-6F10-B1C2-8AA5-8590C07A97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6" y="3670197"/>
            <a:ext cx="2857500" cy="1905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83A012-9351-C04D-5801-AEAEE6484A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13" y="3645129"/>
            <a:ext cx="2895102" cy="19300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258069-17F2-3A1E-2F11-B9BEC5134A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52" y="3177442"/>
            <a:ext cx="1950720" cy="14660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86C66D0-CE59-3593-5865-1ECEDE354A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97" y="4952739"/>
            <a:ext cx="1950720" cy="1395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506A8B-8E94-4DFA-6490-08F7FCB8B13C}"/>
              </a:ext>
            </a:extLst>
          </p:cNvPr>
          <p:cNvSpPr txBox="1"/>
          <p:nvPr/>
        </p:nvSpPr>
        <p:spPr>
          <a:xfrm>
            <a:off x="10114384" y="5788965"/>
            <a:ext cx="138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E0C6A-760E-75D6-1A5F-78555B87049A}"/>
              </a:ext>
            </a:extLst>
          </p:cNvPr>
          <p:cNvSpPr txBox="1"/>
          <p:nvPr/>
        </p:nvSpPr>
        <p:spPr>
          <a:xfrm>
            <a:off x="6096000" y="5757668"/>
            <a:ext cx="128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9760E-80E2-972A-9340-139FEF5527A7}"/>
              </a:ext>
            </a:extLst>
          </p:cNvPr>
          <p:cNvSpPr txBox="1"/>
          <p:nvPr/>
        </p:nvSpPr>
        <p:spPr>
          <a:xfrm>
            <a:off x="3891615" y="5667303"/>
            <a:ext cx="103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AADC3-F4F3-8172-960C-58621001628B}"/>
              </a:ext>
            </a:extLst>
          </p:cNvPr>
          <p:cNvSpPr txBox="1"/>
          <p:nvPr/>
        </p:nvSpPr>
        <p:spPr>
          <a:xfrm>
            <a:off x="1222310" y="5662254"/>
            <a:ext cx="111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802EC9-3C36-CF49-C58F-3F46BF40B1FE}"/>
              </a:ext>
            </a:extLst>
          </p:cNvPr>
          <p:cNvSpPr txBox="1"/>
          <p:nvPr/>
        </p:nvSpPr>
        <p:spPr>
          <a:xfrm>
            <a:off x="9789853" y="3086518"/>
            <a:ext cx="1035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004050-D24A-D6FF-1454-ABCB3D6561B2}"/>
              </a:ext>
            </a:extLst>
          </p:cNvPr>
          <p:cNvSpPr txBox="1"/>
          <p:nvPr/>
        </p:nvSpPr>
        <p:spPr>
          <a:xfrm>
            <a:off x="6682777" y="3095188"/>
            <a:ext cx="847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C65D13-6FB4-B945-FA23-96D1C4562969}"/>
              </a:ext>
            </a:extLst>
          </p:cNvPr>
          <p:cNvSpPr txBox="1"/>
          <p:nvPr/>
        </p:nvSpPr>
        <p:spPr>
          <a:xfrm>
            <a:off x="5054928" y="3115329"/>
            <a:ext cx="847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9EE10-B246-8C88-7C20-5F0605C15D43}"/>
              </a:ext>
            </a:extLst>
          </p:cNvPr>
          <p:cNvSpPr txBox="1"/>
          <p:nvPr/>
        </p:nvSpPr>
        <p:spPr>
          <a:xfrm>
            <a:off x="3053749" y="3115329"/>
            <a:ext cx="78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CA829F-0230-A7F6-F354-CCFDBAEC082C}"/>
              </a:ext>
            </a:extLst>
          </p:cNvPr>
          <p:cNvSpPr txBox="1"/>
          <p:nvPr/>
        </p:nvSpPr>
        <p:spPr>
          <a:xfrm>
            <a:off x="239629" y="3151019"/>
            <a:ext cx="1431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C78B30-4A8F-A619-BD63-CC2893F43A8A}"/>
              </a:ext>
            </a:extLst>
          </p:cNvPr>
          <p:cNvSpPr txBox="1"/>
          <p:nvPr/>
        </p:nvSpPr>
        <p:spPr>
          <a:xfrm>
            <a:off x="7745598" y="4597098"/>
            <a:ext cx="1818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2023-2025</a:t>
            </a:r>
          </a:p>
        </p:txBody>
      </p:sp>
    </p:spTree>
    <p:extLst>
      <p:ext uri="{BB962C8B-B14F-4D97-AF65-F5344CB8AC3E}">
        <p14:creationId xmlns:p14="http://schemas.microsoft.com/office/powerpoint/2010/main" val="6026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12493-1CD1-1529-9A80-ABAF7DC2A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1918-D9B4-394C-4B35-CF8A32B8F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57114" cy="1230410"/>
          </a:xfrm>
        </p:spPr>
        <p:txBody>
          <a:bodyPr>
            <a:normAutofit/>
          </a:bodyPr>
          <a:lstStyle/>
          <a:p>
            <a:pPr algn="ctr"/>
            <a:endParaRPr lang="en-US" b="1" dirty="0">
              <a:solidFill>
                <a:srgbClr val="006BA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66C16-2556-2903-6F3F-6E1367E65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48F068-4BB9-5E5E-3CFA-DF5AD4367630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95BB472-51C6-4E4D-B500-5162BF372625}"/>
              </a:ext>
            </a:extLst>
          </p:cNvPr>
          <p:cNvSpPr txBox="1"/>
          <p:nvPr/>
        </p:nvSpPr>
        <p:spPr>
          <a:xfrm>
            <a:off x="2015412" y="2416629"/>
            <a:ext cx="73525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GOD HAS A PLAN</a:t>
            </a:r>
          </a:p>
        </p:txBody>
      </p:sp>
    </p:spTree>
    <p:extLst>
      <p:ext uri="{BB962C8B-B14F-4D97-AF65-F5344CB8AC3E}">
        <p14:creationId xmlns:p14="http://schemas.microsoft.com/office/powerpoint/2010/main" val="668042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C9847-81F8-B95E-310E-4E0A8ED00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AD5D-D6F6-0A0D-CA7C-B699149E2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57114" cy="12304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6BA8"/>
                </a:solidFill>
              </a:rPr>
              <a:t>HOW SVDP HELPED EACH OF 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380FC-635B-0BD2-9072-A4F6B8FA1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C16ABC-5532-DC9C-2BF9-64DEDDEEF546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991A14-2C31-6A95-B20A-7501B528DECA}"/>
              </a:ext>
            </a:extLst>
          </p:cNvPr>
          <p:cNvSpPr txBox="1"/>
          <p:nvPr/>
        </p:nvSpPr>
        <p:spPr>
          <a:xfrm>
            <a:off x="949086" y="1463967"/>
            <a:ext cx="542108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For me-strengthened my faith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Gave me passion to want to grow our 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For neighbors in need-brought hope and dignity to over 12,000 people we helped in 2025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4B9929-DF94-2721-0779-AA32B6F03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1951458"/>
            <a:ext cx="3931920" cy="295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1E61F-4FA0-2538-3E5B-072A69DDF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CCDC0-79CF-F4EF-2746-753699B9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57114" cy="12304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6BA8"/>
                </a:solidFill>
              </a:rPr>
              <a:t>WHAT IS OUR DESTINATION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3635A-36D0-53A9-434D-BE8B6623F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1E6182-26AD-D8EC-4A09-598FD5BAB7E8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18E0A70-D9E9-06C2-2F25-8A9AB928C816}"/>
              </a:ext>
            </a:extLst>
          </p:cNvPr>
          <p:cNvSpPr txBox="1"/>
          <p:nvPr/>
        </p:nvSpPr>
        <p:spPr>
          <a:xfrm>
            <a:off x="1053529" y="1452880"/>
            <a:ext cx="66180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/>
            </a:pPr>
            <a:r>
              <a:rPr lang="en-US" sz="3200" b="1" dirty="0">
                <a:solidFill>
                  <a:srgbClr val="FF0000"/>
                </a:solidFill>
              </a:rPr>
              <a:t>Prevent homelessness</a:t>
            </a:r>
          </a:p>
          <a:p>
            <a:pPr marL="342900" indent="-342900">
              <a:buAutoNum type="arabicPlain"/>
            </a:pPr>
            <a:endParaRPr lang="en-US" sz="3200" dirty="0"/>
          </a:p>
          <a:p>
            <a:pPr marL="342900" indent="-342900">
              <a:buAutoNum type="arabicPlain"/>
            </a:pPr>
            <a:r>
              <a:rPr lang="en-US" sz="3200" dirty="0"/>
              <a:t>Every neighbor in need should be able to have a Vincentian encounter</a:t>
            </a:r>
          </a:p>
          <a:p>
            <a:pPr marL="342900" indent="-342900">
              <a:buAutoNum type="arabicPlain"/>
            </a:pPr>
            <a:endParaRPr lang="en-US" sz="3200" dirty="0"/>
          </a:p>
          <a:p>
            <a:pPr marL="342900" indent="-342900">
              <a:buAutoNum type="arabicPlain"/>
            </a:pPr>
            <a:r>
              <a:rPr lang="en-US" sz="3200" dirty="0"/>
              <a:t>Never forgetting to be the face of Christ to those we serve and to see the face of Christ in those we serve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FAF11-354F-0DAD-697B-77AAE083D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05" y="2226402"/>
            <a:ext cx="3823709" cy="278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11480-D64E-8494-FACF-8EDC76A35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936F7-FD6D-23EF-3B7B-18FCC1C02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18" y="2790825"/>
            <a:ext cx="9048781" cy="3386138"/>
          </a:xfrm>
          <a:noFill/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EABE5-711E-1D9F-9D6C-6DBF5B0A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852"/>
            <a:ext cx="10515600" cy="11068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6BA8"/>
                </a:solidFill>
              </a:rPr>
              <a:t>PREVENT HOMELESSNESS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8F762-8BF3-E3E7-F878-C6BA9CC9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18A656-4E24-4B30-5CC5-2D49CD1B42BB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061939" cy="102206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9852AB-258B-9AFC-A481-AEB1CA814993}"/>
              </a:ext>
            </a:extLst>
          </p:cNvPr>
          <p:cNvSpPr txBox="1"/>
          <p:nvPr/>
        </p:nvSpPr>
        <p:spPr>
          <a:xfrm>
            <a:off x="1487065" y="1359440"/>
            <a:ext cx="8310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B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RVA	VB</a:t>
            </a:r>
            <a:endParaRPr lang="en-US" sz="2400" dirty="0"/>
          </a:p>
          <a:p>
            <a:r>
              <a:rPr lang="en-US" sz="2400" dirty="0"/>
              <a:t>Point in Time Count Summer 2025  	680	327</a:t>
            </a:r>
          </a:p>
          <a:p>
            <a:r>
              <a:rPr lang="en-US" sz="2400" dirty="0"/>
              <a:t>Point in Time Count Winter 2025		660	311</a:t>
            </a:r>
          </a:p>
          <a:p>
            <a:r>
              <a:rPr lang="en-US" sz="2400" dirty="0"/>
              <a:t>Shelter Space (not </a:t>
            </a:r>
            <a:r>
              <a:rPr lang="en-US" sz="2400" dirty="0" err="1"/>
              <a:t>inc</a:t>
            </a:r>
            <a:r>
              <a:rPr lang="en-US" sz="2400" dirty="0"/>
              <a:t> seasonal)		398	173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C1A55-D97E-F804-6E05-C7E3280EF6F9}"/>
              </a:ext>
            </a:extLst>
          </p:cNvPr>
          <p:cNvSpPr txBox="1"/>
          <p:nvPr/>
        </p:nvSpPr>
        <p:spPr>
          <a:xfrm>
            <a:off x="1487065" y="3128147"/>
            <a:ext cx="594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6BA8"/>
                </a:solidFill>
              </a:rPr>
              <a:t>Cost to Shelter</a:t>
            </a:r>
          </a:p>
          <a:p>
            <a:r>
              <a:rPr lang="en-US" sz="2400" dirty="0"/>
              <a:t>$30,000-$35,000 per year</a:t>
            </a:r>
          </a:p>
          <a:p>
            <a:endParaRPr lang="en-US" sz="2400" dirty="0"/>
          </a:p>
          <a:p>
            <a:r>
              <a:rPr lang="en-US" sz="2400" b="1" u="sng" dirty="0">
                <a:solidFill>
                  <a:srgbClr val="006BA8"/>
                </a:solidFill>
              </a:rPr>
              <a:t>Emergency Financial Assistance</a:t>
            </a:r>
          </a:p>
          <a:p>
            <a:r>
              <a:rPr lang="en-US" sz="2400" dirty="0"/>
              <a:t>$3,000</a:t>
            </a:r>
          </a:p>
          <a:p>
            <a:endParaRPr lang="en-US" sz="2400" dirty="0"/>
          </a:p>
          <a:p>
            <a:r>
              <a:rPr lang="en-US" sz="2400" dirty="0"/>
              <a:t>More economical, more dignified to help someone before they reach homelessness</a:t>
            </a:r>
          </a:p>
        </p:txBody>
      </p:sp>
    </p:spTree>
    <p:extLst>
      <p:ext uri="{BB962C8B-B14F-4D97-AF65-F5344CB8AC3E}">
        <p14:creationId xmlns:p14="http://schemas.microsoft.com/office/powerpoint/2010/main" val="316629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1BF62-D82F-7957-08B8-A526FE664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3F1E2F-0C22-FE1E-970F-A85CCA0E2513}"/>
              </a:ext>
            </a:extLst>
          </p:cNvPr>
          <p:cNvSpPr/>
          <p:nvPr/>
        </p:nvSpPr>
        <p:spPr>
          <a:xfrm>
            <a:off x="171757" y="1690683"/>
            <a:ext cx="1876117" cy="1111045"/>
          </a:xfrm>
          <a:prstGeom prst="rect">
            <a:avLst/>
          </a:prstGeom>
          <a:solidFill>
            <a:srgbClr val="006B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Financial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Literacy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09312-133B-CB52-AD7E-C7F5FDB0B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90675"/>
            <a:ext cx="12192000" cy="4586288"/>
          </a:xfrm>
          <a:noFill/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358D78-D19E-AD76-042C-CF768EE4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VINCENTIAN SERVICES</a:t>
            </a:r>
            <a:b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PREVENT HOMELESSNESS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E6CBCB-E7F6-A6F4-EC7B-E26B8BF6E96F}"/>
              </a:ext>
            </a:extLst>
          </p:cNvPr>
          <p:cNvSpPr/>
          <p:nvPr/>
        </p:nvSpPr>
        <p:spPr>
          <a:xfrm>
            <a:off x="2157872" y="1690683"/>
            <a:ext cx="1876117" cy="1111045"/>
          </a:xfrm>
          <a:prstGeom prst="rect">
            <a:avLst/>
          </a:prstGeom>
          <a:solidFill>
            <a:srgbClr val="006B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Workforce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Develop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43AE1E-884E-5A79-2F7D-57E6FAB2C08A}"/>
              </a:ext>
            </a:extLst>
          </p:cNvPr>
          <p:cNvSpPr/>
          <p:nvPr/>
        </p:nvSpPr>
        <p:spPr>
          <a:xfrm>
            <a:off x="4167647" y="1690682"/>
            <a:ext cx="1954625" cy="1111045"/>
          </a:xfrm>
          <a:prstGeom prst="rect">
            <a:avLst/>
          </a:prstGeom>
          <a:solidFill>
            <a:srgbClr val="006B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Transportation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3D832E-BD7A-DE5A-A45B-147CB589DF9A}"/>
              </a:ext>
            </a:extLst>
          </p:cNvPr>
          <p:cNvSpPr/>
          <p:nvPr/>
        </p:nvSpPr>
        <p:spPr>
          <a:xfrm>
            <a:off x="6248400" y="1690680"/>
            <a:ext cx="1876117" cy="1111045"/>
          </a:xfrm>
          <a:prstGeom prst="rect">
            <a:avLst/>
          </a:prstGeom>
          <a:solidFill>
            <a:srgbClr val="006B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Housing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70AA06-A8DD-C73A-FF0C-91B98CB0FC40}"/>
              </a:ext>
            </a:extLst>
          </p:cNvPr>
          <p:cNvSpPr/>
          <p:nvPr/>
        </p:nvSpPr>
        <p:spPr>
          <a:xfrm>
            <a:off x="8234515" y="1690680"/>
            <a:ext cx="1799613" cy="1111045"/>
          </a:xfrm>
          <a:prstGeom prst="rect">
            <a:avLst/>
          </a:prstGeom>
          <a:solidFill>
            <a:srgbClr val="006B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Health &amp; Wellness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F9DBFC-CD93-012D-0D4E-C64B6B95AB00}"/>
              </a:ext>
            </a:extLst>
          </p:cNvPr>
          <p:cNvSpPr/>
          <p:nvPr/>
        </p:nvSpPr>
        <p:spPr>
          <a:xfrm>
            <a:off x="10189755" y="1690680"/>
            <a:ext cx="1876117" cy="1111045"/>
          </a:xfrm>
          <a:prstGeom prst="rect">
            <a:avLst/>
          </a:prstGeom>
          <a:solidFill>
            <a:srgbClr val="006B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Youth &amp;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1D1A3-8779-73EC-F205-CD17E6D7A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" y="5822301"/>
            <a:ext cx="857335" cy="85733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45F4F0-6724-AC8A-EE16-3381C2DE9822}"/>
              </a:ext>
            </a:extLst>
          </p:cNvPr>
          <p:cNvCxnSpPr>
            <a:cxnSpLocks/>
          </p:cNvCxnSpPr>
          <p:nvPr/>
        </p:nvCxnSpPr>
        <p:spPr>
          <a:xfrm>
            <a:off x="949086" y="6250969"/>
            <a:ext cx="11116786" cy="0"/>
          </a:xfrm>
          <a:prstGeom prst="line">
            <a:avLst/>
          </a:prstGeom>
          <a:ln w="63500">
            <a:solidFill>
              <a:srgbClr val="006B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2C6AED1-440E-7F7D-F942-8CED0E223087}"/>
              </a:ext>
            </a:extLst>
          </p:cNvPr>
          <p:cNvSpPr txBox="1"/>
          <p:nvPr/>
        </p:nvSpPr>
        <p:spPr>
          <a:xfrm>
            <a:off x="171757" y="3488666"/>
            <a:ext cx="11894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Programs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Advocacy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245D0DE-9D8B-64F1-F2A7-1B251762F7F2}"/>
              </a:ext>
            </a:extLst>
          </p:cNvPr>
          <p:cNvSpPr/>
          <p:nvPr/>
        </p:nvSpPr>
        <p:spPr>
          <a:xfrm>
            <a:off x="6982979" y="2640564"/>
            <a:ext cx="457200" cy="73711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FF27E310-B71A-586D-12BF-0D7188D4CD5A}"/>
              </a:ext>
            </a:extLst>
          </p:cNvPr>
          <p:cNvSpPr/>
          <p:nvPr/>
        </p:nvSpPr>
        <p:spPr>
          <a:xfrm>
            <a:off x="8905721" y="2640564"/>
            <a:ext cx="457200" cy="73711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04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373</Words>
  <Application>Microsoft Office PowerPoint</Application>
  <PresentationFormat>Widescreen</PresentationFormat>
  <Paragraphs>92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Our Journey God’s Plan</vt:lpstr>
      <vt:lpstr>MY JOURNEY</vt:lpstr>
      <vt:lpstr>A NEIGHBOR IN NEED’S JOURNEY</vt:lpstr>
      <vt:lpstr>SVDP RICHMOND JOURNEY</vt:lpstr>
      <vt:lpstr>PowerPoint Presentation</vt:lpstr>
      <vt:lpstr>HOW SVDP HELPED EACH OF US</vt:lpstr>
      <vt:lpstr>WHAT IS OUR DESTINATION</vt:lpstr>
      <vt:lpstr>PREVENT HOMELESSNESS</vt:lpstr>
      <vt:lpstr>VINCENTIAN SERVICES PREVENT HOMELESSNESS</vt:lpstr>
      <vt:lpstr>SVDP PREVENT HOMELESSNESS 2026-2028</vt:lpstr>
      <vt:lpstr>SVDP PREVENT HOMELESSNESS 2026-2028</vt:lpstr>
      <vt:lpstr>HEALTH &amp; WELLNESS NEIGHBOR’S CHOICE PANTRY</vt:lpstr>
      <vt:lpstr>EVERY NEIGHBOR IN NEED HAS ACCESS TO A VINCENTIAN ENCOUNTER</vt:lpstr>
      <vt:lpstr>WHAT’S NEXT ON OUR SVDP JOURNEY</vt:lpstr>
      <vt:lpstr>JOIN ME ON THIS JOURNEY OF FAITH</vt:lpstr>
      <vt:lpstr>ON THIS JOURNEY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kearns</dc:creator>
  <cp:lastModifiedBy>dan kearns</cp:lastModifiedBy>
  <cp:revision>2</cp:revision>
  <dcterms:created xsi:type="dcterms:W3CDTF">2026-04-09T21:29:33Z</dcterms:created>
  <dcterms:modified xsi:type="dcterms:W3CDTF">2026-04-11T12:18:17Z</dcterms:modified>
</cp:coreProperties>
</file>