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</p:sldMasterIdLst>
  <p:notesMasterIdLst>
    <p:notesMasterId r:id="rId12"/>
  </p:notesMasterIdLst>
  <p:sldIdLst>
    <p:sldId id="256" r:id="rId2"/>
    <p:sldId id="284" r:id="rId3"/>
    <p:sldId id="258" r:id="rId4"/>
    <p:sldId id="277" r:id="rId5"/>
    <p:sldId id="278" r:id="rId6"/>
    <p:sldId id="283" r:id="rId7"/>
    <p:sldId id="279" r:id="rId8"/>
    <p:sldId id="280" r:id="rId9"/>
    <p:sldId id="281" r:id="rId10"/>
    <p:sldId id="282" r:id="rId11"/>
  </p:sldIdLst>
  <p:sldSz cx="18288000" cy="10287000"/>
  <p:notesSz cx="6858000" cy="9144000"/>
  <p:embeddedFontLst>
    <p:embeddedFont>
      <p:font typeface="Proxima Nova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C102816-3EB3-4C2F-8A91-989D85F6E411}">
  <a:tblStyle styleId="{0C102816-3EB3-4C2F-8A91-989D85F6E41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074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540CAB51-A614-3DEE-FACB-CCDC8CCA7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db7214cec_1_30:notes">
            <a:extLst>
              <a:ext uri="{FF2B5EF4-FFF2-40B4-BE49-F238E27FC236}">
                <a16:creationId xmlns:a16="http://schemas.microsoft.com/office/drawing/2014/main" id="{3D0CE7B5-EC13-A60D-2AAF-A509CC4C61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g3cdb7214cec_1_30:notes">
            <a:extLst>
              <a:ext uri="{FF2B5EF4-FFF2-40B4-BE49-F238E27FC236}">
                <a16:creationId xmlns:a16="http://schemas.microsoft.com/office/drawing/2014/main" id="{F751BDB9-4496-0908-7EDA-2A93E18DF0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81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3CD7695E-E0AD-E650-2DC6-9BD452F72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db7214cec_1_30:notes">
            <a:extLst>
              <a:ext uri="{FF2B5EF4-FFF2-40B4-BE49-F238E27FC236}">
                <a16:creationId xmlns:a16="http://schemas.microsoft.com/office/drawing/2014/main" id="{547912D1-1BFB-DE38-0DEC-0F24EC501C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g3cdb7214cec_1_30:notes">
            <a:extLst>
              <a:ext uri="{FF2B5EF4-FFF2-40B4-BE49-F238E27FC236}">
                <a16:creationId xmlns:a16="http://schemas.microsoft.com/office/drawing/2014/main" id="{19B76949-F07B-5139-AA99-19757C029B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95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db7214cec_1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g3cdb7214cec_1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3C095B27-AA1F-31F5-2241-C6679F490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db7214cec_1_30:notes">
            <a:extLst>
              <a:ext uri="{FF2B5EF4-FFF2-40B4-BE49-F238E27FC236}">
                <a16:creationId xmlns:a16="http://schemas.microsoft.com/office/drawing/2014/main" id="{08318F42-B7DD-A7CA-7624-002C46711D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g3cdb7214cec_1_30:notes">
            <a:extLst>
              <a:ext uri="{FF2B5EF4-FFF2-40B4-BE49-F238E27FC236}">
                <a16:creationId xmlns:a16="http://schemas.microsoft.com/office/drawing/2014/main" id="{B7DF380F-855C-241B-F9A7-91153258EE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081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BC98E155-1824-4DE9-CEBA-9085E4B8A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db7214cec_1_30:notes">
            <a:extLst>
              <a:ext uri="{FF2B5EF4-FFF2-40B4-BE49-F238E27FC236}">
                <a16:creationId xmlns:a16="http://schemas.microsoft.com/office/drawing/2014/main" id="{ED73F5FA-3ECE-C81E-9273-5601A4C935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g3cdb7214cec_1_30:notes">
            <a:extLst>
              <a:ext uri="{FF2B5EF4-FFF2-40B4-BE49-F238E27FC236}">
                <a16:creationId xmlns:a16="http://schemas.microsoft.com/office/drawing/2014/main" id="{D1EFCF15-0C2B-6D1F-E8CE-4100F0B537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16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C394FF8C-BEBE-04AF-1F15-35891885C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db7214cec_1_30:notes">
            <a:extLst>
              <a:ext uri="{FF2B5EF4-FFF2-40B4-BE49-F238E27FC236}">
                <a16:creationId xmlns:a16="http://schemas.microsoft.com/office/drawing/2014/main" id="{331BEA36-9B00-DC79-A6C4-AF344E3933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g3cdb7214cec_1_30:notes">
            <a:extLst>
              <a:ext uri="{FF2B5EF4-FFF2-40B4-BE49-F238E27FC236}">
                <a16:creationId xmlns:a16="http://schemas.microsoft.com/office/drawing/2014/main" id="{F2AFBDE4-A1FB-4A60-1EE4-F1DC157DD8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86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739E0F36-9E35-DC0F-69B8-7838A1750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db7214cec_1_30:notes">
            <a:extLst>
              <a:ext uri="{FF2B5EF4-FFF2-40B4-BE49-F238E27FC236}">
                <a16:creationId xmlns:a16="http://schemas.microsoft.com/office/drawing/2014/main" id="{347B7F31-B999-8E78-86DD-624C76B3F0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g3cdb7214cec_1_30:notes">
            <a:extLst>
              <a:ext uri="{FF2B5EF4-FFF2-40B4-BE49-F238E27FC236}">
                <a16:creationId xmlns:a16="http://schemas.microsoft.com/office/drawing/2014/main" id="{C1E0519F-9144-136E-C54A-955C0C460D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61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9F869EF7-33F3-A228-6443-D5B91BCAE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db7214cec_1_30:notes">
            <a:extLst>
              <a:ext uri="{FF2B5EF4-FFF2-40B4-BE49-F238E27FC236}">
                <a16:creationId xmlns:a16="http://schemas.microsoft.com/office/drawing/2014/main" id="{F63B860A-E88B-B959-D7E6-B0ACEEF0CF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g3cdb7214cec_1_30:notes">
            <a:extLst>
              <a:ext uri="{FF2B5EF4-FFF2-40B4-BE49-F238E27FC236}">
                <a16:creationId xmlns:a16="http://schemas.microsoft.com/office/drawing/2014/main" id="{50716B32-B169-49CD-0D41-1851FA1F8E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67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245E26DD-1EDF-81AA-ED22-DD63BC960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db7214cec_1_30:notes">
            <a:extLst>
              <a:ext uri="{FF2B5EF4-FFF2-40B4-BE49-F238E27FC236}">
                <a16:creationId xmlns:a16="http://schemas.microsoft.com/office/drawing/2014/main" id="{9FAC29E3-E406-0C70-77B5-FB28FDA476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g3cdb7214cec_1_30:notes">
            <a:extLst>
              <a:ext uri="{FF2B5EF4-FFF2-40B4-BE49-F238E27FC236}">
                <a16:creationId xmlns:a16="http://schemas.microsoft.com/office/drawing/2014/main" id="{527F6C84-8289-E971-AFE7-8D1D4AB12D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11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 rot="-5400000">
            <a:off x="12475726" y="4474650"/>
            <a:ext cx="6612900" cy="50118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 rot="10799934">
            <a:off x="2782150" y="-4725"/>
            <a:ext cx="15535200" cy="7067400"/>
          </a:xfrm>
          <a:prstGeom prst="rtTriangle">
            <a:avLst/>
          </a:prstGeom>
          <a:solidFill>
            <a:srgbClr val="6DBB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 rot="5400000">
            <a:off x="2308951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 rot="5400000">
            <a:off x="4732351" y="2171689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 rot="5400000">
            <a:off x="541350" y="190487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 rot="-5400000">
            <a:off x="12475726" y="4474650"/>
            <a:ext cx="6612900" cy="5011800"/>
          </a:xfrm>
          <a:prstGeom prst="rtTriangle">
            <a:avLst/>
          </a:prstGeom>
          <a:solidFill>
            <a:srgbClr val="6DBB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/>
          <p:nvPr/>
        </p:nvSpPr>
        <p:spPr>
          <a:xfrm rot="10799934">
            <a:off x="2782150" y="-4725"/>
            <a:ext cx="15535200" cy="7067400"/>
          </a:xfrm>
          <a:prstGeom prst="rtTriangl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_1">
    <p:bg>
      <p:bgPr>
        <a:solidFill>
          <a:srgbClr val="FFFFFF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 rot="-66">
            <a:off x="0" y="9361550"/>
            <a:ext cx="15535200" cy="925500"/>
          </a:xfrm>
          <a:prstGeom prst="rtTriangle">
            <a:avLst/>
          </a:prstGeom>
          <a:solidFill>
            <a:srgbClr val="6DBB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4"/>
          <p:cNvSpPr/>
          <p:nvPr/>
        </p:nvSpPr>
        <p:spPr>
          <a:xfrm rot="-5400000">
            <a:off x="15273525" y="7272450"/>
            <a:ext cx="1017300" cy="5011800"/>
          </a:xfrm>
          <a:prstGeom prst="rtTriangle">
            <a:avLst/>
          </a:prstGeom>
          <a:solidFill>
            <a:srgbClr val="6DBB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rgbClr val="6DBBDC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" name="Google Shape;25;p6"/>
          <p:cNvSpPr/>
          <p:nvPr/>
        </p:nvSpPr>
        <p:spPr>
          <a:xfrm rot="-56">
            <a:off x="0" y="7218421"/>
            <a:ext cx="18288000" cy="3068400"/>
          </a:xfrm>
          <a:prstGeom prst="rtTriangle">
            <a:avLst/>
          </a:prstGeom>
          <a:solidFill>
            <a:srgbClr val="0637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6"/>
          <p:cNvSpPr/>
          <p:nvPr/>
        </p:nvSpPr>
        <p:spPr>
          <a:xfrm rot="-5400000">
            <a:off x="13937775" y="5936700"/>
            <a:ext cx="3688800" cy="5011800"/>
          </a:xfrm>
          <a:prstGeom prst="rtTriangle">
            <a:avLst/>
          </a:prstGeom>
          <a:solidFill>
            <a:srgbClr val="06374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OBJECT_1">
    <p:bg>
      <p:bgPr>
        <a:solidFill>
          <a:srgbClr val="FFFFFF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" name="Google Shape;29;p7"/>
          <p:cNvSpPr/>
          <p:nvPr/>
        </p:nvSpPr>
        <p:spPr>
          <a:xfrm rot="-56">
            <a:off x="0" y="7218421"/>
            <a:ext cx="18288000" cy="3068400"/>
          </a:xfrm>
          <a:prstGeom prst="rtTriangle">
            <a:avLst/>
          </a:prstGeom>
          <a:solidFill>
            <a:srgbClr val="6DBB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7"/>
          <p:cNvSpPr/>
          <p:nvPr/>
        </p:nvSpPr>
        <p:spPr>
          <a:xfrm rot="-5400000">
            <a:off x="12475726" y="4474650"/>
            <a:ext cx="6612900" cy="5011800"/>
          </a:xfrm>
          <a:prstGeom prst="rtTriangle">
            <a:avLst/>
          </a:prstGeom>
          <a:solidFill>
            <a:srgbClr val="F080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 1">
  <p:cSld name="OBJECT_1_1">
    <p:bg>
      <p:bgPr>
        <a:solidFill>
          <a:srgbClr val="FFFFFF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9"/>
          <p:cNvSpPr/>
          <p:nvPr/>
        </p:nvSpPr>
        <p:spPr>
          <a:xfrm rot="-5400000" flipH="1">
            <a:off x="5849950" y="-2151300"/>
            <a:ext cx="10311600" cy="14565000"/>
          </a:xfrm>
          <a:prstGeom prst="rtTriangle">
            <a:avLst/>
          </a:prstGeom>
          <a:solidFill>
            <a:srgbClr val="6DBB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374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Proxima Nova"/>
              <a:buNone/>
              <a:defRPr sz="4400" b="1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Proxima Nova"/>
              <a:buChar char="•"/>
              <a:defRPr sz="3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Proxima Nova"/>
              <a:buChar char="–"/>
              <a:defRPr sz="2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"/>
              <a:buChar char="•"/>
              <a:defRPr sz="24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–"/>
              <a:defRPr sz="20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»"/>
              <a:defRPr sz="20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•"/>
              <a:defRPr sz="20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•"/>
              <a:defRPr sz="20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•"/>
              <a:defRPr sz="20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"/>
              <a:buChar char="•"/>
              <a:defRPr sz="20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Proxima Nova"/>
              <a:buNone/>
              <a:defRPr sz="18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i="0" u="none" strike="noStrike" cap="none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374C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/>
        </p:nvSpPr>
        <p:spPr>
          <a:xfrm>
            <a:off x="443969" y="3894523"/>
            <a:ext cx="13789800" cy="221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St Vincent dePaul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Financial Literacy Project</a:t>
            </a:r>
            <a:endParaRPr sz="72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20E3207B-B1D6-752C-2C82-EBFF978E2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>
            <a:extLst>
              <a:ext uri="{FF2B5EF4-FFF2-40B4-BE49-F238E27FC236}">
                <a16:creationId xmlns:a16="http://schemas.microsoft.com/office/drawing/2014/main" id="{CB6FAFD5-DC89-A2B7-1111-6CC76B7E69BC}"/>
              </a:ext>
            </a:extLst>
          </p:cNvPr>
          <p:cNvSpPr txBox="1"/>
          <p:nvPr/>
        </p:nvSpPr>
        <p:spPr>
          <a:xfrm>
            <a:off x="872836" y="2446280"/>
            <a:ext cx="18010909" cy="33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742950" lvl="0" indent="-74295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Is financial literacy needed? Should it be a part of the SVDP model?</a:t>
            </a:r>
          </a:p>
          <a:p>
            <a:pPr marL="742950" lvl="0" indent="-74295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What are your suggestions for improving financial literacy?</a:t>
            </a:r>
          </a:p>
          <a:p>
            <a:pPr marL="742950" lvl="0" indent="-74295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Could a leave behind handout with a friend like a budget help? </a:t>
            </a:r>
          </a:p>
          <a:p>
            <a:pPr marL="742950" lvl="0" indent="-74295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How could ongoing communication and monitoring work with a friend?</a:t>
            </a:r>
          </a:p>
          <a:p>
            <a:pPr lvl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0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Please send comments to John Marklin</a:t>
            </a:r>
          </a:p>
          <a:p>
            <a:pPr lvl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0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804-467-2182</a:t>
            </a:r>
          </a:p>
          <a:p>
            <a:pPr lvl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0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jvmarklin@comcast.com</a:t>
            </a:r>
            <a:endParaRPr sz="4000" dirty="0">
              <a:solidFill>
                <a:schemeClr val="tx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20">
            <a:extLst>
              <a:ext uri="{FF2B5EF4-FFF2-40B4-BE49-F238E27FC236}">
                <a16:creationId xmlns:a16="http://schemas.microsoft.com/office/drawing/2014/main" id="{A811B885-C628-417D-7362-E374777764BF}"/>
              </a:ext>
            </a:extLst>
          </p:cNvPr>
          <p:cNvSpPr txBox="1"/>
          <p:nvPr/>
        </p:nvSpPr>
        <p:spPr>
          <a:xfrm>
            <a:off x="2606742" y="414955"/>
            <a:ext cx="12225402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Feedback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We need to hear from you.</a:t>
            </a:r>
            <a:endParaRPr sz="60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3437173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3E4F8F8D-6683-786B-D9A1-C371E5302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>
            <a:extLst>
              <a:ext uri="{FF2B5EF4-FFF2-40B4-BE49-F238E27FC236}">
                <a16:creationId xmlns:a16="http://schemas.microsoft.com/office/drawing/2014/main" id="{FEFC7BC0-3F6F-0497-AE64-81B5052B1A14}"/>
              </a:ext>
            </a:extLst>
          </p:cNvPr>
          <p:cNvSpPr txBox="1"/>
          <p:nvPr/>
        </p:nvSpPr>
        <p:spPr>
          <a:xfrm>
            <a:off x="965699" y="2591510"/>
            <a:ext cx="16356600" cy="33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CPA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Controller, CFO w Richfood and SuperValu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Business Owner of Great Valu Stores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Boys to Men Mentoring Network-Treasurer</a:t>
            </a:r>
            <a:endParaRPr sz="4800" dirty="0">
              <a:solidFill>
                <a:srgbClr val="06374C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20">
            <a:extLst>
              <a:ext uri="{FF2B5EF4-FFF2-40B4-BE49-F238E27FC236}">
                <a16:creationId xmlns:a16="http://schemas.microsoft.com/office/drawing/2014/main" id="{87876BA8-8B76-DA2C-174E-6DA1639E802C}"/>
              </a:ext>
            </a:extLst>
          </p:cNvPr>
          <p:cNvSpPr txBox="1"/>
          <p:nvPr/>
        </p:nvSpPr>
        <p:spPr>
          <a:xfrm>
            <a:off x="3768449" y="1149625"/>
            <a:ext cx="107511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John Marklin</a:t>
            </a:r>
            <a:endParaRPr sz="72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2666307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DBBDC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/>
          <p:nvPr/>
        </p:nvSpPr>
        <p:spPr>
          <a:xfrm>
            <a:off x="965699" y="2591510"/>
            <a:ext cx="16356600" cy="33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Possession of skills, knowledge and behavior to make informed decisions regarding money. </a:t>
            </a: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en-US" sz="4800" dirty="0">
              <a:solidFill>
                <a:srgbClr val="06374C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SVDP helps with an acute problem.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Financial literacy can help for longer term improvement.</a:t>
            </a:r>
            <a:endParaRPr sz="4800" dirty="0">
              <a:solidFill>
                <a:srgbClr val="06374C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3768449" y="1149625"/>
            <a:ext cx="107511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Financial Literacy</a:t>
            </a:r>
            <a:endParaRPr sz="72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A74351FA-CED8-3780-DF6F-FB6C5A81D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>
            <a:extLst>
              <a:ext uri="{FF2B5EF4-FFF2-40B4-BE49-F238E27FC236}">
                <a16:creationId xmlns:a16="http://schemas.microsoft.com/office/drawing/2014/main" id="{8716EF63-6877-3F0E-DA29-B52B619C7D37}"/>
              </a:ext>
            </a:extLst>
          </p:cNvPr>
          <p:cNvSpPr txBox="1"/>
          <p:nvPr/>
        </p:nvSpPr>
        <p:spPr>
          <a:xfrm>
            <a:off x="965699" y="2591510"/>
            <a:ext cx="16356600" cy="33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Help with Project formation.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Talk about some basic concepts.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Get feedback on potential next steps.</a:t>
            </a:r>
            <a:endParaRPr sz="4800" dirty="0">
              <a:solidFill>
                <a:srgbClr val="06374C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20">
            <a:extLst>
              <a:ext uri="{FF2B5EF4-FFF2-40B4-BE49-F238E27FC236}">
                <a16:creationId xmlns:a16="http://schemas.microsoft.com/office/drawing/2014/main" id="{A49E8C07-686C-A504-2789-5B4B79CFE279}"/>
              </a:ext>
            </a:extLst>
          </p:cNvPr>
          <p:cNvSpPr txBox="1"/>
          <p:nvPr/>
        </p:nvSpPr>
        <p:spPr>
          <a:xfrm>
            <a:off x="3768449" y="1149625"/>
            <a:ext cx="107511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Expectations for today</a:t>
            </a:r>
            <a:endParaRPr sz="72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21348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033796F0-2DF9-1D28-80AA-3EFF7003D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>
            <a:extLst>
              <a:ext uri="{FF2B5EF4-FFF2-40B4-BE49-F238E27FC236}">
                <a16:creationId xmlns:a16="http://schemas.microsoft.com/office/drawing/2014/main" id="{F3F184DA-20B1-6841-59ED-A4D71896ABE5}"/>
              </a:ext>
            </a:extLst>
          </p:cNvPr>
          <p:cNvSpPr txBox="1"/>
          <p:nvPr/>
        </p:nvSpPr>
        <p:spPr>
          <a:xfrm>
            <a:off x="965699" y="2591510"/>
            <a:ext cx="16356600" cy="33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Train the trainers (caseworkers).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Provide simple concepts/questions to ask </a:t>
            </a:r>
            <a:r>
              <a:rPr lang="en-US" sz="4800" i="1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Friends.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Have some handouts/next steps for </a:t>
            </a:r>
            <a:r>
              <a:rPr lang="en-US" sz="4800" i="1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Friends </a:t>
            </a: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after visit.</a:t>
            </a:r>
            <a:endParaRPr sz="4800" i="1" dirty="0">
              <a:solidFill>
                <a:srgbClr val="06374C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20">
            <a:extLst>
              <a:ext uri="{FF2B5EF4-FFF2-40B4-BE49-F238E27FC236}">
                <a16:creationId xmlns:a16="http://schemas.microsoft.com/office/drawing/2014/main" id="{4BC5E536-2E7F-DE62-6B16-0CE48A312E3B}"/>
              </a:ext>
            </a:extLst>
          </p:cNvPr>
          <p:cNvSpPr txBox="1"/>
          <p:nvPr/>
        </p:nvSpPr>
        <p:spPr>
          <a:xfrm>
            <a:off x="3768449" y="1149625"/>
            <a:ext cx="107511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Project Formation</a:t>
            </a:r>
            <a:endParaRPr sz="72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134352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60DB8F57-83D9-60CF-ECCB-BFFA52006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>
            <a:extLst>
              <a:ext uri="{FF2B5EF4-FFF2-40B4-BE49-F238E27FC236}">
                <a16:creationId xmlns:a16="http://schemas.microsoft.com/office/drawing/2014/main" id="{2556B19F-F3BE-8757-9966-04E09967AADC}"/>
              </a:ext>
            </a:extLst>
          </p:cNvPr>
          <p:cNvSpPr txBox="1"/>
          <p:nvPr/>
        </p:nvSpPr>
        <p:spPr>
          <a:xfrm>
            <a:off x="965700" y="1769309"/>
            <a:ext cx="16356600" cy="33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Expenses cannot exceed income.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Income can be somewhat controllable, extra job/hours.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Expenses are easier to trim if needed by excluding discretionary spending.</a:t>
            </a:r>
          </a:p>
          <a:p>
            <a:pPr marL="914400" lvl="0" indent="-9144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But you must first know your numbers, but that takes a commitment and willingness to learn.</a:t>
            </a:r>
            <a:endParaRPr sz="4800" dirty="0">
              <a:solidFill>
                <a:srgbClr val="06374C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20">
            <a:extLst>
              <a:ext uri="{FF2B5EF4-FFF2-40B4-BE49-F238E27FC236}">
                <a16:creationId xmlns:a16="http://schemas.microsoft.com/office/drawing/2014/main" id="{BBD93038-7418-1B8F-AEA6-402D3AF9EDAA}"/>
              </a:ext>
            </a:extLst>
          </p:cNvPr>
          <p:cNvSpPr txBox="1"/>
          <p:nvPr/>
        </p:nvSpPr>
        <p:spPr>
          <a:xfrm>
            <a:off x="3680767" y="661109"/>
            <a:ext cx="107511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Basic Concepts</a:t>
            </a:r>
            <a:endParaRPr sz="72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1950157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43E99071-D6FA-4881-C2D9-B4C987E1C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>
            <a:extLst>
              <a:ext uri="{FF2B5EF4-FFF2-40B4-BE49-F238E27FC236}">
                <a16:creationId xmlns:a16="http://schemas.microsoft.com/office/drawing/2014/main" id="{2BEB9067-39C2-F182-DEBC-787E8C0AA9BD}"/>
              </a:ext>
            </a:extLst>
          </p:cNvPr>
          <p:cNvSpPr txBox="1"/>
          <p:nvPr/>
        </p:nvSpPr>
        <p:spPr>
          <a:xfrm>
            <a:off x="2505206" y="3478950"/>
            <a:ext cx="17699276" cy="33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36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Reasonable rent – a Need			Internet – a Need</a:t>
            </a:r>
          </a:p>
          <a:p>
            <a:pPr lvl="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36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“Upscale” rent – a Want			TV subscriptions – a Want</a:t>
            </a:r>
          </a:p>
          <a:p>
            <a:pPr lvl="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endParaRPr lang="en-US" sz="3600" dirty="0">
              <a:solidFill>
                <a:schemeClr val="tx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lvl="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36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Eat at Home – a Need				Public trans/carpooling - a Need</a:t>
            </a:r>
          </a:p>
          <a:p>
            <a:pPr lvl="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3600" dirty="0">
                <a:solidFill>
                  <a:schemeClr val="tx1"/>
                </a:solidFill>
                <a:latin typeface="Proxima Nova"/>
                <a:ea typeface="Proxima Nova"/>
                <a:cs typeface="Proxima Nova"/>
                <a:sym typeface="Proxima Nova"/>
              </a:rPr>
              <a:t>Eating out – a Want				Uber, owning a car – a Want</a:t>
            </a:r>
            <a:endParaRPr sz="3600" dirty="0">
              <a:solidFill>
                <a:schemeClr val="tx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20">
            <a:extLst>
              <a:ext uri="{FF2B5EF4-FFF2-40B4-BE49-F238E27FC236}">
                <a16:creationId xmlns:a16="http://schemas.microsoft.com/office/drawing/2014/main" id="{D00A03E6-9EA7-F260-088B-018F346DBA4A}"/>
              </a:ext>
            </a:extLst>
          </p:cNvPr>
          <p:cNvSpPr txBox="1"/>
          <p:nvPr/>
        </p:nvSpPr>
        <p:spPr>
          <a:xfrm>
            <a:off x="3768449" y="1149625"/>
            <a:ext cx="10751100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Basic concepts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Understanding Needs/Wants</a:t>
            </a:r>
            <a:endParaRPr sz="60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659515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0C726852-0A61-AF13-3307-A677A96E1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>
            <a:extLst>
              <a:ext uri="{FF2B5EF4-FFF2-40B4-BE49-F238E27FC236}">
                <a16:creationId xmlns:a16="http://schemas.microsoft.com/office/drawing/2014/main" id="{CC1C06E0-6BBD-B49A-0516-EE43B25C1FAC}"/>
              </a:ext>
            </a:extLst>
          </p:cNvPr>
          <p:cNvSpPr txBox="1"/>
          <p:nvPr/>
        </p:nvSpPr>
        <p:spPr>
          <a:xfrm>
            <a:off x="1136072" y="2967284"/>
            <a:ext cx="17622982" cy="33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4572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Bad credit drives up cost of living (rent, insurance, car payments) </a:t>
            </a:r>
          </a:p>
          <a:p>
            <a:pPr marL="457200" lvl="0" indent="-4572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Avoid the “How much can you afford?” questions.</a:t>
            </a:r>
          </a:p>
          <a:p>
            <a:pPr marL="457200" lvl="0" indent="-4572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Interest charges can make the total payment double:</a:t>
            </a:r>
          </a:p>
          <a:p>
            <a:pPr lvl="1">
              <a:lnSpc>
                <a:spcPct val="115000"/>
              </a:lnSpc>
              <a:spcBef>
                <a:spcPts val="1200"/>
              </a:spcBef>
            </a:pPr>
            <a:r>
              <a:rPr lang="en-US" sz="44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	- due to length of loan, and</a:t>
            </a:r>
          </a:p>
          <a:p>
            <a:pPr lvl="1">
              <a:lnSpc>
                <a:spcPct val="115000"/>
              </a:lnSpc>
              <a:spcBef>
                <a:spcPts val="1200"/>
              </a:spcBef>
            </a:pPr>
            <a:r>
              <a:rPr lang="en-US" sz="44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	- higher interest rate.</a:t>
            </a:r>
            <a:endParaRPr sz="4400" dirty="0">
              <a:solidFill>
                <a:srgbClr val="06374C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20">
            <a:extLst>
              <a:ext uri="{FF2B5EF4-FFF2-40B4-BE49-F238E27FC236}">
                <a16:creationId xmlns:a16="http://schemas.microsoft.com/office/drawing/2014/main" id="{64A1E37B-20EB-5DB8-D64E-FED7F951605E}"/>
              </a:ext>
            </a:extLst>
          </p:cNvPr>
          <p:cNvSpPr txBox="1"/>
          <p:nvPr/>
        </p:nvSpPr>
        <p:spPr>
          <a:xfrm>
            <a:off x="2843408" y="449711"/>
            <a:ext cx="12601184" cy="2954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Basic concepts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Understanding Credit and Interest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2113809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>
          <a:extLst>
            <a:ext uri="{FF2B5EF4-FFF2-40B4-BE49-F238E27FC236}">
              <a16:creationId xmlns:a16="http://schemas.microsoft.com/office/drawing/2014/main" id="{0CAA28F8-45E2-2F36-941F-BE3342DBF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>
            <a:extLst>
              <a:ext uri="{FF2B5EF4-FFF2-40B4-BE49-F238E27FC236}">
                <a16:creationId xmlns:a16="http://schemas.microsoft.com/office/drawing/2014/main" id="{BABBB47E-6183-FB74-D140-3493A74F55F4}"/>
              </a:ext>
            </a:extLst>
          </p:cNvPr>
          <p:cNvSpPr txBox="1"/>
          <p:nvPr/>
        </p:nvSpPr>
        <p:spPr>
          <a:xfrm>
            <a:off x="965699" y="3029921"/>
            <a:ext cx="16356600" cy="33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571500" lvl="0" indent="-5715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Discipline is required to hold monthly income back to pay end of month debts.</a:t>
            </a:r>
          </a:p>
          <a:p>
            <a:pPr marL="571500" lvl="0" indent="-57150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6374C"/>
                </a:solidFill>
                <a:latin typeface="Proxima Nova"/>
                <a:ea typeface="Proxima Nova"/>
                <a:cs typeface="Proxima Nova"/>
                <a:sym typeface="Proxima Nova"/>
              </a:rPr>
              <a:t>Possibly set up a 2-check system (savings and a checking account with transfers between them).</a:t>
            </a:r>
            <a:endParaRPr sz="4800" dirty="0">
              <a:solidFill>
                <a:srgbClr val="06374C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20">
            <a:extLst>
              <a:ext uri="{FF2B5EF4-FFF2-40B4-BE49-F238E27FC236}">
                <a16:creationId xmlns:a16="http://schemas.microsoft.com/office/drawing/2014/main" id="{38566105-6B19-41AC-7775-4F8E762626EA}"/>
              </a:ext>
            </a:extLst>
          </p:cNvPr>
          <p:cNvSpPr txBox="1"/>
          <p:nvPr/>
        </p:nvSpPr>
        <p:spPr>
          <a:xfrm>
            <a:off x="2592888" y="761318"/>
            <a:ext cx="12225402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Basic concepts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Dealing with timing of payments </a:t>
            </a:r>
            <a:endParaRPr sz="6000" b="1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1816677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386</Words>
  <Application>Microsoft Office PowerPoint</Application>
  <PresentationFormat>Custom</PresentationFormat>
  <Paragraphs>52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Proxima Nova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John Marklin</dc:creator>
  <cp:lastModifiedBy>dan kearns</cp:lastModifiedBy>
  <cp:revision>20</cp:revision>
  <dcterms:modified xsi:type="dcterms:W3CDTF">2026-04-10T21:58:10Z</dcterms:modified>
</cp:coreProperties>
</file>