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7"/>
  </p:notesMasterIdLst>
  <p:sldIdLst>
    <p:sldId id="258" r:id="rId5"/>
    <p:sldId id="359" r:id="rId6"/>
    <p:sldId id="356" r:id="rId7"/>
    <p:sldId id="360" r:id="rId8"/>
    <p:sldId id="361" r:id="rId9"/>
    <p:sldId id="362" r:id="rId10"/>
    <p:sldId id="363" r:id="rId11"/>
    <p:sldId id="364" r:id="rId12"/>
    <p:sldId id="351" r:id="rId13"/>
    <p:sldId id="365" r:id="rId14"/>
    <p:sldId id="366" r:id="rId15"/>
    <p:sldId id="345" r:id="rId16"/>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99CE"/>
    <a:srgbClr val="A86CA7"/>
    <a:srgbClr val="006BA8"/>
    <a:srgbClr val="007CC4"/>
    <a:srgbClr val="EBD6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102" d="100"/>
          <a:sy n="102" d="100"/>
        </p:scale>
        <p:origin x="954" y="294"/>
      </p:cViewPr>
      <p:guideLst>
        <p:guide orient="horz" pos="2160"/>
        <p:guide pos="3840"/>
      </p:guideLst>
    </p:cSldViewPr>
  </p:slideViewPr>
  <p:notesTextViewPr>
    <p:cViewPr>
      <p:scale>
        <a:sx n="1" d="1"/>
        <a:sy n="1" d="1"/>
      </p:scale>
      <p:origin x="0" y="0"/>
    </p:cViewPr>
  </p:notesTextViewPr>
  <p:sorterViewPr>
    <p:cViewPr>
      <p:scale>
        <a:sx n="100" d="100"/>
        <a:sy n="100" d="100"/>
      </p:scale>
      <p:origin x="0" y="-110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0EF565C6-A56E-4DBD-A278-E513CBFB6AB3}" type="datetimeFigureOut">
              <a:rPr lang="en-US" smtClean="0"/>
              <a:t>4/10/2026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7F575BBA-6469-42DF-B862-4AF67B830B23}" type="slidenum">
              <a:rPr lang="en-US" smtClean="0"/>
              <a:t>‹#›</a:t>
            </a:fld>
            <a:endParaRPr lang="en-US"/>
          </a:p>
        </p:txBody>
      </p:sp>
    </p:spTree>
    <p:extLst>
      <p:ext uri="{BB962C8B-B14F-4D97-AF65-F5344CB8AC3E}">
        <p14:creationId xmlns:p14="http://schemas.microsoft.com/office/powerpoint/2010/main" val="402889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52BDFCBC-F4F4-462A-9A0D-90A34BFE3C79}"/>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57238" indent="-290513">
              <a:defRPr>
                <a:solidFill>
                  <a:schemeClr val="tx1"/>
                </a:solidFill>
                <a:latin typeface="Arial" panose="020B0604020202020204" pitchFamily="34" charset="0"/>
              </a:defRPr>
            </a:lvl2pPr>
            <a:lvl3pPr marL="1165225" indent="-231775">
              <a:defRPr>
                <a:solidFill>
                  <a:schemeClr val="tx1"/>
                </a:solidFill>
                <a:latin typeface="Arial" panose="020B0604020202020204" pitchFamily="34" charset="0"/>
              </a:defRPr>
            </a:lvl3pPr>
            <a:lvl4pPr marL="1631950" indent="-231775">
              <a:defRPr>
                <a:solidFill>
                  <a:schemeClr val="tx1"/>
                </a:solidFill>
                <a:latin typeface="Arial" panose="020B0604020202020204" pitchFamily="34" charset="0"/>
              </a:defRPr>
            </a:lvl4pPr>
            <a:lvl5pPr marL="2098675" indent="-231775">
              <a:defRPr>
                <a:solidFill>
                  <a:schemeClr val="tx1"/>
                </a:solidFill>
                <a:latin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defRPr>
            </a:lvl9pPr>
          </a:lstStyle>
          <a:p>
            <a:fld id="{E3E892F1-92AD-4E2B-A71A-887CF418A3C4}" type="slidenum">
              <a:rPr lang="en-US" altLang="en-US" smtClean="0"/>
              <a:pPr/>
              <a:t>1</a:t>
            </a:fld>
            <a:endParaRPr lang="en-US" altLang="en-US"/>
          </a:p>
        </p:txBody>
      </p:sp>
      <p:sp>
        <p:nvSpPr>
          <p:cNvPr id="8195" name="Rectangle 2">
            <a:extLst>
              <a:ext uri="{FF2B5EF4-FFF2-40B4-BE49-F238E27FC236}">
                <a16:creationId xmlns:a16="http://schemas.microsoft.com/office/drawing/2014/main" id="{6BD4EEF9-869C-4D97-AEC4-E766B5890784}"/>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B781934C-D235-40CC-933E-C134CD5EA044}"/>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52BDFCBC-F4F4-462A-9A0D-90A34BFE3C79}"/>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57238" indent="-290513">
              <a:defRPr>
                <a:solidFill>
                  <a:schemeClr val="tx1"/>
                </a:solidFill>
                <a:latin typeface="Arial" panose="020B0604020202020204" pitchFamily="34" charset="0"/>
              </a:defRPr>
            </a:lvl2pPr>
            <a:lvl3pPr marL="1165225" indent="-231775">
              <a:defRPr>
                <a:solidFill>
                  <a:schemeClr val="tx1"/>
                </a:solidFill>
                <a:latin typeface="Arial" panose="020B0604020202020204" pitchFamily="34" charset="0"/>
              </a:defRPr>
            </a:lvl3pPr>
            <a:lvl4pPr marL="1631950" indent="-231775">
              <a:defRPr>
                <a:solidFill>
                  <a:schemeClr val="tx1"/>
                </a:solidFill>
                <a:latin typeface="Arial" panose="020B0604020202020204" pitchFamily="34" charset="0"/>
              </a:defRPr>
            </a:lvl4pPr>
            <a:lvl5pPr marL="2098675" indent="-231775">
              <a:defRPr>
                <a:solidFill>
                  <a:schemeClr val="tx1"/>
                </a:solidFill>
                <a:latin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defRPr>
            </a:lvl9pPr>
          </a:lstStyle>
          <a:p>
            <a:fld id="{E3E892F1-92AD-4E2B-A71A-887CF418A3C4}" type="slidenum">
              <a:rPr lang="en-US" altLang="en-US" smtClean="0"/>
              <a:pPr/>
              <a:t>12</a:t>
            </a:fld>
            <a:endParaRPr lang="en-US" altLang="en-US"/>
          </a:p>
        </p:txBody>
      </p:sp>
      <p:sp>
        <p:nvSpPr>
          <p:cNvPr id="8195" name="Rectangle 2">
            <a:extLst>
              <a:ext uri="{FF2B5EF4-FFF2-40B4-BE49-F238E27FC236}">
                <a16:creationId xmlns:a16="http://schemas.microsoft.com/office/drawing/2014/main" id="{6BD4EEF9-869C-4D97-AEC4-E766B5890784}"/>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B781934C-D235-40CC-933E-C134CD5EA044}"/>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151390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C443D82C-8770-4465-BAD0-D7CB1FD87990}"/>
              </a:ext>
            </a:extLst>
          </p:cNvPr>
          <p:cNvPicPr>
            <a:picLocks noChangeAspect="1"/>
          </p:cNvPicPr>
          <p:nvPr userDrawn="1"/>
        </p:nvPicPr>
        <p:blipFill>
          <a:blip r:embed="rId2">
            <a:alphaModFix amt="5000"/>
          </a:blip>
          <a:stretch>
            <a:fillRect/>
          </a:stretch>
        </p:blipFill>
        <p:spPr>
          <a:xfrm>
            <a:off x="-572431" y="-1572323"/>
            <a:ext cx="13336862" cy="10002647"/>
          </a:xfrm>
          <a:prstGeom prst="rect">
            <a:avLst/>
          </a:prstGeom>
        </p:spPr>
      </p:pic>
      <p:sp>
        <p:nvSpPr>
          <p:cNvPr id="2" name="Title 1"/>
          <p:cNvSpPr>
            <a:spLocks noGrp="1"/>
          </p:cNvSpPr>
          <p:nvPr>
            <p:ph type="ctrTitle"/>
          </p:nvPr>
        </p:nvSpPr>
        <p:spPr>
          <a:xfrm>
            <a:off x="1507067" y="2295205"/>
            <a:ext cx="7766936" cy="1646302"/>
          </a:xfrm>
        </p:spPr>
        <p:txBody>
          <a:bodyPr anchor="b">
            <a:noAutofit/>
          </a:bodyPr>
          <a:lstStyle>
            <a:lvl1pPr algn="r">
              <a:defRPr sz="6000">
                <a:solidFill>
                  <a:srgbClr val="006BA8"/>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rgbClr val="006BA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grpSp>
        <p:nvGrpSpPr>
          <p:cNvPr id="28" name="Group 27">
            <a:extLst>
              <a:ext uri="{FF2B5EF4-FFF2-40B4-BE49-F238E27FC236}">
                <a16:creationId xmlns:a16="http://schemas.microsoft.com/office/drawing/2014/main" id="{6BB71BDD-4DDA-4149-98D5-1D52CE608214}"/>
              </a:ext>
            </a:extLst>
          </p:cNvPr>
          <p:cNvGrpSpPr/>
          <p:nvPr userDrawn="1"/>
        </p:nvGrpSpPr>
        <p:grpSpPr>
          <a:xfrm>
            <a:off x="-11676" y="5823801"/>
            <a:ext cx="12963858" cy="1005840"/>
            <a:chOff x="-11676" y="5960431"/>
            <a:chExt cx="12963858" cy="1005840"/>
          </a:xfrm>
        </p:grpSpPr>
        <p:sp>
          <p:nvSpPr>
            <p:cNvPr id="29" name="Rectangle 28">
              <a:extLst>
                <a:ext uri="{FF2B5EF4-FFF2-40B4-BE49-F238E27FC236}">
                  <a16:creationId xmlns:a16="http://schemas.microsoft.com/office/drawing/2014/main" id="{EF30CC17-FA69-4A8E-AE58-9C2B48D6CE40}"/>
                </a:ext>
              </a:extLst>
            </p:cNvPr>
            <p:cNvSpPr/>
            <p:nvPr userDrawn="1"/>
          </p:nvSpPr>
          <p:spPr>
            <a:xfrm>
              <a:off x="-11676" y="6216463"/>
              <a:ext cx="12963858" cy="493776"/>
            </a:xfrm>
            <a:prstGeom prst="rect">
              <a:avLst/>
            </a:prstGeom>
            <a:solidFill>
              <a:srgbClr val="016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D5E2FF1A-5B5D-4A4E-B668-B412FB97557D}"/>
                </a:ext>
              </a:extLst>
            </p:cNvPr>
            <p:cNvGrpSpPr/>
            <p:nvPr userDrawn="1"/>
          </p:nvGrpSpPr>
          <p:grpSpPr>
            <a:xfrm>
              <a:off x="988127" y="6189018"/>
              <a:ext cx="3718862" cy="548666"/>
              <a:chOff x="1030163" y="3937835"/>
              <a:chExt cx="3718862" cy="548666"/>
            </a:xfrm>
          </p:grpSpPr>
          <p:sp>
            <p:nvSpPr>
              <p:cNvPr id="34" name="TextBox 33">
                <a:extLst>
                  <a:ext uri="{FF2B5EF4-FFF2-40B4-BE49-F238E27FC236}">
                    <a16:creationId xmlns:a16="http://schemas.microsoft.com/office/drawing/2014/main" id="{2FC1AA66-919A-4FF0-9955-E3E41AB32AAC}"/>
                  </a:ext>
                </a:extLst>
              </p:cNvPr>
              <p:cNvSpPr txBox="1"/>
              <p:nvPr userDrawn="1"/>
            </p:nvSpPr>
            <p:spPr>
              <a:xfrm>
                <a:off x="1328337" y="3937835"/>
                <a:ext cx="3420688" cy="369332"/>
              </a:xfrm>
              <a:prstGeom prst="rect">
                <a:avLst/>
              </a:prstGeom>
              <a:noFill/>
            </p:spPr>
            <p:txBody>
              <a:bodyPr wrap="square" rtlCol="0">
                <a:spAutoFit/>
              </a:bodyPr>
              <a:lstStyle/>
              <a:p>
                <a:r>
                  <a:rPr lang="en-US" b="1" cap="none" baseline="0" dirty="0">
                    <a:solidFill>
                      <a:schemeClr val="bg1"/>
                    </a:solidFill>
                    <a:latin typeface="Century Gothic" panose="020B0502020202020204" pitchFamily="34" charset="0"/>
                  </a:rPr>
                  <a:t>Society of St. Vincent de Paul</a:t>
                </a:r>
              </a:p>
            </p:txBody>
          </p:sp>
          <p:sp>
            <p:nvSpPr>
              <p:cNvPr id="35" name="TextBox 34">
                <a:extLst>
                  <a:ext uri="{FF2B5EF4-FFF2-40B4-BE49-F238E27FC236}">
                    <a16:creationId xmlns:a16="http://schemas.microsoft.com/office/drawing/2014/main" id="{4AF7FCF2-CE57-42FE-A03E-D866514DFF36}"/>
                  </a:ext>
                </a:extLst>
              </p:cNvPr>
              <p:cNvSpPr txBox="1"/>
              <p:nvPr userDrawn="1"/>
            </p:nvSpPr>
            <p:spPr>
              <a:xfrm>
                <a:off x="1030163" y="4209502"/>
                <a:ext cx="3700865" cy="276999"/>
              </a:xfrm>
              <a:prstGeom prst="rect">
                <a:avLst/>
              </a:prstGeom>
              <a:noFill/>
            </p:spPr>
            <p:txBody>
              <a:bodyPr wrap="square" rtlCol="0">
                <a:spAutoFit/>
              </a:bodyPr>
              <a:lstStyle/>
              <a:p>
                <a:pPr algn="r"/>
                <a:r>
                  <a:rPr lang="en-US" sz="1200" b="0" cap="all" baseline="0" dirty="0">
                    <a:solidFill>
                      <a:schemeClr val="bg1"/>
                    </a:solidFill>
                    <a:latin typeface="Century Gothic" panose="020B0502020202020204" pitchFamily="34" charset="0"/>
                    <a:cs typeface="Arial" panose="020B0604020202020204" pitchFamily="34" charset="0"/>
                  </a:rPr>
                  <a:t>National Council of the USA</a:t>
                </a:r>
              </a:p>
            </p:txBody>
          </p:sp>
        </p:grpSp>
        <p:grpSp>
          <p:nvGrpSpPr>
            <p:cNvPr id="31" name="Group 30">
              <a:extLst>
                <a:ext uri="{FF2B5EF4-FFF2-40B4-BE49-F238E27FC236}">
                  <a16:creationId xmlns:a16="http://schemas.microsoft.com/office/drawing/2014/main" id="{32703FD9-6585-446F-8CB0-83C7C6E48706}"/>
                </a:ext>
              </a:extLst>
            </p:cNvPr>
            <p:cNvGrpSpPr>
              <a:grpSpLocks noChangeAspect="1"/>
            </p:cNvGrpSpPr>
            <p:nvPr userDrawn="1"/>
          </p:nvGrpSpPr>
          <p:grpSpPr>
            <a:xfrm>
              <a:off x="176334" y="5960431"/>
              <a:ext cx="1006550" cy="1005840"/>
              <a:chOff x="-412981" y="-29733"/>
              <a:chExt cx="3176143" cy="3173904"/>
            </a:xfrm>
          </p:grpSpPr>
          <p:sp>
            <p:nvSpPr>
              <p:cNvPr id="32" name="Oval 31">
                <a:extLst>
                  <a:ext uri="{FF2B5EF4-FFF2-40B4-BE49-F238E27FC236}">
                    <a16:creationId xmlns:a16="http://schemas.microsoft.com/office/drawing/2014/main" id="{AF93BFB6-071D-48C1-AB63-B9F951B69A24}"/>
                  </a:ext>
                </a:extLst>
              </p:cNvPr>
              <p:cNvSpPr/>
              <p:nvPr userDrawn="1"/>
            </p:nvSpPr>
            <p:spPr>
              <a:xfrm>
                <a:off x="-409806" y="-29733"/>
                <a:ext cx="3172968" cy="31729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4BE6B61B-543F-4DBC-B733-7F270D58362A}"/>
                  </a:ext>
                </a:extLst>
              </p:cNvPr>
              <p:cNvPicPr>
                <a:picLocks noChangeAspect="1"/>
              </p:cNvPicPr>
              <p:nvPr userDrawn="1"/>
            </p:nvPicPr>
            <p:blipFill rotWithShape="1">
              <a:blip r:embed="rId2"/>
              <a:srcRect l="28959" t="19048" r="29438" b="25423"/>
              <a:stretch/>
            </p:blipFill>
            <p:spPr>
              <a:xfrm>
                <a:off x="-412981" y="-29733"/>
                <a:ext cx="3170584" cy="3173904"/>
              </a:xfrm>
              <a:prstGeom prst="rect">
                <a:avLst/>
              </a:prstGeom>
            </p:spPr>
          </p:pic>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all" baseline="0"/>
            </a:lvl1pPr>
          </a:lstStyle>
          <a:p>
            <a:r>
              <a:rPr lang="en-US" dirty="0"/>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ctr">
              <a:defRPr sz="3600" b="0" cap="none"/>
            </a:lvl1pPr>
          </a:lstStyle>
          <a:p>
            <a:r>
              <a:rPr lang="en-US" dirty="0"/>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lgn="r">
              <a:buFontTx/>
              <a:buNone/>
              <a:defRPr sz="24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11500" b="1" spc="-500" baseline="0" dirty="0">
                <a:ln w="3175" cmpd="sng">
                  <a:noFill/>
                </a:ln>
                <a:solidFill>
                  <a:srgbClr val="006BA8"/>
                </a:solidFill>
                <a:effectLst/>
                <a:latin typeface="Gill Sans MT" panose="020B0502020104020203" pitchFamily="34" charset="0"/>
                <a:cs typeface="Arial" panose="020B0604020202020204" pitchFamily="34" charset="0"/>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11500" b="1" spc="-500" baseline="0" dirty="0">
                <a:ln w="3175" cmpd="sng">
                  <a:noFill/>
                </a:ln>
                <a:solidFill>
                  <a:srgbClr val="006BA8"/>
                </a:solidFill>
                <a:latin typeface="Gill Sans MT" panose="020B0502020104020203" pitchFamily="34" charset="0"/>
              </a:rPr>
              <a:t>”</a:t>
            </a:r>
            <a:endParaRPr lang="en-US" sz="2800" b="1" spc="-500" baseline="0" dirty="0">
              <a:solidFill>
                <a:srgbClr val="006BA8"/>
              </a:solidFill>
              <a:latin typeface="Gill Sans MT" panose="020B0502020104020203"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all" baseline="0"/>
            </a:lvl1pPr>
          </a:lstStyle>
          <a:p>
            <a:r>
              <a:rPr lang="en-US" dirty="0"/>
              <a:t>Click to edit Master title style</a:t>
            </a:r>
          </a:p>
        </p:txBody>
      </p:sp>
      <p:sp>
        <p:nvSpPr>
          <p:cNvPr id="3" name="Text Placeholder 2"/>
          <p:cNvSpPr>
            <a:spLocks noGrp="1"/>
          </p:cNvSpPr>
          <p:nvPr>
            <p:ph type="body" idx="1"/>
          </p:nvPr>
        </p:nvSpPr>
        <p:spPr>
          <a:xfrm>
            <a:off x="677335" y="4527448"/>
            <a:ext cx="8596668" cy="1513914"/>
          </a:xfrm>
        </p:spPr>
        <p:txBody>
          <a:bodyPr anchor="ctr">
            <a:normAutofit/>
          </a:bodyPr>
          <a:lstStyle>
            <a:lvl1pPr marL="0" indent="0" algn="l">
              <a:buNone/>
              <a:defRPr sz="2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pic>
        <p:nvPicPr>
          <p:cNvPr id="4" name="Picture 14" descr="See the source image">
            <a:extLst>
              <a:ext uri="{FF2B5EF4-FFF2-40B4-BE49-F238E27FC236}">
                <a16:creationId xmlns:a16="http://schemas.microsoft.com/office/drawing/2014/main" id="{C9445AF5-A9A2-44E8-9BEC-1B327A6873B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6001" y="762001"/>
            <a:ext cx="182033"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230FE0B-EB85-4943-9075-613F2F2064AF}"/>
              </a:ext>
            </a:extLst>
          </p:cNvPr>
          <p:cNvSpPr>
            <a:spLocks noGrp="1"/>
          </p:cNvSpPr>
          <p:nvPr>
            <p:ph type="dt" sz="half" idx="10"/>
          </p:nvPr>
        </p:nvSpPr>
        <p:spPr>
          <a:xfrm>
            <a:off x="0" y="0"/>
            <a:ext cx="0" cy="0"/>
          </a:xfrm>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84724DA-8F45-49A2-B16A-5AFF545ACB99}"/>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EC84924-68DF-4B0E-AB03-31F7BC588411}"/>
              </a:ext>
            </a:extLst>
          </p:cNvPr>
          <p:cNvSpPr>
            <a:spLocks noGrp="1"/>
          </p:cNvSpPr>
          <p:nvPr>
            <p:ph type="sldNum" sz="quarter" idx="12"/>
          </p:nvPr>
        </p:nvSpPr>
        <p:spPr>
          <a:xfrm>
            <a:off x="0" y="0"/>
            <a:ext cx="0" cy="0"/>
          </a:xfrm>
        </p:spPr>
        <p:txBody>
          <a:bodyPr/>
          <a:lstStyle>
            <a:lvl1pPr>
              <a:defRPr/>
            </a:lvl1pPr>
          </a:lstStyle>
          <a:p>
            <a:pPr>
              <a:defRPr/>
            </a:pPr>
            <a:fld id="{3A4CB34C-D6F0-4178-82B8-747B7EC188E4}" type="slidenum">
              <a:rPr lang="en-US"/>
              <a:pPr>
                <a:defRPr/>
              </a:pPr>
              <a:t>‹#›</a:t>
            </a:fld>
            <a:endParaRPr lang="en-US"/>
          </a:p>
        </p:txBody>
      </p:sp>
    </p:spTree>
    <p:extLst>
      <p:ext uri="{BB962C8B-B14F-4D97-AF65-F5344CB8AC3E}">
        <p14:creationId xmlns:p14="http://schemas.microsoft.com/office/powerpoint/2010/main" val="1217408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4" y="202097"/>
            <a:ext cx="10911692" cy="1320800"/>
          </a:xfrm>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a:xfrm>
            <a:off x="677333" y="1520687"/>
            <a:ext cx="10911692" cy="45206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normAutofit/>
          </a:bodyPr>
          <a:lstStyle>
            <a:lvl1pPr algn="l">
              <a:defRPr sz="4400" b="0" cap="all" baseline="0"/>
            </a:lvl1pPr>
          </a:lstStyle>
          <a:p>
            <a:r>
              <a:rPr lang="en-US" dirty="0"/>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800"/>
            </a:lvl1pPr>
          </a:lstStyle>
          <a:p>
            <a:r>
              <a:rPr lang="en-US" dirty="0"/>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8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212040"/>
            <a:ext cx="10911692"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3" y="1530627"/>
            <a:ext cx="10911692" cy="45107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4" name="Group 23">
            <a:extLst>
              <a:ext uri="{FF2B5EF4-FFF2-40B4-BE49-F238E27FC236}">
                <a16:creationId xmlns:a16="http://schemas.microsoft.com/office/drawing/2014/main" id="{84D4EBBC-AB4E-4AFC-AA7F-9B2E7BFC1CAD}"/>
              </a:ext>
            </a:extLst>
          </p:cNvPr>
          <p:cNvGrpSpPr/>
          <p:nvPr userDrawn="1"/>
        </p:nvGrpSpPr>
        <p:grpSpPr>
          <a:xfrm>
            <a:off x="-11676" y="5823801"/>
            <a:ext cx="12963858" cy="1005840"/>
            <a:chOff x="-11676" y="5960431"/>
            <a:chExt cx="12963858" cy="1005840"/>
          </a:xfrm>
        </p:grpSpPr>
        <p:sp>
          <p:nvSpPr>
            <p:cNvPr id="26" name="Rectangle 25">
              <a:extLst>
                <a:ext uri="{FF2B5EF4-FFF2-40B4-BE49-F238E27FC236}">
                  <a16:creationId xmlns:a16="http://schemas.microsoft.com/office/drawing/2014/main" id="{2BC21E71-F1B7-4EBB-B985-7AE9131461BA}"/>
                </a:ext>
              </a:extLst>
            </p:cNvPr>
            <p:cNvSpPr/>
            <p:nvPr userDrawn="1"/>
          </p:nvSpPr>
          <p:spPr>
            <a:xfrm>
              <a:off x="-11676" y="6216463"/>
              <a:ext cx="12963858" cy="493776"/>
            </a:xfrm>
            <a:prstGeom prst="rect">
              <a:avLst/>
            </a:prstGeom>
            <a:solidFill>
              <a:srgbClr val="016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E6D5C115-DB09-497C-953C-0CC5D185499F}"/>
                </a:ext>
              </a:extLst>
            </p:cNvPr>
            <p:cNvGrpSpPr/>
            <p:nvPr userDrawn="1"/>
          </p:nvGrpSpPr>
          <p:grpSpPr>
            <a:xfrm>
              <a:off x="988127" y="6189018"/>
              <a:ext cx="3718862" cy="548666"/>
              <a:chOff x="1030163" y="3937835"/>
              <a:chExt cx="3718862" cy="548666"/>
            </a:xfrm>
          </p:grpSpPr>
          <p:sp>
            <p:nvSpPr>
              <p:cNvPr id="13" name="TextBox 12">
                <a:extLst>
                  <a:ext uri="{FF2B5EF4-FFF2-40B4-BE49-F238E27FC236}">
                    <a16:creationId xmlns:a16="http://schemas.microsoft.com/office/drawing/2014/main" id="{DB5A589A-A179-48E1-BAB7-E31197AEE561}"/>
                  </a:ext>
                </a:extLst>
              </p:cNvPr>
              <p:cNvSpPr txBox="1"/>
              <p:nvPr userDrawn="1"/>
            </p:nvSpPr>
            <p:spPr>
              <a:xfrm>
                <a:off x="1328337" y="3937835"/>
                <a:ext cx="3420688" cy="369332"/>
              </a:xfrm>
              <a:prstGeom prst="rect">
                <a:avLst/>
              </a:prstGeom>
              <a:noFill/>
            </p:spPr>
            <p:txBody>
              <a:bodyPr wrap="square" rtlCol="0">
                <a:spAutoFit/>
              </a:bodyPr>
              <a:lstStyle/>
              <a:p>
                <a:r>
                  <a:rPr lang="en-US" b="1" cap="none" baseline="0" dirty="0">
                    <a:solidFill>
                      <a:schemeClr val="bg1"/>
                    </a:solidFill>
                    <a:latin typeface="Century Gothic" panose="020B0502020202020204" pitchFamily="34" charset="0"/>
                  </a:rPr>
                  <a:t>Society of St. Vincent de Paul</a:t>
                </a:r>
              </a:p>
            </p:txBody>
          </p:sp>
          <p:sp>
            <p:nvSpPr>
              <p:cNvPr id="43" name="TextBox 42">
                <a:extLst>
                  <a:ext uri="{FF2B5EF4-FFF2-40B4-BE49-F238E27FC236}">
                    <a16:creationId xmlns:a16="http://schemas.microsoft.com/office/drawing/2014/main" id="{9AB27AB2-6286-499F-903C-FB92E16AA52E}"/>
                  </a:ext>
                </a:extLst>
              </p:cNvPr>
              <p:cNvSpPr txBox="1"/>
              <p:nvPr userDrawn="1"/>
            </p:nvSpPr>
            <p:spPr>
              <a:xfrm>
                <a:off x="1030163" y="4209502"/>
                <a:ext cx="3700865" cy="276999"/>
              </a:xfrm>
              <a:prstGeom prst="rect">
                <a:avLst/>
              </a:prstGeom>
              <a:noFill/>
            </p:spPr>
            <p:txBody>
              <a:bodyPr wrap="square" rtlCol="0">
                <a:spAutoFit/>
              </a:bodyPr>
              <a:lstStyle/>
              <a:p>
                <a:pPr algn="r"/>
                <a:r>
                  <a:rPr lang="en-US" sz="1200" b="0" cap="all" baseline="0" dirty="0">
                    <a:solidFill>
                      <a:schemeClr val="bg1"/>
                    </a:solidFill>
                    <a:latin typeface="Century Gothic" panose="020B0502020202020204" pitchFamily="34" charset="0"/>
                    <a:cs typeface="Arial" panose="020B0604020202020204" pitchFamily="34" charset="0"/>
                  </a:rPr>
                  <a:t>National Council of the USA</a:t>
                </a:r>
              </a:p>
            </p:txBody>
          </p:sp>
        </p:grpSp>
        <p:grpSp>
          <p:nvGrpSpPr>
            <p:cNvPr id="21" name="Group 20">
              <a:extLst>
                <a:ext uri="{FF2B5EF4-FFF2-40B4-BE49-F238E27FC236}">
                  <a16:creationId xmlns:a16="http://schemas.microsoft.com/office/drawing/2014/main" id="{16FD51D9-F54C-49FD-8695-FD2838C9682E}"/>
                </a:ext>
              </a:extLst>
            </p:cNvPr>
            <p:cNvGrpSpPr>
              <a:grpSpLocks noChangeAspect="1"/>
            </p:cNvGrpSpPr>
            <p:nvPr userDrawn="1"/>
          </p:nvGrpSpPr>
          <p:grpSpPr>
            <a:xfrm>
              <a:off x="176334" y="5960431"/>
              <a:ext cx="1006550" cy="1005840"/>
              <a:chOff x="-412981" y="-29733"/>
              <a:chExt cx="3176143" cy="3173904"/>
            </a:xfrm>
          </p:grpSpPr>
          <p:sp>
            <p:nvSpPr>
              <p:cNvPr id="20" name="Oval 19">
                <a:extLst>
                  <a:ext uri="{FF2B5EF4-FFF2-40B4-BE49-F238E27FC236}">
                    <a16:creationId xmlns:a16="http://schemas.microsoft.com/office/drawing/2014/main" id="{79C9E6DA-3625-466D-860F-9B5527C6CB67}"/>
                  </a:ext>
                </a:extLst>
              </p:cNvPr>
              <p:cNvSpPr/>
              <p:nvPr userDrawn="1"/>
            </p:nvSpPr>
            <p:spPr>
              <a:xfrm>
                <a:off x="-409806" y="-29733"/>
                <a:ext cx="3172968" cy="31729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623FB804-34FA-4FD1-9A1C-94C4FED8D3EA}"/>
                  </a:ext>
                </a:extLst>
              </p:cNvPr>
              <p:cNvPicPr>
                <a:picLocks noChangeAspect="1"/>
              </p:cNvPicPr>
              <p:nvPr userDrawn="1"/>
            </p:nvPicPr>
            <p:blipFill rotWithShape="1">
              <a:blip r:embed="rId15"/>
              <a:srcRect l="28959" t="19048" r="29438" b="25423"/>
              <a:stretch/>
            </p:blipFill>
            <p:spPr>
              <a:xfrm>
                <a:off x="-412981" y="-29733"/>
                <a:ext cx="3170584" cy="3173904"/>
              </a:xfrm>
              <a:prstGeom prst="rect">
                <a:avLst/>
              </a:prstGeom>
            </p:spPr>
          </p:pic>
        </p:gr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7" r:id="rId13"/>
  </p:sldLayoutIdLst>
  <p:txStyles>
    <p:titleStyle>
      <a:lvl1pPr algn="l" defTabSz="457200" rtl="0" eaLnBrk="1" latinLnBrk="0" hangingPunct="1">
        <a:spcBef>
          <a:spcPct val="0"/>
        </a:spcBef>
        <a:buNone/>
        <a:defRPr sz="4400" kern="1200" cap="all" baseline="0">
          <a:solidFill>
            <a:srgbClr val="006BA8"/>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006BA8"/>
        </a:buClr>
        <a:buSzPct val="150000"/>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006BA8"/>
        </a:buClr>
        <a:buSzPct val="100000"/>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006BA8"/>
        </a:buClr>
        <a:buSzPct val="100000"/>
        <a:buFont typeface="Courier New" panose="02070309020205020404" pitchFamily="49" charset="0"/>
        <a:buChar char="o"/>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006BA8"/>
        </a:buClr>
        <a:buSzPct val="80000"/>
        <a:buFont typeface="Courier New" panose="02070309020205020404" pitchFamily="49" charset="0"/>
        <a:buChar char="o"/>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006BA8"/>
        </a:buClr>
        <a:buSzPct val="80000"/>
        <a:buFont typeface="Wingdings 3" charset="2"/>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www.congress.gov/"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0967BCA-91AF-46B3-AB45-FC6D88DED8FD}"/>
              </a:ext>
            </a:extLst>
          </p:cNvPr>
          <p:cNvSpPr>
            <a:spLocks noGrp="1" noChangeArrowheads="1"/>
          </p:cNvSpPr>
          <p:nvPr>
            <p:ph type="ctrTitle"/>
          </p:nvPr>
        </p:nvSpPr>
        <p:spPr>
          <a:xfrm>
            <a:off x="1590259" y="2295205"/>
            <a:ext cx="9005646" cy="1646302"/>
          </a:xfrm>
        </p:spPr>
        <p:txBody>
          <a:bodyPr/>
          <a:lstStyle/>
          <a:p>
            <a:pPr algn="ctr"/>
            <a:r>
              <a:rPr lang="en-US" altLang="en-US" sz="4000" dirty="0">
                <a:solidFill>
                  <a:srgbClr val="3E99CE"/>
                </a:solidFill>
              </a:rPr>
              <a:t>Living &amp; caring as a </a:t>
            </a:r>
            <a:r>
              <a:rPr lang="en-US" altLang="en-US" sz="4000" dirty="0" err="1">
                <a:solidFill>
                  <a:srgbClr val="3E99CE"/>
                </a:solidFill>
              </a:rPr>
              <a:t>vincentian</a:t>
            </a:r>
            <a:br>
              <a:rPr lang="en-US" altLang="en-US" sz="4000" dirty="0">
                <a:solidFill>
                  <a:srgbClr val="3E99CE"/>
                </a:solidFill>
              </a:rPr>
            </a:br>
            <a:endParaRPr lang="en-US" altLang="en-US" sz="4000" dirty="0">
              <a:solidFill>
                <a:srgbClr val="3E99CE"/>
              </a:solidFill>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DD688-6F8F-C6D7-7026-3D6FC453123E}"/>
              </a:ext>
            </a:extLst>
          </p:cNvPr>
          <p:cNvSpPr>
            <a:spLocks noGrp="1"/>
          </p:cNvSpPr>
          <p:nvPr>
            <p:ph type="title"/>
          </p:nvPr>
        </p:nvSpPr>
        <p:spPr/>
        <p:txBody>
          <a:bodyPr>
            <a:normAutofit fontScale="90000"/>
          </a:bodyPr>
          <a:lstStyle/>
          <a:p>
            <a:r>
              <a:rPr lang="en-US" dirty="0"/>
              <a:t>The importance of constituent advocacy</a:t>
            </a:r>
          </a:p>
        </p:txBody>
      </p:sp>
      <p:pic>
        <p:nvPicPr>
          <p:cNvPr id="5" name="Content Placeholder 4" descr="A graph of blue and white text">
            <a:extLst>
              <a:ext uri="{FF2B5EF4-FFF2-40B4-BE49-F238E27FC236}">
                <a16:creationId xmlns:a16="http://schemas.microsoft.com/office/drawing/2014/main" id="{4B272119-819B-D09E-0F47-5E50A4CAAA28}"/>
              </a:ext>
            </a:extLst>
          </p:cNvPr>
          <p:cNvPicPr>
            <a:picLocks noGrp="1" noChangeAspect="1"/>
          </p:cNvPicPr>
          <p:nvPr>
            <p:ph idx="1"/>
          </p:nvPr>
        </p:nvPicPr>
        <p:blipFill>
          <a:blip r:embed="rId2"/>
          <a:stretch>
            <a:fillRect/>
          </a:stretch>
        </p:blipFill>
        <p:spPr>
          <a:xfrm>
            <a:off x="3004457" y="1451008"/>
            <a:ext cx="6290268" cy="4636826"/>
          </a:xfrm>
        </p:spPr>
      </p:pic>
    </p:spTree>
    <p:extLst>
      <p:ext uri="{BB962C8B-B14F-4D97-AF65-F5344CB8AC3E}">
        <p14:creationId xmlns:p14="http://schemas.microsoft.com/office/powerpoint/2010/main" val="2073501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0EEA3-B340-EE5A-8777-275278610C9A}"/>
              </a:ext>
            </a:extLst>
          </p:cNvPr>
          <p:cNvSpPr>
            <a:spLocks noGrp="1"/>
          </p:cNvSpPr>
          <p:nvPr>
            <p:ph type="title"/>
          </p:nvPr>
        </p:nvSpPr>
        <p:spPr/>
        <p:txBody>
          <a:bodyPr>
            <a:normAutofit fontScale="90000"/>
          </a:bodyPr>
          <a:lstStyle/>
          <a:p>
            <a:r>
              <a:rPr lang="en-US" dirty="0"/>
              <a:t>How can you engage in our advocacy efforts?</a:t>
            </a:r>
          </a:p>
        </p:txBody>
      </p:sp>
      <p:sp>
        <p:nvSpPr>
          <p:cNvPr id="3" name="Content Placeholder 2">
            <a:extLst>
              <a:ext uri="{FF2B5EF4-FFF2-40B4-BE49-F238E27FC236}">
                <a16:creationId xmlns:a16="http://schemas.microsoft.com/office/drawing/2014/main" id="{591AD129-4632-8907-C1AB-FB9DD7F2D92B}"/>
              </a:ext>
            </a:extLst>
          </p:cNvPr>
          <p:cNvSpPr>
            <a:spLocks noGrp="1"/>
          </p:cNvSpPr>
          <p:nvPr>
            <p:ph idx="1"/>
          </p:nvPr>
        </p:nvSpPr>
        <p:spPr/>
        <p:txBody>
          <a:bodyPr/>
          <a:lstStyle/>
          <a:p>
            <a:r>
              <a:rPr lang="en-US" dirty="0"/>
              <a:t>Sign up for electronic advocacy alerts: https://svdpusa.org/take-action </a:t>
            </a:r>
          </a:p>
          <a:p>
            <a:r>
              <a:rPr lang="en-US" dirty="0"/>
              <a:t>Find your members of Congress: </a:t>
            </a:r>
            <a:r>
              <a:rPr lang="en-US" dirty="0">
                <a:hlinkClick r:id="rId2"/>
              </a:rPr>
              <a:t>www.Congress.gov</a:t>
            </a:r>
            <a:endParaRPr lang="en-US" dirty="0"/>
          </a:p>
          <a:p>
            <a:r>
              <a:rPr lang="en-US" dirty="0"/>
              <a:t>Monitor state legislation</a:t>
            </a:r>
          </a:p>
          <a:p>
            <a:r>
              <a:rPr lang="en-US" dirty="0"/>
              <a:t>Tell your stories: to me, to elected officials, to the public</a:t>
            </a:r>
          </a:p>
          <a:p>
            <a:r>
              <a:rPr lang="en-US" dirty="0"/>
              <a:t>Annual reports!</a:t>
            </a:r>
          </a:p>
          <a:p>
            <a:r>
              <a:rPr lang="en-US" dirty="0"/>
              <a:t>Stay in touch: idelgado@svdpusa.org</a:t>
            </a:r>
          </a:p>
        </p:txBody>
      </p:sp>
    </p:spTree>
    <p:extLst>
      <p:ext uri="{BB962C8B-B14F-4D97-AF65-F5344CB8AC3E}">
        <p14:creationId xmlns:p14="http://schemas.microsoft.com/office/powerpoint/2010/main" val="2900522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FC57149-91F1-44B7-90D9-6CA9EFF256BD}"/>
              </a:ext>
            </a:extLst>
          </p:cNvPr>
          <p:cNvSpPr>
            <a:spLocks noGrp="1"/>
          </p:cNvSpPr>
          <p:nvPr>
            <p:ph type="subTitle" idx="1"/>
          </p:nvPr>
        </p:nvSpPr>
        <p:spPr>
          <a:xfrm>
            <a:off x="2212744" y="4236720"/>
            <a:ext cx="7766936" cy="1547117"/>
          </a:xfrm>
        </p:spPr>
        <p:txBody>
          <a:bodyPr>
            <a:normAutofit/>
          </a:bodyPr>
          <a:lstStyle/>
          <a:p>
            <a:pPr>
              <a:spcBef>
                <a:spcPct val="0"/>
              </a:spcBef>
              <a:buClrTx/>
              <a:buSzTx/>
            </a:pPr>
            <a:r>
              <a:rPr lang="en-US" dirty="0">
                <a:solidFill>
                  <a:srgbClr val="3E99CE"/>
                </a:solidFill>
              </a:rPr>
              <a:t> </a:t>
            </a:r>
          </a:p>
          <a:p>
            <a:pPr>
              <a:spcBef>
                <a:spcPct val="0"/>
              </a:spcBef>
              <a:buClrTx/>
              <a:buSzTx/>
            </a:pPr>
            <a:endParaRPr lang="en-US" altLang="en-US" dirty="0"/>
          </a:p>
        </p:txBody>
      </p:sp>
    </p:spTree>
    <p:extLst>
      <p:ext uri="{BB962C8B-B14F-4D97-AF65-F5344CB8AC3E}">
        <p14:creationId xmlns:p14="http://schemas.microsoft.com/office/powerpoint/2010/main" val="317901276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0FCDF4-F606-DA13-0519-B4330983C71A}"/>
              </a:ext>
            </a:extLst>
          </p:cNvPr>
          <p:cNvPicPr>
            <a:picLocks noChangeAspect="1"/>
          </p:cNvPicPr>
          <p:nvPr/>
        </p:nvPicPr>
        <p:blipFill>
          <a:blip r:embed="rId2"/>
          <a:stretch>
            <a:fillRect/>
          </a:stretch>
        </p:blipFill>
        <p:spPr>
          <a:xfrm>
            <a:off x="2302747" y="0"/>
            <a:ext cx="7586506" cy="6087603"/>
          </a:xfrm>
          <a:prstGeom prst="rect">
            <a:avLst/>
          </a:prstGeom>
        </p:spPr>
      </p:pic>
    </p:spTree>
    <p:extLst>
      <p:ext uri="{BB962C8B-B14F-4D97-AF65-F5344CB8AC3E}">
        <p14:creationId xmlns:p14="http://schemas.microsoft.com/office/powerpoint/2010/main" val="1388557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6A5FDA-8AAD-7129-7648-CD12D73BC9A0}"/>
              </a:ext>
            </a:extLst>
          </p:cNvPr>
          <p:cNvSpPr>
            <a:spLocks noGrp="1"/>
          </p:cNvSpPr>
          <p:nvPr>
            <p:ph type="title"/>
          </p:nvPr>
        </p:nvSpPr>
        <p:spPr/>
        <p:txBody>
          <a:bodyPr>
            <a:normAutofit fontScale="90000"/>
          </a:bodyPr>
          <a:lstStyle/>
          <a:p>
            <a:r>
              <a:rPr lang="en-US" dirty="0"/>
              <a:t>Catholic social Teaching on Advocacy</a:t>
            </a:r>
          </a:p>
        </p:txBody>
      </p:sp>
      <p:pic>
        <p:nvPicPr>
          <p:cNvPr id="5" name="Content Placeholder 4" descr="A group of people standing in front of a person standing in front of a person standing in front of a person standing in front of a person standing in front of a person standing in front of a&#10;&#10;AI-generated content may be incorrect.">
            <a:extLst>
              <a:ext uri="{FF2B5EF4-FFF2-40B4-BE49-F238E27FC236}">
                <a16:creationId xmlns:a16="http://schemas.microsoft.com/office/drawing/2014/main" id="{E46EB81A-0E79-D3A8-581B-51630388BD53}"/>
              </a:ext>
            </a:extLst>
          </p:cNvPr>
          <p:cNvPicPr>
            <a:picLocks noGrp="1" noChangeAspect="1"/>
          </p:cNvPicPr>
          <p:nvPr>
            <p:ph idx="1"/>
          </p:nvPr>
        </p:nvPicPr>
        <p:blipFill>
          <a:blip r:embed="rId2"/>
          <a:stretch>
            <a:fillRect/>
          </a:stretch>
        </p:blipFill>
        <p:spPr>
          <a:xfrm>
            <a:off x="2742406" y="1520825"/>
            <a:ext cx="6781800" cy="4521200"/>
          </a:xfrm>
        </p:spPr>
      </p:pic>
    </p:spTree>
    <p:extLst>
      <p:ext uri="{BB962C8B-B14F-4D97-AF65-F5344CB8AC3E}">
        <p14:creationId xmlns:p14="http://schemas.microsoft.com/office/powerpoint/2010/main" val="1766597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E12CA-71D3-DC70-D821-DC6D8B987332}"/>
              </a:ext>
            </a:extLst>
          </p:cNvPr>
          <p:cNvSpPr>
            <a:spLocks noGrp="1"/>
          </p:cNvSpPr>
          <p:nvPr>
            <p:ph type="title"/>
          </p:nvPr>
        </p:nvSpPr>
        <p:spPr/>
        <p:txBody>
          <a:bodyPr>
            <a:normAutofit fontScale="90000"/>
          </a:bodyPr>
          <a:lstStyle/>
          <a:p>
            <a:r>
              <a:rPr lang="pt-BR" dirty="0"/>
              <a:t>Pope Leo XIII, </a:t>
            </a:r>
            <a:r>
              <a:rPr lang="pt-BR" i="1" dirty="0"/>
              <a:t>Rerum Novarum </a:t>
            </a:r>
            <a:r>
              <a:rPr lang="pt-BR" dirty="0"/>
              <a:t>(no. 32)</a:t>
            </a:r>
            <a:endParaRPr lang="en-US" dirty="0"/>
          </a:p>
        </p:txBody>
      </p:sp>
      <p:sp>
        <p:nvSpPr>
          <p:cNvPr id="3" name="Content Placeholder 2">
            <a:extLst>
              <a:ext uri="{FF2B5EF4-FFF2-40B4-BE49-F238E27FC236}">
                <a16:creationId xmlns:a16="http://schemas.microsoft.com/office/drawing/2014/main" id="{9CF6F63D-AB67-BA72-3D98-531DC105696F}"/>
              </a:ext>
            </a:extLst>
          </p:cNvPr>
          <p:cNvSpPr>
            <a:spLocks noGrp="1"/>
          </p:cNvSpPr>
          <p:nvPr>
            <p:ph idx="1"/>
          </p:nvPr>
        </p:nvSpPr>
        <p:spPr/>
        <p:txBody>
          <a:bodyPr/>
          <a:lstStyle/>
          <a:p>
            <a:pPr marL="0" indent="0">
              <a:buNone/>
            </a:pPr>
            <a:r>
              <a:rPr lang="en-US" dirty="0"/>
              <a:t>“The foremost duty, therefore, of the rulers of the State should be to make sure that the laws and institutions, the general character and administration of the commonwealth, shall be such as of themselves to realize public well-being and private prosperity.” </a:t>
            </a:r>
          </a:p>
        </p:txBody>
      </p:sp>
    </p:spTree>
    <p:extLst>
      <p:ext uri="{BB962C8B-B14F-4D97-AF65-F5344CB8AC3E}">
        <p14:creationId xmlns:p14="http://schemas.microsoft.com/office/powerpoint/2010/main" val="4133219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87735-BEDB-F5C3-D4B6-5DC1AE6E2B2E}"/>
              </a:ext>
            </a:extLst>
          </p:cNvPr>
          <p:cNvSpPr>
            <a:spLocks noGrp="1"/>
          </p:cNvSpPr>
          <p:nvPr>
            <p:ph type="title"/>
          </p:nvPr>
        </p:nvSpPr>
        <p:spPr/>
        <p:txBody>
          <a:bodyPr/>
          <a:lstStyle/>
          <a:p>
            <a:r>
              <a:rPr lang="en-US" dirty="0"/>
              <a:t>Pope benedict XVI, </a:t>
            </a:r>
            <a:r>
              <a:rPr lang="en-US" i="1" dirty="0"/>
              <a:t>Deus Caritas Est</a:t>
            </a:r>
          </a:p>
        </p:txBody>
      </p:sp>
      <p:sp>
        <p:nvSpPr>
          <p:cNvPr id="3" name="Content Placeholder 2">
            <a:extLst>
              <a:ext uri="{FF2B5EF4-FFF2-40B4-BE49-F238E27FC236}">
                <a16:creationId xmlns:a16="http://schemas.microsoft.com/office/drawing/2014/main" id="{10D8214C-EF29-D402-9760-B1CE2809D094}"/>
              </a:ext>
            </a:extLst>
          </p:cNvPr>
          <p:cNvSpPr>
            <a:spLocks noGrp="1"/>
          </p:cNvSpPr>
          <p:nvPr>
            <p:ph idx="1"/>
          </p:nvPr>
        </p:nvSpPr>
        <p:spPr/>
        <p:txBody>
          <a:bodyPr/>
          <a:lstStyle/>
          <a:p>
            <a:pPr marL="0" indent="0">
              <a:buNone/>
            </a:pPr>
            <a:r>
              <a:rPr lang="en-US" dirty="0"/>
              <a:t>“…charitable activity on behalf of the poor and suffering was naturally an essential part of the Church of Rome from the very beginning, based on the principles of Christian life given in the Acts of the Apostles.” (No. 23)</a:t>
            </a:r>
          </a:p>
          <a:p>
            <a:pPr marL="0" indent="0">
              <a:buNone/>
            </a:pPr>
            <a:r>
              <a:rPr lang="en-US" dirty="0"/>
              <a:t>“…charity must animate the entire lives of the lay faithful and therefore also their political activity, lived as ‘social charity.’” (No. 29)</a:t>
            </a:r>
          </a:p>
        </p:txBody>
      </p:sp>
    </p:spTree>
    <p:extLst>
      <p:ext uri="{BB962C8B-B14F-4D97-AF65-F5344CB8AC3E}">
        <p14:creationId xmlns:p14="http://schemas.microsoft.com/office/powerpoint/2010/main" val="3052357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D6332-95C0-DADD-75FB-6487ECBA4C56}"/>
              </a:ext>
            </a:extLst>
          </p:cNvPr>
          <p:cNvSpPr>
            <a:spLocks noGrp="1"/>
          </p:cNvSpPr>
          <p:nvPr>
            <p:ph type="title"/>
          </p:nvPr>
        </p:nvSpPr>
        <p:spPr/>
        <p:txBody>
          <a:bodyPr>
            <a:normAutofit fontScale="90000"/>
          </a:bodyPr>
          <a:lstStyle/>
          <a:p>
            <a:r>
              <a:rPr lang="en-US" dirty="0"/>
              <a:t>Pope </a:t>
            </a:r>
            <a:r>
              <a:rPr lang="en-US" dirty="0" err="1"/>
              <a:t>francis</a:t>
            </a:r>
            <a:r>
              <a:rPr lang="en-US" dirty="0"/>
              <a:t>, </a:t>
            </a:r>
            <a:r>
              <a:rPr lang="en-US" i="1" dirty="0" err="1"/>
              <a:t>Evangelii</a:t>
            </a:r>
            <a:r>
              <a:rPr lang="en-US" i="1" dirty="0"/>
              <a:t> Gaudium</a:t>
            </a:r>
            <a:r>
              <a:rPr lang="en-US" dirty="0"/>
              <a:t> (no. 183)</a:t>
            </a:r>
          </a:p>
        </p:txBody>
      </p:sp>
      <p:sp>
        <p:nvSpPr>
          <p:cNvPr id="3" name="Content Placeholder 2">
            <a:extLst>
              <a:ext uri="{FF2B5EF4-FFF2-40B4-BE49-F238E27FC236}">
                <a16:creationId xmlns:a16="http://schemas.microsoft.com/office/drawing/2014/main" id="{B99F402F-25B0-31E0-B58A-F439F131B96C}"/>
              </a:ext>
            </a:extLst>
          </p:cNvPr>
          <p:cNvSpPr>
            <a:spLocks noGrp="1"/>
          </p:cNvSpPr>
          <p:nvPr>
            <p:ph idx="1"/>
          </p:nvPr>
        </p:nvSpPr>
        <p:spPr/>
        <p:txBody>
          <a:bodyPr/>
          <a:lstStyle/>
          <a:p>
            <a:pPr marL="0" indent="0">
              <a:buNone/>
            </a:pPr>
            <a:r>
              <a:rPr lang="en-US" dirty="0"/>
              <a:t>“An authentic faith – which is never comfortable or completely personal – always involves a deep desire to change the world, to transmit values, to leave this earth somehow better that we found it. We love this magnificent planet on which God has put us, and we love the human family which dwells here, with all its tragedies and struggles, its hopes and aspirations, its strengths and weaknesses. The earth is our common home and all of us are brothers and sisters. If indeed ‘the just ordering of society and of the state is a central responsibility of politics’, the Church ‘cannot and must not remain on the sidelines in the fight for justice’.”</a:t>
            </a:r>
          </a:p>
          <a:p>
            <a:pPr marL="0" indent="0">
              <a:buNone/>
            </a:pPr>
            <a:endParaRPr lang="en-US" dirty="0"/>
          </a:p>
        </p:txBody>
      </p:sp>
    </p:spTree>
    <p:extLst>
      <p:ext uri="{BB962C8B-B14F-4D97-AF65-F5344CB8AC3E}">
        <p14:creationId xmlns:p14="http://schemas.microsoft.com/office/powerpoint/2010/main" val="2057450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601AC-AB01-5C63-9AF2-F98D16006F1C}"/>
              </a:ext>
            </a:extLst>
          </p:cNvPr>
          <p:cNvSpPr>
            <a:spLocks noGrp="1"/>
          </p:cNvSpPr>
          <p:nvPr>
            <p:ph type="title"/>
          </p:nvPr>
        </p:nvSpPr>
        <p:spPr/>
        <p:txBody>
          <a:bodyPr/>
          <a:lstStyle/>
          <a:p>
            <a:r>
              <a:rPr lang="en-US" dirty="0"/>
              <a:t>U.S. Bishops</a:t>
            </a:r>
          </a:p>
        </p:txBody>
      </p:sp>
      <p:sp>
        <p:nvSpPr>
          <p:cNvPr id="3" name="Content Placeholder 2">
            <a:extLst>
              <a:ext uri="{FF2B5EF4-FFF2-40B4-BE49-F238E27FC236}">
                <a16:creationId xmlns:a16="http://schemas.microsoft.com/office/drawing/2014/main" id="{58BA57E1-97B8-7FC6-4EC5-8B00CD152232}"/>
              </a:ext>
            </a:extLst>
          </p:cNvPr>
          <p:cNvSpPr>
            <a:spLocks noGrp="1"/>
          </p:cNvSpPr>
          <p:nvPr>
            <p:ph sz="half" idx="1"/>
          </p:nvPr>
        </p:nvSpPr>
        <p:spPr>
          <a:xfrm>
            <a:off x="677334" y="1532840"/>
            <a:ext cx="4184035" cy="4508521"/>
          </a:xfrm>
        </p:spPr>
        <p:txBody>
          <a:bodyPr>
            <a:normAutofit fontScale="92500" lnSpcReduction="10000"/>
          </a:bodyPr>
          <a:lstStyle/>
          <a:p>
            <a:pPr marL="0" indent="0">
              <a:buNone/>
            </a:pPr>
            <a:r>
              <a:rPr lang="en-US" dirty="0"/>
              <a:t>Politically disenfranchised (FCFC, no. 16)</a:t>
            </a:r>
          </a:p>
          <a:p>
            <a:pPr marL="0" indent="0">
              <a:buNone/>
            </a:pPr>
            <a:r>
              <a:rPr lang="en-US" dirty="0"/>
              <a:t>Not one issue voters (FCFC, no. 42)</a:t>
            </a:r>
          </a:p>
          <a:p>
            <a:pPr marL="0" indent="0">
              <a:buNone/>
            </a:pPr>
            <a:r>
              <a:rPr lang="en-US" dirty="0"/>
              <a:t>Guided by moral conviction and not attachment to a party. If necessary, our participation should transform the party to which we belong (FCFC, no. 14)</a:t>
            </a:r>
          </a:p>
          <a:p>
            <a:pPr marL="0" indent="0">
              <a:buNone/>
            </a:pPr>
            <a:endParaRPr lang="en-US" dirty="0"/>
          </a:p>
        </p:txBody>
      </p:sp>
      <p:pic>
        <p:nvPicPr>
          <p:cNvPr id="6" name="Content Placeholder 5" descr="A close-up of a flag">
            <a:extLst>
              <a:ext uri="{FF2B5EF4-FFF2-40B4-BE49-F238E27FC236}">
                <a16:creationId xmlns:a16="http://schemas.microsoft.com/office/drawing/2014/main" id="{0F136A18-41AA-27C2-C30F-985D1486EE46}"/>
              </a:ext>
            </a:extLst>
          </p:cNvPr>
          <p:cNvPicPr>
            <a:picLocks noGrp="1" noChangeAspect="1"/>
          </p:cNvPicPr>
          <p:nvPr>
            <p:ph sz="half" idx="2"/>
          </p:nvPr>
        </p:nvPicPr>
        <p:blipFill>
          <a:blip r:embed="rId2"/>
          <a:stretch>
            <a:fillRect/>
          </a:stretch>
        </p:blipFill>
        <p:spPr>
          <a:xfrm>
            <a:off x="5241131" y="2160588"/>
            <a:ext cx="3881437" cy="3881437"/>
          </a:xfrm>
        </p:spPr>
      </p:pic>
    </p:spTree>
    <p:extLst>
      <p:ext uri="{BB962C8B-B14F-4D97-AF65-F5344CB8AC3E}">
        <p14:creationId xmlns:p14="http://schemas.microsoft.com/office/powerpoint/2010/main" val="3214889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26312-ED99-D09F-CA77-4548A11CD5CD}"/>
              </a:ext>
            </a:extLst>
          </p:cNvPr>
          <p:cNvSpPr>
            <a:spLocks noGrp="1"/>
          </p:cNvSpPr>
          <p:nvPr>
            <p:ph type="title"/>
          </p:nvPr>
        </p:nvSpPr>
        <p:spPr/>
        <p:txBody>
          <a:bodyPr/>
          <a:lstStyle/>
          <a:p>
            <a:r>
              <a:rPr lang="en-US" dirty="0"/>
              <a:t>Current legislative landscape</a:t>
            </a:r>
          </a:p>
        </p:txBody>
      </p:sp>
      <p:pic>
        <p:nvPicPr>
          <p:cNvPr id="6" name="Content Placeholder 5" descr="A building with a flag on top&#10;&#10;AI-generated content may be incorrect.">
            <a:extLst>
              <a:ext uri="{FF2B5EF4-FFF2-40B4-BE49-F238E27FC236}">
                <a16:creationId xmlns:a16="http://schemas.microsoft.com/office/drawing/2014/main" id="{A7048698-B388-9D59-3CB6-E097AD93B0A1}"/>
              </a:ext>
            </a:extLst>
          </p:cNvPr>
          <p:cNvPicPr>
            <a:picLocks noGrp="1" noChangeAspect="1"/>
          </p:cNvPicPr>
          <p:nvPr>
            <p:ph sz="half" idx="1"/>
          </p:nvPr>
        </p:nvPicPr>
        <p:blipFill>
          <a:blip r:embed="rId2"/>
          <a:stretch>
            <a:fillRect/>
          </a:stretch>
        </p:blipFill>
        <p:spPr>
          <a:xfrm>
            <a:off x="1039803" y="2160588"/>
            <a:ext cx="3459182" cy="3881437"/>
          </a:xfrm>
        </p:spPr>
      </p:pic>
      <p:sp>
        <p:nvSpPr>
          <p:cNvPr id="4" name="Content Placeholder 3">
            <a:extLst>
              <a:ext uri="{FF2B5EF4-FFF2-40B4-BE49-F238E27FC236}">
                <a16:creationId xmlns:a16="http://schemas.microsoft.com/office/drawing/2014/main" id="{07D1CEB4-566F-BA3A-EA39-BFF1F1AE6EEB}"/>
              </a:ext>
            </a:extLst>
          </p:cNvPr>
          <p:cNvSpPr>
            <a:spLocks noGrp="1"/>
          </p:cNvSpPr>
          <p:nvPr>
            <p:ph sz="half" idx="2"/>
          </p:nvPr>
        </p:nvSpPr>
        <p:spPr/>
        <p:txBody>
          <a:bodyPr/>
          <a:lstStyle/>
          <a:p>
            <a:r>
              <a:rPr lang="en-US" dirty="0"/>
              <a:t>Narrow majorities</a:t>
            </a:r>
          </a:p>
          <a:p>
            <a:r>
              <a:rPr lang="en-US" dirty="0"/>
              <a:t>Reconciliation</a:t>
            </a:r>
          </a:p>
          <a:p>
            <a:r>
              <a:rPr lang="en-US" dirty="0"/>
              <a:t>Appropriations</a:t>
            </a:r>
          </a:p>
          <a:p>
            <a:r>
              <a:rPr lang="en-US" dirty="0"/>
              <a:t>Government Shutdowns</a:t>
            </a:r>
          </a:p>
          <a:p>
            <a:r>
              <a:rPr lang="en-US" dirty="0"/>
              <a:t>Midterm Elections</a:t>
            </a:r>
          </a:p>
        </p:txBody>
      </p:sp>
    </p:spTree>
    <p:extLst>
      <p:ext uri="{BB962C8B-B14F-4D97-AF65-F5344CB8AC3E}">
        <p14:creationId xmlns:p14="http://schemas.microsoft.com/office/powerpoint/2010/main" val="3874897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F41C5-7673-0CCB-3DE7-C33EB6FC5D23}"/>
              </a:ext>
            </a:extLst>
          </p:cNvPr>
          <p:cNvSpPr>
            <a:spLocks noGrp="1"/>
          </p:cNvSpPr>
          <p:nvPr>
            <p:ph type="title"/>
          </p:nvPr>
        </p:nvSpPr>
        <p:spPr/>
        <p:txBody>
          <a:bodyPr>
            <a:normAutofit/>
          </a:bodyPr>
          <a:lstStyle/>
          <a:p>
            <a:r>
              <a:rPr lang="en-US" dirty="0"/>
              <a:t>How is our DC Office engaging?</a:t>
            </a:r>
          </a:p>
        </p:txBody>
      </p:sp>
      <p:sp>
        <p:nvSpPr>
          <p:cNvPr id="3" name="Content Placeholder 2">
            <a:extLst>
              <a:ext uri="{FF2B5EF4-FFF2-40B4-BE49-F238E27FC236}">
                <a16:creationId xmlns:a16="http://schemas.microsoft.com/office/drawing/2014/main" id="{832FAFCB-3A68-7AEE-FE03-32FE1764B28A}"/>
              </a:ext>
            </a:extLst>
          </p:cNvPr>
          <p:cNvSpPr>
            <a:spLocks noGrp="1"/>
          </p:cNvSpPr>
          <p:nvPr>
            <p:ph idx="1"/>
          </p:nvPr>
        </p:nvSpPr>
        <p:spPr/>
        <p:txBody>
          <a:bodyPr>
            <a:normAutofit fontScale="92500" lnSpcReduction="10000"/>
          </a:bodyPr>
          <a:lstStyle/>
          <a:p>
            <a:pPr marL="0" indent="0">
              <a:buNone/>
            </a:pPr>
            <a:r>
              <a:rPr lang="en-US" dirty="0"/>
              <a:t>Bill/EO analysis</a:t>
            </a:r>
          </a:p>
          <a:p>
            <a:pPr marL="0" indent="0">
              <a:buNone/>
            </a:pPr>
            <a:r>
              <a:rPr lang="en-US" dirty="0"/>
              <a:t>Building partnerships</a:t>
            </a:r>
          </a:p>
          <a:p>
            <a:pPr marL="0" indent="0">
              <a:buNone/>
            </a:pPr>
            <a:r>
              <a:rPr lang="en-US" dirty="0"/>
              <a:t>Letters to Congress</a:t>
            </a:r>
          </a:p>
          <a:p>
            <a:pPr marL="0" indent="0">
              <a:buNone/>
            </a:pPr>
            <a:r>
              <a:rPr lang="en-US" dirty="0"/>
              <a:t>Statements</a:t>
            </a:r>
          </a:p>
          <a:p>
            <a:pPr marL="0" indent="0">
              <a:buNone/>
            </a:pPr>
            <a:r>
              <a:rPr lang="en-US" dirty="0"/>
              <a:t>Meetings</a:t>
            </a:r>
          </a:p>
          <a:p>
            <a:pPr marL="0" indent="0">
              <a:buNone/>
            </a:pPr>
            <a:r>
              <a:rPr lang="en-US" dirty="0"/>
              <a:t>Hill briefing</a:t>
            </a:r>
          </a:p>
          <a:p>
            <a:pPr marL="0" indent="0">
              <a:buNone/>
            </a:pPr>
            <a:r>
              <a:rPr lang="en-US" dirty="0"/>
              <a:t>Bill endorsements </a:t>
            </a:r>
          </a:p>
          <a:p>
            <a:pPr marL="0" indent="0">
              <a:buNone/>
            </a:pPr>
            <a:r>
              <a:rPr lang="en-US" dirty="0"/>
              <a:t>Action alerts/Voter Voice</a:t>
            </a:r>
          </a:p>
          <a:p>
            <a:pPr marL="0" indent="0">
              <a:buNone/>
            </a:pPr>
            <a:r>
              <a:rPr lang="en-US" dirty="0"/>
              <a:t>Strengthening advocacy infrastructure</a:t>
            </a:r>
          </a:p>
        </p:txBody>
      </p:sp>
      <p:pic>
        <p:nvPicPr>
          <p:cNvPr id="5" name="Picture 4" descr="Two men standing next to a flag&#10;&#10;AI-generated content may be incorrect.">
            <a:extLst>
              <a:ext uri="{FF2B5EF4-FFF2-40B4-BE49-F238E27FC236}">
                <a16:creationId xmlns:a16="http://schemas.microsoft.com/office/drawing/2014/main" id="{ECB7061B-7BA1-08AC-5248-22527DC71B2A}"/>
              </a:ext>
            </a:extLst>
          </p:cNvPr>
          <p:cNvPicPr>
            <a:picLocks noChangeAspect="1"/>
          </p:cNvPicPr>
          <p:nvPr/>
        </p:nvPicPr>
        <p:blipFill>
          <a:blip r:embed="rId2"/>
          <a:stretch>
            <a:fillRect/>
          </a:stretch>
        </p:blipFill>
        <p:spPr>
          <a:xfrm>
            <a:off x="10396208" y="3193212"/>
            <a:ext cx="1440473" cy="1920630"/>
          </a:xfrm>
          <a:prstGeom prst="rect">
            <a:avLst/>
          </a:prstGeom>
        </p:spPr>
      </p:pic>
      <p:pic>
        <p:nvPicPr>
          <p:cNvPr id="7" name="Picture 6" descr="A group of people sitting at a table&#10;&#10;AI-generated content may be incorrect.">
            <a:extLst>
              <a:ext uri="{FF2B5EF4-FFF2-40B4-BE49-F238E27FC236}">
                <a16:creationId xmlns:a16="http://schemas.microsoft.com/office/drawing/2014/main" id="{C3BD6F20-94CB-3364-3196-C6E1DD6A99A0}"/>
              </a:ext>
            </a:extLst>
          </p:cNvPr>
          <p:cNvPicPr>
            <a:picLocks noChangeAspect="1"/>
          </p:cNvPicPr>
          <p:nvPr/>
        </p:nvPicPr>
        <p:blipFill>
          <a:blip r:embed="rId3"/>
          <a:stretch>
            <a:fillRect/>
          </a:stretch>
        </p:blipFill>
        <p:spPr>
          <a:xfrm>
            <a:off x="9515475" y="924001"/>
            <a:ext cx="2413306" cy="1809980"/>
          </a:xfrm>
          <a:prstGeom prst="rect">
            <a:avLst/>
          </a:prstGeom>
        </p:spPr>
      </p:pic>
      <p:pic>
        <p:nvPicPr>
          <p:cNvPr id="9" name="Picture 8" descr="Two men sitting in a room&#10;&#10;AI-generated content may be incorrect.">
            <a:extLst>
              <a:ext uri="{FF2B5EF4-FFF2-40B4-BE49-F238E27FC236}">
                <a16:creationId xmlns:a16="http://schemas.microsoft.com/office/drawing/2014/main" id="{66D6F403-7E19-AF6A-450E-786F76A45F50}"/>
              </a:ext>
            </a:extLst>
          </p:cNvPr>
          <p:cNvPicPr>
            <a:picLocks noChangeAspect="1"/>
          </p:cNvPicPr>
          <p:nvPr/>
        </p:nvPicPr>
        <p:blipFill>
          <a:blip r:embed="rId4"/>
          <a:stretch>
            <a:fillRect/>
          </a:stretch>
        </p:blipFill>
        <p:spPr>
          <a:xfrm>
            <a:off x="6978780" y="924000"/>
            <a:ext cx="2413307" cy="1809980"/>
          </a:xfrm>
          <a:prstGeom prst="rect">
            <a:avLst/>
          </a:prstGeom>
        </p:spPr>
      </p:pic>
      <p:pic>
        <p:nvPicPr>
          <p:cNvPr id="6" name="Picture 5" descr="A group of people standing in front of a wood wall&#10;&#10;AI-generated content may be incorrect.">
            <a:extLst>
              <a:ext uri="{FF2B5EF4-FFF2-40B4-BE49-F238E27FC236}">
                <a16:creationId xmlns:a16="http://schemas.microsoft.com/office/drawing/2014/main" id="{794CE621-CC5F-2F97-0636-4ED1B4EA8219}"/>
              </a:ext>
            </a:extLst>
          </p:cNvPr>
          <p:cNvPicPr>
            <a:picLocks noChangeAspect="1"/>
          </p:cNvPicPr>
          <p:nvPr/>
        </p:nvPicPr>
        <p:blipFill>
          <a:blip r:embed="rId5"/>
          <a:stretch>
            <a:fillRect/>
          </a:stretch>
        </p:blipFill>
        <p:spPr>
          <a:xfrm>
            <a:off x="7548107" y="3085934"/>
            <a:ext cx="2768228" cy="2076171"/>
          </a:xfrm>
          <a:prstGeom prst="rect">
            <a:avLst/>
          </a:prstGeom>
        </p:spPr>
      </p:pic>
      <p:pic>
        <p:nvPicPr>
          <p:cNvPr id="10" name="Picture 9" descr="A group of men in suits&#10;&#10;AI-generated content may be incorrect.">
            <a:extLst>
              <a:ext uri="{FF2B5EF4-FFF2-40B4-BE49-F238E27FC236}">
                <a16:creationId xmlns:a16="http://schemas.microsoft.com/office/drawing/2014/main" id="{C68A18C8-E0C3-5F1E-EB07-D3EB9CF7FCCB}"/>
              </a:ext>
            </a:extLst>
          </p:cNvPr>
          <p:cNvPicPr>
            <a:picLocks noChangeAspect="1"/>
          </p:cNvPicPr>
          <p:nvPr/>
        </p:nvPicPr>
        <p:blipFill>
          <a:blip r:embed="rId6"/>
          <a:stretch>
            <a:fillRect/>
          </a:stretch>
        </p:blipFill>
        <p:spPr>
          <a:xfrm rot="5400000">
            <a:off x="5510818" y="3345455"/>
            <a:ext cx="2076171" cy="1557128"/>
          </a:xfrm>
          <a:prstGeom prst="rect">
            <a:avLst/>
          </a:prstGeom>
        </p:spPr>
      </p:pic>
      <p:pic>
        <p:nvPicPr>
          <p:cNvPr id="12" name="Picture 11" descr="A group of men in suits standing on a stone railing&#10;&#10;AI-generated content may be incorrect.">
            <a:extLst>
              <a:ext uri="{FF2B5EF4-FFF2-40B4-BE49-F238E27FC236}">
                <a16:creationId xmlns:a16="http://schemas.microsoft.com/office/drawing/2014/main" id="{E248073C-215F-CF88-1D41-0F17D111BA95}"/>
              </a:ext>
            </a:extLst>
          </p:cNvPr>
          <p:cNvPicPr>
            <a:picLocks noChangeAspect="1"/>
          </p:cNvPicPr>
          <p:nvPr/>
        </p:nvPicPr>
        <p:blipFill>
          <a:blip r:embed="rId7"/>
          <a:stretch>
            <a:fillRect/>
          </a:stretch>
        </p:blipFill>
        <p:spPr>
          <a:xfrm>
            <a:off x="4405580" y="924000"/>
            <a:ext cx="2325544" cy="1744158"/>
          </a:xfrm>
          <a:prstGeom prst="rect">
            <a:avLst/>
          </a:prstGeom>
        </p:spPr>
      </p:pic>
    </p:spTree>
    <p:extLst>
      <p:ext uri="{BB962C8B-B14F-4D97-AF65-F5344CB8AC3E}">
        <p14:creationId xmlns:p14="http://schemas.microsoft.com/office/powerpoint/2010/main" val="158582632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DCFEC3D12D8D047AF776AF4888AD060" ma:contentTypeVersion="16" ma:contentTypeDescription="Create a new document." ma:contentTypeScope="" ma:versionID="98bda156160c2434e991d85d25cd1c65">
  <xsd:schema xmlns:xsd="http://www.w3.org/2001/XMLSchema" xmlns:xs="http://www.w3.org/2001/XMLSchema" xmlns:p="http://schemas.microsoft.com/office/2006/metadata/properties" xmlns:ns2="0b7e5411-08af-414d-9d6b-7a75ebddda0e" xmlns:ns3="cfc9e5d4-f034-420c-b339-2b3df8594468" targetNamespace="http://schemas.microsoft.com/office/2006/metadata/properties" ma:root="true" ma:fieldsID="aa64c3cd3bce0c4c0e102706b647a8d0" ns2:_="" ns3:_="">
    <xsd:import namespace="0b7e5411-08af-414d-9d6b-7a75ebddda0e"/>
    <xsd:import namespace="cfc9e5d4-f034-420c-b339-2b3df8594468"/>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7e5411-08af-414d-9d6b-7a75ebddda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f673b56-9bd2-4bed-b2f2-2d9d37ecbb4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fc9e5d4-f034-420c-b339-2b3df8594468"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9aa8aa1-fe8c-4ebb-b453-0172c2fad332}" ma:internalName="TaxCatchAll" ma:showField="CatchAllData" ma:web="cfc9e5d4-f034-420c-b339-2b3df859446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7e5411-08af-414d-9d6b-7a75ebddda0e">
      <Terms xmlns="http://schemas.microsoft.com/office/infopath/2007/PartnerControls"/>
    </lcf76f155ced4ddcb4097134ff3c332f>
    <TaxCatchAll xmlns="cfc9e5d4-f034-420c-b339-2b3df8594468" xsi:nil="true"/>
  </documentManagement>
</p:properties>
</file>

<file path=customXml/itemProps1.xml><?xml version="1.0" encoding="utf-8"?>
<ds:datastoreItem xmlns:ds="http://schemas.openxmlformats.org/officeDocument/2006/customXml" ds:itemID="{77514833-DF04-478D-BFF8-782456E8BC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7e5411-08af-414d-9d6b-7a75ebddda0e"/>
    <ds:schemaRef ds:uri="cfc9e5d4-f034-420c-b339-2b3df85944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B695F33-F772-4C5C-B4F1-81617971FD22}">
  <ds:schemaRefs>
    <ds:schemaRef ds:uri="http://schemas.microsoft.com/sharepoint/v3/contenttype/forms"/>
  </ds:schemaRefs>
</ds:datastoreItem>
</file>

<file path=customXml/itemProps3.xml><?xml version="1.0" encoding="utf-8"?>
<ds:datastoreItem xmlns:ds="http://schemas.openxmlformats.org/officeDocument/2006/customXml" ds:itemID="{E62D177B-C6DD-42C3-A1EB-C572AAF68714}">
  <ds:schemaRefs>
    <ds:schemaRef ds:uri="http://schemas.microsoft.com/office/2006/metadata/properties"/>
    <ds:schemaRef ds:uri="http://schemas.microsoft.com/office/infopath/2007/PartnerControls"/>
    <ds:schemaRef ds:uri="0b7e5411-08af-414d-9d6b-7a75ebddda0e"/>
    <ds:schemaRef ds:uri="cfc9e5d4-f034-420c-b339-2b3df8594468"/>
  </ds:schemaRefs>
</ds:datastoreItem>
</file>

<file path=docProps/app.xml><?xml version="1.0" encoding="utf-8"?>
<Properties xmlns="http://schemas.openxmlformats.org/officeDocument/2006/extended-properties" xmlns:vt="http://schemas.openxmlformats.org/officeDocument/2006/docPropsVTypes">
  <TotalTime>605</TotalTime>
  <Words>457</Words>
  <Application>Microsoft Office PowerPoint</Application>
  <PresentationFormat>Widescreen</PresentationFormat>
  <Paragraphs>40</Paragraphs>
  <Slides>12</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Century Gothic</vt:lpstr>
      <vt:lpstr>Courier New</vt:lpstr>
      <vt:lpstr>Gill Sans MT</vt:lpstr>
      <vt:lpstr>Trebuchet MS</vt:lpstr>
      <vt:lpstr>Wingdings 3</vt:lpstr>
      <vt:lpstr>Facet</vt:lpstr>
      <vt:lpstr>Living &amp; caring as a vincentian </vt:lpstr>
      <vt:lpstr>PowerPoint Presentation</vt:lpstr>
      <vt:lpstr>Catholic social Teaching on Advocacy</vt:lpstr>
      <vt:lpstr>Pope Leo XIII, Rerum Novarum (no. 32)</vt:lpstr>
      <vt:lpstr>Pope benedict XVI, Deus Caritas Est</vt:lpstr>
      <vt:lpstr>Pope francis, Evangelii Gaudium (no. 183)</vt:lpstr>
      <vt:lpstr>U.S. Bishops</vt:lpstr>
      <vt:lpstr>Current legislative landscape</vt:lpstr>
      <vt:lpstr>How is our DC Office engaging?</vt:lpstr>
      <vt:lpstr>The importance of constituent advocacy</vt:lpstr>
      <vt:lpstr>How can you engage in our advocacy efforts?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Protecting Vulnerable Citizens and those who serve them</dc:title>
  <dc:creator>Jill Pioter</dc:creator>
  <cp:lastModifiedBy>dan kearns</cp:lastModifiedBy>
  <cp:revision>23</cp:revision>
  <dcterms:created xsi:type="dcterms:W3CDTF">2020-07-29T14:50:48Z</dcterms:created>
  <dcterms:modified xsi:type="dcterms:W3CDTF">2026-04-10T21:57:01Z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0x0101004DCFEC3D12D8D047AF776AF4888AD060</vt:lpwstr>
  </property>
  <property fmtid="{D5CDD505-2E9C-101B-9397-08002B2CF9AE}" pid="3" name="Order">
    <vt:r8>8013400</vt:r8>
  </property>
</Properties>
</file>