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5129C-74EB-429D-938A-343CE8A21E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Intersection of Mental Health and Poverty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6E8CB6-A901-4469-8FB5-4C0DC2D06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376861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i="1" dirty="0"/>
              <a:t>Mentioning the “unmentionable”</a:t>
            </a:r>
          </a:p>
          <a:p>
            <a:endParaRPr lang="en-US" sz="3600" b="1" i="1" dirty="0"/>
          </a:p>
          <a:p>
            <a:r>
              <a:rPr lang="en-US" sz="3600" b="1" i="1" dirty="0"/>
              <a:t>Karen Rice LCSW</a:t>
            </a:r>
          </a:p>
          <a:p>
            <a:r>
              <a:rPr lang="en-US" sz="2200" b="1" i="1" dirty="0"/>
              <a:t>Virginia Home for Boys and Girls</a:t>
            </a:r>
          </a:p>
          <a:p>
            <a:r>
              <a:rPr lang="en-US" sz="2200" b="1" i="1" dirty="0"/>
              <a:t>April 5, 2025</a:t>
            </a:r>
          </a:p>
        </p:txBody>
      </p:sp>
    </p:spTree>
    <p:extLst>
      <p:ext uri="{BB962C8B-B14F-4D97-AF65-F5344CB8AC3E}">
        <p14:creationId xmlns:p14="http://schemas.microsoft.com/office/powerpoint/2010/main" val="165421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E2F97-1718-44FA-B4B7-F77465022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Conversations that we move in to easily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76D12-B09F-4BDA-9F31-524366194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How are you today?</a:t>
            </a:r>
          </a:p>
          <a:p>
            <a:r>
              <a:rPr lang="en-US" b="1" dirty="0"/>
              <a:t>What is new with you?</a:t>
            </a:r>
          </a:p>
          <a:p>
            <a:endParaRPr lang="en-US" b="1" dirty="0"/>
          </a:p>
          <a:p>
            <a:r>
              <a:rPr lang="en-US" b="1" dirty="0"/>
              <a:t>Tell me about what is going on with you…</a:t>
            </a:r>
          </a:p>
          <a:p>
            <a:r>
              <a:rPr lang="en-US" b="1" dirty="0"/>
              <a:t>How can we be most helpful today?</a:t>
            </a:r>
          </a:p>
          <a:p>
            <a:endParaRPr lang="en-US" b="1" dirty="0"/>
          </a:p>
          <a:p>
            <a:r>
              <a:rPr lang="en-US" b="1" dirty="0"/>
              <a:t>Others?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i="1" dirty="0">
                <a:solidFill>
                  <a:srgbClr val="0070C0"/>
                </a:solidFill>
              </a:rPr>
              <a:t>For this is the message that you have heard from the beginning, that we should love one another.   </a:t>
            </a:r>
            <a:r>
              <a:rPr lang="en-US" sz="1200" dirty="0">
                <a:solidFill>
                  <a:srgbClr val="0070C0"/>
                </a:solidFill>
              </a:rPr>
              <a:t>1 John 3:11</a:t>
            </a:r>
          </a:p>
        </p:txBody>
      </p:sp>
    </p:spTree>
    <p:extLst>
      <p:ext uri="{BB962C8B-B14F-4D97-AF65-F5344CB8AC3E}">
        <p14:creationId xmlns:p14="http://schemas.microsoft.com/office/powerpoint/2010/main" val="1207783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89149-4680-43CA-BB4C-D0C505C06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Conversations we address with caution</a:t>
            </a:r>
            <a:br>
              <a:rPr lang="en-US" dirty="0"/>
            </a:br>
            <a:r>
              <a:rPr lang="en-US" dirty="0"/>
              <a:t>or even often avoid altogether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56BBC-D4FF-44EA-BC66-90B9C5138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29858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History of physical illnesses/current details of illnesses</a:t>
            </a:r>
          </a:p>
          <a:p>
            <a:r>
              <a:rPr lang="en-US" dirty="0"/>
              <a:t>Multiple relationships</a:t>
            </a:r>
          </a:p>
          <a:p>
            <a:r>
              <a:rPr lang="en-US" dirty="0"/>
              <a:t>“Sad” conversations</a:t>
            </a:r>
          </a:p>
          <a:p>
            <a:r>
              <a:rPr lang="en-US" dirty="0"/>
              <a:t>Topics causing heightened emotions:</a:t>
            </a:r>
          </a:p>
          <a:p>
            <a:pPr marL="0" indent="0">
              <a:buNone/>
            </a:pPr>
            <a:r>
              <a:rPr lang="en-US" dirty="0"/>
              <a:t>      anger, fear, frustration, worry, loss of faith, etc.</a:t>
            </a:r>
          </a:p>
          <a:p>
            <a:r>
              <a:rPr lang="en-US" dirty="0"/>
              <a:t>Intimacy</a:t>
            </a:r>
          </a:p>
          <a:p>
            <a:r>
              <a:rPr lang="en-US" dirty="0"/>
              <a:t>Politics…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i="1" dirty="0">
                <a:solidFill>
                  <a:srgbClr val="0070C0"/>
                </a:solidFill>
              </a:rPr>
              <a:t>Let brotherly love continue.  Do not neglect to show hospitality to strangers, for thereby some have entertained angels unawares.       </a:t>
            </a:r>
            <a:r>
              <a:rPr lang="en-US" sz="1600" dirty="0">
                <a:solidFill>
                  <a:srgbClr val="0070C0"/>
                </a:solidFill>
              </a:rPr>
              <a:t>Hebrews 13: 1-2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396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3F134-00B5-460B-8A6C-4F52B28F7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avoidance, discomfort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34E20-B531-41B6-BFD2-0DDFE3A1F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1620"/>
            <a:ext cx="8596668" cy="4922520"/>
          </a:xfrm>
        </p:spPr>
        <p:txBody>
          <a:bodyPr>
            <a:normAutofit/>
          </a:bodyPr>
          <a:lstStyle/>
          <a:p>
            <a:r>
              <a:rPr lang="en-US" dirty="0"/>
              <a:t>Need to be “polite”</a:t>
            </a:r>
          </a:p>
          <a:p>
            <a:r>
              <a:rPr lang="en-US" dirty="0"/>
              <a:t>Lack of response available</a:t>
            </a:r>
          </a:p>
          <a:p>
            <a:r>
              <a:rPr lang="en-US" dirty="0"/>
              <a:t>Lack of knowledge of issue at hand</a:t>
            </a:r>
          </a:p>
          <a:p>
            <a:r>
              <a:rPr lang="en-US" dirty="0"/>
              <a:t>Fear of causing discomfort or pain </a:t>
            </a:r>
          </a:p>
          <a:p>
            <a:r>
              <a:rPr lang="en-US" dirty="0"/>
              <a:t>Fear of the speaker / reactions</a:t>
            </a:r>
          </a:p>
          <a:p>
            <a:r>
              <a:rPr lang="en-US" dirty="0"/>
              <a:t>Our own intersection with the issue at hand</a:t>
            </a:r>
          </a:p>
          <a:p>
            <a:pPr lvl="1"/>
            <a:r>
              <a:rPr lang="en-US" dirty="0"/>
              <a:t>Years passed, or now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sz="1800" dirty="0"/>
              <a:t>Others?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b="1" i="1" dirty="0">
                <a:solidFill>
                  <a:srgbClr val="0070C0"/>
                </a:solidFill>
              </a:rPr>
              <a:t>Therefore let us not pass judgment on one another any longer, but rather decide never to put a stumbling block or hindrance in the way of a brother.  </a:t>
            </a:r>
            <a:r>
              <a:rPr lang="en-US" sz="1200" dirty="0"/>
              <a:t>Romans 14:13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78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BB30C-8D40-484B-BE12-58FA80A2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need from each other-</a:t>
            </a:r>
            <a:br>
              <a:rPr lang="en-US" dirty="0"/>
            </a:br>
            <a:r>
              <a:rPr lang="en-US" dirty="0"/>
              <a:t>    </a:t>
            </a:r>
            <a:r>
              <a:rPr lang="en-US" i="1" dirty="0"/>
              <a:t>what our friends need from us…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CC57B-BD34-4BB7-AC70-8676DFD4F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u="sng" dirty="0"/>
              <a:t>Real</a:t>
            </a:r>
            <a:r>
              <a:rPr lang="en-US" sz="2800" dirty="0"/>
              <a:t> conversation- trust your gut!</a:t>
            </a:r>
          </a:p>
          <a:p>
            <a:r>
              <a:rPr lang="en-US" sz="2800" dirty="0"/>
              <a:t>Caring honesty</a:t>
            </a:r>
          </a:p>
          <a:p>
            <a:r>
              <a:rPr lang="en-US" sz="2800" dirty="0"/>
              <a:t>Genuine interest</a:t>
            </a:r>
          </a:p>
          <a:p>
            <a:r>
              <a:rPr lang="en-US" sz="2800" dirty="0"/>
              <a:t>Sincere presentation</a:t>
            </a:r>
          </a:p>
          <a:p>
            <a:r>
              <a:rPr lang="en-US" sz="2800" dirty="0"/>
              <a:t>Eye contact</a:t>
            </a:r>
          </a:p>
          <a:p>
            <a:r>
              <a:rPr lang="en-US" sz="2800" dirty="0"/>
              <a:t>Humor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0070C0"/>
                </a:solidFill>
              </a:rPr>
              <a:t>Do not neglect to do good and to share what you have, for such sacrifices are pleasing to God.   </a:t>
            </a:r>
            <a:r>
              <a:rPr lang="en-US" sz="1700" dirty="0">
                <a:solidFill>
                  <a:srgbClr val="0070C0"/>
                </a:solidFill>
              </a:rPr>
              <a:t>Hebrews 13:16</a:t>
            </a:r>
          </a:p>
        </p:txBody>
      </p:sp>
    </p:spTree>
    <p:extLst>
      <p:ext uri="{BB962C8B-B14F-4D97-AF65-F5344CB8AC3E}">
        <p14:creationId xmlns:p14="http://schemas.microsoft.com/office/powerpoint/2010/main" val="1984874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7402-5C36-4C20-8929-D449C0FC6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follow Jesus’ lead…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97A4E-D251-4382-9C57-A3EC6CEF6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7321"/>
            <a:ext cx="8596668" cy="427352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Matthew 25 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rgbClr val="0070C0"/>
                </a:solidFill>
              </a:rPr>
              <a:t>For I was hungry and you gave me food.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rgbClr val="0070C0"/>
                </a:solidFill>
              </a:rPr>
              <a:t>I was thirsty and you gave me drink.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rgbClr val="0070C0"/>
                </a:solidFill>
              </a:rPr>
              <a:t>I was a stranger and you welcomed me.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rgbClr val="0070C0"/>
                </a:solidFill>
              </a:rPr>
              <a:t>I was naked and you clothed me.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rgbClr val="0070C0"/>
                </a:solidFill>
              </a:rPr>
              <a:t>I was sick and you visited me.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rgbClr val="0070C0"/>
                </a:solidFill>
              </a:rPr>
              <a:t>I was in prison and you came to me.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chemeClr val="accent5"/>
                </a:solidFill>
              </a:rPr>
              <a:t>I was poor and you noticed.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chemeClr val="accent5"/>
                </a:solidFill>
              </a:rPr>
              <a:t>I was mentally ill and you cared enough to listen.</a:t>
            </a:r>
          </a:p>
        </p:txBody>
      </p:sp>
    </p:spTree>
    <p:extLst>
      <p:ext uri="{BB962C8B-B14F-4D97-AF65-F5344CB8AC3E}">
        <p14:creationId xmlns:p14="http://schemas.microsoft.com/office/powerpoint/2010/main" val="4229182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0E9EE-746E-443A-9671-CFF0275A8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7720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b="1" u="sng" dirty="0"/>
              <a:t>DO</a:t>
            </a:r>
            <a:r>
              <a:rPr lang="en-US" dirty="0"/>
              <a:t> I say?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00F91-B3E0-4DF8-864F-13CD7347A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5441"/>
            <a:ext cx="8596668" cy="4425922"/>
          </a:xfrm>
        </p:spPr>
        <p:txBody>
          <a:bodyPr/>
          <a:lstStyle/>
          <a:p>
            <a:r>
              <a:rPr lang="en-US" b="1" dirty="0"/>
              <a:t>Ways to start conversations</a:t>
            </a:r>
          </a:p>
          <a:p>
            <a:r>
              <a:rPr lang="en-US" b="1" dirty="0"/>
              <a:t>Ways to address concerns</a:t>
            </a:r>
          </a:p>
          <a:p>
            <a:pPr lvl="1"/>
            <a:r>
              <a:rPr lang="en-US" dirty="0"/>
              <a:t>Mental Illness or Substance Use                           </a:t>
            </a:r>
            <a:r>
              <a:rPr lang="en-US" dirty="0">
                <a:solidFill>
                  <a:srgbClr val="FF0000"/>
                </a:solidFill>
              </a:rPr>
              <a:t>Consider person-first language,</a:t>
            </a:r>
          </a:p>
          <a:p>
            <a:pPr lvl="1"/>
            <a:r>
              <a:rPr lang="en-US" dirty="0"/>
              <a:t>Aggression                                                         </a:t>
            </a:r>
            <a:r>
              <a:rPr lang="en-US" dirty="0">
                <a:solidFill>
                  <a:srgbClr val="FF0000"/>
                </a:solidFill>
              </a:rPr>
              <a:t> consistent voice and tone,</a:t>
            </a:r>
          </a:p>
          <a:p>
            <a:pPr lvl="1"/>
            <a:r>
              <a:rPr lang="en-US" dirty="0"/>
              <a:t>Psychosis/reality testing challenges                      </a:t>
            </a:r>
            <a:r>
              <a:rPr lang="en-US" dirty="0">
                <a:solidFill>
                  <a:srgbClr val="FF0000"/>
                </a:solidFill>
              </a:rPr>
              <a:t>practice and consultation,</a:t>
            </a:r>
          </a:p>
          <a:p>
            <a:pPr lvl="1"/>
            <a:r>
              <a:rPr lang="en-US" dirty="0"/>
              <a:t>Being overwhelmed                                              </a:t>
            </a:r>
            <a:r>
              <a:rPr lang="en-US" dirty="0">
                <a:solidFill>
                  <a:srgbClr val="FF0000"/>
                </a:solidFill>
              </a:rPr>
              <a:t>taking breaks, not “fixing”</a:t>
            </a:r>
          </a:p>
          <a:p>
            <a:pPr lvl="1"/>
            <a:r>
              <a:rPr lang="en-US" dirty="0"/>
              <a:t>Loss                                                                     </a:t>
            </a:r>
            <a:r>
              <a:rPr lang="en-US" dirty="0">
                <a:solidFill>
                  <a:srgbClr val="FF0000"/>
                </a:solidFill>
              </a:rPr>
              <a:t>and allowing silences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Don’t hesitate…model , reduce stigma, break the topic “ceiling”</a:t>
            </a:r>
          </a:p>
        </p:txBody>
      </p:sp>
    </p:spTree>
    <p:extLst>
      <p:ext uri="{BB962C8B-B14F-4D97-AF65-F5344CB8AC3E}">
        <p14:creationId xmlns:p14="http://schemas.microsoft.com/office/powerpoint/2010/main" val="2829679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B895A-A705-4753-8EAB-E43B7B089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One to </a:t>
            </a:r>
            <a:r>
              <a:rPr lang="en-US" u="sng" dirty="0"/>
              <a:t>never</a:t>
            </a:r>
            <a:r>
              <a:rPr lang="en-US" dirty="0"/>
              <a:t> avoid…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3482E-95E2-4261-825A-0050BD697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     </a:t>
            </a:r>
            <a:r>
              <a:rPr lang="en-US" sz="2800" b="1" dirty="0"/>
              <a:t>Concerns about suicidal thinking</a:t>
            </a:r>
          </a:p>
          <a:p>
            <a:pPr marL="0" indent="0" algn="ctr">
              <a:buNone/>
            </a:pPr>
            <a:r>
              <a:rPr lang="en-US" sz="2800" b="1" dirty="0"/>
              <a:t>or behaviors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2800" b="1" dirty="0"/>
              <a:t>QPR: Question, Persuade, Refer</a:t>
            </a:r>
          </a:p>
          <a:p>
            <a:pPr marL="0" indent="0" algn="ctr">
              <a:buNone/>
            </a:pPr>
            <a:r>
              <a:rPr lang="en-US" sz="2800" b="1" u="sng" dirty="0">
                <a:solidFill>
                  <a:srgbClr val="FF0000"/>
                </a:solidFill>
              </a:rPr>
              <a:t>ASK–</a:t>
            </a:r>
            <a:r>
              <a:rPr lang="en-US" sz="2800" b="1" dirty="0">
                <a:solidFill>
                  <a:srgbClr val="FF0000"/>
                </a:solidFill>
              </a:rPr>
              <a:t> Are you thinking of killing yourself?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179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7A6DA-E5DA-4761-91B7-E1F35E7F4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                       </a:t>
            </a:r>
            <a:r>
              <a:rPr lang="en-US" b="1" dirty="0"/>
              <a:t>Questions…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C2A3B-3737-4A17-AF4D-CB94ACDD5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****************************************************************************************************</a:t>
            </a:r>
          </a:p>
          <a:p>
            <a:pPr marL="0" indent="0" algn="ctr">
              <a:buNone/>
            </a:pPr>
            <a:r>
              <a:rPr lang="en-US" sz="2800" dirty="0"/>
              <a:t>God calls you to the place </a:t>
            </a:r>
          </a:p>
          <a:p>
            <a:pPr marL="0" indent="0" algn="ctr">
              <a:buNone/>
            </a:pPr>
            <a:r>
              <a:rPr lang="en-US" sz="2800" dirty="0"/>
              <a:t>where the world’s greatest hunger</a:t>
            </a:r>
          </a:p>
          <a:p>
            <a:pPr marL="0" indent="0" algn="ctr">
              <a:buNone/>
            </a:pPr>
            <a:r>
              <a:rPr lang="en-US" sz="2800" dirty="0"/>
              <a:t>and your deepest gladness</a:t>
            </a:r>
          </a:p>
          <a:p>
            <a:pPr marL="0" indent="0" algn="ctr">
              <a:buNone/>
            </a:pPr>
            <a:r>
              <a:rPr lang="en-US" sz="2800" dirty="0"/>
              <a:t>meet.</a:t>
            </a:r>
          </a:p>
          <a:p>
            <a:pPr marL="0" indent="0" algn="ctr">
              <a:buNone/>
            </a:pPr>
            <a:r>
              <a:rPr lang="en-US" sz="2800" dirty="0"/>
              <a:t>                                   </a:t>
            </a:r>
            <a:r>
              <a:rPr lang="en-US" sz="1400" dirty="0"/>
              <a:t>Frederick Buechner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276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3075</TotalTime>
  <Words>497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The Intersection of Mental Health and Poverty</vt:lpstr>
      <vt:lpstr> Conversations that we move in to easily</vt:lpstr>
      <vt:lpstr> Conversations we address with caution or even often avoid altogether</vt:lpstr>
      <vt:lpstr>Reasons for avoidance, discomfort</vt:lpstr>
      <vt:lpstr>What we need from each other-     what our friends need from us…</vt:lpstr>
      <vt:lpstr>How we follow Jesus’ lead…</vt:lpstr>
      <vt:lpstr>What DO I say?</vt:lpstr>
      <vt:lpstr>  One to never avoid…</vt:lpstr>
      <vt:lpstr>                        Questions…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Intersection of Mental Health and Poverty</dc:title>
  <dc:creator>Karen Rice</dc:creator>
  <cp:lastModifiedBy>dan kearns</cp:lastModifiedBy>
  <cp:revision>19</cp:revision>
  <dcterms:created xsi:type="dcterms:W3CDTF">2025-03-31T22:39:14Z</dcterms:created>
  <dcterms:modified xsi:type="dcterms:W3CDTF">2025-04-04T20:25:45Z</dcterms:modified>
</cp:coreProperties>
</file>