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75" r:id="rId5"/>
    <p:sldId id="312" r:id="rId6"/>
    <p:sldId id="335" r:id="rId7"/>
    <p:sldId id="361" r:id="rId8"/>
    <p:sldId id="257" r:id="rId9"/>
    <p:sldId id="293" r:id="rId10"/>
    <p:sldId id="287" r:id="rId11"/>
    <p:sldId id="334" r:id="rId12"/>
    <p:sldId id="313" r:id="rId13"/>
    <p:sldId id="307" r:id="rId14"/>
    <p:sldId id="314" r:id="rId15"/>
    <p:sldId id="270" r:id="rId16"/>
    <p:sldId id="269" r:id="rId17"/>
    <p:sldId id="268" r:id="rId18"/>
    <p:sldId id="315" r:id="rId19"/>
    <p:sldId id="362" r:id="rId20"/>
    <p:sldId id="317" r:id="rId21"/>
    <p:sldId id="363" r:id="rId22"/>
    <p:sldId id="316" r:id="rId23"/>
    <p:sldId id="277" r:id="rId24"/>
    <p:sldId id="329" r:id="rId25"/>
    <p:sldId id="330" r:id="rId26"/>
    <p:sldId id="327" r:id="rId27"/>
    <p:sldId id="364" r:id="rId28"/>
    <p:sldId id="321" r:id="rId29"/>
    <p:sldId id="320" r:id="rId30"/>
    <p:sldId id="365" r:id="rId31"/>
    <p:sldId id="310"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43228-C703-75EC-D662-B5597B9DEF19}" v="1" dt="2025-04-02T15:28:44.106"/>
    <p1510:client id="{76D3C8F5-2192-D10D-85C5-B24BC11343B7}" v="536" dt="2025-04-02T15:13:36.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58015-B93A-4C34-B797-3297CFC11261}" type="doc">
      <dgm:prSet loTypeId="urn:microsoft.com/office/officeart/2005/8/layout/chevron1" loCatId="process" qsTypeId="urn:microsoft.com/office/officeart/2005/8/quickstyle/simple1" qsCatId="simple" csTypeId="urn:microsoft.com/office/officeart/2005/8/colors/colorful1" csCatId="colorful" phldr="1"/>
      <dgm:spPr/>
    </dgm:pt>
    <dgm:pt modelId="{7B67B70B-467F-453A-830A-677BFE3B9D94}">
      <dgm:prSet phldrT="[Text]"/>
      <dgm:spPr/>
      <dgm:t>
        <a:bodyPr/>
        <a:lstStyle/>
        <a:p>
          <a:r>
            <a:rPr lang="en-US"/>
            <a:t>Access</a:t>
          </a:r>
        </a:p>
      </dgm:t>
    </dgm:pt>
    <dgm:pt modelId="{2867F8FE-43C5-45FF-B5FB-AD7DCC7EE13F}" type="parTrans" cxnId="{B707DDCC-42B6-4E71-BBF7-AC6E6B84B235}">
      <dgm:prSet/>
      <dgm:spPr/>
      <dgm:t>
        <a:bodyPr/>
        <a:lstStyle/>
        <a:p>
          <a:endParaRPr lang="en-US"/>
        </a:p>
      </dgm:t>
    </dgm:pt>
    <dgm:pt modelId="{6E9346E7-9C54-4B04-A9A6-6FA047A1FFE9}" type="sibTrans" cxnId="{B707DDCC-42B6-4E71-BBF7-AC6E6B84B235}">
      <dgm:prSet/>
      <dgm:spPr/>
      <dgm:t>
        <a:bodyPr/>
        <a:lstStyle/>
        <a:p>
          <a:endParaRPr lang="en-US"/>
        </a:p>
      </dgm:t>
    </dgm:pt>
    <dgm:pt modelId="{4C4F21A5-3276-48A0-A427-311B64DE4F49}">
      <dgm:prSet phldrT="[Text]"/>
      <dgm:spPr/>
      <dgm:t>
        <a:bodyPr/>
        <a:lstStyle/>
        <a:p>
          <a:r>
            <a:rPr lang="en-US"/>
            <a:t>Assessment</a:t>
          </a:r>
        </a:p>
      </dgm:t>
    </dgm:pt>
    <dgm:pt modelId="{925FF694-9EA9-431C-95CF-6596A2E10869}" type="parTrans" cxnId="{E7FE4ABE-DA9B-4CFF-B3EA-D248D0B360FD}">
      <dgm:prSet/>
      <dgm:spPr/>
      <dgm:t>
        <a:bodyPr/>
        <a:lstStyle/>
        <a:p>
          <a:endParaRPr lang="en-US"/>
        </a:p>
      </dgm:t>
    </dgm:pt>
    <dgm:pt modelId="{9A0B07D2-0EF8-4B64-A2B3-123ABD37EB1B}" type="sibTrans" cxnId="{E7FE4ABE-DA9B-4CFF-B3EA-D248D0B360FD}">
      <dgm:prSet/>
      <dgm:spPr/>
      <dgm:t>
        <a:bodyPr/>
        <a:lstStyle/>
        <a:p>
          <a:endParaRPr lang="en-US"/>
        </a:p>
      </dgm:t>
    </dgm:pt>
    <dgm:pt modelId="{5E68F10E-E714-4AA8-8DD7-267ECFE8C754}">
      <dgm:prSet phldrT="[Text]"/>
      <dgm:spPr/>
      <dgm:t>
        <a:bodyPr/>
        <a:lstStyle/>
        <a:p>
          <a:r>
            <a:rPr lang="en-US"/>
            <a:t>Prioritization</a:t>
          </a:r>
        </a:p>
      </dgm:t>
    </dgm:pt>
    <dgm:pt modelId="{36ABE911-F061-4BFE-AEB7-5DC543DD954F}" type="parTrans" cxnId="{9F243F52-60F9-47A8-B194-1D2020F4AFB4}">
      <dgm:prSet/>
      <dgm:spPr/>
      <dgm:t>
        <a:bodyPr/>
        <a:lstStyle/>
        <a:p>
          <a:endParaRPr lang="en-US"/>
        </a:p>
      </dgm:t>
    </dgm:pt>
    <dgm:pt modelId="{F482A53A-7922-475B-A488-09F80380C6A8}" type="sibTrans" cxnId="{9F243F52-60F9-47A8-B194-1D2020F4AFB4}">
      <dgm:prSet/>
      <dgm:spPr/>
      <dgm:t>
        <a:bodyPr/>
        <a:lstStyle/>
        <a:p>
          <a:endParaRPr lang="en-US"/>
        </a:p>
      </dgm:t>
    </dgm:pt>
    <dgm:pt modelId="{FBF8AF55-3A79-4DD9-ABD1-E5F88417A812}">
      <dgm:prSet/>
      <dgm:spPr/>
      <dgm:t>
        <a:bodyPr/>
        <a:lstStyle/>
        <a:p>
          <a:r>
            <a:rPr lang="en-US"/>
            <a:t>Referral</a:t>
          </a:r>
        </a:p>
      </dgm:t>
    </dgm:pt>
    <dgm:pt modelId="{951E37FB-39DA-4DE0-A128-394907736715}" type="parTrans" cxnId="{C70BFE5F-F63B-4B39-BFBA-4D22CBB62D17}">
      <dgm:prSet/>
      <dgm:spPr/>
      <dgm:t>
        <a:bodyPr/>
        <a:lstStyle/>
        <a:p>
          <a:endParaRPr lang="en-US"/>
        </a:p>
      </dgm:t>
    </dgm:pt>
    <dgm:pt modelId="{6333FA38-D5D3-4B10-B599-6180072F9429}" type="sibTrans" cxnId="{C70BFE5F-F63B-4B39-BFBA-4D22CBB62D17}">
      <dgm:prSet/>
      <dgm:spPr/>
      <dgm:t>
        <a:bodyPr/>
        <a:lstStyle/>
        <a:p>
          <a:endParaRPr lang="en-US"/>
        </a:p>
      </dgm:t>
    </dgm:pt>
    <dgm:pt modelId="{D4658A4F-1A48-49D3-B2CA-7F8F3F72584E}" type="pres">
      <dgm:prSet presAssocID="{B2D58015-B93A-4C34-B797-3297CFC11261}" presName="Name0" presStyleCnt="0">
        <dgm:presLayoutVars>
          <dgm:dir/>
          <dgm:animLvl val="lvl"/>
          <dgm:resizeHandles val="exact"/>
        </dgm:presLayoutVars>
      </dgm:prSet>
      <dgm:spPr/>
    </dgm:pt>
    <dgm:pt modelId="{7845715E-2CDD-4934-BF4D-2E8676A95236}" type="pres">
      <dgm:prSet presAssocID="{7B67B70B-467F-453A-830A-677BFE3B9D94}" presName="parTxOnly" presStyleLbl="node1" presStyleIdx="0" presStyleCnt="4" custLinFactNeighborX="-76366" custLinFactNeighborY="-94653">
        <dgm:presLayoutVars>
          <dgm:chMax val="0"/>
          <dgm:chPref val="0"/>
          <dgm:bulletEnabled val="1"/>
        </dgm:presLayoutVars>
      </dgm:prSet>
      <dgm:spPr/>
    </dgm:pt>
    <dgm:pt modelId="{FB13E23F-5AED-48EB-BD84-E37CB000CAC6}" type="pres">
      <dgm:prSet presAssocID="{6E9346E7-9C54-4B04-A9A6-6FA047A1FFE9}" presName="parTxOnlySpace" presStyleCnt="0"/>
      <dgm:spPr/>
    </dgm:pt>
    <dgm:pt modelId="{79D0CE66-75E8-4BDE-8EAD-EDB8C3D03324}" type="pres">
      <dgm:prSet presAssocID="{4C4F21A5-3276-48A0-A427-311B64DE4F49}" presName="parTxOnly" presStyleLbl="node1" presStyleIdx="1" presStyleCnt="4" custLinFactNeighborX="-36439" custLinFactNeighborY="-94653">
        <dgm:presLayoutVars>
          <dgm:chMax val="0"/>
          <dgm:chPref val="0"/>
          <dgm:bulletEnabled val="1"/>
        </dgm:presLayoutVars>
      </dgm:prSet>
      <dgm:spPr/>
    </dgm:pt>
    <dgm:pt modelId="{D8893767-DF2F-494B-846E-60BA944808A3}" type="pres">
      <dgm:prSet presAssocID="{9A0B07D2-0EF8-4B64-A2B3-123ABD37EB1B}" presName="parTxOnlySpace" presStyleCnt="0"/>
      <dgm:spPr/>
    </dgm:pt>
    <dgm:pt modelId="{235855CA-29AB-49DC-8741-7475625254FE}" type="pres">
      <dgm:prSet presAssocID="{5E68F10E-E714-4AA8-8DD7-267ECFE8C754}" presName="parTxOnly" presStyleLbl="node1" presStyleIdx="2" presStyleCnt="4" custLinFactNeighborX="-50557" custLinFactNeighborY="-94653">
        <dgm:presLayoutVars>
          <dgm:chMax val="0"/>
          <dgm:chPref val="0"/>
          <dgm:bulletEnabled val="1"/>
        </dgm:presLayoutVars>
      </dgm:prSet>
      <dgm:spPr/>
    </dgm:pt>
    <dgm:pt modelId="{8942540D-BFBD-4BAA-849F-8A8C1BB3BD51}" type="pres">
      <dgm:prSet presAssocID="{F482A53A-7922-475B-A488-09F80380C6A8}" presName="parTxOnlySpace" presStyleCnt="0"/>
      <dgm:spPr/>
    </dgm:pt>
    <dgm:pt modelId="{77A0DB93-5C9E-4EEA-802B-8053F380AD31}" type="pres">
      <dgm:prSet presAssocID="{FBF8AF55-3A79-4DD9-ABD1-E5F88417A812}" presName="parTxOnly" presStyleLbl="node1" presStyleIdx="3" presStyleCnt="4" custLinFactNeighborX="-83210" custLinFactNeighborY="-94653">
        <dgm:presLayoutVars>
          <dgm:chMax val="0"/>
          <dgm:chPref val="0"/>
          <dgm:bulletEnabled val="1"/>
        </dgm:presLayoutVars>
      </dgm:prSet>
      <dgm:spPr/>
    </dgm:pt>
  </dgm:ptLst>
  <dgm:cxnLst>
    <dgm:cxn modelId="{475C9D22-96C8-4486-BC8F-14A9E0A808F6}" type="presOf" srcId="{7B67B70B-467F-453A-830A-677BFE3B9D94}" destId="{7845715E-2CDD-4934-BF4D-2E8676A95236}" srcOrd="0" destOrd="0" presId="urn:microsoft.com/office/officeart/2005/8/layout/chevron1"/>
    <dgm:cxn modelId="{C92F0933-317B-4341-ABF4-4665E3433536}" type="presOf" srcId="{5E68F10E-E714-4AA8-8DD7-267ECFE8C754}" destId="{235855CA-29AB-49DC-8741-7475625254FE}" srcOrd="0" destOrd="0" presId="urn:microsoft.com/office/officeart/2005/8/layout/chevron1"/>
    <dgm:cxn modelId="{C70BFE5F-F63B-4B39-BFBA-4D22CBB62D17}" srcId="{B2D58015-B93A-4C34-B797-3297CFC11261}" destId="{FBF8AF55-3A79-4DD9-ABD1-E5F88417A812}" srcOrd="3" destOrd="0" parTransId="{951E37FB-39DA-4DE0-A128-394907736715}" sibTransId="{6333FA38-D5D3-4B10-B599-6180072F9429}"/>
    <dgm:cxn modelId="{4CC6D746-FA3B-41CB-A8F2-AB511C266C08}" type="presOf" srcId="{FBF8AF55-3A79-4DD9-ABD1-E5F88417A812}" destId="{77A0DB93-5C9E-4EEA-802B-8053F380AD31}" srcOrd="0" destOrd="0" presId="urn:microsoft.com/office/officeart/2005/8/layout/chevron1"/>
    <dgm:cxn modelId="{9F243F52-60F9-47A8-B194-1D2020F4AFB4}" srcId="{B2D58015-B93A-4C34-B797-3297CFC11261}" destId="{5E68F10E-E714-4AA8-8DD7-267ECFE8C754}" srcOrd="2" destOrd="0" parTransId="{36ABE911-F061-4BFE-AEB7-5DC543DD954F}" sibTransId="{F482A53A-7922-475B-A488-09F80380C6A8}"/>
    <dgm:cxn modelId="{7258529B-9430-4A8F-A35A-8567960F8569}" type="presOf" srcId="{B2D58015-B93A-4C34-B797-3297CFC11261}" destId="{D4658A4F-1A48-49D3-B2CA-7F8F3F72584E}" srcOrd="0" destOrd="0" presId="urn:microsoft.com/office/officeart/2005/8/layout/chevron1"/>
    <dgm:cxn modelId="{E7FE4ABE-DA9B-4CFF-B3EA-D248D0B360FD}" srcId="{B2D58015-B93A-4C34-B797-3297CFC11261}" destId="{4C4F21A5-3276-48A0-A427-311B64DE4F49}" srcOrd="1" destOrd="0" parTransId="{925FF694-9EA9-431C-95CF-6596A2E10869}" sibTransId="{9A0B07D2-0EF8-4B64-A2B3-123ABD37EB1B}"/>
    <dgm:cxn modelId="{72F705CC-3856-4B26-AE4C-8FAF1A2ADD05}" type="presOf" srcId="{4C4F21A5-3276-48A0-A427-311B64DE4F49}" destId="{79D0CE66-75E8-4BDE-8EAD-EDB8C3D03324}" srcOrd="0" destOrd="0" presId="urn:microsoft.com/office/officeart/2005/8/layout/chevron1"/>
    <dgm:cxn modelId="{B707DDCC-42B6-4E71-BBF7-AC6E6B84B235}" srcId="{B2D58015-B93A-4C34-B797-3297CFC11261}" destId="{7B67B70B-467F-453A-830A-677BFE3B9D94}" srcOrd="0" destOrd="0" parTransId="{2867F8FE-43C5-45FF-B5FB-AD7DCC7EE13F}" sibTransId="{6E9346E7-9C54-4B04-A9A6-6FA047A1FFE9}"/>
    <dgm:cxn modelId="{E7C6B884-99E6-4503-8BE9-8B89FBF2B34C}" type="presParOf" srcId="{D4658A4F-1A48-49D3-B2CA-7F8F3F72584E}" destId="{7845715E-2CDD-4934-BF4D-2E8676A95236}" srcOrd="0" destOrd="0" presId="urn:microsoft.com/office/officeart/2005/8/layout/chevron1"/>
    <dgm:cxn modelId="{E7A3E3AC-B46D-4E95-A92D-490AFA50A9B9}" type="presParOf" srcId="{D4658A4F-1A48-49D3-B2CA-7F8F3F72584E}" destId="{FB13E23F-5AED-48EB-BD84-E37CB000CAC6}" srcOrd="1" destOrd="0" presId="urn:microsoft.com/office/officeart/2005/8/layout/chevron1"/>
    <dgm:cxn modelId="{D852F353-0D15-4AF5-A880-D6BE4AADA53D}" type="presParOf" srcId="{D4658A4F-1A48-49D3-B2CA-7F8F3F72584E}" destId="{79D0CE66-75E8-4BDE-8EAD-EDB8C3D03324}" srcOrd="2" destOrd="0" presId="urn:microsoft.com/office/officeart/2005/8/layout/chevron1"/>
    <dgm:cxn modelId="{B86EB04A-7808-4C2A-B9A9-91E59007E0CF}" type="presParOf" srcId="{D4658A4F-1A48-49D3-B2CA-7F8F3F72584E}" destId="{D8893767-DF2F-494B-846E-60BA944808A3}" srcOrd="3" destOrd="0" presId="urn:microsoft.com/office/officeart/2005/8/layout/chevron1"/>
    <dgm:cxn modelId="{E7CA91AC-9BDF-4F6D-A230-4A4575A914E6}" type="presParOf" srcId="{D4658A4F-1A48-49D3-B2CA-7F8F3F72584E}" destId="{235855CA-29AB-49DC-8741-7475625254FE}" srcOrd="4" destOrd="0" presId="urn:microsoft.com/office/officeart/2005/8/layout/chevron1"/>
    <dgm:cxn modelId="{395AC0B0-27E6-4139-9E2F-406FEA834B6E}" type="presParOf" srcId="{D4658A4F-1A48-49D3-B2CA-7F8F3F72584E}" destId="{8942540D-BFBD-4BAA-849F-8A8C1BB3BD51}" srcOrd="5" destOrd="0" presId="urn:microsoft.com/office/officeart/2005/8/layout/chevron1"/>
    <dgm:cxn modelId="{B00EE379-0E30-4614-82D1-7BE6127D234D}" type="presParOf" srcId="{D4658A4F-1A48-49D3-B2CA-7F8F3F72584E}" destId="{77A0DB93-5C9E-4EEA-802B-8053F380AD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C0965-64A6-4A62-8831-C183FB18310D}"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B7E87A13-E6C4-41D9-89AC-80A3C2BB5468}">
      <dgm:prSet phldrT="[Text]"/>
      <dgm:spPr/>
      <dgm:t>
        <a:bodyPr/>
        <a:lstStyle/>
        <a:p>
          <a:pPr>
            <a:defRPr b="1"/>
          </a:pPr>
          <a:r>
            <a:rPr lang="en-US" b="0"/>
            <a:t>2015: CoC identifies need for diversion (exploring options for those seeking shelter)</a:t>
          </a:r>
          <a:r>
            <a:rPr lang="en-US" b="0">
              <a:latin typeface="Calibri Light" panose="020F0302020204030204"/>
            </a:rPr>
            <a:t> </a:t>
          </a:r>
          <a:endParaRPr lang="en-US" b="0"/>
        </a:p>
      </dgm:t>
    </dgm:pt>
    <dgm:pt modelId="{EA4C3A01-4300-49E8-92BA-F52DFB05A001}" type="parTrans" cxnId="{CF9D38B7-2099-464D-9B43-E6F2F699781A}">
      <dgm:prSet/>
      <dgm:spPr/>
      <dgm:t>
        <a:bodyPr/>
        <a:lstStyle/>
        <a:p>
          <a:endParaRPr lang="en-US"/>
        </a:p>
      </dgm:t>
    </dgm:pt>
    <dgm:pt modelId="{A812C791-C48C-4B50-B974-B9C8DD450348}" type="sibTrans" cxnId="{CF9D38B7-2099-464D-9B43-E6F2F699781A}">
      <dgm:prSet/>
      <dgm:spPr/>
      <dgm:t>
        <a:bodyPr/>
        <a:lstStyle/>
        <a:p>
          <a:endParaRPr lang="en-US"/>
        </a:p>
      </dgm:t>
    </dgm:pt>
    <dgm:pt modelId="{A9EF425B-480C-4208-9CC9-C9F2F12221BE}">
      <dgm:prSet phldrT="[Text]"/>
      <dgm:spPr/>
      <dgm:t>
        <a:bodyPr/>
        <a:lstStyle/>
        <a:p>
          <a:pPr>
            <a:defRPr b="1"/>
          </a:pPr>
          <a:r>
            <a:rPr lang="en-US" b="0"/>
            <a:t>2016 Diversion task force develops Shelter Diversion Line</a:t>
          </a:r>
        </a:p>
      </dgm:t>
    </dgm:pt>
    <dgm:pt modelId="{9FEB8790-8643-44C0-B6FC-DCCA9B7BA3B2}" type="parTrans" cxnId="{29035A96-8E08-4373-A799-B562A8D3239F}">
      <dgm:prSet/>
      <dgm:spPr/>
      <dgm:t>
        <a:bodyPr/>
        <a:lstStyle/>
        <a:p>
          <a:endParaRPr lang="en-US"/>
        </a:p>
      </dgm:t>
    </dgm:pt>
    <dgm:pt modelId="{954775DC-7BBB-4799-9624-6AA8D21AD3B4}" type="sibTrans" cxnId="{29035A96-8E08-4373-A799-B562A8D3239F}">
      <dgm:prSet/>
      <dgm:spPr/>
      <dgm:t>
        <a:bodyPr/>
        <a:lstStyle/>
        <a:p>
          <a:endParaRPr lang="en-US"/>
        </a:p>
      </dgm:t>
    </dgm:pt>
    <dgm:pt modelId="{28037A6F-1C6B-4963-83D1-BDD1A29A6843}">
      <dgm:prSet phldrT="[Text]"/>
      <dgm:spPr/>
      <dgm:t>
        <a:bodyPr/>
        <a:lstStyle/>
        <a:p>
          <a:pPr>
            <a:defRPr b="1"/>
          </a:pPr>
          <a:r>
            <a:rPr lang="en-US" b="0"/>
            <a:t>2017 </a:t>
          </a:r>
          <a:r>
            <a:rPr lang="en-US" b="0">
              <a:latin typeface="Calibri Light" panose="020F0302020204030204"/>
            </a:rPr>
            <a:t>Piloted</a:t>
          </a:r>
          <a:r>
            <a:rPr lang="en-US" b="0"/>
            <a:t> Shelter Diversion Line at YWCA</a:t>
          </a:r>
        </a:p>
      </dgm:t>
    </dgm:pt>
    <dgm:pt modelId="{0AFC5DE8-01D9-4169-A40A-1CC53FE2A1CF}" type="parTrans" cxnId="{41965764-5376-4517-A796-952A12ECEE0E}">
      <dgm:prSet/>
      <dgm:spPr/>
      <dgm:t>
        <a:bodyPr/>
        <a:lstStyle/>
        <a:p>
          <a:endParaRPr lang="en-US"/>
        </a:p>
      </dgm:t>
    </dgm:pt>
    <dgm:pt modelId="{5D10751E-DFBA-4420-924B-5C97B9DBD4FB}" type="sibTrans" cxnId="{41965764-5376-4517-A796-952A12ECEE0E}">
      <dgm:prSet/>
      <dgm:spPr/>
      <dgm:t>
        <a:bodyPr/>
        <a:lstStyle/>
        <a:p>
          <a:endParaRPr lang="en-US"/>
        </a:p>
      </dgm:t>
    </dgm:pt>
    <dgm:pt modelId="{052E6BDF-7939-4BA7-AB22-4D6B8C54D081}">
      <dgm:prSet phldr="0"/>
      <dgm:spPr/>
      <dgm:t>
        <a:bodyPr/>
        <a:lstStyle/>
        <a:p>
          <a:pPr>
            <a:defRPr b="1"/>
          </a:pPr>
          <a:r>
            <a:rPr lang="en-US">
              <a:latin typeface="Calibri Light" panose="020F0302020204030204"/>
            </a:rPr>
            <a:t>2022: Adjusted schedule to answer more calls live</a:t>
          </a:r>
        </a:p>
      </dgm:t>
    </dgm:pt>
    <dgm:pt modelId="{FB0FE6C7-24CC-4E4F-9A50-04F01AC1F265}" type="parTrans" cxnId="{B61990AA-4ACE-4C34-90BE-66D740F0F60E}">
      <dgm:prSet/>
      <dgm:spPr/>
    </dgm:pt>
    <dgm:pt modelId="{F651ED67-4CA8-40A3-BD97-69BDF0257A33}" type="sibTrans" cxnId="{B61990AA-4ACE-4C34-90BE-66D740F0F60E}">
      <dgm:prSet/>
      <dgm:spPr/>
    </dgm:pt>
    <dgm:pt modelId="{76181C01-E166-4C7D-9A88-1F02916357AD}">
      <dgm:prSet phldr="0"/>
      <dgm:spPr/>
      <dgm:t>
        <a:bodyPr/>
        <a:lstStyle/>
        <a:p>
          <a:pPr>
            <a:defRPr b="1"/>
          </a:pPr>
          <a:r>
            <a:rPr lang="en-US" b="0">
              <a:solidFill>
                <a:srgbClr val="000000"/>
              </a:solidFill>
              <a:latin typeface="Calibri"/>
              <a:ea typeface="Calibri"/>
              <a:cs typeface="Calibri"/>
            </a:rPr>
            <a:t>2018 Expansion of HCL; Becomes multiagency partnership; designated as Primary Access Point; Separate navigation staff coordinated referrals to shelter and housing</a:t>
          </a:r>
        </a:p>
      </dgm:t>
    </dgm:pt>
    <dgm:pt modelId="{1C1039B3-ABA5-4371-9FE3-D0B44492EA6F}" type="parTrans" cxnId="{05C35586-9D46-4A01-92F1-2597A32C3AA5}">
      <dgm:prSet/>
      <dgm:spPr/>
    </dgm:pt>
    <dgm:pt modelId="{A66CE7B5-25E0-484A-904B-653525A872D3}" type="sibTrans" cxnId="{05C35586-9D46-4A01-92F1-2597A32C3AA5}">
      <dgm:prSet/>
      <dgm:spPr/>
    </dgm:pt>
    <dgm:pt modelId="{39D1A402-2BEB-4A1B-B212-3A121996C103}">
      <dgm:prSet phldr="0"/>
      <dgm:spPr/>
      <dgm:t>
        <a:bodyPr/>
        <a:lstStyle/>
        <a:p>
          <a:pPr>
            <a:defRPr b="1"/>
          </a:pPr>
          <a:r>
            <a:rPr lang="en-US" b="0">
              <a:solidFill>
                <a:srgbClr val="000000"/>
              </a:solidFill>
              <a:latin typeface="Calibri"/>
              <a:ea typeface="Calibri"/>
              <a:cs typeface="Calibri"/>
            </a:rPr>
            <a:t>2020: Expanded hours for evenings and weekends; Senior Connections joins</a:t>
          </a:r>
        </a:p>
      </dgm:t>
    </dgm:pt>
    <dgm:pt modelId="{E713D5BB-F60B-4B20-B0D7-EEF42317646A}" type="parTrans" cxnId="{13F3EE27-2C23-4E44-BDA0-4D68BD2FD38A}">
      <dgm:prSet/>
      <dgm:spPr/>
    </dgm:pt>
    <dgm:pt modelId="{BFABAC7D-81FE-49DF-A3F0-946DC075F62C}" type="sibTrans" cxnId="{13F3EE27-2C23-4E44-BDA0-4D68BD2FD38A}">
      <dgm:prSet/>
      <dgm:spPr/>
    </dgm:pt>
    <dgm:pt modelId="{78BF8701-414B-4A88-9E9C-ABA9C0985E14}">
      <dgm:prSet phldr="0"/>
      <dgm:spPr/>
      <dgm:t>
        <a:bodyPr/>
        <a:lstStyle/>
        <a:p>
          <a:pPr>
            <a:defRPr b="1"/>
          </a:pPr>
          <a:r>
            <a:rPr lang="en-US" b="0">
              <a:solidFill>
                <a:srgbClr val="000000"/>
              </a:solidFill>
              <a:latin typeface="Calibri"/>
              <a:ea typeface="Calibri"/>
              <a:cs typeface="Calibri"/>
            </a:rPr>
            <a:t>2021: Changed name to Homeless Connection Line </a:t>
          </a:r>
        </a:p>
      </dgm:t>
    </dgm:pt>
    <dgm:pt modelId="{96817A19-0BCD-462A-BC0C-AE70BB9AB24F}" type="parTrans" cxnId="{90F21651-6FA4-4B23-979D-5484B3A7F98C}">
      <dgm:prSet/>
      <dgm:spPr/>
    </dgm:pt>
    <dgm:pt modelId="{DDF41D58-EA8A-49E7-825C-50DDB1C66EFE}" type="sibTrans" cxnId="{90F21651-6FA4-4B23-979D-5484B3A7F98C}">
      <dgm:prSet/>
      <dgm:spPr/>
    </dgm:pt>
    <dgm:pt modelId="{0B455745-7184-469E-8B2E-68DA7FE9FF0B}" type="pres">
      <dgm:prSet presAssocID="{FE9C0965-64A6-4A62-8831-C183FB18310D}" presName="root" presStyleCnt="0">
        <dgm:presLayoutVars>
          <dgm:chMax/>
          <dgm:chPref/>
          <dgm:animLvl val="lvl"/>
        </dgm:presLayoutVars>
      </dgm:prSet>
      <dgm:spPr/>
    </dgm:pt>
    <dgm:pt modelId="{DBAE1850-8EE1-473F-9E71-0943A0D1E800}" type="pres">
      <dgm:prSet presAssocID="{FE9C0965-64A6-4A62-8831-C183FB18310D}" presName="divider" presStyleLbl="fgAcc1" presStyleIdx="0" presStyleCnt="8"/>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CE799A6F-0087-4F4B-93B6-2F6F809AB497}" type="pres">
      <dgm:prSet presAssocID="{FE9C0965-64A6-4A62-8831-C183FB18310D}" presName="nodes" presStyleCnt="0">
        <dgm:presLayoutVars>
          <dgm:chMax/>
          <dgm:chPref/>
          <dgm:animLvl val="lvl"/>
        </dgm:presLayoutVars>
      </dgm:prSet>
      <dgm:spPr/>
    </dgm:pt>
    <dgm:pt modelId="{BB88DFDF-C356-4A5C-B4CF-D441CC6ECECB}" type="pres">
      <dgm:prSet presAssocID="{B7E87A13-E6C4-41D9-89AC-80A3C2BB5468}" presName="composite" presStyleCnt="0"/>
      <dgm:spPr/>
    </dgm:pt>
    <dgm:pt modelId="{37796EF1-E647-45F5-86EB-52645116607B}" type="pres">
      <dgm:prSet presAssocID="{B7E87A13-E6C4-41D9-89AC-80A3C2BB5468}" presName="ConnectorPoint" presStyleLbl="ln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9C92E30-D437-4345-B171-416BCBFA549A}" type="pres">
      <dgm:prSet presAssocID="{B7E87A13-E6C4-41D9-89AC-80A3C2BB5468}" presName="DropPinPlaceHolder" presStyleCnt="0"/>
      <dgm:spPr/>
    </dgm:pt>
    <dgm:pt modelId="{27AFEA99-E7B9-4EA3-ACAF-550D1B45ABBC}" type="pres">
      <dgm:prSet presAssocID="{B7E87A13-E6C4-41D9-89AC-80A3C2BB5468}" presName="DropPin" presStyleLbl="alignNode1" presStyleIdx="0" presStyleCnt="7"/>
      <dgm:spPr/>
    </dgm:pt>
    <dgm:pt modelId="{10E2089B-7C3A-485A-A1E3-450D1F8EFD74}" type="pres">
      <dgm:prSet presAssocID="{B7E87A13-E6C4-41D9-89AC-80A3C2BB5468}" presName="Ellipse" presStyleLbl="fgAcc1" presStyleIdx="1" presStyleCnt="8"/>
      <dgm:spPr>
        <a:solidFill>
          <a:schemeClr val="lt1">
            <a:alpha val="90000"/>
            <a:hueOff val="0"/>
            <a:satOff val="0"/>
            <a:lumOff val="0"/>
            <a:alphaOff val="0"/>
          </a:schemeClr>
        </a:solidFill>
        <a:ln w="15875" cap="flat" cmpd="sng" algn="ctr">
          <a:noFill/>
          <a:prstDash val="solid"/>
        </a:ln>
        <a:effectLst/>
      </dgm:spPr>
    </dgm:pt>
    <dgm:pt modelId="{F646A932-C61E-4A60-A35B-2C0D088DF0E7}" type="pres">
      <dgm:prSet presAssocID="{B7E87A13-E6C4-41D9-89AC-80A3C2BB5468}" presName="L2TextContainer" presStyleLbl="revTx" presStyleIdx="0" presStyleCnt="14">
        <dgm:presLayoutVars>
          <dgm:bulletEnabled val="1"/>
        </dgm:presLayoutVars>
      </dgm:prSet>
      <dgm:spPr/>
    </dgm:pt>
    <dgm:pt modelId="{4ECD28C1-9117-4691-A9AA-ADF773D31F69}" type="pres">
      <dgm:prSet presAssocID="{B7E87A13-E6C4-41D9-89AC-80A3C2BB5468}" presName="L1TextContainer" presStyleLbl="revTx" presStyleIdx="1" presStyleCnt="14">
        <dgm:presLayoutVars>
          <dgm:chMax val="1"/>
          <dgm:chPref val="1"/>
          <dgm:bulletEnabled val="1"/>
        </dgm:presLayoutVars>
      </dgm:prSet>
      <dgm:spPr/>
    </dgm:pt>
    <dgm:pt modelId="{E75AF87F-239C-488D-8003-50BD46F05F2B}" type="pres">
      <dgm:prSet presAssocID="{B7E87A13-E6C4-41D9-89AC-80A3C2BB5468}" presName="ConnectLine" presStyleLbl="sibTrans1D1" presStyleIdx="0" presStyleCnt="7"/>
      <dgm:spPr>
        <a:noFill/>
        <a:ln w="12700" cap="flat" cmpd="sng" algn="ctr">
          <a:solidFill>
            <a:schemeClr val="accent1">
              <a:hueOff val="0"/>
              <a:satOff val="0"/>
              <a:lumOff val="0"/>
              <a:alphaOff val="0"/>
            </a:schemeClr>
          </a:solidFill>
          <a:prstDash val="dash"/>
        </a:ln>
        <a:effectLst/>
      </dgm:spPr>
    </dgm:pt>
    <dgm:pt modelId="{7BEC2986-2F4E-4624-BD34-BF9814A06CE9}" type="pres">
      <dgm:prSet presAssocID="{B7E87A13-E6C4-41D9-89AC-80A3C2BB5468}" presName="EmptyPlaceHolder" presStyleCnt="0"/>
      <dgm:spPr/>
    </dgm:pt>
    <dgm:pt modelId="{3C7EA365-FC99-497F-95C7-371AC59A70D3}" type="pres">
      <dgm:prSet presAssocID="{A812C791-C48C-4B50-B974-B9C8DD450348}" presName="spaceBetweenRectangles" presStyleCnt="0"/>
      <dgm:spPr/>
    </dgm:pt>
    <dgm:pt modelId="{75D95EE2-4513-4B39-BD33-F8D8800F1353}" type="pres">
      <dgm:prSet presAssocID="{A9EF425B-480C-4208-9CC9-C9F2F12221BE}" presName="composite" presStyleCnt="0"/>
      <dgm:spPr/>
    </dgm:pt>
    <dgm:pt modelId="{27D007D8-7F07-442D-9BD2-6E477EB46B15}" type="pres">
      <dgm:prSet presAssocID="{A9EF425B-480C-4208-9CC9-C9F2F12221BE}" presName="ConnectorPoint" presStyleLbl="ln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B34CD90-6E37-404B-9516-0E0707F38BCE}" type="pres">
      <dgm:prSet presAssocID="{A9EF425B-480C-4208-9CC9-C9F2F12221BE}" presName="DropPinPlaceHolder" presStyleCnt="0"/>
      <dgm:spPr/>
    </dgm:pt>
    <dgm:pt modelId="{0CB62799-878D-444B-8008-66320EE63983}" type="pres">
      <dgm:prSet presAssocID="{A9EF425B-480C-4208-9CC9-C9F2F12221BE}" presName="DropPin" presStyleLbl="alignNode1" presStyleIdx="1" presStyleCnt="7"/>
      <dgm:spPr/>
    </dgm:pt>
    <dgm:pt modelId="{455C7FB7-CB0E-4C67-831E-43EA282A54A4}" type="pres">
      <dgm:prSet presAssocID="{A9EF425B-480C-4208-9CC9-C9F2F12221BE}" presName="Ellipse" presStyleLbl="fgAcc1" presStyleIdx="2" presStyleCnt="8"/>
      <dgm:spPr>
        <a:solidFill>
          <a:schemeClr val="lt1">
            <a:alpha val="90000"/>
            <a:hueOff val="0"/>
            <a:satOff val="0"/>
            <a:lumOff val="0"/>
            <a:alphaOff val="0"/>
          </a:schemeClr>
        </a:solidFill>
        <a:ln w="15875" cap="flat" cmpd="sng" algn="ctr">
          <a:noFill/>
          <a:prstDash val="solid"/>
        </a:ln>
        <a:effectLst/>
      </dgm:spPr>
    </dgm:pt>
    <dgm:pt modelId="{B00884BF-4F0F-4C58-B273-60F9A8944C6E}" type="pres">
      <dgm:prSet presAssocID="{A9EF425B-480C-4208-9CC9-C9F2F12221BE}" presName="L2TextContainer" presStyleLbl="revTx" presStyleIdx="2" presStyleCnt="14">
        <dgm:presLayoutVars>
          <dgm:bulletEnabled val="1"/>
        </dgm:presLayoutVars>
      </dgm:prSet>
      <dgm:spPr/>
    </dgm:pt>
    <dgm:pt modelId="{2DA01FDC-AA5A-4EB6-94E4-4BC3A45A24AF}" type="pres">
      <dgm:prSet presAssocID="{A9EF425B-480C-4208-9CC9-C9F2F12221BE}" presName="L1TextContainer" presStyleLbl="revTx" presStyleIdx="3" presStyleCnt="14">
        <dgm:presLayoutVars>
          <dgm:chMax val="1"/>
          <dgm:chPref val="1"/>
          <dgm:bulletEnabled val="1"/>
        </dgm:presLayoutVars>
      </dgm:prSet>
      <dgm:spPr/>
    </dgm:pt>
    <dgm:pt modelId="{0B9E5B19-BEE2-4D04-BEA0-A2E7666D491D}" type="pres">
      <dgm:prSet presAssocID="{A9EF425B-480C-4208-9CC9-C9F2F12221BE}" presName="ConnectLine" presStyleLbl="sibTrans1D1" presStyleIdx="1" presStyleCnt="7"/>
      <dgm:spPr>
        <a:noFill/>
        <a:ln w="12700" cap="flat" cmpd="sng" algn="ctr">
          <a:solidFill>
            <a:schemeClr val="accent1">
              <a:hueOff val="0"/>
              <a:satOff val="0"/>
              <a:lumOff val="0"/>
              <a:alphaOff val="0"/>
            </a:schemeClr>
          </a:solidFill>
          <a:prstDash val="dash"/>
        </a:ln>
        <a:effectLst/>
      </dgm:spPr>
    </dgm:pt>
    <dgm:pt modelId="{BF9A84C5-67FD-42A7-9270-701D14DD139A}" type="pres">
      <dgm:prSet presAssocID="{A9EF425B-480C-4208-9CC9-C9F2F12221BE}" presName="EmptyPlaceHolder" presStyleCnt="0"/>
      <dgm:spPr/>
    </dgm:pt>
    <dgm:pt modelId="{31BB1C7E-F4BE-4865-B0CD-57443FBE6BF0}" type="pres">
      <dgm:prSet presAssocID="{954775DC-7BBB-4799-9624-6AA8D21AD3B4}" presName="spaceBetweenRectangles" presStyleCnt="0"/>
      <dgm:spPr/>
    </dgm:pt>
    <dgm:pt modelId="{D820F425-A466-49C5-BF46-317551BBA967}" type="pres">
      <dgm:prSet presAssocID="{28037A6F-1C6B-4963-83D1-BDD1A29A6843}" presName="composite" presStyleCnt="0"/>
      <dgm:spPr/>
    </dgm:pt>
    <dgm:pt modelId="{16A861B7-3FBB-407D-A37E-83C6018F1AFC}" type="pres">
      <dgm:prSet presAssocID="{28037A6F-1C6B-4963-83D1-BDD1A29A6843}" presName="ConnectorPoint" presStyleLbl="ln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E92FB-BB33-41E5-827E-0EE52D2A3D58}" type="pres">
      <dgm:prSet presAssocID="{28037A6F-1C6B-4963-83D1-BDD1A29A6843}" presName="DropPinPlaceHolder" presStyleCnt="0"/>
      <dgm:spPr/>
    </dgm:pt>
    <dgm:pt modelId="{83B32F36-7DC3-4458-8B3C-5CC2D2F83B0A}" type="pres">
      <dgm:prSet presAssocID="{28037A6F-1C6B-4963-83D1-BDD1A29A6843}" presName="DropPin" presStyleLbl="alignNode1" presStyleIdx="2" presStyleCnt="7"/>
      <dgm:spPr/>
    </dgm:pt>
    <dgm:pt modelId="{0B106403-4C5E-43F3-8EA4-91C6B152473F}" type="pres">
      <dgm:prSet presAssocID="{28037A6F-1C6B-4963-83D1-BDD1A29A6843}" presName="Ellipse" presStyleLbl="fgAcc1" presStyleIdx="3" presStyleCnt="8"/>
      <dgm:spPr>
        <a:solidFill>
          <a:schemeClr val="lt1">
            <a:alpha val="90000"/>
            <a:hueOff val="0"/>
            <a:satOff val="0"/>
            <a:lumOff val="0"/>
            <a:alphaOff val="0"/>
          </a:schemeClr>
        </a:solidFill>
        <a:ln w="15875" cap="flat" cmpd="sng" algn="ctr">
          <a:noFill/>
          <a:prstDash val="solid"/>
        </a:ln>
        <a:effectLst/>
      </dgm:spPr>
    </dgm:pt>
    <dgm:pt modelId="{8799B2A7-7295-44D4-8C51-C56F311A0526}" type="pres">
      <dgm:prSet presAssocID="{28037A6F-1C6B-4963-83D1-BDD1A29A6843}" presName="L2TextContainer" presStyleLbl="revTx" presStyleIdx="4" presStyleCnt="14">
        <dgm:presLayoutVars>
          <dgm:bulletEnabled val="1"/>
        </dgm:presLayoutVars>
      </dgm:prSet>
      <dgm:spPr/>
    </dgm:pt>
    <dgm:pt modelId="{444FFEE6-D8BB-4F79-A9A7-74EA5EAA353D}" type="pres">
      <dgm:prSet presAssocID="{28037A6F-1C6B-4963-83D1-BDD1A29A6843}" presName="L1TextContainer" presStyleLbl="revTx" presStyleIdx="5" presStyleCnt="14">
        <dgm:presLayoutVars>
          <dgm:chMax val="1"/>
          <dgm:chPref val="1"/>
          <dgm:bulletEnabled val="1"/>
        </dgm:presLayoutVars>
      </dgm:prSet>
      <dgm:spPr/>
    </dgm:pt>
    <dgm:pt modelId="{A81EF8D4-66BC-4FB6-8992-A12FF0BDA0B7}" type="pres">
      <dgm:prSet presAssocID="{28037A6F-1C6B-4963-83D1-BDD1A29A6843}" presName="ConnectLine" presStyleLbl="sibTrans1D1" presStyleIdx="2" presStyleCnt="7"/>
      <dgm:spPr>
        <a:noFill/>
        <a:ln w="12700" cap="flat" cmpd="sng" algn="ctr">
          <a:solidFill>
            <a:schemeClr val="accent1">
              <a:hueOff val="0"/>
              <a:satOff val="0"/>
              <a:lumOff val="0"/>
              <a:alphaOff val="0"/>
            </a:schemeClr>
          </a:solidFill>
          <a:prstDash val="dash"/>
        </a:ln>
        <a:effectLst/>
      </dgm:spPr>
    </dgm:pt>
    <dgm:pt modelId="{513C25B4-D861-48BC-ADFE-D847AD8F988B}" type="pres">
      <dgm:prSet presAssocID="{28037A6F-1C6B-4963-83D1-BDD1A29A6843}" presName="EmptyPlaceHolder" presStyleCnt="0"/>
      <dgm:spPr/>
    </dgm:pt>
    <dgm:pt modelId="{31C28493-EE01-459F-98C1-C87C6EEC8636}" type="pres">
      <dgm:prSet presAssocID="{5D10751E-DFBA-4420-924B-5C97B9DBD4FB}" presName="spaceBetweenRectangles" presStyleCnt="0"/>
      <dgm:spPr/>
    </dgm:pt>
    <dgm:pt modelId="{F62A2015-B4E6-40F5-B5EF-668EF8082C5F}" type="pres">
      <dgm:prSet presAssocID="{76181C01-E166-4C7D-9A88-1F02916357AD}" presName="composite" presStyleCnt="0"/>
      <dgm:spPr/>
    </dgm:pt>
    <dgm:pt modelId="{D8DEE13C-9171-4E82-AA4E-E4E43BBCDF6D}" type="pres">
      <dgm:prSet presAssocID="{76181C01-E166-4C7D-9A88-1F02916357AD}" presName="ConnectorPoint" presStyleLbl="ln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18B1244-799A-4E3A-B6BD-157CB21F22CD}" type="pres">
      <dgm:prSet presAssocID="{76181C01-E166-4C7D-9A88-1F02916357AD}" presName="DropPinPlaceHolder" presStyleCnt="0"/>
      <dgm:spPr/>
    </dgm:pt>
    <dgm:pt modelId="{5D2C3E73-9B4F-4943-90C4-1DB0595A30CD}" type="pres">
      <dgm:prSet presAssocID="{76181C01-E166-4C7D-9A88-1F02916357AD}" presName="DropPin" presStyleLbl="alignNode1" presStyleIdx="3" presStyleCnt="7"/>
      <dgm:spPr/>
    </dgm:pt>
    <dgm:pt modelId="{8D41BF3F-D101-4B9C-BE4A-7C10B10097D9}" type="pres">
      <dgm:prSet presAssocID="{76181C01-E166-4C7D-9A88-1F02916357AD}" presName="Ellipse" presStyleLbl="fgAcc1" presStyleIdx="4" presStyleCnt="8"/>
      <dgm:spPr>
        <a:solidFill>
          <a:schemeClr val="lt1">
            <a:alpha val="90000"/>
            <a:hueOff val="0"/>
            <a:satOff val="0"/>
            <a:lumOff val="0"/>
            <a:alphaOff val="0"/>
          </a:schemeClr>
        </a:solidFill>
        <a:ln w="15875" cap="flat" cmpd="sng" algn="ctr">
          <a:noFill/>
          <a:prstDash val="solid"/>
        </a:ln>
        <a:effectLst/>
      </dgm:spPr>
    </dgm:pt>
    <dgm:pt modelId="{ED942D17-9A03-43CB-BB24-00240E9783DB}" type="pres">
      <dgm:prSet presAssocID="{76181C01-E166-4C7D-9A88-1F02916357AD}" presName="L2TextContainer" presStyleLbl="revTx" presStyleIdx="6" presStyleCnt="14">
        <dgm:presLayoutVars>
          <dgm:bulletEnabled val="1"/>
        </dgm:presLayoutVars>
      </dgm:prSet>
      <dgm:spPr/>
    </dgm:pt>
    <dgm:pt modelId="{79D79FAB-CB7E-4DAE-911C-EDE60CE0AFD2}" type="pres">
      <dgm:prSet presAssocID="{76181C01-E166-4C7D-9A88-1F02916357AD}" presName="L1TextContainer" presStyleLbl="revTx" presStyleIdx="7" presStyleCnt="14">
        <dgm:presLayoutVars>
          <dgm:chMax val="1"/>
          <dgm:chPref val="1"/>
          <dgm:bulletEnabled val="1"/>
        </dgm:presLayoutVars>
      </dgm:prSet>
      <dgm:spPr/>
    </dgm:pt>
    <dgm:pt modelId="{4E3C6764-7D1B-4A53-B493-0BD63BCA1E86}" type="pres">
      <dgm:prSet presAssocID="{76181C01-E166-4C7D-9A88-1F02916357AD}" presName="ConnectLine" presStyleLbl="sibTrans1D1" presStyleIdx="3" presStyleCnt="7"/>
      <dgm:spPr>
        <a:noFill/>
        <a:ln w="12700" cap="flat" cmpd="sng" algn="ctr">
          <a:solidFill>
            <a:schemeClr val="accent1">
              <a:hueOff val="0"/>
              <a:satOff val="0"/>
              <a:lumOff val="0"/>
              <a:alphaOff val="0"/>
            </a:schemeClr>
          </a:solidFill>
          <a:prstDash val="dash"/>
        </a:ln>
        <a:effectLst/>
      </dgm:spPr>
    </dgm:pt>
    <dgm:pt modelId="{829B681A-5F6E-4225-80A5-DD5C56B60D18}" type="pres">
      <dgm:prSet presAssocID="{76181C01-E166-4C7D-9A88-1F02916357AD}" presName="EmptyPlaceHolder" presStyleCnt="0"/>
      <dgm:spPr/>
    </dgm:pt>
    <dgm:pt modelId="{78A8EFB0-F393-4CB6-B784-F3EFF7F138A0}" type="pres">
      <dgm:prSet presAssocID="{A66CE7B5-25E0-484A-904B-653525A872D3}" presName="spaceBetweenRectangles" presStyleCnt="0"/>
      <dgm:spPr/>
    </dgm:pt>
    <dgm:pt modelId="{AFED3EEE-1D40-44A2-997E-49C88E5EC5BC}" type="pres">
      <dgm:prSet presAssocID="{39D1A402-2BEB-4A1B-B212-3A121996C103}" presName="composite" presStyleCnt="0"/>
      <dgm:spPr/>
    </dgm:pt>
    <dgm:pt modelId="{666D3909-F6A2-4098-94D7-D8D2C781504E}" type="pres">
      <dgm:prSet presAssocID="{39D1A402-2BEB-4A1B-B212-3A121996C103}" presName="ConnectorPoint" presStyleLbl="ln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707C927-AAC0-47B1-AFBB-9ECAFF344E8D}" type="pres">
      <dgm:prSet presAssocID="{39D1A402-2BEB-4A1B-B212-3A121996C103}" presName="DropPinPlaceHolder" presStyleCnt="0"/>
      <dgm:spPr/>
    </dgm:pt>
    <dgm:pt modelId="{9D8BF967-755F-4C78-B929-C3AB5BE8F7D9}" type="pres">
      <dgm:prSet presAssocID="{39D1A402-2BEB-4A1B-B212-3A121996C103}" presName="DropPin" presStyleLbl="alignNode1" presStyleIdx="4" presStyleCnt="7"/>
      <dgm:spPr/>
    </dgm:pt>
    <dgm:pt modelId="{48EC1ACE-4E6D-4DE8-9CCF-3E312454A92A}" type="pres">
      <dgm:prSet presAssocID="{39D1A402-2BEB-4A1B-B212-3A121996C103}" presName="Ellipse" presStyleLbl="fgAcc1" presStyleIdx="5" presStyleCnt="8"/>
      <dgm:spPr>
        <a:solidFill>
          <a:schemeClr val="lt1">
            <a:alpha val="90000"/>
            <a:hueOff val="0"/>
            <a:satOff val="0"/>
            <a:lumOff val="0"/>
            <a:alphaOff val="0"/>
          </a:schemeClr>
        </a:solidFill>
        <a:ln w="15875" cap="flat" cmpd="sng" algn="ctr">
          <a:noFill/>
          <a:prstDash val="solid"/>
        </a:ln>
        <a:effectLst/>
      </dgm:spPr>
    </dgm:pt>
    <dgm:pt modelId="{3E737455-9310-474D-98D2-9EF55A521727}" type="pres">
      <dgm:prSet presAssocID="{39D1A402-2BEB-4A1B-B212-3A121996C103}" presName="L2TextContainer" presStyleLbl="revTx" presStyleIdx="8" presStyleCnt="14">
        <dgm:presLayoutVars>
          <dgm:bulletEnabled val="1"/>
        </dgm:presLayoutVars>
      </dgm:prSet>
      <dgm:spPr/>
    </dgm:pt>
    <dgm:pt modelId="{C173977E-E1A9-4772-83ED-B43BFA8C5F63}" type="pres">
      <dgm:prSet presAssocID="{39D1A402-2BEB-4A1B-B212-3A121996C103}" presName="L1TextContainer" presStyleLbl="revTx" presStyleIdx="9" presStyleCnt="14">
        <dgm:presLayoutVars>
          <dgm:chMax val="1"/>
          <dgm:chPref val="1"/>
          <dgm:bulletEnabled val="1"/>
        </dgm:presLayoutVars>
      </dgm:prSet>
      <dgm:spPr/>
    </dgm:pt>
    <dgm:pt modelId="{1BD9A8A0-6AED-4D45-84A0-B7D9D581D8DA}" type="pres">
      <dgm:prSet presAssocID="{39D1A402-2BEB-4A1B-B212-3A121996C103}" presName="ConnectLine" presStyleLbl="sibTrans1D1" presStyleIdx="4" presStyleCnt="7"/>
      <dgm:spPr>
        <a:noFill/>
        <a:ln w="12700" cap="flat" cmpd="sng" algn="ctr">
          <a:solidFill>
            <a:schemeClr val="accent1">
              <a:hueOff val="0"/>
              <a:satOff val="0"/>
              <a:lumOff val="0"/>
              <a:alphaOff val="0"/>
            </a:schemeClr>
          </a:solidFill>
          <a:prstDash val="dash"/>
        </a:ln>
        <a:effectLst/>
      </dgm:spPr>
    </dgm:pt>
    <dgm:pt modelId="{2F3D8CBE-2259-4D2B-8C20-A57A33FA48D0}" type="pres">
      <dgm:prSet presAssocID="{39D1A402-2BEB-4A1B-B212-3A121996C103}" presName="EmptyPlaceHolder" presStyleCnt="0"/>
      <dgm:spPr/>
    </dgm:pt>
    <dgm:pt modelId="{7FF0BAF8-065A-4BC1-ACFA-664F52DB7F38}" type="pres">
      <dgm:prSet presAssocID="{BFABAC7D-81FE-49DF-A3F0-946DC075F62C}" presName="spaceBetweenRectangles" presStyleCnt="0"/>
      <dgm:spPr/>
    </dgm:pt>
    <dgm:pt modelId="{85D0CEFF-DE7A-49B8-99A0-CB555DB958EA}" type="pres">
      <dgm:prSet presAssocID="{78BF8701-414B-4A88-9E9C-ABA9C0985E14}" presName="composite" presStyleCnt="0"/>
      <dgm:spPr/>
    </dgm:pt>
    <dgm:pt modelId="{01D18E53-E472-449E-B474-423841EE596B}" type="pres">
      <dgm:prSet presAssocID="{78BF8701-414B-4A88-9E9C-ABA9C0985E14}" presName="ConnectorPoint" presStyleLbl="ln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1FA1B046-6DBA-4DB2-A77B-B77DF48A81A0}" type="pres">
      <dgm:prSet presAssocID="{78BF8701-414B-4A88-9E9C-ABA9C0985E14}" presName="DropPinPlaceHolder" presStyleCnt="0"/>
      <dgm:spPr/>
    </dgm:pt>
    <dgm:pt modelId="{E5BA60CD-BDA9-4AEB-94B1-2CD226CC7EB3}" type="pres">
      <dgm:prSet presAssocID="{78BF8701-414B-4A88-9E9C-ABA9C0985E14}" presName="DropPin" presStyleLbl="alignNode1" presStyleIdx="5" presStyleCnt="7"/>
      <dgm:spPr/>
    </dgm:pt>
    <dgm:pt modelId="{2AC5022C-384A-4080-9035-0C7F760D6DCD}" type="pres">
      <dgm:prSet presAssocID="{78BF8701-414B-4A88-9E9C-ABA9C0985E14}" presName="Ellipse" presStyleLbl="fgAcc1" presStyleIdx="6" presStyleCnt="8"/>
      <dgm:spPr>
        <a:solidFill>
          <a:schemeClr val="lt1">
            <a:alpha val="90000"/>
            <a:hueOff val="0"/>
            <a:satOff val="0"/>
            <a:lumOff val="0"/>
            <a:alphaOff val="0"/>
          </a:schemeClr>
        </a:solidFill>
        <a:ln w="15875" cap="flat" cmpd="sng" algn="ctr">
          <a:noFill/>
          <a:prstDash val="solid"/>
        </a:ln>
        <a:effectLst/>
      </dgm:spPr>
    </dgm:pt>
    <dgm:pt modelId="{D937F015-C137-4213-AEAB-91903CA671EA}" type="pres">
      <dgm:prSet presAssocID="{78BF8701-414B-4A88-9E9C-ABA9C0985E14}" presName="L2TextContainer" presStyleLbl="revTx" presStyleIdx="10" presStyleCnt="14">
        <dgm:presLayoutVars>
          <dgm:bulletEnabled val="1"/>
        </dgm:presLayoutVars>
      </dgm:prSet>
      <dgm:spPr/>
    </dgm:pt>
    <dgm:pt modelId="{B459D8BB-7FF7-43CD-83D0-B77E45D996BE}" type="pres">
      <dgm:prSet presAssocID="{78BF8701-414B-4A88-9E9C-ABA9C0985E14}" presName="L1TextContainer" presStyleLbl="revTx" presStyleIdx="11" presStyleCnt="14">
        <dgm:presLayoutVars>
          <dgm:chMax val="1"/>
          <dgm:chPref val="1"/>
          <dgm:bulletEnabled val="1"/>
        </dgm:presLayoutVars>
      </dgm:prSet>
      <dgm:spPr/>
    </dgm:pt>
    <dgm:pt modelId="{08B5F6D0-41BF-4432-943F-ACE3370CE52E}" type="pres">
      <dgm:prSet presAssocID="{78BF8701-414B-4A88-9E9C-ABA9C0985E14}" presName="ConnectLine" presStyleLbl="sibTrans1D1" presStyleIdx="5" presStyleCnt="7"/>
      <dgm:spPr>
        <a:noFill/>
        <a:ln w="12700" cap="flat" cmpd="sng" algn="ctr">
          <a:solidFill>
            <a:schemeClr val="accent1">
              <a:hueOff val="0"/>
              <a:satOff val="0"/>
              <a:lumOff val="0"/>
              <a:alphaOff val="0"/>
            </a:schemeClr>
          </a:solidFill>
          <a:prstDash val="dash"/>
        </a:ln>
        <a:effectLst/>
      </dgm:spPr>
    </dgm:pt>
    <dgm:pt modelId="{501FD9A4-2856-4463-80B9-394BA4E5B35A}" type="pres">
      <dgm:prSet presAssocID="{78BF8701-414B-4A88-9E9C-ABA9C0985E14}" presName="EmptyPlaceHolder" presStyleCnt="0"/>
      <dgm:spPr/>
    </dgm:pt>
    <dgm:pt modelId="{2F9EFEBF-90E0-4AEE-B3AF-C782183302C4}" type="pres">
      <dgm:prSet presAssocID="{DDF41D58-EA8A-49E7-825C-50DDB1C66EFE}" presName="spaceBetweenRectangles" presStyleCnt="0"/>
      <dgm:spPr/>
    </dgm:pt>
    <dgm:pt modelId="{842853C0-DBDA-4C9C-914F-EF33BBEEF1CD}" type="pres">
      <dgm:prSet presAssocID="{052E6BDF-7939-4BA7-AB22-4D6B8C54D081}" presName="composite" presStyleCnt="0"/>
      <dgm:spPr/>
    </dgm:pt>
    <dgm:pt modelId="{4102FE78-896F-44E5-A559-61B455B428D7}" type="pres">
      <dgm:prSet presAssocID="{052E6BDF-7939-4BA7-AB22-4D6B8C54D081}" presName="ConnectorPoint" presStyleLbl="ln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D6B7CF03-6F45-4A03-AB00-39877838C351}" type="pres">
      <dgm:prSet presAssocID="{052E6BDF-7939-4BA7-AB22-4D6B8C54D081}" presName="DropPinPlaceHolder" presStyleCnt="0"/>
      <dgm:spPr/>
    </dgm:pt>
    <dgm:pt modelId="{2B530B39-9E19-4774-8125-A882E257206B}" type="pres">
      <dgm:prSet presAssocID="{052E6BDF-7939-4BA7-AB22-4D6B8C54D081}" presName="DropPin" presStyleLbl="alignNode1" presStyleIdx="6" presStyleCnt="7"/>
      <dgm:spPr/>
    </dgm:pt>
    <dgm:pt modelId="{587D1A32-C4EF-4F89-93BA-9E5951BBC446}" type="pres">
      <dgm:prSet presAssocID="{052E6BDF-7939-4BA7-AB22-4D6B8C54D081}" presName="Ellipse" presStyleLbl="fgAcc1" presStyleIdx="7" presStyleCnt="8"/>
      <dgm:spPr>
        <a:solidFill>
          <a:schemeClr val="lt1">
            <a:alpha val="90000"/>
            <a:hueOff val="0"/>
            <a:satOff val="0"/>
            <a:lumOff val="0"/>
            <a:alphaOff val="0"/>
          </a:schemeClr>
        </a:solidFill>
        <a:ln w="15875" cap="flat" cmpd="sng" algn="ctr">
          <a:noFill/>
          <a:prstDash val="solid"/>
        </a:ln>
        <a:effectLst/>
      </dgm:spPr>
    </dgm:pt>
    <dgm:pt modelId="{D5DC4303-E20C-4C13-AEB2-42BA64206B92}" type="pres">
      <dgm:prSet presAssocID="{052E6BDF-7939-4BA7-AB22-4D6B8C54D081}" presName="L2TextContainer" presStyleLbl="revTx" presStyleIdx="12" presStyleCnt="14">
        <dgm:presLayoutVars>
          <dgm:bulletEnabled val="1"/>
        </dgm:presLayoutVars>
      </dgm:prSet>
      <dgm:spPr/>
    </dgm:pt>
    <dgm:pt modelId="{CC277B44-312F-49DA-B409-8BB41ABDA043}" type="pres">
      <dgm:prSet presAssocID="{052E6BDF-7939-4BA7-AB22-4D6B8C54D081}" presName="L1TextContainer" presStyleLbl="revTx" presStyleIdx="13" presStyleCnt="14">
        <dgm:presLayoutVars>
          <dgm:chMax val="1"/>
          <dgm:chPref val="1"/>
          <dgm:bulletEnabled val="1"/>
        </dgm:presLayoutVars>
      </dgm:prSet>
      <dgm:spPr/>
    </dgm:pt>
    <dgm:pt modelId="{4AE48723-5446-4A93-826E-F2CD1E3AC447}" type="pres">
      <dgm:prSet presAssocID="{052E6BDF-7939-4BA7-AB22-4D6B8C54D081}" presName="ConnectLine" presStyleLbl="sibTrans1D1" presStyleIdx="6" presStyleCnt="7"/>
      <dgm:spPr>
        <a:noFill/>
        <a:ln w="12700" cap="flat" cmpd="sng" algn="ctr">
          <a:solidFill>
            <a:schemeClr val="accent1">
              <a:hueOff val="0"/>
              <a:satOff val="0"/>
              <a:lumOff val="0"/>
              <a:alphaOff val="0"/>
            </a:schemeClr>
          </a:solidFill>
          <a:prstDash val="dash"/>
        </a:ln>
        <a:effectLst/>
      </dgm:spPr>
    </dgm:pt>
    <dgm:pt modelId="{33FFC4F6-9BEC-400D-9927-A1BF9CEAF85F}" type="pres">
      <dgm:prSet presAssocID="{052E6BDF-7939-4BA7-AB22-4D6B8C54D081}" presName="EmptyPlaceHolder" presStyleCnt="0"/>
      <dgm:spPr/>
    </dgm:pt>
  </dgm:ptLst>
  <dgm:cxnLst>
    <dgm:cxn modelId="{DA964012-3B0B-4D3D-B1B3-E76593255437}" type="presOf" srcId="{B7E87A13-E6C4-41D9-89AC-80A3C2BB5468}" destId="{4ECD28C1-9117-4691-A9AA-ADF773D31F69}" srcOrd="0" destOrd="0" presId="urn:microsoft.com/office/officeart/2017/3/layout/DropPinTimeline"/>
    <dgm:cxn modelId="{13F3EE27-2C23-4E44-BDA0-4D68BD2FD38A}" srcId="{FE9C0965-64A6-4A62-8831-C183FB18310D}" destId="{39D1A402-2BEB-4A1B-B212-3A121996C103}" srcOrd="4" destOrd="0" parTransId="{E713D5BB-F60B-4B20-B0D7-EEF42317646A}" sibTransId="{BFABAC7D-81FE-49DF-A3F0-946DC075F62C}"/>
    <dgm:cxn modelId="{0703C132-D6F1-4564-AA7C-CBCE3A2F1D0B}" type="presOf" srcId="{76181C01-E166-4C7D-9A88-1F02916357AD}" destId="{79D79FAB-CB7E-4DAE-911C-EDE60CE0AFD2}" srcOrd="0" destOrd="0" presId="urn:microsoft.com/office/officeart/2017/3/layout/DropPinTimeline"/>
    <dgm:cxn modelId="{1DCD5360-2571-4C0B-9963-27F1F80E0951}" type="presOf" srcId="{FE9C0965-64A6-4A62-8831-C183FB18310D}" destId="{0B455745-7184-469E-8B2E-68DA7FE9FF0B}" srcOrd="0" destOrd="0" presId="urn:microsoft.com/office/officeart/2017/3/layout/DropPinTimeline"/>
    <dgm:cxn modelId="{41965764-5376-4517-A796-952A12ECEE0E}" srcId="{FE9C0965-64A6-4A62-8831-C183FB18310D}" destId="{28037A6F-1C6B-4963-83D1-BDD1A29A6843}" srcOrd="2" destOrd="0" parTransId="{0AFC5DE8-01D9-4169-A40A-1CC53FE2A1CF}" sibTransId="{5D10751E-DFBA-4420-924B-5C97B9DBD4FB}"/>
    <dgm:cxn modelId="{7204916C-F0E5-4A19-BB29-69E1B7BD27B6}" type="presOf" srcId="{39D1A402-2BEB-4A1B-B212-3A121996C103}" destId="{C173977E-E1A9-4772-83ED-B43BFA8C5F63}" srcOrd="0" destOrd="0" presId="urn:microsoft.com/office/officeart/2017/3/layout/DropPinTimeline"/>
    <dgm:cxn modelId="{90F21651-6FA4-4B23-979D-5484B3A7F98C}" srcId="{FE9C0965-64A6-4A62-8831-C183FB18310D}" destId="{78BF8701-414B-4A88-9E9C-ABA9C0985E14}" srcOrd="5" destOrd="0" parTransId="{96817A19-0BCD-462A-BC0C-AE70BB9AB24F}" sibTransId="{DDF41D58-EA8A-49E7-825C-50DDB1C66EFE}"/>
    <dgm:cxn modelId="{05C35586-9D46-4A01-92F1-2597A32C3AA5}" srcId="{FE9C0965-64A6-4A62-8831-C183FB18310D}" destId="{76181C01-E166-4C7D-9A88-1F02916357AD}" srcOrd="3" destOrd="0" parTransId="{1C1039B3-ABA5-4371-9FE3-D0B44492EA6F}" sibTransId="{A66CE7B5-25E0-484A-904B-653525A872D3}"/>
    <dgm:cxn modelId="{07B07293-E688-4948-BA9D-C8559919F3E5}" type="presOf" srcId="{78BF8701-414B-4A88-9E9C-ABA9C0985E14}" destId="{B459D8BB-7FF7-43CD-83D0-B77E45D996BE}" srcOrd="0" destOrd="0" presId="urn:microsoft.com/office/officeart/2017/3/layout/DropPinTimeline"/>
    <dgm:cxn modelId="{29035A96-8E08-4373-A799-B562A8D3239F}" srcId="{FE9C0965-64A6-4A62-8831-C183FB18310D}" destId="{A9EF425B-480C-4208-9CC9-C9F2F12221BE}" srcOrd="1" destOrd="0" parTransId="{9FEB8790-8643-44C0-B6FC-DCCA9B7BA3B2}" sibTransId="{954775DC-7BBB-4799-9624-6AA8D21AD3B4}"/>
    <dgm:cxn modelId="{186ED6A9-2171-4ED3-BB2B-594AEE1F94E7}" type="presOf" srcId="{A9EF425B-480C-4208-9CC9-C9F2F12221BE}" destId="{2DA01FDC-AA5A-4EB6-94E4-4BC3A45A24AF}" srcOrd="0" destOrd="0" presId="urn:microsoft.com/office/officeart/2017/3/layout/DropPinTimeline"/>
    <dgm:cxn modelId="{B61990AA-4ACE-4C34-90BE-66D740F0F60E}" srcId="{FE9C0965-64A6-4A62-8831-C183FB18310D}" destId="{052E6BDF-7939-4BA7-AB22-4D6B8C54D081}" srcOrd="6" destOrd="0" parTransId="{FB0FE6C7-24CC-4E4F-9A50-04F01AC1F265}" sibTransId="{F651ED67-4CA8-40A3-BD97-69BDF0257A33}"/>
    <dgm:cxn modelId="{CF9D38B7-2099-464D-9B43-E6F2F699781A}" srcId="{FE9C0965-64A6-4A62-8831-C183FB18310D}" destId="{B7E87A13-E6C4-41D9-89AC-80A3C2BB5468}" srcOrd="0" destOrd="0" parTransId="{EA4C3A01-4300-49E8-92BA-F52DFB05A001}" sibTransId="{A812C791-C48C-4B50-B974-B9C8DD450348}"/>
    <dgm:cxn modelId="{2A3AC7C2-ACA3-43A5-B2AC-0601F77F2E53}" type="presOf" srcId="{28037A6F-1C6B-4963-83D1-BDD1A29A6843}" destId="{444FFEE6-D8BB-4F79-A9A7-74EA5EAA353D}" srcOrd="0" destOrd="0" presId="urn:microsoft.com/office/officeart/2017/3/layout/DropPinTimeline"/>
    <dgm:cxn modelId="{A5ECF5ED-FC17-466A-8B44-27C0F3027904}" type="presOf" srcId="{052E6BDF-7939-4BA7-AB22-4D6B8C54D081}" destId="{CC277B44-312F-49DA-B409-8BB41ABDA043}" srcOrd="0" destOrd="0" presId="urn:microsoft.com/office/officeart/2017/3/layout/DropPinTimeline"/>
    <dgm:cxn modelId="{3799C4D7-F7BB-4B12-ABD8-7CBAEDF4C0EA}" type="presParOf" srcId="{0B455745-7184-469E-8B2E-68DA7FE9FF0B}" destId="{DBAE1850-8EE1-473F-9E71-0943A0D1E800}" srcOrd="0" destOrd="0" presId="urn:microsoft.com/office/officeart/2017/3/layout/DropPinTimeline"/>
    <dgm:cxn modelId="{DD1F64D4-CC71-4500-9276-59F8B8B1CA38}" type="presParOf" srcId="{0B455745-7184-469E-8B2E-68DA7FE9FF0B}" destId="{CE799A6F-0087-4F4B-93B6-2F6F809AB497}" srcOrd="1" destOrd="0" presId="urn:microsoft.com/office/officeart/2017/3/layout/DropPinTimeline"/>
    <dgm:cxn modelId="{F6B08E8E-DBCB-4C68-ABF7-0C078B68B463}" type="presParOf" srcId="{CE799A6F-0087-4F4B-93B6-2F6F809AB497}" destId="{BB88DFDF-C356-4A5C-B4CF-D441CC6ECECB}" srcOrd="0" destOrd="0" presId="urn:microsoft.com/office/officeart/2017/3/layout/DropPinTimeline"/>
    <dgm:cxn modelId="{09B918AD-51A4-460D-91C2-8D8B2872F7EB}" type="presParOf" srcId="{BB88DFDF-C356-4A5C-B4CF-D441CC6ECECB}" destId="{37796EF1-E647-45F5-86EB-52645116607B}" srcOrd="0" destOrd="0" presId="urn:microsoft.com/office/officeart/2017/3/layout/DropPinTimeline"/>
    <dgm:cxn modelId="{53C4DB06-4C65-4AE3-90B2-78DABB7713D0}" type="presParOf" srcId="{BB88DFDF-C356-4A5C-B4CF-D441CC6ECECB}" destId="{49C92E30-D437-4345-B171-416BCBFA549A}" srcOrd="1" destOrd="0" presId="urn:microsoft.com/office/officeart/2017/3/layout/DropPinTimeline"/>
    <dgm:cxn modelId="{59F0F54F-FDF9-4170-9D3D-C15F6995CA4C}" type="presParOf" srcId="{49C92E30-D437-4345-B171-416BCBFA549A}" destId="{27AFEA99-E7B9-4EA3-ACAF-550D1B45ABBC}" srcOrd="0" destOrd="0" presId="urn:microsoft.com/office/officeart/2017/3/layout/DropPinTimeline"/>
    <dgm:cxn modelId="{93B84CB8-06FE-4695-961F-82007E54597B}" type="presParOf" srcId="{49C92E30-D437-4345-B171-416BCBFA549A}" destId="{10E2089B-7C3A-485A-A1E3-450D1F8EFD74}" srcOrd="1" destOrd="0" presId="urn:microsoft.com/office/officeart/2017/3/layout/DropPinTimeline"/>
    <dgm:cxn modelId="{61967E8C-92A0-4D86-A983-4AF34358AE14}" type="presParOf" srcId="{BB88DFDF-C356-4A5C-B4CF-D441CC6ECECB}" destId="{F646A932-C61E-4A60-A35B-2C0D088DF0E7}" srcOrd="2" destOrd="0" presId="urn:microsoft.com/office/officeart/2017/3/layout/DropPinTimeline"/>
    <dgm:cxn modelId="{4ED6BC55-6272-43ED-A754-5479BD35F3E9}" type="presParOf" srcId="{BB88DFDF-C356-4A5C-B4CF-D441CC6ECECB}" destId="{4ECD28C1-9117-4691-A9AA-ADF773D31F69}" srcOrd="3" destOrd="0" presId="urn:microsoft.com/office/officeart/2017/3/layout/DropPinTimeline"/>
    <dgm:cxn modelId="{DDDC1843-5991-48DC-8670-9415A29A10BB}" type="presParOf" srcId="{BB88DFDF-C356-4A5C-B4CF-D441CC6ECECB}" destId="{E75AF87F-239C-488D-8003-50BD46F05F2B}" srcOrd="4" destOrd="0" presId="urn:microsoft.com/office/officeart/2017/3/layout/DropPinTimeline"/>
    <dgm:cxn modelId="{C05FC581-F1BC-4707-B390-6F2E325F3749}" type="presParOf" srcId="{BB88DFDF-C356-4A5C-B4CF-D441CC6ECECB}" destId="{7BEC2986-2F4E-4624-BD34-BF9814A06CE9}" srcOrd="5" destOrd="0" presId="urn:microsoft.com/office/officeart/2017/3/layout/DropPinTimeline"/>
    <dgm:cxn modelId="{4E087A59-4864-4E6C-B6E4-9B19F7C13C15}" type="presParOf" srcId="{CE799A6F-0087-4F4B-93B6-2F6F809AB497}" destId="{3C7EA365-FC99-497F-95C7-371AC59A70D3}" srcOrd="1" destOrd="0" presId="urn:microsoft.com/office/officeart/2017/3/layout/DropPinTimeline"/>
    <dgm:cxn modelId="{39C4A11E-4A6F-4BE6-9514-CDFE4DA85FEC}" type="presParOf" srcId="{CE799A6F-0087-4F4B-93B6-2F6F809AB497}" destId="{75D95EE2-4513-4B39-BD33-F8D8800F1353}" srcOrd="2" destOrd="0" presId="urn:microsoft.com/office/officeart/2017/3/layout/DropPinTimeline"/>
    <dgm:cxn modelId="{75F60A14-E59A-45B9-9321-805F0550D08F}" type="presParOf" srcId="{75D95EE2-4513-4B39-BD33-F8D8800F1353}" destId="{27D007D8-7F07-442D-9BD2-6E477EB46B15}" srcOrd="0" destOrd="0" presId="urn:microsoft.com/office/officeart/2017/3/layout/DropPinTimeline"/>
    <dgm:cxn modelId="{D0B87A56-9B94-411C-9691-D4E113DCD29E}" type="presParOf" srcId="{75D95EE2-4513-4B39-BD33-F8D8800F1353}" destId="{6B34CD90-6E37-404B-9516-0E0707F38BCE}" srcOrd="1" destOrd="0" presId="urn:microsoft.com/office/officeart/2017/3/layout/DropPinTimeline"/>
    <dgm:cxn modelId="{2A7832C8-8478-43C6-9E34-7CD729A7AF91}" type="presParOf" srcId="{6B34CD90-6E37-404B-9516-0E0707F38BCE}" destId="{0CB62799-878D-444B-8008-66320EE63983}" srcOrd="0" destOrd="0" presId="urn:microsoft.com/office/officeart/2017/3/layout/DropPinTimeline"/>
    <dgm:cxn modelId="{4B729734-8E52-4132-9B83-B5F3AE75913F}" type="presParOf" srcId="{6B34CD90-6E37-404B-9516-0E0707F38BCE}" destId="{455C7FB7-CB0E-4C67-831E-43EA282A54A4}" srcOrd="1" destOrd="0" presId="urn:microsoft.com/office/officeart/2017/3/layout/DropPinTimeline"/>
    <dgm:cxn modelId="{0BA6D547-5CD0-417E-8403-C06217CBACC8}" type="presParOf" srcId="{75D95EE2-4513-4B39-BD33-F8D8800F1353}" destId="{B00884BF-4F0F-4C58-B273-60F9A8944C6E}" srcOrd="2" destOrd="0" presId="urn:microsoft.com/office/officeart/2017/3/layout/DropPinTimeline"/>
    <dgm:cxn modelId="{312BAB09-C6A9-45DE-B720-0D455A615236}" type="presParOf" srcId="{75D95EE2-4513-4B39-BD33-F8D8800F1353}" destId="{2DA01FDC-AA5A-4EB6-94E4-4BC3A45A24AF}" srcOrd="3" destOrd="0" presId="urn:microsoft.com/office/officeart/2017/3/layout/DropPinTimeline"/>
    <dgm:cxn modelId="{815CBB87-6430-4360-A127-BA4CF635F5B2}" type="presParOf" srcId="{75D95EE2-4513-4B39-BD33-F8D8800F1353}" destId="{0B9E5B19-BEE2-4D04-BEA0-A2E7666D491D}" srcOrd="4" destOrd="0" presId="urn:microsoft.com/office/officeart/2017/3/layout/DropPinTimeline"/>
    <dgm:cxn modelId="{D15F5971-FD79-4B36-A16E-BCE9DF8D99C9}" type="presParOf" srcId="{75D95EE2-4513-4B39-BD33-F8D8800F1353}" destId="{BF9A84C5-67FD-42A7-9270-701D14DD139A}" srcOrd="5" destOrd="0" presId="urn:microsoft.com/office/officeart/2017/3/layout/DropPinTimeline"/>
    <dgm:cxn modelId="{1ABB6632-6658-4522-8D3E-5606DF6045E1}" type="presParOf" srcId="{CE799A6F-0087-4F4B-93B6-2F6F809AB497}" destId="{31BB1C7E-F4BE-4865-B0CD-57443FBE6BF0}" srcOrd="3" destOrd="0" presId="urn:microsoft.com/office/officeart/2017/3/layout/DropPinTimeline"/>
    <dgm:cxn modelId="{4B61BA5B-E80D-469D-AD06-0331F7DCE4CC}" type="presParOf" srcId="{CE799A6F-0087-4F4B-93B6-2F6F809AB497}" destId="{D820F425-A466-49C5-BF46-317551BBA967}" srcOrd="4" destOrd="0" presId="urn:microsoft.com/office/officeart/2017/3/layout/DropPinTimeline"/>
    <dgm:cxn modelId="{DC309077-ED2B-43E7-8C5B-C063E457DA3F}" type="presParOf" srcId="{D820F425-A466-49C5-BF46-317551BBA967}" destId="{16A861B7-3FBB-407D-A37E-83C6018F1AFC}" srcOrd="0" destOrd="0" presId="urn:microsoft.com/office/officeart/2017/3/layout/DropPinTimeline"/>
    <dgm:cxn modelId="{0C919411-8AFA-4E45-8A3F-6E58DC022973}" type="presParOf" srcId="{D820F425-A466-49C5-BF46-317551BBA967}" destId="{DFEE92FB-BB33-41E5-827E-0EE52D2A3D58}" srcOrd="1" destOrd="0" presId="urn:microsoft.com/office/officeart/2017/3/layout/DropPinTimeline"/>
    <dgm:cxn modelId="{C96D430D-6E24-43D1-9731-7DEDBD8EB9AF}" type="presParOf" srcId="{DFEE92FB-BB33-41E5-827E-0EE52D2A3D58}" destId="{83B32F36-7DC3-4458-8B3C-5CC2D2F83B0A}" srcOrd="0" destOrd="0" presId="urn:microsoft.com/office/officeart/2017/3/layout/DropPinTimeline"/>
    <dgm:cxn modelId="{092B5197-A8D3-4BEB-BDB5-4152DF8DBE8A}" type="presParOf" srcId="{DFEE92FB-BB33-41E5-827E-0EE52D2A3D58}" destId="{0B106403-4C5E-43F3-8EA4-91C6B152473F}" srcOrd="1" destOrd="0" presId="urn:microsoft.com/office/officeart/2017/3/layout/DropPinTimeline"/>
    <dgm:cxn modelId="{B87584F1-B03B-4473-AF27-368073AA66FA}" type="presParOf" srcId="{D820F425-A466-49C5-BF46-317551BBA967}" destId="{8799B2A7-7295-44D4-8C51-C56F311A0526}" srcOrd="2" destOrd="0" presId="urn:microsoft.com/office/officeart/2017/3/layout/DropPinTimeline"/>
    <dgm:cxn modelId="{9B177C20-F6F3-4BEB-BA3E-CBF3FB922D12}" type="presParOf" srcId="{D820F425-A466-49C5-BF46-317551BBA967}" destId="{444FFEE6-D8BB-4F79-A9A7-74EA5EAA353D}" srcOrd="3" destOrd="0" presId="urn:microsoft.com/office/officeart/2017/3/layout/DropPinTimeline"/>
    <dgm:cxn modelId="{A5C64D85-25E4-4562-A46F-2C55B0FA1D99}" type="presParOf" srcId="{D820F425-A466-49C5-BF46-317551BBA967}" destId="{A81EF8D4-66BC-4FB6-8992-A12FF0BDA0B7}" srcOrd="4" destOrd="0" presId="urn:microsoft.com/office/officeart/2017/3/layout/DropPinTimeline"/>
    <dgm:cxn modelId="{14B8AC33-D602-4327-A025-7F302FD05FF0}" type="presParOf" srcId="{D820F425-A466-49C5-BF46-317551BBA967}" destId="{513C25B4-D861-48BC-ADFE-D847AD8F988B}" srcOrd="5" destOrd="0" presId="urn:microsoft.com/office/officeart/2017/3/layout/DropPinTimeline"/>
    <dgm:cxn modelId="{773AE48F-A34A-420B-8012-A090A4482C29}" type="presParOf" srcId="{CE799A6F-0087-4F4B-93B6-2F6F809AB497}" destId="{31C28493-EE01-459F-98C1-C87C6EEC8636}" srcOrd="5" destOrd="0" presId="urn:microsoft.com/office/officeart/2017/3/layout/DropPinTimeline"/>
    <dgm:cxn modelId="{06D0D80B-BB84-4215-B7B5-AE1D791FEC07}" type="presParOf" srcId="{CE799A6F-0087-4F4B-93B6-2F6F809AB497}" destId="{F62A2015-B4E6-40F5-B5EF-668EF8082C5F}" srcOrd="6" destOrd="0" presId="urn:microsoft.com/office/officeart/2017/3/layout/DropPinTimeline"/>
    <dgm:cxn modelId="{17AE28F6-60A3-408C-B0BA-45671AF4FA5D}" type="presParOf" srcId="{F62A2015-B4E6-40F5-B5EF-668EF8082C5F}" destId="{D8DEE13C-9171-4E82-AA4E-E4E43BBCDF6D}" srcOrd="0" destOrd="0" presId="urn:microsoft.com/office/officeart/2017/3/layout/DropPinTimeline"/>
    <dgm:cxn modelId="{EBC56514-C0D4-460B-92A0-788562464EDE}" type="presParOf" srcId="{F62A2015-B4E6-40F5-B5EF-668EF8082C5F}" destId="{418B1244-799A-4E3A-B6BD-157CB21F22CD}" srcOrd="1" destOrd="0" presId="urn:microsoft.com/office/officeart/2017/3/layout/DropPinTimeline"/>
    <dgm:cxn modelId="{BB79D217-1FFA-44E3-86DD-4A2E6B95B903}" type="presParOf" srcId="{418B1244-799A-4E3A-B6BD-157CB21F22CD}" destId="{5D2C3E73-9B4F-4943-90C4-1DB0595A30CD}" srcOrd="0" destOrd="0" presId="urn:microsoft.com/office/officeart/2017/3/layout/DropPinTimeline"/>
    <dgm:cxn modelId="{E6D07A11-2708-4828-90D3-002058A4AE6D}" type="presParOf" srcId="{418B1244-799A-4E3A-B6BD-157CB21F22CD}" destId="{8D41BF3F-D101-4B9C-BE4A-7C10B10097D9}" srcOrd="1" destOrd="0" presId="urn:microsoft.com/office/officeart/2017/3/layout/DropPinTimeline"/>
    <dgm:cxn modelId="{258AD20E-167F-460B-899C-D4FFE7EE2B44}" type="presParOf" srcId="{F62A2015-B4E6-40F5-B5EF-668EF8082C5F}" destId="{ED942D17-9A03-43CB-BB24-00240E9783DB}" srcOrd="2" destOrd="0" presId="urn:microsoft.com/office/officeart/2017/3/layout/DropPinTimeline"/>
    <dgm:cxn modelId="{DD8FA126-7317-4649-A996-392507C80333}" type="presParOf" srcId="{F62A2015-B4E6-40F5-B5EF-668EF8082C5F}" destId="{79D79FAB-CB7E-4DAE-911C-EDE60CE0AFD2}" srcOrd="3" destOrd="0" presId="urn:microsoft.com/office/officeart/2017/3/layout/DropPinTimeline"/>
    <dgm:cxn modelId="{5BB04A14-4CD0-430A-A72B-83FEC2BBE8A7}" type="presParOf" srcId="{F62A2015-B4E6-40F5-B5EF-668EF8082C5F}" destId="{4E3C6764-7D1B-4A53-B493-0BD63BCA1E86}" srcOrd="4" destOrd="0" presId="urn:microsoft.com/office/officeart/2017/3/layout/DropPinTimeline"/>
    <dgm:cxn modelId="{EE876213-2066-41D9-9876-C6A24A3FA3B6}" type="presParOf" srcId="{F62A2015-B4E6-40F5-B5EF-668EF8082C5F}" destId="{829B681A-5F6E-4225-80A5-DD5C56B60D18}" srcOrd="5" destOrd="0" presId="urn:microsoft.com/office/officeart/2017/3/layout/DropPinTimeline"/>
    <dgm:cxn modelId="{70C7A30E-EE2B-4AD6-84E6-EB3A83CA281E}" type="presParOf" srcId="{CE799A6F-0087-4F4B-93B6-2F6F809AB497}" destId="{78A8EFB0-F393-4CB6-B784-F3EFF7F138A0}" srcOrd="7" destOrd="0" presId="urn:microsoft.com/office/officeart/2017/3/layout/DropPinTimeline"/>
    <dgm:cxn modelId="{670B983D-EE88-4D6F-A93D-75B23315D8E4}" type="presParOf" srcId="{CE799A6F-0087-4F4B-93B6-2F6F809AB497}" destId="{AFED3EEE-1D40-44A2-997E-49C88E5EC5BC}" srcOrd="8" destOrd="0" presId="urn:microsoft.com/office/officeart/2017/3/layout/DropPinTimeline"/>
    <dgm:cxn modelId="{A9E1241D-575F-4691-A07C-410DDF8D09A0}" type="presParOf" srcId="{AFED3EEE-1D40-44A2-997E-49C88E5EC5BC}" destId="{666D3909-F6A2-4098-94D7-D8D2C781504E}" srcOrd="0" destOrd="0" presId="urn:microsoft.com/office/officeart/2017/3/layout/DropPinTimeline"/>
    <dgm:cxn modelId="{38EACAB9-2A67-4E4E-97B9-70AF35E00AA1}" type="presParOf" srcId="{AFED3EEE-1D40-44A2-997E-49C88E5EC5BC}" destId="{4707C927-AAC0-47B1-AFBB-9ECAFF344E8D}" srcOrd="1" destOrd="0" presId="urn:microsoft.com/office/officeart/2017/3/layout/DropPinTimeline"/>
    <dgm:cxn modelId="{A06126F1-DD68-42F6-AFF4-906AEFFFAE1C}" type="presParOf" srcId="{4707C927-AAC0-47B1-AFBB-9ECAFF344E8D}" destId="{9D8BF967-755F-4C78-B929-C3AB5BE8F7D9}" srcOrd="0" destOrd="0" presId="urn:microsoft.com/office/officeart/2017/3/layout/DropPinTimeline"/>
    <dgm:cxn modelId="{8BB9482E-084D-4A96-B778-C01C41262037}" type="presParOf" srcId="{4707C927-AAC0-47B1-AFBB-9ECAFF344E8D}" destId="{48EC1ACE-4E6D-4DE8-9CCF-3E312454A92A}" srcOrd="1" destOrd="0" presId="urn:microsoft.com/office/officeart/2017/3/layout/DropPinTimeline"/>
    <dgm:cxn modelId="{A3419B57-7F4A-4027-9FCB-A270123B0D89}" type="presParOf" srcId="{AFED3EEE-1D40-44A2-997E-49C88E5EC5BC}" destId="{3E737455-9310-474D-98D2-9EF55A521727}" srcOrd="2" destOrd="0" presId="urn:microsoft.com/office/officeart/2017/3/layout/DropPinTimeline"/>
    <dgm:cxn modelId="{490AE26B-AEB5-4F61-94AC-6F0B4CC3904E}" type="presParOf" srcId="{AFED3EEE-1D40-44A2-997E-49C88E5EC5BC}" destId="{C173977E-E1A9-4772-83ED-B43BFA8C5F63}" srcOrd="3" destOrd="0" presId="urn:microsoft.com/office/officeart/2017/3/layout/DropPinTimeline"/>
    <dgm:cxn modelId="{A799D52D-EE31-4BB0-807D-B648507BE800}" type="presParOf" srcId="{AFED3EEE-1D40-44A2-997E-49C88E5EC5BC}" destId="{1BD9A8A0-6AED-4D45-84A0-B7D9D581D8DA}" srcOrd="4" destOrd="0" presId="urn:microsoft.com/office/officeart/2017/3/layout/DropPinTimeline"/>
    <dgm:cxn modelId="{BB44C6B5-68B3-4622-9A46-E2F206ED9540}" type="presParOf" srcId="{AFED3EEE-1D40-44A2-997E-49C88E5EC5BC}" destId="{2F3D8CBE-2259-4D2B-8C20-A57A33FA48D0}" srcOrd="5" destOrd="0" presId="urn:microsoft.com/office/officeart/2017/3/layout/DropPinTimeline"/>
    <dgm:cxn modelId="{AF289C81-8804-45E7-AF7F-A46BD6E56F4A}" type="presParOf" srcId="{CE799A6F-0087-4F4B-93B6-2F6F809AB497}" destId="{7FF0BAF8-065A-4BC1-ACFA-664F52DB7F38}" srcOrd="9" destOrd="0" presId="urn:microsoft.com/office/officeart/2017/3/layout/DropPinTimeline"/>
    <dgm:cxn modelId="{43B10FC3-795C-4D35-8183-60D104084D3A}" type="presParOf" srcId="{CE799A6F-0087-4F4B-93B6-2F6F809AB497}" destId="{85D0CEFF-DE7A-49B8-99A0-CB555DB958EA}" srcOrd="10" destOrd="0" presId="urn:microsoft.com/office/officeart/2017/3/layout/DropPinTimeline"/>
    <dgm:cxn modelId="{0B15F768-429F-4D03-869B-7DD54172F379}" type="presParOf" srcId="{85D0CEFF-DE7A-49B8-99A0-CB555DB958EA}" destId="{01D18E53-E472-449E-B474-423841EE596B}" srcOrd="0" destOrd="0" presId="urn:microsoft.com/office/officeart/2017/3/layout/DropPinTimeline"/>
    <dgm:cxn modelId="{2BBA0927-5D93-4417-AB28-9587555CE2DA}" type="presParOf" srcId="{85D0CEFF-DE7A-49B8-99A0-CB555DB958EA}" destId="{1FA1B046-6DBA-4DB2-A77B-B77DF48A81A0}" srcOrd="1" destOrd="0" presId="urn:microsoft.com/office/officeart/2017/3/layout/DropPinTimeline"/>
    <dgm:cxn modelId="{16C8A656-56D0-4E0D-A396-AF0584829BB8}" type="presParOf" srcId="{1FA1B046-6DBA-4DB2-A77B-B77DF48A81A0}" destId="{E5BA60CD-BDA9-4AEB-94B1-2CD226CC7EB3}" srcOrd="0" destOrd="0" presId="urn:microsoft.com/office/officeart/2017/3/layout/DropPinTimeline"/>
    <dgm:cxn modelId="{BDCB25EF-D1B8-41AE-948A-BCCB7637CFBF}" type="presParOf" srcId="{1FA1B046-6DBA-4DB2-A77B-B77DF48A81A0}" destId="{2AC5022C-384A-4080-9035-0C7F760D6DCD}" srcOrd="1" destOrd="0" presId="urn:microsoft.com/office/officeart/2017/3/layout/DropPinTimeline"/>
    <dgm:cxn modelId="{F806F50F-0BA7-4CE6-9E51-3AC8747445A0}" type="presParOf" srcId="{85D0CEFF-DE7A-49B8-99A0-CB555DB958EA}" destId="{D937F015-C137-4213-AEAB-91903CA671EA}" srcOrd="2" destOrd="0" presId="urn:microsoft.com/office/officeart/2017/3/layout/DropPinTimeline"/>
    <dgm:cxn modelId="{AB7D912A-1005-45B0-BF8F-E5B255296A14}" type="presParOf" srcId="{85D0CEFF-DE7A-49B8-99A0-CB555DB958EA}" destId="{B459D8BB-7FF7-43CD-83D0-B77E45D996BE}" srcOrd="3" destOrd="0" presId="urn:microsoft.com/office/officeart/2017/3/layout/DropPinTimeline"/>
    <dgm:cxn modelId="{E1D1E26C-1A1A-4F5E-9A0E-3DF65C78F551}" type="presParOf" srcId="{85D0CEFF-DE7A-49B8-99A0-CB555DB958EA}" destId="{08B5F6D0-41BF-4432-943F-ACE3370CE52E}" srcOrd="4" destOrd="0" presId="urn:microsoft.com/office/officeart/2017/3/layout/DropPinTimeline"/>
    <dgm:cxn modelId="{9E57F209-2ADF-42B6-A637-FA780267D297}" type="presParOf" srcId="{85D0CEFF-DE7A-49B8-99A0-CB555DB958EA}" destId="{501FD9A4-2856-4463-80B9-394BA4E5B35A}" srcOrd="5" destOrd="0" presId="urn:microsoft.com/office/officeart/2017/3/layout/DropPinTimeline"/>
    <dgm:cxn modelId="{22CE48DA-0F8E-424E-8CDA-B3CE11E1D7B4}" type="presParOf" srcId="{CE799A6F-0087-4F4B-93B6-2F6F809AB497}" destId="{2F9EFEBF-90E0-4AEE-B3AF-C782183302C4}" srcOrd="11" destOrd="0" presId="urn:microsoft.com/office/officeart/2017/3/layout/DropPinTimeline"/>
    <dgm:cxn modelId="{847DAAF1-7824-4523-8ED5-655351AF4A17}" type="presParOf" srcId="{CE799A6F-0087-4F4B-93B6-2F6F809AB497}" destId="{842853C0-DBDA-4C9C-914F-EF33BBEEF1CD}" srcOrd="12" destOrd="0" presId="urn:microsoft.com/office/officeart/2017/3/layout/DropPinTimeline"/>
    <dgm:cxn modelId="{C11DE349-4CA1-4703-842E-A3013AEABF46}" type="presParOf" srcId="{842853C0-DBDA-4C9C-914F-EF33BBEEF1CD}" destId="{4102FE78-896F-44E5-A559-61B455B428D7}" srcOrd="0" destOrd="0" presId="urn:microsoft.com/office/officeart/2017/3/layout/DropPinTimeline"/>
    <dgm:cxn modelId="{AB4C01DB-8114-45C3-9118-C80C33E47132}" type="presParOf" srcId="{842853C0-DBDA-4C9C-914F-EF33BBEEF1CD}" destId="{D6B7CF03-6F45-4A03-AB00-39877838C351}" srcOrd="1" destOrd="0" presId="urn:microsoft.com/office/officeart/2017/3/layout/DropPinTimeline"/>
    <dgm:cxn modelId="{1E094121-2C7E-45BC-8795-711C641384A0}" type="presParOf" srcId="{D6B7CF03-6F45-4A03-AB00-39877838C351}" destId="{2B530B39-9E19-4774-8125-A882E257206B}" srcOrd="0" destOrd="0" presId="urn:microsoft.com/office/officeart/2017/3/layout/DropPinTimeline"/>
    <dgm:cxn modelId="{7A79C94D-679A-4FBE-8FD9-72A7D16AB913}" type="presParOf" srcId="{D6B7CF03-6F45-4A03-AB00-39877838C351}" destId="{587D1A32-C4EF-4F89-93BA-9E5951BBC446}" srcOrd="1" destOrd="0" presId="urn:microsoft.com/office/officeart/2017/3/layout/DropPinTimeline"/>
    <dgm:cxn modelId="{17845C06-D0D1-41A8-BD7E-EC293FE16A37}" type="presParOf" srcId="{842853C0-DBDA-4C9C-914F-EF33BBEEF1CD}" destId="{D5DC4303-E20C-4C13-AEB2-42BA64206B92}" srcOrd="2" destOrd="0" presId="urn:microsoft.com/office/officeart/2017/3/layout/DropPinTimeline"/>
    <dgm:cxn modelId="{2734E2FA-980A-45DF-8C64-E93CAE5CEF10}" type="presParOf" srcId="{842853C0-DBDA-4C9C-914F-EF33BBEEF1CD}" destId="{CC277B44-312F-49DA-B409-8BB41ABDA043}" srcOrd="3" destOrd="0" presId="urn:microsoft.com/office/officeart/2017/3/layout/DropPinTimeline"/>
    <dgm:cxn modelId="{EF5351C8-21D1-4A01-8A98-2964933654BF}" type="presParOf" srcId="{842853C0-DBDA-4C9C-914F-EF33BBEEF1CD}" destId="{4AE48723-5446-4A93-826E-F2CD1E3AC447}" srcOrd="4" destOrd="0" presId="urn:microsoft.com/office/officeart/2017/3/layout/DropPinTimeline"/>
    <dgm:cxn modelId="{99E44DC0-081E-495B-8CE7-E3E93B6123F5}" type="presParOf" srcId="{842853C0-DBDA-4C9C-914F-EF33BBEEF1CD}" destId="{33FFC4F6-9BEC-400D-9927-A1BF9CEAF85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9C0965-64A6-4A62-8831-C183FB18310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7E87A13-E6C4-41D9-89AC-80A3C2BB5468}">
      <dgm:prSet phldrT="[Text]"/>
      <dgm:spPr/>
      <dgm:t>
        <a:bodyPr/>
        <a:lstStyle/>
        <a:p>
          <a:r>
            <a:rPr lang="en-US"/>
            <a:t>Automated greeting provides community information for callers</a:t>
          </a:r>
        </a:p>
      </dgm:t>
    </dgm:pt>
    <dgm:pt modelId="{EA4C3A01-4300-49E8-92BA-F52DFB05A001}" type="parTrans" cxnId="{CF9D38B7-2099-464D-9B43-E6F2F699781A}">
      <dgm:prSet/>
      <dgm:spPr/>
      <dgm:t>
        <a:bodyPr/>
        <a:lstStyle/>
        <a:p>
          <a:endParaRPr lang="en-US"/>
        </a:p>
      </dgm:t>
    </dgm:pt>
    <dgm:pt modelId="{A812C791-C48C-4B50-B974-B9C8DD450348}" type="sibTrans" cxnId="{CF9D38B7-2099-464D-9B43-E6F2F699781A}">
      <dgm:prSet/>
      <dgm:spPr/>
      <dgm:t>
        <a:bodyPr/>
        <a:lstStyle/>
        <a:p>
          <a:endParaRPr lang="en-US"/>
        </a:p>
      </dgm:t>
    </dgm:pt>
    <dgm:pt modelId="{A9EF425B-480C-4208-9CC9-C9F2F12221BE}">
      <dgm:prSet phldrT="[Text]"/>
      <dgm:spPr/>
      <dgm:t>
        <a:bodyPr/>
        <a:lstStyle/>
        <a:p>
          <a:r>
            <a:rPr lang="en-US"/>
            <a:t>Callers experiencing homelessness select the option to speak to a Diversion Specialist (DS.)</a:t>
          </a:r>
        </a:p>
      </dgm:t>
    </dgm:pt>
    <dgm:pt modelId="{9FEB8790-8643-44C0-B6FC-DCCA9B7BA3B2}" type="parTrans" cxnId="{29035A96-8E08-4373-A799-B562A8D3239F}">
      <dgm:prSet/>
      <dgm:spPr/>
      <dgm:t>
        <a:bodyPr/>
        <a:lstStyle/>
        <a:p>
          <a:endParaRPr lang="en-US"/>
        </a:p>
      </dgm:t>
    </dgm:pt>
    <dgm:pt modelId="{954775DC-7BBB-4799-9624-6AA8D21AD3B4}" type="sibTrans" cxnId="{29035A96-8E08-4373-A799-B562A8D3239F}">
      <dgm:prSet/>
      <dgm:spPr/>
      <dgm:t>
        <a:bodyPr/>
        <a:lstStyle/>
        <a:p>
          <a:endParaRPr lang="en-US"/>
        </a:p>
      </dgm:t>
    </dgm:pt>
    <dgm:pt modelId="{28037A6F-1C6B-4963-83D1-BDD1A29A6843}">
      <dgm:prSet phldrT="[Text]"/>
      <dgm:spPr/>
      <dgm:t>
        <a:bodyPr/>
        <a:lstStyle/>
        <a:p>
          <a:pPr rtl="0"/>
          <a:r>
            <a:rPr lang="en-US"/>
            <a:t>If all </a:t>
          </a:r>
          <a:r>
            <a:rPr lang="en-US">
              <a:latin typeface="Calibri Light" panose="020F0302020204030204"/>
            </a:rPr>
            <a:t>DS</a:t>
          </a:r>
          <a:r>
            <a:rPr lang="en-US"/>
            <a:t> are busy, the caller leaves a message which is returned within 24 hours, usually the same business day.</a:t>
          </a:r>
          <a:r>
            <a:rPr lang="en-US">
              <a:latin typeface="Calibri Light" panose="020F0302020204030204"/>
            </a:rPr>
            <a:t> </a:t>
          </a:r>
        </a:p>
      </dgm:t>
    </dgm:pt>
    <dgm:pt modelId="{0AFC5DE8-01D9-4169-A40A-1CC53FE2A1CF}" type="parTrans" cxnId="{41965764-5376-4517-A796-952A12ECEE0E}">
      <dgm:prSet/>
      <dgm:spPr/>
      <dgm:t>
        <a:bodyPr/>
        <a:lstStyle/>
        <a:p>
          <a:endParaRPr lang="en-US"/>
        </a:p>
      </dgm:t>
    </dgm:pt>
    <dgm:pt modelId="{5D10751E-DFBA-4420-924B-5C97B9DBD4FB}" type="sibTrans" cxnId="{41965764-5376-4517-A796-952A12ECEE0E}">
      <dgm:prSet/>
      <dgm:spPr/>
      <dgm:t>
        <a:bodyPr/>
        <a:lstStyle/>
        <a:p>
          <a:endParaRPr lang="en-US"/>
        </a:p>
      </dgm:t>
    </dgm:pt>
    <dgm:pt modelId="{9FE69F27-3BC7-42D3-99C7-2B41DB70B9AC}">
      <dgm:prSet phldr="0"/>
      <dgm:spPr/>
      <dgm:t>
        <a:bodyPr/>
        <a:lstStyle/>
        <a:p>
          <a:pPr rtl="0"/>
          <a:r>
            <a:rPr lang="en-US">
              <a:solidFill>
                <a:srgbClr val="000000"/>
              </a:solidFill>
              <a:latin typeface="Calibri"/>
              <a:ea typeface="Calibri"/>
              <a:cs typeface="Calibri"/>
            </a:rPr>
            <a:t>DS engages in a problem-solving conversation to understand the needs of the caller. </a:t>
          </a:r>
        </a:p>
      </dgm:t>
    </dgm:pt>
    <dgm:pt modelId="{14499928-F200-48C5-B0C0-3A018287B191}" type="parTrans" cxnId="{316FD278-6A5E-4EEB-9A98-42BD3E774645}">
      <dgm:prSet/>
      <dgm:spPr/>
    </dgm:pt>
    <dgm:pt modelId="{6ECF243C-7D52-4A94-A920-8CF30223EE1B}" type="sibTrans" cxnId="{316FD278-6A5E-4EEB-9A98-42BD3E774645}">
      <dgm:prSet/>
      <dgm:spPr/>
    </dgm:pt>
    <dgm:pt modelId="{4AD8DAD7-7440-4B92-8F73-870D36480459}">
      <dgm:prSet phldr="0"/>
      <dgm:spPr/>
      <dgm:t>
        <a:bodyPr/>
        <a:lstStyle/>
        <a:p>
          <a:pPr rtl="0"/>
          <a:r>
            <a:rPr lang="en-US">
              <a:solidFill>
                <a:srgbClr val="000000"/>
              </a:solidFill>
              <a:latin typeface="Calibri"/>
              <a:ea typeface="Calibri"/>
              <a:cs typeface="Calibri"/>
            </a:rPr>
            <a:t>DS enters required data elements into the shared CoC database. </a:t>
          </a:r>
        </a:p>
      </dgm:t>
    </dgm:pt>
    <dgm:pt modelId="{085BEBF9-A9D8-4B82-9149-734D74FD104D}" type="parTrans" cxnId="{15106999-DC6B-43BE-8CD5-2BD0D8F886FB}">
      <dgm:prSet/>
      <dgm:spPr/>
    </dgm:pt>
    <dgm:pt modelId="{A904DABD-AE11-48A3-8783-4C670847AB53}" type="sibTrans" cxnId="{15106999-DC6B-43BE-8CD5-2BD0D8F886FB}">
      <dgm:prSet/>
      <dgm:spPr/>
    </dgm:pt>
    <dgm:pt modelId="{1A25F347-B7E8-4009-9231-5D491B01A114}">
      <dgm:prSet phldr="0"/>
      <dgm:spPr/>
      <dgm:t>
        <a:bodyPr/>
        <a:lstStyle/>
        <a:p>
          <a:pPr rtl="0"/>
          <a:r>
            <a:rPr lang="en-US">
              <a:solidFill>
                <a:srgbClr val="000000"/>
              </a:solidFill>
              <a:latin typeface="Calibri"/>
              <a:ea typeface="Calibri"/>
              <a:cs typeface="Calibri"/>
            </a:rPr>
            <a:t>DS sends community resources by email or text if needed. </a:t>
          </a:r>
        </a:p>
      </dgm:t>
    </dgm:pt>
    <dgm:pt modelId="{5488B0B2-2620-4692-AAF8-49B9D0C7B137}" type="parTrans" cxnId="{ADB1D9A5-EFAA-4CC4-AD56-47B77B66317D}">
      <dgm:prSet/>
      <dgm:spPr/>
    </dgm:pt>
    <dgm:pt modelId="{C92DA49C-BBCC-46A9-86D1-0D4719F68E95}" type="sibTrans" cxnId="{ADB1D9A5-EFAA-4CC4-AD56-47B77B66317D}">
      <dgm:prSet/>
      <dgm:spPr/>
    </dgm:pt>
    <dgm:pt modelId="{63F994A1-0F02-4C95-858D-F83D5A082329}">
      <dgm:prSet phldr="0"/>
      <dgm:spPr/>
      <dgm:t>
        <a:bodyPr/>
        <a:lstStyle/>
        <a:p>
          <a:pPr rtl="0"/>
          <a:r>
            <a:rPr lang="en-US">
              <a:solidFill>
                <a:srgbClr val="000000"/>
              </a:solidFill>
              <a:latin typeface="Calibri"/>
              <a:ea typeface="Calibri"/>
              <a:cs typeface="Calibri"/>
            </a:rPr>
            <a:t>The need for emergency shelter or other programs for callers who cannot be diverted is captured in the database.  </a:t>
          </a:r>
        </a:p>
      </dgm:t>
    </dgm:pt>
    <dgm:pt modelId="{F3B981E0-123F-4888-A822-B137F43C3E01}" type="parTrans" cxnId="{D651B335-37A3-4660-94E9-AA971220EBC0}">
      <dgm:prSet/>
      <dgm:spPr/>
    </dgm:pt>
    <dgm:pt modelId="{5D67F723-6B1A-4AF7-BE3F-D233A1948AB6}" type="sibTrans" cxnId="{D651B335-37A3-4660-94E9-AA971220EBC0}">
      <dgm:prSet/>
      <dgm:spPr/>
    </dgm:pt>
    <dgm:pt modelId="{430D07DD-FE16-4880-B074-B69F45EF5371}" type="pres">
      <dgm:prSet presAssocID="{FE9C0965-64A6-4A62-8831-C183FB18310D}" presName="Name0" presStyleCnt="0">
        <dgm:presLayoutVars>
          <dgm:dir/>
          <dgm:resizeHandles val="exact"/>
        </dgm:presLayoutVars>
      </dgm:prSet>
      <dgm:spPr/>
    </dgm:pt>
    <dgm:pt modelId="{B28E323C-8AF4-4A70-9937-5D60A0B748B3}" type="pres">
      <dgm:prSet presAssocID="{FE9C0965-64A6-4A62-8831-C183FB18310D}" presName="arrow" presStyleLbl="bgShp" presStyleIdx="0" presStyleCnt="1" custLinFactNeighborX="3"/>
      <dgm:spPr/>
    </dgm:pt>
    <dgm:pt modelId="{88DB56C4-A839-4EB0-8B0A-965EC15BC830}" type="pres">
      <dgm:prSet presAssocID="{FE9C0965-64A6-4A62-8831-C183FB18310D}" presName="points" presStyleCnt="0"/>
      <dgm:spPr/>
    </dgm:pt>
    <dgm:pt modelId="{8737285F-4727-44F1-8236-BCA3C9AF6981}" type="pres">
      <dgm:prSet presAssocID="{B7E87A13-E6C4-41D9-89AC-80A3C2BB5468}" presName="compositeA" presStyleCnt="0"/>
      <dgm:spPr/>
    </dgm:pt>
    <dgm:pt modelId="{9F4A2485-23F3-4D62-9B25-915A304EA7C1}" type="pres">
      <dgm:prSet presAssocID="{B7E87A13-E6C4-41D9-89AC-80A3C2BB5468}" presName="textA" presStyleLbl="revTx" presStyleIdx="0" presStyleCnt="7">
        <dgm:presLayoutVars>
          <dgm:bulletEnabled val="1"/>
        </dgm:presLayoutVars>
      </dgm:prSet>
      <dgm:spPr/>
    </dgm:pt>
    <dgm:pt modelId="{D865C204-4D89-4CC3-B163-B565C493FF90}" type="pres">
      <dgm:prSet presAssocID="{B7E87A13-E6C4-41D9-89AC-80A3C2BB5468}" presName="circleA" presStyleLbl="node1" presStyleIdx="0" presStyleCnt="7"/>
      <dgm:spPr/>
    </dgm:pt>
    <dgm:pt modelId="{266F147B-9BB2-46FC-891F-8A47E4859AD0}" type="pres">
      <dgm:prSet presAssocID="{B7E87A13-E6C4-41D9-89AC-80A3C2BB5468}" presName="spaceA" presStyleCnt="0"/>
      <dgm:spPr/>
    </dgm:pt>
    <dgm:pt modelId="{7B4F2E6D-3A92-40B1-9773-1C3560CA24D6}" type="pres">
      <dgm:prSet presAssocID="{A812C791-C48C-4B50-B974-B9C8DD450348}" presName="space" presStyleCnt="0"/>
      <dgm:spPr/>
    </dgm:pt>
    <dgm:pt modelId="{3099E8D7-B27C-4176-8913-612AB1CB9DCF}" type="pres">
      <dgm:prSet presAssocID="{A9EF425B-480C-4208-9CC9-C9F2F12221BE}" presName="compositeB" presStyleCnt="0"/>
      <dgm:spPr/>
    </dgm:pt>
    <dgm:pt modelId="{CA6B898D-B2E5-4312-B610-14072024A80D}" type="pres">
      <dgm:prSet presAssocID="{A9EF425B-480C-4208-9CC9-C9F2F12221BE}" presName="textB" presStyleLbl="revTx" presStyleIdx="1" presStyleCnt="7">
        <dgm:presLayoutVars>
          <dgm:bulletEnabled val="1"/>
        </dgm:presLayoutVars>
      </dgm:prSet>
      <dgm:spPr/>
    </dgm:pt>
    <dgm:pt modelId="{1F62BAD3-E031-41FC-9ADB-3AE4BC5D539A}" type="pres">
      <dgm:prSet presAssocID="{A9EF425B-480C-4208-9CC9-C9F2F12221BE}" presName="circleB" presStyleLbl="node1" presStyleIdx="1" presStyleCnt="7"/>
      <dgm:spPr/>
    </dgm:pt>
    <dgm:pt modelId="{6C590330-607D-4898-819F-A1E6CE862449}" type="pres">
      <dgm:prSet presAssocID="{A9EF425B-480C-4208-9CC9-C9F2F12221BE}" presName="spaceB" presStyleCnt="0"/>
      <dgm:spPr/>
    </dgm:pt>
    <dgm:pt modelId="{0B3DF7B6-F511-4455-BFE6-0E9BDE864A43}" type="pres">
      <dgm:prSet presAssocID="{954775DC-7BBB-4799-9624-6AA8D21AD3B4}" presName="space" presStyleCnt="0"/>
      <dgm:spPr/>
    </dgm:pt>
    <dgm:pt modelId="{9ED15C47-2686-4157-AD59-0F7FE297FABA}" type="pres">
      <dgm:prSet presAssocID="{28037A6F-1C6B-4963-83D1-BDD1A29A6843}" presName="compositeA" presStyleCnt="0"/>
      <dgm:spPr/>
    </dgm:pt>
    <dgm:pt modelId="{F31AB15F-D1D0-44DC-B3D9-0187D50397FB}" type="pres">
      <dgm:prSet presAssocID="{28037A6F-1C6B-4963-83D1-BDD1A29A6843}" presName="textA" presStyleLbl="revTx" presStyleIdx="2" presStyleCnt="7">
        <dgm:presLayoutVars>
          <dgm:bulletEnabled val="1"/>
        </dgm:presLayoutVars>
      </dgm:prSet>
      <dgm:spPr/>
    </dgm:pt>
    <dgm:pt modelId="{F23DEFCE-3D2B-4B1F-AC9D-7CA12E0EA305}" type="pres">
      <dgm:prSet presAssocID="{28037A6F-1C6B-4963-83D1-BDD1A29A6843}" presName="circleA" presStyleLbl="node1" presStyleIdx="2" presStyleCnt="7"/>
      <dgm:spPr/>
    </dgm:pt>
    <dgm:pt modelId="{3C436EF5-9F94-4DC2-816A-8530FA18E119}" type="pres">
      <dgm:prSet presAssocID="{28037A6F-1C6B-4963-83D1-BDD1A29A6843}" presName="spaceA" presStyleCnt="0"/>
      <dgm:spPr/>
    </dgm:pt>
    <dgm:pt modelId="{67AF46CD-8182-4A78-8A51-EEBDAA7C76F1}" type="pres">
      <dgm:prSet presAssocID="{5D10751E-DFBA-4420-924B-5C97B9DBD4FB}" presName="space" presStyleCnt="0"/>
      <dgm:spPr/>
    </dgm:pt>
    <dgm:pt modelId="{C55634D3-4DFA-4CE8-8594-10ABD01A619C}" type="pres">
      <dgm:prSet presAssocID="{9FE69F27-3BC7-42D3-99C7-2B41DB70B9AC}" presName="compositeB" presStyleCnt="0"/>
      <dgm:spPr/>
    </dgm:pt>
    <dgm:pt modelId="{45FB22A8-FC3B-4B3E-9EE0-E51A851DE0C7}" type="pres">
      <dgm:prSet presAssocID="{9FE69F27-3BC7-42D3-99C7-2B41DB70B9AC}" presName="textB" presStyleLbl="revTx" presStyleIdx="3" presStyleCnt="7">
        <dgm:presLayoutVars>
          <dgm:bulletEnabled val="1"/>
        </dgm:presLayoutVars>
      </dgm:prSet>
      <dgm:spPr/>
    </dgm:pt>
    <dgm:pt modelId="{8E75DAAB-E8A3-4992-AA10-A5D7BBBAF7B7}" type="pres">
      <dgm:prSet presAssocID="{9FE69F27-3BC7-42D3-99C7-2B41DB70B9AC}" presName="circleB" presStyleLbl="node1" presStyleIdx="3" presStyleCnt="7"/>
      <dgm:spPr/>
    </dgm:pt>
    <dgm:pt modelId="{B506912E-EE6F-44D8-96B1-F145F1C06CEC}" type="pres">
      <dgm:prSet presAssocID="{9FE69F27-3BC7-42D3-99C7-2B41DB70B9AC}" presName="spaceB" presStyleCnt="0"/>
      <dgm:spPr/>
    </dgm:pt>
    <dgm:pt modelId="{74F7BD4F-F36B-405F-8B09-69131ADB9D0F}" type="pres">
      <dgm:prSet presAssocID="{6ECF243C-7D52-4A94-A920-8CF30223EE1B}" presName="space" presStyleCnt="0"/>
      <dgm:spPr/>
    </dgm:pt>
    <dgm:pt modelId="{D0F87558-8F43-4703-9F33-799A274E279B}" type="pres">
      <dgm:prSet presAssocID="{4AD8DAD7-7440-4B92-8F73-870D36480459}" presName="compositeA" presStyleCnt="0"/>
      <dgm:spPr/>
    </dgm:pt>
    <dgm:pt modelId="{41DCA006-0737-4FBB-BC2B-DC2E4C8AC3F3}" type="pres">
      <dgm:prSet presAssocID="{4AD8DAD7-7440-4B92-8F73-870D36480459}" presName="textA" presStyleLbl="revTx" presStyleIdx="4" presStyleCnt="7">
        <dgm:presLayoutVars>
          <dgm:bulletEnabled val="1"/>
        </dgm:presLayoutVars>
      </dgm:prSet>
      <dgm:spPr/>
    </dgm:pt>
    <dgm:pt modelId="{30ADF565-6D82-4FB9-97D1-76A4F3BE686B}" type="pres">
      <dgm:prSet presAssocID="{4AD8DAD7-7440-4B92-8F73-870D36480459}" presName="circleA" presStyleLbl="node1" presStyleIdx="4" presStyleCnt="7"/>
      <dgm:spPr/>
    </dgm:pt>
    <dgm:pt modelId="{0F21C4CD-751A-48D2-BB7B-08BA65AEE14D}" type="pres">
      <dgm:prSet presAssocID="{4AD8DAD7-7440-4B92-8F73-870D36480459}" presName="spaceA" presStyleCnt="0"/>
      <dgm:spPr/>
    </dgm:pt>
    <dgm:pt modelId="{C9A71326-CDFA-420B-A04E-98673FCD1CE9}" type="pres">
      <dgm:prSet presAssocID="{A904DABD-AE11-48A3-8783-4C670847AB53}" presName="space" presStyleCnt="0"/>
      <dgm:spPr/>
    </dgm:pt>
    <dgm:pt modelId="{2EA4456B-F74E-4BD0-8162-2CD2E409E1E5}" type="pres">
      <dgm:prSet presAssocID="{1A25F347-B7E8-4009-9231-5D491B01A114}" presName="compositeB" presStyleCnt="0"/>
      <dgm:spPr/>
    </dgm:pt>
    <dgm:pt modelId="{2668698B-6957-4E6B-8A03-85A8DC9899CA}" type="pres">
      <dgm:prSet presAssocID="{1A25F347-B7E8-4009-9231-5D491B01A114}" presName="textB" presStyleLbl="revTx" presStyleIdx="5" presStyleCnt="7">
        <dgm:presLayoutVars>
          <dgm:bulletEnabled val="1"/>
        </dgm:presLayoutVars>
      </dgm:prSet>
      <dgm:spPr/>
    </dgm:pt>
    <dgm:pt modelId="{82F1DD41-5B08-4087-A874-5F6F47913EC5}" type="pres">
      <dgm:prSet presAssocID="{1A25F347-B7E8-4009-9231-5D491B01A114}" presName="circleB" presStyleLbl="node1" presStyleIdx="5" presStyleCnt="7"/>
      <dgm:spPr/>
    </dgm:pt>
    <dgm:pt modelId="{FC563E68-F371-41A1-9CAC-06F72E56E5C3}" type="pres">
      <dgm:prSet presAssocID="{1A25F347-B7E8-4009-9231-5D491B01A114}" presName="spaceB" presStyleCnt="0"/>
      <dgm:spPr/>
    </dgm:pt>
    <dgm:pt modelId="{1E540A68-6366-4AE5-8DD6-D590828F9E06}" type="pres">
      <dgm:prSet presAssocID="{C92DA49C-BBCC-46A9-86D1-0D4719F68E95}" presName="space" presStyleCnt="0"/>
      <dgm:spPr/>
    </dgm:pt>
    <dgm:pt modelId="{2B8A4AB7-E512-4689-8CB3-145F54326960}" type="pres">
      <dgm:prSet presAssocID="{63F994A1-0F02-4C95-858D-F83D5A082329}" presName="compositeA" presStyleCnt="0"/>
      <dgm:spPr/>
    </dgm:pt>
    <dgm:pt modelId="{36925461-7F83-456F-BFE7-122EA6DD835F}" type="pres">
      <dgm:prSet presAssocID="{63F994A1-0F02-4C95-858D-F83D5A082329}" presName="textA" presStyleLbl="revTx" presStyleIdx="6" presStyleCnt="7">
        <dgm:presLayoutVars>
          <dgm:bulletEnabled val="1"/>
        </dgm:presLayoutVars>
      </dgm:prSet>
      <dgm:spPr/>
    </dgm:pt>
    <dgm:pt modelId="{08DCC9D3-38F6-4123-B86F-6339B18B3740}" type="pres">
      <dgm:prSet presAssocID="{63F994A1-0F02-4C95-858D-F83D5A082329}" presName="circleA" presStyleLbl="node1" presStyleIdx="6" presStyleCnt="7"/>
      <dgm:spPr/>
    </dgm:pt>
    <dgm:pt modelId="{C3F84EE1-BAD3-4DB8-A501-5109CFBD42CF}" type="pres">
      <dgm:prSet presAssocID="{63F994A1-0F02-4C95-858D-F83D5A082329}" presName="spaceA" presStyleCnt="0"/>
      <dgm:spPr/>
    </dgm:pt>
  </dgm:ptLst>
  <dgm:cxnLst>
    <dgm:cxn modelId="{5D674019-6F47-4DE2-A02B-0C0A9277A622}" type="presOf" srcId="{4AD8DAD7-7440-4B92-8F73-870D36480459}" destId="{41DCA006-0737-4FBB-BC2B-DC2E4C8AC3F3}" srcOrd="0" destOrd="0" presId="urn:microsoft.com/office/officeart/2005/8/layout/hProcess11"/>
    <dgm:cxn modelId="{D651B335-37A3-4660-94E9-AA971220EBC0}" srcId="{FE9C0965-64A6-4A62-8831-C183FB18310D}" destId="{63F994A1-0F02-4C95-858D-F83D5A082329}" srcOrd="6" destOrd="0" parTransId="{F3B981E0-123F-4888-A822-B137F43C3E01}" sibTransId="{5D67F723-6B1A-4AF7-BE3F-D233A1948AB6}"/>
    <dgm:cxn modelId="{41965764-5376-4517-A796-952A12ECEE0E}" srcId="{FE9C0965-64A6-4A62-8831-C183FB18310D}" destId="{28037A6F-1C6B-4963-83D1-BDD1A29A6843}" srcOrd="2" destOrd="0" parTransId="{0AFC5DE8-01D9-4169-A40A-1CC53FE2A1CF}" sibTransId="{5D10751E-DFBA-4420-924B-5C97B9DBD4FB}"/>
    <dgm:cxn modelId="{C96EC84B-A1C2-4838-9E56-D1675F90D87F}" type="presOf" srcId="{9FE69F27-3BC7-42D3-99C7-2B41DB70B9AC}" destId="{45FB22A8-FC3B-4B3E-9EE0-E51A851DE0C7}" srcOrd="0" destOrd="0" presId="urn:microsoft.com/office/officeart/2005/8/layout/hProcess11"/>
    <dgm:cxn modelId="{4E59F451-540C-4311-AB5C-7E384BC15F9F}" type="presOf" srcId="{B7E87A13-E6C4-41D9-89AC-80A3C2BB5468}" destId="{9F4A2485-23F3-4D62-9B25-915A304EA7C1}" srcOrd="0" destOrd="0" presId="urn:microsoft.com/office/officeart/2005/8/layout/hProcess11"/>
    <dgm:cxn modelId="{316FD278-6A5E-4EEB-9A98-42BD3E774645}" srcId="{FE9C0965-64A6-4A62-8831-C183FB18310D}" destId="{9FE69F27-3BC7-42D3-99C7-2B41DB70B9AC}" srcOrd="3" destOrd="0" parTransId="{14499928-F200-48C5-B0C0-3A018287B191}" sibTransId="{6ECF243C-7D52-4A94-A920-8CF30223EE1B}"/>
    <dgm:cxn modelId="{B4F8577C-0ABB-4A8B-B3AB-4BC37A9DD6A1}" type="presOf" srcId="{A9EF425B-480C-4208-9CC9-C9F2F12221BE}" destId="{CA6B898D-B2E5-4312-B610-14072024A80D}" srcOrd="0" destOrd="0" presId="urn:microsoft.com/office/officeart/2005/8/layout/hProcess11"/>
    <dgm:cxn modelId="{659E6B8C-59E3-40FE-AEFE-192E9B664BAE}" type="presOf" srcId="{FE9C0965-64A6-4A62-8831-C183FB18310D}" destId="{430D07DD-FE16-4880-B074-B69F45EF5371}" srcOrd="0" destOrd="0" presId="urn:microsoft.com/office/officeart/2005/8/layout/hProcess11"/>
    <dgm:cxn modelId="{29035A96-8E08-4373-A799-B562A8D3239F}" srcId="{FE9C0965-64A6-4A62-8831-C183FB18310D}" destId="{A9EF425B-480C-4208-9CC9-C9F2F12221BE}" srcOrd="1" destOrd="0" parTransId="{9FEB8790-8643-44C0-B6FC-DCCA9B7BA3B2}" sibTransId="{954775DC-7BBB-4799-9624-6AA8D21AD3B4}"/>
    <dgm:cxn modelId="{15106999-DC6B-43BE-8CD5-2BD0D8F886FB}" srcId="{FE9C0965-64A6-4A62-8831-C183FB18310D}" destId="{4AD8DAD7-7440-4B92-8F73-870D36480459}" srcOrd="4" destOrd="0" parTransId="{085BEBF9-A9D8-4B82-9149-734D74FD104D}" sibTransId="{A904DABD-AE11-48A3-8783-4C670847AB53}"/>
    <dgm:cxn modelId="{ADB1D9A5-EFAA-4CC4-AD56-47B77B66317D}" srcId="{FE9C0965-64A6-4A62-8831-C183FB18310D}" destId="{1A25F347-B7E8-4009-9231-5D491B01A114}" srcOrd="5" destOrd="0" parTransId="{5488B0B2-2620-4692-AAF8-49B9D0C7B137}" sibTransId="{C92DA49C-BBCC-46A9-86D1-0D4719F68E95}"/>
    <dgm:cxn modelId="{CF9D38B7-2099-464D-9B43-E6F2F699781A}" srcId="{FE9C0965-64A6-4A62-8831-C183FB18310D}" destId="{B7E87A13-E6C4-41D9-89AC-80A3C2BB5468}" srcOrd="0" destOrd="0" parTransId="{EA4C3A01-4300-49E8-92BA-F52DFB05A001}" sibTransId="{A812C791-C48C-4B50-B974-B9C8DD450348}"/>
    <dgm:cxn modelId="{2513A4DB-82B4-44BF-BDF3-DFAEE76C6A4D}" type="presOf" srcId="{63F994A1-0F02-4C95-858D-F83D5A082329}" destId="{36925461-7F83-456F-BFE7-122EA6DD835F}" srcOrd="0" destOrd="0" presId="urn:microsoft.com/office/officeart/2005/8/layout/hProcess11"/>
    <dgm:cxn modelId="{E19020DF-6401-4C2A-986B-B495AEDBEAEA}" type="presOf" srcId="{1A25F347-B7E8-4009-9231-5D491B01A114}" destId="{2668698B-6957-4E6B-8A03-85A8DC9899CA}" srcOrd="0" destOrd="0" presId="urn:microsoft.com/office/officeart/2005/8/layout/hProcess11"/>
    <dgm:cxn modelId="{EBE3EAE7-64AC-46BC-B72F-15CB53CA4CCA}" type="presOf" srcId="{28037A6F-1C6B-4963-83D1-BDD1A29A6843}" destId="{F31AB15F-D1D0-44DC-B3D9-0187D50397FB}" srcOrd="0" destOrd="0" presId="urn:microsoft.com/office/officeart/2005/8/layout/hProcess11"/>
    <dgm:cxn modelId="{3E736A49-A2D3-49C3-B635-C9D2543C4AF3}" type="presParOf" srcId="{430D07DD-FE16-4880-B074-B69F45EF5371}" destId="{B28E323C-8AF4-4A70-9937-5D60A0B748B3}" srcOrd="0" destOrd="0" presId="urn:microsoft.com/office/officeart/2005/8/layout/hProcess11"/>
    <dgm:cxn modelId="{BF7C9A6C-E4F1-427A-9BF7-DB2BD6C2E997}" type="presParOf" srcId="{430D07DD-FE16-4880-B074-B69F45EF5371}" destId="{88DB56C4-A839-4EB0-8B0A-965EC15BC830}" srcOrd="1" destOrd="0" presId="urn:microsoft.com/office/officeart/2005/8/layout/hProcess11"/>
    <dgm:cxn modelId="{70E3DEEB-B74F-4339-8A49-3065E9AD5B4C}" type="presParOf" srcId="{88DB56C4-A839-4EB0-8B0A-965EC15BC830}" destId="{8737285F-4727-44F1-8236-BCA3C9AF6981}" srcOrd="0" destOrd="0" presId="urn:microsoft.com/office/officeart/2005/8/layout/hProcess11"/>
    <dgm:cxn modelId="{31136B4C-B433-4F2E-93E2-E377CF7D58BD}" type="presParOf" srcId="{8737285F-4727-44F1-8236-BCA3C9AF6981}" destId="{9F4A2485-23F3-4D62-9B25-915A304EA7C1}" srcOrd="0" destOrd="0" presId="urn:microsoft.com/office/officeart/2005/8/layout/hProcess11"/>
    <dgm:cxn modelId="{6B590C73-060A-4C9B-AE74-ABB3BE84699C}" type="presParOf" srcId="{8737285F-4727-44F1-8236-BCA3C9AF6981}" destId="{D865C204-4D89-4CC3-B163-B565C493FF90}" srcOrd="1" destOrd="0" presId="urn:microsoft.com/office/officeart/2005/8/layout/hProcess11"/>
    <dgm:cxn modelId="{565442EC-7383-45A8-B628-544F5A9B4632}" type="presParOf" srcId="{8737285F-4727-44F1-8236-BCA3C9AF6981}" destId="{266F147B-9BB2-46FC-891F-8A47E4859AD0}" srcOrd="2" destOrd="0" presId="urn:microsoft.com/office/officeart/2005/8/layout/hProcess11"/>
    <dgm:cxn modelId="{3C3215F4-73A8-4243-A791-D08242D68894}" type="presParOf" srcId="{88DB56C4-A839-4EB0-8B0A-965EC15BC830}" destId="{7B4F2E6D-3A92-40B1-9773-1C3560CA24D6}" srcOrd="1" destOrd="0" presId="urn:microsoft.com/office/officeart/2005/8/layout/hProcess11"/>
    <dgm:cxn modelId="{8734F142-04CE-4BB2-9481-D136608C98D1}" type="presParOf" srcId="{88DB56C4-A839-4EB0-8B0A-965EC15BC830}" destId="{3099E8D7-B27C-4176-8913-612AB1CB9DCF}" srcOrd="2" destOrd="0" presId="urn:microsoft.com/office/officeart/2005/8/layout/hProcess11"/>
    <dgm:cxn modelId="{0F3990EC-F59A-45DB-A510-F19E0B2687B2}" type="presParOf" srcId="{3099E8D7-B27C-4176-8913-612AB1CB9DCF}" destId="{CA6B898D-B2E5-4312-B610-14072024A80D}" srcOrd="0" destOrd="0" presId="urn:microsoft.com/office/officeart/2005/8/layout/hProcess11"/>
    <dgm:cxn modelId="{6A0233E2-179E-4EA9-8272-B23E8C553FF6}" type="presParOf" srcId="{3099E8D7-B27C-4176-8913-612AB1CB9DCF}" destId="{1F62BAD3-E031-41FC-9ADB-3AE4BC5D539A}" srcOrd="1" destOrd="0" presId="urn:microsoft.com/office/officeart/2005/8/layout/hProcess11"/>
    <dgm:cxn modelId="{1A896065-12E2-4618-9CD0-9541FB4B399B}" type="presParOf" srcId="{3099E8D7-B27C-4176-8913-612AB1CB9DCF}" destId="{6C590330-607D-4898-819F-A1E6CE862449}" srcOrd="2" destOrd="0" presId="urn:microsoft.com/office/officeart/2005/8/layout/hProcess11"/>
    <dgm:cxn modelId="{34A0CA8B-DCCC-43C4-99E4-A7E64CE6FF99}" type="presParOf" srcId="{88DB56C4-A839-4EB0-8B0A-965EC15BC830}" destId="{0B3DF7B6-F511-4455-BFE6-0E9BDE864A43}" srcOrd="3" destOrd="0" presId="urn:microsoft.com/office/officeart/2005/8/layout/hProcess11"/>
    <dgm:cxn modelId="{C4251E54-6AEC-4BA9-9505-AD9F4712EB7E}" type="presParOf" srcId="{88DB56C4-A839-4EB0-8B0A-965EC15BC830}" destId="{9ED15C47-2686-4157-AD59-0F7FE297FABA}" srcOrd="4" destOrd="0" presId="urn:microsoft.com/office/officeart/2005/8/layout/hProcess11"/>
    <dgm:cxn modelId="{BA4D5EB8-5984-4755-A8E7-C23D3C33C66D}" type="presParOf" srcId="{9ED15C47-2686-4157-AD59-0F7FE297FABA}" destId="{F31AB15F-D1D0-44DC-B3D9-0187D50397FB}" srcOrd="0" destOrd="0" presId="urn:microsoft.com/office/officeart/2005/8/layout/hProcess11"/>
    <dgm:cxn modelId="{F89C8BD0-F3B0-45A7-8678-D79CC59E9669}" type="presParOf" srcId="{9ED15C47-2686-4157-AD59-0F7FE297FABA}" destId="{F23DEFCE-3D2B-4B1F-AC9D-7CA12E0EA305}" srcOrd="1" destOrd="0" presId="urn:microsoft.com/office/officeart/2005/8/layout/hProcess11"/>
    <dgm:cxn modelId="{2F2B3E9A-952A-4E73-9CED-B92B10949CC0}" type="presParOf" srcId="{9ED15C47-2686-4157-AD59-0F7FE297FABA}" destId="{3C436EF5-9F94-4DC2-816A-8530FA18E119}" srcOrd="2" destOrd="0" presId="urn:microsoft.com/office/officeart/2005/8/layout/hProcess11"/>
    <dgm:cxn modelId="{2C7FD982-4586-4B9E-89E0-ECCFAF9FFBBF}" type="presParOf" srcId="{88DB56C4-A839-4EB0-8B0A-965EC15BC830}" destId="{67AF46CD-8182-4A78-8A51-EEBDAA7C76F1}" srcOrd="5" destOrd="0" presId="urn:microsoft.com/office/officeart/2005/8/layout/hProcess11"/>
    <dgm:cxn modelId="{7293B9F2-229A-43BC-9F1C-7F289C0D5B35}" type="presParOf" srcId="{88DB56C4-A839-4EB0-8B0A-965EC15BC830}" destId="{C55634D3-4DFA-4CE8-8594-10ABD01A619C}" srcOrd="6" destOrd="0" presId="urn:microsoft.com/office/officeart/2005/8/layout/hProcess11"/>
    <dgm:cxn modelId="{4B950AE5-7893-491F-AF2E-8F06775694A8}" type="presParOf" srcId="{C55634D3-4DFA-4CE8-8594-10ABD01A619C}" destId="{45FB22A8-FC3B-4B3E-9EE0-E51A851DE0C7}" srcOrd="0" destOrd="0" presId="urn:microsoft.com/office/officeart/2005/8/layout/hProcess11"/>
    <dgm:cxn modelId="{2EE00497-E445-4A51-8158-3BD089947302}" type="presParOf" srcId="{C55634D3-4DFA-4CE8-8594-10ABD01A619C}" destId="{8E75DAAB-E8A3-4992-AA10-A5D7BBBAF7B7}" srcOrd="1" destOrd="0" presId="urn:microsoft.com/office/officeart/2005/8/layout/hProcess11"/>
    <dgm:cxn modelId="{046F18A2-861A-431C-BD11-6D80AABE2B28}" type="presParOf" srcId="{C55634D3-4DFA-4CE8-8594-10ABD01A619C}" destId="{B506912E-EE6F-44D8-96B1-F145F1C06CEC}" srcOrd="2" destOrd="0" presId="urn:microsoft.com/office/officeart/2005/8/layout/hProcess11"/>
    <dgm:cxn modelId="{5949E956-DAD5-4AFA-8250-65CBE7E0D226}" type="presParOf" srcId="{88DB56C4-A839-4EB0-8B0A-965EC15BC830}" destId="{74F7BD4F-F36B-405F-8B09-69131ADB9D0F}" srcOrd="7" destOrd="0" presId="urn:microsoft.com/office/officeart/2005/8/layout/hProcess11"/>
    <dgm:cxn modelId="{B82773DA-2C32-43D0-8DE5-9D39EF658BE7}" type="presParOf" srcId="{88DB56C4-A839-4EB0-8B0A-965EC15BC830}" destId="{D0F87558-8F43-4703-9F33-799A274E279B}" srcOrd="8" destOrd="0" presId="urn:microsoft.com/office/officeart/2005/8/layout/hProcess11"/>
    <dgm:cxn modelId="{9B0C65A0-E24A-476A-A065-0EBCC65CA34E}" type="presParOf" srcId="{D0F87558-8F43-4703-9F33-799A274E279B}" destId="{41DCA006-0737-4FBB-BC2B-DC2E4C8AC3F3}" srcOrd="0" destOrd="0" presId="urn:microsoft.com/office/officeart/2005/8/layout/hProcess11"/>
    <dgm:cxn modelId="{06E4D412-6913-4ACF-A61A-F41157B5DEBD}" type="presParOf" srcId="{D0F87558-8F43-4703-9F33-799A274E279B}" destId="{30ADF565-6D82-4FB9-97D1-76A4F3BE686B}" srcOrd="1" destOrd="0" presId="urn:microsoft.com/office/officeart/2005/8/layout/hProcess11"/>
    <dgm:cxn modelId="{6300B43A-B6A4-400A-B0EA-A230F837BFA8}" type="presParOf" srcId="{D0F87558-8F43-4703-9F33-799A274E279B}" destId="{0F21C4CD-751A-48D2-BB7B-08BA65AEE14D}" srcOrd="2" destOrd="0" presId="urn:microsoft.com/office/officeart/2005/8/layout/hProcess11"/>
    <dgm:cxn modelId="{D5EB4883-FB80-45F9-AE51-1C02B919D7CD}" type="presParOf" srcId="{88DB56C4-A839-4EB0-8B0A-965EC15BC830}" destId="{C9A71326-CDFA-420B-A04E-98673FCD1CE9}" srcOrd="9" destOrd="0" presId="urn:microsoft.com/office/officeart/2005/8/layout/hProcess11"/>
    <dgm:cxn modelId="{DD970BD3-C21B-4427-9DBB-D6DBDF738D48}" type="presParOf" srcId="{88DB56C4-A839-4EB0-8B0A-965EC15BC830}" destId="{2EA4456B-F74E-4BD0-8162-2CD2E409E1E5}" srcOrd="10" destOrd="0" presId="urn:microsoft.com/office/officeart/2005/8/layout/hProcess11"/>
    <dgm:cxn modelId="{A167EEF1-3698-4722-9621-D8D195FE4513}" type="presParOf" srcId="{2EA4456B-F74E-4BD0-8162-2CD2E409E1E5}" destId="{2668698B-6957-4E6B-8A03-85A8DC9899CA}" srcOrd="0" destOrd="0" presId="urn:microsoft.com/office/officeart/2005/8/layout/hProcess11"/>
    <dgm:cxn modelId="{B623E484-CF16-4356-9107-782CABC42FF3}" type="presParOf" srcId="{2EA4456B-F74E-4BD0-8162-2CD2E409E1E5}" destId="{82F1DD41-5B08-4087-A874-5F6F47913EC5}" srcOrd="1" destOrd="0" presId="urn:microsoft.com/office/officeart/2005/8/layout/hProcess11"/>
    <dgm:cxn modelId="{0FB5A640-2A80-4EA1-9E93-2D5F6B379AA1}" type="presParOf" srcId="{2EA4456B-F74E-4BD0-8162-2CD2E409E1E5}" destId="{FC563E68-F371-41A1-9CAC-06F72E56E5C3}" srcOrd="2" destOrd="0" presId="urn:microsoft.com/office/officeart/2005/8/layout/hProcess11"/>
    <dgm:cxn modelId="{246EF976-31BD-4B08-BC80-F33BD535F7C7}" type="presParOf" srcId="{88DB56C4-A839-4EB0-8B0A-965EC15BC830}" destId="{1E540A68-6366-4AE5-8DD6-D590828F9E06}" srcOrd="11" destOrd="0" presId="urn:microsoft.com/office/officeart/2005/8/layout/hProcess11"/>
    <dgm:cxn modelId="{5D67B2F8-4A38-487C-B852-F6FA41CD5403}" type="presParOf" srcId="{88DB56C4-A839-4EB0-8B0A-965EC15BC830}" destId="{2B8A4AB7-E512-4689-8CB3-145F54326960}" srcOrd="12" destOrd="0" presId="urn:microsoft.com/office/officeart/2005/8/layout/hProcess11"/>
    <dgm:cxn modelId="{02127FD6-7763-4904-86C0-36F72BFFDA6D}" type="presParOf" srcId="{2B8A4AB7-E512-4689-8CB3-145F54326960}" destId="{36925461-7F83-456F-BFE7-122EA6DD835F}" srcOrd="0" destOrd="0" presId="urn:microsoft.com/office/officeart/2005/8/layout/hProcess11"/>
    <dgm:cxn modelId="{3D18DBE9-9150-42BA-ACB2-71D8C0BEBBF5}" type="presParOf" srcId="{2B8A4AB7-E512-4689-8CB3-145F54326960}" destId="{08DCC9D3-38F6-4123-B86F-6339B18B3740}" srcOrd="1" destOrd="0" presId="urn:microsoft.com/office/officeart/2005/8/layout/hProcess11"/>
    <dgm:cxn modelId="{80452D1A-D69C-4FB1-8A0E-696E9DDE0737}" type="presParOf" srcId="{2B8A4AB7-E512-4689-8CB3-145F54326960}" destId="{C3F84EE1-BAD3-4DB8-A501-5109CFBD42C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5715E-2CDD-4934-BF4D-2E8676A95236}">
      <dsp:nvSpPr>
        <dsp:cNvPr id="0" name=""/>
        <dsp:cNvSpPr/>
      </dsp:nvSpPr>
      <dsp:spPr>
        <a:xfrm>
          <a:off x="0" y="977515"/>
          <a:ext cx="3106898" cy="1242759"/>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a:t>Access</a:t>
          </a:r>
        </a:p>
      </dsp:txBody>
      <dsp:txXfrm>
        <a:off x="621380" y="977515"/>
        <a:ext cx="1864139" cy="1242759"/>
      </dsp:txXfrm>
    </dsp:sp>
    <dsp:sp modelId="{79D0CE66-75E8-4BDE-8EAD-EDB8C3D03324}">
      <dsp:nvSpPr>
        <dsp:cNvPr id="0" name=""/>
        <dsp:cNvSpPr/>
      </dsp:nvSpPr>
      <dsp:spPr>
        <a:xfrm>
          <a:off x="2688333" y="977515"/>
          <a:ext cx="3106898" cy="1242759"/>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a:t>Assessment</a:t>
          </a:r>
        </a:p>
      </dsp:txBody>
      <dsp:txXfrm>
        <a:off x="3309713" y="977515"/>
        <a:ext cx="1864139" cy="1242759"/>
      </dsp:txXfrm>
    </dsp:sp>
    <dsp:sp modelId="{235855CA-29AB-49DC-8741-7475625254FE}">
      <dsp:nvSpPr>
        <dsp:cNvPr id="0" name=""/>
        <dsp:cNvSpPr/>
      </dsp:nvSpPr>
      <dsp:spPr>
        <a:xfrm>
          <a:off x="5440679" y="977515"/>
          <a:ext cx="3106898" cy="1242759"/>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a:t>Prioritization</a:t>
          </a:r>
        </a:p>
      </dsp:txBody>
      <dsp:txXfrm>
        <a:off x="6062059" y="977515"/>
        <a:ext cx="1864139" cy="1242759"/>
      </dsp:txXfrm>
    </dsp:sp>
    <dsp:sp modelId="{77A0DB93-5C9E-4EEA-802B-8053F380AD31}">
      <dsp:nvSpPr>
        <dsp:cNvPr id="0" name=""/>
        <dsp:cNvSpPr/>
      </dsp:nvSpPr>
      <dsp:spPr>
        <a:xfrm>
          <a:off x="8135438" y="977515"/>
          <a:ext cx="3106898" cy="1242759"/>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a:t>Referral</a:t>
          </a:r>
        </a:p>
      </dsp:txBody>
      <dsp:txXfrm>
        <a:off x="8756818" y="977515"/>
        <a:ext cx="1864139" cy="1242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E1850-8EE1-473F-9E71-0943A0D1E800}">
      <dsp:nvSpPr>
        <dsp:cNvPr id="0" name=""/>
        <dsp:cNvSpPr/>
      </dsp:nvSpPr>
      <dsp:spPr>
        <a:xfrm>
          <a:off x="0" y="2231376"/>
          <a:ext cx="11872174"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7AFEA99-E7B9-4EA3-ACAF-550D1B45ABBC}">
      <dsp:nvSpPr>
        <dsp:cNvPr id="0" name=""/>
        <dsp:cNvSpPr/>
      </dsp:nvSpPr>
      <dsp:spPr>
        <a:xfrm rot="8100000">
          <a:off x="77228" y="514245"/>
          <a:ext cx="328186" cy="32818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2089B-7C3A-485A-A1E3-450D1F8EFD74}">
      <dsp:nvSpPr>
        <dsp:cNvPr id="0" name=""/>
        <dsp:cNvSpPr/>
      </dsp:nvSpPr>
      <dsp:spPr>
        <a:xfrm>
          <a:off x="113687" y="550703"/>
          <a:ext cx="255269" cy="25526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F646A932-C61E-4A60-A35B-2C0D088DF0E7}">
      <dsp:nvSpPr>
        <dsp:cNvPr id="0" name=""/>
        <dsp:cNvSpPr/>
      </dsp:nvSpPr>
      <dsp:spPr>
        <a:xfrm>
          <a:off x="473385" y="910401"/>
          <a:ext cx="2468287" cy="1320974"/>
        </a:xfrm>
        <a:prstGeom prst="rect">
          <a:avLst/>
        </a:prstGeom>
        <a:noFill/>
        <a:ln>
          <a:noFill/>
        </a:ln>
        <a:effectLst/>
      </dsp:spPr>
      <dsp:style>
        <a:lnRef idx="0">
          <a:scrgbClr r="0" g="0" b="0"/>
        </a:lnRef>
        <a:fillRef idx="0">
          <a:scrgbClr r="0" g="0" b="0"/>
        </a:fillRef>
        <a:effectRef idx="0">
          <a:scrgbClr r="0" g="0" b="0"/>
        </a:effectRef>
        <a:fontRef idx="minor"/>
      </dsp:style>
    </dsp:sp>
    <dsp:sp modelId="{4ECD28C1-9117-4691-A9AA-ADF773D31F69}">
      <dsp:nvSpPr>
        <dsp:cNvPr id="0" name=""/>
        <dsp:cNvSpPr/>
      </dsp:nvSpPr>
      <dsp:spPr>
        <a:xfrm>
          <a:off x="473385" y="446275"/>
          <a:ext cx="2468287" cy="46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0" kern="1200"/>
            <a:t>2015: CoC identifies need for diversion (exploring options for those seeking shelter)</a:t>
          </a:r>
          <a:r>
            <a:rPr lang="en-US" sz="1300" b="0" kern="1200">
              <a:latin typeface="Calibri Light" panose="020F0302020204030204"/>
            </a:rPr>
            <a:t> </a:t>
          </a:r>
          <a:endParaRPr lang="en-US" sz="1300" b="0" kern="1200"/>
        </a:p>
      </dsp:txBody>
      <dsp:txXfrm>
        <a:off x="473385" y="446275"/>
        <a:ext cx="2468287" cy="464126"/>
      </dsp:txXfrm>
    </dsp:sp>
    <dsp:sp modelId="{E75AF87F-239C-488D-8003-50BD46F05F2B}">
      <dsp:nvSpPr>
        <dsp:cNvPr id="0" name=""/>
        <dsp:cNvSpPr/>
      </dsp:nvSpPr>
      <dsp:spPr>
        <a:xfrm>
          <a:off x="241322" y="910401"/>
          <a:ext cx="0" cy="13209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7796EF1-E647-45F5-86EB-52645116607B}">
      <dsp:nvSpPr>
        <dsp:cNvPr id="0" name=""/>
        <dsp:cNvSpPr/>
      </dsp:nvSpPr>
      <dsp:spPr>
        <a:xfrm>
          <a:off x="199550" y="2189605"/>
          <a:ext cx="83542" cy="8354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62799-878D-444B-8008-66320EE63983}">
      <dsp:nvSpPr>
        <dsp:cNvPr id="0" name=""/>
        <dsp:cNvSpPr/>
      </dsp:nvSpPr>
      <dsp:spPr>
        <a:xfrm rot="18900000">
          <a:off x="1564149" y="3620321"/>
          <a:ext cx="328186" cy="32818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C7FB7-CB0E-4C67-831E-43EA282A54A4}">
      <dsp:nvSpPr>
        <dsp:cNvPr id="0" name=""/>
        <dsp:cNvSpPr/>
      </dsp:nvSpPr>
      <dsp:spPr>
        <a:xfrm>
          <a:off x="1600607" y="3656779"/>
          <a:ext cx="255269" cy="25526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B00884BF-4F0F-4C58-B273-60F9A8944C6E}">
      <dsp:nvSpPr>
        <dsp:cNvPr id="0" name=""/>
        <dsp:cNvSpPr/>
      </dsp:nvSpPr>
      <dsp:spPr>
        <a:xfrm>
          <a:off x="1960305" y="2231376"/>
          <a:ext cx="2468287" cy="1320974"/>
        </a:xfrm>
        <a:prstGeom prst="rect">
          <a:avLst/>
        </a:prstGeom>
        <a:noFill/>
        <a:ln>
          <a:noFill/>
        </a:ln>
        <a:effectLst/>
      </dsp:spPr>
      <dsp:style>
        <a:lnRef idx="0">
          <a:scrgbClr r="0" g="0" b="0"/>
        </a:lnRef>
        <a:fillRef idx="0">
          <a:scrgbClr r="0" g="0" b="0"/>
        </a:fillRef>
        <a:effectRef idx="0">
          <a:scrgbClr r="0" g="0" b="0"/>
        </a:effectRef>
        <a:fontRef idx="minor"/>
      </dsp:style>
    </dsp:sp>
    <dsp:sp modelId="{2DA01FDC-AA5A-4EB6-94E4-4BC3A45A24AF}">
      <dsp:nvSpPr>
        <dsp:cNvPr id="0" name=""/>
        <dsp:cNvSpPr/>
      </dsp:nvSpPr>
      <dsp:spPr>
        <a:xfrm>
          <a:off x="1960305" y="3552351"/>
          <a:ext cx="2468287" cy="46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0" kern="1200"/>
            <a:t>2016 Diversion task force develops Shelter Diversion Line</a:t>
          </a:r>
        </a:p>
      </dsp:txBody>
      <dsp:txXfrm>
        <a:off x="1960305" y="3552351"/>
        <a:ext cx="2468287" cy="464126"/>
      </dsp:txXfrm>
    </dsp:sp>
    <dsp:sp modelId="{0B9E5B19-BEE2-4D04-BEA0-A2E7666D491D}">
      <dsp:nvSpPr>
        <dsp:cNvPr id="0" name=""/>
        <dsp:cNvSpPr/>
      </dsp:nvSpPr>
      <dsp:spPr>
        <a:xfrm>
          <a:off x="1728242" y="2231376"/>
          <a:ext cx="0" cy="13209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7D007D8-7F07-442D-9BD2-6E477EB46B15}">
      <dsp:nvSpPr>
        <dsp:cNvPr id="0" name=""/>
        <dsp:cNvSpPr/>
      </dsp:nvSpPr>
      <dsp:spPr>
        <a:xfrm>
          <a:off x="1686471" y="2189605"/>
          <a:ext cx="83542" cy="8354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32F36-7DC3-4458-8B3C-5CC2D2F83B0A}">
      <dsp:nvSpPr>
        <dsp:cNvPr id="0" name=""/>
        <dsp:cNvSpPr/>
      </dsp:nvSpPr>
      <dsp:spPr>
        <a:xfrm rot="8100000">
          <a:off x="3051069" y="514245"/>
          <a:ext cx="328186" cy="32818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06403-4C5E-43F3-8EA4-91C6B152473F}">
      <dsp:nvSpPr>
        <dsp:cNvPr id="0" name=""/>
        <dsp:cNvSpPr/>
      </dsp:nvSpPr>
      <dsp:spPr>
        <a:xfrm>
          <a:off x="3087528" y="550703"/>
          <a:ext cx="255269" cy="25526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8799B2A7-7295-44D4-8C51-C56F311A0526}">
      <dsp:nvSpPr>
        <dsp:cNvPr id="0" name=""/>
        <dsp:cNvSpPr/>
      </dsp:nvSpPr>
      <dsp:spPr>
        <a:xfrm>
          <a:off x="3447225" y="910401"/>
          <a:ext cx="2468287" cy="1320974"/>
        </a:xfrm>
        <a:prstGeom prst="rect">
          <a:avLst/>
        </a:prstGeom>
        <a:noFill/>
        <a:ln>
          <a:noFill/>
        </a:ln>
        <a:effectLst/>
      </dsp:spPr>
      <dsp:style>
        <a:lnRef idx="0">
          <a:scrgbClr r="0" g="0" b="0"/>
        </a:lnRef>
        <a:fillRef idx="0">
          <a:scrgbClr r="0" g="0" b="0"/>
        </a:fillRef>
        <a:effectRef idx="0">
          <a:scrgbClr r="0" g="0" b="0"/>
        </a:effectRef>
        <a:fontRef idx="minor"/>
      </dsp:style>
    </dsp:sp>
    <dsp:sp modelId="{444FFEE6-D8BB-4F79-A9A7-74EA5EAA353D}">
      <dsp:nvSpPr>
        <dsp:cNvPr id="0" name=""/>
        <dsp:cNvSpPr/>
      </dsp:nvSpPr>
      <dsp:spPr>
        <a:xfrm>
          <a:off x="3447225" y="446275"/>
          <a:ext cx="2468287" cy="46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0" kern="1200"/>
            <a:t>2017 </a:t>
          </a:r>
          <a:r>
            <a:rPr lang="en-US" sz="1300" b="0" kern="1200">
              <a:latin typeface="Calibri Light" panose="020F0302020204030204"/>
            </a:rPr>
            <a:t>Piloted</a:t>
          </a:r>
          <a:r>
            <a:rPr lang="en-US" sz="1300" b="0" kern="1200"/>
            <a:t> Shelter Diversion Line at YWCA</a:t>
          </a:r>
        </a:p>
      </dsp:txBody>
      <dsp:txXfrm>
        <a:off x="3447225" y="446275"/>
        <a:ext cx="2468287" cy="464126"/>
      </dsp:txXfrm>
    </dsp:sp>
    <dsp:sp modelId="{A81EF8D4-66BC-4FB6-8992-A12FF0BDA0B7}">
      <dsp:nvSpPr>
        <dsp:cNvPr id="0" name=""/>
        <dsp:cNvSpPr/>
      </dsp:nvSpPr>
      <dsp:spPr>
        <a:xfrm>
          <a:off x="3215162" y="910401"/>
          <a:ext cx="0" cy="13209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6A861B7-3FBB-407D-A37E-83C6018F1AFC}">
      <dsp:nvSpPr>
        <dsp:cNvPr id="0" name=""/>
        <dsp:cNvSpPr/>
      </dsp:nvSpPr>
      <dsp:spPr>
        <a:xfrm>
          <a:off x="3173391" y="2189605"/>
          <a:ext cx="83542" cy="8354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C3E73-9B4F-4943-90C4-1DB0595A30CD}">
      <dsp:nvSpPr>
        <dsp:cNvPr id="0" name=""/>
        <dsp:cNvSpPr/>
      </dsp:nvSpPr>
      <dsp:spPr>
        <a:xfrm rot="18900000">
          <a:off x="4537989" y="3620321"/>
          <a:ext cx="328186" cy="32818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1BF3F-D101-4B9C-BE4A-7C10B10097D9}">
      <dsp:nvSpPr>
        <dsp:cNvPr id="0" name=""/>
        <dsp:cNvSpPr/>
      </dsp:nvSpPr>
      <dsp:spPr>
        <a:xfrm>
          <a:off x="4574448" y="3656779"/>
          <a:ext cx="255269" cy="25526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ED942D17-9A03-43CB-BB24-00240E9783DB}">
      <dsp:nvSpPr>
        <dsp:cNvPr id="0" name=""/>
        <dsp:cNvSpPr/>
      </dsp:nvSpPr>
      <dsp:spPr>
        <a:xfrm>
          <a:off x="4934146" y="2231376"/>
          <a:ext cx="2459633" cy="1320974"/>
        </a:xfrm>
        <a:prstGeom prst="rect">
          <a:avLst/>
        </a:prstGeom>
        <a:noFill/>
        <a:ln>
          <a:noFill/>
        </a:ln>
        <a:effectLst/>
      </dsp:spPr>
      <dsp:style>
        <a:lnRef idx="0">
          <a:scrgbClr r="0" g="0" b="0"/>
        </a:lnRef>
        <a:fillRef idx="0">
          <a:scrgbClr r="0" g="0" b="0"/>
        </a:fillRef>
        <a:effectRef idx="0">
          <a:scrgbClr r="0" g="0" b="0"/>
        </a:effectRef>
        <a:fontRef idx="minor"/>
      </dsp:style>
    </dsp:sp>
    <dsp:sp modelId="{79D79FAB-CB7E-4DAE-911C-EDE60CE0AFD2}">
      <dsp:nvSpPr>
        <dsp:cNvPr id="0" name=""/>
        <dsp:cNvSpPr/>
      </dsp:nvSpPr>
      <dsp:spPr>
        <a:xfrm>
          <a:off x="4934146" y="3552351"/>
          <a:ext cx="2459633" cy="46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0" kern="1200">
              <a:solidFill>
                <a:srgbClr val="000000"/>
              </a:solidFill>
              <a:latin typeface="Calibri"/>
              <a:ea typeface="Calibri"/>
              <a:cs typeface="Calibri"/>
            </a:rPr>
            <a:t>2018 Expansion of HCL; Becomes multiagency partnership; designated as Primary Access Point; Separate navigation staff coordinated referrals to shelter and housing</a:t>
          </a:r>
        </a:p>
      </dsp:txBody>
      <dsp:txXfrm>
        <a:off x="4934146" y="3552351"/>
        <a:ext cx="2459633" cy="464126"/>
      </dsp:txXfrm>
    </dsp:sp>
    <dsp:sp modelId="{4E3C6764-7D1B-4A53-B493-0BD63BCA1E86}">
      <dsp:nvSpPr>
        <dsp:cNvPr id="0" name=""/>
        <dsp:cNvSpPr/>
      </dsp:nvSpPr>
      <dsp:spPr>
        <a:xfrm>
          <a:off x="4702083" y="2231376"/>
          <a:ext cx="0" cy="13209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8DEE13C-9171-4E82-AA4E-E4E43BBCDF6D}">
      <dsp:nvSpPr>
        <dsp:cNvPr id="0" name=""/>
        <dsp:cNvSpPr/>
      </dsp:nvSpPr>
      <dsp:spPr>
        <a:xfrm>
          <a:off x="4660311" y="2189605"/>
          <a:ext cx="83542" cy="8354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BF967-755F-4C78-B929-C3AB5BE8F7D9}">
      <dsp:nvSpPr>
        <dsp:cNvPr id="0" name=""/>
        <dsp:cNvSpPr/>
      </dsp:nvSpPr>
      <dsp:spPr>
        <a:xfrm rot="8100000">
          <a:off x="6014483" y="514245"/>
          <a:ext cx="328186" cy="32818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C1ACE-4E6D-4DE8-9CCF-3E312454A92A}">
      <dsp:nvSpPr>
        <dsp:cNvPr id="0" name=""/>
        <dsp:cNvSpPr/>
      </dsp:nvSpPr>
      <dsp:spPr>
        <a:xfrm>
          <a:off x="6050941" y="550703"/>
          <a:ext cx="255269" cy="25526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E737455-9310-474D-98D2-9EF55A521727}">
      <dsp:nvSpPr>
        <dsp:cNvPr id="0" name=""/>
        <dsp:cNvSpPr/>
      </dsp:nvSpPr>
      <dsp:spPr>
        <a:xfrm>
          <a:off x="6410639" y="910401"/>
          <a:ext cx="2459633" cy="1320974"/>
        </a:xfrm>
        <a:prstGeom prst="rect">
          <a:avLst/>
        </a:prstGeom>
        <a:noFill/>
        <a:ln>
          <a:noFill/>
        </a:ln>
        <a:effectLst/>
      </dsp:spPr>
      <dsp:style>
        <a:lnRef idx="0">
          <a:scrgbClr r="0" g="0" b="0"/>
        </a:lnRef>
        <a:fillRef idx="0">
          <a:scrgbClr r="0" g="0" b="0"/>
        </a:fillRef>
        <a:effectRef idx="0">
          <a:scrgbClr r="0" g="0" b="0"/>
        </a:effectRef>
        <a:fontRef idx="minor"/>
      </dsp:style>
    </dsp:sp>
    <dsp:sp modelId="{C173977E-E1A9-4772-83ED-B43BFA8C5F63}">
      <dsp:nvSpPr>
        <dsp:cNvPr id="0" name=""/>
        <dsp:cNvSpPr/>
      </dsp:nvSpPr>
      <dsp:spPr>
        <a:xfrm>
          <a:off x="6410639" y="446275"/>
          <a:ext cx="2459633" cy="46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0" kern="1200">
              <a:solidFill>
                <a:srgbClr val="000000"/>
              </a:solidFill>
              <a:latin typeface="Calibri"/>
              <a:ea typeface="Calibri"/>
              <a:cs typeface="Calibri"/>
            </a:rPr>
            <a:t>2020: Expanded hours for evenings and weekends; Senior Connections joins</a:t>
          </a:r>
        </a:p>
      </dsp:txBody>
      <dsp:txXfrm>
        <a:off x="6410639" y="446275"/>
        <a:ext cx="2459633" cy="464126"/>
      </dsp:txXfrm>
    </dsp:sp>
    <dsp:sp modelId="{1BD9A8A0-6AED-4D45-84A0-B7D9D581D8DA}">
      <dsp:nvSpPr>
        <dsp:cNvPr id="0" name=""/>
        <dsp:cNvSpPr/>
      </dsp:nvSpPr>
      <dsp:spPr>
        <a:xfrm>
          <a:off x="6178576" y="910401"/>
          <a:ext cx="0" cy="13209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6D3909-F6A2-4098-94D7-D8D2C781504E}">
      <dsp:nvSpPr>
        <dsp:cNvPr id="0" name=""/>
        <dsp:cNvSpPr/>
      </dsp:nvSpPr>
      <dsp:spPr>
        <a:xfrm>
          <a:off x="6136805" y="2189605"/>
          <a:ext cx="83542" cy="8354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A60CD-BDA9-4AEB-94B1-2CD226CC7EB3}">
      <dsp:nvSpPr>
        <dsp:cNvPr id="0" name=""/>
        <dsp:cNvSpPr/>
      </dsp:nvSpPr>
      <dsp:spPr>
        <a:xfrm rot="18900000">
          <a:off x="7490976" y="3620321"/>
          <a:ext cx="328186" cy="32818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5022C-384A-4080-9035-0C7F760D6DCD}">
      <dsp:nvSpPr>
        <dsp:cNvPr id="0" name=""/>
        <dsp:cNvSpPr/>
      </dsp:nvSpPr>
      <dsp:spPr>
        <a:xfrm>
          <a:off x="7527435" y="3656779"/>
          <a:ext cx="255269" cy="25526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937F015-C137-4213-AEAB-91903CA671EA}">
      <dsp:nvSpPr>
        <dsp:cNvPr id="0" name=""/>
        <dsp:cNvSpPr/>
      </dsp:nvSpPr>
      <dsp:spPr>
        <a:xfrm>
          <a:off x="7887133" y="2231376"/>
          <a:ext cx="2459633" cy="1320974"/>
        </a:xfrm>
        <a:prstGeom prst="rect">
          <a:avLst/>
        </a:prstGeom>
        <a:noFill/>
        <a:ln>
          <a:noFill/>
        </a:ln>
        <a:effectLst/>
      </dsp:spPr>
      <dsp:style>
        <a:lnRef idx="0">
          <a:scrgbClr r="0" g="0" b="0"/>
        </a:lnRef>
        <a:fillRef idx="0">
          <a:scrgbClr r="0" g="0" b="0"/>
        </a:fillRef>
        <a:effectRef idx="0">
          <a:scrgbClr r="0" g="0" b="0"/>
        </a:effectRef>
        <a:fontRef idx="minor"/>
      </dsp:style>
    </dsp:sp>
    <dsp:sp modelId="{B459D8BB-7FF7-43CD-83D0-B77E45D996BE}">
      <dsp:nvSpPr>
        <dsp:cNvPr id="0" name=""/>
        <dsp:cNvSpPr/>
      </dsp:nvSpPr>
      <dsp:spPr>
        <a:xfrm>
          <a:off x="7887133" y="3552351"/>
          <a:ext cx="2459633" cy="46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0" kern="1200">
              <a:solidFill>
                <a:srgbClr val="000000"/>
              </a:solidFill>
              <a:latin typeface="Calibri"/>
              <a:ea typeface="Calibri"/>
              <a:cs typeface="Calibri"/>
            </a:rPr>
            <a:t>2021: Changed name to Homeless Connection Line </a:t>
          </a:r>
        </a:p>
      </dsp:txBody>
      <dsp:txXfrm>
        <a:off x="7887133" y="3552351"/>
        <a:ext cx="2459633" cy="464126"/>
      </dsp:txXfrm>
    </dsp:sp>
    <dsp:sp modelId="{08B5F6D0-41BF-4432-943F-ACE3370CE52E}">
      <dsp:nvSpPr>
        <dsp:cNvPr id="0" name=""/>
        <dsp:cNvSpPr/>
      </dsp:nvSpPr>
      <dsp:spPr>
        <a:xfrm>
          <a:off x="7655070" y="2231376"/>
          <a:ext cx="0" cy="13209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1D18E53-E472-449E-B474-423841EE596B}">
      <dsp:nvSpPr>
        <dsp:cNvPr id="0" name=""/>
        <dsp:cNvSpPr/>
      </dsp:nvSpPr>
      <dsp:spPr>
        <a:xfrm>
          <a:off x="7613299" y="2189605"/>
          <a:ext cx="83542" cy="8354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30B39-9E19-4774-8125-A882E257206B}">
      <dsp:nvSpPr>
        <dsp:cNvPr id="0" name=""/>
        <dsp:cNvSpPr/>
      </dsp:nvSpPr>
      <dsp:spPr>
        <a:xfrm rot="8100000">
          <a:off x="8967470" y="514245"/>
          <a:ext cx="328186" cy="32818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D1A32-C4EF-4F89-93BA-9E5951BBC446}">
      <dsp:nvSpPr>
        <dsp:cNvPr id="0" name=""/>
        <dsp:cNvSpPr/>
      </dsp:nvSpPr>
      <dsp:spPr>
        <a:xfrm>
          <a:off x="9003929" y="550703"/>
          <a:ext cx="255269" cy="25526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5DC4303-E20C-4C13-AEB2-42BA64206B92}">
      <dsp:nvSpPr>
        <dsp:cNvPr id="0" name=""/>
        <dsp:cNvSpPr/>
      </dsp:nvSpPr>
      <dsp:spPr>
        <a:xfrm>
          <a:off x="9363627" y="910401"/>
          <a:ext cx="2459633" cy="1320974"/>
        </a:xfrm>
        <a:prstGeom prst="rect">
          <a:avLst/>
        </a:prstGeom>
        <a:noFill/>
        <a:ln>
          <a:noFill/>
        </a:ln>
        <a:effectLst/>
      </dsp:spPr>
      <dsp:style>
        <a:lnRef idx="0">
          <a:scrgbClr r="0" g="0" b="0"/>
        </a:lnRef>
        <a:fillRef idx="0">
          <a:scrgbClr r="0" g="0" b="0"/>
        </a:fillRef>
        <a:effectRef idx="0">
          <a:scrgbClr r="0" g="0" b="0"/>
        </a:effectRef>
        <a:fontRef idx="minor"/>
      </dsp:style>
    </dsp:sp>
    <dsp:sp modelId="{CC277B44-312F-49DA-B409-8BB41ABDA043}">
      <dsp:nvSpPr>
        <dsp:cNvPr id="0" name=""/>
        <dsp:cNvSpPr/>
      </dsp:nvSpPr>
      <dsp:spPr>
        <a:xfrm>
          <a:off x="9363627" y="446275"/>
          <a:ext cx="2459633" cy="46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latin typeface="Calibri Light" panose="020F0302020204030204"/>
            </a:rPr>
            <a:t>2022: Adjusted schedule to answer more calls live</a:t>
          </a:r>
        </a:p>
      </dsp:txBody>
      <dsp:txXfrm>
        <a:off x="9363627" y="446275"/>
        <a:ext cx="2459633" cy="464126"/>
      </dsp:txXfrm>
    </dsp:sp>
    <dsp:sp modelId="{4AE48723-5446-4A93-826E-F2CD1E3AC447}">
      <dsp:nvSpPr>
        <dsp:cNvPr id="0" name=""/>
        <dsp:cNvSpPr/>
      </dsp:nvSpPr>
      <dsp:spPr>
        <a:xfrm>
          <a:off x="9131564" y="910401"/>
          <a:ext cx="0" cy="13209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102FE78-896F-44E5-A559-61B455B428D7}">
      <dsp:nvSpPr>
        <dsp:cNvPr id="0" name=""/>
        <dsp:cNvSpPr/>
      </dsp:nvSpPr>
      <dsp:spPr>
        <a:xfrm>
          <a:off x="9089792" y="2189605"/>
          <a:ext cx="83542" cy="8354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E323C-8AF4-4A70-9937-5D60A0B748B3}">
      <dsp:nvSpPr>
        <dsp:cNvPr id="0" name=""/>
        <dsp:cNvSpPr/>
      </dsp:nvSpPr>
      <dsp:spPr>
        <a:xfrm>
          <a:off x="0" y="1319507"/>
          <a:ext cx="12076089" cy="175934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A2485-23F3-4D62-9B25-915A304EA7C1}">
      <dsp:nvSpPr>
        <dsp:cNvPr id="0" name=""/>
        <dsp:cNvSpPr/>
      </dsp:nvSpPr>
      <dsp:spPr>
        <a:xfrm>
          <a:off x="928" y="0"/>
          <a:ext cx="1488578" cy="175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a:t>Automated greeting provides community information for callers</a:t>
          </a:r>
        </a:p>
      </dsp:txBody>
      <dsp:txXfrm>
        <a:off x="928" y="0"/>
        <a:ext cx="1488578" cy="1759343"/>
      </dsp:txXfrm>
    </dsp:sp>
    <dsp:sp modelId="{D865C204-4D89-4CC3-B163-B565C493FF90}">
      <dsp:nvSpPr>
        <dsp:cNvPr id="0" name=""/>
        <dsp:cNvSpPr/>
      </dsp:nvSpPr>
      <dsp:spPr>
        <a:xfrm>
          <a:off x="525300" y="1979261"/>
          <a:ext cx="439835" cy="4398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B898D-B2E5-4312-B610-14072024A80D}">
      <dsp:nvSpPr>
        <dsp:cNvPr id="0" name=""/>
        <dsp:cNvSpPr/>
      </dsp:nvSpPr>
      <dsp:spPr>
        <a:xfrm>
          <a:off x="1563936" y="2639014"/>
          <a:ext cx="1488578" cy="175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Callers experiencing homelessness select the option to speak to a Diversion Specialist (DS.)</a:t>
          </a:r>
        </a:p>
      </dsp:txBody>
      <dsp:txXfrm>
        <a:off x="1563936" y="2639014"/>
        <a:ext cx="1488578" cy="1759343"/>
      </dsp:txXfrm>
    </dsp:sp>
    <dsp:sp modelId="{1F62BAD3-E031-41FC-9ADB-3AE4BC5D539A}">
      <dsp:nvSpPr>
        <dsp:cNvPr id="0" name=""/>
        <dsp:cNvSpPr/>
      </dsp:nvSpPr>
      <dsp:spPr>
        <a:xfrm>
          <a:off x="2088307" y="1979261"/>
          <a:ext cx="439835" cy="4398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AB15F-D1D0-44DC-B3D9-0187D50397FB}">
      <dsp:nvSpPr>
        <dsp:cNvPr id="0" name=""/>
        <dsp:cNvSpPr/>
      </dsp:nvSpPr>
      <dsp:spPr>
        <a:xfrm>
          <a:off x="3126943" y="0"/>
          <a:ext cx="1488578" cy="175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a:t>If all </a:t>
          </a:r>
          <a:r>
            <a:rPr lang="en-US" sz="1200" kern="1200">
              <a:latin typeface="Calibri Light" panose="020F0302020204030204"/>
            </a:rPr>
            <a:t>DS</a:t>
          </a:r>
          <a:r>
            <a:rPr lang="en-US" sz="1200" kern="1200"/>
            <a:t> are busy, the caller leaves a message which is returned within 24 hours, usually the same business day.</a:t>
          </a:r>
          <a:r>
            <a:rPr lang="en-US" sz="1200" kern="1200">
              <a:latin typeface="Calibri Light" panose="020F0302020204030204"/>
            </a:rPr>
            <a:t> </a:t>
          </a:r>
        </a:p>
      </dsp:txBody>
      <dsp:txXfrm>
        <a:off x="3126943" y="0"/>
        <a:ext cx="1488578" cy="1759343"/>
      </dsp:txXfrm>
    </dsp:sp>
    <dsp:sp modelId="{F23DEFCE-3D2B-4B1F-AC9D-7CA12E0EA305}">
      <dsp:nvSpPr>
        <dsp:cNvPr id="0" name=""/>
        <dsp:cNvSpPr/>
      </dsp:nvSpPr>
      <dsp:spPr>
        <a:xfrm>
          <a:off x="3651314" y="1979261"/>
          <a:ext cx="439835" cy="4398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B22A8-FC3B-4B3E-9EE0-E51A851DE0C7}">
      <dsp:nvSpPr>
        <dsp:cNvPr id="0" name=""/>
        <dsp:cNvSpPr/>
      </dsp:nvSpPr>
      <dsp:spPr>
        <a:xfrm>
          <a:off x="4689950" y="2639014"/>
          <a:ext cx="1488578" cy="175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a:solidFill>
                <a:srgbClr val="000000"/>
              </a:solidFill>
              <a:latin typeface="Calibri"/>
              <a:ea typeface="Calibri"/>
              <a:cs typeface="Calibri"/>
            </a:rPr>
            <a:t>DS engages in a problem-solving conversation to understand the needs of the caller. </a:t>
          </a:r>
        </a:p>
      </dsp:txBody>
      <dsp:txXfrm>
        <a:off x="4689950" y="2639014"/>
        <a:ext cx="1488578" cy="1759343"/>
      </dsp:txXfrm>
    </dsp:sp>
    <dsp:sp modelId="{8E75DAAB-E8A3-4992-AA10-A5D7BBBAF7B7}">
      <dsp:nvSpPr>
        <dsp:cNvPr id="0" name=""/>
        <dsp:cNvSpPr/>
      </dsp:nvSpPr>
      <dsp:spPr>
        <a:xfrm>
          <a:off x="5214322" y="1979261"/>
          <a:ext cx="439835" cy="4398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CA006-0737-4FBB-BC2B-DC2E4C8AC3F3}">
      <dsp:nvSpPr>
        <dsp:cNvPr id="0" name=""/>
        <dsp:cNvSpPr/>
      </dsp:nvSpPr>
      <dsp:spPr>
        <a:xfrm>
          <a:off x="6252958" y="0"/>
          <a:ext cx="1488578" cy="175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a:solidFill>
                <a:srgbClr val="000000"/>
              </a:solidFill>
              <a:latin typeface="Calibri"/>
              <a:ea typeface="Calibri"/>
              <a:cs typeface="Calibri"/>
            </a:rPr>
            <a:t>DS enters required data elements into the shared CoC database. </a:t>
          </a:r>
        </a:p>
      </dsp:txBody>
      <dsp:txXfrm>
        <a:off x="6252958" y="0"/>
        <a:ext cx="1488578" cy="1759343"/>
      </dsp:txXfrm>
    </dsp:sp>
    <dsp:sp modelId="{30ADF565-6D82-4FB9-97D1-76A4F3BE686B}">
      <dsp:nvSpPr>
        <dsp:cNvPr id="0" name=""/>
        <dsp:cNvSpPr/>
      </dsp:nvSpPr>
      <dsp:spPr>
        <a:xfrm>
          <a:off x="6777329" y="1979261"/>
          <a:ext cx="439835" cy="4398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8698B-6957-4E6B-8A03-85A8DC9899CA}">
      <dsp:nvSpPr>
        <dsp:cNvPr id="0" name=""/>
        <dsp:cNvSpPr/>
      </dsp:nvSpPr>
      <dsp:spPr>
        <a:xfrm>
          <a:off x="7815965" y="2639014"/>
          <a:ext cx="1488578" cy="175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a:solidFill>
                <a:srgbClr val="000000"/>
              </a:solidFill>
              <a:latin typeface="Calibri"/>
              <a:ea typeface="Calibri"/>
              <a:cs typeface="Calibri"/>
            </a:rPr>
            <a:t>DS sends community resources by email or text if needed. </a:t>
          </a:r>
        </a:p>
      </dsp:txBody>
      <dsp:txXfrm>
        <a:off x="7815965" y="2639014"/>
        <a:ext cx="1488578" cy="1759343"/>
      </dsp:txXfrm>
    </dsp:sp>
    <dsp:sp modelId="{82F1DD41-5B08-4087-A874-5F6F47913EC5}">
      <dsp:nvSpPr>
        <dsp:cNvPr id="0" name=""/>
        <dsp:cNvSpPr/>
      </dsp:nvSpPr>
      <dsp:spPr>
        <a:xfrm>
          <a:off x="8340336" y="1979261"/>
          <a:ext cx="439835" cy="4398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25461-7F83-456F-BFE7-122EA6DD835F}">
      <dsp:nvSpPr>
        <dsp:cNvPr id="0" name=""/>
        <dsp:cNvSpPr/>
      </dsp:nvSpPr>
      <dsp:spPr>
        <a:xfrm>
          <a:off x="9378972" y="0"/>
          <a:ext cx="1488578" cy="175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a:solidFill>
                <a:srgbClr val="000000"/>
              </a:solidFill>
              <a:latin typeface="Calibri"/>
              <a:ea typeface="Calibri"/>
              <a:cs typeface="Calibri"/>
            </a:rPr>
            <a:t>The need for emergency shelter or other programs for callers who cannot be diverted is captured in the database.  </a:t>
          </a:r>
        </a:p>
      </dsp:txBody>
      <dsp:txXfrm>
        <a:off x="9378972" y="0"/>
        <a:ext cx="1488578" cy="1759343"/>
      </dsp:txXfrm>
    </dsp:sp>
    <dsp:sp modelId="{08DCC9D3-38F6-4123-B86F-6339B18B3740}">
      <dsp:nvSpPr>
        <dsp:cNvPr id="0" name=""/>
        <dsp:cNvSpPr/>
      </dsp:nvSpPr>
      <dsp:spPr>
        <a:xfrm>
          <a:off x="9903344" y="1979261"/>
          <a:ext cx="439835" cy="4398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E332639-24EB-415C-8AED-A9BFE38D950E}" type="datetimeFigureOut">
              <a:rPr lang="en-US" smtClean="0"/>
              <a:t>4/4/2025</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B631597-2DE1-44FF-92C5-17C522A98B3B}" type="slidenum">
              <a:rPr lang="en-US" smtClean="0"/>
              <a:t>‹#›</a:t>
            </a:fld>
            <a:endParaRPr lang="en-US"/>
          </a:p>
        </p:txBody>
      </p:sp>
    </p:spTree>
    <p:extLst>
      <p:ext uri="{BB962C8B-B14F-4D97-AF65-F5344CB8AC3E}">
        <p14:creationId xmlns:p14="http://schemas.microsoft.com/office/powerpoint/2010/main" val="293106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45D8ED1-A51C-4C79-900E-85D0CFA3B4EA}" type="datetimeFigureOut">
              <a:rPr lang="en-US" smtClean="0"/>
              <a:t>4/4/2025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5462E44-4E67-4AE9-99F9-912CC6C4245A}" type="slidenum">
              <a:rPr lang="en-US" smtClean="0"/>
              <a:t>‹#›</a:t>
            </a:fld>
            <a:endParaRPr lang="en-US"/>
          </a:p>
        </p:txBody>
      </p:sp>
    </p:spTree>
    <p:extLst>
      <p:ext uri="{BB962C8B-B14F-4D97-AF65-F5344CB8AC3E}">
        <p14:creationId xmlns:p14="http://schemas.microsoft.com/office/powerpoint/2010/main" val="317622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2289">
              <a:defRPr/>
            </a:pPr>
            <a:fld id="{E1300C2A-DB94-4820-97F5-DB95AAB4AB53}" type="slidenum">
              <a:rPr lang="en-US">
                <a:solidFill>
                  <a:prstClr val="black"/>
                </a:solidFill>
                <a:latin typeface="Calibri" panose="020F0502020204030204"/>
              </a:rPr>
              <a:pPr defTabSz="94228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24735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59A3B-A66F-42BA-BE4C-7C0068747066}" type="slidenum">
              <a:rPr lang="en-US" smtClean="0"/>
              <a:t>8</a:t>
            </a:fld>
            <a:endParaRPr lang="en-US"/>
          </a:p>
        </p:txBody>
      </p:sp>
    </p:spTree>
    <p:extLst>
      <p:ext uri="{BB962C8B-B14F-4D97-AF65-F5344CB8AC3E}">
        <p14:creationId xmlns:p14="http://schemas.microsoft.com/office/powerpoint/2010/main" val="687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59A3B-A66F-42BA-BE4C-7C0068747066}" type="slidenum">
              <a:rPr lang="en-US" smtClean="0"/>
              <a:t>9</a:t>
            </a:fld>
            <a:endParaRPr lang="en-US"/>
          </a:p>
        </p:txBody>
      </p:sp>
    </p:spTree>
    <p:extLst>
      <p:ext uri="{BB962C8B-B14F-4D97-AF65-F5344CB8AC3E}">
        <p14:creationId xmlns:p14="http://schemas.microsoft.com/office/powerpoint/2010/main" val="232605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E1300C2A-DB94-4820-97F5-DB95AAB4AB53}"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39205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59A3B-A66F-42BA-BE4C-7C0068747066}" type="slidenum">
              <a:rPr lang="en-US" smtClean="0"/>
              <a:t>11</a:t>
            </a:fld>
            <a:endParaRPr lang="en-US"/>
          </a:p>
        </p:txBody>
      </p:sp>
    </p:spTree>
    <p:extLst>
      <p:ext uri="{BB962C8B-B14F-4D97-AF65-F5344CB8AC3E}">
        <p14:creationId xmlns:p14="http://schemas.microsoft.com/office/powerpoint/2010/main" val="178696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8437">
              <a:defRPr/>
            </a:pPr>
            <a:r>
              <a:rPr lang="en-US"/>
              <a:t>Collaborating to serve survivors of sexual and domestic violence.</a:t>
            </a:r>
          </a:p>
          <a:p>
            <a:endParaRPr lang="en-US"/>
          </a:p>
        </p:txBody>
      </p:sp>
      <p:sp>
        <p:nvSpPr>
          <p:cNvPr id="4" name="Slide Number Placeholder 3"/>
          <p:cNvSpPr>
            <a:spLocks noGrp="1"/>
          </p:cNvSpPr>
          <p:nvPr>
            <p:ph type="sldNum" sz="quarter" idx="10"/>
          </p:nvPr>
        </p:nvSpPr>
        <p:spPr/>
        <p:txBody>
          <a:bodyPr/>
          <a:lstStyle/>
          <a:p>
            <a:pPr defTabSz="960193">
              <a:defRPr/>
            </a:pPr>
            <a:fld id="{ADAE5DDA-E4F0-4728-8410-55525BB79AD7}" type="slidenum">
              <a:rPr lang="en-US">
                <a:solidFill>
                  <a:prstClr val="black"/>
                </a:solidFill>
                <a:latin typeface="Calibri" panose="020F0502020204030204"/>
              </a:rPr>
              <a:pPr defTabSz="960193">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0312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78437">
              <a:defRPr/>
            </a:pPr>
            <a:fld id="{E1300C2A-DB94-4820-97F5-DB95AAB4AB53}" type="slidenum">
              <a:rPr lang="en-US">
                <a:solidFill>
                  <a:prstClr val="black"/>
                </a:solidFill>
                <a:latin typeface="Calibri" panose="020F0502020204030204"/>
              </a:rPr>
              <a:pPr defTabSz="97843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74391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59A3B-A66F-42BA-BE4C-7C0068747066}" type="slidenum">
              <a:rPr lang="en-US" smtClean="0"/>
              <a:t>15</a:t>
            </a:fld>
            <a:endParaRPr lang="en-US"/>
          </a:p>
        </p:txBody>
      </p:sp>
    </p:spTree>
    <p:extLst>
      <p:ext uri="{BB962C8B-B14F-4D97-AF65-F5344CB8AC3E}">
        <p14:creationId xmlns:p14="http://schemas.microsoft.com/office/powerpoint/2010/main" val="320029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BEF12C-AD95-44F6-82A2-3D58D672F027}"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1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B8F8E1-9CB1-4D16-BF2B-46F94731FC9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17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AAB82-CB36-46BE-A651-8FFA63975A63}"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42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F22E7-E4CE-415C-B286-4BFEB82E8D2D}"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9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A2F8D3-9C00-448E-99C0-7D33AC7289D1}"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1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0AD0F-B27A-4199-B8F7-8750C026B689}"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28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1DD7D-96ED-4E57-88D6-9407CEF1A58A}"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69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B4C5E5-7A8D-40E3-883B-A3322A5708FA}"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21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1D9F08-F8CA-472D-BDD5-75486B00272B}"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48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8507DE-E852-4B71-BE7D-0AEC88156752}"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44068"/>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344068"/>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34406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91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DBFE9C-B2CA-419D-A82E-668BFA5C952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0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89518B-3DA7-4ED1-84D0-856AD775656B}"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03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omewardva.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udexchange.info/news/hud-publishes-coordinated-entry-requirements-and-checklist-of-essential-elem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dhcd.virginia.gov/sites/default/files/Docx/vhsp/crisis-assistance-directory.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it.ly/RVAOutreach"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sich.gov/resources/uploads/asset_library/Prevention-Diversion-Rapid-Exit-July-2019.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7.gif"/><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hyperlink" Target="https://endhomelessness.org/" TargetMode="External"/><Relationship Id="rId2" Type="http://schemas.openxmlformats.org/officeDocument/2006/relationships/hyperlink" Target="https://vahousingalliance.org/" TargetMode="External"/><Relationship Id="rId1" Type="http://schemas.openxmlformats.org/officeDocument/2006/relationships/slideLayout" Target="../slideLayouts/slideLayout2.xml"/><Relationship Id="rId6" Type="http://schemas.openxmlformats.org/officeDocument/2006/relationships/hyperlink" Target="https://www.homewardva.org/connect-with-us" TargetMode="External"/><Relationship Id="rId5" Type="http://schemas.openxmlformats.org/officeDocument/2006/relationships/hyperlink" Target="https://www.cfengage.org/" TargetMode="External"/><Relationship Id="rId4" Type="http://schemas.openxmlformats.org/officeDocument/2006/relationships/hyperlink" Target="https://nlihc.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tlawson@homewardva.org" TargetMode="Externa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www.endhomelessnessrva.org/" TargetMode="External"/><Relationship Id="rId4" Type="http://schemas.openxmlformats.org/officeDocument/2006/relationships/hyperlink" Target="http://www.homewardv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endhomelessnessrva.or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endhomelessnessrva.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5400" b="1"/>
              <a:t>Connection to Homeless Services 101: </a:t>
            </a:r>
            <a:br>
              <a:rPr lang="en-US" sz="5400" b="1"/>
            </a:br>
            <a:r>
              <a:rPr lang="en-US" sz="5400" b="1"/>
              <a:t>A collaborative and targeted response to homelessness in Greater Richmond</a:t>
            </a:r>
            <a:endParaRPr lang="en-US"/>
          </a:p>
        </p:txBody>
      </p:sp>
      <p:sp>
        <p:nvSpPr>
          <p:cNvPr id="3" name="Subtitle 2"/>
          <p:cNvSpPr>
            <a:spLocks noGrp="1"/>
          </p:cNvSpPr>
          <p:nvPr>
            <p:ph type="subTitle" idx="1"/>
          </p:nvPr>
        </p:nvSpPr>
        <p:spPr/>
        <p:txBody>
          <a:bodyPr>
            <a:normAutofit fontScale="92500" lnSpcReduction="10000"/>
          </a:bodyPr>
          <a:lstStyle/>
          <a:p>
            <a:r>
              <a:rPr lang="en-US"/>
              <a:t>Homeward, </a:t>
            </a:r>
            <a:r>
              <a:rPr lang="en-US">
                <a:hlinkClick r:id="rId2"/>
              </a:rPr>
              <a:t>www.homewardva.org</a:t>
            </a:r>
            <a:endParaRPr lang="en-US"/>
          </a:p>
          <a:p>
            <a:r>
              <a:rPr lang="en-US"/>
              <a:t>Greater Richmond continuum of Care, www.endhomelessnessrva.org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324932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Requirement for Coordination</a:t>
            </a:r>
          </a:p>
        </p:txBody>
      </p:sp>
      <p:sp>
        <p:nvSpPr>
          <p:cNvPr id="6" name="Content Placeholder 5"/>
          <p:cNvSpPr>
            <a:spLocks noGrp="1"/>
          </p:cNvSpPr>
          <p:nvPr>
            <p:ph idx="1"/>
          </p:nvPr>
        </p:nvSpPr>
        <p:spPr/>
        <p:txBody>
          <a:bodyPr vert="horz" lIns="0" tIns="45720" rIns="0" bIns="45720" rtlCol="0" anchor="t">
            <a:noAutofit/>
          </a:bodyPr>
          <a:lstStyle/>
          <a:p>
            <a:pPr>
              <a:buFont typeface="Arial" panose="020B0604020202020204" pitchFamily="34" charset="0"/>
              <a:buChar char="•"/>
            </a:pPr>
            <a:r>
              <a:rPr lang="en-US" sz="1600"/>
              <a:t>HUD introduced the concept of Coordinated Entry (or coordinated assessment) in 2012 regulations and defined as:</a:t>
            </a:r>
            <a:endParaRPr lang="en-US" sz="1600">
              <a:ea typeface="Calibri"/>
              <a:cs typeface="Calibri"/>
            </a:endParaRPr>
          </a:p>
          <a:p>
            <a:pPr marL="383540" lvl="1">
              <a:buFont typeface="Arial" panose="020B0604020202020204" pitchFamily="34" charset="0"/>
              <a:buChar char="•"/>
            </a:pPr>
            <a:r>
              <a:rPr lang="en-US" sz="1600"/>
              <a:t>unified approach (policies and processes) that governs how people experiencing homelessness access the services available to them. </a:t>
            </a:r>
            <a:endParaRPr lang="en-US" sz="1600">
              <a:ea typeface="Calibri" panose="020F0502020204030204"/>
              <a:cs typeface="Calibri" panose="020F0502020204030204"/>
            </a:endParaRPr>
          </a:p>
          <a:p>
            <a:pPr marL="383540" lvl="1">
              <a:buFont typeface="Arial" panose="020B0604020202020204" pitchFamily="34" charset="0"/>
              <a:buChar char="•"/>
            </a:pPr>
            <a:r>
              <a:rPr lang="en-US" sz="1600"/>
              <a:t>coordination and management of a crisis response system’s resources that allows users to make consistent decisions…[and] to efficiently and effectively connect people to interventions that will rapidly end their homelessness.</a:t>
            </a:r>
            <a:endParaRPr lang="en-US" sz="1600">
              <a:ea typeface="Calibri" panose="020F0502020204030204"/>
              <a:cs typeface="Calibri" panose="020F0502020204030204"/>
            </a:endParaRPr>
          </a:p>
          <a:p>
            <a:pPr>
              <a:buFont typeface="Arial" panose="020B0604020202020204" pitchFamily="34" charset="0"/>
              <a:buChar char="•"/>
            </a:pPr>
            <a:r>
              <a:rPr lang="en-US" sz="1600"/>
              <a:t>Communities are required to have a Coordinated Entry System (CES) to receive federal and state funding targeted to address homelessness. (Provisions in the 2012 CoC Program interim rule at 24 CFR 578.7(a)(8) require CoCs to establish a CES - </a:t>
            </a:r>
            <a:r>
              <a:rPr lang="en-US" sz="1600">
                <a:hlinkClick r:id="rId3"/>
              </a:rPr>
              <a:t>hudexchange.info/news/hud-publishes-coordinated-entry-requirements-and-checklist-of-essential-elements/</a:t>
            </a:r>
            <a:r>
              <a:rPr lang="en-US" sz="1600"/>
              <a:t>)</a:t>
            </a:r>
            <a:endParaRPr lang="en-US" sz="1600">
              <a:ea typeface="Calibri"/>
              <a:cs typeface="Calibri"/>
            </a:endParaRPr>
          </a:p>
          <a:p>
            <a:pPr>
              <a:buFont typeface="Arial" panose="020B0604020202020204" pitchFamily="34" charset="0"/>
              <a:buChar char="•"/>
            </a:pPr>
            <a:r>
              <a:rPr lang="en-US" sz="1600" err="1">
                <a:ea typeface="Calibri"/>
                <a:cs typeface="Calibri"/>
              </a:rPr>
              <a:t>GRCoC</a:t>
            </a:r>
            <a:r>
              <a:rPr lang="en-US" sz="1600">
                <a:ea typeface="Calibri"/>
                <a:cs typeface="Calibri"/>
              </a:rPr>
              <a:t> developed CES in the early 2000’s and revised according to new HUD guidelines and requirements published in 2017 (following the introduction of the concept in 2012.) </a:t>
            </a:r>
          </a:p>
          <a:p>
            <a:pPr>
              <a:buFont typeface="Arial" panose="020B0604020202020204" pitchFamily="34" charset="0"/>
              <a:buChar char="•"/>
            </a:pPr>
            <a:r>
              <a:rPr lang="en-US" sz="1600">
                <a:ea typeface="Calibri"/>
                <a:cs typeface="Calibri"/>
              </a:rPr>
              <a:t>The </a:t>
            </a:r>
            <a:r>
              <a:rPr lang="en-US" sz="1600" err="1">
                <a:ea typeface="Calibri"/>
                <a:cs typeface="Calibri"/>
              </a:rPr>
              <a:t>GRCoC</a:t>
            </a:r>
            <a:r>
              <a:rPr lang="en-US" sz="1600">
                <a:ea typeface="Calibri"/>
                <a:cs typeface="Calibri"/>
              </a:rPr>
              <a:t> Board designated the </a:t>
            </a:r>
            <a:r>
              <a:rPr lang="en-US" sz="1600" b="1">
                <a:ea typeface="Calibri"/>
                <a:cs typeface="Calibri"/>
              </a:rPr>
              <a:t>Homeless Connection Line (HCL) </a:t>
            </a:r>
            <a:r>
              <a:rPr lang="en-US" sz="1600">
                <a:ea typeface="Calibri"/>
                <a:cs typeface="Calibri"/>
              </a:rPr>
              <a:t>as the primary Access Point for the CES in 2018 as well Coordinated Street Outreach and the </a:t>
            </a:r>
            <a:r>
              <a:rPr lang="en-US" sz="1600" err="1">
                <a:ea typeface="Calibri"/>
                <a:cs typeface="Calibri"/>
              </a:rPr>
              <a:t>Empowernet</a:t>
            </a:r>
            <a:r>
              <a:rPr lang="en-US" sz="1600">
                <a:ea typeface="Calibri"/>
                <a:cs typeface="Calibri"/>
              </a:rPr>
              <a:t> Hotline.</a:t>
            </a:r>
          </a:p>
          <a:p>
            <a:pPr marL="0" indent="0">
              <a:buNone/>
            </a:pPr>
            <a:r>
              <a:rPr lang="en-US" sz="1400">
                <a:ea typeface="Calibri"/>
                <a:cs typeface="Calibri"/>
              </a:rPr>
              <a:t>*Other Access Points across Virginia - </a:t>
            </a:r>
            <a:r>
              <a:rPr lang="en-US" sz="1400">
                <a:ea typeface="Calibri"/>
                <a:cs typeface="Calibri"/>
                <a:hlinkClick r:id="rId4"/>
              </a:rPr>
              <a:t>dhcd.virginia.gov/sites/default/files/Docx/vhsp/crisis-assistance-directory.pdf</a:t>
            </a:r>
            <a:r>
              <a:rPr lang="en-US" sz="1400">
                <a:ea typeface="Calibri"/>
                <a:cs typeface="Calibri"/>
              </a:rPr>
              <a:t> </a:t>
            </a:r>
            <a:endParaRPr lang="en-US" sz="1400">
              <a:solidFill>
                <a:srgbClr val="404040"/>
              </a:solidFill>
              <a:ea typeface="Calibri"/>
              <a:cs typeface="Calibri"/>
            </a:endParaRPr>
          </a:p>
          <a:p>
            <a:pPr>
              <a:buFont typeface="Arial" panose="020F0502020204030204" pitchFamily="34" charset="0"/>
              <a:buChar char="•"/>
            </a:pPr>
            <a:endParaRPr lang="en-US">
              <a:ea typeface="Calibri" panose="020F0502020204030204"/>
              <a:cs typeface="Calibri" panose="020F0502020204030204"/>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90043-1B44-49C6-AA5D-09E518A0079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156954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Connecting with homeless assistance (shelters and housing programs): "Access Points"</a:t>
            </a:r>
            <a:endParaRPr lang="en-US" b="1">
              <a:ea typeface="Calibri Light"/>
              <a:cs typeface="Calibri Light"/>
            </a:endParaRPr>
          </a:p>
        </p:txBody>
      </p:sp>
      <p:sp>
        <p:nvSpPr>
          <p:cNvPr id="3" name="Content Placeholder 2"/>
          <p:cNvSpPr>
            <a:spLocks noGrp="1"/>
          </p:cNvSpPr>
          <p:nvPr>
            <p:ph sz="half" idx="1"/>
          </p:nvPr>
        </p:nvSpPr>
        <p:spPr/>
        <p:txBody>
          <a:bodyPr vert="horz" lIns="0" tIns="45720" rIns="0" bIns="45720" rtlCol="0" anchor="t">
            <a:normAutofit/>
          </a:bodyPr>
          <a:lstStyle/>
          <a:p>
            <a:pPr marL="0" indent="0">
              <a:buNone/>
            </a:pPr>
            <a:r>
              <a:rPr lang="en-US" sz="2800" b="1"/>
              <a:t>Homeless Connection Line</a:t>
            </a:r>
            <a:r>
              <a:rPr lang="en-US" sz="2800"/>
              <a:t> = Primary</a:t>
            </a:r>
            <a:endParaRPr lang="en-US" sz="2800">
              <a:ea typeface="Calibri"/>
              <a:cs typeface="Calibri"/>
            </a:endParaRPr>
          </a:p>
          <a:p>
            <a:pPr marL="0" indent="0">
              <a:buNone/>
            </a:pPr>
            <a:r>
              <a:rPr lang="en-US" sz="2800" b="1"/>
              <a:t>Coordinated Outreach</a:t>
            </a:r>
            <a:r>
              <a:rPr lang="en-US" sz="2800"/>
              <a:t> = Those who are unsheltered or lack access to a phone</a:t>
            </a:r>
            <a:endParaRPr lang="en-US" sz="2800">
              <a:ea typeface="Calibri"/>
              <a:cs typeface="Calibri"/>
            </a:endParaRPr>
          </a:p>
          <a:p>
            <a:pPr marL="0" indent="0">
              <a:buNone/>
            </a:pPr>
            <a:r>
              <a:rPr lang="en-US" sz="2800" b="1" err="1"/>
              <a:t>EmpowerNet</a:t>
            </a:r>
            <a:r>
              <a:rPr lang="en-US" sz="2800" b="1"/>
              <a:t> Hotline</a:t>
            </a:r>
            <a:r>
              <a:rPr lang="en-US" sz="2800"/>
              <a:t> = Those fleeing or attempting to flee sexual or domestic violence, human trafficking, or stalking</a:t>
            </a:r>
            <a:endParaRPr lang="en-US" sz="2800">
              <a:ea typeface="Calibri" panose="020F0502020204030204"/>
              <a:cs typeface="Calibri" panose="020F0502020204030204"/>
            </a:endParaRPr>
          </a:p>
          <a:p>
            <a:endParaRPr lang="en-US"/>
          </a:p>
          <a:p>
            <a:endParaRPr lang="en-US"/>
          </a:p>
        </p:txBody>
      </p:sp>
      <p:sp>
        <p:nvSpPr>
          <p:cNvPr id="6" name="Content Placeholder 5"/>
          <p:cNvSpPr>
            <a:spLocks noGrp="1"/>
          </p:cNvSpPr>
          <p:nvPr>
            <p:ph sz="half" idx="2"/>
          </p:nvPr>
        </p:nvSpPr>
        <p:spPr/>
        <p:txBody>
          <a:bodyPr vert="horz" lIns="0" tIns="45720" rIns="0" bIns="45720" rtlCol="0" anchor="t">
            <a:noAutofit/>
          </a:bodyPr>
          <a:lstStyle/>
          <a:p>
            <a:pPr marL="0" indent="0">
              <a:buNone/>
            </a:pPr>
            <a:r>
              <a:rPr lang="en-US" sz="2400">
                <a:ea typeface="Calibri" panose="020F0502020204030204"/>
                <a:cs typeface="Calibri" panose="020F0502020204030204"/>
              </a:rPr>
              <a:t>All Access Points:</a:t>
            </a:r>
          </a:p>
          <a:p>
            <a:pPr marL="383540" lvl="1" indent="-91440">
              <a:buFont typeface="Courier New" panose="020B0604020202020204" pitchFamily="34" charset="0"/>
              <a:buChar char="o"/>
            </a:pPr>
            <a:r>
              <a:rPr lang="en-US" sz="2000"/>
              <a:t>are collaborative projects with multiple partners. </a:t>
            </a:r>
            <a:endParaRPr lang="en-US" sz="2000">
              <a:ea typeface="Calibri"/>
              <a:cs typeface="Calibri"/>
            </a:endParaRPr>
          </a:p>
          <a:p>
            <a:pPr marL="383540" lvl="1" indent="-91440">
              <a:buFont typeface="Courier New" panose="020B0604020202020204" pitchFamily="34" charset="0"/>
              <a:buChar char="o"/>
            </a:pPr>
            <a:r>
              <a:rPr lang="en-US" sz="2000"/>
              <a:t>receive at least some public funding that triggers data, reporting, policy, and service coordination requirements. </a:t>
            </a:r>
            <a:endParaRPr lang="en-US" sz="2000">
              <a:ea typeface="Calibri"/>
              <a:cs typeface="Calibri"/>
            </a:endParaRPr>
          </a:p>
          <a:p>
            <a:pPr marL="383540" lvl="1" indent="-91440">
              <a:buFont typeface="Courier New" panose="020B0604020202020204" pitchFamily="34" charset="0"/>
              <a:buChar char="o"/>
            </a:pPr>
            <a:r>
              <a:rPr lang="en-US" sz="2000"/>
              <a:t>collect personal data. (HCL and Outreach use our CoC’s shared database, HCIS.)</a:t>
            </a:r>
            <a:endParaRPr lang="en-US" sz="2000">
              <a:ea typeface="Calibri"/>
              <a:cs typeface="Calibri"/>
            </a:endParaRPr>
          </a:p>
          <a:p>
            <a:pPr marL="383540" lvl="1" indent="-91440">
              <a:buFont typeface="Courier New" panose="020B0604020202020204" pitchFamily="34" charset="0"/>
              <a:buChar char="o"/>
            </a:pPr>
            <a:r>
              <a:rPr lang="en-US" sz="2000"/>
              <a:t>make referrals to other community services.</a:t>
            </a:r>
            <a:endParaRPr lang="en-US" sz="2000">
              <a:ea typeface="Calibri"/>
              <a:cs typeface="Calibri"/>
            </a:endParaRPr>
          </a:p>
          <a:p>
            <a:pPr marL="0" indent="0">
              <a:buNone/>
            </a:pPr>
            <a:r>
              <a:rPr lang="en-US" sz="2400" err="1">
                <a:ea typeface="Calibri" panose="020F0502020204030204"/>
                <a:cs typeface="Calibri" panose="020F0502020204030204"/>
              </a:rPr>
              <a:t>EmpowerNet</a:t>
            </a:r>
            <a:r>
              <a:rPr lang="en-US" sz="2400">
                <a:ea typeface="Calibri" panose="020F0502020204030204"/>
                <a:cs typeface="Calibri" panose="020F0502020204030204"/>
              </a:rPr>
              <a:t> operates 24/7 (per state law) and is prohibited from using HCIS by federal law.</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380" y="6459785"/>
            <a:ext cx="832485" cy="341630"/>
          </a:xfrm>
          <a:prstGeom prst="rect">
            <a:avLst/>
          </a:prstGeom>
          <a:noFill/>
          <a:ln>
            <a:noFill/>
          </a:ln>
        </p:spPr>
      </p:pic>
    </p:spTree>
    <p:extLst>
      <p:ext uri="{BB962C8B-B14F-4D97-AF65-F5344CB8AC3E}">
        <p14:creationId xmlns:p14="http://schemas.microsoft.com/office/powerpoint/2010/main" val="340615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7501" y="896964"/>
            <a:ext cx="6564598" cy="209155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1954" y="3141647"/>
            <a:ext cx="6175692" cy="574705"/>
          </a:xfrm>
          <a:prstGeom prst="rect">
            <a:avLst/>
          </a:prstGeom>
        </p:spPr>
      </p:pic>
      <p:sp>
        <p:nvSpPr>
          <p:cNvPr id="5" name="Rectangle 4"/>
          <p:cNvSpPr/>
          <p:nvPr/>
        </p:nvSpPr>
        <p:spPr>
          <a:xfrm>
            <a:off x="1647645" y="5060101"/>
            <a:ext cx="8842076" cy="584775"/>
          </a:xfrm>
          <a:prstGeom prst="rect">
            <a:avLst/>
          </a:prstGeom>
          <a:solidFill>
            <a:srgbClr val="EAE7D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panose="02000000000000000000" pitchFamily="2" charset="0"/>
              </a:rPr>
              <a:t>A COLLABORATIVE OF · GOOCHLANDCARES · HANOVER SAFE PLACE · JAMES HOUSE · SAFE HARBOR · THRIVE VIRGINIA · YWCA RICHMOND</a:t>
            </a:r>
          </a:p>
        </p:txBody>
      </p:sp>
      <p:sp>
        <p:nvSpPr>
          <p:cNvPr id="6" name="Rectangle 5"/>
          <p:cNvSpPr/>
          <p:nvPr/>
        </p:nvSpPr>
        <p:spPr>
          <a:xfrm>
            <a:off x="2575034" y="3869476"/>
            <a:ext cx="735724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Slab" pitchFamily="2" charset="0"/>
                <a:ea typeface="Roboto Slab" pitchFamily="2" charset="0"/>
                <a:cs typeface="Roboto" panose="02000000000000000000" pitchFamily="2" charset="0"/>
              </a:rPr>
              <a:t>Collaborating to serve survivors of sexual and domestic violence</a:t>
            </a: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184168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t>Access for people sleeping outside: Coordinated Outreach (frontline response; boots on the ground)</a:t>
            </a:r>
            <a:endParaRPr lang="en-US" sz="3600"/>
          </a:p>
        </p:txBody>
      </p:sp>
      <p:sp>
        <p:nvSpPr>
          <p:cNvPr id="3" name="Content Placeholder 2"/>
          <p:cNvSpPr>
            <a:spLocks noGrp="1"/>
          </p:cNvSpPr>
          <p:nvPr>
            <p:ph sz="half" idx="1"/>
          </p:nvPr>
        </p:nvSpPr>
        <p:spPr/>
        <p:txBody>
          <a:bodyPr/>
          <a:lstStyle/>
          <a:p>
            <a:endParaRPr lang="en-US"/>
          </a:p>
          <a:p>
            <a:endParaRPr lang="en-US"/>
          </a:p>
          <a:p>
            <a:endParaRPr lang="en-US"/>
          </a:p>
          <a:p>
            <a:endParaRPr lang="en-US"/>
          </a:p>
          <a:p>
            <a:endParaRPr lang="en-US"/>
          </a:p>
          <a:p>
            <a:endParaRPr lang="en-US">
              <a:hlinkClick r:id="rId2"/>
            </a:endParaRPr>
          </a:p>
          <a:p>
            <a:endParaRPr lang="en-US">
              <a:hlinkClick r:id="rId2"/>
            </a:endParaRPr>
          </a:p>
          <a:p>
            <a:endParaRPr lang="en-US">
              <a:hlinkClick r:id="rId2"/>
            </a:endParaRPr>
          </a:p>
          <a:p>
            <a:r>
              <a:rPr lang="en-US">
                <a:hlinkClick r:id="rId2"/>
              </a:rPr>
              <a:t>http://bit.ly/RVAOutreach</a:t>
            </a:r>
            <a:endParaRPr lang="en-US"/>
          </a:p>
          <a:p>
            <a:endParaRPr lang="en-US"/>
          </a:p>
          <a:p>
            <a:endParaRPr lang="en-US"/>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7280" y="1845734"/>
            <a:ext cx="3888114" cy="325746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p:cNvSpPr txBox="1"/>
          <p:nvPr/>
        </p:nvSpPr>
        <p:spPr>
          <a:xfrm>
            <a:off x="6126480" y="1845734"/>
            <a:ext cx="4213543" cy="461664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Partners</a:t>
            </a:r>
          </a:p>
          <a:p>
            <a:pPr marL="342900" marR="0" lvl="0" indent="-342900" algn="l" defTabSz="914400" rtl="0" eaLnBrk="1" fontAlgn="auto" latinLnBrk="0" hangingPunct="1">
              <a:lnSpc>
                <a:spcPct val="100000"/>
              </a:lnSpc>
              <a:spcBef>
                <a:spcPts val="0"/>
              </a:spcBef>
              <a:spcAft>
                <a:spcPts val="600"/>
              </a:spcAft>
              <a:buClrTx/>
              <a:buSzTx/>
              <a:buFont typeface="Arial"/>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Commonwealth Catholic Charities</a:t>
            </a:r>
            <a:endParaRPr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Calibri" panose="020F0502020204030204"/>
              <a:cs typeface="Calibri" panose="020F0502020204030204"/>
            </a:endParaRPr>
          </a:p>
          <a:p>
            <a:pPr marL="342900" marR="0" lvl="0" indent="-342900" algn="l" defTabSz="914400" rtl="0" eaLnBrk="1" fontAlgn="auto" latinLnBrk="0" hangingPunct="1">
              <a:lnSpc>
                <a:spcPct val="100000"/>
              </a:lnSpc>
              <a:spcBef>
                <a:spcPts val="0"/>
              </a:spcBef>
              <a:spcAft>
                <a:spcPts val="600"/>
              </a:spcAft>
              <a:buClrTx/>
              <a:buSzTx/>
              <a:buFont typeface="Arial"/>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Daily Planet Health Services</a:t>
            </a:r>
            <a:endParaRPr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Calibri" panose="020F0502020204030204"/>
              <a:cs typeface="Calibri" panose="020F0502020204030204"/>
            </a:endParaRPr>
          </a:p>
          <a:p>
            <a:pPr marL="342900" indent="-342900">
              <a:spcAft>
                <a:spcPts val="600"/>
              </a:spcAft>
              <a:buFont typeface="Arial"/>
              <a:buChar char="•"/>
              <a:defRPr/>
            </a:pPr>
            <a:r>
              <a:rPr lang="en-US" sz="2400">
                <a:solidFill>
                  <a:prstClr val="black">
                    <a:lumMod val="75000"/>
                    <a:lumOff val="25000"/>
                  </a:prstClr>
                </a:solidFill>
                <a:latin typeface="Calibri" panose="020F0502020204030204"/>
                <a:ea typeface="Calibri" panose="020F0502020204030204"/>
                <a:cs typeface="Calibri" panose="020F0502020204030204"/>
              </a:rPr>
              <a:t>Health Care for Homeless Veterans </a:t>
            </a:r>
            <a:endParaRPr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Calibri" panose="020F0502020204030204"/>
              <a:cs typeface="Calibri" panose="020F0502020204030204"/>
            </a:endParaRPr>
          </a:p>
          <a:p>
            <a:pPr marL="342900" marR="0" lvl="0" indent="-342900" algn="l" defTabSz="914400" rtl="0" eaLnBrk="1" fontAlgn="auto" latinLnBrk="0" hangingPunct="1">
              <a:lnSpc>
                <a:spcPct val="100000"/>
              </a:lnSpc>
              <a:spcBef>
                <a:spcPts val="0"/>
              </a:spcBef>
              <a:spcAft>
                <a:spcPts val="600"/>
              </a:spcAft>
              <a:buClrTx/>
              <a:buSzTx/>
              <a:buFont typeface="Arial"/>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Richmond DSS</a:t>
            </a:r>
            <a:endParaRPr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Calibri" panose="020F0502020204030204"/>
              <a:cs typeface="Calibri" panose="020F0502020204030204"/>
            </a:endParaRPr>
          </a:p>
          <a:p>
            <a:pPr marL="342900" marR="0" lvl="0" indent="-342900" algn="l" defTabSz="914400" rtl="0" eaLnBrk="1" fontAlgn="auto" latinLnBrk="0" hangingPunct="1">
              <a:lnSpc>
                <a:spcPct val="100000"/>
              </a:lnSpc>
              <a:spcBef>
                <a:spcPts val="0"/>
              </a:spcBef>
              <a:spcAft>
                <a:spcPts val="600"/>
              </a:spcAft>
              <a:buClrTx/>
              <a:buSzTx/>
              <a:buFont typeface="Arial"/>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RBHA</a:t>
            </a:r>
            <a:endParaRPr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Calibri" panose="020F0502020204030204"/>
              <a:cs typeface="Calibri" panose="020F0502020204030204"/>
            </a:endParaRPr>
          </a:p>
          <a:p>
            <a:pPr marL="342900" indent="-342900">
              <a:spcAft>
                <a:spcPts val="600"/>
              </a:spcAft>
              <a:buFont typeface="Arial"/>
              <a:buChar char="•"/>
              <a:defRPr/>
            </a:pPr>
            <a:r>
              <a:rPr lang="en-US" sz="2400">
                <a:solidFill>
                  <a:prstClr val="black">
                    <a:lumMod val="75000"/>
                    <a:lumOff val="25000"/>
                  </a:prstClr>
                </a:solidFill>
                <a:latin typeface="Calibri" panose="020F0502020204030204"/>
                <a:ea typeface="Calibri" panose="020F0502020204030204"/>
                <a:cs typeface="Calibri" panose="020F0502020204030204"/>
              </a:rPr>
              <a:t>Virginia Home for Boys and Girls</a:t>
            </a:r>
            <a:endParaRPr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Calibri" panose="020F0502020204030204"/>
              <a:cs typeface="Calibri" panose="020F0502020204030204"/>
            </a:endParaRPr>
          </a:p>
          <a:p>
            <a:pPr marL="342900" indent="-342900">
              <a:spcAft>
                <a:spcPts val="600"/>
              </a:spcAft>
              <a:buFont typeface="Arial"/>
              <a:buChar char="•"/>
              <a:defRPr/>
            </a:pPr>
            <a:endParaRPr lang="en-US" sz="2400">
              <a:solidFill>
                <a:prstClr val="black">
                  <a:lumMod val="75000"/>
                  <a:lumOff val="25000"/>
                </a:prstClr>
              </a:solidFill>
              <a:latin typeface="Calibri" panose="020F0502020204030204"/>
              <a:ea typeface="Calibri" panose="020F0502020204030204"/>
              <a:cs typeface="Calibri" panose="020F0502020204030204"/>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56876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t>Access for most people experiencing homelessness: Homeless Connection Line</a:t>
            </a:r>
            <a:endParaRPr lang="en-US" sz="4400" b="1">
              <a:ea typeface="Calibri Light"/>
              <a:cs typeface="Calibri Light"/>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2376" y="2254009"/>
            <a:ext cx="4158516" cy="2375016"/>
          </a:xfrm>
          <a:ln>
            <a:solidFill>
              <a:schemeClr val="tx1"/>
            </a:solidFill>
          </a:ln>
        </p:spPr>
      </p:pic>
      <p:sp>
        <p:nvSpPr>
          <p:cNvPr id="5" name="Content Placeholder 4"/>
          <p:cNvSpPr>
            <a:spLocks noGrp="1"/>
          </p:cNvSpPr>
          <p:nvPr>
            <p:ph sz="half" idx="2"/>
          </p:nvPr>
        </p:nvSpPr>
        <p:spPr/>
        <p:txBody>
          <a:bodyPr vert="horz" lIns="0" tIns="45720" rIns="0" bIns="45720" rtlCol="0" anchor="t">
            <a:normAutofit/>
          </a:bodyPr>
          <a:lstStyle/>
          <a:p>
            <a:pPr marL="0" indent="0">
              <a:buNone/>
            </a:pPr>
            <a:r>
              <a:rPr lang="en-US" u="sng"/>
              <a:t>Partners:</a:t>
            </a:r>
          </a:p>
          <a:p>
            <a:pPr>
              <a:buFont typeface="Arial" panose="020B0604020202020204" pitchFamily="34" charset="0"/>
              <a:buChar char="•"/>
            </a:pPr>
            <a:r>
              <a:rPr lang="en-US"/>
              <a:t>ACTS</a:t>
            </a:r>
            <a:endParaRPr lang="en-US">
              <a:ea typeface="Calibri"/>
              <a:cs typeface="Calibri"/>
            </a:endParaRPr>
          </a:p>
          <a:p>
            <a:pPr>
              <a:buFont typeface="Arial" panose="020B0604020202020204" pitchFamily="34" charset="0"/>
              <a:buChar char="•"/>
            </a:pPr>
            <a:r>
              <a:rPr lang="en-US" err="1"/>
              <a:t>HomeAgain</a:t>
            </a:r>
            <a:endParaRPr lang="en-US" err="1">
              <a:ea typeface="Calibri"/>
              <a:cs typeface="Calibri"/>
            </a:endParaRPr>
          </a:p>
          <a:p>
            <a:pPr>
              <a:buFont typeface="Arial" panose="020B0604020202020204" pitchFamily="34" charset="0"/>
              <a:buChar char="•"/>
            </a:pPr>
            <a:r>
              <a:rPr lang="en-US"/>
              <a:t>Homeward</a:t>
            </a:r>
            <a:endParaRPr lang="en-US">
              <a:ea typeface="Calibri"/>
              <a:cs typeface="Calibri"/>
            </a:endParaRPr>
          </a:p>
          <a:p>
            <a:pPr>
              <a:buFont typeface="Arial" panose="020B0604020202020204" pitchFamily="34" charset="0"/>
              <a:buChar char="•"/>
            </a:pPr>
            <a:r>
              <a:rPr lang="en-US"/>
              <a:t>Housing Families First</a:t>
            </a:r>
            <a:endParaRPr lang="en-US">
              <a:ea typeface="Calibri"/>
              <a:cs typeface="Calibri"/>
            </a:endParaRPr>
          </a:p>
          <a:p>
            <a:pPr>
              <a:buFont typeface="Arial" panose="020B0604020202020204" pitchFamily="34" charset="0"/>
              <a:buChar char="•"/>
            </a:pPr>
            <a:r>
              <a:rPr lang="en-US"/>
              <a:t>SPAN Center</a:t>
            </a:r>
            <a:endParaRPr lang="en-US">
              <a:ea typeface="Calibri"/>
              <a:cs typeface="Calibri"/>
            </a:endParaRPr>
          </a:p>
          <a:p>
            <a:pPr marL="0" indent="0">
              <a:buNone/>
            </a:pPr>
            <a:r>
              <a:rPr lang="en-US"/>
              <a:t>Monday – Friday, 8am to 12 pm; 1pm to 9pm</a:t>
            </a:r>
            <a:endParaRPr lang="en-US">
              <a:ea typeface="Calibri"/>
              <a:cs typeface="Calibri"/>
            </a:endParaRPr>
          </a:p>
          <a:p>
            <a:pPr marL="0" indent="0">
              <a:buNone/>
            </a:pPr>
            <a:r>
              <a:rPr lang="en-US"/>
              <a:t>Saturday and Sunday, 1pm to 9pm</a:t>
            </a:r>
            <a:endParaRPr lang="en-US">
              <a:ea typeface="Calibri"/>
              <a:cs typeface="Calibri"/>
            </a:endParaRPr>
          </a:p>
          <a:p>
            <a:pPr marL="0" indent="0">
              <a:buNone/>
            </a:pPr>
            <a:endParaRPr lang="en-US">
              <a:ea typeface="Calibri"/>
              <a:cs typeface="Calibri"/>
            </a:endParaRPr>
          </a:p>
          <a:p>
            <a:pPr marL="0" indent="0">
              <a:buNone/>
            </a:pPr>
            <a:endParaRPr lang="en-US"/>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90043-1B44-49C6-AA5D-09E518A0079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261055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Brief history of the HCL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1041072"/>
              </p:ext>
            </p:extLst>
          </p:nvPr>
        </p:nvGraphicFramePr>
        <p:xfrm>
          <a:off x="163245" y="1781869"/>
          <a:ext cx="11872174" cy="4462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p:cNvSpPr txBox="1"/>
          <p:nvPr/>
        </p:nvSpPr>
        <p:spPr>
          <a:xfrm>
            <a:off x="4885507" y="4373157"/>
            <a:ext cx="1767840" cy="307777"/>
          </a:xfrm>
          <a:prstGeom prst="rect">
            <a:avLst/>
          </a:prstGeom>
          <a:noFill/>
        </p:spPr>
        <p:txBody>
          <a:bodyPr wrap="square" lIns="91440" tIns="45720" rIns="91440" bIns="45720" rtlCol="0" anchor="t">
            <a:spAutoFit/>
          </a:bodyPr>
          <a:lstStyle/>
          <a:p>
            <a:endParaRPr lang="en-US" sz="1400">
              <a:ea typeface="Calibri"/>
              <a:cs typeface="Calibri"/>
            </a:endParaRPr>
          </a:p>
        </p:txBody>
      </p:sp>
      <p:pic>
        <p:nvPicPr>
          <p:cNvPr id="10" name="Picture 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205861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6BD935-AF77-8040-48B3-A0CFB21C00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2B27DA-1712-C4E3-0569-DC86CC102405}"/>
              </a:ext>
            </a:extLst>
          </p:cNvPr>
          <p:cNvPicPr>
            <a:picLocks noChangeAspect="1"/>
          </p:cNvPicPr>
          <p:nvPr/>
        </p:nvPicPr>
        <p:blipFill>
          <a:blip r:embed="rId2"/>
          <a:stretch>
            <a:fillRect/>
          </a:stretch>
        </p:blipFill>
        <p:spPr>
          <a:xfrm>
            <a:off x="1571465" y="0"/>
            <a:ext cx="8734594" cy="6664477"/>
          </a:xfrm>
          <a:prstGeom prst="rect">
            <a:avLst/>
          </a:prstGeom>
        </p:spPr>
      </p:pic>
    </p:spTree>
    <p:extLst>
      <p:ext uri="{BB962C8B-B14F-4D97-AF65-F5344CB8AC3E}">
        <p14:creationId xmlns:p14="http://schemas.microsoft.com/office/powerpoint/2010/main" val="275098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a:t>What happens when you call the HCL?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graphicFrame>
        <p:nvGraphicFramePr>
          <p:cNvPr id="9" name="Content Placeholder 4"/>
          <p:cNvGraphicFramePr>
            <a:graphicFrameLocks noGrp="1"/>
          </p:cNvGraphicFramePr>
          <p:nvPr>
            <p:ph idx="1"/>
            <p:extLst>
              <p:ext uri="{D42A27DB-BD31-4B8C-83A1-F6EECF244321}">
                <p14:modId xmlns:p14="http://schemas.microsoft.com/office/powerpoint/2010/main" val="4086753843"/>
              </p:ext>
            </p:extLst>
          </p:nvPr>
        </p:nvGraphicFramePr>
        <p:xfrm>
          <a:off x="120315" y="1846263"/>
          <a:ext cx="12076089" cy="4398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75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43679-2D5F-0CCB-2875-290292F9FD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52210B6-144E-B87A-8901-F41096D0A1BC}"/>
              </a:ext>
            </a:extLst>
          </p:cNvPr>
          <p:cNvPicPr>
            <a:picLocks noChangeAspect="1"/>
          </p:cNvPicPr>
          <p:nvPr/>
        </p:nvPicPr>
        <p:blipFill>
          <a:blip r:embed="rId2"/>
          <a:stretch>
            <a:fillRect/>
          </a:stretch>
        </p:blipFill>
        <p:spPr>
          <a:xfrm>
            <a:off x="1648878" y="96762"/>
            <a:ext cx="8676530" cy="6664477"/>
          </a:xfrm>
          <a:prstGeom prst="rect">
            <a:avLst/>
          </a:prstGeom>
        </p:spPr>
      </p:pic>
    </p:spTree>
    <p:extLst>
      <p:ext uri="{BB962C8B-B14F-4D97-AF65-F5344CB8AC3E}">
        <p14:creationId xmlns:p14="http://schemas.microsoft.com/office/powerpoint/2010/main" val="10038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“Diversion” or Compassionate Problem-Solving Conversations: Focus of HCL  </a:t>
            </a:r>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sz="1600" b="1" u="sng"/>
              <a:t>Diversion </a:t>
            </a:r>
          </a:p>
          <a:p>
            <a:pPr>
              <a:buFont typeface="Arial" panose="020B0604020202020204" pitchFamily="34" charset="0"/>
              <a:buChar char="•"/>
            </a:pPr>
            <a:r>
              <a:rPr lang="en-US" sz="1600"/>
              <a:t>A person-centered approach to assist callers.</a:t>
            </a:r>
          </a:p>
          <a:p>
            <a:pPr>
              <a:buFont typeface="Arial" panose="020B0604020202020204" pitchFamily="34" charset="0"/>
              <a:buChar char="•"/>
            </a:pPr>
            <a:r>
              <a:rPr lang="en-US" sz="1600"/>
              <a:t>Begun in the GRCoC in 2015/2016 as a way to make the best use of limited shelter beds while still meeting the needs of households who needed assistance but not necessarily a shelter stay. </a:t>
            </a:r>
          </a:p>
          <a:p>
            <a:pPr>
              <a:buFont typeface="Arial" panose="020B0604020202020204" pitchFamily="34" charset="0"/>
              <a:buChar char="•"/>
            </a:pPr>
            <a:r>
              <a:rPr lang="en-US" sz="1600"/>
              <a:t>Helps mediate conflicts with family or friends connected to housing    </a:t>
            </a:r>
          </a:p>
          <a:p>
            <a:pPr>
              <a:buFont typeface="Arial" panose="020B0604020202020204" pitchFamily="34" charset="0"/>
              <a:buChar char="•"/>
            </a:pPr>
            <a:r>
              <a:rPr lang="en-US" sz="1600"/>
              <a:t>Assists in identifying resources and natural supports to retain or access housing</a:t>
            </a:r>
          </a:p>
          <a:p>
            <a:endParaRPr lang="en-US" sz="1600"/>
          </a:p>
        </p:txBody>
      </p:sp>
      <p:sp>
        <p:nvSpPr>
          <p:cNvPr id="5" name="Content Placeholder 4"/>
          <p:cNvSpPr>
            <a:spLocks noGrp="1"/>
          </p:cNvSpPr>
          <p:nvPr>
            <p:ph sz="half" idx="2"/>
          </p:nvPr>
        </p:nvSpPr>
        <p:spPr/>
        <p:txBody>
          <a:bodyPr vert="horz" lIns="0" tIns="45720" rIns="0" bIns="45720" rtlCol="0" anchor="t">
            <a:normAutofit/>
          </a:bodyPr>
          <a:lstStyle/>
          <a:p>
            <a:pPr>
              <a:buFont typeface="Arial" panose="020B0604020202020204" pitchFamily="34" charset="0"/>
              <a:buChar char="•"/>
            </a:pPr>
            <a:r>
              <a:rPr lang="en-US" sz="1600"/>
              <a:t>Strategy that empowers people facing imminent homelessness to identify safe and appropriate housing options, thereby assisting them to avoid emergency shelter.</a:t>
            </a:r>
          </a:p>
          <a:p>
            <a:pPr>
              <a:buFont typeface="Arial" panose="020B0604020202020204" pitchFamily="34" charset="0"/>
              <a:buChar char="•"/>
            </a:pPr>
            <a:r>
              <a:rPr lang="en-US" sz="1600"/>
              <a:t>Diversion is not a barrier to other resources, rather, a first step in assistance that may make   other interventions unnecessary.              </a:t>
            </a:r>
            <a:r>
              <a:rPr lang="en-US" sz="1600">
                <a:ea typeface="Calibri"/>
                <a:cs typeface="Calibri"/>
              </a:rPr>
              <a:t> </a:t>
            </a:r>
            <a:r>
              <a:rPr lang="en-US" sz="1600"/>
              <a:t>               </a:t>
            </a:r>
            <a:endParaRPr lang="en-US" sz="1600">
              <a:ea typeface="Calibri"/>
              <a:cs typeface="Calibri"/>
            </a:endParaRPr>
          </a:p>
          <a:p>
            <a:r>
              <a:rPr lang="en-US" sz="1600"/>
              <a:t>To learn more, visit </a:t>
            </a:r>
            <a:r>
              <a:rPr lang="en-US" sz="1600">
                <a:hlinkClick r:id="rId2"/>
              </a:rPr>
              <a:t>usich.gov/resources/uploads/asset_library/Prevention-Diversion-Rapid-Exit-July-2019.pdf</a:t>
            </a:r>
            <a:r>
              <a:rPr lang="en-US" sz="1600"/>
              <a:t> </a:t>
            </a:r>
            <a:endParaRPr lang="en-US" sz="1600">
              <a:ea typeface="Calibri"/>
              <a:cs typeface="Calibri"/>
            </a:endParaRPr>
          </a:p>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139395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Overview of webinar</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a:t> Overview of Homeward and the Greater Richmond Continuum of Care (GRCoC)</a:t>
            </a:r>
          </a:p>
          <a:p>
            <a:pPr>
              <a:buFont typeface="Arial" panose="020B0604020202020204" pitchFamily="34" charset="0"/>
              <a:buChar char="•"/>
            </a:pPr>
            <a:r>
              <a:rPr lang="en-US"/>
              <a:t>"How do people access the homeless crisis response system?" </a:t>
            </a:r>
            <a:endParaRPr lang="en-US">
              <a:ea typeface="Calibri"/>
              <a:cs typeface="Calibri"/>
            </a:endParaRPr>
          </a:p>
          <a:p>
            <a:pPr>
              <a:buFont typeface="Arial" panose="020B0604020202020204" pitchFamily="34" charset="0"/>
              <a:buChar char="•"/>
            </a:pPr>
            <a:r>
              <a:rPr lang="en-US"/>
              <a:t> Why call the Homeless Connection Line (HCL)?</a:t>
            </a:r>
            <a:endParaRPr lang="en-US">
              <a:ea typeface="Calibri"/>
              <a:cs typeface="Calibri"/>
            </a:endParaRPr>
          </a:p>
          <a:p>
            <a:pPr>
              <a:buFont typeface="Arial" panose="020B0604020202020204" pitchFamily="34" charset="0"/>
              <a:buChar char="•"/>
            </a:pPr>
            <a:r>
              <a:rPr lang="en-US"/>
              <a:t> What happens when you call?</a:t>
            </a:r>
            <a:endParaRPr lang="en-US">
              <a:ea typeface="Calibri"/>
              <a:cs typeface="Calibri"/>
            </a:endParaRPr>
          </a:p>
          <a:p>
            <a:pPr>
              <a:buFont typeface="Arial" panose="020B0604020202020204" pitchFamily="34" charset="0"/>
              <a:buChar char="•"/>
            </a:pPr>
            <a:r>
              <a:rPr lang="en-US"/>
              <a:t> What happens after the call? How are people connected to shelter? </a:t>
            </a:r>
            <a:endParaRPr lang="en-US">
              <a:ea typeface="Calibri"/>
              <a:cs typeface="Calibri"/>
            </a:endParaRPr>
          </a:p>
          <a:p>
            <a:pPr>
              <a:buFont typeface="Arial" panose="020B0604020202020204" pitchFamily="34" charset="0"/>
              <a:buChar char="•"/>
            </a:pPr>
            <a:r>
              <a:rPr lang="en-US"/>
              <a:t>Questions and how to learn more</a:t>
            </a:r>
            <a:endParaRPr lang="en-US">
              <a:ea typeface="Calibri"/>
              <a:cs typeface="Calibri"/>
            </a:endParaRPr>
          </a:p>
          <a:p>
            <a:pPr>
              <a:buFont typeface="Arial" panose="020B0604020202020204" pitchFamily="34" charset="0"/>
              <a:buChar char="•"/>
            </a:pPr>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3811773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2206-168B-3B09-784F-049E5ECF1EC6}"/>
              </a:ext>
            </a:extLst>
          </p:cNvPr>
          <p:cNvSpPr>
            <a:spLocks noGrp="1"/>
          </p:cNvSpPr>
          <p:nvPr>
            <p:ph type="title"/>
          </p:nvPr>
        </p:nvSpPr>
        <p:spPr/>
        <p:txBody>
          <a:bodyPr/>
          <a:lstStyle/>
          <a:p>
            <a:r>
              <a:rPr lang="en-US" b="1">
                <a:solidFill>
                  <a:srgbClr val="2B2C30"/>
                </a:solidFill>
                <a:ea typeface="+mj-lt"/>
                <a:cs typeface="+mj-lt"/>
              </a:rPr>
              <a:t>What is Housing Problem Solving?</a:t>
            </a:r>
            <a:endParaRPr lang="en-US"/>
          </a:p>
        </p:txBody>
      </p:sp>
      <p:sp>
        <p:nvSpPr>
          <p:cNvPr id="3" name="Content Placeholder 2">
            <a:extLst>
              <a:ext uri="{FF2B5EF4-FFF2-40B4-BE49-F238E27FC236}">
                <a16:creationId xmlns:a16="http://schemas.microsoft.com/office/drawing/2014/main" id="{3AFB9734-665A-FE56-D81D-B68DF46AB516}"/>
              </a:ext>
            </a:extLst>
          </p:cNvPr>
          <p:cNvSpPr>
            <a:spLocks noGrp="1"/>
          </p:cNvSpPr>
          <p:nvPr>
            <p:ph idx="1"/>
          </p:nvPr>
        </p:nvSpPr>
        <p:spPr/>
        <p:txBody>
          <a:bodyPr vert="horz" lIns="91440" tIns="45720" rIns="91440" bIns="45720" rtlCol="0" anchor="t">
            <a:normAutofit lnSpcReduction="10000"/>
          </a:bodyPr>
          <a:lstStyle/>
          <a:p>
            <a:r>
              <a:rPr lang="en-US" sz="2800">
                <a:solidFill>
                  <a:srgbClr val="2B2C30"/>
                </a:solidFill>
                <a:ea typeface="+mn-lt"/>
                <a:cs typeface="+mn-lt"/>
              </a:rPr>
              <a:t>Housing problem solving is a person-centered, housing-focused approach to explore creative, safe, and cost-effective solutions to quickly resolve a housing crisis (HUD, 2021)</a:t>
            </a:r>
          </a:p>
          <a:p>
            <a:r>
              <a:rPr lang="en-US" sz="2800">
                <a:solidFill>
                  <a:srgbClr val="2B2C30"/>
                </a:solidFill>
                <a:ea typeface="+mn-lt"/>
                <a:cs typeface="+mn-lt"/>
              </a:rPr>
              <a:t>The goal of housing problem-solving is to support households in identifying their strengths, resources, and natural supports while empowering families and individuals to help resolve their housing crisis. </a:t>
            </a:r>
            <a:endParaRPr lang="en-US" sz="2800">
              <a:solidFill>
                <a:srgbClr val="2B2C30"/>
              </a:solidFill>
            </a:endParaRPr>
          </a:p>
        </p:txBody>
      </p:sp>
    </p:spTree>
    <p:extLst>
      <p:ext uri="{BB962C8B-B14F-4D97-AF65-F5344CB8AC3E}">
        <p14:creationId xmlns:p14="http://schemas.microsoft.com/office/powerpoint/2010/main" val="3279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3031-6FAB-F835-1D85-159F26D937B6}"/>
              </a:ext>
            </a:extLst>
          </p:cNvPr>
          <p:cNvSpPr>
            <a:spLocks noGrp="1"/>
          </p:cNvSpPr>
          <p:nvPr>
            <p:ph type="title"/>
          </p:nvPr>
        </p:nvSpPr>
        <p:spPr/>
        <p:txBody>
          <a:bodyPr/>
          <a:lstStyle/>
          <a:p>
            <a:r>
              <a:rPr lang="en-US" b="1">
                <a:cs typeface="Calibri Light"/>
              </a:rPr>
              <a:t>Where Does Housing Problem Happen?</a:t>
            </a:r>
            <a:endParaRPr lang="en-US" b="1"/>
          </a:p>
        </p:txBody>
      </p:sp>
      <p:sp>
        <p:nvSpPr>
          <p:cNvPr id="3" name="Content Placeholder 2">
            <a:extLst>
              <a:ext uri="{FF2B5EF4-FFF2-40B4-BE49-F238E27FC236}">
                <a16:creationId xmlns:a16="http://schemas.microsoft.com/office/drawing/2014/main" id="{5D2AAB9C-95CC-FA75-675D-7F11672A3348}"/>
              </a:ext>
            </a:extLst>
          </p:cNvPr>
          <p:cNvSpPr>
            <a:spLocks noGrp="1"/>
          </p:cNvSpPr>
          <p:nvPr>
            <p:ph idx="1"/>
          </p:nvPr>
        </p:nvSpPr>
        <p:spPr/>
        <p:txBody>
          <a:bodyPr vert="horz" lIns="0" tIns="45720" rIns="0" bIns="45720" rtlCol="0" anchor="t">
            <a:normAutofit/>
          </a:bodyPr>
          <a:lstStyle/>
          <a:p>
            <a:pPr>
              <a:lnSpc>
                <a:spcPct val="100000"/>
              </a:lnSpc>
              <a:spcBef>
                <a:spcPts val="1000"/>
              </a:spcBef>
              <a:spcAft>
                <a:spcPts val="0"/>
              </a:spcAft>
            </a:pPr>
            <a:r>
              <a:rPr lang="en-US" sz="1800">
                <a:solidFill>
                  <a:srgbClr val="2B2C30"/>
                </a:solidFill>
                <a:latin typeface="Century Gothic"/>
              </a:rPr>
              <a:t>1) The skills and practices of Housing Problem Solving can be deployed in homeless services of all types, housing assistance programs, eviction prevention programs, supportive service programs, and community-based organizations and ministries. </a:t>
            </a:r>
            <a:endParaRPr lang="en-US" sz="1800">
              <a:solidFill>
                <a:srgbClr val="000000"/>
              </a:solidFill>
              <a:latin typeface="Century Gothic"/>
            </a:endParaRPr>
          </a:p>
          <a:p>
            <a:pPr>
              <a:lnSpc>
                <a:spcPct val="100000"/>
              </a:lnSpc>
              <a:spcBef>
                <a:spcPts val="1000"/>
              </a:spcBef>
              <a:spcAft>
                <a:spcPts val="0"/>
              </a:spcAft>
            </a:pPr>
            <a:r>
              <a:rPr lang="en-US" sz="1800">
                <a:solidFill>
                  <a:srgbClr val="2B2C30"/>
                </a:solidFill>
                <a:latin typeface="Century Gothic"/>
              </a:rPr>
              <a:t>2) Housing Problem Solving is an approach. It is not a program and is not a service to “refer” people to. Many of you in this room are already doing housing problem solving. </a:t>
            </a:r>
            <a:endParaRPr lang="en-US" sz="1800">
              <a:solidFill>
                <a:srgbClr val="000000"/>
              </a:solidFill>
              <a:latin typeface="Century Gothic"/>
            </a:endParaRPr>
          </a:p>
          <a:p>
            <a:pPr>
              <a:lnSpc>
                <a:spcPct val="100000"/>
              </a:lnSpc>
              <a:spcBef>
                <a:spcPts val="1000"/>
              </a:spcBef>
              <a:spcAft>
                <a:spcPts val="0"/>
              </a:spcAft>
            </a:pPr>
            <a:r>
              <a:rPr lang="en-US" sz="1800">
                <a:solidFill>
                  <a:srgbClr val="2B2C30"/>
                </a:solidFill>
                <a:latin typeface="Century Gothic"/>
              </a:rPr>
              <a:t>3) Housing Problem Solving is not a magic resource and will not resolve all housing issues. Housing Problem Solving does not add more deeply affordable housing and does not address low wages or the lack of supportive services that are accessible to people in our community. </a:t>
            </a:r>
            <a:endParaRPr lang="en-US"/>
          </a:p>
        </p:txBody>
      </p:sp>
      <p:sp>
        <p:nvSpPr>
          <p:cNvPr id="4" name="Slide Number Placeholder 3">
            <a:extLst>
              <a:ext uri="{FF2B5EF4-FFF2-40B4-BE49-F238E27FC236}">
                <a16:creationId xmlns:a16="http://schemas.microsoft.com/office/drawing/2014/main" id="{0B6A16A7-4AEE-A107-DF39-7AD66834C4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85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FD7C-3A8F-00BE-8B9D-BF6CA579535A}"/>
              </a:ext>
            </a:extLst>
          </p:cNvPr>
          <p:cNvSpPr>
            <a:spLocks noGrp="1"/>
          </p:cNvSpPr>
          <p:nvPr>
            <p:ph type="title"/>
          </p:nvPr>
        </p:nvSpPr>
        <p:spPr/>
        <p:txBody>
          <a:bodyPr/>
          <a:lstStyle/>
          <a:p>
            <a:r>
              <a:rPr lang="en-US" b="1">
                <a:cs typeface="Calibri Light"/>
              </a:rPr>
              <a:t>Problem Solving Partnerships</a:t>
            </a:r>
            <a:endParaRPr lang="en-US" b="1"/>
          </a:p>
        </p:txBody>
      </p:sp>
      <p:sp>
        <p:nvSpPr>
          <p:cNvPr id="3" name="Content Placeholder 2">
            <a:extLst>
              <a:ext uri="{FF2B5EF4-FFF2-40B4-BE49-F238E27FC236}">
                <a16:creationId xmlns:a16="http://schemas.microsoft.com/office/drawing/2014/main" id="{C634BF79-E181-5254-67A7-780BAC52E072}"/>
              </a:ext>
            </a:extLst>
          </p:cNvPr>
          <p:cNvSpPr>
            <a:spLocks noGrp="1"/>
          </p:cNvSpPr>
          <p:nvPr>
            <p:ph idx="1"/>
          </p:nvPr>
        </p:nvSpPr>
        <p:spPr/>
        <p:txBody>
          <a:bodyPr vert="horz" lIns="0" tIns="45720" rIns="0" bIns="45720" rtlCol="0" anchor="t">
            <a:normAutofit/>
          </a:bodyPr>
          <a:lstStyle/>
          <a:p>
            <a:pPr>
              <a:lnSpc>
                <a:spcPct val="100000"/>
              </a:lnSpc>
              <a:spcBef>
                <a:spcPts val="1000"/>
              </a:spcBef>
              <a:spcAft>
                <a:spcPts val="0"/>
              </a:spcAft>
            </a:pPr>
            <a:r>
              <a:rPr lang="en-US" sz="1700">
                <a:latin typeface="Century Gothic"/>
              </a:rPr>
              <a:t>The housing problem-solver is entering a “problem solving partnership” with the family or individual, creating space to support the household in exploring safe, creative options to resolve their housing crisis and assist with linkages to other resources when appropriate.</a:t>
            </a:r>
            <a:endParaRPr lang="en-US" sz="1700">
              <a:solidFill>
                <a:srgbClr val="000000"/>
              </a:solidFill>
              <a:latin typeface="Century Gothic"/>
            </a:endParaRPr>
          </a:p>
          <a:p>
            <a:pPr>
              <a:lnSpc>
                <a:spcPct val="100000"/>
              </a:lnSpc>
              <a:spcBef>
                <a:spcPts val="1000"/>
              </a:spcBef>
              <a:spcAft>
                <a:spcPts val="0"/>
              </a:spcAft>
            </a:pPr>
            <a:r>
              <a:rPr lang="en-US" sz="1700">
                <a:latin typeface="Century Gothic"/>
              </a:rPr>
              <a:t>The main work of the housing problem-solver is done through a “exploratory conversation” an empowering and person-centered discussion held with the household focused on identifying safe, alternative solutions aimed at resolving their housing crisis.</a:t>
            </a:r>
            <a:endParaRPr lang="en-US" sz="1700">
              <a:solidFill>
                <a:srgbClr val="000000"/>
              </a:solidFill>
              <a:latin typeface="Century Gothic"/>
            </a:endParaRPr>
          </a:p>
          <a:p>
            <a:pPr>
              <a:lnSpc>
                <a:spcPct val="100000"/>
              </a:lnSpc>
              <a:spcBef>
                <a:spcPts val="1000"/>
              </a:spcBef>
              <a:spcAft>
                <a:spcPts val="0"/>
              </a:spcAft>
            </a:pPr>
            <a:r>
              <a:rPr lang="en-US" sz="1700">
                <a:latin typeface="Century Gothic"/>
              </a:rPr>
              <a:t>Key Components of an exploratory conversation:</a:t>
            </a:r>
            <a:endParaRPr lang="en-US" sz="1700">
              <a:solidFill>
                <a:srgbClr val="000000"/>
              </a:solidFill>
              <a:latin typeface="Century Gothic"/>
            </a:endParaRPr>
          </a:p>
          <a:p>
            <a:pPr marL="800100" lvl="1" indent="-342900">
              <a:lnSpc>
                <a:spcPct val="100000"/>
              </a:lnSpc>
              <a:spcBef>
                <a:spcPts val="1000"/>
              </a:spcBef>
              <a:spcAft>
                <a:spcPts val="0"/>
              </a:spcAft>
              <a:buAutoNum type="arabicPeriod"/>
            </a:pPr>
            <a:r>
              <a:rPr lang="en-US" sz="1500">
                <a:latin typeface="Century Gothic"/>
              </a:rPr>
              <a:t>Ask open ended-questions</a:t>
            </a:r>
            <a:endParaRPr lang="en-US" sz="1500">
              <a:solidFill>
                <a:srgbClr val="000000"/>
              </a:solidFill>
              <a:latin typeface="Century Gothic"/>
            </a:endParaRPr>
          </a:p>
          <a:p>
            <a:pPr marL="800100" lvl="1" indent="-342900">
              <a:lnSpc>
                <a:spcPct val="100000"/>
              </a:lnSpc>
              <a:spcBef>
                <a:spcPts val="1000"/>
              </a:spcBef>
              <a:spcAft>
                <a:spcPts val="0"/>
              </a:spcAft>
              <a:buAutoNum type="arabicPeriod"/>
            </a:pPr>
            <a:r>
              <a:rPr lang="en-US" sz="1500">
                <a:latin typeface="Century Gothic"/>
              </a:rPr>
              <a:t>Identify strengths and resources </a:t>
            </a:r>
            <a:endParaRPr lang="en-US" sz="1500">
              <a:solidFill>
                <a:srgbClr val="000000"/>
              </a:solidFill>
              <a:latin typeface="Century Gothic"/>
            </a:endParaRPr>
          </a:p>
          <a:p>
            <a:pPr marL="800100" lvl="1" indent="-342900">
              <a:lnSpc>
                <a:spcPct val="100000"/>
              </a:lnSpc>
              <a:spcBef>
                <a:spcPts val="1000"/>
              </a:spcBef>
              <a:spcAft>
                <a:spcPts val="0"/>
              </a:spcAft>
              <a:buAutoNum type="arabicPeriod"/>
            </a:pPr>
            <a:r>
              <a:rPr lang="en-US" sz="1500">
                <a:latin typeface="Century Gothic"/>
              </a:rPr>
              <a:t>Create an individualized plan of action</a:t>
            </a:r>
            <a:endParaRPr lang="en-US" sz="1500">
              <a:solidFill>
                <a:srgbClr val="000000"/>
              </a:solidFill>
              <a:latin typeface="Century Gothic"/>
            </a:endParaRPr>
          </a:p>
          <a:p>
            <a:pPr marL="800100" lvl="1" indent="-342900">
              <a:lnSpc>
                <a:spcPct val="100000"/>
              </a:lnSpc>
              <a:spcBef>
                <a:spcPts val="1000"/>
              </a:spcBef>
              <a:spcAft>
                <a:spcPts val="0"/>
              </a:spcAft>
              <a:buAutoNum type="arabicPeriod"/>
            </a:pPr>
            <a:r>
              <a:rPr lang="en-US" sz="1500">
                <a:latin typeface="Century Gothic"/>
              </a:rPr>
              <a:t>Provide follow-up support as needed </a:t>
            </a:r>
            <a:endParaRPr lang="en-US"/>
          </a:p>
        </p:txBody>
      </p:sp>
      <p:sp>
        <p:nvSpPr>
          <p:cNvPr id="4" name="Slide Number Placeholder 3">
            <a:extLst>
              <a:ext uri="{FF2B5EF4-FFF2-40B4-BE49-F238E27FC236}">
                <a16:creationId xmlns:a16="http://schemas.microsoft.com/office/drawing/2014/main" id="{A1544506-D96B-C065-41EA-B843C15DBF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47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EBE7B-2CBE-CA15-47EB-C30B7A0F9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BF4E4-100E-C75C-9155-F88BFFE229B7}"/>
              </a:ext>
            </a:extLst>
          </p:cNvPr>
          <p:cNvSpPr>
            <a:spLocks noGrp="1"/>
          </p:cNvSpPr>
          <p:nvPr>
            <p:ph type="title"/>
          </p:nvPr>
        </p:nvSpPr>
        <p:spPr/>
        <p:txBody>
          <a:bodyPr/>
          <a:lstStyle/>
          <a:p>
            <a:r>
              <a:rPr lang="en-US" b="1"/>
              <a:t>HCL Call Volume</a:t>
            </a:r>
            <a:endParaRPr lang="en-US"/>
          </a:p>
        </p:txBody>
      </p:sp>
      <p:sp>
        <p:nvSpPr>
          <p:cNvPr id="3" name="Content Placeholder 2">
            <a:extLst>
              <a:ext uri="{FF2B5EF4-FFF2-40B4-BE49-F238E27FC236}">
                <a16:creationId xmlns:a16="http://schemas.microsoft.com/office/drawing/2014/main" id="{D1E18397-3DCD-5A73-4C9B-0E8D0D985631}"/>
              </a:ext>
            </a:extLst>
          </p:cNvPr>
          <p:cNvSpPr>
            <a:spLocks noGrp="1"/>
          </p:cNvSpPr>
          <p:nvPr>
            <p:ph sz="half" idx="1"/>
          </p:nvPr>
        </p:nvSpPr>
        <p:spPr>
          <a:xfrm>
            <a:off x="1097280" y="1845734"/>
            <a:ext cx="4433338" cy="4334598"/>
          </a:xfrm>
        </p:spPr>
        <p:txBody>
          <a:bodyPr vert="horz" lIns="0" tIns="45720" rIns="0" bIns="45720" rtlCol="0" anchor="t">
            <a:noAutofit/>
          </a:bodyPr>
          <a:lstStyle/>
          <a:p>
            <a:pPr marL="0" indent="0">
              <a:lnSpc>
                <a:spcPct val="100000"/>
              </a:lnSpc>
              <a:spcBef>
                <a:spcPts val="0"/>
              </a:spcBef>
              <a:spcAft>
                <a:spcPts val="0"/>
              </a:spcAft>
              <a:buNone/>
            </a:pPr>
            <a:r>
              <a:rPr lang="en-US" sz="3200" b="1"/>
              <a:t>HCL receives thousands of calls every month.</a:t>
            </a:r>
            <a:endParaRPr lang="en-US" sz="3200" b="1">
              <a:ea typeface="Calibri"/>
              <a:cs typeface="Calibri"/>
            </a:endParaRPr>
          </a:p>
          <a:p>
            <a:pPr marL="0" indent="0">
              <a:lnSpc>
                <a:spcPct val="100000"/>
              </a:lnSpc>
              <a:spcBef>
                <a:spcPts val="0"/>
              </a:spcBef>
              <a:spcAft>
                <a:spcPts val="0"/>
              </a:spcAft>
              <a:buNone/>
            </a:pPr>
            <a:endParaRPr lang="en-US" b="1">
              <a:ea typeface="Calibri"/>
              <a:cs typeface="Calibri"/>
            </a:endParaRPr>
          </a:p>
          <a:p>
            <a:pPr marL="0" indent="0">
              <a:lnSpc>
                <a:spcPct val="100000"/>
              </a:lnSpc>
              <a:spcBef>
                <a:spcPts val="0"/>
              </a:spcBef>
              <a:spcAft>
                <a:spcPts val="0"/>
              </a:spcAft>
              <a:buNone/>
            </a:pPr>
            <a:r>
              <a:rPr lang="en-US" sz="3200" b="1">
                <a:ea typeface="Calibri"/>
                <a:cs typeface="Calibri"/>
              </a:rPr>
              <a:t>Our coordinated system serves </a:t>
            </a:r>
          </a:p>
          <a:p>
            <a:pPr marL="0" indent="0">
              <a:lnSpc>
                <a:spcPct val="100000"/>
              </a:lnSpc>
              <a:spcBef>
                <a:spcPts val="0"/>
              </a:spcBef>
              <a:spcAft>
                <a:spcPts val="0"/>
              </a:spcAft>
              <a:buNone/>
            </a:pPr>
            <a:r>
              <a:rPr lang="en-US" sz="3200" b="1">
                <a:ea typeface="Calibri"/>
                <a:cs typeface="Calibri"/>
              </a:rPr>
              <a:t>1,000 people </a:t>
            </a:r>
            <a:endParaRPr lang="en-US" sz="3200">
              <a:ea typeface="Calibri"/>
              <a:cs typeface="Calibri"/>
            </a:endParaRPr>
          </a:p>
          <a:p>
            <a:pPr marL="0" indent="0">
              <a:lnSpc>
                <a:spcPct val="100000"/>
              </a:lnSpc>
              <a:spcBef>
                <a:spcPts val="0"/>
              </a:spcBef>
              <a:spcAft>
                <a:spcPts val="0"/>
              </a:spcAft>
              <a:buNone/>
            </a:pPr>
            <a:r>
              <a:rPr lang="en-US" sz="3200" b="1">
                <a:ea typeface="Calibri"/>
                <a:cs typeface="Calibri"/>
              </a:rPr>
              <a:t>each &amp; every day.</a:t>
            </a:r>
            <a:endParaRPr lang="en-US" sz="3200">
              <a:ea typeface="Calibri"/>
              <a:cs typeface="Calibri"/>
            </a:endParaRPr>
          </a:p>
        </p:txBody>
      </p:sp>
      <p:sp>
        <p:nvSpPr>
          <p:cNvPr id="5" name="Content Placeholder 4">
            <a:extLst>
              <a:ext uri="{FF2B5EF4-FFF2-40B4-BE49-F238E27FC236}">
                <a16:creationId xmlns:a16="http://schemas.microsoft.com/office/drawing/2014/main" id="{B7AF85C0-E20D-EA85-9052-CC5C4A12A58E}"/>
              </a:ext>
            </a:extLst>
          </p:cNvPr>
          <p:cNvSpPr>
            <a:spLocks noGrp="1"/>
          </p:cNvSpPr>
          <p:nvPr>
            <p:ph sz="half" idx="2"/>
          </p:nvPr>
        </p:nvSpPr>
        <p:spPr/>
        <p:txBody>
          <a:bodyPr vert="horz" lIns="0" tIns="45720" rIns="0" bIns="45720" rtlCol="0" anchor="t">
            <a:noAutofit/>
          </a:bodyPr>
          <a:lstStyle/>
          <a:p>
            <a:pPr marL="0" indent="0">
              <a:buNone/>
            </a:pPr>
            <a:r>
              <a:rPr lang="en-US" b="1">
                <a:ea typeface="Calibri" panose="020F0502020204030204"/>
                <a:cs typeface="Calibri" panose="020F0502020204030204"/>
              </a:rPr>
              <a:t>Types of calls HCL receives:</a:t>
            </a:r>
          </a:p>
          <a:p>
            <a:pPr>
              <a:buAutoNum type="arabicPeriod"/>
            </a:pPr>
            <a:r>
              <a:rPr lang="en-US">
                <a:ea typeface="Calibri"/>
                <a:cs typeface="Calibri"/>
              </a:rPr>
              <a:t>People within three days of losing housing</a:t>
            </a:r>
          </a:p>
          <a:p>
            <a:pPr>
              <a:buAutoNum type="arabicPeriod"/>
            </a:pPr>
            <a:r>
              <a:rPr lang="en-US">
                <a:ea typeface="Calibri"/>
                <a:cs typeface="Calibri"/>
              </a:rPr>
              <a:t>People who are not currently experiencing homelessness, but needing resources and support related to housing</a:t>
            </a:r>
          </a:p>
          <a:p>
            <a:pPr>
              <a:buAutoNum type="arabicPeriod"/>
            </a:pPr>
            <a:r>
              <a:rPr lang="en-US">
                <a:ea typeface="Calibri"/>
                <a:cs typeface="Calibri"/>
              </a:rPr>
              <a:t>People experiencing unsheltered homelessness</a:t>
            </a:r>
          </a:p>
          <a:p>
            <a:pPr>
              <a:buAutoNum type="arabicPeriod"/>
            </a:pPr>
            <a:r>
              <a:rPr lang="en-US"/>
              <a:t>People who live outside of our region</a:t>
            </a:r>
            <a:endParaRPr lang="en-US">
              <a:ea typeface="Calibri"/>
              <a:cs typeface="Calibri"/>
            </a:endParaRPr>
          </a:p>
          <a:p>
            <a:pPr>
              <a:buAutoNum type="arabicPeriod"/>
            </a:pPr>
            <a:r>
              <a:rPr lang="en-US">
                <a:ea typeface="Calibri"/>
                <a:cs typeface="Calibri"/>
              </a:rPr>
              <a:t>Concerned citizens and community partners</a:t>
            </a:r>
          </a:p>
        </p:txBody>
      </p:sp>
      <p:sp>
        <p:nvSpPr>
          <p:cNvPr id="4" name="Slide Number Placeholder 3">
            <a:extLst>
              <a:ext uri="{FF2B5EF4-FFF2-40B4-BE49-F238E27FC236}">
                <a16:creationId xmlns:a16="http://schemas.microsoft.com/office/drawing/2014/main" id="{72E4D98C-3EBF-9698-4EF4-5BCEDE1BCA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7264007-AB07-4AB7-742A-F13D77012F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77035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58AE4-1F76-3785-04FE-C3997C3AFB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EB5CC34-7309-F66A-C911-85B426D9F0A4}"/>
              </a:ext>
            </a:extLst>
          </p:cNvPr>
          <p:cNvPicPr>
            <a:picLocks noChangeAspect="1"/>
          </p:cNvPicPr>
          <p:nvPr/>
        </p:nvPicPr>
        <p:blipFill>
          <a:blip r:embed="rId2"/>
          <a:stretch>
            <a:fillRect/>
          </a:stretch>
        </p:blipFill>
        <p:spPr>
          <a:xfrm>
            <a:off x="1776882" y="0"/>
            <a:ext cx="8650332" cy="6773334"/>
          </a:xfrm>
          <a:prstGeom prst="rect">
            <a:avLst/>
          </a:prstGeom>
        </p:spPr>
      </p:pic>
    </p:spTree>
    <p:extLst>
      <p:ext uri="{BB962C8B-B14F-4D97-AF65-F5344CB8AC3E}">
        <p14:creationId xmlns:p14="http://schemas.microsoft.com/office/powerpoint/2010/main" val="3583968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Maximizing limited emergency shelter capacity to serve the most vulnerable households </a:t>
            </a:r>
          </a:p>
        </p:txBody>
      </p:sp>
      <p:sp>
        <p:nvSpPr>
          <p:cNvPr id="3" name="Content Placeholder 2"/>
          <p:cNvSpPr>
            <a:spLocks noGrp="1"/>
          </p:cNvSpPr>
          <p:nvPr>
            <p:ph sz="half" idx="1"/>
          </p:nvPr>
        </p:nvSpPr>
        <p:spPr/>
        <p:txBody>
          <a:bodyPr vert="horz" lIns="0" tIns="45720" rIns="0" bIns="45720" rtlCol="0" anchor="t">
            <a:normAutofit/>
          </a:bodyPr>
          <a:lstStyle/>
          <a:p>
            <a:pPr>
              <a:buFont typeface="Arial" panose="020B0604020202020204" pitchFamily="34" charset="0"/>
              <a:buChar char="•"/>
            </a:pPr>
            <a:r>
              <a:rPr lang="en-US" sz="1600"/>
              <a:t>Households are prioritized for shelter based on their high medical acuity, length of homelessness, and other factors as determined by </a:t>
            </a:r>
            <a:r>
              <a:rPr lang="en-US" sz="1600" err="1"/>
              <a:t>GRCoC</a:t>
            </a:r>
            <a:r>
              <a:rPr lang="en-US" sz="1600"/>
              <a:t> .</a:t>
            </a:r>
            <a:endParaRPr lang="en-US" sz="1600">
              <a:ea typeface="Calibri"/>
              <a:cs typeface="Calibri"/>
            </a:endParaRPr>
          </a:p>
          <a:p>
            <a:pPr>
              <a:buFont typeface="Arial" panose="020B0604020202020204" pitchFamily="34" charset="0"/>
              <a:buChar char="•"/>
            </a:pPr>
            <a:r>
              <a:rPr lang="en-US" sz="1600"/>
              <a:t>The Referral Coordinators coordinate shelter referrals and housing interventions. </a:t>
            </a:r>
            <a:endParaRPr lang="en-US" sz="1600">
              <a:ea typeface="Calibri"/>
              <a:cs typeface="Calibri"/>
            </a:endParaRPr>
          </a:p>
          <a:p>
            <a:pPr marL="383540" lvl="1">
              <a:buFont typeface="Courier New" panose="020B0604020202020204" pitchFamily="34" charset="0"/>
              <a:buChar char="o"/>
            </a:pPr>
            <a:r>
              <a:rPr lang="en-US" sz="1600"/>
              <a:t>Receives confirmation of available shelter beds by 8:30am each weekday</a:t>
            </a:r>
            <a:endParaRPr lang="en-US" sz="1600">
              <a:ea typeface="Calibri" panose="020F0502020204030204"/>
              <a:cs typeface="Calibri" panose="020F0502020204030204"/>
            </a:endParaRPr>
          </a:p>
          <a:p>
            <a:pPr marL="383540" lvl="1">
              <a:buFont typeface="Courier New" panose="020B0604020202020204" pitchFamily="34" charset="0"/>
              <a:buChar char="o"/>
            </a:pPr>
            <a:r>
              <a:rPr lang="en-US" sz="1600"/>
              <a:t>Pulls information from HMIS database. Households that have been prioritized are identified on the report and placed on a “match list” for referrals which is emailed to CES providers and partners.</a:t>
            </a:r>
            <a:endParaRPr lang="en-US" sz="1600">
              <a:ea typeface="Calibri" panose="020F0502020204030204"/>
              <a:cs typeface="Calibri" panose="020F0502020204030204"/>
            </a:endParaRPr>
          </a:p>
          <a:p>
            <a:pPr marL="383540" lvl="1">
              <a:buFont typeface="Courier New" panose="020B0604020202020204" pitchFamily="34" charset="0"/>
              <a:buChar char="o"/>
            </a:pPr>
            <a:r>
              <a:rPr lang="en-US" sz="1600"/>
              <a:t>Contacts households to inform and offer shelter placement. </a:t>
            </a:r>
            <a:endParaRPr lang="en-US" sz="1600">
              <a:ea typeface="Calibri"/>
              <a:cs typeface="Calibri"/>
            </a:endParaRPr>
          </a:p>
          <a:p>
            <a:pPr marL="0" indent="0">
              <a:buNone/>
            </a:pPr>
            <a:endParaRPr lang="en-US"/>
          </a:p>
        </p:txBody>
      </p:sp>
      <p:sp>
        <p:nvSpPr>
          <p:cNvPr id="5" name="Content Placeholder 4"/>
          <p:cNvSpPr>
            <a:spLocks noGrp="1"/>
          </p:cNvSpPr>
          <p:nvPr>
            <p:ph sz="half" idx="2"/>
          </p:nvPr>
        </p:nvSpPr>
        <p:spPr/>
        <p:txBody>
          <a:bodyPr vert="horz" lIns="0" tIns="45720" rIns="0" bIns="45720" rtlCol="0" anchor="t">
            <a:normAutofit/>
          </a:bodyPr>
          <a:lstStyle/>
          <a:p>
            <a:pPr>
              <a:buFont typeface="Arial" panose="020B0604020202020204" pitchFamily="34" charset="0"/>
              <a:buChar char="•"/>
            </a:pPr>
            <a:r>
              <a:rPr lang="en-US" sz="1600"/>
              <a:t>Referrals are coordinated based on what best fits client’s needs and available shelter beds</a:t>
            </a:r>
            <a:endParaRPr lang="en-US" sz="1600">
              <a:ea typeface="Calibri"/>
              <a:cs typeface="Calibri"/>
            </a:endParaRPr>
          </a:p>
          <a:p>
            <a:pPr marL="566420" lvl="2">
              <a:buFont typeface="Arial" panose="020B0604020202020204" pitchFamily="34" charset="0"/>
              <a:buChar char="•"/>
            </a:pPr>
            <a:r>
              <a:rPr lang="en-US" sz="1600"/>
              <a:t>Accommodations/Adjustments</a:t>
            </a:r>
            <a:endParaRPr lang="en-US" sz="1600">
              <a:ea typeface="Calibri"/>
              <a:cs typeface="Calibri"/>
            </a:endParaRPr>
          </a:p>
          <a:p>
            <a:pPr marL="566420" lvl="2">
              <a:buFont typeface="Arial" panose="020B0604020202020204" pitchFamily="34" charset="0"/>
              <a:buChar char="•"/>
            </a:pPr>
            <a:r>
              <a:rPr lang="en-US" sz="1600"/>
              <a:t>Physical space limitations</a:t>
            </a:r>
            <a:endParaRPr lang="en-US" sz="1600">
              <a:ea typeface="Calibri"/>
              <a:cs typeface="Calibri"/>
            </a:endParaRPr>
          </a:p>
          <a:p>
            <a:pPr marL="566420" lvl="2">
              <a:buFont typeface="Arial" panose="020B0604020202020204" pitchFamily="34" charset="0"/>
              <a:buChar char="•"/>
            </a:pPr>
            <a:r>
              <a:rPr lang="en-US" sz="1600"/>
              <a:t>Safety Regulations</a:t>
            </a:r>
            <a:endParaRPr lang="en-US" sz="1600">
              <a:ea typeface="Calibri"/>
              <a:cs typeface="Calibri"/>
            </a:endParaRPr>
          </a:p>
          <a:p>
            <a:pPr marL="566420" lvl="2">
              <a:buFont typeface="Arial" panose="020B0604020202020204" pitchFamily="34" charset="0"/>
              <a:buChar char="•"/>
            </a:pPr>
            <a:r>
              <a:rPr lang="en-US" sz="1600"/>
              <a:t>Background</a:t>
            </a:r>
            <a:endParaRPr lang="en-US" sz="1600">
              <a:ea typeface="Calibri"/>
              <a:cs typeface="Calibri"/>
            </a:endParaRPr>
          </a:p>
          <a:p>
            <a:pPr>
              <a:buFont typeface="Arial" panose="020B0604020202020204" pitchFamily="34" charset="0"/>
              <a:buChar char="•"/>
            </a:pPr>
            <a:r>
              <a:rPr lang="en-US" sz="1600"/>
              <a:t>Referral Coordinators may reach out to additional households throughout the day to fill emergency shelter beds.</a:t>
            </a:r>
            <a:endParaRPr lang="en-US" sz="1600">
              <a:ea typeface="Calibri"/>
              <a:cs typeface="Calibri"/>
            </a:endParaRPr>
          </a:p>
          <a:p>
            <a:pPr>
              <a:buFont typeface="Arial" panose="020B0604020202020204" pitchFamily="34" charset="0"/>
              <a:buChar char="•"/>
            </a:pPr>
            <a:r>
              <a:rPr lang="en-US" sz="1600"/>
              <a:t>Shelter programs prepare for arrival and completion of intake and (minimal) necessary documentation. </a:t>
            </a:r>
            <a:endParaRPr lang="en-US" sz="1600">
              <a:ea typeface="Calibri"/>
              <a:cs typeface="Calibri"/>
            </a:endParaRPr>
          </a:p>
          <a:p>
            <a:pPr>
              <a:buFont typeface="Arial" panose="020B0604020202020204" pitchFamily="34" charset="0"/>
              <a:buChar char="•"/>
            </a:pPr>
            <a:r>
              <a:rPr lang="en-US" sz="1600"/>
              <a:t>Housing-focused planning begins. </a:t>
            </a:r>
            <a:endParaRPr lang="en-US" sz="1600">
              <a:ea typeface="Calibri"/>
              <a:cs typeface="Calibri"/>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312950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a:t>Shelter and Housing Partners: Referrals </a:t>
            </a:r>
            <a:endParaRPr lang="en-US" sz="4400" b="1">
              <a:ea typeface="Calibri Light"/>
              <a:cs typeface="Calibri Light"/>
            </a:endParaRPr>
          </a:p>
        </p:txBody>
      </p:sp>
      <p:sp>
        <p:nvSpPr>
          <p:cNvPr id="3" name="Content Placeholder 2"/>
          <p:cNvSpPr>
            <a:spLocks noGrp="1"/>
          </p:cNvSpPr>
          <p:nvPr>
            <p:ph sz="half" idx="1"/>
          </p:nvPr>
        </p:nvSpPr>
        <p:spPr/>
        <p:txBody>
          <a:bodyPr vert="horz" lIns="0" tIns="45720" rIns="0" bIns="45720" rtlCol="0" anchor="t">
            <a:normAutofit/>
          </a:bodyPr>
          <a:lstStyle/>
          <a:p>
            <a:pPr marL="0" indent="0">
              <a:buNone/>
            </a:pPr>
            <a:r>
              <a:rPr lang="en-US" b="1">
                <a:ea typeface="Calibri"/>
                <a:cs typeface="Calibri"/>
              </a:rPr>
              <a:t>Shelters:</a:t>
            </a:r>
            <a:endParaRPr lang="en-US" b="1"/>
          </a:p>
          <a:p>
            <a:pPr>
              <a:buFont typeface="Arial"/>
              <a:buChar char="•"/>
            </a:pPr>
            <a:r>
              <a:rPr lang="en-US"/>
              <a:t>CARITAS (Men)</a:t>
            </a:r>
            <a:endParaRPr lang="en-US">
              <a:ea typeface="Calibri"/>
              <a:cs typeface="Calibri"/>
            </a:endParaRPr>
          </a:p>
          <a:p>
            <a:pPr>
              <a:buFont typeface="Arial"/>
              <a:buChar char="•"/>
            </a:pPr>
            <a:r>
              <a:rPr lang="en-US"/>
              <a:t>CARITAS (Women)</a:t>
            </a:r>
            <a:endParaRPr lang="en-US">
              <a:ea typeface="Calibri" panose="020F0502020204030204"/>
              <a:cs typeface="Calibri" panose="020F0502020204030204"/>
            </a:endParaRPr>
          </a:p>
          <a:p>
            <a:pPr>
              <a:buFont typeface="Arial"/>
              <a:buChar char="•"/>
            </a:pPr>
            <a:r>
              <a:rPr lang="en-US" err="1"/>
              <a:t>HomeAgain</a:t>
            </a:r>
            <a:r>
              <a:rPr lang="en-US"/>
              <a:t> (Families)</a:t>
            </a:r>
            <a:endParaRPr lang="en-US">
              <a:ea typeface="Calibri"/>
              <a:cs typeface="Calibri"/>
            </a:endParaRPr>
          </a:p>
          <a:p>
            <a:pPr>
              <a:buFont typeface="Arial"/>
              <a:buChar char="•"/>
            </a:pPr>
            <a:r>
              <a:rPr lang="en-US">
                <a:ea typeface="Calibri"/>
                <a:cs typeface="Calibri"/>
              </a:rPr>
              <a:t>Housing Families First (Families)</a:t>
            </a:r>
          </a:p>
          <a:p>
            <a:pPr>
              <a:buFont typeface="Arial"/>
              <a:buChar char="•"/>
            </a:pPr>
            <a:r>
              <a:rPr lang="en-US" sz="2100">
                <a:ea typeface="Calibri"/>
                <a:cs typeface="Calibri"/>
              </a:rPr>
              <a:t>Salvation Army (Families)</a:t>
            </a:r>
          </a:p>
          <a:p>
            <a:pPr>
              <a:buFont typeface="Arial"/>
              <a:buChar char="•"/>
            </a:pPr>
            <a:r>
              <a:rPr lang="en-US"/>
              <a:t>Salvation Army (Men)</a:t>
            </a:r>
            <a:endParaRPr lang="en-US">
              <a:ea typeface="Calibri" panose="020F0502020204030204"/>
              <a:cs typeface="Calibri" panose="020F0502020204030204"/>
            </a:endParaRPr>
          </a:p>
          <a:p>
            <a:pPr>
              <a:buFont typeface="Arial"/>
              <a:buChar char="•"/>
            </a:pPr>
            <a:endParaRPr lang="en-US">
              <a:ea typeface="Calibri" panose="020F0502020204030204"/>
              <a:cs typeface="Calibri" panose="020F0502020204030204"/>
            </a:endParaRPr>
          </a:p>
        </p:txBody>
      </p:sp>
      <p:sp>
        <p:nvSpPr>
          <p:cNvPr id="9" name="Content Placeholder 8">
            <a:extLst>
              <a:ext uri="{FF2B5EF4-FFF2-40B4-BE49-F238E27FC236}">
                <a16:creationId xmlns:a16="http://schemas.microsoft.com/office/drawing/2014/main" id="{B81C268B-0E8F-77F9-55F7-1D3233F3B94E}"/>
              </a:ext>
            </a:extLst>
          </p:cNvPr>
          <p:cNvSpPr>
            <a:spLocks noGrp="1"/>
          </p:cNvSpPr>
          <p:nvPr>
            <p:ph sz="half" idx="2"/>
          </p:nvPr>
        </p:nvSpPr>
        <p:spPr/>
        <p:txBody>
          <a:bodyPr vert="horz" lIns="0" tIns="45720" rIns="0" bIns="45720" rtlCol="0" anchor="t">
            <a:normAutofit/>
          </a:bodyPr>
          <a:lstStyle/>
          <a:p>
            <a:pPr marL="0" indent="0">
              <a:buNone/>
            </a:pPr>
            <a:r>
              <a:rPr lang="en-US" b="1">
                <a:ea typeface="Calibri"/>
                <a:cs typeface="Calibri"/>
              </a:rPr>
              <a:t>Housing Interventions:</a:t>
            </a:r>
          </a:p>
          <a:p>
            <a:pPr>
              <a:buFont typeface="Arial" panose="020F0502020204030204" pitchFamily="34" charset="0"/>
              <a:buChar char="•"/>
            </a:pPr>
            <a:r>
              <a:rPr lang="en-US" err="1">
                <a:ea typeface="Calibri"/>
                <a:cs typeface="Calibri"/>
              </a:rPr>
              <a:t>HomeAgain</a:t>
            </a:r>
            <a:endParaRPr lang="en-US">
              <a:ea typeface="Calibri"/>
              <a:cs typeface="Calibri"/>
            </a:endParaRPr>
          </a:p>
          <a:p>
            <a:pPr>
              <a:buFont typeface="Arial" panose="020F0502020204030204" pitchFamily="34" charset="0"/>
              <a:buChar char="•"/>
            </a:pPr>
            <a:r>
              <a:rPr lang="en-US">
                <a:ea typeface="Calibri"/>
                <a:cs typeface="Calibri"/>
              </a:rPr>
              <a:t>Housing Families First</a:t>
            </a:r>
          </a:p>
          <a:p>
            <a:pPr>
              <a:buFont typeface="Arial" panose="020F0502020204030204" pitchFamily="34" charset="0"/>
              <a:buChar char="•"/>
            </a:pPr>
            <a:r>
              <a:rPr lang="en-US">
                <a:ea typeface="Calibri"/>
                <a:cs typeface="Calibri"/>
              </a:rPr>
              <a:t>Richmond Behavioral Health Authority </a:t>
            </a:r>
          </a:p>
          <a:p>
            <a:pPr>
              <a:buFont typeface="Arial,Sans-Serif" panose="020F0502020204030204" pitchFamily="34" charset="0"/>
              <a:buChar char="•"/>
            </a:pPr>
            <a:r>
              <a:rPr lang="en-US">
                <a:ea typeface="Calibri"/>
                <a:cs typeface="Calibri"/>
              </a:rPr>
              <a:t>St. Joseph's Villa</a:t>
            </a:r>
          </a:p>
          <a:p>
            <a:pPr>
              <a:buFont typeface="Arial,Sans-Serif" panose="020F0502020204030204" pitchFamily="34" charset="0"/>
              <a:buChar char="•"/>
            </a:pPr>
            <a:r>
              <a:rPr lang="en-US">
                <a:ea typeface="Calibri"/>
                <a:cs typeface="Calibri"/>
              </a:rPr>
              <a:t>SupportWorks Housing</a:t>
            </a:r>
          </a:p>
          <a:p>
            <a:pPr>
              <a:buFont typeface="Arial" panose="020F0502020204030204" pitchFamily="34" charset="0"/>
              <a:buChar char="•"/>
            </a:pPr>
            <a:r>
              <a:rPr lang="en-US">
                <a:ea typeface="Calibri"/>
                <a:cs typeface="Calibri"/>
              </a:rPr>
              <a:t>Virginia Home for Boys and Girls (VHBG)</a:t>
            </a:r>
          </a:p>
        </p:txBody>
      </p:sp>
      <p:pic>
        <p:nvPicPr>
          <p:cNvPr id="4" name="Picture 6" descr="Image result for housing families first richmond 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328" y="4838685"/>
            <a:ext cx="1204545" cy="12045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homeagain richm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480" y="2671835"/>
            <a:ext cx="2192941" cy="830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aritas richm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866" y="1843749"/>
            <a:ext cx="1767254" cy="7270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salvation ar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442" y="3543756"/>
            <a:ext cx="1129813" cy="1129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46002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2E76-9E0B-09E9-16A3-3B054240CCE9}"/>
              </a:ext>
            </a:extLst>
          </p:cNvPr>
          <p:cNvSpPr>
            <a:spLocks noGrp="1"/>
          </p:cNvSpPr>
          <p:nvPr>
            <p:ph type="title"/>
          </p:nvPr>
        </p:nvSpPr>
        <p:spPr/>
        <p:txBody>
          <a:bodyPr/>
          <a:lstStyle/>
          <a:p>
            <a:r>
              <a:rPr lang="en-US" b="1" dirty="0">
                <a:ea typeface="Calibri Light"/>
                <a:cs typeface="Calibri Light"/>
              </a:rPr>
              <a:t>Advocacy Resources</a:t>
            </a:r>
            <a:endParaRPr lang="en-US" b="1" dirty="0"/>
          </a:p>
        </p:txBody>
      </p:sp>
      <p:sp>
        <p:nvSpPr>
          <p:cNvPr id="7" name="Content Placeholder 6">
            <a:extLst>
              <a:ext uri="{FF2B5EF4-FFF2-40B4-BE49-F238E27FC236}">
                <a16:creationId xmlns:a16="http://schemas.microsoft.com/office/drawing/2014/main" id="{9C3C85BC-9645-DD72-BEAB-332DC11ACC21}"/>
              </a:ext>
            </a:extLst>
          </p:cNvPr>
          <p:cNvSpPr>
            <a:spLocks noGrp="1"/>
          </p:cNvSpPr>
          <p:nvPr>
            <p:ph idx="1"/>
          </p:nvPr>
        </p:nvSpPr>
        <p:spPr/>
        <p:txBody>
          <a:bodyPr vert="horz" lIns="0" tIns="45720" rIns="0" bIns="45720" rtlCol="0" anchor="t">
            <a:normAutofit fontScale="77500" lnSpcReduction="20000"/>
          </a:bodyPr>
          <a:lstStyle/>
          <a:p>
            <a:pPr>
              <a:lnSpc>
                <a:spcPct val="200000"/>
              </a:lnSpc>
              <a:buFont typeface="Arial"/>
              <a:buChar char="•"/>
            </a:pPr>
            <a:r>
              <a:rPr lang="en-US" sz="2800">
                <a:ea typeface="Calibri"/>
                <a:cs typeface="Calibri"/>
              </a:rPr>
              <a:t>Virginia Housing Alliance: </a:t>
            </a:r>
            <a:r>
              <a:rPr lang="en-US" sz="2800">
                <a:ea typeface="+mn-lt"/>
                <a:cs typeface="+mn-lt"/>
                <a:hlinkClick r:id="rId2"/>
              </a:rPr>
              <a:t>vahousingalliance.org</a:t>
            </a:r>
            <a:endParaRPr lang="en-US" sz="2800">
              <a:ea typeface="+mn-lt"/>
              <a:cs typeface="+mn-lt"/>
            </a:endParaRPr>
          </a:p>
          <a:p>
            <a:pPr>
              <a:lnSpc>
                <a:spcPct val="200000"/>
              </a:lnSpc>
              <a:buFont typeface="Arial"/>
              <a:buChar char="•"/>
            </a:pPr>
            <a:r>
              <a:rPr lang="en-US" sz="2800">
                <a:ea typeface="Calibri"/>
                <a:cs typeface="Calibri"/>
              </a:rPr>
              <a:t>National Alliance to End Homelessness: </a:t>
            </a:r>
            <a:r>
              <a:rPr lang="en-US" sz="2800">
                <a:solidFill>
                  <a:srgbClr val="000000"/>
                </a:solidFill>
                <a:ea typeface="Calibri"/>
                <a:cs typeface="Calibri"/>
                <a:hlinkClick r:id="rId3"/>
              </a:rPr>
              <a:t>endhomelessness.org</a:t>
            </a:r>
            <a:endParaRPr lang="en-US" sz="2800">
              <a:solidFill>
                <a:srgbClr val="000000"/>
              </a:solidFill>
              <a:ea typeface="Calibri"/>
              <a:cs typeface="Calibri"/>
            </a:endParaRPr>
          </a:p>
          <a:p>
            <a:pPr>
              <a:lnSpc>
                <a:spcPct val="200000"/>
              </a:lnSpc>
              <a:buFont typeface="Arial"/>
              <a:buChar char="•"/>
            </a:pPr>
            <a:r>
              <a:rPr lang="en-US" sz="2800">
                <a:ea typeface="Calibri"/>
                <a:cs typeface="Calibri"/>
              </a:rPr>
              <a:t>National Low Income Housing Coalition: </a:t>
            </a:r>
            <a:r>
              <a:rPr lang="en-US" sz="2800">
                <a:solidFill>
                  <a:srgbClr val="000000"/>
                </a:solidFill>
                <a:ea typeface="Calibri"/>
                <a:cs typeface="Calibri"/>
                <a:hlinkClick r:id="rId4"/>
              </a:rPr>
              <a:t>nlihc.org</a:t>
            </a:r>
            <a:endParaRPr lang="en-US" sz="2800">
              <a:solidFill>
                <a:srgbClr val="000000"/>
              </a:solidFill>
              <a:ea typeface="Calibri"/>
              <a:cs typeface="Calibri"/>
            </a:endParaRPr>
          </a:p>
          <a:p>
            <a:pPr>
              <a:lnSpc>
                <a:spcPct val="200000"/>
              </a:lnSpc>
              <a:buFont typeface="Arial"/>
              <a:buChar char="•"/>
            </a:pPr>
            <a:r>
              <a:rPr lang="en-US" sz="2800">
                <a:ea typeface="Calibri"/>
                <a:cs typeface="Calibri"/>
              </a:rPr>
              <a:t>Volunteer and Giving Information: </a:t>
            </a:r>
            <a:r>
              <a:rPr lang="en-US" sz="2800">
                <a:solidFill>
                  <a:srgbClr val="000000"/>
                </a:solidFill>
                <a:ea typeface="Calibri"/>
                <a:cs typeface="Calibri"/>
                <a:hlinkClick r:id="rId5"/>
              </a:rPr>
              <a:t>cfengage.org</a:t>
            </a:r>
            <a:endParaRPr lang="en-US" sz="2800">
              <a:solidFill>
                <a:srgbClr val="000000"/>
              </a:solidFill>
              <a:ea typeface="Calibri"/>
              <a:cs typeface="Calibri"/>
            </a:endParaRPr>
          </a:p>
          <a:p>
            <a:pPr>
              <a:lnSpc>
                <a:spcPct val="200000"/>
              </a:lnSpc>
              <a:buFont typeface="Arial"/>
              <a:buChar char="•"/>
            </a:pPr>
            <a:r>
              <a:rPr lang="en-US" sz="2800" err="1">
                <a:ea typeface="Calibri"/>
                <a:cs typeface="Calibri"/>
              </a:rPr>
              <a:t>Homeward's</a:t>
            </a:r>
            <a:r>
              <a:rPr lang="en-US" sz="2800">
                <a:ea typeface="Calibri"/>
                <a:cs typeface="Calibri"/>
              </a:rPr>
              <a:t> Newsletter: </a:t>
            </a:r>
            <a:r>
              <a:rPr lang="en-US" sz="2800">
                <a:solidFill>
                  <a:srgbClr val="000000"/>
                </a:solidFill>
                <a:ea typeface="Calibri"/>
                <a:cs typeface="Calibri"/>
                <a:hlinkClick r:id="rId6"/>
              </a:rPr>
              <a:t>homewardva.org/connect-with-us</a:t>
            </a:r>
            <a:endParaRPr lang="en-US" sz="2800">
              <a:solidFill>
                <a:srgbClr val="000000"/>
              </a:solidFill>
              <a:ea typeface="Calibri"/>
              <a:cs typeface="Calibri"/>
            </a:endParaRPr>
          </a:p>
          <a:p>
            <a:pPr>
              <a:lnSpc>
                <a:spcPct val="200000"/>
              </a:lnSpc>
              <a:buFont typeface="Arial"/>
              <a:buChar char="•"/>
            </a:pPr>
            <a:endParaRPr lang="en-US">
              <a:ea typeface="Calibri"/>
              <a:cs typeface="Calibri"/>
            </a:endParaRPr>
          </a:p>
        </p:txBody>
      </p:sp>
      <p:sp>
        <p:nvSpPr>
          <p:cNvPr id="5" name="Slide Number Placeholder 4">
            <a:extLst>
              <a:ext uri="{FF2B5EF4-FFF2-40B4-BE49-F238E27FC236}">
                <a16:creationId xmlns:a16="http://schemas.microsoft.com/office/drawing/2014/main" id="{4AA4C04E-1391-12AA-9F0C-FAF980268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56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mn-lt"/>
              </a:rPr>
              <a:t>Find out more at </a:t>
            </a:r>
            <a:r>
              <a:rPr lang="en-US"/>
              <a:t>www.endhomelessnessrva.org</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36819" y="1828800"/>
            <a:ext cx="5306972" cy="2226008"/>
          </a:xfrm>
        </p:spPr>
      </p:pic>
      <p:sp>
        <p:nvSpPr>
          <p:cNvPr id="3" name="Content Placeholder 2"/>
          <p:cNvSpPr>
            <a:spLocks noGrp="1"/>
          </p:cNvSpPr>
          <p:nvPr>
            <p:ph sz="half" idx="2"/>
          </p:nvPr>
        </p:nvSpPr>
        <p:spPr/>
        <p:txBody>
          <a:bodyPr>
            <a:normAutofit/>
          </a:bodyPr>
          <a:lstStyle/>
          <a:p>
            <a:pPr marL="0" indent="0" algn="ctr">
              <a:buNone/>
            </a:pPr>
            <a:r>
              <a:rPr lang="en-US" b="1"/>
              <a:t>Terri Lawson</a:t>
            </a:r>
          </a:p>
          <a:p>
            <a:pPr marL="0" indent="0" algn="ctr">
              <a:buNone/>
            </a:pPr>
            <a:r>
              <a:rPr lang="en-US" b="1"/>
              <a:t>Access Programs Director </a:t>
            </a:r>
          </a:p>
          <a:p>
            <a:pPr marL="0" indent="0" algn="ctr">
              <a:buNone/>
            </a:pPr>
            <a:r>
              <a:rPr lang="en-US">
                <a:hlinkClick r:id="rId3"/>
              </a:rPr>
              <a:t>tlawson@homewardva.org</a:t>
            </a:r>
            <a:endParaRPr lang="en-US"/>
          </a:p>
          <a:p>
            <a:pPr marL="0" indent="0" algn="ctr">
              <a:buNone/>
            </a:pPr>
            <a:endParaRPr lang="en-US"/>
          </a:p>
        </p:txBody>
      </p:sp>
      <p:sp>
        <p:nvSpPr>
          <p:cNvPr id="4" name="Slide Number Placeholder 3"/>
          <p:cNvSpPr>
            <a:spLocks noGrp="1"/>
          </p:cNvSpPr>
          <p:nvPr>
            <p:ph type="sldNum" sz="quarter" idx="12"/>
          </p:nvPr>
        </p:nvSpPr>
        <p:spPr/>
        <p:txBody>
          <a:bodyPr>
            <a:normAutofit/>
          </a:bodyPr>
          <a:lstStyle/>
          <a:p>
            <a:pPr>
              <a:defRPr/>
            </a:pPr>
            <a:fld id="{9CB61DCD-E8DB-4DA4-A3D5-C2137A42A321}" type="slidenum">
              <a:rPr lang="en-US" altLang="en-US" smtClean="0">
                <a:solidFill>
                  <a:srgbClr val="000000"/>
                </a:solidFill>
              </a:rPr>
              <a:pPr>
                <a:defRPr/>
              </a:pPr>
              <a:t>28</a:t>
            </a:fld>
            <a:endParaRPr lang="en-US" altLang="en-US">
              <a:solidFill>
                <a:srgbClr val="000000"/>
              </a:solidFill>
            </a:endParaRPr>
          </a:p>
        </p:txBody>
      </p:sp>
      <p:sp>
        <p:nvSpPr>
          <p:cNvPr id="7" name="TextBox 6"/>
          <p:cNvSpPr txBox="1"/>
          <p:nvPr/>
        </p:nvSpPr>
        <p:spPr>
          <a:xfrm>
            <a:off x="1500188" y="4900613"/>
            <a:ext cx="4386262" cy="1200329"/>
          </a:xfrm>
          <a:prstGeom prst="rect">
            <a:avLst/>
          </a:prstGeom>
          <a:noFill/>
        </p:spPr>
        <p:txBody>
          <a:bodyPr wrap="square" rtlCol="0">
            <a:spAutoFit/>
          </a:bodyPr>
          <a:lstStyle/>
          <a:p>
            <a:pPr algn="ctr"/>
            <a:r>
              <a:rPr lang="en-US" sz="2400">
                <a:hlinkClick r:id="rId4"/>
              </a:rPr>
              <a:t>www.homewardva.org</a:t>
            </a:r>
            <a:endParaRPr lang="en-US" sz="2400"/>
          </a:p>
          <a:p>
            <a:pPr algn="ctr"/>
            <a:r>
              <a:rPr lang="en-US" sz="2400">
                <a:hlinkClick r:id="rId5"/>
              </a:rPr>
              <a:t>www.endhomelessnessrva.org</a:t>
            </a:r>
            <a:endParaRPr lang="en-US" sz="2400"/>
          </a:p>
          <a:p>
            <a:endParaRPr lang="en-US" sz="2400"/>
          </a:p>
        </p:txBody>
      </p:sp>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370986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image of a house with icons&#10;&#10;Description automatically generated">
            <a:extLst>
              <a:ext uri="{FF2B5EF4-FFF2-40B4-BE49-F238E27FC236}">
                <a16:creationId xmlns:a16="http://schemas.microsoft.com/office/drawing/2014/main" id="{0E4A4DB2-0374-AAB1-0052-427AD372BA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32" r="1" b="1"/>
          <a:stretch/>
        </p:blipFill>
        <p:spPr>
          <a:xfrm>
            <a:off x="417417" y="352425"/>
            <a:ext cx="4217897" cy="5602062"/>
          </a:xfrm>
          <a:prstGeom prst="rect">
            <a:avLst/>
          </a:prstGeom>
        </p:spPr>
      </p:pic>
      <p:sp>
        <p:nvSpPr>
          <p:cNvPr id="3" name="TextBox 2"/>
          <p:cNvSpPr txBox="1"/>
          <p:nvPr/>
        </p:nvSpPr>
        <p:spPr>
          <a:xfrm>
            <a:off x="4974769" y="640081"/>
            <a:ext cx="6845756" cy="5229013"/>
          </a:xfrm>
          <a:prstGeom prst="rect">
            <a:avLst/>
          </a:prstGeom>
        </p:spPr>
        <p:txBody>
          <a:bodyPr vert="horz" lIns="0" tIns="45720" rIns="0" bIns="45720" rtlCol="0">
            <a:normAutofit lnSpcReduction="10000"/>
          </a:bodyPr>
          <a:lstStyle/>
          <a:p>
            <a:pPr>
              <a:lnSpc>
                <a:spcPct val="90000"/>
              </a:lnSpc>
              <a:spcAft>
                <a:spcPts val="600"/>
              </a:spcAft>
              <a:buClr>
                <a:schemeClr val="accent1"/>
              </a:buClr>
              <a:buFont typeface="Calibri" panose="020F0502020204030204" pitchFamily="34" charset="0"/>
            </a:pPr>
            <a:r>
              <a:rPr lang="en-US" b="1">
                <a:solidFill>
                  <a:schemeClr val="tx1">
                    <a:lumMod val="75000"/>
                    <a:lumOff val="25000"/>
                  </a:schemeClr>
                </a:solidFill>
              </a:rPr>
              <a:t>What is </a:t>
            </a:r>
            <a:r>
              <a:rPr lang="en-US" b="1" i="1">
                <a:solidFill>
                  <a:schemeClr val="tx1">
                    <a:lumMod val="75000"/>
                    <a:lumOff val="25000"/>
                  </a:schemeClr>
                </a:solidFill>
              </a:rPr>
              <a:t>the </a:t>
            </a:r>
            <a:r>
              <a:rPr lang="en-US" b="1">
                <a:solidFill>
                  <a:schemeClr val="tx1">
                    <a:lumMod val="75000"/>
                    <a:lumOff val="25000"/>
                  </a:schemeClr>
                </a:solidFill>
              </a:rPr>
              <a:t>affordable housing crisis? </a:t>
            </a:r>
          </a:p>
          <a:p>
            <a:pPr marL="285750" indent="-28575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Population growth and demographic changes</a:t>
            </a:r>
          </a:p>
          <a:p>
            <a:pPr marL="285750" indent="-28575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Subpopulations with specific needs:</a:t>
            </a:r>
          </a:p>
          <a:p>
            <a:pPr marL="742950" lvl="1" indent="-285750">
              <a:lnSpc>
                <a:spcPct val="90000"/>
              </a:lnSpc>
              <a:spcAft>
                <a:spcPts val="600"/>
              </a:spcAft>
              <a:buClr>
                <a:schemeClr val="accent1"/>
              </a:buClr>
              <a:buFont typeface="Courier New" panose="02070309020205020404" pitchFamily="49" charset="0"/>
              <a:buChar char="o"/>
            </a:pPr>
            <a:r>
              <a:rPr lang="en-US">
                <a:solidFill>
                  <a:schemeClr val="tx1">
                    <a:lumMod val="75000"/>
                    <a:lumOff val="25000"/>
                  </a:schemeClr>
                </a:solidFill>
              </a:rPr>
              <a:t>People experiencing homelessness</a:t>
            </a:r>
          </a:p>
          <a:p>
            <a:pPr marL="742950" lvl="1" indent="-285750">
              <a:lnSpc>
                <a:spcPct val="90000"/>
              </a:lnSpc>
              <a:spcAft>
                <a:spcPts val="600"/>
              </a:spcAft>
              <a:buClr>
                <a:schemeClr val="accent1"/>
              </a:buClr>
              <a:buFont typeface="Courier New" panose="02070309020205020404" pitchFamily="49" charset="0"/>
              <a:buChar char="o"/>
            </a:pPr>
            <a:r>
              <a:rPr lang="en-US">
                <a:solidFill>
                  <a:schemeClr val="tx1">
                    <a:lumMod val="75000"/>
                    <a:lumOff val="25000"/>
                  </a:schemeClr>
                </a:solidFill>
              </a:rPr>
              <a:t>Households with poor credit/ “unattractive” to landlords</a:t>
            </a:r>
          </a:p>
          <a:p>
            <a:pPr marL="742950" lvl="1" indent="-285750">
              <a:lnSpc>
                <a:spcPct val="90000"/>
              </a:lnSpc>
              <a:spcAft>
                <a:spcPts val="600"/>
              </a:spcAft>
              <a:buClr>
                <a:schemeClr val="accent1"/>
              </a:buClr>
              <a:buFont typeface="Courier New" panose="02070309020205020404" pitchFamily="49" charset="0"/>
              <a:buChar char="o"/>
            </a:pPr>
            <a:r>
              <a:rPr lang="en-US">
                <a:solidFill>
                  <a:schemeClr val="tx1">
                    <a:lumMod val="75000"/>
                    <a:lumOff val="25000"/>
                  </a:schemeClr>
                </a:solidFill>
              </a:rPr>
              <a:t>Households being displaced by gentrification </a:t>
            </a:r>
          </a:p>
          <a:p>
            <a:pPr marL="742950" lvl="1" indent="-285750">
              <a:lnSpc>
                <a:spcPct val="90000"/>
              </a:lnSpc>
              <a:spcAft>
                <a:spcPts val="600"/>
              </a:spcAft>
              <a:buClr>
                <a:schemeClr val="accent1"/>
              </a:buClr>
              <a:buFont typeface="Courier New" panose="02070309020205020404" pitchFamily="49" charset="0"/>
              <a:buChar char="o"/>
            </a:pPr>
            <a:r>
              <a:rPr lang="en-US">
                <a:solidFill>
                  <a:schemeClr val="tx1">
                    <a:lumMod val="75000"/>
                    <a:lumOff val="25000"/>
                  </a:schemeClr>
                </a:solidFill>
              </a:rPr>
              <a:t>Households in public housing slated for redevelopment</a:t>
            </a:r>
          </a:p>
          <a:p>
            <a:pPr marL="742950" lvl="1" indent="-285750">
              <a:lnSpc>
                <a:spcPct val="90000"/>
              </a:lnSpc>
              <a:spcAft>
                <a:spcPts val="600"/>
              </a:spcAft>
              <a:buClr>
                <a:schemeClr val="accent1"/>
              </a:buClr>
              <a:buFont typeface="Courier New" panose="02070309020205020404" pitchFamily="49" charset="0"/>
              <a:buChar char="o"/>
            </a:pPr>
            <a:r>
              <a:rPr lang="en-US">
                <a:solidFill>
                  <a:schemeClr val="tx1">
                    <a:lumMod val="75000"/>
                    <a:lumOff val="25000"/>
                  </a:schemeClr>
                </a:solidFill>
              </a:rPr>
              <a:t>Newcomers</a:t>
            </a:r>
          </a:p>
          <a:p>
            <a:pPr marL="742950" lvl="1" indent="-285750">
              <a:lnSpc>
                <a:spcPct val="90000"/>
              </a:lnSpc>
              <a:spcAft>
                <a:spcPts val="600"/>
              </a:spcAft>
              <a:buClr>
                <a:schemeClr val="accent1"/>
              </a:buClr>
              <a:buFont typeface="Courier New" panose="02070309020205020404" pitchFamily="49" charset="0"/>
              <a:buChar char="o"/>
            </a:pPr>
            <a:r>
              <a:rPr lang="en-US">
                <a:solidFill>
                  <a:schemeClr val="tx1">
                    <a:lumMod val="75000"/>
                    <a:lumOff val="25000"/>
                  </a:schemeClr>
                </a:solidFill>
              </a:rPr>
              <a:t>People returning to the community after incarceration (with felony convictions)</a:t>
            </a:r>
          </a:p>
          <a:p>
            <a:pPr marL="285750" indent="-28575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Zoning and land use policy </a:t>
            </a:r>
          </a:p>
          <a:p>
            <a:pPr marL="285750" indent="-28575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Increase in rents outpacing wages</a:t>
            </a:r>
          </a:p>
          <a:p>
            <a:pPr marL="285750" indent="-28575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Anti-development sentiment</a:t>
            </a:r>
          </a:p>
          <a:p>
            <a:pPr marL="285750" indent="-28575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Underinvestment in housing stock</a:t>
            </a:r>
          </a:p>
          <a:p>
            <a:pPr marL="285750" indent="-28575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Impact of development on those who are housed </a:t>
            </a:r>
          </a:p>
          <a:p>
            <a:pPr marL="285750" indent="-28575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Racial discrimination in housing and land use</a:t>
            </a:r>
          </a:p>
          <a:p>
            <a:pPr marL="285750" indent="-28575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Growing? Behavioral health needs? </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308705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9EAB2-3F14-6E93-AB06-5BD56435FCE1}"/>
              </a:ext>
            </a:extLst>
          </p:cNvPr>
          <p:cNvPicPr>
            <a:picLocks noChangeAspect="1"/>
          </p:cNvPicPr>
          <p:nvPr/>
        </p:nvPicPr>
        <p:blipFill>
          <a:blip r:embed="rId2"/>
          <a:stretch>
            <a:fillRect/>
          </a:stretch>
        </p:blipFill>
        <p:spPr>
          <a:xfrm>
            <a:off x="2286000" y="622516"/>
            <a:ext cx="7478485" cy="5739737"/>
          </a:xfrm>
          <a:prstGeom prst="rect">
            <a:avLst/>
          </a:prstGeom>
        </p:spPr>
      </p:pic>
    </p:spTree>
    <p:extLst>
      <p:ext uri="{BB962C8B-B14F-4D97-AF65-F5344CB8AC3E}">
        <p14:creationId xmlns:p14="http://schemas.microsoft.com/office/powerpoint/2010/main" val="386998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926E4-6086-8785-EB05-331607C18CB8}"/>
              </a:ext>
            </a:extLst>
          </p:cNvPr>
          <p:cNvPicPr>
            <a:picLocks noChangeAspect="1"/>
          </p:cNvPicPr>
          <p:nvPr/>
        </p:nvPicPr>
        <p:blipFill>
          <a:blip r:embed="rId2"/>
          <a:stretch>
            <a:fillRect/>
          </a:stretch>
        </p:blipFill>
        <p:spPr>
          <a:xfrm>
            <a:off x="414867" y="324846"/>
            <a:ext cx="10905066" cy="3707722"/>
          </a:xfrm>
          <a:prstGeom prst="rect">
            <a:avLst/>
          </a:prstGeom>
        </p:spPr>
      </p:pic>
      <p:sp>
        <p:nvSpPr>
          <p:cNvPr id="6" name="TextBox 5">
            <a:extLst>
              <a:ext uri="{FF2B5EF4-FFF2-40B4-BE49-F238E27FC236}">
                <a16:creationId xmlns:a16="http://schemas.microsoft.com/office/drawing/2014/main" id="{48BDDCE4-F08F-24BD-CDF6-856E9570E343}"/>
              </a:ext>
            </a:extLst>
          </p:cNvPr>
          <p:cNvSpPr txBox="1"/>
          <p:nvPr/>
        </p:nvSpPr>
        <p:spPr>
          <a:xfrm>
            <a:off x="674914" y="4175258"/>
            <a:ext cx="3124200" cy="2585323"/>
          </a:xfrm>
          <a:prstGeom prst="rect">
            <a:avLst/>
          </a:prstGeom>
          <a:noFill/>
        </p:spPr>
        <p:txBody>
          <a:bodyPr wrap="square" rtlCol="0">
            <a:spAutoFit/>
          </a:bodyPr>
          <a:lstStyle/>
          <a:p>
            <a:r>
              <a:rPr lang="en-US"/>
              <a:t>The local or regional </a:t>
            </a:r>
            <a:r>
              <a:rPr lang="en-US" b="1"/>
              <a:t>system</a:t>
            </a:r>
            <a:r>
              <a:rPr lang="en-US"/>
              <a:t> of housing programs and supportive services working together to solve homelessness in a community or region. There are over 360 CoC’s in the country including 16 in Virginia.</a:t>
            </a:r>
          </a:p>
        </p:txBody>
      </p:sp>
      <p:sp>
        <p:nvSpPr>
          <p:cNvPr id="7" name="TextBox 6">
            <a:extLst>
              <a:ext uri="{FF2B5EF4-FFF2-40B4-BE49-F238E27FC236}">
                <a16:creationId xmlns:a16="http://schemas.microsoft.com/office/drawing/2014/main" id="{569D6FFF-6D92-6C7D-C4D1-326013DF924A}"/>
              </a:ext>
            </a:extLst>
          </p:cNvPr>
          <p:cNvSpPr txBox="1"/>
          <p:nvPr/>
        </p:nvSpPr>
        <p:spPr>
          <a:xfrm>
            <a:off x="2286000" y="128197"/>
            <a:ext cx="7467600" cy="523220"/>
          </a:xfrm>
          <a:prstGeom prst="rect">
            <a:avLst/>
          </a:prstGeom>
          <a:noFill/>
        </p:spPr>
        <p:txBody>
          <a:bodyPr wrap="square" rtlCol="0">
            <a:spAutoFit/>
          </a:bodyPr>
          <a:lstStyle/>
          <a:p>
            <a:pPr algn="ctr"/>
            <a:r>
              <a:rPr lang="en-US" sz="2800" b="1"/>
              <a:t>What is the Continuum of Care? </a:t>
            </a:r>
          </a:p>
        </p:txBody>
      </p:sp>
      <p:sp>
        <p:nvSpPr>
          <p:cNvPr id="8" name="TextBox 7">
            <a:extLst>
              <a:ext uri="{FF2B5EF4-FFF2-40B4-BE49-F238E27FC236}">
                <a16:creationId xmlns:a16="http://schemas.microsoft.com/office/drawing/2014/main" id="{D5E45A40-A19A-CC17-C8D1-901898F48A3A}"/>
              </a:ext>
            </a:extLst>
          </p:cNvPr>
          <p:cNvSpPr txBox="1"/>
          <p:nvPr/>
        </p:nvSpPr>
        <p:spPr>
          <a:xfrm>
            <a:off x="4250872" y="4183011"/>
            <a:ext cx="3779760" cy="2031325"/>
          </a:xfrm>
          <a:prstGeom prst="rect">
            <a:avLst/>
          </a:prstGeom>
          <a:noFill/>
        </p:spPr>
        <p:txBody>
          <a:bodyPr wrap="square" rtlCol="0">
            <a:spAutoFit/>
          </a:bodyPr>
          <a:lstStyle/>
          <a:p>
            <a:r>
              <a:rPr lang="en-US"/>
              <a:t>A federal funding source that represents the largest </a:t>
            </a:r>
            <a:r>
              <a:rPr lang="en-US" b="1" i="1"/>
              <a:t>single source</a:t>
            </a:r>
            <a:r>
              <a:rPr lang="en-US" b="1"/>
              <a:t> of funding </a:t>
            </a:r>
            <a:r>
              <a:rPr lang="en-US"/>
              <a:t>to address homelessness within a local system. This funding does not cover all program types and does not meet all the housing and service needs in the community. </a:t>
            </a:r>
          </a:p>
        </p:txBody>
      </p:sp>
      <p:sp>
        <p:nvSpPr>
          <p:cNvPr id="9" name="TextBox 8">
            <a:extLst>
              <a:ext uri="{FF2B5EF4-FFF2-40B4-BE49-F238E27FC236}">
                <a16:creationId xmlns:a16="http://schemas.microsoft.com/office/drawing/2014/main" id="{8F294336-C5C6-9206-CFEF-E698001B9C35}"/>
              </a:ext>
            </a:extLst>
          </p:cNvPr>
          <p:cNvSpPr txBox="1"/>
          <p:nvPr/>
        </p:nvSpPr>
        <p:spPr>
          <a:xfrm>
            <a:off x="8109858" y="4175258"/>
            <a:ext cx="3853543" cy="1754326"/>
          </a:xfrm>
          <a:prstGeom prst="rect">
            <a:avLst/>
          </a:prstGeom>
          <a:noFill/>
        </p:spPr>
        <p:txBody>
          <a:bodyPr wrap="square" rtlCol="0">
            <a:spAutoFit/>
          </a:bodyPr>
          <a:lstStyle/>
          <a:p>
            <a:r>
              <a:rPr lang="en-US"/>
              <a:t>A </a:t>
            </a:r>
            <a:r>
              <a:rPr lang="en-US" b="1"/>
              <a:t>governance structure </a:t>
            </a:r>
            <a:r>
              <a:rPr lang="en-US"/>
              <a:t>required by federal statute and defined in regulations administered by HUD that local communities must implement to receive federal homeless assistance funding. </a:t>
            </a:r>
          </a:p>
        </p:txBody>
      </p:sp>
      <p:sp>
        <p:nvSpPr>
          <p:cNvPr id="10" name="TextBox 9">
            <a:extLst>
              <a:ext uri="{FF2B5EF4-FFF2-40B4-BE49-F238E27FC236}">
                <a16:creationId xmlns:a16="http://schemas.microsoft.com/office/drawing/2014/main" id="{C56D8DBF-53C9-7FDC-D8FC-91518B0A9E07}"/>
              </a:ext>
            </a:extLst>
          </p:cNvPr>
          <p:cNvSpPr txBox="1"/>
          <p:nvPr/>
        </p:nvSpPr>
        <p:spPr>
          <a:xfrm>
            <a:off x="8539238" y="5939179"/>
            <a:ext cx="3777343" cy="276999"/>
          </a:xfrm>
          <a:prstGeom prst="rect">
            <a:avLst/>
          </a:prstGeom>
          <a:noFill/>
        </p:spPr>
        <p:txBody>
          <a:bodyPr wrap="square" rtlCol="0">
            <a:spAutoFit/>
          </a:bodyPr>
          <a:lstStyle/>
          <a:p>
            <a:r>
              <a:rPr lang="en-US" sz="1200">
                <a:hlinkClick r:id="rId3"/>
              </a:rPr>
              <a:t>www.endhomelessnessrva.org</a:t>
            </a:r>
            <a:r>
              <a:rPr lang="en-US" sz="1200"/>
              <a:t> </a:t>
            </a:r>
          </a:p>
        </p:txBody>
      </p:sp>
    </p:spTree>
    <p:extLst>
      <p:ext uri="{BB962C8B-B14F-4D97-AF65-F5344CB8AC3E}">
        <p14:creationId xmlns:p14="http://schemas.microsoft.com/office/powerpoint/2010/main" val="18281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a:t>Community Coalition: Greater Richmond Continuum of Care (GRCoC)</a:t>
            </a:r>
          </a:p>
        </p:txBody>
      </p:sp>
      <p:sp>
        <p:nvSpPr>
          <p:cNvPr id="4" name="Content Placeholder 3"/>
          <p:cNvSpPr>
            <a:spLocks noGrp="1"/>
          </p:cNvSpPr>
          <p:nvPr>
            <p:ph sz="half" idx="2"/>
          </p:nvPr>
        </p:nvSpPr>
        <p:spPr/>
        <p:txBody>
          <a:bodyPr>
            <a:normAutofit fontScale="85000" lnSpcReduction="10000"/>
          </a:bodyPr>
          <a:lstStyle/>
          <a:p>
            <a:pPr marL="0" indent="0">
              <a:buNone/>
            </a:pPr>
            <a:r>
              <a:rPr lang="en-US"/>
              <a:t>Established in 1997 by community stakeholders to fight homelessness in the region. Homeward was created to support this effort.</a:t>
            </a:r>
          </a:p>
          <a:p>
            <a:pPr marL="0" indent="0">
              <a:buNone/>
            </a:pPr>
            <a:r>
              <a:rPr lang="en-US"/>
              <a:t>400 Continuums of Care around the country; 16 in Virginia</a:t>
            </a:r>
          </a:p>
          <a:p>
            <a:pPr marL="0" indent="0">
              <a:buNone/>
            </a:pPr>
            <a:r>
              <a:rPr lang="en-US"/>
              <a:t>Numerous statutes and regulations guide and govern </a:t>
            </a:r>
            <a:r>
              <a:rPr lang="en-US" err="1"/>
              <a:t>CoC’s</a:t>
            </a:r>
            <a:r>
              <a:rPr lang="en-US"/>
              <a:t>. The Homeless Emergency Assistance and Rapid Transition to Housing (HEARTH) Act of 2009 is the guiding legislation: </a:t>
            </a:r>
          </a:p>
          <a:p>
            <a:pPr lvl="1">
              <a:buFont typeface="Arial" panose="020B0604020202020204" pitchFamily="34" charset="0"/>
              <a:buChar char="•"/>
            </a:pPr>
            <a:r>
              <a:rPr lang="en-US"/>
              <a:t>https://www.federalregister.gov/documents/2012/07/31/2012-17546/homeless-emergency-assistance-and-rapid-transition-to-housing-continuum-of-care-program</a:t>
            </a:r>
          </a:p>
          <a:p>
            <a:r>
              <a:rPr lang="en-US"/>
              <a:t>The GRCoC develops policies and procedures locally to maximize services for each household and resources.</a:t>
            </a:r>
          </a:p>
          <a:p>
            <a:r>
              <a:rPr lang="en-US"/>
              <a:t>Learn more: </a:t>
            </a:r>
            <a:r>
              <a:rPr lang="en-US">
                <a:hlinkClick r:id="rId3"/>
              </a:rPr>
              <a:t>www.endhomelessnessrva.org</a:t>
            </a:r>
            <a:endParaRPr lang="en-US"/>
          </a:p>
          <a:p>
            <a:endParaRPr lang="en-US"/>
          </a:p>
          <a:p>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E4543-C03B-4CEA-8FA8-65765F62236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1960268"/>
            <a:ext cx="4955359" cy="346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67050" y="5534260"/>
            <a:ext cx="2000250" cy="3348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prstClr val="black"/>
                </a:solidFill>
                <a:effectLst/>
                <a:uLnTx/>
                <a:uFillTx/>
                <a:latin typeface="Calibri" panose="020F0502020204030204"/>
                <a:ea typeface="+mn-ea"/>
                <a:cs typeface="+mn-cs"/>
              </a:rPr>
              <a:t>Map retrieved from http://www.richmondregional.org/</a:t>
            </a:r>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917" y="6468577"/>
            <a:ext cx="832485" cy="341630"/>
          </a:xfrm>
          <a:prstGeom prst="rect">
            <a:avLst/>
          </a:prstGeom>
          <a:noFill/>
          <a:ln>
            <a:noFill/>
          </a:ln>
        </p:spPr>
      </p:pic>
    </p:spTree>
    <p:extLst>
      <p:ext uri="{BB962C8B-B14F-4D97-AF65-F5344CB8AC3E}">
        <p14:creationId xmlns:p14="http://schemas.microsoft.com/office/powerpoint/2010/main" val="375654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Access to homeless assistance programs</a:t>
            </a:r>
          </a:p>
        </p:txBody>
      </p:sp>
      <p:sp>
        <p:nvSpPr>
          <p:cNvPr id="14" name="Content Placeholder 13"/>
          <p:cNvSpPr>
            <a:spLocks noGrp="1"/>
          </p:cNvSpPr>
          <p:nvPr>
            <p:ph sz="half" idx="2"/>
          </p:nvPr>
        </p:nvSpPr>
        <p:spPr/>
        <p:txBody>
          <a:bodyPr vert="horz" lIns="0" tIns="45720" rIns="0" bIns="45720" rtlCol="0" anchor="t">
            <a:normAutofit fontScale="92500" lnSpcReduction="10000"/>
          </a:bodyPr>
          <a:lstStyle/>
          <a:p>
            <a:pPr>
              <a:buFont typeface="Arial" panose="020B0604020202020204" pitchFamily="34" charset="0"/>
              <a:buChar char="•"/>
            </a:pPr>
            <a:r>
              <a:rPr lang="en-US"/>
              <a:t>There are </a:t>
            </a:r>
            <a:r>
              <a:rPr lang="en-US" b="1"/>
              <a:t>not enough resources </a:t>
            </a:r>
            <a:r>
              <a:rPr lang="en-US"/>
              <a:t>to serve everyone who is eligible.</a:t>
            </a:r>
          </a:p>
          <a:p>
            <a:pPr marL="383540" lvl="1">
              <a:buFont typeface="Arial" panose="020B0604020202020204" pitchFamily="34" charset="0"/>
              <a:buChar char="•"/>
            </a:pPr>
            <a:r>
              <a:rPr lang="en-US"/>
              <a:t>There is not a right to shelter or housing assistance.  </a:t>
            </a:r>
            <a:endParaRPr lang="en-US">
              <a:ea typeface="Calibri"/>
              <a:cs typeface="Calibri"/>
            </a:endParaRPr>
          </a:p>
          <a:p>
            <a:pPr marL="383540" lvl="1">
              <a:buFont typeface="Arial" panose="020B0604020202020204" pitchFamily="34" charset="0"/>
              <a:buChar char="•"/>
            </a:pPr>
            <a:r>
              <a:rPr lang="en-US"/>
              <a:t>Some people can be successfully connected or reconnected to their natural support system to solve their homelessness. </a:t>
            </a:r>
            <a:endParaRPr lang="en-US">
              <a:ea typeface="Calibri"/>
              <a:cs typeface="Calibri"/>
            </a:endParaRPr>
          </a:p>
          <a:p>
            <a:pPr>
              <a:buFont typeface="Arial" panose="020B0604020202020204" pitchFamily="34" charset="0"/>
              <a:buChar char="•"/>
            </a:pPr>
            <a:r>
              <a:rPr lang="en-US"/>
              <a:t>Access to programs with any public funding is </a:t>
            </a:r>
            <a:r>
              <a:rPr lang="en-US" b="1"/>
              <a:t>coordinated</a:t>
            </a:r>
            <a:r>
              <a:rPr lang="en-US"/>
              <a:t>. </a:t>
            </a:r>
            <a:endParaRPr lang="en-US">
              <a:ea typeface="Calibri"/>
              <a:cs typeface="Calibri"/>
            </a:endParaRPr>
          </a:p>
          <a:p>
            <a:pPr>
              <a:buFont typeface="Arial" panose="020B0604020202020204" pitchFamily="34" charset="0"/>
              <a:buChar char="•"/>
            </a:pPr>
            <a:r>
              <a:rPr lang="en-US"/>
              <a:t>Referrals to shelter and housing programs are centralized and prioritized.</a:t>
            </a:r>
            <a:endParaRPr lang="en-US">
              <a:ea typeface="Calibri" panose="020F0502020204030204"/>
              <a:cs typeface="Calibri" panose="020F0502020204030204"/>
            </a:endParaRPr>
          </a:p>
          <a:p>
            <a:pPr marL="383540" lvl="1">
              <a:buFont typeface="Arial" panose="020B0604020202020204" pitchFamily="34" charset="0"/>
              <a:buChar char="•"/>
            </a:pPr>
            <a:r>
              <a:rPr lang="en-US"/>
              <a:t>Say no a lot in order to strategically say yes. </a:t>
            </a:r>
            <a:endParaRPr lang="en-US">
              <a:ea typeface="Calibri"/>
              <a:cs typeface="Calibri"/>
            </a:endParaRPr>
          </a:p>
          <a:p>
            <a:pPr>
              <a:buFont typeface="Arial" panose="020B0604020202020204" pitchFamily="34" charset="0"/>
              <a:buChar char="•"/>
            </a:pPr>
            <a:r>
              <a:rPr lang="en-US"/>
              <a:t>Individual choice. </a:t>
            </a:r>
            <a:endParaRPr lang="en-US">
              <a:ea typeface="Calibri"/>
              <a:cs typeface="Calibri"/>
            </a:endParaRPr>
          </a:p>
          <a:p>
            <a:pPr marL="383540" lvl="1">
              <a:buFont typeface="Arial" panose="020B0604020202020204" pitchFamily="34" charset="0"/>
              <a:buChar char="•"/>
            </a:pPr>
            <a:r>
              <a:rPr lang="en-US"/>
              <a:t>People can turn down services—even housing. </a:t>
            </a:r>
            <a:endParaRPr lang="en-US">
              <a:ea typeface="Calibri"/>
              <a:cs typeface="Calibri"/>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pic>
        <p:nvPicPr>
          <p:cNvPr id="15" name="Content Placeholder 14" descr="C:\Users\kkhorne\Downloads\iconfinder_6_4503775.png"/>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18332" y="2118946"/>
            <a:ext cx="3508644" cy="3305908"/>
          </a:xfrm>
          <a:prstGeom prst="rect">
            <a:avLst/>
          </a:prstGeom>
          <a:noFill/>
          <a:ln>
            <a:noFill/>
          </a:ln>
        </p:spPr>
      </p:pic>
    </p:spTree>
    <p:extLst>
      <p:ext uri="{BB962C8B-B14F-4D97-AF65-F5344CB8AC3E}">
        <p14:creationId xmlns:p14="http://schemas.microsoft.com/office/powerpoint/2010/main" val="358158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Parts of Coordinated Entry as defined by HUD</a:t>
            </a:r>
          </a:p>
        </p:txBody>
      </p:sp>
      <p:graphicFrame>
        <p:nvGraphicFramePr>
          <p:cNvPr id="4" name="Content Placeholder 3"/>
          <p:cNvGraphicFramePr>
            <a:graphicFrameLocks noGrp="1"/>
          </p:cNvGraphicFramePr>
          <p:nvPr>
            <p:ph idx="1"/>
          </p:nvPr>
        </p:nvGraphicFramePr>
        <p:xfrm>
          <a:off x="685800" y="1307592"/>
          <a:ext cx="11506200" cy="5550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81892" y="3789794"/>
            <a:ext cx="1942011" cy="1477328"/>
          </a:xfrm>
          <a:prstGeom prst="rect">
            <a:avLst/>
          </a:prstGeom>
          <a:noFill/>
        </p:spPr>
        <p:txBody>
          <a:bodyPr wrap="square" rtlCol="0">
            <a:spAutoFit/>
          </a:bodyPr>
          <a:lstStyle/>
          <a:p>
            <a:r>
              <a:rPr lang="en-US"/>
              <a:t>How do people find homeless assistance programs and get more information? </a:t>
            </a:r>
          </a:p>
        </p:txBody>
      </p:sp>
      <p:sp>
        <p:nvSpPr>
          <p:cNvPr id="6" name="TextBox 5"/>
          <p:cNvSpPr txBox="1"/>
          <p:nvPr/>
        </p:nvSpPr>
        <p:spPr>
          <a:xfrm>
            <a:off x="3772057" y="3770159"/>
            <a:ext cx="2194560" cy="1200329"/>
          </a:xfrm>
          <a:prstGeom prst="rect">
            <a:avLst/>
          </a:prstGeom>
          <a:noFill/>
        </p:spPr>
        <p:txBody>
          <a:bodyPr wrap="square" rtlCol="0">
            <a:spAutoFit/>
          </a:bodyPr>
          <a:lstStyle/>
          <a:p>
            <a:r>
              <a:rPr lang="en-US"/>
              <a:t>What are the household’s needs? Are they eligible for homeless assistance?  </a:t>
            </a:r>
          </a:p>
        </p:txBody>
      </p:sp>
      <p:sp>
        <p:nvSpPr>
          <p:cNvPr id="7" name="TextBox 6"/>
          <p:cNvSpPr txBox="1"/>
          <p:nvPr/>
        </p:nvSpPr>
        <p:spPr>
          <a:xfrm>
            <a:off x="6321878" y="3677827"/>
            <a:ext cx="2472146" cy="2585323"/>
          </a:xfrm>
          <a:prstGeom prst="rect">
            <a:avLst/>
          </a:prstGeom>
          <a:noFill/>
        </p:spPr>
        <p:txBody>
          <a:bodyPr wrap="square" rtlCol="0">
            <a:spAutoFit/>
          </a:bodyPr>
          <a:lstStyle/>
          <a:p>
            <a:r>
              <a:rPr lang="en-US"/>
              <a:t>With insufficient resources, which households are most vulnerable/ most likely to die without assistance? Who should be the next household to be referred to available resources?</a:t>
            </a:r>
          </a:p>
        </p:txBody>
      </p:sp>
      <p:sp>
        <p:nvSpPr>
          <p:cNvPr id="8" name="TextBox 7"/>
          <p:cNvSpPr txBox="1"/>
          <p:nvPr/>
        </p:nvSpPr>
        <p:spPr>
          <a:xfrm>
            <a:off x="9149285" y="3539327"/>
            <a:ext cx="2194560" cy="2862322"/>
          </a:xfrm>
          <a:prstGeom prst="rect">
            <a:avLst/>
          </a:prstGeom>
          <a:noFill/>
        </p:spPr>
        <p:txBody>
          <a:bodyPr wrap="square" rtlCol="0">
            <a:spAutoFit/>
          </a:bodyPr>
          <a:lstStyle/>
          <a:p>
            <a:r>
              <a:rPr lang="en-US"/>
              <a:t>Which programs have openings? How does the household get connected to the program?</a:t>
            </a:r>
          </a:p>
          <a:p>
            <a:endParaRPr lang="en-US"/>
          </a:p>
          <a:p>
            <a:r>
              <a:rPr lang="en-US"/>
              <a:t>How do we ensure the use of non-discrimination policies?</a:t>
            </a:r>
          </a:p>
        </p:txBody>
      </p:sp>
      <p:sp>
        <p:nvSpPr>
          <p:cNvPr id="9" name="Slide Number Placeholder 8"/>
          <p:cNvSpPr>
            <a:spLocks noGrp="1"/>
          </p:cNvSpPr>
          <p:nvPr>
            <p:ph type="sldNum" sz="quarter" idx="12"/>
          </p:nvPr>
        </p:nvSpPr>
        <p:spPr/>
        <p:txBody>
          <a:bodyPr/>
          <a:lstStyle/>
          <a:p>
            <a:fld id="{9CB5CDFE-6C31-4F7F-A379-72FB7AEFC9A6}" type="slidenum">
              <a:rPr lang="en-US" smtClean="0"/>
              <a:t>8</a:t>
            </a:fld>
            <a:endParaRPr lang="en-US"/>
          </a:p>
        </p:txBody>
      </p:sp>
      <p:sp>
        <p:nvSpPr>
          <p:cNvPr id="5" name="TextBox 4"/>
          <p:cNvSpPr txBox="1"/>
          <p:nvPr/>
        </p:nvSpPr>
        <p:spPr>
          <a:xfrm>
            <a:off x="3772057" y="1872762"/>
            <a:ext cx="4651131" cy="369332"/>
          </a:xfrm>
          <a:prstGeom prst="rect">
            <a:avLst/>
          </a:prstGeom>
          <a:noFill/>
          <a:ln>
            <a:solidFill>
              <a:schemeClr val="accent1"/>
            </a:solidFill>
            <a:prstDash val="lgDash"/>
          </a:ln>
        </p:spPr>
        <p:txBody>
          <a:bodyPr wrap="square" rtlCol="0">
            <a:spAutoFit/>
          </a:bodyPr>
          <a:lstStyle/>
          <a:p>
            <a:r>
              <a:rPr lang="en-US"/>
              <a:t>Understanding individual and community needs</a:t>
            </a:r>
          </a:p>
        </p:txBody>
      </p:sp>
      <p:sp>
        <p:nvSpPr>
          <p:cNvPr id="10" name="TextBox 9"/>
          <p:cNvSpPr txBox="1"/>
          <p:nvPr/>
        </p:nvSpPr>
        <p:spPr>
          <a:xfrm>
            <a:off x="1230923" y="1872762"/>
            <a:ext cx="1626577" cy="369332"/>
          </a:xfrm>
          <a:prstGeom prst="rect">
            <a:avLst/>
          </a:prstGeom>
          <a:noFill/>
          <a:ln>
            <a:solidFill>
              <a:schemeClr val="accent1"/>
            </a:solidFill>
            <a:prstDash val="lgDash"/>
          </a:ln>
        </p:spPr>
        <p:txBody>
          <a:bodyPr wrap="square" rtlCol="0">
            <a:spAutoFit/>
          </a:bodyPr>
          <a:lstStyle/>
          <a:p>
            <a:r>
              <a:rPr lang="en-US"/>
              <a:t>Engagement</a:t>
            </a:r>
          </a:p>
        </p:txBody>
      </p:sp>
      <p:sp>
        <p:nvSpPr>
          <p:cNvPr id="11" name="TextBox 10"/>
          <p:cNvSpPr txBox="1"/>
          <p:nvPr/>
        </p:nvSpPr>
        <p:spPr>
          <a:xfrm>
            <a:off x="9059007" y="1872762"/>
            <a:ext cx="2495550" cy="369332"/>
          </a:xfrm>
          <a:prstGeom prst="rect">
            <a:avLst/>
          </a:prstGeom>
          <a:noFill/>
          <a:ln>
            <a:solidFill>
              <a:schemeClr val="accent1"/>
            </a:solidFill>
            <a:prstDash val="lgDash"/>
          </a:ln>
        </p:spPr>
        <p:txBody>
          <a:bodyPr wrap="square" rtlCol="0">
            <a:spAutoFit/>
          </a:bodyPr>
          <a:lstStyle/>
          <a:p>
            <a:r>
              <a:rPr lang="en-US"/>
              <a:t>Connections to services</a:t>
            </a:r>
          </a:p>
        </p:txBody>
      </p:sp>
      <p:pic>
        <p:nvPicPr>
          <p:cNvPr id="12" name="Picture 1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324708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t>Before the Homeless Connection Line (HCL) and Coordinated Entry: What problem were we trying to solve?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a:t>For people with no safe place to go</a:t>
            </a:r>
          </a:p>
          <a:p>
            <a:pPr lvl="2">
              <a:buFont typeface="Arial" panose="020B0604020202020204" pitchFamily="34" charset="0"/>
              <a:buChar char="•"/>
            </a:pPr>
            <a:r>
              <a:rPr lang="en-US"/>
              <a:t>How do I find a program with an open bed? Would other resources help me to solve my crisis?</a:t>
            </a:r>
          </a:p>
          <a:p>
            <a:pPr lvl="1">
              <a:buFont typeface="Arial" panose="020B0604020202020204" pitchFamily="34" charset="0"/>
              <a:buChar char="•"/>
            </a:pPr>
            <a:r>
              <a:rPr lang="en-US"/>
              <a:t>For providers</a:t>
            </a:r>
          </a:p>
          <a:p>
            <a:pPr lvl="2">
              <a:buFont typeface="Arial" panose="020B0604020202020204" pitchFamily="34" charset="0"/>
              <a:buChar char="•"/>
            </a:pPr>
            <a:r>
              <a:rPr lang="en-US"/>
              <a:t>How do we fill our beds? </a:t>
            </a:r>
          </a:p>
          <a:p>
            <a:pPr lvl="2">
              <a:buFont typeface="Arial" panose="020B0604020202020204" pitchFamily="34" charset="0"/>
              <a:buChar char="•"/>
            </a:pPr>
            <a:r>
              <a:rPr lang="en-US"/>
              <a:t>How do we ensure that we are meeting funder guidelines about outcomes or occupancy rates? </a:t>
            </a:r>
          </a:p>
          <a:p>
            <a:pPr lvl="2">
              <a:buFont typeface="Arial" panose="020B0604020202020204" pitchFamily="34" charset="0"/>
              <a:buChar char="•"/>
            </a:pPr>
            <a:r>
              <a:rPr lang="en-US"/>
              <a:t>What do we say to the person in front of us who is clearly in crisis? </a:t>
            </a:r>
          </a:p>
          <a:p>
            <a:pPr lvl="2">
              <a:buFont typeface="Arial" panose="020B0604020202020204" pitchFamily="34" charset="0"/>
              <a:buChar char="•"/>
            </a:pPr>
            <a:r>
              <a:rPr lang="en-US"/>
              <a:t>How do we serve the people who need our help the most? </a:t>
            </a:r>
          </a:p>
          <a:p>
            <a:pPr lvl="1">
              <a:buFont typeface="Arial" panose="020B0604020202020204" pitchFamily="34" charset="0"/>
              <a:buChar char="•"/>
            </a:pPr>
            <a:r>
              <a:rPr lang="en-US"/>
              <a:t>For the system as a whole</a:t>
            </a:r>
          </a:p>
          <a:p>
            <a:pPr lvl="2">
              <a:buFont typeface="Arial" panose="020B0604020202020204" pitchFamily="34" charset="0"/>
              <a:buChar char="•"/>
            </a:pPr>
            <a:r>
              <a:rPr lang="en-US"/>
              <a:t>How do we reduce the frustration of people having to call every shelter looking for assistance? </a:t>
            </a:r>
          </a:p>
          <a:p>
            <a:pPr lvl="2">
              <a:buFont typeface="Arial" panose="020B0604020202020204" pitchFamily="34" charset="0"/>
              <a:buChar char="•"/>
            </a:pPr>
            <a:r>
              <a:rPr lang="en-US"/>
              <a:t>How do we meet funder guidelines on outcomes or other metrics? </a:t>
            </a:r>
          </a:p>
          <a:p>
            <a:pPr lvl="2">
              <a:buFont typeface="Arial" panose="020B0604020202020204" pitchFamily="34" charset="0"/>
              <a:buChar char="•"/>
            </a:pPr>
            <a:r>
              <a:rPr lang="en-US"/>
              <a:t>How do we help get people off the streets?</a:t>
            </a:r>
          </a:p>
          <a:p>
            <a:pPr lvl="2">
              <a:buFont typeface="Arial" panose="020B0604020202020204" pitchFamily="34" charset="0"/>
              <a:buChar char="•"/>
            </a:pPr>
            <a:r>
              <a:rPr lang="en-US"/>
              <a:t>How do we support shelters to reduce unnecessary calls? </a:t>
            </a:r>
          </a:p>
          <a:p>
            <a:pPr lvl="2">
              <a:buFont typeface="Arial" panose="020B0604020202020204" pitchFamily="34" charset="0"/>
              <a:buChar char="•"/>
            </a:pPr>
            <a:r>
              <a:rPr lang="en-US" b="1"/>
              <a:t>How do we support shelters in saying no to some people so that we can say yes to those who need the assistance the most? </a:t>
            </a:r>
          </a:p>
          <a:p>
            <a:pPr lvl="2">
              <a:buFont typeface="Arial" panose="020B0604020202020204" pitchFamily="34" charset="0"/>
              <a:buChar char="•"/>
            </a:pPr>
            <a:r>
              <a:rPr lang="en-US" b="1"/>
              <a:t>How do we target resources and make better connections to other systems of care? </a:t>
            </a:r>
          </a:p>
          <a:p>
            <a:pPr lvl="1">
              <a:buFont typeface="Arial" panose="020B0604020202020204" pitchFamily="34" charset="0"/>
              <a:buChar char="•"/>
            </a:pPr>
            <a:endParaRPr lang="en-US"/>
          </a:p>
          <a:p>
            <a:pPr lvl="2">
              <a:buFont typeface="Arial" panose="020B0604020202020204" pitchFamily="34" charset="0"/>
              <a:buChar char="•"/>
            </a:pPr>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17" y="6459785"/>
            <a:ext cx="832485" cy="341630"/>
          </a:xfrm>
          <a:prstGeom prst="rect">
            <a:avLst/>
          </a:prstGeom>
          <a:noFill/>
          <a:ln>
            <a:noFill/>
          </a:ln>
        </p:spPr>
      </p:pic>
    </p:spTree>
    <p:extLst>
      <p:ext uri="{BB962C8B-B14F-4D97-AF65-F5344CB8AC3E}">
        <p14:creationId xmlns:p14="http://schemas.microsoft.com/office/powerpoint/2010/main" val="194175171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CDBBF39E48A34DBA36ABBFA93D2D19" ma:contentTypeVersion="3" ma:contentTypeDescription="Create a new document." ma:contentTypeScope="" ma:versionID="433ec9b17bb8ba4a81a55cacef9f5fcc">
  <xsd:schema xmlns:xsd="http://www.w3.org/2001/XMLSchema" xmlns:xs="http://www.w3.org/2001/XMLSchema" xmlns:p="http://schemas.microsoft.com/office/2006/metadata/properties" xmlns:ns3="1c321b0d-51fc-40ff-8853-fe37e8a22b69" targetNamespace="http://schemas.microsoft.com/office/2006/metadata/properties" ma:root="true" ma:fieldsID="cf18f1c975981e56a179f871bc53be35" ns3:_="">
    <xsd:import namespace="1c321b0d-51fc-40ff-8853-fe37e8a22b69"/>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21b0d-51fc-40ff-8853-fe37e8a22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76F86-5C24-4275-9940-4057CA8BA776}">
  <ds:schemaRefs>
    <ds:schemaRef ds:uri="http://schemas.microsoft.com/sharepoint/v3/contenttype/forms"/>
  </ds:schemaRefs>
</ds:datastoreItem>
</file>

<file path=customXml/itemProps2.xml><?xml version="1.0" encoding="utf-8"?>
<ds:datastoreItem xmlns:ds="http://schemas.openxmlformats.org/officeDocument/2006/customXml" ds:itemID="{ACBE9C7C-DA46-446B-957B-6B42512B5032}">
  <ds:schemaRefs>
    <ds:schemaRef ds:uri="1c321b0d-51fc-40ff-8853-fe37e8a22b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6ADF7ED-9833-49A6-8426-492B1F4A82CB}">
  <ds:schemaRefs>
    <ds:schemaRef ds:uri="1c321b0d-51fc-40ff-8853-fe37e8a22b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2321</Words>
  <Application>Microsoft Office PowerPoint</Application>
  <PresentationFormat>Widescreen</PresentationFormat>
  <Paragraphs>247</Paragraphs>
  <Slides>28</Slides>
  <Notes>8</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Arial,Sans-Serif</vt:lpstr>
      <vt:lpstr>Calibri</vt:lpstr>
      <vt:lpstr>Calibri Light</vt:lpstr>
      <vt:lpstr>Century Gothic</vt:lpstr>
      <vt:lpstr>Courier New</vt:lpstr>
      <vt:lpstr>Roboto Slab</vt:lpstr>
      <vt:lpstr>Retrospect</vt:lpstr>
      <vt:lpstr>Connection to Homeless Services 101:  A collaborative and targeted response to homelessness in Greater Richmond</vt:lpstr>
      <vt:lpstr>Overview of webinar</vt:lpstr>
      <vt:lpstr>PowerPoint Presentation</vt:lpstr>
      <vt:lpstr>PowerPoint Presentation</vt:lpstr>
      <vt:lpstr>PowerPoint Presentation</vt:lpstr>
      <vt:lpstr>Community Coalition: Greater Richmond Continuum of Care (GRCoC)</vt:lpstr>
      <vt:lpstr>Access to homeless assistance programs</vt:lpstr>
      <vt:lpstr>Parts of Coordinated Entry as defined by HUD</vt:lpstr>
      <vt:lpstr>Before the Homeless Connection Line (HCL) and Coordinated Entry: What problem were we trying to solve? </vt:lpstr>
      <vt:lpstr>Requirement for Coordination</vt:lpstr>
      <vt:lpstr>Connecting with homeless assistance (shelters and housing programs): "Access Points"</vt:lpstr>
      <vt:lpstr>PowerPoint Presentation</vt:lpstr>
      <vt:lpstr>Access for people sleeping outside: Coordinated Outreach (frontline response; boots on the ground)</vt:lpstr>
      <vt:lpstr>Access for most people experiencing homelessness: Homeless Connection Line</vt:lpstr>
      <vt:lpstr>Brief history of the HCL</vt:lpstr>
      <vt:lpstr>PowerPoint Presentation</vt:lpstr>
      <vt:lpstr>What happens when you call the HCL? </vt:lpstr>
      <vt:lpstr>PowerPoint Presentation</vt:lpstr>
      <vt:lpstr>“Diversion” or Compassionate Problem-Solving Conversations: Focus of HCL  </vt:lpstr>
      <vt:lpstr>What is Housing Problem Solving?</vt:lpstr>
      <vt:lpstr>Where Does Housing Problem Happen?</vt:lpstr>
      <vt:lpstr>Problem Solving Partnerships</vt:lpstr>
      <vt:lpstr>HCL Call Volume</vt:lpstr>
      <vt:lpstr>PowerPoint Presentation</vt:lpstr>
      <vt:lpstr>Maximizing limited emergency shelter capacity to serve the most vulnerable households </vt:lpstr>
      <vt:lpstr>Shelter and Housing Partners: Referrals </vt:lpstr>
      <vt:lpstr>Advocacy Resources</vt:lpstr>
      <vt:lpstr>Find out more at www.endhomelessnessrva.org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King Horne</dc:creator>
  <cp:lastModifiedBy>dan kearns</cp:lastModifiedBy>
  <cp:revision>4</cp:revision>
  <cp:lastPrinted>2022-09-15T13:04:59Z</cp:lastPrinted>
  <dcterms:created xsi:type="dcterms:W3CDTF">2022-08-02T18:54:34Z</dcterms:created>
  <dcterms:modified xsi:type="dcterms:W3CDTF">2025-04-04T20:45:37Z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0x01010083CDBBF39E48A34DBA36ABBFA93D2D19</vt:lpwstr>
  </property>
</Properties>
</file>