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31"/>
  </p:notesMasterIdLst>
  <p:sldIdLst>
    <p:sldId id="256" r:id="rId2"/>
    <p:sldId id="258" r:id="rId3"/>
    <p:sldId id="283" r:id="rId4"/>
    <p:sldId id="284" r:id="rId5"/>
    <p:sldId id="285" r:id="rId6"/>
    <p:sldId id="287" r:id="rId7"/>
    <p:sldId id="288" r:id="rId8"/>
    <p:sldId id="264" r:id="rId9"/>
    <p:sldId id="271" r:id="rId10"/>
    <p:sldId id="259" r:id="rId11"/>
    <p:sldId id="260" r:id="rId12"/>
    <p:sldId id="261" r:id="rId13"/>
    <p:sldId id="262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5" r:id="rId22"/>
    <p:sldId id="266" r:id="rId23"/>
    <p:sldId id="267" r:id="rId24"/>
    <p:sldId id="268" r:id="rId25"/>
    <p:sldId id="269" r:id="rId26"/>
    <p:sldId id="270" r:id="rId27"/>
    <p:sldId id="273" r:id="rId28"/>
    <p:sldId id="274" r:id="rId29"/>
    <p:sldId id="272" r:id="rId30"/>
  </p:sldIdLst>
  <p:sldSz cx="12192000" cy="6858000"/>
  <p:notesSz cx="9385300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B0F4E-5958-4246-AF97-07495941A541}" v="40" dt="2025-04-02T21:53:02.038"/>
    <p1510:client id="{EC6B8081-ECFE-4E44-A0A5-76CD0C8EECD8}" v="11" dt="2025-04-03T19:36:33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4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19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7371" cy="355670"/>
          </a:xfrm>
          <a:prstGeom prst="rect">
            <a:avLst/>
          </a:prstGeom>
        </p:spPr>
        <p:txBody>
          <a:bodyPr vert="horz" lIns="89099" tIns="44550" rIns="89099" bIns="445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5893" y="0"/>
            <a:ext cx="4067371" cy="355670"/>
          </a:xfrm>
          <a:prstGeom prst="rect">
            <a:avLst/>
          </a:prstGeom>
        </p:spPr>
        <p:txBody>
          <a:bodyPr vert="horz" lIns="89099" tIns="44550" rIns="89099" bIns="44550" rtlCol="0"/>
          <a:lstStyle>
            <a:lvl1pPr algn="r">
              <a:defRPr sz="1200"/>
            </a:lvl1pPr>
          </a:lstStyle>
          <a:p>
            <a:fld id="{6CB3B83A-8333-46C1-9916-7B30F16E840A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57675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99" tIns="44550" rIns="89099" bIns="445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939" y="3417008"/>
            <a:ext cx="7507426" cy="2794880"/>
          </a:xfrm>
          <a:prstGeom prst="rect">
            <a:avLst/>
          </a:prstGeom>
        </p:spPr>
        <p:txBody>
          <a:bodyPr vert="horz" lIns="89099" tIns="44550" rIns="89099" bIns="4455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632"/>
            <a:ext cx="4067371" cy="355669"/>
          </a:xfrm>
          <a:prstGeom prst="rect">
            <a:avLst/>
          </a:prstGeom>
        </p:spPr>
        <p:txBody>
          <a:bodyPr vert="horz" lIns="89099" tIns="44550" rIns="89099" bIns="445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5893" y="6743632"/>
            <a:ext cx="4067371" cy="355669"/>
          </a:xfrm>
          <a:prstGeom prst="rect">
            <a:avLst/>
          </a:prstGeom>
        </p:spPr>
        <p:txBody>
          <a:bodyPr vert="horz" lIns="89099" tIns="44550" rIns="89099" bIns="44550" rtlCol="0" anchor="b"/>
          <a:lstStyle>
            <a:lvl1pPr algn="r">
              <a:defRPr sz="1200"/>
            </a:lvl1pPr>
          </a:lstStyle>
          <a:p>
            <a:fld id="{45E8B986-16A3-44B3-BB73-4D2622ED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BEING A MEMBER IS NOT JUST JOINING BUT EMBRACING THE VOCATION TO BECOMING A VINCENTIAN …THIS IS WHAT I WILL TRY TO DESCRIBE  IN THIS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9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GREATEST COMMANDMENT, GOOD SAMARITAN, NOT OUR WORK BUT HIS, AWARENESS OF OUR BROKENNESS AND DEPENDENCY ON EACH OTHER AND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9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SERVING GOD BY HONORING OUR BROTHERS IN NEED,  WITH COMPASSION, AND NOT ON OUR OWN BUT WITH TRUST IN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3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HOPE, HUMILITY, LOVE, ZEAL, EVEN WHEN ITS MOST DIFFICULT (HOPE NOT JUST OURSELVES BUT FOR AND WITH THOSE WE SERVE)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3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ANSWERING THE CALL…WE ALL ARE, BUT TO BE VINCENTIAN IS TO LIVE IT, FEEL IT, BE IT IN FRATERNITY  WITH EACH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4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DD607-EC2E-0FF6-08B4-9400D0722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E81486-428F-6D7B-6B74-F4A5E631EF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2D65C7-6B07-D36D-62D3-9D2D897983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8AEA7-3A01-A792-4586-5E9C71311F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66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CA026-FEF8-8E31-FFFC-03DD29916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D64D23-67F2-CF13-DEC9-F2B347AC9F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BF4464-BD29-B2EA-82A0-52F5120BB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8FD19-3E1B-B28A-75B9-015B063537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93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2BD44B-57EE-38A4-27E7-D0455B77C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28EFC5-32F4-BA11-C051-969BB2714C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164760C-3D57-4B9C-E54E-ADCAED54F8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2C2DC-4D28-69F9-D398-D19620EFAB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4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B4965-C618-2D3E-B962-C7C1B0ABB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982DA2-84EA-CC67-FC81-1866BBF8DB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E03E94-87BA-BD3F-7EDD-167A3860A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4149E-D170-3B68-F0BC-A4B30D0690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30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E3B86-43B3-7D52-A163-B83561ED6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752EE6-AD95-8A3F-6BE7-CA35DDF5E0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764979-9BBF-18A6-3461-7C5B2CC0A9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DC611-346D-1305-8743-EFB350DA0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33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720E9-4B46-9AB8-2F1F-611720100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6CAA06-181E-3EF6-15F9-5B89C2E23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33B193-BDD7-47E8-A5E9-48277F418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A80BE-3E7E-4088-CC7F-FB4268DA99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5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IN OUR MISSION THE WORDS: “FRIENDS, GROWING, BUILDING, RELATIONSHIPS AND SERVICE”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45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2E4C6-2406-7E30-FA77-2F0AA09FE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8B217B-B179-79DE-41B6-3533DCB5E3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A15BBC-1EE2-F780-3854-F4BF534605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FC9D4-D783-53E8-AF3C-47FDA54EEA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69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 JUST SERVICE BUT A SPIRITUALITY </a:t>
            </a:r>
            <a:r>
              <a:rPr lang="en-US" b="1" dirty="0"/>
              <a:t>…A NEW </a:t>
            </a:r>
            <a:r>
              <a:rPr lang="en-US" b="1" u="sng" dirty="0"/>
              <a:t>AWARENESS</a:t>
            </a:r>
            <a:r>
              <a:rPr lang="en-US" b="1" dirty="0"/>
              <a:t> OF THE PRESENCE OF CHR …BECOMES </a:t>
            </a:r>
            <a:r>
              <a:rPr lang="en-US" b="1" u="sng" dirty="0"/>
              <a:t>WHO WE ARE</a:t>
            </a:r>
            <a:r>
              <a:rPr lang="en-US" b="1" dirty="0"/>
              <a:t>, </a:t>
            </a:r>
            <a:r>
              <a:rPr lang="en-US" b="1" u="sng" dirty="0"/>
              <a:t>HOW WE SEE </a:t>
            </a:r>
            <a:r>
              <a:rPr lang="en-US" b="1" dirty="0"/>
              <a:t>THE WORLD </a:t>
            </a:r>
            <a:r>
              <a:rPr lang="en-US" b="1" u="sng" dirty="0"/>
              <a:t>AND LIVE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76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THIS IS AN IMMERSION INTO LIVING A VOCATION OF LOVE THROUGH OUR AWARENESS AND  RESPONSE IN ACTION IN THE WORLD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30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HUMBLE AWARENESS OF WHO THEY ARE, GOD LEADS US AND WE REVEAL HIM,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23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CALL TO ACTION, “WHATEVER YO DO FOR THE LEAST OF THESE YOU DO FOR ME”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770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SPIRITUALITY OF THE RELATIONSHIP OF ALL OF US IN THE BODY OF CHRIST TO EACH OTHER AND JESUS THROUGH PRAYER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4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 THE WORK OF OUR HANDS BUT OF HIS THROUGH OUR  OPENNESS TO BECOMING CHANNELS OF HIS LOVE (ST FR OF AS… Make me a channel of your peace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49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VOCATION OF LIVING AND SEEING AND BEING AND BRINGING JESUS TO THE WORLD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968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IF A VINCENTIAN, RENEW AND REFRESH YOUR COMMITMENT, IS NOT OPEN YOUR HEART TO A NEW AWARENESS OF BRINGING CHRIST TO THE WORLD…</a:t>
            </a:r>
            <a:r>
              <a:rPr lang="en-US" b="1" u="sng" dirty="0"/>
              <a:t>SONG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38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4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31CA1-E559-103B-FFAF-59976940A0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D8B97B-7601-5127-C221-F4EED6D75A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2466CF-E27B-D1D7-8346-C1CB9BF2F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D0CE-F2D1-7BCA-B534-CFE94D4C7B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EFAAE-68AA-3474-6422-B959722E2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0175A9-D670-5AFE-CBE2-4EACC51BE0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23A13E-67D5-646E-6970-5866BBA8F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1C4FB-8799-DD0D-E5A2-FF17CEF518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6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A985C-3A3C-D764-11D3-F87861BEA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772778-DEDA-C2D1-C20E-D838E19C06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D69F3C-A048-F568-4291-34A436E24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50C12-ACF9-1E19-E121-5BB9F0199B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5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A33B6-7037-2663-A974-865B221BC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67ABB9-56BA-03D8-1314-E259BC4AD0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2126C3-CB7C-0C29-9982-A8F453340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75079-16A4-5B87-7159-20B3C7CA7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9CB9E-B2CF-C878-9A69-703A2FB95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4DE7FD-0A31-56DA-6D35-6FA4F2FA0F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43388D-DA10-0CCE-A2A9-E28889956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5D3C7-E50E-7E6D-9C42-7EC2DBE88A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DID THIS ALL GET STARTED? PRESENT SVDP SLDM BLFREDERICK OZANAM, BLL ROSALIE RENDU, THE START OF THE SOCIETY, THE BASIS: ST VINCENT DEPAUL STORY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0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FORMATION OF THE SOCIETY, NEED FOR A “RULE” LIKE FAITH BASED SOCIETIES, HOLINESS, THROUGH LOVE AND LOVE THROUGH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8B986-16A3-44B3-BB73-4D2622EDD4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4BD2-07B2-4131-8267-02C6949BEF6E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39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DDE2-C698-4845-A464-319211596686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22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F4CDE-8544-47AD-856C-F8DB40AE15D7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77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1A33-442A-4977-9CFB-9427B28BEC12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27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B8C6-622C-4001-95E9-941333BE02F0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78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5DC4-49AD-4416-BB0B-432E1434FE99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1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8D39-BA34-4D8D-92F1-B3BFD67F1E34}" type="datetime1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2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C4E8-4D56-4397-A46A-51627A0107CC}" type="datetime1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0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F1C-BBB9-4F59-ADEF-1D5CF5421F52}" type="datetime1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9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210B-1A32-492E-9D41-41741160FFC8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96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E536073-66FF-4BDF-94B0-4D105F2354C4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72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B4FF-876E-4FB3-9F04-386B70EB9EFF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289F69-1349-4D96-A540-0F6904FBFD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dp-usa.org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mvin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1812-DEE5-4F51-B375-5863036AD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61" y="802298"/>
            <a:ext cx="9653891" cy="2541431"/>
          </a:xfrm>
        </p:spPr>
        <p:txBody>
          <a:bodyPr/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Bodoni MT Black" panose="02070A03080606020203" pitchFamily="18" charset="0"/>
              </a:rPr>
              <a:t>VINCENTIAN SPIRITUALITY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EF6EB-E611-4B2B-9F7A-C99007D87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9942" y="3505168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 VOCATION OF 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63449-A56E-4264-837E-B604B32816AE}"/>
              </a:ext>
            </a:extLst>
          </p:cNvPr>
          <p:cNvSpPr txBox="1"/>
          <p:nvPr/>
        </p:nvSpPr>
        <p:spPr>
          <a:xfrm>
            <a:off x="5342021" y="5161761"/>
            <a:ext cx="684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Deacon Andy Cirmo (St. Michael the Archangel, Glen Allen, Va.)</a:t>
            </a:r>
          </a:p>
          <a:p>
            <a:r>
              <a:rPr lang="en-US" dirty="0"/>
              <a:t>SVdP Conference and Council Spiritual Advisor/Formator </a:t>
            </a:r>
          </a:p>
        </p:txBody>
      </p:sp>
    </p:spTree>
    <p:extLst>
      <p:ext uri="{BB962C8B-B14F-4D97-AF65-F5344CB8AC3E}">
        <p14:creationId xmlns:p14="http://schemas.microsoft.com/office/powerpoint/2010/main" val="155047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E250-5A1E-48E3-8474-FE9357E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679" y="193838"/>
            <a:ext cx="9603275" cy="677019"/>
          </a:xfrm>
        </p:spPr>
        <p:txBody>
          <a:bodyPr/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7469A-A5F0-4041-B31B-D62A7589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70857"/>
            <a:ext cx="11266714" cy="5050972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Spiritual Mission Is To: 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the mission of Jesus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 see the life of Jesus in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compassion, simplicity, gentleness, and concern              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hich transcends the age and culture”</a:t>
            </a:r>
          </a:p>
          <a:p>
            <a:pPr marL="1028700"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 in hope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reminds us that we can’t do anything without His help</a:t>
            </a:r>
          </a:p>
          <a:p>
            <a:pPr marL="1028700"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call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holiness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Our response to the Call to Holiness  is </a:t>
            </a:r>
            <a:r>
              <a:rPr lang="en-US" sz="2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guided by our “Rule</a:t>
            </a: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 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In perfect union with Christ’s perfection of love</a:t>
            </a:r>
            <a:r>
              <a:rPr lang="en-US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source of vocation </a:t>
            </a: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do this </a:t>
            </a:r>
            <a:r>
              <a:rPr lang="en-US" sz="2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aware of our own brokenness and dependency on </a:t>
            </a:r>
            <a:r>
              <a:rPr lang="en-US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eachother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His glory not ours</a:t>
            </a:r>
            <a:endParaRPr lang="en-US" sz="28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16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4772-983F-40B8-BFEA-90DEBE97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55006"/>
            <a:ext cx="9603275" cy="64951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9CA6-ECD4-4F11-997F-07A4FDA95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957943"/>
            <a:ext cx="11218478" cy="5193511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in Action (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“The Vincentian “Rule</a:t>
            </a:r>
            <a:r>
              <a:rPr lang="en-US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“Vincentians” seek to</a:t>
            </a:r>
            <a:r>
              <a:rPr lang="en-US" sz="2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honor, love, and serve their truly human God </a:t>
            </a:r>
            <a:r>
              <a:rPr lang="en-US" sz="2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honoring, loving and serving the poor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abandoned, victims of exclusion, 	or adversity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“Vincentians” seek to be 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compassionate, kind, and reverent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those we    	serve”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“Vincentians trust in God’s help to work” with 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gentleness, humility, </a:t>
            </a:r>
            <a:r>
              <a:rPr lang="en-US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selflessness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are genuine yet compassionate regarding the needs of 	the poor”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3110-ADC4-4BF7-9335-E1DA5FF1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575" y="343338"/>
            <a:ext cx="9603275" cy="647262"/>
          </a:xfrm>
        </p:spPr>
        <p:txBody>
          <a:bodyPr/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3EA45-2C1B-43FD-ABC9-E0C5B6236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27258"/>
            <a:ext cx="11049001" cy="4660909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series “Serving with Hope”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Blessed Frederick Ozanam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Quoted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hope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already have our salvation”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hope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shall succeed despite ominous prophesies”,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 in secrecy but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humility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 numbers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in love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through patronage but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will of God</a:t>
            </a:r>
            <a:endParaRPr lang="en-US" sz="24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must be zeal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room for every possible work 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charity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called at times to be </a:t>
            </a:r>
            <a:r>
              <a:rPr lang="en-US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holders of hope for those in need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its hard 	to see the road ahead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only providing care and resources , but also 	relationships”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9301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8585-2A3C-4DDA-9C8B-1F3B33D6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33" y="230299"/>
            <a:ext cx="9603275" cy="5317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  <a:br>
              <a:rPr lang="en-US" sz="2400" dirty="0"/>
            </a:br>
            <a:br>
              <a:rPr lang="en-US" sz="2400" dirty="0"/>
            </a:br>
            <a:r>
              <a:rPr lang="en-US" sz="27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27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Mt25:35,40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3C189-C45F-4794-B129-922BE2A64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436914"/>
            <a:ext cx="11146971" cy="4517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you do for the least of these brothers and sisters of mine, you do for me</a:t>
            </a:r>
            <a:r>
              <a:rPr lang="en-US" sz="22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endParaRPr lang="en-US" sz="1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call of the Vincentian life is: </a:t>
            </a:r>
          </a:p>
          <a:p>
            <a:pPr marL="1143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Christ in those we serve</a:t>
            </a:r>
            <a:r>
              <a:rPr lang="en-US" sz="2400" b="1" i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serving </a:t>
            </a:r>
            <a:r>
              <a:rPr lang="en-US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become the face of God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our  	neighbors in need.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share the good news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God’s love, forgiveness, and loving kindness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living out 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actions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interact with people we serve.  </a:t>
            </a:r>
          </a:p>
          <a:p>
            <a:pPr marL="114300" marR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a Spirit of fraternity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Vincentians should glow like a lamp in the dark </a:t>
            </a:r>
            <a:r>
              <a:rPr lang="en-US" sz="2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sz="24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theirs to see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we genuinely love one another.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2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334F5-4910-D4F5-724B-B26624952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240B-D9C1-251D-3477-2357394C4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6F34-58C7-82C7-B79D-C96565E0E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6" y="2002971"/>
            <a:ext cx="11484429" cy="3940629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our RULE 2.5.1)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VIRTUES WE NEED TO CENTER OUR LIVES ON AS VINCENTIANS  ESSENTIAL IN ORDER TO PROMOTE LOVE AND RESPECT FOR THE POOR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Frankness, Integrity, Genuineness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Accepting the truth about our own frailties, gifts, values and charisms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GENTLENESS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 Assurance and good will, kindness and patience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SELFLESSNESS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dying to our ego, sharing our time and talent with generosity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ZEAL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passion for the full happiness of every person</a:t>
            </a:r>
          </a:p>
        </p:txBody>
      </p:sp>
    </p:spTree>
    <p:extLst>
      <p:ext uri="{BB962C8B-B14F-4D97-AF65-F5344CB8AC3E}">
        <p14:creationId xmlns:p14="http://schemas.microsoft.com/office/powerpoint/2010/main" val="134548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021D1-08B1-86FD-3DFD-F91C1C531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5951-CE67-6CD3-5A1E-0B37D553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761" y="347697"/>
            <a:ext cx="9603275" cy="78441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FAF42-846E-9D6B-C641-D06304273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338944"/>
            <a:ext cx="11103427" cy="4714538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Frankness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028700" lvl="2" indent="-342900" algn="ctr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honest </a:t>
            </a: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those we are helping </a:t>
            </a:r>
            <a:r>
              <a:rPr lang="en-US" sz="22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being cold, accusatory or critical</a:t>
            </a: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helpful  </a:t>
            </a:r>
            <a:r>
              <a:rPr lang="en-US" sz="22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may be able to help this month but we need to work                                    on how to avoid this going forward”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</a:p>
          <a:p>
            <a:pPr marL="1028700" lvl="2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Telling the truth to those we are helping </a:t>
            </a:r>
            <a:r>
              <a:rPr lang="en-US" sz="22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encouraging false optimism</a:t>
            </a:r>
          </a:p>
          <a:p>
            <a:pPr marL="685800" lvl="2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only help you with part of the amount .</a:t>
            </a:r>
          </a:p>
          <a:p>
            <a:pPr marL="685800" lvl="2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there any other sources of  funds we can look at?”</a:t>
            </a:r>
          </a:p>
          <a:p>
            <a:pPr marL="1371600" lvl="3">
              <a:lnSpc>
                <a:spcPct val="107000"/>
              </a:lnSpc>
              <a:spcBef>
                <a:spcPts val="0"/>
              </a:spcBef>
            </a:pPr>
            <a:endParaRPr lang="en-US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Genuineness</a:t>
            </a:r>
          </a:p>
          <a:p>
            <a:pPr marL="1028700" lvl="2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yourself </a:t>
            </a: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those we are helping, not pretending to be what you are not </a:t>
            </a:r>
          </a:p>
          <a:p>
            <a:pPr marL="685800" lvl="2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“I’m not an expert in that field but may I suggest you contact…”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7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8D2B6-FE1D-76C6-A439-00232F7CC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7509-7C05-C149-64AC-4852A6F8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62383-F162-94E1-183F-DBEBEE18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39254"/>
            <a:ext cx="11136086" cy="5161546"/>
          </a:xfrm>
        </p:spPr>
        <p:txBody>
          <a:bodyPr>
            <a:normAutofit fontScale="700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Frailties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9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Admitting to ourselves that there but for the grace of God go I</a:t>
            </a:r>
          </a:p>
          <a:p>
            <a:pPr marL="914400" lvl="2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“Lets take a look together and see what we can do”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9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compromising our own or asking a friend in need to compromise or be untruthful…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Lets look at all the issues together to get a really clear picture</a:t>
            </a:r>
            <a:r>
              <a:rPr lang="en-US" sz="2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9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Gifts</a:t>
            </a:r>
          </a:p>
          <a:p>
            <a:pPr lvl="1" algn="ctr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9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the Holy Spirit to help us and those we help with the spiritual gifts to help get us through the difficulty</a:t>
            </a:r>
            <a:r>
              <a:rPr lang="en-US" sz="2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…”</a:t>
            </a:r>
            <a:r>
              <a:rPr lang="en-US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pray together for God’s help with this</a:t>
            </a:r>
            <a:r>
              <a:rPr lang="en-US" sz="29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Charisms</a:t>
            </a:r>
          </a:p>
          <a:p>
            <a:pPr lvl="1" algn="ctr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to t</a:t>
            </a:r>
            <a:r>
              <a:rPr lang="en-US" sz="2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Holy Spirit to guide us is the best way to use our gift of “PRESENCE” to help…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that We’re here for you, You’re not alone</a:t>
            </a:r>
            <a:r>
              <a:rPr lang="en-US" sz="2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0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EAC612-C4D0-3F04-86A5-ACE314D53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17C1-6158-91D2-47BD-1707876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2519-9868-A403-F577-B12105E6F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431758"/>
            <a:ext cx="11125200" cy="4786315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GENTLENESS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 Assurance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a spirit of calm and bringing peace to a moment of crisis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may seem impossible but we’re here to help …you’re not alone</a:t>
            </a:r>
            <a:r>
              <a:rPr lang="en-US" sz="22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Kindness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a spirit of loving helpfulness without being condescending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Lets look at all sides of this problem together and see what can be done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your calm demeanor even when frustrated with the situation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here as friends in Christ to walk through this together”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41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6761A-DA28-2B3F-0802-A2E3D743E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344B0-374C-615D-E0DE-687AA7A1F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234" y="408682"/>
            <a:ext cx="9603275" cy="63927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8902D-3767-4D14-4262-CC778AF58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43790"/>
            <a:ext cx="10940142" cy="468589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SELFLESSNESS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Dying to our ego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haring our time and talent with generosity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We’ll take all the time we need to help you as much as we can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b="1" i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not about me and what I’d do,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about our friend in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and what they need to do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Lets slowly walk through what we both can do to help with this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of their situation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a calming force during, the tyranny of the moment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here to help, lets take one step at a time”</a:t>
            </a:r>
            <a:endParaRPr lang="en-US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9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91B397-7A46-523A-7598-D68A3DD44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E985-68E6-0CAE-E620-19BB3831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5AC1A-34EC-DBD0-3C58-82002B347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395664"/>
            <a:ext cx="10635343" cy="4734018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ZEAL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Passion and desire to help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ithout sacrificing empathy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We’ll get right on this and try to help you reach the right people to help</a:t>
            </a:r>
            <a:r>
              <a:rPr lang="en-U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Becoming a calming force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midst the tyranny of the  moment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might seem impossible but you’re not alone, let’s pray if that’s ok</a:t>
            </a:r>
            <a:r>
              <a:rPr lang="en-U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a calling to help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nowing that in many cases we cannot fix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can’t promise but know that we’ll do whatever we can</a:t>
            </a:r>
            <a:r>
              <a:rPr lang="en-US" sz="20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E250-5A1E-48E3-8474-FE9357E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037" y="804519"/>
            <a:ext cx="10037817" cy="1049235"/>
          </a:xfrm>
        </p:spPr>
        <p:txBody>
          <a:bodyPr/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7469A-A5F0-4041-B31B-D62A7589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2015732"/>
            <a:ext cx="10700658" cy="3927868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 IN HOPE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 STATEMENT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3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network of friends inspired by gospel values,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growing in holiness and building a more just world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personal relationships and service to people in need”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0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528F8-3CE6-1ABA-7EAB-204B0FB79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DCE6-3F00-C579-5607-1051F000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  <a:br>
              <a:rPr lang="en-US" sz="2400" dirty="0"/>
            </a:br>
            <a:r>
              <a:rPr lang="en-US" sz="3600" b="1" dirty="0">
                <a:solidFill>
                  <a:srgbClr val="FF0000"/>
                </a:solidFill>
              </a:rPr>
              <a:t>TABLE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8E61-9F3D-8217-969D-60444BB56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89846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(From our RULE 2.5.1)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center our lives on acting as Vincentians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 in order to promote love and respect for the poor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FIVE VIRTUES OF A VINCENTIAN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SIMPLICITY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Frankness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Integrity, Genuineness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HUMILITY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Accepting the truth about our own frailties, gifts, values and charisms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GENTLENESS</a:t>
            </a: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 Assurance and good will, kindness and patience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SELFLESSNESS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dying to our ego, sharing our time and talent with generosity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ZEAL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passion for the full happiness of every person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PICK ONE OF THESE AND DISCUSS WHAT IT MEANS TO YOU INDIVIDUALLY AND FOR US ALL</a:t>
            </a:r>
          </a:p>
        </p:txBody>
      </p:sp>
    </p:spTree>
    <p:extLst>
      <p:ext uri="{BB962C8B-B14F-4D97-AF65-F5344CB8AC3E}">
        <p14:creationId xmlns:p14="http://schemas.microsoft.com/office/powerpoint/2010/main" val="55904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0906-6816-4E41-922F-FE8C3E20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sz="32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1CF33-EF8C-4864-9E79-12DE6EC9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2015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 Juan Prager of Ecuador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offered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characteristics of Vincentian Spirituality and Way of Life: </a:t>
            </a:r>
            <a:r>
              <a:rPr lang="en-US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incentians live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Charism of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Sprituality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has 5 aspects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400" b="1" dirty="0"/>
              <a:t>God </a:t>
            </a:r>
            <a:r>
              <a:rPr lang="en-US" sz="2400" b="1" u="sng" dirty="0">
                <a:solidFill>
                  <a:srgbClr val="FF0000"/>
                </a:solidFill>
              </a:rPr>
              <a:t>leads us </a:t>
            </a:r>
            <a:r>
              <a:rPr lang="en-US" sz="2400" b="1" dirty="0"/>
              <a:t>into the midst of the world</a:t>
            </a:r>
          </a:p>
          <a:p>
            <a:pPr marL="514350" indent="-514350">
              <a:buAutoNum type="arabicPeriod"/>
            </a:pPr>
            <a:r>
              <a:rPr lang="en-US" sz="2400" b="1" dirty="0"/>
              <a:t>God </a:t>
            </a:r>
            <a:r>
              <a:rPr lang="en-US" sz="2400" b="1" u="sng" dirty="0">
                <a:solidFill>
                  <a:srgbClr val="FF0000"/>
                </a:solidFill>
              </a:rPr>
              <a:t>waits for us </a:t>
            </a:r>
            <a:r>
              <a:rPr lang="en-US" sz="2400" b="1" dirty="0"/>
              <a:t>among the poor</a:t>
            </a:r>
          </a:p>
          <a:p>
            <a:pPr marL="514350" indent="-514350">
              <a:buAutoNum type="arabicPeriod"/>
            </a:pPr>
            <a:r>
              <a:rPr lang="en-US" sz="2400" b="1" dirty="0"/>
              <a:t>God </a:t>
            </a:r>
            <a:r>
              <a:rPr lang="en-US" sz="2400" b="1" u="sng" dirty="0">
                <a:solidFill>
                  <a:srgbClr val="FF0000"/>
                </a:solidFill>
              </a:rPr>
              <a:t>invites us </a:t>
            </a:r>
            <a:r>
              <a:rPr lang="en-US" sz="2400" b="1" dirty="0"/>
              <a:t>to participate in the mission</a:t>
            </a:r>
          </a:p>
          <a:p>
            <a:pPr marL="514350" indent="-514350">
              <a:buAutoNum type="arabicPeriod"/>
            </a:pPr>
            <a:r>
              <a:rPr lang="en-US" sz="2400" b="1" dirty="0"/>
              <a:t>Christ </a:t>
            </a:r>
            <a:r>
              <a:rPr lang="en-US" sz="2400" b="1" u="sng" dirty="0">
                <a:solidFill>
                  <a:srgbClr val="FF0000"/>
                </a:solidFill>
              </a:rPr>
              <a:t>sits with us </a:t>
            </a:r>
            <a:r>
              <a:rPr lang="en-US" sz="2400" b="1" dirty="0"/>
              <a:t>in prayer</a:t>
            </a:r>
          </a:p>
          <a:p>
            <a:pPr marL="514350" indent="-514350">
              <a:buAutoNum type="arabicPeriod"/>
            </a:pPr>
            <a:r>
              <a:rPr lang="en-US" sz="2400" b="1" dirty="0"/>
              <a:t>Christ </a:t>
            </a:r>
            <a:r>
              <a:rPr lang="en-US" sz="2400" b="1" u="sng" dirty="0">
                <a:solidFill>
                  <a:srgbClr val="FF0000"/>
                </a:solidFill>
              </a:rPr>
              <a:t>enables us </a:t>
            </a:r>
            <a:r>
              <a:rPr lang="en-US" sz="2400" b="1" dirty="0"/>
              <a:t>to be charitable</a:t>
            </a:r>
          </a:p>
        </p:txBody>
      </p:sp>
    </p:spTree>
    <p:extLst>
      <p:ext uri="{BB962C8B-B14F-4D97-AF65-F5344CB8AC3E}">
        <p14:creationId xmlns:p14="http://schemas.microsoft.com/office/powerpoint/2010/main" val="352170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4F973-992F-4B89-9D7B-6EA190C7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412" y="309783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FF422-6687-481E-9975-440A235F3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52" y="1359018"/>
            <a:ext cx="10897299" cy="4694464"/>
          </a:xfrm>
        </p:spPr>
        <p:txBody>
          <a:bodyPr>
            <a:normAutofit lnSpcReduction="10000"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leads us into the midst of the world”</a:t>
            </a:r>
            <a:r>
              <a:rPr lang="en-US" sz="26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u="sng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not saved from outside the world but 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part of humankind                                      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(as members of the Body of Christ)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with the world 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independent but 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an integral part of each other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Bearers of the gospel message 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the gospel 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just saying it)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because I say so but because 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and women experience transformation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Charism of Service includes </a:t>
            </a:r>
            <a:r>
              <a:rPr lang="en-US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dynamic call-response</a:t>
            </a:r>
            <a:r>
              <a:rPr lang="en-US" sz="2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call of the poor 	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dwelling in the midst of us</a:t>
            </a:r>
          </a:p>
        </p:txBody>
      </p:sp>
    </p:spTree>
    <p:extLst>
      <p:ext uri="{BB962C8B-B14F-4D97-AF65-F5344CB8AC3E}">
        <p14:creationId xmlns:p14="http://schemas.microsoft.com/office/powerpoint/2010/main" val="235457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8A7A-4C25-49B7-A7F4-850B5454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60570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DA58C-C9DE-4D34-A8A5-5CDE1BD48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249960"/>
            <a:ext cx="11295419" cy="4899011"/>
          </a:xfrm>
        </p:spPr>
        <p:txBody>
          <a:bodyPr/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waits for us among the poor”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poor have value in themselves(as valuable as I ).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my brothers and sisters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Spirituality is a commitment with the world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 to the “Good poor</a:t>
            </a:r>
            <a:r>
              <a:rPr lang="en-US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..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are worthy of our service (no matter how difficult)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just a passing event but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sacramental experience 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seeing Christ in the poor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(sacraments bring grace and effect us)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bring Christ to the world…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God who leads us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midst of the world</a:t>
            </a:r>
            <a:r>
              <a:rPr lang="en-US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reveal Christ to those we serve)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38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D9F1-AF42-4E01-B49C-D82AFB55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357" y="410449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93A2B-7CCB-4F03-92B3-ABF02C72A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7" y="1350628"/>
            <a:ext cx="10737909" cy="4702853"/>
          </a:xfrm>
        </p:spPr>
        <p:txBody>
          <a:bodyPr>
            <a:norm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26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invites us to participate in the mission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in the world as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bearers of the gospel message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are missionaries who leave our world and enter the world of another ( it’s not about us)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to impose our reality but to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listen, accompany and understand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know how to live and share the gospel in another reality ( empathy, mercy, trust, all facets of brotherly love)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new relationship with God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father and our brothers and sisters (with and for and through those we serve)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8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51FC-BA6B-4B85-A46A-C7A350ED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401236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8D9DA-9E6B-47C7-9769-A1B4F157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1375794"/>
            <a:ext cx="10434369" cy="4677688"/>
          </a:xfrm>
        </p:spPr>
        <p:txBody>
          <a:bodyPr>
            <a:norm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“Christ sits with us in prayer”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Christ and the gospel to enlighten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various situations in our lives (there is no burden or “yolk” Christ cannot help us to bear)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in personal dialog with Christ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our experience with the poor (we need to always remember His greatest commandments and joy in seeing us follow them)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is not something we do for God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rather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God does for us’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merely the channel of God’s peace and love)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41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35F3-B2F3-49EA-BC93-EEFC14482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76013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latin typeface="Amasis MT Pro Light" panose="020B0604020202020204" pitchFamily="18" charset="0"/>
              </a:rPr>
            </a:br>
            <a:r>
              <a:rPr lang="en-US" sz="40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40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F8F5-8F29-4B5C-A2DD-C196AC2DA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426128"/>
            <a:ext cx="10964411" cy="4834714"/>
          </a:xfrm>
        </p:spPr>
        <p:txBody>
          <a:bodyPr>
            <a:norm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4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enables us to be charitable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is not simply works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projects </a:t>
            </a: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encounter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brothers and sisters. (a relationship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love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spirituality is love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communication of mercy and solidarity with those who are excluded. (Regardless of their situation we are brothers and sisters)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good news of the gospel isn’t so because I say so…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because men and women experience transformation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(bringing the gospel to life in the reality of the world)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Evangelization</a:t>
            </a:r>
            <a:r>
              <a:rPr lang="en-US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not pious words but rather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response to the bad news people endure. </a:t>
            </a: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create a new relationship with God the Father and our brothers and sisters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15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0EDB-2974-430B-B319-AACA67C6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023" y="452182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D0C3A-D1FD-43A5-9170-E9F635C18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92" y="1302551"/>
            <a:ext cx="10403631" cy="4750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i="1" u="sng" dirty="0">
                <a:solidFill>
                  <a:schemeClr val="accent1"/>
                </a:solidFill>
              </a:rPr>
              <a:t>A Vincentian’s Life is: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i="1" dirty="0"/>
              <a:t> </a:t>
            </a:r>
            <a:r>
              <a:rPr lang="en-US" sz="2400" b="1" i="1" u="sng" dirty="0">
                <a:solidFill>
                  <a:srgbClr val="C00000"/>
                </a:solidFill>
              </a:rPr>
              <a:t>A life of living the Gospel values </a:t>
            </a:r>
            <a:r>
              <a:rPr lang="en-US" sz="2400" b="1" i="1" dirty="0"/>
              <a:t>and calls to action by                                                         seeing the world through the eyes of love </a:t>
            </a:r>
          </a:p>
          <a:p>
            <a:pPr marL="0" indent="0" algn="ctr">
              <a:buNone/>
            </a:pPr>
            <a:endParaRPr lang="en-US" sz="800" b="1" i="1" dirty="0"/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C00000"/>
                </a:solidFill>
              </a:rPr>
              <a:t>A life of love lived in an active way </a:t>
            </a:r>
            <a:r>
              <a:rPr lang="en-US" sz="2400" b="1" i="1" dirty="0"/>
              <a:t>by being the hands and heart of Jesus to our brothers and sisters by the gift of our presence  </a:t>
            </a:r>
          </a:p>
          <a:p>
            <a:pPr marL="0" indent="0" algn="ctr">
              <a:buNone/>
            </a:pPr>
            <a:endParaRPr lang="en-US" sz="800" b="1" i="1" dirty="0"/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C00000"/>
                </a:solidFill>
              </a:rPr>
              <a:t>A life guided by our “Rule”,  </a:t>
            </a:r>
            <a:r>
              <a:rPr lang="en-US" sz="2400" b="1" i="1" dirty="0">
                <a:solidFill>
                  <a:srgbClr val="C00000"/>
                </a:solidFill>
              </a:rPr>
              <a:t>nurtured by Prayer, Scripture and Sacraments and lived through our loving care of our brothers and sisters in need </a:t>
            </a:r>
          </a:p>
        </p:txBody>
      </p:sp>
    </p:spTree>
    <p:extLst>
      <p:ext uri="{BB962C8B-B14F-4D97-AF65-F5344CB8AC3E}">
        <p14:creationId xmlns:p14="http://schemas.microsoft.com/office/powerpoint/2010/main" val="210888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0EDB-2974-430B-B319-AACA67C6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804519"/>
            <a:ext cx="10689771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VOCATION OF LOVE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4DFA53-42C4-45BD-84BE-4CFFF3814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99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solidFill>
                  <a:schemeClr val="accent1"/>
                </a:solidFill>
              </a:rPr>
              <a:t>WHAT NOW?</a:t>
            </a:r>
          </a:p>
          <a:p>
            <a:pPr marL="0" indent="0" algn="ctr">
              <a:buNone/>
            </a:pPr>
            <a:r>
              <a:rPr lang="en-US" sz="3000" b="1" i="1" u="sng" dirty="0">
                <a:solidFill>
                  <a:schemeClr val="accent1"/>
                </a:solidFill>
              </a:rPr>
              <a:t>It’s In Your Hands</a:t>
            </a:r>
          </a:p>
          <a:p>
            <a:pPr marL="0" indent="0" algn="ctr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 CLOSE LOOK AT WHAT WE DO AND WHY WE DO IT</a:t>
            </a:r>
          </a:p>
          <a:p>
            <a:pPr marL="0" indent="0" algn="ctr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OUT MORE ABOUT VINCENTIAN HISTORY</a:t>
            </a:r>
          </a:p>
          <a:p>
            <a:pPr marL="0" indent="0" algn="ctr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OR CONSIDER VINCENTIAN SPIRITUALITY AS A VOCATION</a:t>
            </a:r>
          </a:p>
        </p:txBody>
      </p:sp>
    </p:spTree>
    <p:extLst>
      <p:ext uri="{BB962C8B-B14F-4D97-AF65-F5344CB8AC3E}">
        <p14:creationId xmlns:p14="http://schemas.microsoft.com/office/powerpoint/2010/main" val="2778039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C0FE-8C89-4172-82CF-BFB932B5D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599108"/>
            <a:ext cx="9603275" cy="10492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</a:t>
            </a:r>
            <a:r>
              <a:rPr lang="en-US" sz="3600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894F-0800-4426-A8AA-9D7678666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787" y="20122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Selected Sources:</a:t>
            </a:r>
          </a:p>
          <a:p>
            <a:r>
              <a:rPr lang="en-US" i="1" dirty="0"/>
              <a:t>St. Vincent DePaul National Website </a:t>
            </a:r>
            <a:r>
              <a:rPr lang="en-US" i="1" dirty="0">
                <a:hlinkClick r:id="rId3"/>
              </a:rPr>
              <a:t>www.svdp-usa.org</a:t>
            </a:r>
            <a:r>
              <a:rPr lang="en-US" i="1" dirty="0"/>
              <a:t> </a:t>
            </a:r>
            <a:endParaRPr lang="en-US" sz="2000" i="1" dirty="0"/>
          </a:p>
          <a:p>
            <a:r>
              <a:rPr lang="en-US" i="1" dirty="0"/>
              <a:t>Vincentian Resource site: </a:t>
            </a:r>
            <a:r>
              <a:rPr lang="en-US" i="1" dirty="0">
                <a:hlinkClick r:id="rId4"/>
              </a:rPr>
              <a:t>www.Famvin.org</a:t>
            </a:r>
            <a:endParaRPr lang="en-US" i="1" dirty="0"/>
          </a:p>
          <a:p>
            <a:pPr lvl="1"/>
            <a:r>
              <a:rPr lang="en-US" i="1" dirty="0"/>
              <a:t>John Freund, CM…3/33,2015 /Formation</a:t>
            </a:r>
          </a:p>
          <a:p>
            <a:r>
              <a:rPr lang="en-US" i="1" dirty="0"/>
              <a:t>The Vincentian “Rule”</a:t>
            </a:r>
          </a:p>
          <a:p>
            <a:r>
              <a:rPr lang="en-US" i="1" dirty="0"/>
              <a:t>St. Vincent DePaul Manual</a:t>
            </a:r>
          </a:p>
          <a:p>
            <a:r>
              <a:rPr lang="en-US" i="1" dirty="0"/>
              <a:t>St Vincent DePaul “Ozanam Orientation” Materials</a:t>
            </a:r>
          </a:p>
          <a:p>
            <a:r>
              <a:rPr lang="en-US" i="1" dirty="0"/>
              <a:t>Misc. Original Materials</a:t>
            </a:r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1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77537-3976-4B87-5CDB-1056D3DEE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0AAB-AD1E-191F-0464-5158568D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10515600" cy="129391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2E14-8534-0DE9-1FDB-A5A6E14D0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93"/>
            <a:ext cx="10746297" cy="47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Simply put: </a:t>
            </a:r>
          </a:p>
          <a:p>
            <a:pPr marL="0" indent="0" algn="ctr">
              <a:buNone/>
            </a:pPr>
            <a:endParaRPr lang="en-US" sz="1100" b="1" dirty="0"/>
          </a:p>
          <a:p>
            <a:pPr marL="0" indent="0" algn="ctr">
              <a:buNone/>
            </a:pPr>
            <a:r>
              <a:rPr lang="en-US" sz="4000" b="1" dirty="0"/>
              <a:t>Like all Christians we are told by Jesus to: </a:t>
            </a:r>
          </a:p>
          <a:p>
            <a:pPr marL="0" indent="0" algn="ctr">
              <a:buNone/>
            </a:pPr>
            <a:r>
              <a:rPr lang="en-US" sz="4000" dirty="0"/>
              <a:t>JN13:34-35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“Love one another as I have loved You”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9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B3451-A6D7-65F7-F2DC-82AE496DA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168A-6C9F-A620-16D6-1C7C943A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10515600" cy="129391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1BD1-ADC2-258A-F15A-E7819E21A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93"/>
            <a:ext cx="10746297" cy="47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Caring for the poor is an act of love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The word </a:t>
            </a:r>
            <a:r>
              <a:rPr lang="en-US" sz="3200" b="1" dirty="0">
                <a:solidFill>
                  <a:srgbClr val="FF0000"/>
                </a:solidFill>
              </a:rPr>
              <a:t>“POOR” </a:t>
            </a:r>
            <a:r>
              <a:rPr lang="en-US" sz="3200" b="1" dirty="0"/>
              <a:t>is used </a:t>
            </a:r>
          </a:p>
          <a:p>
            <a:pPr marL="0" indent="0" algn="ctr">
              <a:buNone/>
            </a:pPr>
            <a:r>
              <a:rPr lang="en-US" sz="3200" b="1" dirty="0"/>
              <a:t>178 times in scripture by the Prophets, by Jesus, </a:t>
            </a:r>
          </a:p>
          <a:p>
            <a:pPr marL="0" indent="0" algn="ctr">
              <a:buNone/>
            </a:pPr>
            <a:r>
              <a:rPr lang="en-US" sz="3200" b="1" dirty="0"/>
              <a:t>and by His apostles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3C63E-A826-6D53-79D1-5C0EB01CF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003-48ED-36E1-CFAB-CBFA3349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10515600" cy="60421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2F84E-7121-D69E-F02F-D8DBA876A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93"/>
            <a:ext cx="10746297" cy="47625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WE ALL HAVE A GOD GIVEN RESPONSIBILITY</a:t>
            </a:r>
          </a:p>
          <a:p>
            <a:pPr marL="0" indent="0" algn="ctr">
              <a:buNone/>
            </a:pPr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Matt:7, Mk:14:7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POOR YOU WILL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WITH YOU 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sz="800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 14:21 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WHOEVER OPPRESSES THE POOR SHOWS CONTEMPT FOR  		    GOD BUT WHOEVER IS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NEEDY HONORS GOD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Mt25 34-36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WAS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HUNGRY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YOU GAVE ME FOOD …</a:t>
            </a:r>
            <a:r>
              <a:rPr lang="en-US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</a:t>
            </a:r>
            <a:r>
              <a:rPr lang="en-US" sz="2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THIRSTY 		    </a:t>
            </a:r>
            <a:r>
              <a:rPr lang="en-US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GAVE ME DRINK 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sz="900" b="1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Mt25:40 </a:t>
            </a:r>
            <a:r>
              <a:rPr lang="en-US" sz="2900" dirty="0"/>
              <a:t> </a:t>
            </a:r>
            <a:r>
              <a:rPr lang="en-US" sz="1600" dirty="0"/>
              <a:t>    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TRULY I TELL YOU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YOU DO FOR THESE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LEAST OF 		    MY BROTHERS AND SISTERS OF MINE YOU DO FOR ME</a:t>
            </a:r>
          </a:p>
          <a:p>
            <a:pPr marL="0" indent="0">
              <a:buNone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2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8826C-BD2F-3D93-60F6-A52263748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F484F-DFFE-5594-6856-9D7230C1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1"/>
            <a:ext cx="10515600" cy="63777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637D-1E04-4963-E610-2AAC5640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21" y="979714"/>
            <a:ext cx="11249525" cy="5096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WE HAVE A GOD GIVEN RESPONSIBILITY </a:t>
            </a:r>
          </a:p>
          <a:p>
            <a:pPr marL="0" indent="0">
              <a:buNone/>
            </a:pP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Luke14:14 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THE POOR, THE CRIPPLED, THE LAME   			AND THE BLIND AND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BE BLESSED.   				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THEY CANNOT REPAY YOU…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6:38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AND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WILL BE GIVEN 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YOU</a:t>
            </a:r>
            <a:r>
              <a:rPr lang="en-US" sz="3000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063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64308C-AF6E-6AE3-73C1-C5C4C9C7E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2282-C011-E553-C57E-6B9DB3CB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10515600" cy="7168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AEAA-B616-289D-C5E9-B2A3EC3E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21" y="1058779"/>
            <a:ext cx="11249525" cy="50171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WE HAVE A GOD GIVEN RESPONSIBILITY </a:t>
            </a:r>
          </a:p>
          <a:p>
            <a:endParaRPr lang="en-US" sz="4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DEUT: 	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THERE WILL NEVER CEASE TO BE POOR IN THE LAND  				THEREFORE I COMMAND YOU… YOU SHALL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WIDE YOUR 			HAND </a:t>
            </a: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YOUR BROTHER, TO THE NEEDY AND TO THE POOR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PROV:	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IS HE WHO IS </a:t>
            </a: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GENEROUS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POOR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ACTS: 	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THINGS I HAVE SHOWN YOU THAT BY WORKING HARD IN THIS 		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WE MUST HELP THE WEAK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REMEMBER THE WORDS OF THE 		LORD JESUS , HOW HE HIMSELF SAID: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MORE BLESSED TO GIVE 			THAN TO RECEIVE</a:t>
            </a:r>
          </a:p>
          <a:p>
            <a:pPr marL="0" indent="0" algn="ctr">
              <a:buNone/>
            </a:pPr>
            <a:endParaRPr lang="en-US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6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8152-DF87-4128-8912-6F93D0D6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1"/>
            <a:ext cx="10515600" cy="430946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9F562-C2B4-43BA-9480-29F47632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772886"/>
            <a:ext cx="11363597" cy="5323114"/>
          </a:xfrm>
        </p:spPr>
        <p:txBody>
          <a:bodyPr>
            <a:normAutofit fontScale="6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St Vincent DePaul himself had to answer the question</a:t>
            </a: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Jesus and How do I follow Jesus?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 came to know Jesus by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walking in </a:t>
            </a:r>
            <a:r>
              <a:rPr lang="en-US" sz="40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path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disciples.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He witnessed </a:t>
            </a:r>
            <a:r>
              <a:rPr lang="en-US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revelation of the poor Christ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opened himself up to 	  that reality.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call included </a:t>
            </a:r>
            <a:r>
              <a:rPr lang="en-US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dynamic of </a:t>
            </a:r>
            <a:r>
              <a:rPr lang="en-US" sz="3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“Call-Response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                                                                    </a:t>
            </a:r>
          </a:p>
          <a:p>
            <a:pPr algn="ctr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poor Christ </a:t>
            </a:r>
            <a:r>
              <a:rPr lang="en-US" sz="3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calls us </a:t>
            </a: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invites us </a:t>
            </a:r>
            <a:r>
              <a:rPr lang="en-US" sz="3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respond</a:t>
            </a:r>
            <a:r>
              <a:rPr lang="en-US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by little </a:t>
            </a:r>
            <a:r>
              <a:rPr lang="en-US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Spirit guides us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we may be able to live that charism.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 Spirituality is the </a:t>
            </a:r>
            <a:r>
              <a:rPr lang="en-US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of Jesus </a:t>
            </a:r>
            <a:r>
              <a:rPr lang="en-US" sz="38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en-US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 those who are the most poor and excluded from society.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9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705DA-272E-4C2A-976A-06ECB2ED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220" y="366985"/>
            <a:ext cx="9603275" cy="1049235"/>
          </a:xfrm>
        </p:spPr>
        <p:txBody>
          <a:bodyPr/>
          <a:lstStyle/>
          <a:p>
            <a:r>
              <a:rPr lang="en-US" sz="3600" b="1" dirty="0">
                <a:latin typeface="Amasis MT Pro Light" panose="020B0604020202020204" pitchFamily="18" charset="0"/>
              </a:rPr>
              <a:t>VINCENTIAN SPIRITUALITY </a:t>
            </a:r>
            <a:r>
              <a:rPr lang="en-US" dirty="0"/>
              <a:t>…</a:t>
            </a:r>
            <a:r>
              <a:rPr lang="en-US" sz="2400" dirty="0"/>
              <a:t>A VOCATION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FA4F9-5EEE-42CE-91D5-8599E23F7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0" y="1197429"/>
            <a:ext cx="11382063" cy="4861598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SVdP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said</a:t>
            </a:r>
            <a:r>
              <a:rPr lang="en-US" sz="3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100" i="1" dirty="0">
                <a:solidFill>
                  <a:schemeClr val="accent1"/>
                </a:solidFill>
                <a:latin typeface="Abadi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hope the Lord will see the little we have done as proceeding from charity</a:t>
            </a:r>
            <a:r>
              <a:rPr lang="en-US" sz="2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5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i="1" u="sng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“Rule”</a:t>
            </a:r>
            <a:r>
              <a:rPr lang="en-US" sz="3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called to: </a:t>
            </a:r>
            <a:r>
              <a:rPr lang="en-US" sz="3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 together toward holiness                          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true holiness is a perfect union with Christ, central to our vocation”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2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	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Aspire to burn with the of love of God revealed through Christ                                     </a:t>
            </a:r>
            <a:r>
              <a:rPr lang="en-US" sz="26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deepens  our  own faith”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“Rule” 1.2</a:t>
            </a:r>
            <a:r>
              <a:rPr lang="en-US" sz="30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“Vocation of our society’s members who are called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Vincentians”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</a:t>
            </a:r>
            <a:r>
              <a:rPr lang="en-US" sz="2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Christ through service to those in need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bear witness to His compassionate and liberating love”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35273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1110</TotalTime>
  <Words>3395</Words>
  <Application>Microsoft Office PowerPoint</Application>
  <PresentationFormat>Widescreen</PresentationFormat>
  <Paragraphs>338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Abadi</vt:lpstr>
      <vt:lpstr>Amasis MT Pro Light</vt:lpstr>
      <vt:lpstr>Arial</vt:lpstr>
      <vt:lpstr>Bodoni MT Black</vt:lpstr>
      <vt:lpstr>Calibri</vt:lpstr>
      <vt:lpstr>Gill Sans MT</vt:lpstr>
      <vt:lpstr>Wingdings</vt:lpstr>
      <vt:lpstr>Gallery</vt:lpstr>
      <vt:lpstr>VINCENTIAN SPIRITUALITY</vt:lpstr>
      <vt:lpstr>VINCENTIAN SPIRITUALITY…A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SPIRITUALITY…A VOCATION OF LOVE  FROM Mt25:35,40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</vt:lpstr>
      <vt:lpstr>VINCENTIAN SPIRITUALITY …A VOCATION OF LOVE TABLE DISCUSSION </vt:lpstr>
      <vt:lpstr>VINCENTIAN SPIRITUALITY …A VOCATION OF LOVE</vt:lpstr>
      <vt:lpstr>VINCENTIAN SPIRITUALITY…A VOCATION OF LOVE</vt:lpstr>
      <vt:lpstr>VINCENTIAN SPIRITUALITY…A VOCATION OF LOVE</vt:lpstr>
      <vt:lpstr>VINCENTIAN SPIRITUALITY…A VOCATION OF LOVE</vt:lpstr>
      <vt:lpstr>VINCENTIAN SPIRITUALITY…A VOCATION OF LOVE</vt:lpstr>
      <vt:lpstr> VINCENTIAN SPIRITUALITY…A VOCATION OF LOVE</vt:lpstr>
      <vt:lpstr>VINCENTIAN SPIRITUALITY…A VOCATION OF LOVE</vt:lpstr>
      <vt:lpstr>VINCENTIAN SPIRITUALITY…IS A VOCATION OF LOVE</vt:lpstr>
      <vt:lpstr>VINCENTIAN SPIRITUALITY…A VOCATION OF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VINCENTIAN SPIRITUALITY</dc:title>
  <dc:creator>Andy Cirmo</dc:creator>
  <cp:lastModifiedBy>dan kearns</cp:lastModifiedBy>
  <cp:revision>14</cp:revision>
  <cp:lastPrinted>2025-01-23T19:43:02Z</cp:lastPrinted>
  <dcterms:created xsi:type="dcterms:W3CDTF">2022-02-18T15:18:41Z</dcterms:created>
  <dcterms:modified xsi:type="dcterms:W3CDTF">2025-04-04T20:48:33Z</dcterms:modified>
</cp:coreProperties>
</file>