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Lst>
  <p:notesMasterIdLst>
    <p:notesMasterId r:id="rId18"/>
  </p:notesMasterIdLst>
  <p:sldIdLst>
    <p:sldId id="256" r:id="rId3"/>
    <p:sldId id="692" r:id="rId4"/>
    <p:sldId id="258" r:id="rId5"/>
    <p:sldId id="698" r:id="rId6"/>
    <p:sldId id="699" r:id="rId7"/>
    <p:sldId id="694" r:id="rId8"/>
    <p:sldId id="700" r:id="rId9"/>
    <p:sldId id="689" r:id="rId10"/>
    <p:sldId id="260" r:id="rId11"/>
    <p:sldId id="695" r:id="rId12"/>
    <p:sldId id="696" r:id="rId13"/>
    <p:sldId id="702" r:id="rId14"/>
    <p:sldId id="703" r:id="rId15"/>
    <p:sldId id="704" r:id="rId16"/>
    <p:sldId id="70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EC6BF7-8EF2-45CF-859D-378842324272}" v="234" dt="2025-04-03T16:10:16.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2" d="100"/>
          <a:sy n="82" d="100"/>
        </p:scale>
        <p:origin x="6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B6D27-6ACF-4075-9B87-8DA28AD23174}"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D9F51-E13F-4ABB-A0B6-F8168FBF8BC7}" type="slidenum">
              <a:rPr lang="en-US" smtClean="0"/>
              <a:t>‹#›</a:t>
            </a:fld>
            <a:endParaRPr lang="en-US"/>
          </a:p>
        </p:txBody>
      </p:sp>
    </p:spTree>
    <p:extLst>
      <p:ext uri="{BB962C8B-B14F-4D97-AF65-F5344CB8AC3E}">
        <p14:creationId xmlns:p14="http://schemas.microsoft.com/office/powerpoint/2010/main" val="246150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p:cNvSpPr>
            <a:spLocks noGrp="1"/>
          </p:cNvSpPr>
          <p:nvPr>
            <p:ph type="body" idx="1"/>
          </p:nvPr>
        </p:nvSpPr>
        <p:spPr/>
        <p:txBody>
          <a:bodyPr>
            <a:normAutofit fontScale="92500" lnSpcReduction="10000"/>
          </a:bodyPr>
          <a:lstStyle/>
          <a:p>
            <a:r>
              <a:rPr lang="en-US" dirty="0"/>
              <a:t>-- Essential Elements of the Society as shown above</a:t>
            </a:r>
          </a:p>
          <a:p>
            <a:r>
              <a:rPr lang="en-US" dirty="0"/>
              <a:t>-- Explain each one.</a:t>
            </a:r>
          </a:p>
          <a:p>
            <a:endParaRPr lang="en-US" dirty="0"/>
          </a:p>
          <a:p>
            <a:r>
              <a:rPr lang="en-US" dirty="0"/>
              <a:t>Suggested text:</a:t>
            </a:r>
          </a:p>
          <a:p>
            <a:r>
              <a:rPr lang="en-US" dirty="0"/>
              <a:t>The Essential Elements of the Society are those components that must be present at every level of the Society. These three Essential Elements are the very foundation of the Society, from its beginning in 1833.</a:t>
            </a:r>
          </a:p>
          <a:p>
            <a:endParaRPr lang="en-US" dirty="0"/>
          </a:p>
          <a:p>
            <a:r>
              <a:rPr lang="en-US" dirty="0"/>
              <a:t>Spirituality:</a:t>
            </a:r>
          </a:p>
          <a:p>
            <a:r>
              <a:rPr lang="en-US" dirty="0"/>
              <a:t>Our primary goal is spiritual growth. We pray together and we pray with those in need.</a:t>
            </a:r>
          </a:p>
          <a:p>
            <a:r>
              <a:rPr lang="en-US" dirty="0"/>
              <a:t>We see Christ’s face in the needy and show God‘s love to them.</a:t>
            </a:r>
          </a:p>
          <a:p>
            <a:endParaRPr lang="en-US" dirty="0"/>
          </a:p>
          <a:p>
            <a:r>
              <a:rPr lang="en-US" dirty="0"/>
              <a:t>Friendship:</a:t>
            </a:r>
          </a:p>
          <a:p>
            <a:r>
              <a:rPr lang="en-US" dirty="0"/>
              <a:t>Working together on home visits and on special projects.</a:t>
            </a:r>
          </a:p>
          <a:p>
            <a:r>
              <a:rPr lang="en-US" dirty="0"/>
              <a:t>Collaboration with other Conferences.</a:t>
            </a:r>
          </a:p>
          <a:p>
            <a:r>
              <a:rPr lang="en-US" dirty="0"/>
              <a:t>Praying together at Retreats and Festival Meetings.</a:t>
            </a:r>
          </a:p>
          <a:p>
            <a:r>
              <a:rPr lang="en-US" dirty="0"/>
              <a:t>(Festival Meeting is a Liturgical celebration by Conference as a whole) </a:t>
            </a:r>
          </a:p>
          <a:p>
            <a:endParaRPr lang="en-US" dirty="0"/>
          </a:p>
          <a:p>
            <a:r>
              <a:rPr lang="en-US" dirty="0"/>
              <a:t>Service:</a:t>
            </a:r>
          </a:p>
          <a:p>
            <a:r>
              <a:rPr lang="en-US" dirty="0"/>
              <a:t>We help those in need with person-to-person service, taking the time always to listen to them and hear their stories. We provide material assistance (food, clothing, furniture), financial assistance (rent, utilities, travel) and we run Special Works (stores, pantries, housing). But always our first priority is to show God’s love to those in need.</a:t>
            </a:r>
          </a:p>
        </p:txBody>
      </p:sp>
      <p:sp>
        <p:nvSpPr>
          <p:cNvPr id="8" name="Slide Number Placeholder 7"/>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FB1C77-C5F0-455A-A92C-2CB6ACF20C9D}" type="slidenum">
              <a:rPr kumimoji="0" lang="en-US" sz="1100" b="1"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100" b="1" i="1"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Header Placeholder 8"/>
          <p:cNvSpPr>
            <a:spLocks noGrp="1"/>
          </p:cNvSpPr>
          <p:nvPr>
            <p:ph type="hdr"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charset="0"/>
                <a:ea typeface="+mn-ea"/>
                <a:cs typeface="+mn-cs"/>
              </a:rPr>
              <a:t>Ozanam Orientation Speaker Notes</a:t>
            </a:r>
          </a:p>
        </p:txBody>
      </p:sp>
      <p:sp>
        <p:nvSpPr>
          <p:cNvPr id="10" name="Slide Image Placeholder 9"/>
          <p:cNvSpPr>
            <a:spLocks noGrp="1" noRot="1" noChangeAspect="1"/>
          </p:cNvSpPr>
          <p:nvPr>
            <p:ph type="sldImg"/>
          </p:nvPr>
        </p:nvSpPr>
        <p:spPr/>
      </p:sp>
      <p:sp>
        <p:nvSpPr>
          <p:cNvPr id="3" name="Footer Placeholder 2">
            <a:extLst>
              <a:ext uri="{FF2B5EF4-FFF2-40B4-BE49-F238E27FC236}">
                <a16:creationId xmlns:a16="http://schemas.microsoft.com/office/drawing/2014/main" id="{664B4C80-7E1F-4C39-A407-2D5BA4E51734}"/>
              </a:ext>
            </a:extLst>
          </p:cNvPr>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1" u="none" strike="noStrike" kern="1200" cap="none" spc="0" normalizeH="0" baseline="0" noProof="0">
                <a:ln>
                  <a:noFill/>
                </a:ln>
                <a:solidFill>
                  <a:srgbClr val="000000"/>
                </a:solidFill>
                <a:effectLst/>
                <a:uLnTx/>
                <a:uFillTx/>
                <a:latin typeface="Arial" charset="0"/>
                <a:ea typeface="+mn-ea"/>
                <a:cs typeface="+mn-cs"/>
              </a:rPr>
              <a:t>National Ozanam Orientation 2020</a:t>
            </a:r>
            <a:endParaRPr kumimoji="0" lang="en-US" sz="1100" b="1"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439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0AC1A8-0C1A-4FA6-8C33-B7F26DA1DCF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38C60-612D-4D10-9E0F-AADC1D6A3DC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00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AC1A8-0C1A-4FA6-8C33-B7F26DA1DCF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159391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AC1A8-0C1A-4FA6-8C33-B7F26DA1DCF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119738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84"/>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719F33-4109-4F4C-A7A7-764D0009135A}" type="datetime1">
              <a:rPr lang="en-US" smtClean="0">
                <a:solidFill>
                  <a:prstClr val="black">
                    <a:tint val="75000"/>
                  </a:prstClr>
                </a:solidFill>
              </a:rPr>
              <a:t>4/4/2025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F5E83A9F-4943-46E7-889C-87777598F311}" type="slidenum">
              <a:rPr lang="en-US" smtClean="0"/>
              <a:pPr/>
              <a:t>‹#›</a:t>
            </a:fld>
            <a:endParaRPr lang="en-US" dirty="0"/>
          </a:p>
        </p:txBody>
      </p:sp>
    </p:spTree>
    <p:extLst>
      <p:ext uri="{BB962C8B-B14F-4D97-AF65-F5344CB8AC3E}">
        <p14:creationId xmlns:p14="http://schemas.microsoft.com/office/powerpoint/2010/main" val="429478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57FF0E-6F01-44A8-A13E-48928C27C474}" type="datetime1">
              <a:rPr lang="en-US" smtClean="0">
                <a:solidFill>
                  <a:prstClr val="black">
                    <a:tint val="75000"/>
                  </a:prstClr>
                </a:solidFill>
              </a:rPr>
              <a:t>4/4/2025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F5E83A9F-4943-46E7-889C-87777598F311}" type="slidenum">
              <a:rPr lang="en-US" smtClean="0"/>
              <a:pPr/>
              <a:t>‹#›</a:t>
            </a:fld>
            <a:endParaRPr lang="en-US" dirty="0"/>
          </a:p>
        </p:txBody>
      </p:sp>
      <p:sp>
        <p:nvSpPr>
          <p:cNvPr id="6" name="Content Placeholder 2"/>
          <p:cNvSpPr>
            <a:spLocks noGrp="1"/>
          </p:cNvSpPr>
          <p:nvPr>
            <p:ph idx="1"/>
          </p:nvPr>
        </p:nvSpPr>
        <p:spPr>
          <a:xfrm>
            <a:off x="837229" y="1094606"/>
            <a:ext cx="10517545" cy="5082818"/>
          </a:xfrm>
        </p:spPr>
        <p:txBody>
          <a:bodyPr/>
          <a:lstStyle>
            <a:lvl1pPr marL="0" indent="0" algn="ctr">
              <a:buNone/>
              <a:defRPr/>
            </a:lvl1pPr>
            <a:lvl2pPr marL="442432" indent="0" algn="ctr">
              <a:buNone/>
              <a:defRPr/>
            </a:lvl2pPr>
            <a:lvl3pPr marL="884865" indent="0" algn="ctr">
              <a:buNone/>
              <a:defRPr/>
            </a:lvl3pPr>
            <a:lvl4pPr marL="1327297" indent="0" algn="ctr">
              <a:buNone/>
              <a:defRPr/>
            </a:lvl4pPr>
            <a:lvl5pPr marL="1769730" indent="0" algn="ctr">
              <a:buNone/>
              <a:defRPr/>
            </a:lvl5pPr>
          </a:lstStyle>
          <a:p>
            <a:pPr lvl="0"/>
            <a:r>
              <a:rPr lang="en-US"/>
              <a:t>Click to edit Master text styles</a:t>
            </a:r>
          </a:p>
        </p:txBody>
      </p:sp>
    </p:spTree>
    <p:extLst>
      <p:ext uri="{BB962C8B-B14F-4D97-AF65-F5344CB8AC3E}">
        <p14:creationId xmlns:p14="http://schemas.microsoft.com/office/powerpoint/2010/main" val="190355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Justifi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EB38B04-65D7-4E5B-9D7B-17F6EE03D501}" type="datetime1">
              <a:rPr lang="en-US" smtClean="0">
                <a:solidFill>
                  <a:prstClr val="black">
                    <a:tint val="75000"/>
                  </a:prstClr>
                </a:solidFill>
              </a:rPr>
              <a:t>4/4/2025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F5E83A9F-4943-46E7-889C-87777598F311}" type="slidenum">
              <a:rPr lang="en-US" smtClean="0"/>
              <a:pPr/>
              <a:t>‹#›</a:t>
            </a:fld>
            <a:endParaRPr lang="en-US" dirty="0"/>
          </a:p>
        </p:txBody>
      </p:sp>
      <p:sp>
        <p:nvSpPr>
          <p:cNvPr id="6" name="Content Placeholder 2"/>
          <p:cNvSpPr>
            <a:spLocks noGrp="1"/>
          </p:cNvSpPr>
          <p:nvPr>
            <p:ph idx="1"/>
          </p:nvPr>
        </p:nvSpPr>
        <p:spPr>
          <a:xfrm>
            <a:off x="837229" y="1094606"/>
            <a:ext cx="10517545" cy="5082818"/>
          </a:xfrm>
        </p:spPr>
        <p:txBody>
          <a:bodyPr/>
          <a:lstStyle>
            <a:lvl1pPr marL="0" indent="0" algn="l">
              <a:buNone/>
              <a:defRPr/>
            </a:lvl1pPr>
            <a:lvl2pPr marL="442432" indent="0" algn="ctr">
              <a:buNone/>
              <a:defRPr/>
            </a:lvl2pPr>
            <a:lvl3pPr marL="884865" indent="0" algn="ctr">
              <a:buNone/>
              <a:defRPr/>
            </a:lvl3pPr>
            <a:lvl4pPr marL="1327297" indent="0" algn="ctr">
              <a:buNone/>
              <a:defRPr/>
            </a:lvl4pPr>
            <a:lvl5pPr marL="1769730" indent="0" algn="ctr">
              <a:buNone/>
              <a:defRPr/>
            </a:lvl5pPr>
          </a:lstStyle>
          <a:p>
            <a:pPr lvl="0"/>
            <a:r>
              <a:rPr lang="en-US"/>
              <a:t>Click to edit Master text styles</a:t>
            </a:r>
          </a:p>
        </p:txBody>
      </p:sp>
    </p:spTree>
    <p:extLst>
      <p:ext uri="{BB962C8B-B14F-4D97-AF65-F5344CB8AC3E}">
        <p14:creationId xmlns:p14="http://schemas.microsoft.com/office/powerpoint/2010/main" val="158639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70AD4D-894C-4FF2-BEF4-CA3B9E76A3F6}" type="datetime1">
              <a:rPr lang="en-US" smtClean="0">
                <a:solidFill>
                  <a:prstClr val="black">
                    <a:tint val="75000"/>
                  </a:prstClr>
                </a:solidFill>
              </a:rPr>
              <a:t>4/4/2025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F5E83A9F-4943-46E7-889C-87777598F311}" type="slidenum">
              <a:rPr lang="en-US" smtClean="0"/>
              <a:pPr/>
              <a:t>‹#›</a:t>
            </a:fld>
            <a:endParaRPr lang="en-US" dirty="0"/>
          </a:p>
        </p:txBody>
      </p:sp>
    </p:spTree>
    <p:extLst>
      <p:ext uri="{BB962C8B-B14F-4D97-AF65-F5344CB8AC3E}">
        <p14:creationId xmlns:p14="http://schemas.microsoft.com/office/powerpoint/2010/main" val="382113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8AE18-8CF5-4D2A-918E-328B975BF760}" type="datetime1">
              <a:rPr lang="en-US" smtClean="0">
                <a:solidFill>
                  <a:prstClr val="black">
                    <a:tint val="75000"/>
                  </a:prstClr>
                </a:solidFill>
              </a:rPr>
              <a:t>4/4/2025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solidFill>
                  <a:schemeClr val="tx1">
                    <a:lumMod val="85000"/>
                    <a:lumOff val="15000"/>
                  </a:schemeClr>
                </a:solidFill>
              </a:defRPr>
            </a:lvl1pPr>
          </a:lstStyle>
          <a:p>
            <a:fld id="{F5E83A9F-4943-46E7-889C-87777598F311}" type="slidenum">
              <a:rPr lang="en-US" smtClean="0"/>
              <a:pPr/>
              <a:t>‹#›</a:t>
            </a:fld>
            <a:endParaRPr lang="en-US" dirty="0"/>
          </a:p>
        </p:txBody>
      </p:sp>
    </p:spTree>
    <p:extLst>
      <p:ext uri="{BB962C8B-B14F-4D97-AF65-F5344CB8AC3E}">
        <p14:creationId xmlns:p14="http://schemas.microsoft.com/office/powerpoint/2010/main" val="263491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484" i="1">
                <a:latin typeface="Arial" panose="020B0604020202020204" pitchFamily="34" charset="0"/>
                <a:cs typeface="Arial" panose="020B0604020202020204" pitchFamily="34" charset="0"/>
              </a:defRPr>
            </a:lvl1pPr>
          </a:lstStyle>
          <a:p>
            <a:r>
              <a:rPr lang="en-US" dirty="0"/>
              <a:t>Society of St. Vincent de Paul</a:t>
            </a:r>
          </a:p>
        </p:txBody>
      </p:sp>
      <p:sp>
        <p:nvSpPr>
          <p:cNvPr id="3" name="Content Placeholder 2"/>
          <p:cNvSpPr>
            <a:spLocks noGrp="1"/>
          </p:cNvSpPr>
          <p:nvPr>
            <p:ph idx="1"/>
          </p:nvPr>
        </p:nvSpPr>
        <p:spPr>
          <a:xfrm>
            <a:off x="837229" y="5398524"/>
            <a:ext cx="10517545" cy="1085213"/>
          </a:xfrm>
          <a:solidFill>
            <a:srgbClr val="006BB4"/>
          </a:solidFill>
        </p:spPr>
        <p:txBody>
          <a:bodyPr anchor="ctr">
            <a:normAutofit/>
          </a:bodyPr>
          <a:lstStyle>
            <a:lvl1pPr marL="0" indent="0" algn="ctr">
              <a:buFontTx/>
              <a:buNone/>
              <a:defRPr sz="3097" b="1" i="1">
                <a:solidFill>
                  <a:schemeClr val="bg1"/>
                </a:solidFill>
              </a:defRPr>
            </a:lvl1pPr>
            <a:lvl2pPr marL="442432" indent="0">
              <a:buNone/>
              <a:defRPr/>
            </a:lvl2pPr>
          </a:lstStyle>
          <a:p>
            <a:pPr lvl="0"/>
            <a:r>
              <a:rPr lang="en-US" dirty="0"/>
              <a:t>Click to edit Master text style</a:t>
            </a:r>
          </a:p>
        </p:txBody>
      </p:sp>
      <p:grpSp>
        <p:nvGrpSpPr>
          <p:cNvPr id="7" name="Group 42">
            <a:extLst>
              <a:ext uri="{FF2B5EF4-FFF2-40B4-BE49-F238E27FC236}">
                <a16:creationId xmlns:a16="http://schemas.microsoft.com/office/drawing/2014/main" id="{3770ACAB-5421-4B39-9996-BBF100C21882}"/>
              </a:ext>
            </a:extLst>
          </p:cNvPr>
          <p:cNvGrpSpPr>
            <a:grpSpLocks/>
          </p:cNvGrpSpPr>
          <p:nvPr userDrawn="1"/>
        </p:nvGrpSpPr>
        <p:grpSpPr bwMode="auto">
          <a:xfrm>
            <a:off x="2931321" y="1459477"/>
            <a:ext cx="6200397" cy="3723968"/>
            <a:chOff x="1411" y="830"/>
            <a:chExt cx="3029" cy="2424"/>
          </a:xfrm>
        </p:grpSpPr>
        <p:sp>
          <p:nvSpPr>
            <p:cNvPr id="8" name="AutoShape 34">
              <a:extLst>
                <a:ext uri="{FF2B5EF4-FFF2-40B4-BE49-F238E27FC236}">
                  <a16:creationId xmlns:a16="http://schemas.microsoft.com/office/drawing/2014/main" id="{58A587D9-BB4D-4360-97B0-FB2A24B2DE61}"/>
                </a:ext>
              </a:extLst>
            </p:cNvPr>
            <p:cNvSpPr>
              <a:spLocks noChangeAspect="1" noChangeArrowheads="1"/>
            </p:cNvSpPr>
            <p:nvPr/>
          </p:nvSpPr>
          <p:spPr bwMode="auto">
            <a:xfrm>
              <a:off x="1776" y="830"/>
              <a:ext cx="2368" cy="2299"/>
            </a:xfrm>
            <a:prstGeom prst="bevel">
              <a:avLst>
                <a:gd name="adj" fmla="val 12500"/>
              </a:avLst>
            </a:prstGeom>
            <a:solidFill>
              <a:srgbClr val="FFFFFF"/>
            </a:solidFill>
            <a:ln w="9525">
              <a:solidFill>
                <a:srgbClr val="000000"/>
              </a:solidFill>
              <a:miter lim="800000"/>
              <a:headEnd/>
              <a:tailEnd/>
            </a:ln>
          </p:spPr>
          <p:txBody>
            <a:bodyPr wrap="none" anchor="ctr"/>
            <a:lstStyle/>
            <a:p>
              <a:pPr algn="ctr"/>
              <a:endParaRPr lang="en-US" sz="1742" dirty="0">
                <a:solidFill>
                  <a:srgbClr val="000000"/>
                </a:solidFill>
              </a:endParaRPr>
            </a:p>
          </p:txBody>
        </p:sp>
        <p:sp>
          <p:nvSpPr>
            <p:cNvPr id="9" name="Text Box 41">
              <a:extLst>
                <a:ext uri="{FF2B5EF4-FFF2-40B4-BE49-F238E27FC236}">
                  <a16:creationId xmlns:a16="http://schemas.microsoft.com/office/drawing/2014/main" id="{EC59155E-251B-407A-B04B-8942074705A0}"/>
                </a:ext>
              </a:extLst>
            </p:cNvPr>
            <p:cNvSpPr txBox="1">
              <a:spLocks noChangeAspect="1" noChangeArrowheads="1"/>
            </p:cNvSpPr>
            <p:nvPr/>
          </p:nvSpPr>
          <p:spPr bwMode="auto">
            <a:xfrm rot="10800000" flipV="1">
              <a:off x="1411" y="2874"/>
              <a:ext cx="3029" cy="380"/>
            </a:xfrm>
            <a:prstGeom prst="rect">
              <a:avLst/>
            </a:prstGeom>
            <a:noFill/>
            <a:ln w="9525">
              <a:noFill/>
              <a:miter lim="800000"/>
              <a:headEnd/>
              <a:tailEnd/>
            </a:ln>
          </p:spPr>
          <p:txBody>
            <a:bodyPr/>
            <a:lstStyle/>
            <a:p>
              <a:pPr algn="ctr"/>
              <a:endParaRPr lang="en-US" sz="1548" dirty="0">
                <a:solidFill>
                  <a:srgbClr val="000000"/>
                </a:solidFill>
              </a:endParaRPr>
            </a:p>
          </p:txBody>
        </p:sp>
      </p:grpSp>
      <p:pic>
        <p:nvPicPr>
          <p:cNvPr id="10" name="Picture 9">
            <a:extLst>
              <a:ext uri="{FF2B5EF4-FFF2-40B4-BE49-F238E27FC236}">
                <a16:creationId xmlns:a16="http://schemas.microsoft.com/office/drawing/2014/main" id="{ED8989B5-D855-4B26-99F7-8E25CBDB290C}"/>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4461600" y="2052997"/>
            <a:ext cx="3139836" cy="2427604"/>
          </a:xfrm>
          <a:prstGeom prst="rect">
            <a:avLst/>
          </a:prstGeom>
        </p:spPr>
      </p:pic>
    </p:spTree>
    <p:extLst>
      <p:ext uri="{BB962C8B-B14F-4D97-AF65-F5344CB8AC3E}">
        <p14:creationId xmlns:p14="http://schemas.microsoft.com/office/powerpoint/2010/main" val="395032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AC1A8-0C1A-4FA6-8C33-B7F26DA1DCF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288282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AC1A8-0C1A-4FA6-8C33-B7F26DA1DCF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38C60-612D-4D10-9E0F-AADC1D6A3DC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71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AC1A8-0C1A-4FA6-8C33-B7F26DA1DCFE}"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318618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AC1A8-0C1A-4FA6-8C33-B7F26DA1DCFE}"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140450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AC1A8-0C1A-4FA6-8C33-B7F26DA1DCFE}"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374971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0AC1A8-0C1A-4FA6-8C33-B7F26DA1DCFE}" type="datetimeFigureOut">
              <a:rPr lang="en-US" smtClean="0"/>
              <a:t>4/4/2025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214459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0AC1A8-0C1A-4FA6-8C33-B7F26DA1DCFE}" type="datetimeFigureOut">
              <a:rPr lang="en-US" smtClean="0"/>
              <a:t>4/4/2025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638C60-612D-4D10-9E0F-AADC1D6A3DC9}" type="slidenum">
              <a:rPr lang="en-US" smtClean="0"/>
              <a:t>‹#›</a:t>
            </a:fld>
            <a:endParaRPr lang="en-US"/>
          </a:p>
        </p:txBody>
      </p:sp>
    </p:spTree>
    <p:extLst>
      <p:ext uri="{BB962C8B-B14F-4D97-AF65-F5344CB8AC3E}">
        <p14:creationId xmlns:p14="http://schemas.microsoft.com/office/powerpoint/2010/main" val="175070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AC1A8-0C1A-4FA6-8C33-B7F26DA1DCFE}"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38C60-612D-4D10-9E0F-AADC1D6A3DC9}" type="slidenum">
              <a:rPr lang="en-US" smtClean="0"/>
              <a:t>‹#›</a:t>
            </a:fld>
            <a:endParaRPr lang="en-US"/>
          </a:p>
        </p:txBody>
      </p:sp>
    </p:spTree>
    <p:extLst>
      <p:ext uri="{BB962C8B-B14F-4D97-AF65-F5344CB8AC3E}">
        <p14:creationId xmlns:p14="http://schemas.microsoft.com/office/powerpoint/2010/main" val="13817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0AC1A8-0C1A-4FA6-8C33-B7F26DA1DCFE}" type="datetimeFigureOut">
              <a:rPr lang="en-US" smtClean="0"/>
              <a:t>4/4/2025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638C60-612D-4D10-9E0F-AADC1D6A3DC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4695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0"/>
            <a:ext cx="12192000" cy="878758"/>
          </a:xfrm>
          <a:prstGeom prst="rect">
            <a:avLst/>
          </a:prstGeom>
          <a:solidFill>
            <a:srgbClr val="006BB4"/>
          </a:solid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GB" sz="3484" i="0" dirty="0">
              <a:solidFill>
                <a:prstClr val="white"/>
              </a:solidFill>
              <a:latin typeface="Comic Sans MS" panose="030F0702030302020204" pitchFamily="66" charset="0"/>
            </a:endParaRPr>
          </a:p>
        </p:txBody>
      </p:sp>
      <p:sp>
        <p:nvSpPr>
          <p:cNvPr id="2" name="Title Placeholder 1"/>
          <p:cNvSpPr>
            <a:spLocks noGrp="1"/>
          </p:cNvSpPr>
          <p:nvPr>
            <p:ph type="title"/>
          </p:nvPr>
        </p:nvSpPr>
        <p:spPr>
          <a:xfrm>
            <a:off x="837230" y="215848"/>
            <a:ext cx="10388582" cy="492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7229" y="1094606"/>
            <a:ext cx="10517545" cy="5082818"/>
          </a:xfrm>
          <a:prstGeom prst="rect">
            <a:avLst/>
          </a:prstGeom>
        </p:spPr>
        <p:txBody>
          <a:bodyPr vert="horz" lIns="91440" tIns="45720" rIns="91440" bIns="45720" rtlCol="0">
            <a:normAutofit/>
          </a:bodyPr>
          <a:lstStyle/>
          <a:p>
            <a:pPr lvl="0"/>
            <a:r>
              <a:rPr lang="en-US" dirty="0"/>
              <a:t>Arial 28</a:t>
            </a:r>
          </a:p>
          <a:p>
            <a:pPr lvl="1"/>
            <a:r>
              <a:rPr lang="en-US" dirty="0"/>
              <a:t>Arial 24</a:t>
            </a:r>
          </a:p>
          <a:p>
            <a:pPr lvl="2"/>
            <a:r>
              <a:rPr lang="en-US" dirty="0"/>
              <a:t>Arial  20</a:t>
            </a:r>
          </a:p>
          <a:p>
            <a:pPr lvl="3"/>
            <a:r>
              <a:rPr lang="en-US" dirty="0"/>
              <a:t>Verdana 18</a:t>
            </a:r>
          </a:p>
          <a:p>
            <a:pPr lvl="4"/>
            <a:r>
              <a:rPr lang="en-US" dirty="0"/>
              <a:t>Fifth level</a:t>
            </a:r>
          </a:p>
        </p:txBody>
      </p:sp>
      <p:sp>
        <p:nvSpPr>
          <p:cNvPr id="4" name="Date Placeholder 3"/>
          <p:cNvSpPr>
            <a:spLocks noGrp="1"/>
          </p:cNvSpPr>
          <p:nvPr>
            <p:ph type="dt" sz="half" idx="2"/>
          </p:nvPr>
        </p:nvSpPr>
        <p:spPr>
          <a:xfrm>
            <a:off x="837229" y="6355634"/>
            <a:ext cx="2745042" cy="365637"/>
          </a:xfrm>
          <a:prstGeom prst="rect">
            <a:avLst/>
          </a:prstGeom>
        </p:spPr>
        <p:txBody>
          <a:bodyPr vert="horz" lIns="91440" tIns="45720" rIns="91440" bIns="45720" rtlCol="0" anchor="ctr"/>
          <a:lstStyle>
            <a:lvl1pPr algn="l">
              <a:defRPr sz="1161">
                <a:solidFill>
                  <a:schemeClr val="tx1">
                    <a:tint val="75000"/>
                  </a:schemeClr>
                </a:solidFill>
              </a:defRPr>
            </a:lvl1pPr>
          </a:lstStyle>
          <a:p>
            <a:fld id="{4430B864-16A3-4980-9E73-36F85C701C73}" type="datetime1">
              <a:rPr lang="en-US" smtClean="0">
                <a:solidFill>
                  <a:prstClr val="black">
                    <a:tint val="75000"/>
                  </a:prstClr>
                </a:solidFill>
              </a:rPr>
              <a:t>4/4/2025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755" y="6355634"/>
            <a:ext cx="4114493" cy="365637"/>
          </a:xfrm>
          <a:prstGeom prst="rect">
            <a:avLst/>
          </a:prstGeom>
        </p:spPr>
        <p:txBody>
          <a:bodyPr vert="horz" lIns="91440" tIns="45720" rIns="91440" bIns="45720" rtlCol="0" anchor="ctr"/>
          <a:lstStyle>
            <a:lvl1pPr algn="ctr">
              <a:defRPr sz="1161">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09730" y="6355634"/>
            <a:ext cx="2745043" cy="365637"/>
          </a:xfrm>
          <a:prstGeom prst="rect">
            <a:avLst/>
          </a:prstGeom>
        </p:spPr>
        <p:txBody>
          <a:bodyPr vert="horz" lIns="91440" tIns="45720" rIns="91440" bIns="45720" rtlCol="0" anchor="ctr"/>
          <a:lstStyle>
            <a:lvl1pPr algn="r">
              <a:defRPr sz="1548">
                <a:solidFill>
                  <a:schemeClr val="tx1">
                    <a:lumMod val="85000"/>
                    <a:lumOff val="15000"/>
                  </a:schemeClr>
                </a:solidFill>
              </a:defRPr>
            </a:lvl1pPr>
          </a:lstStyle>
          <a:p>
            <a:fld id="{F5E83A9F-4943-46E7-889C-87777598F311}" type="slidenum">
              <a:rPr lang="en-US" smtClean="0"/>
              <a:pPr/>
              <a:t>‹#›</a:t>
            </a:fld>
            <a:endParaRPr lang="en-US" dirty="0"/>
          </a:p>
        </p:txBody>
      </p:sp>
      <p:pic>
        <p:nvPicPr>
          <p:cNvPr id="10" name="Picture 9">
            <a:extLst>
              <a:ext uri="{FF2B5EF4-FFF2-40B4-BE49-F238E27FC236}">
                <a16:creationId xmlns:a16="http://schemas.microsoft.com/office/drawing/2014/main" id="{5DDA7DF8-C497-4863-AFA8-04EDD7F295B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04666" y="140425"/>
            <a:ext cx="794029" cy="597908"/>
          </a:xfrm>
          <a:prstGeom prst="rect">
            <a:avLst/>
          </a:prstGeom>
        </p:spPr>
      </p:pic>
    </p:spTree>
    <p:extLst>
      <p:ext uri="{BB962C8B-B14F-4D97-AF65-F5344CB8AC3E}">
        <p14:creationId xmlns:p14="http://schemas.microsoft.com/office/powerpoint/2010/main" val="6684481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sldNum="0" hdr="0" ftr="0" dt="0"/>
  <p:txStyles>
    <p:titleStyle>
      <a:lvl1pPr algn="ctr" defTabSz="884865" rtl="0" eaLnBrk="1" latinLnBrk="0" hangingPunct="1">
        <a:lnSpc>
          <a:spcPct val="90000"/>
        </a:lnSpc>
        <a:spcBef>
          <a:spcPct val="0"/>
        </a:spcBef>
        <a:buNone/>
        <a:defRPr sz="3484" b="1" kern="1200">
          <a:solidFill>
            <a:schemeClr val="bg1"/>
          </a:solidFill>
          <a:latin typeface="Comic Sans MS" panose="030F0702030302020204" pitchFamily="66" charset="0"/>
          <a:ea typeface="+mj-ea"/>
          <a:cs typeface="+mj-cs"/>
        </a:defRPr>
      </a:lvl1pPr>
    </p:titleStyle>
    <p:bodyStyle>
      <a:lvl1pPr marL="221216" indent="-221216" algn="l" defTabSz="884865" rtl="0" eaLnBrk="1" latinLnBrk="0" hangingPunct="1">
        <a:lnSpc>
          <a:spcPct val="90000"/>
        </a:lnSpc>
        <a:spcBef>
          <a:spcPts val="968"/>
        </a:spcBef>
        <a:buFont typeface="Arial" panose="020B0604020202020204" pitchFamily="34" charset="0"/>
        <a:buChar char="•"/>
        <a:defRPr sz="271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63649" indent="-221216" algn="l" defTabSz="884865" rtl="0" eaLnBrk="1" latinLnBrk="0" hangingPunct="1">
        <a:lnSpc>
          <a:spcPct val="90000"/>
        </a:lnSpc>
        <a:spcBef>
          <a:spcPts val="484"/>
        </a:spcBef>
        <a:buFont typeface="Arial" panose="020B0604020202020204" pitchFamily="34" charset="0"/>
        <a:buChar char="•"/>
        <a:defRPr sz="2322"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06081" indent="-221216" algn="l" defTabSz="884865" rtl="0" eaLnBrk="1" latinLnBrk="0" hangingPunct="1">
        <a:lnSpc>
          <a:spcPct val="90000"/>
        </a:lnSpc>
        <a:spcBef>
          <a:spcPts val="484"/>
        </a:spcBef>
        <a:buFont typeface="Arial" panose="020B0604020202020204" pitchFamily="34" charset="0"/>
        <a:buChar char="•"/>
        <a:defRPr sz="1935"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48514" indent="-221216" algn="l" defTabSz="884865" rtl="0" eaLnBrk="1" latinLnBrk="0" hangingPunct="1">
        <a:lnSpc>
          <a:spcPct val="90000"/>
        </a:lnSpc>
        <a:spcBef>
          <a:spcPts val="484"/>
        </a:spcBef>
        <a:buFont typeface="Arial" panose="020B0604020202020204" pitchFamily="34" charset="0"/>
        <a:buChar char="•"/>
        <a:defRPr sz="1742"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4pPr>
      <a:lvl5pPr marL="1990946" indent="-221216" algn="l" defTabSz="884865" rtl="0" eaLnBrk="1" latinLnBrk="0" hangingPunct="1">
        <a:lnSpc>
          <a:spcPct val="90000"/>
        </a:lnSpc>
        <a:spcBef>
          <a:spcPts val="484"/>
        </a:spcBef>
        <a:buFont typeface="Arial" panose="020B0604020202020204" pitchFamily="34" charset="0"/>
        <a:buChar char="•"/>
        <a:defRPr sz="1742" kern="1200">
          <a:solidFill>
            <a:schemeClr val="tx1">
              <a:lumMod val="85000"/>
              <a:lumOff val="15000"/>
            </a:schemeClr>
          </a:solidFill>
          <a:latin typeface="+mn-lt"/>
          <a:ea typeface="+mn-ea"/>
          <a:cs typeface="+mn-cs"/>
        </a:defRPr>
      </a:lvl5pPr>
      <a:lvl6pPr marL="2433378" indent="-221216" algn="l" defTabSz="884865"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6pPr>
      <a:lvl7pPr marL="2875811" indent="-221216" algn="l" defTabSz="884865"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243" indent="-221216" algn="l" defTabSz="884865"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0676" indent="-221216" algn="l" defTabSz="884865"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865" rtl="0" eaLnBrk="1" latinLnBrk="0" hangingPunct="1">
        <a:defRPr sz="1742" kern="1200">
          <a:solidFill>
            <a:schemeClr val="tx1"/>
          </a:solidFill>
          <a:latin typeface="+mn-lt"/>
          <a:ea typeface="+mn-ea"/>
          <a:cs typeface="+mn-cs"/>
        </a:defRPr>
      </a:lvl1pPr>
      <a:lvl2pPr marL="442432" algn="l" defTabSz="884865" rtl="0" eaLnBrk="1" latinLnBrk="0" hangingPunct="1">
        <a:defRPr sz="1742" kern="1200">
          <a:solidFill>
            <a:schemeClr val="tx1"/>
          </a:solidFill>
          <a:latin typeface="+mn-lt"/>
          <a:ea typeface="+mn-ea"/>
          <a:cs typeface="+mn-cs"/>
        </a:defRPr>
      </a:lvl2pPr>
      <a:lvl3pPr marL="884865" algn="l" defTabSz="884865" rtl="0" eaLnBrk="1" latinLnBrk="0" hangingPunct="1">
        <a:defRPr sz="1742" kern="1200">
          <a:solidFill>
            <a:schemeClr val="tx1"/>
          </a:solidFill>
          <a:latin typeface="+mn-lt"/>
          <a:ea typeface="+mn-ea"/>
          <a:cs typeface="+mn-cs"/>
        </a:defRPr>
      </a:lvl3pPr>
      <a:lvl4pPr marL="1327297" algn="l" defTabSz="884865" rtl="0" eaLnBrk="1" latinLnBrk="0" hangingPunct="1">
        <a:defRPr sz="1742" kern="1200">
          <a:solidFill>
            <a:schemeClr val="tx1"/>
          </a:solidFill>
          <a:latin typeface="+mn-lt"/>
          <a:ea typeface="+mn-ea"/>
          <a:cs typeface="+mn-cs"/>
        </a:defRPr>
      </a:lvl4pPr>
      <a:lvl5pPr marL="1769730" algn="l" defTabSz="884865" rtl="0" eaLnBrk="1" latinLnBrk="0" hangingPunct="1">
        <a:defRPr sz="1742" kern="1200">
          <a:solidFill>
            <a:schemeClr val="tx1"/>
          </a:solidFill>
          <a:latin typeface="+mn-lt"/>
          <a:ea typeface="+mn-ea"/>
          <a:cs typeface="+mn-cs"/>
        </a:defRPr>
      </a:lvl5pPr>
      <a:lvl6pPr marL="2212162" algn="l" defTabSz="884865" rtl="0" eaLnBrk="1" latinLnBrk="0" hangingPunct="1">
        <a:defRPr sz="1742" kern="1200">
          <a:solidFill>
            <a:schemeClr val="tx1"/>
          </a:solidFill>
          <a:latin typeface="+mn-lt"/>
          <a:ea typeface="+mn-ea"/>
          <a:cs typeface="+mn-cs"/>
        </a:defRPr>
      </a:lvl6pPr>
      <a:lvl7pPr marL="2654595" algn="l" defTabSz="884865" rtl="0" eaLnBrk="1" latinLnBrk="0" hangingPunct="1">
        <a:defRPr sz="1742" kern="1200">
          <a:solidFill>
            <a:schemeClr val="tx1"/>
          </a:solidFill>
          <a:latin typeface="+mn-lt"/>
          <a:ea typeface="+mn-ea"/>
          <a:cs typeface="+mn-cs"/>
        </a:defRPr>
      </a:lvl7pPr>
      <a:lvl8pPr marL="3097027" algn="l" defTabSz="884865" rtl="0" eaLnBrk="1" latinLnBrk="0" hangingPunct="1">
        <a:defRPr sz="1742" kern="1200">
          <a:solidFill>
            <a:schemeClr val="tx1"/>
          </a:solidFill>
          <a:latin typeface="+mn-lt"/>
          <a:ea typeface="+mn-ea"/>
          <a:cs typeface="+mn-cs"/>
        </a:defRPr>
      </a:lvl8pPr>
      <a:lvl9pPr marL="3539460" algn="l" defTabSz="884865" rtl="0" eaLnBrk="1" latinLnBrk="0" hangingPunct="1">
        <a:defRPr sz="17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4C70-08A8-916C-BF1E-49B149F3DCAA}"/>
              </a:ext>
            </a:extLst>
          </p:cNvPr>
          <p:cNvSpPr>
            <a:spLocks noGrp="1"/>
          </p:cNvSpPr>
          <p:nvPr>
            <p:ph type="ctrTitle"/>
          </p:nvPr>
        </p:nvSpPr>
        <p:spPr>
          <a:xfrm>
            <a:off x="1097280" y="1259380"/>
            <a:ext cx="10058400" cy="2909497"/>
          </a:xfrm>
        </p:spPr>
        <p:txBody>
          <a:bodyPr>
            <a:normAutofit fontScale="90000"/>
          </a:bodyPr>
          <a:lstStyle/>
          <a:p>
            <a:pPr algn="ctr"/>
            <a:r>
              <a:rPr lang="en-US" sz="8000" b="1" dirty="0">
                <a:solidFill>
                  <a:srgbClr val="00B0F0"/>
                </a:solidFill>
                <a:latin typeface="Californian FB" panose="0207040306080B030204" pitchFamily="18" charset="0"/>
                <a:ea typeface="Calibri" panose="020F0502020204030204" pitchFamily="34" charset="0"/>
                <a:cs typeface="Calibri" panose="020F0502020204030204" pitchFamily="34" charset="0"/>
              </a:rPr>
              <a:t>Yes, Why and the Society of St Vincent de Paul </a:t>
            </a:r>
          </a:p>
        </p:txBody>
      </p:sp>
      <p:sp>
        <p:nvSpPr>
          <p:cNvPr id="3" name="Subtitle 2">
            <a:extLst>
              <a:ext uri="{FF2B5EF4-FFF2-40B4-BE49-F238E27FC236}">
                <a16:creationId xmlns:a16="http://schemas.microsoft.com/office/drawing/2014/main" id="{7855298E-F309-ED46-4AE2-FDC97037E6EF}"/>
              </a:ext>
            </a:extLst>
          </p:cNvPr>
          <p:cNvSpPr>
            <a:spLocks noGrp="1"/>
          </p:cNvSpPr>
          <p:nvPr>
            <p:ph type="subTitle" idx="1"/>
          </p:nvPr>
        </p:nvSpPr>
        <p:spPr/>
        <p:txBody>
          <a:bodyPr>
            <a:normAutofit/>
          </a:bodyPr>
          <a:lstStyle/>
          <a:p>
            <a:pPr algn="ctr"/>
            <a:r>
              <a:rPr lang="en-US" sz="3600" b="1" dirty="0"/>
              <a:t>Living &amp; Caring as a Vincentian 2025</a:t>
            </a:r>
          </a:p>
        </p:txBody>
      </p:sp>
      <p:pic>
        <p:nvPicPr>
          <p:cNvPr id="4" name="Picture 3" descr="A blue circle with letters and text&#10;&#10;AI-generated content may be incorrect.">
            <a:extLst>
              <a:ext uri="{FF2B5EF4-FFF2-40B4-BE49-F238E27FC236}">
                <a16:creationId xmlns:a16="http://schemas.microsoft.com/office/drawing/2014/main" id="{367ED4A5-113D-E28E-42D9-47ED25DA1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72" y="5798574"/>
            <a:ext cx="1059426" cy="1059426"/>
          </a:xfrm>
          <a:prstGeom prst="rect">
            <a:avLst/>
          </a:prstGeom>
        </p:spPr>
      </p:pic>
    </p:spTree>
    <p:extLst>
      <p:ext uri="{BB962C8B-B14F-4D97-AF65-F5344CB8AC3E}">
        <p14:creationId xmlns:p14="http://schemas.microsoft.com/office/powerpoint/2010/main" val="156162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1E30D-4054-618A-C571-BE0D27C96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54456-4A60-2E0B-D38C-93D8C5107E31}"/>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What Does 2025 Look Like</a:t>
            </a:r>
          </a:p>
        </p:txBody>
      </p:sp>
      <p:pic>
        <p:nvPicPr>
          <p:cNvPr id="10" name="Picture 9" descr="A blue circle with letters and text&#10;&#10;AI-generated content may be incorrect.">
            <a:extLst>
              <a:ext uri="{FF2B5EF4-FFF2-40B4-BE49-F238E27FC236}">
                <a16:creationId xmlns:a16="http://schemas.microsoft.com/office/drawing/2014/main" id="{A3ECD903-1493-6C47-3794-68E99F77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sp>
        <p:nvSpPr>
          <p:cNvPr id="7" name="Content Placeholder 6">
            <a:extLst>
              <a:ext uri="{FF2B5EF4-FFF2-40B4-BE49-F238E27FC236}">
                <a16:creationId xmlns:a16="http://schemas.microsoft.com/office/drawing/2014/main" id="{88A3860E-9380-CB13-D1B6-9C667B66740E}"/>
              </a:ext>
            </a:extLst>
          </p:cNvPr>
          <p:cNvSpPr>
            <a:spLocks noGrp="1"/>
          </p:cNvSpPr>
          <p:nvPr>
            <p:ph idx="1"/>
          </p:nvPr>
        </p:nvSpPr>
        <p:spPr>
          <a:xfrm>
            <a:off x="1097280" y="1845734"/>
            <a:ext cx="4998720" cy="4023360"/>
          </a:xfrm>
        </p:spPr>
        <p:txBody>
          <a:bodyPr vert="horz" lIns="0">
            <a:normAutofit lnSpcReduction="10000"/>
          </a:bodyPr>
          <a:lstStyle/>
          <a:p>
            <a:pPr>
              <a:buFont typeface="Arial" panose="020B0604020202020204" pitchFamily="34" charset="0"/>
              <a:buChar char="•"/>
            </a:pPr>
            <a:r>
              <a:rPr lang="en-US" sz="3400" dirty="0">
                <a:latin typeface="Californian FB" panose="0207040306080B030204" pitchFamily="18" charset="0"/>
              </a:rPr>
              <a:t>Motel 2 Home</a:t>
            </a:r>
          </a:p>
          <a:p>
            <a:pPr>
              <a:buFont typeface="Arial" panose="020B0604020202020204" pitchFamily="34" charset="0"/>
              <a:buChar char="•"/>
            </a:pPr>
            <a:r>
              <a:rPr lang="en-US" sz="3400" dirty="0">
                <a:latin typeface="Californian FB" panose="0207040306080B030204" pitchFamily="18" charset="0"/>
              </a:rPr>
              <a:t>Car Repair</a:t>
            </a:r>
          </a:p>
          <a:p>
            <a:pPr>
              <a:buFont typeface="Arial" panose="020B0604020202020204" pitchFamily="34" charset="0"/>
              <a:buChar char="•"/>
            </a:pPr>
            <a:r>
              <a:rPr lang="en-US" sz="3400" dirty="0">
                <a:latin typeface="Californian FB" panose="0207040306080B030204" pitchFamily="18" charset="0"/>
              </a:rPr>
              <a:t>Rest Easy Mattress Program</a:t>
            </a:r>
          </a:p>
          <a:p>
            <a:pPr>
              <a:buFont typeface="Arial" panose="020B0604020202020204" pitchFamily="34" charset="0"/>
              <a:buChar char="•"/>
            </a:pPr>
            <a:r>
              <a:rPr lang="en-US" sz="3400" dirty="0">
                <a:latin typeface="Californian FB" panose="0207040306080B030204" pitchFamily="18" charset="0"/>
              </a:rPr>
              <a:t>Voice for the Poor Advocacy</a:t>
            </a:r>
          </a:p>
          <a:p>
            <a:pPr>
              <a:buFont typeface="Arial" panose="020B0604020202020204" pitchFamily="34" charset="0"/>
              <a:buChar char="•"/>
            </a:pPr>
            <a:r>
              <a:rPr lang="en-US" sz="3400" dirty="0">
                <a:latin typeface="Californian FB" panose="0207040306080B030204" pitchFamily="18" charset="0"/>
              </a:rPr>
              <a:t>Young Vincentians  </a:t>
            </a:r>
          </a:p>
        </p:txBody>
      </p:sp>
      <p:pic>
        <p:nvPicPr>
          <p:cNvPr id="4" name="Picture 3" descr="A person standing in a room&#10;&#10;AI-generated content may be incorrect.">
            <a:extLst>
              <a:ext uri="{FF2B5EF4-FFF2-40B4-BE49-F238E27FC236}">
                <a16:creationId xmlns:a16="http://schemas.microsoft.com/office/drawing/2014/main" id="{3F19C181-1045-37BB-E5B0-B7E15503C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236" y="1845734"/>
            <a:ext cx="2775204" cy="3692579"/>
          </a:xfrm>
          <a:prstGeom prst="rect">
            <a:avLst/>
          </a:prstGeom>
        </p:spPr>
      </p:pic>
    </p:spTree>
    <p:extLst>
      <p:ext uri="{BB962C8B-B14F-4D97-AF65-F5344CB8AC3E}">
        <p14:creationId xmlns:p14="http://schemas.microsoft.com/office/powerpoint/2010/main" val="20562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93D0-BE9E-B14F-5DFD-70428E843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D05E1-7FAA-222C-6BDD-F8CAE45890AC}"/>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What Does 2025 Look Like</a:t>
            </a:r>
          </a:p>
        </p:txBody>
      </p:sp>
      <p:pic>
        <p:nvPicPr>
          <p:cNvPr id="10" name="Picture 9" descr="A blue circle with letters and text&#10;&#10;AI-generated content may be incorrect.">
            <a:extLst>
              <a:ext uri="{FF2B5EF4-FFF2-40B4-BE49-F238E27FC236}">
                <a16:creationId xmlns:a16="http://schemas.microsoft.com/office/drawing/2014/main" id="{218E59A0-3B3E-1D72-ECA5-FAB991E6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sp>
        <p:nvSpPr>
          <p:cNvPr id="7" name="Content Placeholder 6">
            <a:extLst>
              <a:ext uri="{FF2B5EF4-FFF2-40B4-BE49-F238E27FC236}">
                <a16:creationId xmlns:a16="http://schemas.microsoft.com/office/drawing/2014/main" id="{B8A6F385-3297-8CB1-6770-33EB4ABE736B}"/>
              </a:ext>
            </a:extLst>
          </p:cNvPr>
          <p:cNvSpPr>
            <a:spLocks noGrp="1"/>
          </p:cNvSpPr>
          <p:nvPr>
            <p:ph idx="1"/>
          </p:nvPr>
        </p:nvSpPr>
        <p:spPr>
          <a:xfrm>
            <a:off x="1066800" y="4914244"/>
            <a:ext cx="10058399" cy="1059427"/>
          </a:xfrm>
        </p:spPr>
        <p:txBody>
          <a:bodyPr vert="horz" lIns="0">
            <a:normAutofit/>
          </a:bodyPr>
          <a:lstStyle/>
          <a:p>
            <a:pPr marL="0" indent="0" algn="ctr">
              <a:buNone/>
            </a:pPr>
            <a:r>
              <a:rPr lang="en-US" sz="3400" dirty="0">
                <a:latin typeface="Californian FB" panose="0207040306080B030204" pitchFamily="18" charset="0"/>
              </a:rPr>
              <a:t>2 thrift stores in Richmond area with our newest opening in Fall 2025</a:t>
            </a:r>
          </a:p>
        </p:txBody>
      </p:sp>
      <p:pic>
        <p:nvPicPr>
          <p:cNvPr id="4" name="Picture 3" descr="A building with glass doors&#10;&#10;AI-generated content may be incorrect.">
            <a:extLst>
              <a:ext uri="{FF2B5EF4-FFF2-40B4-BE49-F238E27FC236}">
                <a16:creationId xmlns:a16="http://schemas.microsoft.com/office/drawing/2014/main" id="{3191E4F4-D5B5-62D5-F762-66174FD0B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79" y="1737359"/>
            <a:ext cx="4023569" cy="3017677"/>
          </a:xfrm>
          <a:prstGeom prst="rect">
            <a:avLst/>
          </a:prstGeom>
        </p:spPr>
      </p:pic>
      <p:pic>
        <p:nvPicPr>
          <p:cNvPr id="1026" name="Picture 2" descr="Richmond magazine - The iconic saguaro cactus sign at Westland Shopping  Center in Henrico has been intact and untouched since the 1960s. #rva  #funfact #welovethiscity #neonsign | Facebook">
            <a:extLst>
              <a:ext uri="{FF2B5EF4-FFF2-40B4-BE49-F238E27FC236}">
                <a16:creationId xmlns:a16="http://schemas.microsoft.com/office/drawing/2014/main" id="{089D4D75-CAD3-1971-778A-258FD319F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640" y="1772428"/>
            <a:ext cx="2966719" cy="296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0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48D7-3E3E-8A51-AD23-FB1DF2339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A9F0C-3F10-F011-196F-0D5421D75973}"/>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What Does 2025 Look Like</a:t>
            </a:r>
          </a:p>
        </p:txBody>
      </p:sp>
      <p:pic>
        <p:nvPicPr>
          <p:cNvPr id="10" name="Picture 9" descr="A blue circle with letters and text&#10;&#10;AI-generated content may be incorrect.">
            <a:extLst>
              <a:ext uri="{FF2B5EF4-FFF2-40B4-BE49-F238E27FC236}">
                <a16:creationId xmlns:a16="http://schemas.microsoft.com/office/drawing/2014/main" id="{F84A492E-C343-9542-78BB-32E336D87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pic>
        <p:nvPicPr>
          <p:cNvPr id="8" name="Content Placeholder 7" descr="A large room with a carpet and chairs&#10;&#10;AI-generated content may be incorrect.">
            <a:extLst>
              <a:ext uri="{FF2B5EF4-FFF2-40B4-BE49-F238E27FC236}">
                <a16:creationId xmlns:a16="http://schemas.microsoft.com/office/drawing/2014/main" id="{98700A32-DEFE-7CD6-8ECF-4A93BDC03B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342" y="1830927"/>
            <a:ext cx="4689633" cy="3004502"/>
          </a:xfrm>
        </p:spPr>
      </p:pic>
      <p:pic>
        <p:nvPicPr>
          <p:cNvPr id="13" name="Picture 12" descr="A group of people standing together&#10;&#10;AI-generated content may be incorrect.">
            <a:extLst>
              <a:ext uri="{FF2B5EF4-FFF2-40B4-BE49-F238E27FC236}">
                <a16:creationId xmlns:a16="http://schemas.microsoft.com/office/drawing/2014/main" id="{3BE81253-3EEF-01B5-4D5A-0E4BAE700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198" y="1830927"/>
            <a:ext cx="4150852" cy="3004502"/>
          </a:xfrm>
          <a:prstGeom prst="rect">
            <a:avLst/>
          </a:prstGeom>
        </p:spPr>
      </p:pic>
      <p:sp>
        <p:nvSpPr>
          <p:cNvPr id="15" name="TextBox 14">
            <a:extLst>
              <a:ext uri="{FF2B5EF4-FFF2-40B4-BE49-F238E27FC236}">
                <a16:creationId xmlns:a16="http://schemas.microsoft.com/office/drawing/2014/main" id="{121BB1BF-B6F2-27DE-2210-0FD2CC623AE9}"/>
              </a:ext>
            </a:extLst>
          </p:cNvPr>
          <p:cNvSpPr txBox="1"/>
          <p:nvPr/>
        </p:nvSpPr>
        <p:spPr>
          <a:xfrm>
            <a:off x="1206342" y="5130166"/>
            <a:ext cx="9861708" cy="1138773"/>
          </a:xfrm>
          <a:prstGeom prst="rect">
            <a:avLst/>
          </a:prstGeom>
          <a:noFill/>
        </p:spPr>
        <p:txBody>
          <a:bodyPr wrap="square" rtlCol="0">
            <a:spAutoFit/>
          </a:bodyPr>
          <a:lstStyle/>
          <a:p>
            <a:pPr algn="ctr"/>
            <a:r>
              <a:rPr lang="en-US" sz="3400" b="1" dirty="0">
                <a:latin typeface="Californian FB" panose="0207040306080B030204" pitchFamily="18" charset="0"/>
              </a:rPr>
              <a:t>Night of Hope at The Jefferson-May 30, 2025</a:t>
            </a:r>
          </a:p>
          <a:p>
            <a:pPr algn="ctr"/>
            <a:r>
              <a:rPr lang="en-US" sz="3400" b="1" dirty="0">
                <a:solidFill>
                  <a:srgbClr val="FF0000"/>
                </a:solidFill>
                <a:latin typeface="Californian FB" panose="0207040306080B030204" pitchFamily="18" charset="0"/>
              </a:rPr>
              <a:t>www.svdp-rvacouncil.org</a:t>
            </a:r>
          </a:p>
        </p:txBody>
      </p:sp>
    </p:spTree>
    <p:extLst>
      <p:ext uri="{BB962C8B-B14F-4D97-AF65-F5344CB8AC3E}">
        <p14:creationId xmlns:p14="http://schemas.microsoft.com/office/powerpoint/2010/main" val="53713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A101E-178A-4C7A-76A2-4A21892FD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B184E-6389-D6FD-D37C-640103DA5128}"/>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Hopes for the Future</a:t>
            </a:r>
          </a:p>
        </p:txBody>
      </p:sp>
      <p:pic>
        <p:nvPicPr>
          <p:cNvPr id="10" name="Picture 9" descr="A blue circle with letters and text&#10;&#10;AI-generated content may be incorrect.">
            <a:extLst>
              <a:ext uri="{FF2B5EF4-FFF2-40B4-BE49-F238E27FC236}">
                <a16:creationId xmlns:a16="http://schemas.microsoft.com/office/drawing/2014/main" id="{0977123F-BE15-7296-A4C4-9A5B70B2D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sp>
        <p:nvSpPr>
          <p:cNvPr id="7" name="Content Placeholder 6">
            <a:extLst>
              <a:ext uri="{FF2B5EF4-FFF2-40B4-BE49-F238E27FC236}">
                <a16:creationId xmlns:a16="http://schemas.microsoft.com/office/drawing/2014/main" id="{6D43F404-8293-3B96-0725-E4DDB0DB7086}"/>
              </a:ext>
            </a:extLst>
          </p:cNvPr>
          <p:cNvSpPr>
            <a:spLocks noGrp="1"/>
          </p:cNvSpPr>
          <p:nvPr>
            <p:ph idx="1"/>
          </p:nvPr>
        </p:nvSpPr>
        <p:spPr>
          <a:xfrm>
            <a:off x="1097279" y="1845734"/>
            <a:ext cx="5434149" cy="4023360"/>
          </a:xfrm>
        </p:spPr>
        <p:txBody>
          <a:bodyPr vert="horz" lIns="0">
            <a:normAutofit/>
          </a:bodyPr>
          <a:lstStyle/>
          <a:p>
            <a:pPr>
              <a:buFont typeface="Arial" panose="020B0604020202020204" pitchFamily="34" charset="0"/>
              <a:buChar char="•"/>
            </a:pPr>
            <a:r>
              <a:rPr lang="en-US" sz="3400" dirty="0">
                <a:latin typeface="Californian FB" panose="0207040306080B030204" pitchFamily="18" charset="0"/>
              </a:rPr>
              <a:t>New Conferences</a:t>
            </a:r>
          </a:p>
          <a:p>
            <a:pPr>
              <a:buFont typeface="Arial" panose="020B0604020202020204" pitchFamily="34" charset="0"/>
              <a:buChar char="•"/>
            </a:pPr>
            <a:r>
              <a:rPr lang="en-US" sz="3400" dirty="0">
                <a:latin typeface="Californian FB" panose="0207040306080B030204" pitchFamily="18" charset="0"/>
              </a:rPr>
              <a:t>More Vincentians</a:t>
            </a:r>
          </a:p>
          <a:p>
            <a:pPr>
              <a:buFont typeface="Arial" panose="020B0604020202020204" pitchFamily="34" charset="0"/>
              <a:buChar char="•"/>
            </a:pPr>
            <a:r>
              <a:rPr lang="en-US" sz="3400" dirty="0">
                <a:latin typeface="Californian FB" panose="0207040306080B030204" pitchFamily="18" charset="0"/>
              </a:rPr>
              <a:t>More volunteer opportunities</a:t>
            </a:r>
          </a:p>
          <a:p>
            <a:pPr>
              <a:buFont typeface="Arial" panose="020B0604020202020204" pitchFamily="34" charset="0"/>
              <a:buChar char="•"/>
            </a:pPr>
            <a:r>
              <a:rPr lang="en-US" sz="3400" dirty="0">
                <a:latin typeface="Californian FB" panose="0207040306080B030204" pitchFamily="18" charset="0"/>
              </a:rPr>
              <a:t>New programs</a:t>
            </a:r>
          </a:p>
          <a:p>
            <a:pPr lvl="1">
              <a:buFont typeface="Arial" panose="020B0604020202020204" pitchFamily="34" charset="0"/>
              <a:buChar char="•"/>
            </a:pPr>
            <a:r>
              <a:rPr lang="en-US" sz="3200" dirty="0">
                <a:latin typeface="Californian FB" panose="0207040306080B030204" pitchFamily="18" charset="0"/>
              </a:rPr>
              <a:t>Food</a:t>
            </a:r>
          </a:p>
          <a:p>
            <a:pPr lvl="1">
              <a:buFont typeface="Arial" panose="020B0604020202020204" pitchFamily="34" charset="0"/>
              <a:buChar char="•"/>
            </a:pPr>
            <a:r>
              <a:rPr lang="en-US" sz="3200" dirty="0">
                <a:latin typeface="Californian FB" panose="0207040306080B030204" pitchFamily="18" charset="0"/>
              </a:rPr>
              <a:t>Intake</a:t>
            </a:r>
          </a:p>
          <a:p>
            <a:pPr lvl="1">
              <a:buFont typeface="Arial" panose="020B0604020202020204" pitchFamily="34" charset="0"/>
              <a:buChar char="•"/>
            </a:pPr>
            <a:r>
              <a:rPr lang="en-US" sz="3200" dirty="0">
                <a:latin typeface="Californian FB" panose="0207040306080B030204" pitchFamily="18" charset="0"/>
              </a:rPr>
              <a:t>School support programs</a:t>
            </a:r>
          </a:p>
        </p:txBody>
      </p:sp>
      <p:pic>
        <p:nvPicPr>
          <p:cNvPr id="5" name="Picture 4" descr="A group of men standing in a tunnel&#10;&#10;AI-generated content may be incorrect.">
            <a:extLst>
              <a:ext uri="{FF2B5EF4-FFF2-40B4-BE49-F238E27FC236}">
                <a16:creationId xmlns:a16="http://schemas.microsoft.com/office/drawing/2014/main" id="{E68F211E-B2AA-57C6-09D4-5ACE1E12F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558" y="1845734"/>
            <a:ext cx="3142163" cy="4180840"/>
          </a:xfrm>
          <a:prstGeom prst="rect">
            <a:avLst/>
          </a:prstGeom>
        </p:spPr>
      </p:pic>
    </p:spTree>
    <p:extLst>
      <p:ext uri="{BB962C8B-B14F-4D97-AF65-F5344CB8AC3E}">
        <p14:creationId xmlns:p14="http://schemas.microsoft.com/office/powerpoint/2010/main" val="31480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7FECE-0A69-F716-D17A-8A945BF17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AC19F-969A-2E45-34DE-4440B0E2D8F9}"/>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Hopes for the Future</a:t>
            </a:r>
          </a:p>
        </p:txBody>
      </p:sp>
      <p:pic>
        <p:nvPicPr>
          <p:cNvPr id="10" name="Picture 9" descr="A blue circle with letters and text&#10;&#10;AI-generated content may be incorrect.">
            <a:extLst>
              <a:ext uri="{FF2B5EF4-FFF2-40B4-BE49-F238E27FC236}">
                <a16:creationId xmlns:a16="http://schemas.microsoft.com/office/drawing/2014/main" id="{3C1172FE-21E2-949A-69E4-E18B5872F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sp>
        <p:nvSpPr>
          <p:cNvPr id="7" name="Content Placeholder 6">
            <a:extLst>
              <a:ext uri="{FF2B5EF4-FFF2-40B4-BE49-F238E27FC236}">
                <a16:creationId xmlns:a16="http://schemas.microsoft.com/office/drawing/2014/main" id="{138DA9EB-BC4E-AFE6-39D2-C3BED1062C14}"/>
              </a:ext>
            </a:extLst>
          </p:cNvPr>
          <p:cNvSpPr>
            <a:spLocks noGrp="1"/>
          </p:cNvSpPr>
          <p:nvPr>
            <p:ph idx="1"/>
          </p:nvPr>
        </p:nvSpPr>
        <p:spPr>
          <a:xfrm>
            <a:off x="1198879" y="5557520"/>
            <a:ext cx="10993121" cy="574641"/>
          </a:xfrm>
        </p:spPr>
        <p:txBody>
          <a:bodyPr vert="horz" lIns="0">
            <a:normAutofit/>
          </a:bodyPr>
          <a:lstStyle/>
          <a:p>
            <a:pPr marL="0" indent="0">
              <a:buNone/>
            </a:pPr>
            <a:r>
              <a:rPr lang="en-US" sz="3400" dirty="0">
                <a:latin typeface="Californian FB" panose="0207040306080B030204" pitchFamily="18" charset="0"/>
              </a:rPr>
              <a:t>Vincentian Center where we can serve more neighbors in need</a:t>
            </a:r>
          </a:p>
        </p:txBody>
      </p:sp>
      <p:sp>
        <p:nvSpPr>
          <p:cNvPr id="3" name="AutoShape 2">
            <a:extLst>
              <a:ext uri="{FF2B5EF4-FFF2-40B4-BE49-F238E27FC236}">
                <a16:creationId xmlns:a16="http://schemas.microsoft.com/office/drawing/2014/main" id="{EA21BAD8-FCFA-79CA-C72F-5E79D1186FF2}"/>
              </a:ext>
            </a:extLst>
          </p:cNvPr>
          <p:cNvSpPr>
            <a:spLocks noChangeAspect="1" noChangeArrowheads="1"/>
          </p:cNvSpPr>
          <p:nvPr/>
        </p:nvSpPr>
        <p:spPr bwMode="auto">
          <a:xfrm>
            <a:off x="4439920" y="1772920"/>
            <a:ext cx="2519680" cy="2519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building with glass doors&#10;&#10;AI-generated content may be incorrect.">
            <a:extLst>
              <a:ext uri="{FF2B5EF4-FFF2-40B4-BE49-F238E27FC236}">
                <a16:creationId xmlns:a16="http://schemas.microsoft.com/office/drawing/2014/main" id="{D277EF54-0018-42CA-A365-08D60C2B1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77640" y="1554480"/>
            <a:ext cx="3749040" cy="4185920"/>
          </a:xfrm>
          <a:prstGeom prst="rect">
            <a:avLst/>
          </a:prstGeom>
        </p:spPr>
      </p:pic>
    </p:spTree>
    <p:extLst>
      <p:ext uri="{BB962C8B-B14F-4D97-AF65-F5344CB8AC3E}">
        <p14:creationId xmlns:p14="http://schemas.microsoft.com/office/powerpoint/2010/main" val="225689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D6DD-B3C7-D940-9121-2C5263081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20713-5218-B6E8-D19E-76CFDAF53FF4}"/>
              </a:ext>
            </a:extLst>
          </p:cNvPr>
          <p:cNvSpPr>
            <a:spLocks noGrp="1"/>
          </p:cNvSpPr>
          <p:nvPr>
            <p:ph type="title"/>
          </p:nvPr>
        </p:nvSpPr>
        <p:spPr/>
        <p:txBody>
          <a:bodyPr>
            <a:normAutofit/>
          </a:bodyPr>
          <a:lstStyle/>
          <a:p>
            <a:pPr algn="ctr"/>
            <a:endParaRPr lang="en-US" sz="5400" b="1" dirty="0">
              <a:solidFill>
                <a:srgbClr val="00B0F0"/>
              </a:solidFill>
              <a:latin typeface="Californian FB" panose="0207040306080B030204" pitchFamily="18" charset="0"/>
            </a:endParaRPr>
          </a:p>
        </p:txBody>
      </p:sp>
      <p:pic>
        <p:nvPicPr>
          <p:cNvPr id="10" name="Picture 9" descr="A blue circle with letters and text&#10;&#10;AI-generated content may be incorrect.">
            <a:extLst>
              <a:ext uri="{FF2B5EF4-FFF2-40B4-BE49-F238E27FC236}">
                <a16:creationId xmlns:a16="http://schemas.microsoft.com/office/drawing/2014/main" id="{8029D457-7262-10F0-8B7B-DB002BF69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pic>
        <p:nvPicPr>
          <p:cNvPr id="5" name="Content Placeholder 4" descr="A group of girls holding a sign&#10;&#10;AI-generated content may be incorrect.">
            <a:extLst>
              <a:ext uri="{FF2B5EF4-FFF2-40B4-BE49-F238E27FC236}">
                <a16:creationId xmlns:a16="http://schemas.microsoft.com/office/drawing/2014/main" id="{752A052A-5E32-0F14-2098-7B7F9AC06E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9760" y="87429"/>
            <a:ext cx="8852082" cy="5890662"/>
          </a:xfrm>
        </p:spPr>
      </p:pic>
      <p:sp>
        <p:nvSpPr>
          <p:cNvPr id="3" name="AutoShape 2">
            <a:extLst>
              <a:ext uri="{FF2B5EF4-FFF2-40B4-BE49-F238E27FC236}">
                <a16:creationId xmlns:a16="http://schemas.microsoft.com/office/drawing/2014/main" id="{257ED495-81DF-79C9-8622-25C4B2BAF0CB}"/>
              </a:ext>
            </a:extLst>
          </p:cNvPr>
          <p:cNvSpPr>
            <a:spLocks noChangeAspect="1" noChangeArrowheads="1"/>
          </p:cNvSpPr>
          <p:nvPr/>
        </p:nvSpPr>
        <p:spPr bwMode="auto">
          <a:xfrm>
            <a:off x="4439920" y="1772920"/>
            <a:ext cx="2519680" cy="2519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085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7EF2-B86E-A9EE-4222-679F46471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E1AB2-C11D-1336-C832-F148F9831591}"/>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My Yes to St Vincent de Paul</a:t>
            </a:r>
          </a:p>
        </p:txBody>
      </p:sp>
      <p:sp>
        <p:nvSpPr>
          <p:cNvPr id="8" name="TextBox 7">
            <a:extLst>
              <a:ext uri="{FF2B5EF4-FFF2-40B4-BE49-F238E27FC236}">
                <a16:creationId xmlns:a16="http://schemas.microsoft.com/office/drawing/2014/main" id="{08CCBBA6-4056-1ED8-A134-A11CA67CB788}"/>
              </a:ext>
            </a:extLst>
          </p:cNvPr>
          <p:cNvSpPr txBox="1"/>
          <p:nvPr/>
        </p:nvSpPr>
        <p:spPr>
          <a:xfrm>
            <a:off x="1105056" y="1999060"/>
            <a:ext cx="5909187" cy="3754874"/>
          </a:xfrm>
          <a:prstGeom prst="rect">
            <a:avLst/>
          </a:prstGeom>
          <a:noFill/>
        </p:spPr>
        <p:txBody>
          <a:bodyPr wrap="square" rtlCol="0">
            <a:spAutoFit/>
          </a:bodyPr>
          <a:lstStyle/>
          <a:p>
            <a:pPr marL="285750" indent="-285750">
              <a:buFont typeface="Arial" panose="020B0604020202020204" pitchFamily="34" charset="0"/>
              <a:buChar char="•"/>
            </a:pPr>
            <a:r>
              <a:rPr lang="en-US" sz="3400" dirty="0">
                <a:latin typeface="Californian FB" panose="0207040306080B030204" pitchFamily="18" charset="0"/>
              </a:rPr>
              <a:t>Felt a call to want to directly help people in need</a:t>
            </a:r>
          </a:p>
          <a:p>
            <a:pPr marL="285750" indent="-285750">
              <a:buFont typeface="Arial" panose="020B0604020202020204" pitchFamily="34" charset="0"/>
              <a:buChar char="•"/>
            </a:pPr>
            <a:r>
              <a:rPr lang="en-US" sz="3400" dirty="0">
                <a:latin typeface="Californian FB" panose="0207040306080B030204" pitchFamily="18" charset="0"/>
              </a:rPr>
              <a:t>Not knowing </a:t>
            </a:r>
            <a:r>
              <a:rPr lang="en-US" sz="3400" b="1" u="sng" dirty="0">
                <a:solidFill>
                  <a:srgbClr val="FF0000"/>
                </a:solidFill>
                <a:latin typeface="Californian FB" panose="0207040306080B030204" pitchFamily="18" charset="0"/>
              </a:rPr>
              <a:t>what</a:t>
            </a:r>
            <a:r>
              <a:rPr lang="en-US" sz="3400" dirty="0">
                <a:latin typeface="Californian FB" panose="0207040306080B030204" pitchFamily="18" charset="0"/>
              </a:rPr>
              <a:t> SVDP would do</a:t>
            </a:r>
          </a:p>
          <a:p>
            <a:pPr marL="285750" indent="-285750">
              <a:buFont typeface="Arial" panose="020B0604020202020204" pitchFamily="34" charset="0"/>
              <a:buChar char="•"/>
            </a:pPr>
            <a:r>
              <a:rPr lang="en-US" sz="3400" dirty="0">
                <a:latin typeface="Californian FB" panose="0207040306080B030204" pitchFamily="18" charset="0"/>
              </a:rPr>
              <a:t>Not knowing </a:t>
            </a:r>
            <a:r>
              <a:rPr lang="en-US" sz="3400" b="1" u="sng" dirty="0">
                <a:solidFill>
                  <a:srgbClr val="FF0000"/>
                </a:solidFill>
                <a:latin typeface="Californian FB" panose="0207040306080B030204" pitchFamily="18" charset="0"/>
              </a:rPr>
              <a:t>how</a:t>
            </a:r>
            <a:r>
              <a:rPr lang="en-US" sz="3400" dirty="0">
                <a:latin typeface="Californian FB" panose="0207040306080B030204" pitchFamily="18" charset="0"/>
              </a:rPr>
              <a:t> SVDP would do it</a:t>
            </a:r>
          </a:p>
          <a:p>
            <a:pPr marL="285750" indent="-285750">
              <a:buFont typeface="Arial" panose="020B0604020202020204" pitchFamily="34" charset="0"/>
              <a:buChar char="•"/>
            </a:pPr>
            <a:r>
              <a:rPr lang="en-US" sz="3400" dirty="0">
                <a:latin typeface="Californian FB" panose="0207040306080B030204" pitchFamily="18" charset="0"/>
              </a:rPr>
              <a:t>But I loved SVDP’s </a:t>
            </a:r>
            <a:r>
              <a:rPr lang="en-US" sz="3400" b="1" u="sng" dirty="0">
                <a:solidFill>
                  <a:srgbClr val="FF0000"/>
                </a:solidFill>
                <a:latin typeface="Californian FB" panose="0207040306080B030204" pitchFamily="18" charset="0"/>
              </a:rPr>
              <a:t>why</a:t>
            </a:r>
          </a:p>
        </p:txBody>
      </p:sp>
      <p:pic>
        <p:nvPicPr>
          <p:cNvPr id="10" name="Picture 9" descr="A blue circle with letters and text&#10;&#10;AI-generated content may be incorrect.">
            <a:extLst>
              <a:ext uri="{FF2B5EF4-FFF2-40B4-BE49-F238E27FC236}">
                <a16:creationId xmlns:a16="http://schemas.microsoft.com/office/drawing/2014/main" id="{822D2656-DF99-1A33-1E67-0205D5AE0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pic>
        <p:nvPicPr>
          <p:cNvPr id="7" name="Content Placeholder 6" descr="A person and person standing next to a christmas tree&#10;&#10;AI-generated content may be incorrect.">
            <a:extLst>
              <a:ext uri="{FF2B5EF4-FFF2-40B4-BE49-F238E27FC236}">
                <a16:creationId xmlns:a16="http://schemas.microsoft.com/office/drawing/2014/main" id="{A942C8CA-EF0D-B6FA-CFDF-900DD6AB7D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32351" y="1954419"/>
            <a:ext cx="2889123" cy="3844156"/>
          </a:xfrm>
        </p:spPr>
      </p:pic>
    </p:spTree>
    <p:extLst>
      <p:ext uri="{BB962C8B-B14F-4D97-AF65-F5344CB8AC3E}">
        <p14:creationId xmlns:p14="http://schemas.microsoft.com/office/powerpoint/2010/main" val="23986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4176A-7609-0E7B-EC50-A0BEC8F8C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40982-1514-474C-761A-BFDF14446E5D}"/>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My Initial Concerns</a:t>
            </a:r>
          </a:p>
        </p:txBody>
      </p:sp>
      <p:sp>
        <p:nvSpPr>
          <p:cNvPr id="3" name="Content Placeholder 2">
            <a:extLst>
              <a:ext uri="{FF2B5EF4-FFF2-40B4-BE49-F238E27FC236}">
                <a16:creationId xmlns:a16="http://schemas.microsoft.com/office/drawing/2014/main" id="{EE7977B7-193D-06EA-DD73-DA524614187D}"/>
              </a:ext>
            </a:extLst>
          </p:cNvPr>
          <p:cNvSpPr>
            <a:spLocks noGrp="1"/>
          </p:cNvSpPr>
          <p:nvPr>
            <p:ph idx="1"/>
          </p:nvPr>
        </p:nvSpPr>
        <p:spPr>
          <a:xfrm>
            <a:off x="1097281" y="1845734"/>
            <a:ext cx="5720080" cy="4250266"/>
          </a:xfrm>
        </p:spPr>
        <p:txBody>
          <a:bodyPr>
            <a:normAutofit/>
          </a:bodyPr>
          <a:lstStyle/>
          <a:p>
            <a:pPr lvl="1">
              <a:buFont typeface="Arial" panose="020B0604020202020204" pitchFamily="34" charset="0"/>
              <a:buChar char="•"/>
            </a:pPr>
            <a:r>
              <a:rPr lang="en-US" sz="3400" dirty="0">
                <a:latin typeface="Californian FB" panose="0207040306080B030204" pitchFamily="18" charset="0"/>
              </a:rPr>
              <a:t>Wait-we do home visits?</a:t>
            </a:r>
          </a:p>
          <a:p>
            <a:pPr lvl="1">
              <a:buFont typeface="Arial" panose="020B0604020202020204" pitchFamily="34" charset="0"/>
              <a:buChar char="•"/>
            </a:pPr>
            <a:r>
              <a:rPr lang="en-US" sz="3400" dirty="0">
                <a:latin typeface="Californian FB" panose="0207040306080B030204" pitchFamily="18" charset="0"/>
              </a:rPr>
              <a:t>Do I have enough time?</a:t>
            </a:r>
          </a:p>
          <a:p>
            <a:pPr lvl="1">
              <a:buFont typeface="Arial" panose="020B0604020202020204" pitchFamily="34" charset="0"/>
              <a:buChar char="•"/>
            </a:pPr>
            <a:r>
              <a:rPr lang="en-US" sz="3400" dirty="0">
                <a:latin typeface="Californian FB" panose="0207040306080B030204" pitchFamily="18" charset="0"/>
              </a:rPr>
              <a:t>Poverty is such a huge issue</a:t>
            </a:r>
          </a:p>
          <a:p>
            <a:pPr lvl="1">
              <a:buFont typeface="Arial" panose="020B0604020202020204" pitchFamily="34" charset="0"/>
              <a:buChar char="•"/>
            </a:pPr>
            <a:r>
              <a:rPr lang="en-US" sz="3400" dirty="0">
                <a:latin typeface="Californian FB" panose="0207040306080B030204" pitchFamily="18" charset="0"/>
              </a:rPr>
              <a:t>Are there people in need really here and will they find us?</a:t>
            </a:r>
          </a:p>
          <a:p>
            <a:pPr lvl="1">
              <a:buFont typeface="Arial" panose="020B0604020202020204" pitchFamily="34" charset="0"/>
              <a:buChar char="•"/>
            </a:pPr>
            <a:r>
              <a:rPr lang="en-US" sz="3400" dirty="0">
                <a:latin typeface="Californian FB" panose="0207040306080B030204" pitchFamily="18" charset="0"/>
              </a:rPr>
              <a:t>I just moved here and I don’t know many people or resources</a:t>
            </a:r>
          </a:p>
          <a:p>
            <a:pPr lvl="1">
              <a:buFont typeface="Arial" panose="020B0604020202020204" pitchFamily="34" charset="0"/>
              <a:buChar char="•"/>
            </a:pPr>
            <a:endParaRPr lang="en-US" sz="3400" dirty="0">
              <a:latin typeface="Californian FB" panose="0207040306080B030204" pitchFamily="18" charset="0"/>
            </a:endParaRPr>
          </a:p>
          <a:p>
            <a:pPr lvl="1">
              <a:buFont typeface="Arial" panose="020B0604020202020204" pitchFamily="34" charset="0"/>
              <a:buChar char="•"/>
            </a:pPr>
            <a:endParaRPr lang="en-US" sz="3400" dirty="0">
              <a:latin typeface="Californian FB" panose="0207040306080B030204" pitchFamily="18" charset="0"/>
            </a:endParaRPr>
          </a:p>
        </p:txBody>
      </p:sp>
      <p:pic>
        <p:nvPicPr>
          <p:cNvPr id="4" name="Picture 3" descr="A blue circle with letters and text&#10;&#10;AI-generated content may be incorrect.">
            <a:extLst>
              <a:ext uri="{FF2B5EF4-FFF2-40B4-BE49-F238E27FC236}">
                <a16:creationId xmlns:a16="http://schemas.microsoft.com/office/drawing/2014/main" id="{88D6B436-48B9-32DA-C145-389CDCBA7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72" y="5798574"/>
            <a:ext cx="1059426" cy="1059426"/>
          </a:xfrm>
          <a:prstGeom prst="rect">
            <a:avLst/>
          </a:prstGeom>
        </p:spPr>
      </p:pic>
      <p:pic>
        <p:nvPicPr>
          <p:cNvPr id="1026" name="Picture 2" descr="Nuckols Rd &amp; Twin Hickory">
            <a:extLst>
              <a:ext uri="{FF2B5EF4-FFF2-40B4-BE49-F238E27FC236}">
                <a16:creationId xmlns:a16="http://schemas.microsoft.com/office/drawing/2014/main" id="{EDCFDAF1-EBFE-D76C-FE29-F46A7E20C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361" y="1991360"/>
            <a:ext cx="5090160" cy="339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A5A1-A76E-9835-79A2-48A235555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18278-E4BC-5FB8-1AE6-1116119C4348}"/>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Where We Were in 2017</a:t>
            </a:r>
          </a:p>
        </p:txBody>
      </p:sp>
      <p:sp>
        <p:nvSpPr>
          <p:cNvPr id="8" name="TextBox 7">
            <a:extLst>
              <a:ext uri="{FF2B5EF4-FFF2-40B4-BE49-F238E27FC236}">
                <a16:creationId xmlns:a16="http://schemas.microsoft.com/office/drawing/2014/main" id="{0A0F8F84-BEDF-39AD-B456-9DDA3545A385}"/>
              </a:ext>
            </a:extLst>
          </p:cNvPr>
          <p:cNvSpPr txBox="1"/>
          <p:nvPr/>
        </p:nvSpPr>
        <p:spPr>
          <a:xfrm>
            <a:off x="943977" y="2043700"/>
            <a:ext cx="6276913" cy="3754874"/>
          </a:xfrm>
          <a:prstGeom prst="rect">
            <a:avLst/>
          </a:prstGeom>
          <a:noFill/>
        </p:spPr>
        <p:txBody>
          <a:bodyPr wrap="square" rtlCol="0">
            <a:spAutoFit/>
          </a:bodyPr>
          <a:lstStyle/>
          <a:p>
            <a:r>
              <a:rPr lang="en-US" sz="3400" b="1" u="sng" dirty="0">
                <a:solidFill>
                  <a:srgbClr val="FF0000"/>
                </a:solidFill>
                <a:latin typeface="Californian FB" panose="0207040306080B030204" pitchFamily="18" charset="0"/>
              </a:rPr>
              <a:t>HOW</a:t>
            </a:r>
          </a:p>
          <a:p>
            <a:pPr marL="285750" indent="-285750">
              <a:buFont typeface="Arial" panose="020B0604020202020204" pitchFamily="34" charset="0"/>
              <a:buChar char="•"/>
            </a:pPr>
            <a:r>
              <a:rPr lang="en-US" sz="3400" dirty="0">
                <a:latin typeface="Californian FB" panose="0207040306080B030204" pitchFamily="18" charset="0"/>
              </a:rPr>
              <a:t>Had over 700 encounters with neighbors in need</a:t>
            </a:r>
          </a:p>
          <a:p>
            <a:r>
              <a:rPr lang="en-US" sz="3400" b="1" u="sng" dirty="0">
                <a:solidFill>
                  <a:srgbClr val="FF0000"/>
                </a:solidFill>
                <a:latin typeface="Californian FB" panose="0207040306080B030204" pitchFamily="18" charset="0"/>
              </a:rPr>
              <a:t>WHAT</a:t>
            </a:r>
          </a:p>
          <a:p>
            <a:pPr marL="285750" indent="-285750">
              <a:buFont typeface="Arial" panose="020B0604020202020204" pitchFamily="34" charset="0"/>
              <a:buChar char="•"/>
            </a:pPr>
            <a:r>
              <a:rPr lang="en-US" sz="3400" dirty="0">
                <a:latin typeface="Californian FB" panose="0207040306080B030204" pitchFamily="18" charset="0"/>
              </a:rPr>
              <a:t>Provided more than $90,000 towards preventing homelessness for 2,000 people</a:t>
            </a:r>
          </a:p>
        </p:txBody>
      </p:sp>
      <p:pic>
        <p:nvPicPr>
          <p:cNvPr id="10" name="Picture 9" descr="A blue circle with letters and text&#10;&#10;AI-generated content may be incorrect.">
            <a:extLst>
              <a:ext uri="{FF2B5EF4-FFF2-40B4-BE49-F238E27FC236}">
                <a16:creationId xmlns:a16="http://schemas.microsoft.com/office/drawing/2014/main" id="{DAA58C8B-75DA-C592-568D-01F9C94C9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pic>
        <p:nvPicPr>
          <p:cNvPr id="11" name="Content Placeholder 10" descr="A group of people posing for a photo&#10;&#10;AI-generated content may be incorrect.">
            <a:extLst>
              <a:ext uri="{FF2B5EF4-FFF2-40B4-BE49-F238E27FC236}">
                <a16:creationId xmlns:a16="http://schemas.microsoft.com/office/drawing/2014/main" id="{F8257BC1-D08B-69D7-86A2-F6FDA25918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2980" y="2233611"/>
            <a:ext cx="4223376" cy="3174131"/>
          </a:xfrm>
        </p:spPr>
      </p:pic>
    </p:spTree>
    <p:extLst>
      <p:ext uri="{BB962C8B-B14F-4D97-AF65-F5344CB8AC3E}">
        <p14:creationId xmlns:p14="http://schemas.microsoft.com/office/powerpoint/2010/main" val="2341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C728A-D8B6-7DC8-B684-A66808EB5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1C081-8893-00DE-DB34-5777C4E82138}"/>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Where We Were in 2017</a:t>
            </a:r>
          </a:p>
        </p:txBody>
      </p:sp>
      <p:sp>
        <p:nvSpPr>
          <p:cNvPr id="8" name="TextBox 7">
            <a:extLst>
              <a:ext uri="{FF2B5EF4-FFF2-40B4-BE49-F238E27FC236}">
                <a16:creationId xmlns:a16="http://schemas.microsoft.com/office/drawing/2014/main" id="{5F23AE08-9A08-4443-BCEF-F8F80D44F2ED}"/>
              </a:ext>
            </a:extLst>
          </p:cNvPr>
          <p:cNvSpPr txBox="1"/>
          <p:nvPr/>
        </p:nvSpPr>
        <p:spPr>
          <a:xfrm>
            <a:off x="943977" y="2043700"/>
            <a:ext cx="6276913" cy="3754874"/>
          </a:xfrm>
          <a:prstGeom prst="rect">
            <a:avLst/>
          </a:prstGeom>
          <a:noFill/>
        </p:spPr>
        <p:txBody>
          <a:bodyPr wrap="square" rtlCol="0">
            <a:spAutoFit/>
          </a:bodyPr>
          <a:lstStyle/>
          <a:p>
            <a:r>
              <a:rPr lang="en-US" sz="3400" b="1" u="sng" dirty="0">
                <a:solidFill>
                  <a:srgbClr val="FF0000"/>
                </a:solidFill>
                <a:latin typeface="Californian FB" panose="0207040306080B030204" pitchFamily="18" charset="0"/>
              </a:rPr>
              <a:t>WHAT</a:t>
            </a:r>
          </a:p>
          <a:p>
            <a:pPr marL="285750" indent="-285750">
              <a:buFont typeface="Arial" panose="020B0604020202020204" pitchFamily="34" charset="0"/>
              <a:buChar char="•"/>
            </a:pPr>
            <a:r>
              <a:rPr lang="en-US" sz="3400" dirty="0">
                <a:latin typeface="Californian FB" panose="0207040306080B030204" pitchFamily="18" charset="0"/>
              </a:rPr>
              <a:t>3 active Conferences</a:t>
            </a:r>
          </a:p>
          <a:p>
            <a:pPr marL="285750" indent="-285750">
              <a:buFont typeface="Arial" panose="020B0604020202020204" pitchFamily="34" charset="0"/>
              <a:buChar char="•"/>
            </a:pPr>
            <a:r>
              <a:rPr lang="en-US" sz="3400" dirty="0">
                <a:latin typeface="Californian FB" panose="0207040306080B030204" pitchFamily="18" charset="0"/>
              </a:rPr>
              <a:t>0 Council</a:t>
            </a:r>
          </a:p>
          <a:p>
            <a:pPr marL="285750" indent="-285750">
              <a:buFont typeface="Arial" panose="020B0604020202020204" pitchFamily="34" charset="0"/>
              <a:buChar char="•"/>
            </a:pPr>
            <a:r>
              <a:rPr lang="en-US" sz="3400" dirty="0">
                <a:latin typeface="Californian FB" panose="0207040306080B030204" pitchFamily="18" charset="0"/>
              </a:rPr>
              <a:t>0 Thrift Stores</a:t>
            </a:r>
          </a:p>
          <a:p>
            <a:pPr marL="285750" indent="-285750">
              <a:buFont typeface="Arial" panose="020B0604020202020204" pitchFamily="34" charset="0"/>
              <a:buChar char="•"/>
            </a:pPr>
            <a:r>
              <a:rPr lang="en-US" sz="3400" dirty="0">
                <a:latin typeface="Californian FB" panose="0207040306080B030204" pitchFamily="18" charset="0"/>
              </a:rPr>
              <a:t>0 Young Vincentian Groups</a:t>
            </a:r>
          </a:p>
          <a:p>
            <a:pPr marL="285750" indent="-285750">
              <a:buFont typeface="Arial" panose="020B0604020202020204" pitchFamily="34" charset="0"/>
              <a:buChar char="•"/>
            </a:pPr>
            <a:r>
              <a:rPr lang="en-US" sz="3400" dirty="0">
                <a:latin typeface="Californian FB" panose="0207040306080B030204" pitchFamily="18" charset="0"/>
              </a:rPr>
              <a:t>60 Vincentians</a:t>
            </a:r>
          </a:p>
          <a:p>
            <a:pPr marL="285750" indent="-285750">
              <a:buFont typeface="Arial" panose="020B0604020202020204" pitchFamily="34" charset="0"/>
              <a:buChar char="•"/>
            </a:pPr>
            <a:r>
              <a:rPr lang="en-US" sz="3400" dirty="0">
                <a:latin typeface="Californian FB" panose="0207040306080B030204" pitchFamily="18" charset="0"/>
              </a:rPr>
              <a:t>First Friend of the Poor Walk</a:t>
            </a:r>
          </a:p>
        </p:txBody>
      </p:sp>
      <p:pic>
        <p:nvPicPr>
          <p:cNvPr id="10" name="Picture 9" descr="A blue circle with letters and text&#10;&#10;AI-generated content may be incorrect.">
            <a:extLst>
              <a:ext uri="{FF2B5EF4-FFF2-40B4-BE49-F238E27FC236}">
                <a16:creationId xmlns:a16="http://schemas.microsoft.com/office/drawing/2014/main" id="{12FA9FD8-AD60-241C-4A49-325BB5470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pic>
        <p:nvPicPr>
          <p:cNvPr id="9" name="Content Placeholder 8" descr="A group of people posing for a photo&#10;&#10;AI-generated content may be incorrect.">
            <a:extLst>
              <a:ext uri="{FF2B5EF4-FFF2-40B4-BE49-F238E27FC236}">
                <a16:creationId xmlns:a16="http://schemas.microsoft.com/office/drawing/2014/main" id="{5997F2CD-6378-45A5-4CBA-07649CAAA1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81508" y="2479040"/>
            <a:ext cx="4750005" cy="3146108"/>
          </a:xfrm>
        </p:spPr>
      </p:pic>
    </p:spTree>
    <p:extLst>
      <p:ext uri="{BB962C8B-B14F-4D97-AF65-F5344CB8AC3E}">
        <p14:creationId xmlns:p14="http://schemas.microsoft.com/office/powerpoint/2010/main" val="38887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DAA1C-4174-7E03-583C-534D9D50A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5EA77-9BED-31A4-FA56-B78DCB1B66E0}"/>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Fast Forward to 2024</a:t>
            </a:r>
          </a:p>
        </p:txBody>
      </p:sp>
      <p:sp>
        <p:nvSpPr>
          <p:cNvPr id="8" name="TextBox 7">
            <a:extLst>
              <a:ext uri="{FF2B5EF4-FFF2-40B4-BE49-F238E27FC236}">
                <a16:creationId xmlns:a16="http://schemas.microsoft.com/office/drawing/2014/main" id="{9E0BA15B-5ADE-0F98-0BCE-AF01638B64D2}"/>
              </a:ext>
            </a:extLst>
          </p:cNvPr>
          <p:cNvSpPr txBox="1"/>
          <p:nvPr/>
        </p:nvSpPr>
        <p:spPr>
          <a:xfrm>
            <a:off x="943977" y="2043700"/>
            <a:ext cx="6276913" cy="3754874"/>
          </a:xfrm>
          <a:prstGeom prst="rect">
            <a:avLst/>
          </a:prstGeom>
          <a:noFill/>
        </p:spPr>
        <p:txBody>
          <a:bodyPr wrap="square" rtlCol="0">
            <a:spAutoFit/>
          </a:bodyPr>
          <a:lstStyle/>
          <a:p>
            <a:r>
              <a:rPr lang="en-US" sz="3400" b="1" u="sng" dirty="0">
                <a:solidFill>
                  <a:srgbClr val="FF0000"/>
                </a:solidFill>
                <a:latin typeface="Californian FB" panose="0207040306080B030204" pitchFamily="18" charset="0"/>
              </a:rPr>
              <a:t>HOW</a:t>
            </a:r>
          </a:p>
          <a:p>
            <a:pPr marL="285750" indent="-285750">
              <a:buFont typeface="Arial" panose="020B0604020202020204" pitchFamily="34" charset="0"/>
              <a:buChar char="•"/>
            </a:pPr>
            <a:r>
              <a:rPr lang="en-US" sz="3400" dirty="0">
                <a:latin typeface="Californian FB" panose="0207040306080B030204" pitchFamily="18" charset="0"/>
              </a:rPr>
              <a:t>Had over 5,000 encounters with neighbors in need</a:t>
            </a:r>
          </a:p>
          <a:p>
            <a:r>
              <a:rPr lang="en-US" sz="3400" b="1" u="sng" dirty="0">
                <a:solidFill>
                  <a:srgbClr val="FF0000"/>
                </a:solidFill>
                <a:latin typeface="Californian FB" panose="0207040306080B030204" pitchFamily="18" charset="0"/>
              </a:rPr>
              <a:t>WHAT</a:t>
            </a:r>
          </a:p>
          <a:p>
            <a:pPr marL="285750" indent="-285750">
              <a:buFont typeface="Arial" panose="020B0604020202020204" pitchFamily="34" charset="0"/>
              <a:buChar char="•"/>
            </a:pPr>
            <a:r>
              <a:rPr lang="en-US" sz="3400" dirty="0">
                <a:latin typeface="Californian FB" panose="0207040306080B030204" pitchFamily="18" charset="0"/>
              </a:rPr>
              <a:t>Provided more than $980,000 towards preventing homelessness for 12,000 people</a:t>
            </a:r>
          </a:p>
        </p:txBody>
      </p:sp>
      <p:pic>
        <p:nvPicPr>
          <p:cNvPr id="10" name="Picture 9" descr="A blue circle with letters and text&#10;&#10;AI-generated content may be incorrect.">
            <a:extLst>
              <a:ext uri="{FF2B5EF4-FFF2-40B4-BE49-F238E27FC236}">
                <a16:creationId xmlns:a16="http://schemas.microsoft.com/office/drawing/2014/main" id="{664D7DBA-87EF-A55A-F36C-655959E88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pic>
        <p:nvPicPr>
          <p:cNvPr id="11" name="Content Placeholder 10" descr="A group of people posing for a photo&#10;&#10;AI-generated content may be incorrect.">
            <a:extLst>
              <a:ext uri="{FF2B5EF4-FFF2-40B4-BE49-F238E27FC236}">
                <a16:creationId xmlns:a16="http://schemas.microsoft.com/office/drawing/2014/main" id="{42A38BC9-EBD5-D738-FE0B-E302769720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2980" y="2233611"/>
            <a:ext cx="4223376" cy="3174131"/>
          </a:xfrm>
        </p:spPr>
      </p:pic>
    </p:spTree>
    <p:extLst>
      <p:ext uri="{BB962C8B-B14F-4D97-AF65-F5344CB8AC3E}">
        <p14:creationId xmlns:p14="http://schemas.microsoft.com/office/powerpoint/2010/main" val="39319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23A25-96EE-9DB9-88BB-12E3EFE1B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70162-AD1C-A860-BEE5-39A250CF3B10}"/>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Fast Forward to 2024</a:t>
            </a:r>
          </a:p>
        </p:txBody>
      </p:sp>
      <p:sp>
        <p:nvSpPr>
          <p:cNvPr id="8" name="TextBox 7">
            <a:extLst>
              <a:ext uri="{FF2B5EF4-FFF2-40B4-BE49-F238E27FC236}">
                <a16:creationId xmlns:a16="http://schemas.microsoft.com/office/drawing/2014/main" id="{89DB1C91-0667-4F95-FA0A-7817099342B5}"/>
              </a:ext>
            </a:extLst>
          </p:cNvPr>
          <p:cNvSpPr txBox="1"/>
          <p:nvPr/>
        </p:nvSpPr>
        <p:spPr>
          <a:xfrm>
            <a:off x="943977" y="2043700"/>
            <a:ext cx="5729197" cy="3754874"/>
          </a:xfrm>
          <a:prstGeom prst="rect">
            <a:avLst/>
          </a:prstGeom>
          <a:noFill/>
        </p:spPr>
        <p:txBody>
          <a:bodyPr wrap="square" rtlCol="0">
            <a:spAutoFit/>
          </a:bodyPr>
          <a:lstStyle/>
          <a:p>
            <a:r>
              <a:rPr lang="en-US" sz="3400" b="1" u="sng" dirty="0">
                <a:solidFill>
                  <a:srgbClr val="FF0000"/>
                </a:solidFill>
                <a:latin typeface="Californian FB" panose="0207040306080B030204" pitchFamily="18" charset="0"/>
              </a:rPr>
              <a:t>WHAT</a:t>
            </a:r>
          </a:p>
          <a:p>
            <a:pPr marL="285750" indent="-285750">
              <a:buFont typeface="Arial" panose="020B0604020202020204" pitchFamily="34" charset="0"/>
              <a:buChar char="•"/>
            </a:pPr>
            <a:r>
              <a:rPr lang="en-US" sz="3400" dirty="0">
                <a:latin typeface="Californian FB" panose="0207040306080B030204" pitchFamily="18" charset="0"/>
              </a:rPr>
              <a:t>8 active Conferences with 9</a:t>
            </a:r>
            <a:r>
              <a:rPr lang="en-US" sz="3400" baseline="30000" dirty="0">
                <a:latin typeface="Californian FB" panose="0207040306080B030204" pitchFamily="18" charset="0"/>
              </a:rPr>
              <a:t>th</a:t>
            </a:r>
            <a:r>
              <a:rPr lang="en-US" sz="3400" dirty="0">
                <a:latin typeface="Californian FB" panose="0207040306080B030204" pitchFamily="18" charset="0"/>
              </a:rPr>
              <a:t> in formation</a:t>
            </a:r>
          </a:p>
          <a:p>
            <a:pPr marL="285750" indent="-285750">
              <a:buFont typeface="Arial" panose="020B0604020202020204" pitchFamily="34" charset="0"/>
              <a:buChar char="•"/>
            </a:pPr>
            <a:r>
              <a:rPr lang="en-US" sz="3400" dirty="0">
                <a:latin typeface="Californian FB" panose="0207040306080B030204" pitchFamily="18" charset="0"/>
              </a:rPr>
              <a:t>1 Council</a:t>
            </a:r>
          </a:p>
          <a:p>
            <a:pPr marL="285750" indent="-285750">
              <a:buFont typeface="Arial" panose="020B0604020202020204" pitchFamily="34" charset="0"/>
              <a:buChar char="•"/>
            </a:pPr>
            <a:r>
              <a:rPr lang="en-US" sz="3400" dirty="0">
                <a:latin typeface="Californian FB" panose="0207040306080B030204" pitchFamily="18" charset="0"/>
              </a:rPr>
              <a:t>1 Thrift Stores (for now)</a:t>
            </a:r>
          </a:p>
          <a:p>
            <a:pPr marL="285750" indent="-285750">
              <a:buFont typeface="Arial" panose="020B0604020202020204" pitchFamily="34" charset="0"/>
              <a:buChar char="•"/>
            </a:pPr>
            <a:r>
              <a:rPr lang="en-US" sz="3400" dirty="0">
                <a:latin typeface="Californian FB" panose="0207040306080B030204" pitchFamily="18" charset="0"/>
              </a:rPr>
              <a:t>3 Young Vincentian Groups</a:t>
            </a:r>
          </a:p>
          <a:p>
            <a:pPr marL="285750" indent="-285750">
              <a:buFont typeface="Arial" panose="020B0604020202020204" pitchFamily="34" charset="0"/>
              <a:buChar char="•"/>
            </a:pPr>
            <a:r>
              <a:rPr lang="en-US" sz="3400" dirty="0">
                <a:latin typeface="Californian FB" panose="0207040306080B030204" pitchFamily="18" charset="0"/>
              </a:rPr>
              <a:t>319 Vincentians</a:t>
            </a:r>
          </a:p>
        </p:txBody>
      </p:sp>
      <p:pic>
        <p:nvPicPr>
          <p:cNvPr id="10" name="Picture 9" descr="A blue circle with letters and text&#10;&#10;AI-generated content may be incorrect.">
            <a:extLst>
              <a:ext uri="{FF2B5EF4-FFF2-40B4-BE49-F238E27FC236}">
                <a16:creationId xmlns:a16="http://schemas.microsoft.com/office/drawing/2014/main" id="{015775D0-02B5-B11C-5D37-9E7DFEC6A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3" y="5798574"/>
            <a:ext cx="1059426" cy="1059426"/>
          </a:xfrm>
          <a:prstGeom prst="rect">
            <a:avLst/>
          </a:prstGeom>
        </p:spPr>
      </p:pic>
      <p:pic>
        <p:nvPicPr>
          <p:cNvPr id="6" name="Content Placeholder 5" descr="A group of people standing in front of a sign&#10;&#10;AI-generated content may be incorrect.">
            <a:extLst>
              <a:ext uri="{FF2B5EF4-FFF2-40B4-BE49-F238E27FC236}">
                <a16:creationId xmlns:a16="http://schemas.microsoft.com/office/drawing/2014/main" id="{93D1CFAB-A91D-C37F-3852-15E38C2BD7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7634" y="2565782"/>
            <a:ext cx="4310389" cy="3232792"/>
          </a:xfrm>
        </p:spPr>
      </p:pic>
    </p:spTree>
    <p:extLst>
      <p:ext uri="{BB962C8B-B14F-4D97-AF65-F5344CB8AC3E}">
        <p14:creationId xmlns:p14="http://schemas.microsoft.com/office/powerpoint/2010/main" val="423670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p:nvPr/>
        </p:nvGrpSpPr>
        <p:grpSpPr>
          <a:xfrm>
            <a:off x="3828687" y="1352528"/>
            <a:ext cx="4719484" cy="4522839"/>
            <a:chOff x="4198935" y="1397611"/>
            <a:chExt cx="4876800" cy="4673600"/>
          </a:xfrm>
          <a:solidFill>
            <a:srgbClr val="99CCFF"/>
          </a:solidFill>
        </p:grpSpPr>
        <p:sp>
          <p:nvSpPr>
            <p:cNvPr id="10" name="Pie 9"/>
            <p:cNvSpPr/>
            <p:nvPr/>
          </p:nvSpPr>
          <p:spPr bwMode="auto">
            <a:xfrm>
              <a:off x="4198935" y="1397611"/>
              <a:ext cx="4876800" cy="4673600"/>
            </a:xfrm>
            <a:prstGeom prst="pie">
              <a:avLst>
                <a:gd name="adj1" fmla="val 8866192"/>
                <a:gd name="adj2" fmla="val 16200101"/>
              </a:avLst>
            </a:prstGeom>
            <a:grpFill/>
            <a:ln w="19050" cap="flat" cmpd="sng" algn="ctr">
              <a:solidFill>
                <a:schemeClr val="tx1"/>
              </a:solidFill>
              <a:prstDash val="solid"/>
              <a:round/>
              <a:headEnd type="none" w="med" len="med"/>
              <a:tailEnd type="none" w="med" len="med"/>
            </a:ln>
            <a:effectLst/>
          </p:spPr>
          <p:txBody>
            <a:bodyPr vert="horz" wrap="square" lIns="88490" tIns="44245" rIns="88490" bIns="44245" numCol="1" rtlCol="0" anchor="t" anchorCtr="0" compatLnSpc="1">
              <a:prstTxWarp prst="textNoShape">
                <a:avLst/>
              </a:prstTxWarp>
            </a:bodyPr>
            <a:lstStyle/>
            <a:p>
              <a:pPr algn="ctr" defTabSz="884798" eaLnBrk="0" fontAlgn="base" hangingPunct="0">
                <a:spcBef>
                  <a:spcPct val="0"/>
                </a:spcBef>
                <a:spcAft>
                  <a:spcPct val="0"/>
                </a:spcAft>
              </a:pPr>
              <a:endParaRPr lang="en-US" sz="2322" b="1" dirty="0">
                <a:solidFill>
                  <a:prstClr val="white"/>
                </a:solidFill>
                <a:latin typeface="Arial" charset="0"/>
              </a:endParaRPr>
            </a:p>
          </p:txBody>
        </p:sp>
        <p:sp>
          <p:nvSpPr>
            <p:cNvPr id="13" name="TextBox 12"/>
            <p:cNvSpPr txBox="1"/>
            <p:nvPr/>
          </p:nvSpPr>
          <p:spPr>
            <a:xfrm>
              <a:off x="4423940" y="2843223"/>
              <a:ext cx="2163989" cy="523220"/>
            </a:xfrm>
            <a:prstGeom prst="rect">
              <a:avLst/>
            </a:prstGeom>
            <a:grpFill/>
            <a:ln>
              <a:noFill/>
            </a:ln>
          </p:spPr>
          <p:txBody>
            <a:bodyPr wrap="square" rtlCol="0">
              <a:spAutoFit/>
            </a:bodyPr>
            <a:lstStyle/>
            <a:p>
              <a:pPr defTabSz="884865" eaLnBrk="0" fontAlgn="base" hangingPunct="0">
                <a:spcBef>
                  <a:spcPct val="0"/>
                </a:spcBef>
                <a:spcAft>
                  <a:spcPct val="0"/>
                </a:spcAft>
              </a:pPr>
              <a:r>
                <a:rPr lang="en-US" sz="2710" b="1" dirty="0">
                  <a:solidFill>
                    <a:srgbClr val="000000"/>
                  </a:solidFill>
                  <a:latin typeface="Arial" charset="0"/>
                </a:rPr>
                <a:t>Spirituality</a:t>
              </a:r>
            </a:p>
          </p:txBody>
        </p:sp>
      </p:grpSp>
      <p:grpSp>
        <p:nvGrpSpPr>
          <p:cNvPr id="4" name="Group 15"/>
          <p:cNvGrpSpPr/>
          <p:nvPr/>
        </p:nvGrpSpPr>
        <p:grpSpPr>
          <a:xfrm>
            <a:off x="3863626" y="1313310"/>
            <a:ext cx="4522839" cy="4719484"/>
            <a:chOff x="4235038" y="1386115"/>
            <a:chExt cx="4673600" cy="4876800"/>
          </a:xfrm>
          <a:solidFill>
            <a:schemeClr val="accent1">
              <a:lumMod val="40000"/>
              <a:lumOff val="60000"/>
            </a:schemeClr>
          </a:solidFill>
        </p:grpSpPr>
        <p:sp>
          <p:nvSpPr>
            <p:cNvPr id="11" name="Pie 10"/>
            <p:cNvSpPr/>
            <p:nvPr/>
          </p:nvSpPr>
          <p:spPr bwMode="auto">
            <a:xfrm rot="7804591">
              <a:off x="4133438" y="1487715"/>
              <a:ext cx="4876800" cy="4673600"/>
            </a:xfrm>
            <a:prstGeom prst="pie">
              <a:avLst>
                <a:gd name="adj1" fmla="val 8379100"/>
                <a:gd name="adj2" fmla="val 15024939"/>
              </a:avLst>
            </a:prstGeom>
            <a:grpFill/>
            <a:ln w="19050" cap="flat" cmpd="sng" algn="ctr">
              <a:solidFill>
                <a:srgbClr val="000000"/>
              </a:solidFill>
              <a:prstDash val="solid"/>
              <a:round/>
              <a:headEnd type="none" w="med" len="med"/>
              <a:tailEnd type="none" w="med" len="med"/>
            </a:ln>
            <a:effectLst/>
          </p:spPr>
          <p:txBody>
            <a:bodyPr vert="horz" wrap="square" lIns="88490" tIns="44245" rIns="88490" bIns="44245" numCol="1" rtlCol="0" anchor="t" anchorCtr="0" compatLnSpc="1">
              <a:prstTxWarp prst="textNoShape">
                <a:avLst/>
              </a:prstTxWarp>
            </a:bodyPr>
            <a:lstStyle/>
            <a:p>
              <a:pPr algn="ctr" defTabSz="884798" eaLnBrk="0" fontAlgn="base" hangingPunct="0">
                <a:spcBef>
                  <a:spcPct val="0"/>
                </a:spcBef>
                <a:spcAft>
                  <a:spcPct val="0"/>
                </a:spcAft>
              </a:pPr>
              <a:endParaRPr lang="en-US" sz="2322" b="1" dirty="0">
                <a:solidFill>
                  <a:prstClr val="white"/>
                </a:solidFill>
                <a:latin typeface="Arial" charset="0"/>
              </a:endParaRPr>
            </a:p>
          </p:txBody>
        </p:sp>
        <p:sp>
          <p:nvSpPr>
            <p:cNvPr id="14" name="TextBox 13"/>
            <p:cNvSpPr txBox="1"/>
            <p:nvPr/>
          </p:nvSpPr>
          <p:spPr>
            <a:xfrm>
              <a:off x="6657882" y="2881295"/>
              <a:ext cx="2060964" cy="523220"/>
            </a:xfrm>
            <a:prstGeom prst="rect">
              <a:avLst/>
            </a:prstGeom>
            <a:grpFill/>
          </p:spPr>
          <p:txBody>
            <a:bodyPr wrap="square" rtlCol="0">
              <a:spAutoFit/>
            </a:bodyPr>
            <a:lstStyle/>
            <a:p>
              <a:pPr defTabSz="884865" eaLnBrk="0" fontAlgn="base" hangingPunct="0">
                <a:spcBef>
                  <a:spcPct val="0"/>
                </a:spcBef>
                <a:spcAft>
                  <a:spcPct val="0"/>
                </a:spcAft>
              </a:pPr>
              <a:r>
                <a:rPr lang="en-US" sz="2710" b="1" dirty="0">
                  <a:solidFill>
                    <a:srgbClr val="000000"/>
                  </a:solidFill>
                  <a:latin typeface="Arial" charset="0"/>
                </a:rPr>
                <a:t>Friendship</a:t>
              </a:r>
            </a:p>
          </p:txBody>
        </p:sp>
      </p:grpSp>
      <p:grpSp>
        <p:nvGrpSpPr>
          <p:cNvPr id="5" name="Group 17"/>
          <p:cNvGrpSpPr/>
          <p:nvPr/>
        </p:nvGrpSpPr>
        <p:grpSpPr>
          <a:xfrm>
            <a:off x="3856206" y="1309640"/>
            <a:ext cx="4522839" cy="4634207"/>
            <a:chOff x="2080215" y="1353294"/>
            <a:chExt cx="4673600" cy="4788681"/>
          </a:xfrm>
          <a:solidFill>
            <a:srgbClr val="00B0F0"/>
          </a:solidFill>
        </p:grpSpPr>
        <p:sp>
          <p:nvSpPr>
            <p:cNvPr id="12" name="Pie 11"/>
            <p:cNvSpPr/>
            <p:nvPr/>
          </p:nvSpPr>
          <p:spPr bwMode="auto">
            <a:xfrm rot="14136610">
              <a:off x="2022674" y="1410835"/>
              <a:ext cx="4788681" cy="4673600"/>
            </a:xfrm>
            <a:prstGeom prst="pie">
              <a:avLst>
                <a:gd name="adj1" fmla="val 8699505"/>
                <a:gd name="adj2" fmla="val 16325744"/>
              </a:avLst>
            </a:prstGeom>
            <a:grpFill/>
            <a:ln w="19050" cap="flat" cmpd="sng" algn="ctr">
              <a:solidFill>
                <a:srgbClr val="000000"/>
              </a:solidFill>
              <a:prstDash val="solid"/>
              <a:round/>
              <a:headEnd type="none" w="med" len="med"/>
              <a:tailEnd type="none" w="med" len="med"/>
            </a:ln>
            <a:effectLst/>
          </p:spPr>
          <p:txBody>
            <a:bodyPr vert="horz" wrap="square" lIns="88490" tIns="44245" rIns="88490" bIns="44245" numCol="1" rtlCol="0" anchor="t" anchorCtr="0" compatLnSpc="1">
              <a:prstTxWarp prst="textNoShape">
                <a:avLst/>
              </a:prstTxWarp>
            </a:bodyPr>
            <a:lstStyle/>
            <a:p>
              <a:pPr algn="ctr" defTabSz="884798" eaLnBrk="0" fontAlgn="base" hangingPunct="0">
                <a:spcBef>
                  <a:spcPct val="0"/>
                </a:spcBef>
                <a:spcAft>
                  <a:spcPct val="0"/>
                </a:spcAft>
              </a:pPr>
              <a:endParaRPr lang="en-US" sz="2322" b="1" i="1" dirty="0">
                <a:solidFill>
                  <a:prstClr val="white"/>
                </a:solidFill>
                <a:latin typeface="Arial" charset="0"/>
              </a:endParaRPr>
            </a:p>
          </p:txBody>
        </p:sp>
        <p:sp>
          <p:nvSpPr>
            <p:cNvPr id="15" name="TextBox 14"/>
            <p:cNvSpPr txBox="1"/>
            <p:nvPr/>
          </p:nvSpPr>
          <p:spPr>
            <a:xfrm>
              <a:off x="3505182" y="4782422"/>
              <a:ext cx="1988457" cy="523220"/>
            </a:xfrm>
            <a:prstGeom prst="rect">
              <a:avLst/>
            </a:prstGeom>
            <a:grpFill/>
          </p:spPr>
          <p:txBody>
            <a:bodyPr wrap="square" rtlCol="0">
              <a:spAutoFit/>
            </a:bodyPr>
            <a:lstStyle/>
            <a:p>
              <a:pPr algn="ctr" defTabSz="884865" eaLnBrk="0" fontAlgn="base" hangingPunct="0">
                <a:spcBef>
                  <a:spcPct val="0"/>
                </a:spcBef>
                <a:spcAft>
                  <a:spcPct val="0"/>
                </a:spcAft>
              </a:pPr>
              <a:r>
                <a:rPr lang="en-US" sz="2710" b="1" dirty="0">
                  <a:solidFill>
                    <a:srgbClr val="000000"/>
                  </a:solidFill>
                  <a:latin typeface="Arial" charset="0"/>
                </a:rPr>
                <a:t>Service</a:t>
              </a:r>
              <a:endParaRPr lang="en-US" sz="1935" b="1" dirty="0">
                <a:solidFill>
                  <a:srgbClr val="000000"/>
                </a:solidFill>
                <a:latin typeface="Arial" charset="0"/>
              </a:endParaRPr>
            </a:p>
          </p:txBody>
        </p:sp>
      </p:grpSp>
      <p:sp>
        <p:nvSpPr>
          <p:cNvPr id="21" name="TextBox 20"/>
          <p:cNvSpPr txBox="1"/>
          <p:nvPr/>
        </p:nvSpPr>
        <p:spPr>
          <a:xfrm>
            <a:off x="6458164" y="4137866"/>
            <a:ext cx="4233982" cy="330540"/>
          </a:xfrm>
          <a:prstGeom prst="rect">
            <a:avLst/>
          </a:prstGeom>
          <a:noFill/>
        </p:spPr>
        <p:txBody>
          <a:bodyPr wrap="square" rtlCol="0">
            <a:spAutoFit/>
          </a:bodyPr>
          <a:lstStyle/>
          <a:p>
            <a:pPr defTabSz="884865" eaLnBrk="0" fontAlgn="base" hangingPunct="0">
              <a:spcBef>
                <a:spcPct val="0"/>
              </a:spcBef>
              <a:spcAft>
                <a:spcPct val="0"/>
              </a:spcAft>
            </a:pPr>
            <a:endParaRPr lang="en-US" sz="1548" b="1" i="1" u="sng" dirty="0">
              <a:solidFill>
                <a:srgbClr val="FFFF00"/>
              </a:solidFill>
              <a:latin typeface="Arial" charset="0"/>
            </a:endParaRPr>
          </a:p>
        </p:txBody>
      </p:sp>
      <p:sp>
        <p:nvSpPr>
          <p:cNvPr id="9" name="Title 8">
            <a:extLst>
              <a:ext uri="{FF2B5EF4-FFF2-40B4-BE49-F238E27FC236}">
                <a16:creationId xmlns:a16="http://schemas.microsoft.com/office/drawing/2014/main" id="{53203E3D-A7D2-1B9D-6C1F-7D60381B4734}"/>
              </a:ext>
            </a:extLst>
          </p:cNvPr>
          <p:cNvSpPr>
            <a:spLocks noGrp="1"/>
          </p:cNvSpPr>
          <p:nvPr>
            <p:ph type="title"/>
          </p:nvPr>
        </p:nvSpPr>
        <p:spPr/>
        <p:txBody>
          <a:bodyPr>
            <a:noAutofit/>
          </a:bodyPr>
          <a:lstStyle/>
          <a:p>
            <a:r>
              <a:rPr lang="en-US" sz="5400" dirty="0">
                <a:latin typeface="Californian FB" panose="0207040306080B030204" pitchFamily="18" charset="0"/>
              </a:rPr>
              <a:t>Benefits to Saying Yes</a:t>
            </a:r>
          </a:p>
        </p:txBody>
      </p:sp>
    </p:spTree>
    <p:extLst>
      <p:ext uri="{BB962C8B-B14F-4D97-AF65-F5344CB8AC3E}">
        <p14:creationId xmlns:p14="http://schemas.microsoft.com/office/powerpoint/2010/main" val="22593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C224A-503F-C382-418B-A795A8668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C1BF5-02C2-9A98-0D28-D90391C3A6C9}"/>
              </a:ext>
            </a:extLst>
          </p:cNvPr>
          <p:cNvSpPr>
            <a:spLocks noGrp="1"/>
          </p:cNvSpPr>
          <p:nvPr>
            <p:ph type="title"/>
          </p:nvPr>
        </p:nvSpPr>
        <p:spPr/>
        <p:txBody>
          <a:bodyPr>
            <a:normAutofit/>
          </a:bodyPr>
          <a:lstStyle/>
          <a:p>
            <a:pPr algn="ctr"/>
            <a:r>
              <a:rPr lang="en-US" sz="5400" b="1" dirty="0">
                <a:solidFill>
                  <a:srgbClr val="00B0F0"/>
                </a:solidFill>
                <a:latin typeface="Californian FB" panose="0207040306080B030204" pitchFamily="18" charset="0"/>
              </a:rPr>
              <a:t>Starts With Why</a:t>
            </a:r>
          </a:p>
        </p:txBody>
      </p:sp>
      <p:pic>
        <p:nvPicPr>
          <p:cNvPr id="6" name="Content Placeholder 5" descr="A black and white diagram&#10;&#10;AI-generated content may be incorrect.">
            <a:extLst>
              <a:ext uri="{FF2B5EF4-FFF2-40B4-BE49-F238E27FC236}">
                <a16:creationId xmlns:a16="http://schemas.microsoft.com/office/drawing/2014/main" id="{8CEA158B-EF4C-6ED9-8DA6-3FDCFB7355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3678" y="1847345"/>
            <a:ext cx="6272980" cy="4607343"/>
          </a:xfrm>
        </p:spPr>
      </p:pic>
      <p:pic>
        <p:nvPicPr>
          <p:cNvPr id="4" name="Picture 3" descr="A blue circle with letters and text&#10;&#10;AI-generated content may be incorrect.">
            <a:extLst>
              <a:ext uri="{FF2B5EF4-FFF2-40B4-BE49-F238E27FC236}">
                <a16:creationId xmlns:a16="http://schemas.microsoft.com/office/drawing/2014/main" id="{A6008A81-C2DA-1ED0-027E-816AF8250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72" y="5798574"/>
            <a:ext cx="1059426" cy="1059426"/>
          </a:xfrm>
          <a:prstGeom prst="rect">
            <a:avLst/>
          </a:prstGeom>
        </p:spPr>
      </p:pic>
      <p:sp>
        <p:nvSpPr>
          <p:cNvPr id="5" name="TextBox 4">
            <a:extLst>
              <a:ext uri="{FF2B5EF4-FFF2-40B4-BE49-F238E27FC236}">
                <a16:creationId xmlns:a16="http://schemas.microsoft.com/office/drawing/2014/main" id="{76B6D7FB-B9DF-8CE6-8FB1-2FD7D6DABB8B}"/>
              </a:ext>
            </a:extLst>
          </p:cNvPr>
          <p:cNvSpPr txBox="1"/>
          <p:nvPr/>
        </p:nvSpPr>
        <p:spPr>
          <a:xfrm>
            <a:off x="1097280" y="2149156"/>
            <a:ext cx="4221972" cy="3754874"/>
          </a:xfrm>
          <a:prstGeom prst="rect">
            <a:avLst/>
          </a:prstGeom>
          <a:noFill/>
        </p:spPr>
        <p:txBody>
          <a:bodyPr wrap="square" rtlCol="0">
            <a:spAutoFit/>
          </a:bodyPr>
          <a:lstStyle/>
          <a:p>
            <a:r>
              <a:rPr lang="en-US" sz="3400" b="1" dirty="0">
                <a:solidFill>
                  <a:srgbClr val="FF0000"/>
                </a:solidFill>
                <a:latin typeface="Californian FB" panose="0207040306080B030204" pitchFamily="18" charset="0"/>
              </a:rPr>
              <a:t>Be the face of Christ</a:t>
            </a:r>
          </a:p>
          <a:p>
            <a:endParaRPr lang="en-US" sz="3400" dirty="0">
              <a:latin typeface="Californian FB" panose="0207040306080B030204" pitchFamily="18" charset="0"/>
            </a:endParaRPr>
          </a:p>
          <a:p>
            <a:r>
              <a:rPr lang="en-US" sz="3400" b="1" dirty="0">
                <a:solidFill>
                  <a:srgbClr val="FF0000"/>
                </a:solidFill>
                <a:latin typeface="Californian FB" panose="0207040306080B030204" pitchFamily="18" charset="0"/>
              </a:rPr>
              <a:t>Personal encounter</a:t>
            </a:r>
          </a:p>
          <a:p>
            <a:endParaRPr lang="en-US" sz="3400" dirty="0">
              <a:latin typeface="Californian FB" panose="0207040306080B030204" pitchFamily="18" charset="0"/>
            </a:endParaRPr>
          </a:p>
          <a:p>
            <a:r>
              <a:rPr lang="en-US" sz="3400" b="1" dirty="0">
                <a:solidFill>
                  <a:srgbClr val="FF0000"/>
                </a:solidFill>
                <a:latin typeface="Californian FB" panose="0207040306080B030204" pitchFamily="18" charset="0"/>
              </a:rPr>
              <a:t>Prevent homelessness</a:t>
            </a:r>
          </a:p>
          <a:p>
            <a:endParaRPr lang="en-US" sz="3400" b="1" dirty="0">
              <a:solidFill>
                <a:srgbClr val="FF0000"/>
              </a:solidFill>
              <a:latin typeface="Californian FB" panose="0207040306080B030204" pitchFamily="18" charset="0"/>
            </a:endParaRPr>
          </a:p>
          <a:p>
            <a:r>
              <a:rPr lang="en-US" b="1" dirty="0">
                <a:latin typeface="Californian FB" panose="0207040306080B030204" pitchFamily="18" charset="0"/>
              </a:rPr>
              <a:t>“Starts</a:t>
            </a:r>
            <a:r>
              <a:rPr lang="en-US" sz="3400" b="1" dirty="0">
                <a:solidFill>
                  <a:srgbClr val="FF0000"/>
                </a:solidFill>
                <a:latin typeface="Californian FB" panose="0207040306080B030204" pitchFamily="18" charset="0"/>
              </a:rPr>
              <a:t> </a:t>
            </a:r>
            <a:r>
              <a:rPr lang="en-US" b="1" dirty="0">
                <a:latin typeface="Californian FB" panose="0207040306080B030204" pitchFamily="18" charset="0"/>
              </a:rPr>
              <a:t>With Why”-Simon Sinek</a:t>
            </a:r>
          </a:p>
        </p:txBody>
      </p:sp>
      <p:cxnSp>
        <p:nvCxnSpPr>
          <p:cNvPr id="8" name="Straight Arrow Connector 7">
            <a:extLst>
              <a:ext uri="{FF2B5EF4-FFF2-40B4-BE49-F238E27FC236}">
                <a16:creationId xmlns:a16="http://schemas.microsoft.com/office/drawing/2014/main" id="{E0F8BB5E-21D6-D0F5-587E-54E020FC2AF9}"/>
              </a:ext>
            </a:extLst>
          </p:cNvPr>
          <p:cNvCxnSpPr>
            <a:cxnSpLocks/>
          </p:cNvCxnSpPr>
          <p:nvPr/>
        </p:nvCxnSpPr>
        <p:spPr>
          <a:xfrm>
            <a:off x="4924485" y="2514162"/>
            <a:ext cx="2400547" cy="13892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1BB233D-69F2-9031-771C-F60F141BFEBB}"/>
              </a:ext>
            </a:extLst>
          </p:cNvPr>
          <p:cNvCxnSpPr>
            <a:cxnSpLocks/>
          </p:cNvCxnSpPr>
          <p:nvPr/>
        </p:nvCxnSpPr>
        <p:spPr>
          <a:xfrm>
            <a:off x="4747504" y="3543654"/>
            <a:ext cx="2302225" cy="12676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57A4C15B-3874-E462-2DD5-005642F88B8B}"/>
              </a:ext>
            </a:extLst>
          </p:cNvPr>
          <p:cNvCxnSpPr>
            <a:cxnSpLocks/>
          </p:cNvCxnSpPr>
          <p:nvPr/>
        </p:nvCxnSpPr>
        <p:spPr>
          <a:xfrm>
            <a:off x="5243543" y="4659378"/>
            <a:ext cx="1658702" cy="808754"/>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71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O 2016 v01">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i="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solidFill>
              <a:schemeClr val="tx1"/>
            </a:solidFill>
          </a:defRPr>
        </a:defPPr>
      </a:lstStyle>
    </a:txDef>
  </a:objectDefaults>
  <a:extraClrSchemeLst/>
  <a:extLst>
    <a:ext uri="{05A4C25C-085E-4340-85A3-A5531E510DB2}">
      <thm15:themeFamily xmlns:thm15="http://schemas.microsoft.com/office/thememl/2012/main" name="Part 1 Intro v29.pptx" id="{3334878A-56EB-49EA-B561-013E66576004}" vid="{BC6C528B-CDC8-4C56-9188-559AC5A158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1230</TotalTime>
  <Words>528</Words>
  <Application>Microsoft Office PowerPoint</Application>
  <PresentationFormat>Widescreen</PresentationFormat>
  <Paragraphs>92</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Arial</vt:lpstr>
      <vt:lpstr>Calibri</vt:lpstr>
      <vt:lpstr>Calibri Light</vt:lpstr>
      <vt:lpstr>Californian FB</vt:lpstr>
      <vt:lpstr>Comic Sans MS</vt:lpstr>
      <vt:lpstr>Verdana</vt:lpstr>
      <vt:lpstr>Retrospect</vt:lpstr>
      <vt:lpstr>OO 2016 v01</vt:lpstr>
      <vt:lpstr>Yes, Why and the Society of St Vincent de Paul </vt:lpstr>
      <vt:lpstr>My Yes to St Vincent de Paul</vt:lpstr>
      <vt:lpstr>My Initial Concerns</vt:lpstr>
      <vt:lpstr>Where We Were in 2017</vt:lpstr>
      <vt:lpstr>Where We Were in 2017</vt:lpstr>
      <vt:lpstr>Fast Forward to 2024</vt:lpstr>
      <vt:lpstr>Fast Forward to 2024</vt:lpstr>
      <vt:lpstr>Benefits to Saying Yes</vt:lpstr>
      <vt:lpstr>Starts With Why</vt:lpstr>
      <vt:lpstr>What Does 2025 Look Like</vt:lpstr>
      <vt:lpstr>What Does 2025 Look Like</vt:lpstr>
      <vt:lpstr>What Does 2025 Look Like</vt:lpstr>
      <vt:lpstr>Hopes for the Future</vt:lpstr>
      <vt:lpstr>Hopes for the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kearns</dc:creator>
  <cp:lastModifiedBy>dan kearns</cp:lastModifiedBy>
  <cp:revision>2</cp:revision>
  <dcterms:created xsi:type="dcterms:W3CDTF">2025-03-14T00:13:22Z</dcterms:created>
  <dcterms:modified xsi:type="dcterms:W3CDTF">2025-04-04T18:03:15Z</dcterms:modified>
</cp:coreProperties>
</file>