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01" r:id="rId2"/>
  </p:sldMasterIdLst>
  <p:notesMasterIdLst>
    <p:notesMasterId r:id="rId24"/>
  </p:notesMasterIdLst>
  <p:sldIdLst>
    <p:sldId id="256" r:id="rId3"/>
    <p:sldId id="707" r:id="rId4"/>
    <p:sldId id="710" r:id="rId5"/>
    <p:sldId id="713" r:id="rId6"/>
    <p:sldId id="711" r:id="rId7"/>
    <p:sldId id="714" r:id="rId8"/>
    <p:sldId id="709" r:id="rId9"/>
    <p:sldId id="712" r:id="rId10"/>
    <p:sldId id="715" r:id="rId11"/>
    <p:sldId id="716" r:id="rId12"/>
    <p:sldId id="717" r:id="rId13"/>
    <p:sldId id="719" r:id="rId14"/>
    <p:sldId id="720" r:id="rId15"/>
    <p:sldId id="718" r:id="rId16"/>
    <p:sldId id="721" r:id="rId17"/>
    <p:sldId id="722" r:id="rId18"/>
    <p:sldId id="729" r:id="rId19"/>
    <p:sldId id="724" r:id="rId20"/>
    <p:sldId id="728" r:id="rId21"/>
    <p:sldId id="704" r:id="rId22"/>
    <p:sldId id="70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E7E4E8-55B8-4B5D-9F05-3379D8DEAB5C}" v="4" dt="2026-04-10T22:12:27.0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5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B6D27-6ACF-4075-9B87-8DA28AD2317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D9F51-E13F-4ABB-A0B6-F8168FBF8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08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AC1A8-0C1A-4FA6-8C33-B7F26DA1DCFE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8C60-612D-4D10-9E0F-AADC1D6A3DC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007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AC1A8-0C1A-4FA6-8C33-B7F26DA1DCFE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8C60-612D-4D10-9E0F-AADC1D6A3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12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AC1A8-0C1A-4FA6-8C33-B7F26DA1DCFE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8C60-612D-4D10-9E0F-AADC1D6A3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81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48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19F33-4109-4F4C-A7A7-764D0009135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F5E83A9F-4943-46E7-889C-87777598F3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781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FF0E-6F01-44A8-A13E-48928C27C4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F5E83A9F-4943-46E7-889C-87777598F3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7229" y="1094606"/>
            <a:ext cx="10517545" cy="5082818"/>
          </a:xfrm>
        </p:spPr>
        <p:txBody>
          <a:bodyPr/>
          <a:lstStyle>
            <a:lvl1pPr marL="0" indent="0" algn="ctr">
              <a:buNone/>
              <a:defRPr/>
            </a:lvl1pPr>
            <a:lvl2pPr marL="442432" indent="0" algn="ctr">
              <a:buNone/>
              <a:defRPr/>
            </a:lvl2pPr>
            <a:lvl3pPr marL="884865" indent="0" algn="ctr">
              <a:buNone/>
              <a:defRPr/>
            </a:lvl3pPr>
            <a:lvl4pPr marL="1327297" indent="0" algn="ctr">
              <a:buNone/>
              <a:defRPr/>
            </a:lvl4pPr>
            <a:lvl5pPr marL="176973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3559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Justifi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8B04-65D7-4E5B-9D7B-17F6EE03D50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F5E83A9F-4943-46E7-889C-87777598F3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7229" y="1094606"/>
            <a:ext cx="10517545" cy="5082818"/>
          </a:xfrm>
        </p:spPr>
        <p:txBody>
          <a:bodyPr/>
          <a:lstStyle>
            <a:lvl1pPr marL="0" indent="0" algn="l">
              <a:buNone/>
              <a:defRPr/>
            </a:lvl1pPr>
            <a:lvl2pPr marL="442432" indent="0" algn="ctr">
              <a:buNone/>
              <a:defRPr/>
            </a:lvl2pPr>
            <a:lvl3pPr marL="884865" indent="0" algn="ctr">
              <a:buNone/>
              <a:defRPr/>
            </a:lvl3pPr>
            <a:lvl4pPr marL="1327297" indent="0" algn="ctr">
              <a:buNone/>
              <a:defRPr/>
            </a:lvl4pPr>
            <a:lvl5pPr marL="176973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6399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0AD4D-894C-4FF2-BEF4-CA3B9E76A3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F5E83A9F-4943-46E7-889C-87777598F3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136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8AE18-8CF5-4D2A-918E-328B975BF7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F5E83A9F-4943-46E7-889C-87777598F3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912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3484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Society of St. Vincent de Paul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229" y="5398524"/>
            <a:ext cx="10517545" cy="1085213"/>
          </a:xfrm>
          <a:solidFill>
            <a:srgbClr val="006BB4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097" b="1" i="1">
                <a:solidFill>
                  <a:schemeClr val="bg1"/>
                </a:solidFill>
              </a:defRPr>
            </a:lvl1pPr>
            <a:lvl2pPr marL="442432" indent="0">
              <a:buNone/>
              <a:defRPr/>
            </a:lvl2pPr>
          </a:lstStyle>
          <a:p>
            <a:pPr lvl="0"/>
            <a:r>
              <a:rPr lang="en-US" dirty="0"/>
              <a:t>Click to edit Master text style</a:t>
            </a:r>
          </a:p>
        </p:txBody>
      </p:sp>
      <p:grpSp>
        <p:nvGrpSpPr>
          <p:cNvPr id="7" name="Group 42">
            <a:extLst>
              <a:ext uri="{FF2B5EF4-FFF2-40B4-BE49-F238E27FC236}">
                <a16:creationId xmlns:a16="http://schemas.microsoft.com/office/drawing/2014/main" id="{3770ACAB-5421-4B39-9996-BBF100C2188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931321" y="1459477"/>
            <a:ext cx="6200397" cy="3723968"/>
            <a:chOff x="1411" y="830"/>
            <a:chExt cx="3029" cy="2424"/>
          </a:xfrm>
        </p:grpSpPr>
        <p:sp>
          <p:nvSpPr>
            <p:cNvPr id="8" name="AutoShape 34">
              <a:extLst>
                <a:ext uri="{FF2B5EF4-FFF2-40B4-BE49-F238E27FC236}">
                  <a16:creationId xmlns:a16="http://schemas.microsoft.com/office/drawing/2014/main" id="{58A587D9-BB4D-4360-97B0-FB2A24B2DE6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76" y="830"/>
              <a:ext cx="2368" cy="2299"/>
            </a:xfrm>
            <a:prstGeom prst="bevel">
              <a:avLst>
                <a:gd name="adj" fmla="val 125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742" dirty="0">
                <a:solidFill>
                  <a:srgbClr val="000000"/>
                </a:solidFill>
              </a:endParaRPr>
            </a:p>
          </p:txBody>
        </p:sp>
        <p:sp>
          <p:nvSpPr>
            <p:cNvPr id="9" name="Text Box 41">
              <a:extLst>
                <a:ext uri="{FF2B5EF4-FFF2-40B4-BE49-F238E27FC236}">
                  <a16:creationId xmlns:a16="http://schemas.microsoft.com/office/drawing/2014/main" id="{EC59155E-251B-407A-B04B-8942074705A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10800000" flipV="1">
              <a:off x="1411" y="2874"/>
              <a:ext cx="3029" cy="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n-US" sz="1548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D8989B5-D855-4B26-99F7-8E25CBDB29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600" y="2052997"/>
            <a:ext cx="3139836" cy="24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26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AC1A8-0C1A-4FA6-8C33-B7F26DA1DCFE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8C60-612D-4D10-9E0F-AADC1D6A3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24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AC1A8-0C1A-4FA6-8C33-B7F26DA1DCFE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8C60-612D-4D10-9E0F-AADC1D6A3DC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716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AC1A8-0C1A-4FA6-8C33-B7F26DA1DCFE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8C60-612D-4D10-9E0F-AADC1D6A3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86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AC1A8-0C1A-4FA6-8C33-B7F26DA1DCFE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8C60-612D-4D10-9E0F-AADC1D6A3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05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AC1A8-0C1A-4FA6-8C33-B7F26DA1DCFE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8C60-612D-4D10-9E0F-AADC1D6A3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719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AC1A8-0C1A-4FA6-8C33-B7F26DA1DCFE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8C60-612D-4D10-9E0F-AADC1D6A3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93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F0AC1A8-0C1A-4FA6-8C33-B7F26DA1DCFE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2638C60-612D-4D10-9E0F-AADC1D6A3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00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AC1A8-0C1A-4FA6-8C33-B7F26DA1DCFE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8C60-612D-4D10-9E0F-AADC1D6A3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03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F0AC1A8-0C1A-4FA6-8C33-B7F26DA1DCFE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2638C60-612D-4D10-9E0F-AADC1D6A3DC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46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0" y="0"/>
            <a:ext cx="12192000" cy="878758"/>
          </a:xfrm>
          <a:prstGeom prst="rect">
            <a:avLst/>
          </a:prstGeom>
          <a:solidFill>
            <a:srgbClr val="006BB4"/>
          </a:solidFill>
          <a:ln>
            <a:noFill/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GB" sz="3484" i="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230" y="215848"/>
            <a:ext cx="10388582" cy="49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229" y="1094606"/>
            <a:ext cx="10517545" cy="5082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Arial 28</a:t>
            </a:r>
          </a:p>
          <a:p>
            <a:pPr lvl="1"/>
            <a:r>
              <a:rPr lang="en-US" dirty="0"/>
              <a:t>Arial 24</a:t>
            </a:r>
          </a:p>
          <a:p>
            <a:pPr lvl="2"/>
            <a:r>
              <a:rPr lang="en-US" dirty="0"/>
              <a:t>Arial  20</a:t>
            </a:r>
          </a:p>
          <a:p>
            <a:pPr lvl="3"/>
            <a:r>
              <a:rPr lang="en-US" dirty="0"/>
              <a:t>Verdana 18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229" y="6355634"/>
            <a:ext cx="2745042" cy="365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0B864-16A3-4980-9E73-36F85C701C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755" y="6355634"/>
            <a:ext cx="4114493" cy="365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730" y="6355634"/>
            <a:ext cx="2745043" cy="365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48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F5E83A9F-4943-46E7-889C-87777598F3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DA7DF8-C497-4863-AFA8-04EDD7F295B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666" y="140425"/>
            <a:ext cx="794029" cy="59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4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</p:sldLayoutIdLst>
  <p:hf sldNum="0" hdr="0" ftr="0" dt="0"/>
  <p:txStyles>
    <p:titleStyle>
      <a:lvl1pPr algn="ctr" defTabSz="884865" rtl="0" eaLnBrk="1" latinLnBrk="0" hangingPunct="1">
        <a:lnSpc>
          <a:spcPct val="90000"/>
        </a:lnSpc>
        <a:spcBef>
          <a:spcPct val="0"/>
        </a:spcBef>
        <a:buNone/>
        <a:defRPr sz="3484" b="1" kern="1200">
          <a:solidFill>
            <a:schemeClr val="bg1"/>
          </a:solidFill>
          <a:latin typeface="Comic Sans MS" panose="030F0702030302020204" pitchFamily="66" charset="0"/>
          <a:ea typeface="+mj-ea"/>
          <a:cs typeface="+mj-cs"/>
        </a:defRPr>
      </a:lvl1pPr>
    </p:titleStyle>
    <p:bodyStyle>
      <a:lvl1pPr marL="221216" indent="-221216" algn="l" defTabSz="884865" rtl="0" eaLnBrk="1" latinLnBrk="0" hangingPunct="1">
        <a:lnSpc>
          <a:spcPct val="90000"/>
        </a:lnSpc>
        <a:spcBef>
          <a:spcPts val="968"/>
        </a:spcBef>
        <a:buFont typeface="Arial" panose="020B0604020202020204" pitchFamily="34" charset="0"/>
        <a:buChar char="•"/>
        <a:defRPr sz="271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63649" indent="-221216" algn="l" defTabSz="884865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2322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06081" indent="-221216" algn="l" defTabSz="884865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935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48514" indent="-221216" algn="l" defTabSz="884865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2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990946" indent="-221216" algn="l" defTabSz="884865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2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433378" indent="-221216" algn="l" defTabSz="884865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2" kern="1200">
          <a:solidFill>
            <a:schemeClr val="tx1"/>
          </a:solidFill>
          <a:latin typeface="+mn-lt"/>
          <a:ea typeface="+mn-ea"/>
          <a:cs typeface="+mn-cs"/>
        </a:defRPr>
      </a:lvl6pPr>
      <a:lvl7pPr marL="2875811" indent="-221216" algn="l" defTabSz="884865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2" kern="1200">
          <a:solidFill>
            <a:schemeClr val="tx1"/>
          </a:solidFill>
          <a:latin typeface="+mn-lt"/>
          <a:ea typeface="+mn-ea"/>
          <a:cs typeface="+mn-cs"/>
        </a:defRPr>
      </a:lvl7pPr>
      <a:lvl8pPr marL="3318243" indent="-221216" algn="l" defTabSz="884865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2" kern="1200">
          <a:solidFill>
            <a:schemeClr val="tx1"/>
          </a:solidFill>
          <a:latin typeface="+mn-lt"/>
          <a:ea typeface="+mn-ea"/>
          <a:cs typeface="+mn-cs"/>
        </a:defRPr>
      </a:lvl8pPr>
      <a:lvl9pPr marL="3760676" indent="-221216" algn="l" defTabSz="884865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4865" rtl="0" eaLnBrk="1" latinLnBrk="0" hangingPunct="1">
        <a:defRPr sz="1742" kern="1200">
          <a:solidFill>
            <a:schemeClr val="tx1"/>
          </a:solidFill>
          <a:latin typeface="+mn-lt"/>
          <a:ea typeface="+mn-ea"/>
          <a:cs typeface="+mn-cs"/>
        </a:defRPr>
      </a:lvl1pPr>
      <a:lvl2pPr marL="442432" algn="l" defTabSz="884865" rtl="0" eaLnBrk="1" latinLnBrk="0" hangingPunct="1">
        <a:defRPr sz="1742" kern="1200">
          <a:solidFill>
            <a:schemeClr val="tx1"/>
          </a:solidFill>
          <a:latin typeface="+mn-lt"/>
          <a:ea typeface="+mn-ea"/>
          <a:cs typeface="+mn-cs"/>
        </a:defRPr>
      </a:lvl2pPr>
      <a:lvl3pPr marL="884865" algn="l" defTabSz="884865" rtl="0" eaLnBrk="1" latinLnBrk="0" hangingPunct="1">
        <a:defRPr sz="1742" kern="1200">
          <a:solidFill>
            <a:schemeClr val="tx1"/>
          </a:solidFill>
          <a:latin typeface="+mn-lt"/>
          <a:ea typeface="+mn-ea"/>
          <a:cs typeface="+mn-cs"/>
        </a:defRPr>
      </a:lvl3pPr>
      <a:lvl4pPr marL="1327297" algn="l" defTabSz="884865" rtl="0" eaLnBrk="1" latinLnBrk="0" hangingPunct="1">
        <a:defRPr sz="1742" kern="1200">
          <a:solidFill>
            <a:schemeClr val="tx1"/>
          </a:solidFill>
          <a:latin typeface="+mn-lt"/>
          <a:ea typeface="+mn-ea"/>
          <a:cs typeface="+mn-cs"/>
        </a:defRPr>
      </a:lvl4pPr>
      <a:lvl5pPr marL="1769730" algn="l" defTabSz="884865" rtl="0" eaLnBrk="1" latinLnBrk="0" hangingPunct="1">
        <a:defRPr sz="1742" kern="1200">
          <a:solidFill>
            <a:schemeClr val="tx1"/>
          </a:solidFill>
          <a:latin typeface="+mn-lt"/>
          <a:ea typeface="+mn-ea"/>
          <a:cs typeface="+mn-cs"/>
        </a:defRPr>
      </a:lvl5pPr>
      <a:lvl6pPr marL="2212162" algn="l" defTabSz="884865" rtl="0" eaLnBrk="1" latinLnBrk="0" hangingPunct="1">
        <a:defRPr sz="1742" kern="1200">
          <a:solidFill>
            <a:schemeClr val="tx1"/>
          </a:solidFill>
          <a:latin typeface="+mn-lt"/>
          <a:ea typeface="+mn-ea"/>
          <a:cs typeface="+mn-cs"/>
        </a:defRPr>
      </a:lvl6pPr>
      <a:lvl7pPr marL="2654595" algn="l" defTabSz="884865" rtl="0" eaLnBrk="1" latinLnBrk="0" hangingPunct="1">
        <a:defRPr sz="1742" kern="1200">
          <a:solidFill>
            <a:schemeClr val="tx1"/>
          </a:solidFill>
          <a:latin typeface="+mn-lt"/>
          <a:ea typeface="+mn-ea"/>
          <a:cs typeface="+mn-cs"/>
        </a:defRPr>
      </a:lvl7pPr>
      <a:lvl8pPr marL="3097027" algn="l" defTabSz="884865" rtl="0" eaLnBrk="1" latinLnBrk="0" hangingPunct="1">
        <a:defRPr sz="1742" kern="1200">
          <a:solidFill>
            <a:schemeClr val="tx1"/>
          </a:solidFill>
          <a:latin typeface="+mn-lt"/>
          <a:ea typeface="+mn-ea"/>
          <a:cs typeface="+mn-cs"/>
        </a:defRPr>
      </a:lvl8pPr>
      <a:lvl9pPr marL="3539460" algn="l" defTabSz="884865" rtl="0" eaLnBrk="1" latinLnBrk="0" hangingPunct="1">
        <a:defRPr sz="17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tholicfunidngguide.com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vdp-rvacouncil.org/" TargetMode="External"/><Relationship Id="rId4" Type="http://schemas.openxmlformats.org/officeDocument/2006/relationships/hyperlink" Target="https://members.ssvpusa.org/communications-branding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mailto:dkearns@svdp-rvacouncil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24C70-08A8-916C-BF1E-49B149F3D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1259380"/>
            <a:ext cx="10058400" cy="2909497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00B0F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Raising Funds, Awareness and Thrift Stores</a:t>
            </a:r>
            <a:r>
              <a:rPr lang="en-US" sz="8000" b="1" dirty="0">
                <a:solidFill>
                  <a:srgbClr val="00B0F0"/>
                </a:solidFill>
                <a:latin typeface="Californian FB" panose="0207040306080B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55298E-F309-ED46-4AE2-FDC97037E6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How to raise money for </a:t>
            </a:r>
            <a:r>
              <a:rPr lang="en-US" sz="3200" b="1" dirty="0" err="1">
                <a:latin typeface="Century Gothic" panose="020B0502020202020204" pitchFamily="34" charset="0"/>
              </a:rPr>
              <a:t>svdp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pic>
        <p:nvPicPr>
          <p:cNvPr id="4" name="Picture 3" descr="A blue circle with letters and text&#10;&#10;AI-generated content may be incorrect.">
            <a:extLst>
              <a:ext uri="{FF2B5EF4-FFF2-40B4-BE49-F238E27FC236}">
                <a16:creationId xmlns:a16="http://schemas.microsoft.com/office/drawing/2014/main" id="{367ED4A5-113D-E28E-42D9-47ED25DA1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2" y="5798574"/>
            <a:ext cx="1059426" cy="105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29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A0DE4-3FAF-CAED-1483-2F85E9F81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15CF8-5652-17DB-68A5-C84A56AB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200" dirty="0">
                <a:solidFill>
                  <a:schemeClr val="accent1"/>
                </a:solidFill>
              </a:rPr>
              <a:t>Fundraising Strategy for SVDP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58DF6-1B16-6185-1C8B-4C3018701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55065"/>
            <a:ext cx="5751389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Have a fundraising strategy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Diversify revenue sources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Individuals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Events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Grants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Parish support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Everyone needs to help-share connections and ask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3000" dirty="0">
              <a:latin typeface="Century Gothic" panose="020B0502020202020204" pitchFamily="34" charset="0"/>
            </a:endParaRPr>
          </a:p>
          <a:p>
            <a:pPr marL="201168" lvl="1" indent="0">
              <a:buNone/>
            </a:pPr>
            <a:endParaRPr lang="en-US" sz="30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 descr="A blue circle with letters and text&#10;&#10;AI-generated content may be incorrect.">
            <a:extLst>
              <a:ext uri="{FF2B5EF4-FFF2-40B4-BE49-F238E27FC236}">
                <a16:creationId xmlns:a16="http://schemas.microsoft.com/office/drawing/2014/main" id="{9082DABA-FCFD-BC21-B2B2-F14C31CD6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3" y="5798574"/>
            <a:ext cx="1059426" cy="1059426"/>
          </a:xfrm>
          <a:prstGeom prst="rect">
            <a:avLst/>
          </a:prstGeom>
        </p:spPr>
      </p:pic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2A50AB7E-5991-F4E3-D101-12A7965D0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561" y="2064774"/>
            <a:ext cx="4097159" cy="271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0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3F087-12EE-F192-BB23-CBA2F2814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79B28-6EED-C947-85C4-32BD1A41C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200" dirty="0">
                <a:solidFill>
                  <a:schemeClr val="accent1"/>
                </a:solidFill>
              </a:rPr>
              <a:t>Individuals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54449-BAB2-1F28-D6C2-32E2467CD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55064"/>
            <a:ext cx="5751389" cy="432942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Are your reaching out to them?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Is it easy to give to you?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Mailers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Online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Stock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Planned gift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Thank you process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</a:rPr>
              <a:t>Donor database or CRM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3200" dirty="0">
              <a:latin typeface="Century Gothic" panose="020B0502020202020204" pitchFamily="34" charset="0"/>
            </a:endParaRPr>
          </a:p>
          <a:p>
            <a:pPr marL="201168" lvl="1" indent="0">
              <a:buNone/>
            </a:pPr>
            <a:endParaRPr lang="en-US" sz="30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 descr="A blue circle with letters and text&#10;&#10;AI-generated content may be incorrect.">
            <a:extLst>
              <a:ext uri="{FF2B5EF4-FFF2-40B4-BE49-F238E27FC236}">
                <a16:creationId xmlns:a16="http://schemas.microsoft.com/office/drawing/2014/main" id="{D6C80F49-F27A-7D2D-EFC2-84CD3E903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3" y="5798574"/>
            <a:ext cx="1059426" cy="1059426"/>
          </a:xfrm>
          <a:prstGeom prst="rect">
            <a:avLst/>
          </a:prstGeom>
        </p:spPr>
      </p:pic>
      <p:pic>
        <p:nvPicPr>
          <p:cNvPr id="6" name="Picture 5" descr="A group of older women standing in front of a projector screen&#10;&#10;AI-generated content may be incorrect.">
            <a:extLst>
              <a:ext uri="{FF2B5EF4-FFF2-40B4-BE49-F238E27FC236}">
                <a16:creationId xmlns:a16="http://schemas.microsoft.com/office/drawing/2014/main" id="{71A6EE65-7810-3599-51A9-115A2F59E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300" y="2074606"/>
            <a:ext cx="4061380" cy="304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8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A73EE-37A7-8047-6A10-2ABFC2BE9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B9D9F-011F-E7FE-BABF-0A9EFF2B5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200" dirty="0">
                <a:solidFill>
                  <a:schemeClr val="accent1"/>
                </a:solidFill>
              </a:rPr>
              <a:t>Ideas for Individual Giving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1CF14-04EE-1CCF-2796-1887B4126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55065"/>
            <a:ext cx="5751389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Year end appeal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>
                <a:latin typeface="Century Gothic" panose="020B0502020202020204" pitchFamily="34" charset="0"/>
              </a:rPr>
              <a:t>“Christmas Lights appeal”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Lent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>
                <a:latin typeface="Century Gothic" panose="020B0502020202020204" pitchFamily="34" charset="0"/>
              </a:rPr>
              <a:t>Mite boxes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Specific need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>
                <a:latin typeface="Century Gothic" panose="020B0502020202020204" pitchFamily="34" charset="0"/>
              </a:rPr>
              <a:t>Pantry / program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Recurring donors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 descr="A blue circle with letters and text&#10;&#10;AI-generated content may be incorrect.">
            <a:extLst>
              <a:ext uri="{FF2B5EF4-FFF2-40B4-BE49-F238E27FC236}">
                <a16:creationId xmlns:a16="http://schemas.microsoft.com/office/drawing/2014/main" id="{19BC4CF1-7204-B536-2B98-DB77091E3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3" y="5798574"/>
            <a:ext cx="1059426" cy="1059426"/>
          </a:xfrm>
          <a:prstGeom prst="rect">
            <a:avLst/>
          </a:prstGeom>
        </p:spPr>
      </p:pic>
      <p:pic>
        <p:nvPicPr>
          <p:cNvPr id="6" name="Picture 5" descr="A christmas tree with lights in the snow&#10;&#10;AI-generated content may be incorrect.">
            <a:extLst>
              <a:ext uri="{FF2B5EF4-FFF2-40B4-BE49-F238E27FC236}">
                <a16:creationId xmlns:a16="http://schemas.microsoft.com/office/drawing/2014/main" id="{0130B5BD-CE94-724C-E10A-831FF3512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238" y="2104102"/>
            <a:ext cx="4277031" cy="350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0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346B7E-267E-6C84-CBE1-68B220AE9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AEA9-A4C6-3326-D0A9-1F961B43C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entury Gothic" panose="020B0502020202020204" pitchFamily="34" charset="0"/>
              </a:rPr>
              <a:t>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61E4C-5D86-23BF-9C74-32EB76DEE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Do you raise enough to make it worth your effort?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Why are you doing the event?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Don’t nickel and dime donors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Coordinate event calendars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Sponsors are key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“Heart ask” / testimonials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201168" lvl="1" indent="0">
              <a:buNone/>
            </a:pPr>
            <a:endParaRPr lang="en-US" dirty="0"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201168" lvl="1" indent="0">
              <a:buNone/>
            </a:pPr>
            <a:endParaRPr lang="en-US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8" name="Picture 7" descr="A person in a suit speaking into a microphone&#10;&#10;AI-generated content may be incorrect.">
            <a:extLst>
              <a:ext uri="{FF2B5EF4-FFF2-40B4-BE49-F238E27FC236}">
                <a16:creationId xmlns:a16="http://schemas.microsoft.com/office/drawing/2014/main" id="{C9731197-1E95-5ECD-F8D7-DA855B969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67988" y="2358262"/>
            <a:ext cx="4100221" cy="3075165"/>
          </a:xfrm>
          <a:prstGeom prst="rect">
            <a:avLst/>
          </a:prstGeom>
        </p:spPr>
      </p:pic>
      <p:pic>
        <p:nvPicPr>
          <p:cNvPr id="4" name="Picture 3" descr="A blue circle with letters and text&#10;&#10;AI-generated content may be incorrect.">
            <a:extLst>
              <a:ext uri="{FF2B5EF4-FFF2-40B4-BE49-F238E27FC236}">
                <a16:creationId xmlns:a16="http://schemas.microsoft.com/office/drawing/2014/main" id="{235CBACF-FC6D-E4C9-40FE-2956C7AF9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3" y="5798574"/>
            <a:ext cx="1059426" cy="105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8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D415C-CCCB-CC5D-FEC7-01C111599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DC3B4-8445-8BB6-F3E7-9BA882589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200" dirty="0">
                <a:solidFill>
                  <a:schemeClr val="accent1"/>
                </a:solidFill>
              </a:rPr>
              <a:t>Event Ideas That Have Worked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7EF7E-BADD-77DF-4045-4795D7591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8" y="1855065"/>
            <a:ext cx="6973701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Gala / dinner (formal)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BBQ / Beach Night in Winter (casual)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Athletic / activity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>
                <a:latin typeface="Century Gothic" panose="020B0502020202020204" pitchFamily="34" charset="0"/>
              </a:rPr>
              <a:t>Friends of the Poor Walk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>
                <a:latin typeface="Century Gothic" panose="020B0502020202020204" pitchFamily="34" charset="0"/>
              </a:rPr>
              <a:t>Golf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>
                <a:latin typeface="Century Gothic" panose="020B0502020202020204" pitchFamily="34" charset="0"/>
              </a:rPr>
              <a:t>Pickleball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000" dirty="0">
              <a:latin typeface="Century Gothic" panose="020B0502020202020204" pitchFamily="34" charset="0"/>
            </a:endParaRPr>
          </a:p>
          <a:p>
            <a:pPr marL="201168" lvl="1" indent="0">
              <a:buNone/>
            </a:pPr>
            <a:endParaRPr lang="en-US" sz="3000" dirty="0"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3000" dirty="0"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30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latin typeface="Century Gothic" panose="020B0502020202020204" pitchFamily="34" charset="0"/>
            </a:endParaRPr>
          </a:p>
          <a:p>
            <a:pPr marL="201168" lvl="1" indent="0">
              <a:buNone/>
            </a:pPr>
            <a:endParaRPr lang="en-US" sz="30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 descr="A blue circle with letters and text&#10;&#10;AI-generated content may be incorrect.">
            <a:extLst>
              <a:ext uri="{FF2B5EF4-FFF2-40B4-BE49-F238E27FC236}">
                <a16:creationId xmlns:a16="http://schemas.microsoft.com/office/drawing/2014/main" id="{42E38AAE-07F9-8C5F-2246-DBFEAEAB4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3" y="5798574"/>
            <a:ext cx="1059426" cy="1059426"/>
          </a:xfrm>
          <a:prstGeom prst="rect">
            <a:avLst/>
          </a:prstGeom>
        </p:spPr>
      </p:pic>
      <p:pic>
        <p:nvPicPr>
          <p:cNvPr id="6" name="Picture 5" descr="Two men standing on a tennis court&#10;&#10;AI-generated content may be incorrect.">
            <a:extLst>
              <a:ext uri="{FF2B5EF4-FFF2-40B4-BE49-F238E27FC236}">
                <a16:creationId xmlns:a16="http://schemas.microsoft.com/office/drawing/2014/main" id="{64174441-BF71-3DF4-95B7-5B6EE395D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56861" y="2369182"/>
            <a:ext cx="4112935" cy="308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2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56E8E-AECD-9387-5498-072A544F2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8B802-DCC7-2DFA-1518-FF2B55502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200" dirty="0">
                <a:solidFill>
                  <a:schemeClr val="accent1"/>
                </a:solidFill>
              </a:rPr>
              <a:t>Grants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373D0-BB88-A210-DF6D-2F4570ABA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8" y="1855065"/>
            <a:ext cx="6973701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0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000" dirty="0">
              <a:latin typeface="Century Gothic" panose="020B0502020202020204" pitchFamily="34" charset="0"/>
            </a:endParaRPr>
          </a:p>
          <a:p>
            <a:pPr marL="201168" lvl="1" indent="0">
              <a:buNone/>
            </a:pPr>
            <a:endParaRPr lang="en-US" sz="3000" dirty="0"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3000" dirty="0"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30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latin typeface="Century Gothic" panose="020B0502020202020204" pitchFamily="34" charset="0"/>
            </a:endParaRPr>
          </a:p>
          <a:p>
            <a:pPr marL="201168" lvl="1" indent="0">
              <a:buNone/>
            </a:pPr>
            <a:endParaRPr lang="en-US" sz="30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 descr="A blue circle with letters and text&#10;&#10;AI-generated content may be incorrect.">
            <a:extLst>
              <a:ext uri="{FF2B5EF4-FFF2-40B4-BE49-F238E27FC236}">
                <a16:creationId xmlns:a16="http://schemas.microsoft.com/office/drawing/2014/main" id="{DFAFBCB7-AB1A-571E-7011-8EC876701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3" y="5798574"/>
            <a:ext cx="1059426" cy="1059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E1908E-0B02-38A9-8DC3-8FE86482F760}"/>
              </a:ext>
            </a:extLst>
          </p:cNvPr>
          <p:cNvSpPr txBox="1"/>
          <p:nvPr/>
        </p:nvSpPr>
        <p:spPr>
          <a:xfrm>
            <a:off x="1194318" y="2062065"/>
            <a:ext cx="61768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Research funders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Family foundations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Corporate foundations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Government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Grant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Is it worth the effort?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 descr="A large building with columns and a blue dome&#10;&#10;AI-generated content may be incorrect.">
            <a:extLst>
              <a:ext uri="{FF2B5EF4-FFF2-40B4-BE49-F238E27FC236}">
                <a16:creationId xmlns:a16="http://schemas.microsoft.com/office/drawing/2014/main" id="{604BFF30-AB85-E949-EDB3-4D383D0B0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158" y="1820100"/>
            <a:ext cx="2680564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9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FCA39-0D4D-B85F-DCDD-7EB51EC12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52A99-346C-0531-CA64-A0A984A3D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200" dirty="0">
                <a:solidFill>
                  <a:schemeClr val="accent1"/>
                </a:solidFill>
              </a:rPr>
              <a:t>Parish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EA557-0F88-5868-A71E-41C07AE30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8" y="1855065"/>
            <a:ext cx="6973701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0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000" dirty="0">
              <a:latin typeface="Century Gothic" panose="020B0502020202020204" pitchFamily="34" charset="0"/>
            </a:endParaRPr>
          </a:p>
          <a:p>
            <a:pPr marL="201168" lvl="1" indent="0">
              <a:buNone/>
            </a:pPr>
            <a:endParaRPr lang="en-US" sz="3000" dirty="0"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3000" dirty="0"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30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latin typeface="Century Gothic" panose="020B0502020202020204" pitchFamily="34" charset="0"/>
            </a:endParaRPr>
          </a:p>
          <a:p>
            <a:pPr marL="201168" lvl="1" indent="0">
              <a:buNone/>
            </a:pPr>
            <a:endParaRPr lang="en-US" sz="30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 descr="A blue circle with letters and text&#10;&#10;AI-generated content may be incorrect.">
            <a:extLst>
              <a:ext uri="{FF2B5EF4-FFF2-40B4-BE49-F238E27FC236}">
                <a16:creationId xmlns:a16="http://schemas.microsoft.com/office/drawing/2014/main" id="{A5646BCF-3EE6-EF63-4677-BD2A3744E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3" y="5798574"/>
            <a:ext cx="1059426" cy="1059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C89F52-9109-184F-DBAA-447CBBD3EA70}"/>
              </a:ext>
            </a:extLst>
          </p:cNvPr>
          <p:cNvSpPr txBox="1"/>
          <p:nvPr/>
        </p:nvSpPr>
        <p:spPr>
          <a:xfrm>
            <a:off x="1097279" y="2220686"/>
            <a:ext cx="58836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Do parishioners know SVDP &amp; what you do?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Physical presence in building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Speak to congregation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“Get to Know SVDP”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Pastor relationship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Regular meeting / updates-COMMUNICATE!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9" name="Picture 8" descr="A person holding a blue sign next to a person standing in a hallway&#10;&#10;AI-generated content may be incorrect.">
            <a:extLst>
              <a:ext uri="{FF2B5EF4-FFF2-40B4-BE49-F238E27FC236}">
                <a16:creationId xmlns:a16="http://schemas.microsoft.com/office/drawing/2014/main" id="{293C7A6A-18AA-952C-7FDA-936DDD5DA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152" y="2102377"/>
            <a:ext cx="4013528" cy="30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3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27E57-516A-0845-CF7D-A511E69F2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F732E-7058-EDFF-1DF1-17E351246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00B0F0"/>
                </a:solidFill>
                <a:latin typeface="Century Gothic" panose="020B0502020202020204" pitchFamily="34" charset="0"/>
              </a:rPr>
              <a:t>Agenda</a:t>
            </a:r>
          </a:p>
        </p:txBody>
      </p:sp>
      <p:pic>
        <p:nvPicPr>
          <p:cNvPr id="10" name="Picture 9" descr="A blue circle with letters and text&#10;&#10;AI-generated content may be incorrect.">
            <a:extLst>
              <a:ext uri="{FF2B5EF4-FFF2-40B4-BE49-F238E27FC236}">
                <a16:creationId xmlns:a16="http://schemas.microsoft.com/office/drawing/2014/main" id="{1E0B5C2D-CF4F-3C1E-E502-7F38020BE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3" y="5798574"/>
            <a:ext cx="1059426" cy="10594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A44210-5461-A8E9-A1A6-4BD95912B299}"/>
              </a:ext>
            </a:extLst>
          </p:cNvPr>
          <p:cNvSpPr txBox="1"/>
          <p:nvPr/>
        </p:nvSpPr>
        <p:spPr>
          <a:xfrm>
            <a:off x="1209368" y="2025445"/>
            <a:ext cx="582069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Telling our story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Fundraising as a Vincentian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The role of a thrift store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Q&amp;A</a:t>
            </a:r>
          </a:p>
          <a:p>
            <a:endParaRPr lang="en-US" sz="2800" dirty="0">
              <a:latin typeface="Century Gothic" panose="020B0502020202020204" pitchFamily="34" charset="0"/>
            </a:endParaRPr>
          </a:p>
        </p:txBody>
      </p:sp>
      <p:pic>
        <p:nvPicPr>
          <p:cNvPr id="9" name="Content Placeholder 8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43C42AA2-BC53-87B0-DC22-1988AA23B4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667" y="2025445"/>
            <a:ext cx="3946013" cy="2959510"/>
          </a:xfrm>
        </p:spPr>
      </p:pic>
    </p:spTree>
    <p:extLst>
      <p:ext uri="{BB962C8B-B14F-4D97-AF65-F5344CB8AC3E}">
        <p14:creationId xmlns:p14="http://schemas.microsoft.com/office/powerpoint/2010/main" val="1889044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4479B-3F39-07F2-F821-FAEF0AD0B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F20FA-46A7-1B05-21CB-848E833F6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200" dirty="0">
                <a:solidFill>
                  <a:schemeClr val="accent1"/>
                </a:solidFill>
              </a:rPr>
              <a:t>Thrift Stores and Fundraising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0A3BD-8979-3BC7-73AA-11D785D45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8" y="1855065"/>
            <a:ext cx="6973701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0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000" dirty="0">
              <a:latin typeface="Century Gothic" panose="020B0502020202020204" pitchFamily="34" charset="0"/>
            </a:endParaRPr>
          </a:p>
          <a:p>
            <a:pPr marL="201168" lvl="1" indent="0">
              <a:buNone/>
            </a:pPr>
            <a:endParaRPr lang="en-US" sz="3000" dirty="0"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3000" dirty="0"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30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latin typeface="Century Gothic" panose="020B0502020202020204" pitchFamily="34" charset="0"/>
            </a:endParaRPr>
          </a:p>
          <a:p>
            <a:pPr marL="201168" lvl="1" indent="0">
              <a:buNone/>
            </a:pPr>
            <a:endParaRPr lang="en-US" sz="30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 descr="A blue circle with letters and text&#10;&#10;AI-generated content may be incorrect.">
            <a:extLst>
              <a:ext uri="{FF2B5EF4-FFF2-40B4-BE49-F238E27FC236}">
                <a16:creationId xmlns:a16="http://schemas.microsoft.com/office/drawing/2014/main" id="{FDECD915-76C6-236C-50BC-84CF8BF17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3" y="5798574"/>
            <a:ext cx="1059426" cy="1059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F6DD06-B33B-F611-8815-630E9B019CF0}"/>
              </a:ext>
            </a:extLst>
          </p:cNvPr>
          <p:cNvSpPr txBox="1"/>
          <p:nvPr/>
        </p:nvSpPr>
        <p:spPr>
          <a:xfrm>
            <a:off x="1194318" y="2062065"/>
            <a:ext cx="533430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Purpose of the store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Raise funds to support our mission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Provide furniture and bedding to our neighbors in need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Outreach to community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 descr="A group of people standing in a room with clothes on swingers&#10;&#10;AI-generated content may be incorrect.">
            <a:extLst>
              <a:ext uri="{FF2B5EF4-FFF2-40B4-BE49-F238E27FC236}">
                <a16:creationId xmlns:a16="http://schemas.microsoft.com/office/drawing/2014/main" id="{12104B1A-CF07-F132-1914-5DB141088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01" y="1855065"/>
            <a:ext cx="4366147" cy="331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2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EBFF5-9381-F682-86FD-B48E89FE2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3BC39-6A89-0A1B-46F2-64E48A6C9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200" dirty="0">
                <a:solidFill>
                  <a:schemeClr val="accent1"/>
                </a:solidFill>
              </a:rPr>
              <a:t>Take Aways From All This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5806D-F93F-1A56-66EC-BB0A1802E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8" y="1855065"/>
            <a:ext cx="6973701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0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000" dirty="0">
              <a:latin typeface="Century Gothic" panose="020B0502020202020204" pitchFamily="34" charset="0"/>
            </a:endParaRPr>
          </a:p>
          <a:p>
            <a:pPr marL="201168" lvl="1" indent="0">
              <a:buNone/>
            </a:pPr>
            <a:endParaRPr lang="en-US" sz="3000" dirty="0"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3000" dirty="0"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30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latin typeface="Century Gothic" panose="020B0502020202020204" pitchFamily="34" charset="0"/>
            </a:endParaRPr>
          </a:p>
          <a:p>
            <a:pPr marL="201168" lvl="1" indent="0">
              <a:buNone/>
            </a:pPr>
            <a:endParaRPr lang="en-US" sz="30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 descr="A blue circle with letters and text&#10;&#10;AI-generated content may be incorrect.">
            <a:extLst>
              <a:ext uri="{FF2B5EF4-FFF2-40B4-BE49-F238E27FC236}">
                <a16:creationId xmlns:a16="http://schemas.microsoft.com/office/drawing/2014/main" id="{0B93E219-5050-C07F-7CD5-33BD8C8D4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3" y="5798574"/>
            <a:ext cx="1059426" cy="1059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DB58B4-C2B0-7F34-C540-A78406403BB9}"/>
              </a:ext>
            </a:extLst>
          </p:cNvPr>
          <p:cNvSpPr txBox="1"/>
          <p:nvPr/>
        </p:nvSpPr>
        <p:spPr>
          <a:xfrm>
            <a:off x="1194317" y="2062065"/>
            <a:ext cx="65375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entury Gothic" panose="020B0502020202020204" pitchFamily="34" charset="0"/>
              </a:rPr>
              <a:t>Know our why and share it-be passionate about our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entury Gothic" panose="020B0502020202020204" pitchFamily="34" charset="0"/>
              </a:rPr>
              <a:t>Have a fundraising strategy</a:t>
            </a:r>
          </a:p>
          <a:p>
            <a:r>
              <a:rPr lang="en-US" sz="2800" dirty="0">
                <a:latin typeface="Century Gothic" panose="020B0502020202020204" pitchFamily="34" charset="0"/>
              </a:rPr>
              <a:t>		-Diversify revenue sources</a:t>
            </a:r>
          </a:p>
          <a:p>
            <a:r>
              <a:rPr lang="en-US" sz="2800" dirty="0">
                <a:latin typeface="Century Gothic" panose="020B0502020202020204" pitchFamily="34" charset="0"/>
              </a:rPr>
              <a:t>		-Know your donors-use 					technology </a:t>
            </a:r>
          </a:p>
          <a:p>
            <a:r>
              <a:rPr lang="en-US" sz="2800" dirty="0">
                <a:latin typeface="Century Gothic" panose="020B0502020202020204" pitchFamily="34" charset="0"/>
              </a:rPr>
              <a:t>3.	Don’t be shy-ask and try</a:t>
            </a:r>
          </a:p>
          <a:p>
            <a:endParaRPr lang="en-US" sz="28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 descr="Red megaphone">
            <a:extLst>
              <a:ext uri="{FF2B5EF4-FFF2-40B4-BE49-F238E27FC236}">
                <a16:creationId xmlns:a16="http://schemas.microsoft.com/office/drawing/2014/main" id="{E2FF355B-D239-C9C9-7E5A-1B161DCA8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264" y="2062065"/>
            <a:ext cx="3624416" cy="362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3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DF8AE-16A7-F5A4-1AFE-C510A7A71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62162-A1BE-D644-ABDD-2CF6B4996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00B0F0"/>
                </a:solidFill>
                <a:latin typeface="Century Gothic" panose="020B0502020202020204" pitchFamily="34" charset="0"/>
              </a:rPr>
              <a:t>Agenda</a:t>
            </a:r>
          </a:p>
        </p:txBody>
      </p:sp>
      <p:pic>
        <p:nvPicPr>
          <p:cNvPr id="10" name="Picture 9" descr="A blue circle with letters and text&#10;&#10;AI-generated content may be incorrect.">
            <a:extLst>
              <a:ext uri="{FF2B5EF4-FFF2-40B4-BE49-F238E27FC236}">
                <a16:creationId xmlns:a16="http://schemas.microsoft.com/office/drawing/2014/main" id="{B501FA28-D774-A850-8F85-CA0F486F2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3" y="5798574"/>
            <a:ext cx="1059426" cy="10594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8F3F2A-00D5-D2C5-A27D-9CF710AC08F9}"/>
              </a:ext>
            </a:extLst>
          </p:cNvPr>
          <p:cNvSpPr txBox="1"/>
          <p:nvPr/>
        </p:nvSpPr>
        <p:spPr>
          <a:xfrm>
            <a:off x="1209368" y="2025445"/>
            <a:ext cx="582069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Telling our story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Fundraising as a Vincentian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The role of a thrift store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Q&amp;A</a:t>
            </a:r>
          </a:p>
          <a:p>
            <a:endParaRPr lang="en-US" sz="2800" dirty="0">
              <a:latin typeface="Century Gothic" panose="020B0502020202020204" pitchFamily="34" charset="0"/>
            </a:endParaRPr>
          </a:p>
        </p:txBody>
      </p:sp>
      <p:pic>
        <p:nvPicPr>
          <p:cNvPr id="9" name="Content Placeholder 8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41448093-8AB5-4AD5-5920-33FA371F7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667" y="2025445"/>
            <a:ext cx="3946013" cy="2959510"/>
          </a:xfrm>
        </p:spPr>
      </p:pic>
    </p:spTree>
    <p:extLst>
      <p:ext uri="{BB962C8B-B14F-4D97-AF65-F5344CB8AC3E}">
        <p14:creationId xmlns:p14="http://schemas.microsoft.com/office/powerpoint/2010/main" val="1727797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7FECE-0A69-F716-D17A-8A945BF17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AC19F-969A-2E45-34DE-4440B0E2D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200" dirty="0">
                <a:solidFill>
                  <a:srgbClr val="00B0F0"/>
                </a:solidFill>
                <a:latin typeface="Century Gothic" panose="020B0502020202020204" pitchFamily="34" charset="0"/>
              </a:rPr>
              <a:t>Resources</a:t>
            </a:r>
          </a:p>
        </p:txBody>
      </p:sp>
      <p:pic>
        <p:nvPicPr>
          <p:cNvPr id="10" name="Picture 9" descr="A blue circle with letters and text&#10;&#10;AI-generated content may be incorrect.">
            <a:extLst>
              <a:ext uri="{FF2B5EF4-FFF2-40B4-BE49-F238E27FC236}">
                <a16:creationId xmlns:a16="http://schemas.microsoft.com/office/drawing/2014/main" id="{3C1172FE-21E2-949A-69E4-E18B5872F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3" y="5798574"/>
            <a:ext cx="1059426" cy="1059426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EA21BAD8-FCFA-79CA-C72F-5E79D1186F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39920" y="1772920"/>
            <a:ext cx="2519680" cy="251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66719D-0DAD-7618-DE11-C5F62A73EC94}"/>
              </a:ext>
            </a:extLst>
          </p:cNvPr>
          <p:cNvSpPr txBox="1"/>
          <p:nvPr/>
        </p:nvSpPr>
        <p:spPr>
          <a:xfrm>
            <a:off x="1297859" y="1737360"/>
            <a:ext cx="823025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Catholic Funding Guide</a:t>
            </a:r>
          </a:p>
          <a:p>
            <a:r>
              <a:rPr lang="en-US" sz="3200" dirty="0">
                <a:latin typeface="Century Gothic" panose="020B0502020202020204" pitchFamily="34" charset="0"/>
                <a:hlinkClick r:id="rId3"/>
              </a:rPr>
              <a:t>www.catholicfunidngguide.com</a:t>
            </a:r>
            <a:endParaRPr lang="en-US" sz="3200" dirty="0">
              <a:latin typeface="Century Gothic" panose="020B0502020202020204" pitchFamily="34" charset="0"/>
            </a:endParaRPr>
          </a:p>
          <a:p>
            <a:endParaRPr lang="en-US" sz="3200" dirty="0"/>
          </a:p>
          <a:p>
            <a:r>
              <a:rPr lang="en-US" sz="3200" dirty="0">
                <a:latin typeface="Century Gothic" panose="020B0502020202020204" pitchFamily="34" charset="0"/>
              </a:rPr>
              <a:t> SVDP USA Branding Materials</a:t>
            </a:r>
          </a:p>
          <a:p>
            <a:r>
              <a:rPr lang="en-US" sz="3200" dirty="0">
                <a:latin typeface="Century Gothic" panose="020B0502020202020204" pitchFamily="34" charset="0"/>
                <a:hlinkClick r:id="rId4"/>
              </a:rPr>
              <a:t>https://members.ssvpusa.org/communications-branding/</a:t>
            </a:r>
            <a:endParaRPr lang="en-US" sz="3200" dirty="0">
              <a:latin typeface="Century Gothic" panose="020B0502020202020204" pitchFamily="34" charset="0"/>
            </a:endParaRPr>
          </a:p>
          <a:p>
            <a:endParaRPr lang="en-US" sz="3200" dirty="0"/>
          </a:p>
          <a:p>
            <a:r>
              <a:rPr lang="en-US" sz="3200" dirty="0">
                <a:latin typeface="Century Gothic" panose="020B0502020202020204" pitchFamily="34" charset="0"/>
              </a:rPr>
              <a:t>SVDP Richmond Council</a:t>
            </a:r>
          </a:p>
          <a:p>
            <a:r>
              <a:rPr lang="en-US" sz="3200" dirty="0">
                <a:latin typeface="Century Gothic" panose="020B0502020202020204" pitchFamily="34" charset="0"/>
                <a:hlinkClick r:id="rId5"/>
              </a:rPr>
              <a:t>www.svdp-rvacouncil.org</a:t>
            </a:r>
            <a:endParaRPr lang="en-US" sz="3200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899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B4A19-B744-2221-FD6F-E7A4CD6EE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200" dirty="0">
                <a:solidFill>
                  <a:schemeClr val="accent1"/>
                </a:solidFill>
                <a:latin typeface="Century Gothic" panose="020B0502020202020204" pitchFamily="34" charset="0"/>
              </a:rPr>
              <a:t>QUESTIONS?</a:t>
            </a:r>
          </a:p>
        </p:txBody>
      </p:sp>
      <p:pic>
        <p:nvPicPr>
          <p:cNvPr id="4" name="Content Placeholder 2" descr="Questions">
            <a:extLst>
              <a:ext uri="{FF2B5EF4-FFF2-40B4-BE49-F238E27FC236}">
                <a16:creationId xmlns:a16="http://schemas.microsoft.com/office/drawing/2014/main" id="{C5333FBB-68F1-CA98-23EE-E0ACE654A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96953" y="2203882"/>
            <a:ext cx="3258727" cy="325872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B6F565-5802-07E5-1713-43EB3D363FC6}"/>
              </a:ext>
            </a:extLst>
          </p:cNvPr>
          <p:cNvSpPr txBox="1"/>
          <p:nvPr/>
        </p:nvSpPr>
        <p:spPr>
          <a:xfrm>
            <a:off x="1170039" y="2802195"/>
            <a:ext cx="649972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Dan Kearns, Exec. Director</a:t>
            </a:r>
          </a:p>
          <a:p>
            <a:r>
              <a:rPr lang="en-US" sz="3200" dirty="0">
                <a:latin typeface="Century Gothic" panose="020B0502020202020204" pitchFamily="34" charset="0"/>
              </a:rPr>
              <a:t>SVDP-Richmond</a:t>
            </a:r>
          </a:p>
          <a:p>
            <a:r>
              <a:rPr lang="en-US" sz="3200" dirty="0">
                <a:latin typeface="Century Gothic" panose="020B0502020202020204" pitchFamily="34" charset="0"/>
                <a:hlinkClick r:id="rId4"/>
              </a:rPr>
              <a:t>dkearns@svdp-rvacouncil.org</a:t>
            </a:r>
            <a:endParaRPr lang="en-US" sz="3200" dirty="0">
              <a:latin typeface="Century Gothic" panose="020B0502020202020204" pitchFamily="34" charset="0"/>
            </a:endParaRPr>
          </a:p>
          <a:p>
            <a:r>
              <a:rPr lang="en-US" sz="3200" dirty="0">
                <a:latin typeface="Century Gothic" panose="020B0502020202020204" pitchFamily="34" charset="0"/>
              </a:rPr>
              <a:t>954-809-8115</a:t>
            </a:r>
          </a:p>
        </p:txBody>
      </p:sp>
      <p:pic>
        <p:nvPicPr>
          <p:cNvPr id="7" name="Picture 6" descr="A blue circle with letters and text&#10;&#10;AI-generated content may be incorrect.">
            <a:extLst>
              <a:ext uri="{FF2B5EF4-FFF2-40B4-BE49-F238E27FC236}">
                <a16:creationId xmlns:a16="http://schemas.microsoft.com/office/drawing/2014/main" id="{932645FC-EACB-FFDB-F5E4-00E142FD43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3" y="5798574"/>
            <a:ext cx="1059426" cy="105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40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EB376-ACF4-CB72-5EBF-019763CAF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E166B-1291-A39C-172D-E8DD0E8A5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200" dirty="0">
                <a:solidFill>
                  <a:schemeClr val="accent1"/>
                </a:solidFill>
                <a:latin typeface="Century Gothic" panose="020B0502020202020204" pitchFamily="34" charset="0"/>
              </a:rPr>
              <a:t>How Do You Tell Our Vincentian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EA531-22CD-5421-A4EB-CAB0902BE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Be the face of Christ</a:t>
            </a:r>
          </a:p>
          <a:p>
            <a:endParaRPr lang="en-US" sz="3200" b="1" dirty="0">
              <a:latin typeface="Century Gothic" panose="020B0502020202020204" pitchFamily="34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Personal encounter</a:t>
            </a:r>
          </a:p>
          <a:p>
            <a:endParaRPr lang="en-US" sz="3200" b="1" dirty="0">
              <a:latin typeface="Century Gothic" panose="020B0502020202020204" pitchFamily="34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Prevent homelessness</a:t>
            </a:r>
          </a:p>
          <a:p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r>
              <a:rPr lang="en-US" sz="2400" b="1" dirty="0">
                <a:latin typeface="Century Gothic" panose="020B0502020202020204" pitchFamily="34" charset="0"/>
              </a:rPr>
              <a:t>“Starts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>
                <a:latin typeface="Century Gothic" panose="020B0502020202020204" pitchFamily="34" charset="0"/>
              </a:rPr>
              <a:t>With Why”-Simon Sinek</a:t>
            </a:r>
          </a:p>
          <a:p>
            <a:endParaRPr lang="en-US" dirty="0"/>
          </a:p>
        </p:txBody>
      </p:sp>
      <p:pic>
        <p:nvPicPr>
          <p:cNvPr id="4" name="Picture 3" descr="A blue circle with letters and text&#10;&#10;AI-generated content may be incorrect.">
            <a:extLst>
              <a:ext uri="{FF2B5EF4-FFF2-40B4-BE49-F238E27FC236}">
                <a16:creationId xmlns:a16="http://schemas.microsoft.com/office/drawing/2014/main" id="{7A812A0C-872C-D4C4-0C20-3EEBF9937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3" y="5798574"/>
            <a:ext cx="1059426" cy="1059426"/>
          </a:xfrm>
          <a:prstGeom prst="rect">
            <a:avLst/>
          </a:prstGeom>
        </p:spPr>
      </p:pic>
      <p:pic>
        <p:nvPicPr>
          <p:cNvPr id="5" name="Content Placeholder 5" descr="A black and white diagram&#10;&#10;AI-generated content may be incorrect.">
            <a:extLst>
              <a:ext uri="{FF2B5EF4-FFF2-40B4-BE49-F238E27FC236}">
                <a16:creationId xmlns:a16="http://schemas.microsoft.com/office/drawing/2014/main" id="{1781634F-84D3-D7A8-8634-029A7268C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616" y="1845735"/>
            <a:ext cx="5268064" cy="405083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34E94E2-80F9-9590-C7C2-1690CB31EAFB}"/>
              </a:ext>
            </a:extLst>
          </p:cNvPr>
          <p:cNvCxnSpPr/>
          <p:nvPr/>
        </p:nvCxnSpPr>
        <p:spPr>
          <a:xfrm>
            <a:off x="5262465" y="2146041"/>
            <a:ext cx="2920482" cy="1567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152CC46-E08B-C054-D99A-0D7721A4DFF9}"/>
              </a:ext>
            </a:extLst>
          </p:cNvPr>
          <p:cNvCxnSpPr/>
          <p:nvPr/>
        </p:nvCxnSpPr>
        <p:spPr>
          <a:xfrm>
            <a:off x="5150498" y="3219061"/>
            <a:ext cx="2855167" cy="1199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5C77465-136E-EA6C-8FAD-647B8DF76FF4}"/>
              </a:ext>
            </a:extLst>
          </p:cNvPr>
          <p:cNvCxnSpPr/>
          <p:nvPr/>
        </p:nvCxnSpPr>
        <p:spPr>
          <a:xfrm>
            <a:off x="5589037" y="4348065"/>
            <a:ext cx="2323322" cy="772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63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459C4-F536-259C-C3B4-8B33563AC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015AD-A26B-4697-CC19-5C4DF20C3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200" dirty="0">
                <a:solidFill>
                  <a:schemeClr val="accent1"/>
                </a:solidFill>
                <a:latin typeface="Century Gothic" panose="020B0502020202020204" pitchFamily="34" charset="0"/>
              </a:rPr>
              <a:t>Heart, Brain or Both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B5BDE-D4C4-F510-80DD-FA6D85E21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575732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Stories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Know your audience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Be passionate</a:t>
            </a:r>
          </a:p>
        </p:txBody>
      </p:sp>
      <p:pic>
        <p:nvPicPr>
          <p:cNvPr id="4" name="Picture 3" descr="A blue circle with letters and text&#10;&#10;AI-generated content may be incorrect.">
            <a:extLst>
              <a:ext uri="{FF2B5EF4-FFF2-40B4-BE49-F238E27FC236}">
                <a16:creationId xmlns:a16="http://schemas.microsoft.com/office/drawing/2014/main" id="{0298B057-7B01-B366-40CE-B99F5C51B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3" y="5798574"/>
            <a:ext cx="1059426" cy="1059426"/>
          </a:xfrm>
          <a:prstGeom prst="rect">
            <a:avLst/>
          </a:prstGeom>
        </p:spPr>
      </p:pic>
      <p:pic>
        <p:nvPicPr>
          <p:cNvPr id="6" name="Picture 5" descr="Magnifying glass showing decling performance">
            <a:extLst>
              <a:ext uri="{FF2B5EF4-FFF2-40B4-BE49-F238E27FC236}">
                <a16:creationId xmlns:a16="http://schemas.microsoft.com/office/drawing/2014/main" id="{575556D0-27BE-DB1F-D758-EA1A7AD03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27" y="3857414"/>
            <a:ext cx="3653525" cy="2435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838A3B-9B8D-78E0-21E7-551D80AAA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565" y="1914882"/>
            <a:ext cx="3864575" cy="217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54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1A52E-12CD-2D04-07D3-08743ACCB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5CB6C-1331-4B27-2D59-AD114B99F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200" dirty="0">
                <a:solidFill>
                  <a:schemeClr val="accent1"/>
                </a:solidFill>
                <a:latin typeface="Century Gothic" panose="020B0502020202020204" pitchFamily="34" charset="0"/>
              </a:rPr>
              <a:t>How Do You Share Our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E91F3-6C61-299E-B476-BD608CA76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5872687" cy="434979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Physical Presence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>
                <a:latin typeface="Century Gothic" panose="020B0502020202020204" pitchFamily="34" charset="0"/>
              </a:rPr>
              <a:t>Banners, signage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>
                <a:latin typeface="Century Gothic" panose="020B0502020202020204" pitchFamily="34" charset="0"/>
              </a:rPr>
              <a:t>You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Digital Presence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>
                <a:latin typeface="Century Gothic" panose="020B0502020202020204" pitchFamily="34" charset="0"/>
              </a:rPr>
              <a:t>Website / email blasts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>
                <a:latin typeface="Century Gothic" panose="020B0502020202020204" pitchFamily="34" charset="0"/>
              </a:rPr>
              <a:t>Social media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Print Presence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>
                <a:latin typeface="Century Gothic" panose="020B0502020202020204" pitchFamily="34" charset="0"/>
              </a:rPr>
              <a:t>Bulletin, Newspaper</a:t>
            </a:r>
          </a:p>
          <a:p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 descr="A blue circle with letters and text&#10;&#10;AI-generated content may be incorrect.">
            <a:extLst>
              <a:ext uri="{FF2B5EF4-FFF2-40B4-BE49-F238E27FC236}">
                <a16:creationId xmlns:a16="http://schemas.microsoft.com/office/drawing/2014/main" id="{06398DB9-D363-6CFE-C72E-1BF6ACDA4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3" y="5798574"/>
            <a:ext cx="1059426" cy="1059426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6DF47E12-F1EC-1E4E-2B4E-E80863A880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12954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23C076-A037-6E73-DFB2-E3244B08A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26301" y="2143569"/>
            <a:ext cx="4104638" cy="375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3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4593D-61B8-38EC-3BB4-FBF3E9C40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55D71-E484-68E2-39C7-B504B2699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00B0F0"/>
                </a:solidFill>
                <a:latin typeface="Century Gothic" panose="020B0502020202020204" pitchFamily="34" charset="0"/>
              </a:rPr>
              <a:t>Agenda</a:t>
            </a:r>
          </a:p>
        </p:txBody>
      </p:sp>
      <p:pic>
        <p:nvPicPr>
          <p:cNvPr id="10" name="Picture 9" descr="A blue circle with letters and text&#10;&#10;AI-generated content may be incorrect.">
            <a:extLst>
              <a:ext uri="{FF2B5EF4-FFF2-40B4-BE49-F238E27FC236}">
                <a16:creationId xmlns:a16="http://schemas.microsoft.com/office/drawing/2014/main" id="{A646365E-282C-9306-94DF-7B1DE3304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3" y="5798574"/>
            <a:ext cx="1059426" cy="10594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053DE7-9BBC-3BBE-343E-332F9ED64605}"/>
              </a:ext>
            </a:extLst>
          </p:cNvPr>
          <p:cNvSpPr txBox="1"/>
          <p:nvPr/>
        </p:nvSpPr>
        <p:spPr>
          <a:xfrm>
            <a:off x="1209368" y="2025445"/>
            <a:ext cx="582069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Telling our story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Fundraising as a Vincentian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The role of a thrift store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entury Gothic" panose="020B0502020202020204" pitchFamily="34" charset="0"/>
              </a:rPr>
              <a:t>Q&amp;A</a:t>
            </a:r>
          </a:p>
          <a:p>
            <a:endParaRPr lang="en-US" sz="2800" dirty="0">
              <a:latin typeface="Century Gothic" panose="020B0502020202020204" pitchFamily="34" charset="0"/>
            </a:endParaRPr>
          </a:p>
        </p:txBody>
      </p:sp>
      <p:pic>
        <p:nvPicPr>
          <p:cNvPr id="9" name="Content Placeholder 8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9EAD7168-7C55-5100-3AC0-0CDFEA7151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667" y="2025445"/>
            <a:ext cx="3946013" cy="2959510"/>
          </a:xfrm>
        </p:spPr>
      </p:pic>
    </p:spTree>
    <p:extLst>
      <p:ext uri="{BB962C8B-B14F-4D97-AF65-F5344CB8AC3E}">
        <p14:creationId xmlns:p14="http://schemas.microsoft.com/office/powerpoint/2010/main" val="955545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4AB75-5D55-52AE-E840-584137952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200" dirty="0">
                <a:solidFill>
                  <a:schemeClr val="accent1"/>
                </a:solidFill>
                <a:latin typeface="Century Gothic" panose="020B0502020202020204" pitchFamily="34" charset="0"/>
              </a:rPr>
              <a:t>Fundraising and SVDP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2DC11-70A9-881A-6678-86FA95232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10058400" cy="4023360"/>
          </a:xfrm>
        </p:spPr>
        <p:txBody>
          <a:bodyPr>
            <a:normAutofit/>
          </a:bodyPr>
          <a:lstStyle/>
          <a:p>
            <a:pPr algn="ctr"/>
            <a:r>
              <a:rPr lang="en-US" sz="3200" b="0" i="1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“I am now completely convinced that when one does a deed of charity one need not worry about where the money will come from: it will always come.”</a:t>
            </a:r>
          </a:p>
          <a:p>
            <a:pPr algn="ctr"/>
            <a:endParaRPr lang="en-US" sz="3200" b="0" i="1" dirty="0"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-Blessed Frederic Ozanam</a:t>
            </a:r>
          </a:p>
        </p:txBody>
      </p:sp>
      <p:pic>
        <p:nvPicPr>
          <p:cNvPr id="4" name="Picture 3" descr="A blue circle with letters and text&#10;&#10;AI-generated content may be incorrect.">
            <a:extLst>
              <a:ext uri="{FF2B5EF4-FFF2-40B4-BE49-F238E27FC236}">
                <a16:creationId xmlns:a16="http://schemas.microsoft.com/office/drawing/2014/main" id="{DCF293E5-E821-C8C7-2E41-276687D88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3" y="5798574"/>
            <a:ext cx="1059426" cy="105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4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C7331-6CFB-0AF8-32B4-9604EF876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A617B-8756-CBEF-8F82-0799ADBC8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200" dirty="0">
                <a:solidFill>
                  <a:schemeClr val="accent1"/>
                </a:solidFill>
              </a:rPr>
              <a:t>Why People Don’t Give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F3E71-3530-BC00-8497-8B0881F5E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733249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Don’t know what you 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Did not engage 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You did not ask or too hard to give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Did not thank me</a:t>
            </a:r>
          </a:p>
        </p:txBody>
      </p:sp>
      <p:pic>
        <p:nvPicPr>
          <p:cNvPr id="4" name="Picture 3" descr="A blue circle with letters and text&#10;&#10;AI-generated content may be incorrect.">
            <a:extLst>
              <a:ext uri="{FF2B5EF4-FFF2-40B4-BE49-F238E27FC236}">
                <a16:creationId xmlns:a16="http://schemas.microsoft.com/office/drawing/2014/main" id="{903D079D-C11F-FF78-64ED-588A0E80B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3" y="5798574"/>
            <a:ext cx="1059426" cy="1059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BDF18B-094F-AB40-6B62-AE7284C4D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05" y="1929805"/>
            <a:ext cx="4507575" cy="300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8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2B4CA-D0AB-BF76-7D2F-CFCF4C6BD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98B9A-69D3-595C-20B4-23093953D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45719"/>
          </a:xfrm>
        </p:spPr>
        <p:txBody>
          <a:bodyPr>
            <a:normAutofit fontScale="90000"/>
          </a:bodyPr>
          <a:lstStyle/>
          <a:p>
            <a:pPr algn="ctr"/>
            <a:endParaRPr lang="en-US" sz="5200" dirty="0">
              <a:solidFill>
                <a:schemeClr val="accent1"/>
              </a:solidFill>
            </a:endParaRPr>
          </a:p>
        </p:txBody>
      </p:sp>
      <p:pic>
        <p:nvPicPr>
          <p:cNvPr id="4" name="Picture 3" descr="A blue circle with letters and text&#10;&#10;AI-generated content may be incorrect.">
            <a:extLst>
              <a:ext uri="{FF2B5EF4-FFF2-40B4-BE49-F238E27FC236}">
                <a16:creationId xmlns:a16="http://schemas.microsoft.com/office/drawing/2014/main" id="{9F574543-4501-0E26-E152-E6A666DF1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3" y="5798574"/>
            <a:ext cx="1059426" cy="1059426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D443EF1-E73D-81FF-E2F6-A463851A4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811763" y="332323"/>
            <a:ext cx="10571584" cy="553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58058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O 2016 v01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0563C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 i="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art 1 Intro v29.pptx" id="{3334878A-56EB-49EA-B561-013E66576004}" vid="{BC6C528B-CDC8-4C56-9188-559AC5A158F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1685</TotalTime>
  <Words>493</Words>
  <Application>Microsoft Office PowerPoint</Application>
  <PresentationFormat>Widescreen</PresentationFormat>
  <Paragraphs>172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Californian FB</vt:lpstr>
      <vt:lpstr>Century Gothic</vt:lpstr>
      <vt:lpstr>Comic Sans MS</vt:lpstr>
      <vt:lpstr>Verdana</vt:lpstr>
      <vt:lpstr>Retrospect</vt:lpstr>
      <vt:lpstr>OO 2016 v01</vt:lpstr>
      <vt:lpstr>Raising Funds, Awareness and Thrift Stores </vt:lpstr>
      <vt:lpstr>Agenda</vt:lpstr>
      <vt:lpstr>How Do You Tell Our Vincentian Story</vt:lpstr>
      <vt:lpstr>Heart, Brain or Both</vt:lpstr>
      <vt:lpstr>How Do You Share Our Work</vt:lpstr>
      <vt:lpstr>Agenda</vt:lpstr>
      <vt:lpstr>Fundraising and SVDP</vt:lpstr>
      <vt:lpstr>Why People Don’t Give</vt:lpstr>
      <vt:lpstr>PowerPoint Presentation</vt:lpstr>
      <vt:lpstr>Fundraising Strategy for SVDP</vt:lpstr>
      <vt:lpstr>Individuals</vt:lpstr>
      <vt:lpstr>Ideas for Individual Giving</vt:lpstr>
      <vt:lpstr>Events</vt:lpstr>
      <vt:lpstr>Event Ideas That Have Worked</vt:lpstr>
      <vt:lpstr>Grants</vt:lpstr>
      <vt:lpstr>Parish Support</vt:lpstr>
      <vt:lpstr>Agenda</vt:lpstr>
      <vt:lpstr>Thrift Stores and Fundraising</vt:lpstr>
      <vt:lpstr>Take Aways From All This</vt:lpstr>
      <vt:lpstr>Resources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 kearns</dc:creator>
  <cp:lastModifiedBy>dan kearns</cp:lastModifiedBy>
  <cp:revision>7</cp:revision>
  <dcterms:created xsi:type="dcterms:W3CDTF">2025-03-14T00:13:22Z</dcterms:created>
  <dcterms:modified xsi:type="dcterms:W3CDTF">2026-04-10T22:13:15Z</dcterms:modified>
</cp:coreProperties>
</file>