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8288000" cy="10287000"/>
  <p:notesSz cx="6858000" cy="9144000"/>
  <p:embeddedFontLst>
    <p:embeddedFont>
      <p:font typeface="Evolventa" panose="020B0502020202020204" pitchFamily="34" charset="0"/>
      <p:regular r:id="rId19"/>
    </p:embeddedFont>
    <p:embeddedFont>
      <p:font typeface="Gotham" pitchFamily="2" charset="0"/>
      <p:regular r:id="rId20"/>
    </p:embeddedFont>
    <p:embeddedFont>
      <p:font typeface="Gotham Bold" pitchFamily="2" charset="0"/>
      <p:regular r:id="rId21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58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18" Type="http://schemas.openxmlformats.org/officeDocument/2006/relationships/image" Target="../media/image1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6751802"/>
            <a:chOff x="0" y="0"/>
            <a:chExt cx="24384000" cy="900240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0" cy="9002395"/>
            </a:xfrm>
            <a:custGeom>
              <a:avLst/>
              <a:gdLst/>
              <a:ahLst/>
              <a:cxnLst/>
              <a:rect l="l" t="t" r="r" b="b"/>
              <a:pathLst>
                <a:path w="24384000" h="9002395">
                  <a:moveTo>
                    <a:pt x="0" y="0"/>
                  </a:moveTo>
                  <a:lnTo>
                    <a:pt x="24384000" y="0"/>
                  </a:lnTo>
                  <a:lnTo>
                    <a:pt x="24384000" y="9002395"/>
                  </a:lnTo>
                  <a:lnTo>
                    <a:pt x="0" y="9002395"/>
                  </a:lnTo>
                  <a:close/>
                </a:path>
              </a:pathLst>
            </a:custGeom>
            <a:solidFill>
              <a:srgbClr val="8E9091">
                <a:alpha val="31765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 rot="5400000">
            <a:off x="1286314" y="271246"/>
            <a:ext cx="219456" cy="1056132"/>
            <a:chOff x="0" y="0"/>
            <a:chExt cx="292608" cy="140817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Freeform 8"/>
          <p:cNvSpPr/>
          <p:nvPr/>
        </p:nvSpPr>
        <p:spPr>
          <a:xfrm>
            <a:off x="15860587" y="424242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959416" y="904087"/>
            <a:ext cx="15014008" cy="54957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789"/>
              </a:lnSpc>
            </a:pPr>
            <a:r>
              <a:rPr lang="en-US" sz="9990" b="1" spc="-4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Creating more opportunity for the self-employed borrowers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59416" y="9461577"/>
            <a:ext cx="8116784" cy="271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295"/>
              </a:lnSpc>
              <a:spcBef>
                <a:spcPct val="0"/>
              </a:spcBef>
            </a:pPr>
            <a:r>
              <a:rPr lang="en-US" sz="1639" dirty="0" err="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SecurityNational</a:t>
            </a:r>
            <a:r>
              <a:rPr lang="en-US" sz="1639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 Mortgage Company NMLS #3116|Equal Housing Lender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59417" y="4712029"/>
            <a:ext cx="16369163" cy="1687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960"/>
              </a:lnSpc>
            </a:pPr>
            <a:r>
              <a:rPr lang="en-US" sz="12000" b="1" spc="-5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Questions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1286316" y="520187"/>
            <a:ext cx="219456" cy="1056132"/>
            <a:chOff x="0" y="0"/>
            <a:chExt cx="292608" cy="14081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67978" y="6751802"/>
            <a:ext cx="16552044" cy="27432"/>
            <a:chOff x="0" y="0"/>
            <a:chExt cx="2206939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069425" cy="36576"/>
            </a:xfrm>
            <a:custGeom>
              <a:avLst/>
              <a:gdLst/>
              <a:ahLst/>
              <a:cxnLst/>
              <a:rect l="l" t="t" r="r" b="b"/>
              <a:pathLst>
                <a:path w="22069425" h="36576">
                  <a:moveTo>
                    <a:pt x="0" y="36576"/>
                  </a:moveTo>
                  <a:lnTo>
                    <a:pt x="22069425" y="36576"/>
                  </a:lnTo>
                  <a:lnTo>
                    <a:pt x="22069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3007340" y="967501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10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0E416B"/>
            </a:solid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5384795">
            <a:off x="2784808" y="5976826"/>
            <a:ext cx="8614544" cy="0"/>
          </a:xfrm>
          <a:prstGeom prst="line">
            <a:avLst/>
          </a:prstGeom>
          <a:ln w="19050" cap="rnd">
            <a:solidFill>
              <a:srgbClr val="F18C21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7658040" y="947750"/>
            <a:ext cx="9377422" cy="869214"/>
            <a:chOff x="0" y="0"/>
            <a:chExt cx="12503230" cy="1158952"/>
          </a:xfrm>
        </p:grpSpPr>
        <p:sp>
          <p:nvSpPr>
            <p:cNvPr id="4" name="Freeform 4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Freeform 5" descr="Credit card with solid fill"/>
          <p:cNvSpPr/>
          <p:nvPr/>
        </p:nvSpPr>
        <p:spPr>
          <a:xfrm>
            <a:off x="7922858" y="1145941"/>
            <a:ext cx="472828" cy="472829"/>
          </a:xfrm>
          <a:custGeom>
            <a:avLst/>
            <a:gdLst/>
            <a:ahLst/>
            <a:cxnLst/>
            <a:rect l="l" t="t" r="r" b="b"/>
            <a:pathLst>
              <a:path w="472828" h="472829">
                <a:moveTo>
                  <a:pt x="0" y="0"/>
                </a:moveTo>
                <a:lnTo>
                  <a:pt x="472828" y="0"/>
                </a:lnTo>
                <a:lnTo>
                  <a:pt x="472828" y="472829"/>
                </a:lnTo>
                <a:lnTo>
                  <a:pt x="0" y="4728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7658040" y="2022362"/>
            <a:ext cx="9377422" cy="869214"/>
            <a:chOff x="0" y="0"/>
            <a:chExt cx="12503230" cy="1158952"/>
          </a:xfrm>
        </p:grpSpPr>
        <p:sp>
          <p:nvSpPr>
            <p:cNvPr id="7" name="Freeform 7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Freeform 8" descr="Bank check with solid fill"/>
          <p:cNvSpPr/>
          <p:nvPr/>
        </p:nvSpPr>
        <p:spPr>
          <a:xfrm>
            <a:off x="7922858" y="2220554"/>
            <a:ext cx="472828" cy="472829"/>
          </a:xfrm>
          <a:custGeom>
            <a:avLst/>
            <a:gdLst/>
            <a:ahLst/>
            <a:cxnLst/>
            <a:rect l="l" t="t" r="r" b="b"/>
            <a:pathLst>
              <a:path w="472828" h="472829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9" name="Group 9"/>
          <p:cNvGrpSpPr/>
          <p:nvPr/>
        </p:nvGrpSpPr>
        <p:grpSpPr>
          <a:xfrm>
            <a:off x="7658040" y="3096974"/>
            <a:ext cx="9377422" cy="869214"/>
            <a:chOff x="0" y="0"/>
            <a:chExt cx="12503230" cy="1158952"/>
          </a:xfrm>
        </p:grpSpPr>
        <p:sp>
          <p:nvSpPr>
            <p:cNvPr id="10" name="Freeform 10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Freeform 11" descr="Piggy Bank with solid fill"/>
          <p:cNvSpPr/>
          <p:nvPr/>
        </p:nvSpPr>
        <p:spPr>
          <a:xfrm>
            <a:off x="7922858" y="3295166"/>
            <a:ext cx="472828" cy="472829"/>
          </a:xfrm>
          <a:custGeom>
            <a:avLst/>
            <a:gdLst/>
            <a:ahLst/>
            <a:cxnLst/>
            <a:rect l="l" t="t" r="r" b="b"/>
            <a:pathLst>
              <a:path w="472828" h="472829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2" name="Group 12"/>
          <p:cNvGrpSpPr/>
          <p:nvPr/>
        </p:nvGrpSpPr>
        <p:grpSpPr>
          <a:xfrm>
            <a:off x="7658040" y="4171586"/>
            <a:ext cx="9377422" cy="869214"/>
            <a:chOff x="0" y="0"/>
            <a:chExt cx="12503230" cy="1158952"/>
          </a:xfrm>
        </p:grpSpPr>
        <p:sp>
          <p:nvSpPr>
            <p:cNvPr id="13" name="Freeform 13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Freeform 14" descr="Money"/>
          <p:cNvSpPr/>
          <p:nvPr/>
        </p:nvSpPr>
        <p:spPr>
          <a:xfrm>
            <a:off x="7922858" y="4369778"/>
            <a:ext cx="472828" cy="472828"/>
          </a:xfrm>
          <a:custGeom>
            <a:avLst/>
            <a:gdLst/>
            <a:ahLst/>
            <a:cxnLst/>
            <a:rect l="l" t="t" r="r" b="b"/>
            <a:pathLst>
              <a:path w="472828" h="472828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5" name="Group 15"/>
          <p:cNvGrpSpPr/>
          <p:nvPr/>
        </p:nvGrpSpPr>
        <p:grpSpPr>
          <a:xfrm>
            <a:off x="7658040" y="5246198"/>
            <a:ext cx="9377422" cy="869214"/>
            <a:chOff x="0" y="0"/>
            <a:chExt cx="12503230" cy="1158952"/>
          </a:xfrm>
        </p:grpSpPr>
        <p:sp>
          <p:nvSpPr>
            <p:cNvPr id="16" name="Freeform 16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7" descr="Flip calendar with solid fill"/>
          <p:cNvSpPr/>
          <p:nvPr/>
        </p:nvSpPr>
        <p:spPr>
          <a:xfrm>
            <a:off x="7922858" y="5444390"/>
            <a:ext cx="472828" cy="472829"/>
          </a:xfrm>
          <a:custGeom>
            <a:avLst/>
            <a:gdLst/>
            <a:ahLst/>
            <a:cxnLst/>
            <a:rect l="l" t="t" r="r" b="b"/>
            <a:pathLst>
              <a:path w="472828" h="472829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8" name="Group 18"/>
          <p:cNvGrpSpPr/>
          <p:nvPr/>
        </p:nvGrpSpPr>
        <p:grpSpPr>
          <a:xfrm>
            <a:off x="7658040" y="6320810"/>
            <a:ext cx="9377422" cy="869214"/>
            <a:chOff x="0" y="0"/>
            <a:chExt cx="12503230" cy="1158952"/>
          </a:xfrm>
        </p:grpSpPr>
        <p:sp>
          <p:nvSpPr>
            <p:cNvPr id="19" name="Freeform 19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Freeform 20" descr="House"/>
          <p:cNvSpPr/>
          <p:nvPr/>
        </p:nvSpPr>
        <p:spPr>
          <a:xfrm>
            <a:off x="7922858" y="6519002"/>
            <a:ext cx="472828" cy="472828"/>
          </a:xfrm>
          <a:custGeom>
            <a:avLst/>
            <a:gdLst/>
            <a:ahLst/>
            <a:cxnLst/>
            <a:rect l="l" t="t" r="r" b="b"/>
            <a:pathLst>
              <a:path w="472828" h="472828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1" name="Group 21"/>
          <p:cNvGrpSpPr/>
          <p:nvPr/>
        </p:nvGrpSpPr>
        <p:grpSpPr>
          <a:xfrm>
            <a:off x="7658040" y="7395422"/>
            <a:ext cx="9377422" cy="869214"/>
            <a:chOff x="0" y="0"/>
            <a:chExt cx="12503230" cy="1158952"/>
          </a:xfrm>
        </p:grpSpPr>
        <p:sp>
          <p:nvSpPr>
            <p:cNvPr id="22" name="Freeform 22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Freeform 23" descr="Sun"/>
          <p:cNvSpPr/>
          <p:nvPr/>
        </p:nvSpPr>
        <p:spPr>
          <a:xfrm>
            <a:off x="7922858" y="7593614"/>
            <a:ext cx="472828" cy="472828"/>
          </a:xfrm>
          <a:custGeom>
            <a:avLst/>
            <a:gdLst/>
            <a:ahLst/>
            <a:cxnLst/>
            <a:rect l="l" t="t" r="r" b="b"/>
            <a:pathLst>
              <a:path w="472828" h="472828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24" name="Group 24"/>
          <p:cNvGrpSpPr/>
          <p:nvPr/>
        </p:nvGrpSpPr>
        <p:grpSpPr>
          <a:xfrm>
            <a:off x="7658040" y="8470034"/>
            <a:ext cx="9377422" cy="869214"/>
            <a:chOff x="0" y="0"/>
            <a:chExt cx="12503230" cy="1158952"/>
          </a:xfrm>
        </p:grpSpPr>
        <p:sp>
          <p:nvSpPr>
            <p:cNvPr id="25" name="Freeform 25"/>
            <p:cNvSpPr/>
            <p:nvPr/>
          </p:nvSpPr>
          <p:spPr>
            <a:xfrm>
              <a:off x="6350" y="6350"/>
              <a:ext cx="12490577" cy="1146302"/>
            </a:xfrm>
            <a:custGeom>
              <a:avLst/>
              <a:gdLst/>
              <a:ahLst/>
              <a:cxnLst/>
              <a:rect l="l" t="t" r="r" b="b"/>
              <a:pathLst>
                <a:path w="12490577" h="1146302">
                  <a:moveTo>
                    <a:pt x="0" y="114681"/>
                  </a:moveTo>
                  <a:cubicBezTo>
                    <a:pt x="0" y="51308"/>
                    <a:pt x="51816" y="0"/>
                    <a:pt x="115824" y="0"/>
                  </a:cubicBezTo>
                  <a:lnTo>
                    <a:pt x="12374753" y="0"/>
                  </a:lnTo>
                  <a:cubicBezTo>
                    <a:pt x="12438635" y="0"/>
                    <a:pt x="12490577" y="51308"/>
                    <a:pt x="12490577" y="114681"/>
                  </a:cubicBezTo>
                  <a:lnTo>
                    <a:pt x="12490577" y="1031621"/>
                  </a:lnTo>
                  <a:cubicBezTo>
                    <a:pt x="12490577" y="1094867"/>
                    <a:pt x="12438761" y="1146302"/>
                    <a:pt x="12374753" y="1146302"/>
                  </a:cubicBezTo>
                  <a:lnTo>
                    <a:pt x="115824" y="1146302"/>
                  </a:lnTo>
                  <a:cubicBezTo>
                    <a:pt x="51816" y="1146302"/>
                    <a:pt x="0" y="1094994"/>
                    <a:pt x="0" y="1031621"/>
                  </a:cubicBezTo>
                  <a:close/>
                </a:path>
              </a:pathLst>
            </a:custGeom>
            <a:solidFill>
              <a:srgbClr val="F2F2F2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Freeform 26" descr="Car"/>
          <p:cNvSpPr/>
          <p:nvPr/>
        </p:nvSpPr>
        <p:spPr>
          <a:xfrm>
            <a:off x="7922858" y="8668226"/>
            <a:ext cx="472828" cy="472828"/>
          </a:xfrm>
          <a:custGeom>
            <a:avLst/>
            <a:gdLst/>
            <a:ahLst/>
            <a:cxnLst/>
            <a:rect l="l" t="t" r="r" b="b"/>
            <a:pathLst>
              <a:path w="472828" h="472828">
                <a:moveTo>
                  <a:pt x="0" y="0"/>
                </a:moveTo>
                <a:lnTo>
                  <a:pt x="472828" y="0"/>
                </a:lnTo>
                <a:lnTo>
                  <a:pt x="472828" y="472828"/>
                </a:lnTo>
                <a:lnTo>
                  <a:pt x="0" y="47282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7" name="Freeform 27"/>
          <p:cNvSpPr/>
          <p:nvPr/>
        </p:nvSpPr>
        <p:spPr>
          <a:xfrm>
            <a:off x="1028700" y="777508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8" name="TextBox 28"/>
          <p:cNvSpPr txBox="1"/>
          <p:nvPr/>
        </p:nvSpPr>
        <p:spPr>
          <a:xfrm>
            <a:off x="641274" y="3797904"/>
            <a:ext cx="5895909" cy="27485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7128"/>
              </a:lnSpc>
            </a:pPr>
            <a:r>
              <a:rPr lang="en-US" sz="6600" b="1" spc="-31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Bank Statement Qualifications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3007340" y="968413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0E416B">
                    <a:alpha val="60000"/>
                  </a:srgbClr>
                </a:solidFill>
                <a:latin typeface="Gotham"/>
                <a:ea typeface="Gotham"/>
                <a:cs typeface="Gotham"/>
                <a:sym typeface="Gotham"/>
              </a:rPr>
              <a:t>11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8711636" y="1230719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Minimum FICO score 600 up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8711636" y="2305330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Minimum 10% down payment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711636" y="3379942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6 months reserves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8711636" y="4454555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Loan amounts 100k to 3M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711636" y="5529167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60 days source and season cash to close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711636" y="6441853"/>
            <a:ext cx="8263169" cy="6557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Can have 1X30 late on mortgage history can have up to 4 1x 30 rolling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711636" y="7678391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 day out of BK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711636" y="8753003"/>
            <a:ext cx="826316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Not concerned about lates on credit card or auto loans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1286316" y="520187"/>
            <a:ext cx="219456" cy="1056132"/>
            <a:chOff x="0" y="0"/>
            <a:chExt cx="292608" cy="140817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867978" y="6751802"/>
            <a:ext cx="16552044" cy="27432"/>
            <a:chOff x="0" y="0"/>
            <a:chExt cx="22069392" cy="3657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2069425" cy="36576"/>
            </a:xfrm>
            <a:custGeom>
              <a:avLst/>
              <a:gdLst/>
              <a:ahLst/>
              <a:cxnLst/>
              <a:rect l="l" t="t" r="r" b="b"/>
              <a:pathLst>
                <a:path w="22069425" h="36576">
                  <a:moveTo>
                    <a:pt x="0" y="36576"/>
                  </a:moveTo>
                  <a:lnTo>
                    <a:pt x="22069425" y="36576"/>
                  </a:lnTo>
                  <a:lnTo>
                    <a:pt x="22069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F18C21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Freeform 8"/>
          <p:cNvSpPr/>
          <p:nvPr/>
        </p:nvSpPr>
        <p:spPr>
          <a:xfrm>
            <a:off x="15318118" y="938524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959417" y="4840045"/>
            <a:ext cx="16369163" cy="15598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988"/>
              </a:lnSpc>
            </a:pPr>
            <a:r>
              <a:rPr lang="en-US" sz="11100" b="1" spc="-53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Questions/Scenarios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59417" y="7178800"/>
            <a:ext cx="16369163" cy="58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36"/>
              </a:lnSpc>
            </a:pPr>
            <a:r>
              <a:rPr lang="en-US" sz="4200" spc="-2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on the Bank Statement Loans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3007340" y="967501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53312" y="2528697"/>
            <a:ext cx="15581376" cy="1142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DSCR Investor Program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252347" y="4983546"/>
            <a:ext cx="15778734" cy="19050"/>
            <a:chOff x="0" y="0"/>
            <a:chExt cx="21038312" cy="25400"/>
          </a:xfrm>
        </p:grpSpPr>
        <p:sp>
          <p:nvSpPr>
            <p:cNvPr id="8" name="Freeform 8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252347" y="5509034"/>
            <a:ext cx="15778734" cy="19050"/>
            <a:chOff x="0" y="0"/>
            <a:chExt cx="21038312" cy="25400"/>
          </a:xfrm>
        </p:grpSpPr>
        <p:sp>
          <p:nvSpPr>
            <p:cNvPr id="11" name="Freeform 11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252347" y="6034522"/>
            <a:ext cx="15778734" cy="19050"/>
            <a:chOff x="0" y="0"/>
            <a:chExt cx="21038312" cy="25400"/>
          </a:xfrm>
        </p:grpSpPr>
        <p:sp>
          <p:nvSpPr>
            <p:cNvPr id="14" name="Freeform 14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252347" y="6560010"/>
            <a:ext cx="15778734" cy="19050"/>
            <a:chOff x="0" y="0"/>
            <a:chExt cx="21038312" cy="25400"/>
          </a:xfrm>
        </p:grpSpPr>
        <p:sp>
          <p:nvSpPr>
            <p:cNvPr id="17" name="Freeform 17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252347" y="7085499"/>
            <a:ext cx="15778734" cy="19050"/>
            <a:chOff x="0" y="0"/>
            <a:chExt cx="21038312" cy="25400"/>
          </a:xfrm>
        </p:grpSpPr>
        <p:sp>
          <p:nvSpPr>
            <p:cNvPr id="20" name="Freeform 20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252347" y="7610986"/>
            <a:ext cx="15778734" cy="19050"/>
            <a:chOff x="0" y="0"/>
            <a:chExt cx="21038312" cy="25400"/>
          </a:xfrm>
        </p:grpSpPr>
        <p:sp>
          <p:nvSpPr>
            <p:cNvPr id="23" name="Freeform 23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252347" y="8136476"/>
            <a:ext cx="15778734" cy="19050"/>
            <a:chOff x="0" y="0"/>
            <a:chExt cx="21038312" cy="25400"/>
          </a:xfrm>
        </p:grpSpPr>
        <p:sp>
          <p:nvSpPr>
            <p:cNvPr id="26" name="Freeform 26"/>
            <p:cNvSpPr/>
            <p:nvPr/>
          </p:nvSpPr>
          <p:spPr>
            <a:xfrm>
              <a:off x="12700" y="12700"/>
              <a:ext cx="21012913" cy="0"/>
            </a:xfrm>
            <a:custGeom>
              <a:avLst/>
              <a:gdLst/>
              <a:ahLst/>
              <a:cxnLst/>
              <a:rect l="l" t="t" r="r" b="b"/>
              <a:pathLst>
                <a:path w="21012913">
                  <a:moveTo>
                    <a:pt x="0" y="0"/>
                  </a:moveTo>
                  <a:lnTo>
                    <a:pt x="21012913" y="0"/>
                  </a:lnTo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12700" y="0"/>
              <a:ext cx="21012913" cy="25400"/>
            </a:xfrm>
            <a:custGeom>
              <a:avLst/>
              <a:gdLst/>
              <a:ahLst/>
              <a:cxnLst/>
              <a:rect l="l" t="t" r="r" b="b"/>
              <a:pathLst>
                <a:path w="21012913" h="25400">
                  <a:moveTo>
                    <a:pt x="0" y="0"/>
                  </a:moveTo>
                  <a:lnTo>
                    <a:pt x="21012913" y="0"/>
                  </a:lnTo>
                  <a:lnTo>
                    <a:pt x="21012913" y="254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AutoShape 28"/>
          <p:cNvSpPr/>
          <p:nvPr/>
        </p:nvSpPr>
        <p:spPr>
          <a:xfrm rot="8980869">
            <a:off x="12529297" y="144570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29"/>
          <p:cNvSpPr/>
          <p:nvPr/>
        </p:nvSpPr>
        <p:spPr>
          <a:xfrm rot="8980869">
            <a:off x="13266532" y="156571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" name="AutoShape 30"/>
          <p:cNvSpPr/>
          <p:nvPr/>
        </p:nvSpPr>
        <p:spPr>
          <a:xfrm rot="8980869">
            <a:off x="14038057" y="168573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AutoShape 31"/>
          <p:cNvSpPr/>
          <p:nvPr/>
        </p:nvSpPr>
        <p:spPr>
          <a:xfrm rot="8980869">
            <a:off x="14775292" y="184003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" name="AutoShape 32"/>
          <p:cNvSpPr/>
          <p:nvPr/>
        </p:nvSpPr>
        <p:spPr>
          <a:xfrm rot="8980869">
            <a:off x="12632167" y="86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3" name="AutoShape 33"/>
          <p:cNvSpPr/>
          <p:nvPr/>
        </p:nvSpPr>
        <p:spPr>
          <a:xfrm rot="8980869">
            <a:off x="12649312" y="24555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" name="AutoShape 34"/>
          <p:cNvSpPr/>
          <p:nvPr/>
        </p:nvSpPr>
        <p:spPr>
          <a:xfrm rot="8980869">
            <a:off x="12752182" y="-423104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5"/>
          <p:cNvSpPr/>
          <p:nvPr/>
        </p:nvSpPr>
        <p:spPr>
          <a:xfrm>
            <a:off x="15051024" y="8348978"/>
            <a:ext cx="1384731" cy="1552060"/>
          </a:xfrm>
          <a:custGeom>
            <a:avLst/>
            <a:gdLst/>
            <a:ahLst/>
            <a:cxnLst/>
            <a:rect l="l" t="t" r="r" b="b"/>
            <a:pathLst>
              <a:path w="1384731" h="1552060">
                <a:moveTo>
                  <a:pt x="0" y="0"/>
                </a:moveTo>
                <a:lnTo>
                  <a:pt x="1384731" y="0"/>
                </a:lnTo>
                <a:lnTo>
                  <a:pt x="1384731" y="1552060"/>
                </a:lnTo>
                <a:lnTo>
                  <a:pt x="0" y="15520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6" name="TextBox 36"/>
          <p:cNvSpPr txBox="1"/>
          <p:nvPr/>
        </p:nvSpPr>
        <p:spPr>
          <a:xfrm>
            <a:off x="1318070" y="5077843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 Income Required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318070" y="5603331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Minimum FICO 640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318070" y="6128820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20%  minimum down payment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318070" y="6654307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Rent to cover 75% of Mortgage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318070" y="7179796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6 months reserves for subject property ONLY 60 day seasoning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318070" y="7705284"/>
            <a:ext cx="15647289" cy="331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10 day cash to close seasoning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318070" y="8230773"/>
            <a:ext cx="15647289" cy="6557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Can be purchased as an Individual or LLC</a:t>
            </a:r>
          </a:p>
          <a:p>
            <a:pPr algn="l">
              <a:lnSpc>
                <a:spcPts val="2592"/>
              </a:lnSpc>
            </a:pPr>
            <a:r>
              <a:rPr lang="en-US" sz="2400" spc="-11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1- 26 units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59417" y="3073730"/>
            <a:ext cx="16369163" cy="33261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960"/>
              </a:lnSpc>
            </a:pPr>
            <a:r>
              <a:rPr lang="en-US" sz="12000" b="1" spc="-5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Questions/Scenarios</a:t>
            </a:r>
          </a:p>
          <a:p>
            <a:pPr algn="l">
              <a:lnSpc>
                <a:spcPts val="12960"/>
              </a:lnSpc>
            </a:pPr>
            <a:r>
              <a:rPr lang="en-US" sz="12000" b="1" spc="-5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 on DSCR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1286316" y="520187"/>
            <a:ext cx="219456" cy="1056132"/>
            <a:chOff x="0" y="0"/>
            <a:chExt cx="292608" cy="14081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F18C21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67978" y="6751802"/>
            <a:ext cx="16552044" cy="27432"/>
            <a:chOff x="0" y="0"/>
            <a:chExt cx="2206939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069425" cy="36576"/>
            </a:xfrm>
            <a:custGeom>
              <a:avLst/>
              <a:gdLst/>
              <a:ahLst/>
              <a:cxnLst/>
              <a:rect l="l" t="t" r="r" b="b"/>
              <a:pathLst>
                <a:path w="22069425" h="36576">
                  <a:moveTo>
                    <a:pt x="0" y="36576"/>
                  </a:moveTo>
                  <a:lnTo>
                    <a:pt x="22069425" y="36576"/>
                  </a:lnTo>
                  <a:lnTo>
                    <a:pt x="22069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0E416B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Freeform 9"/>
          <p:cNvSpPr/>
          <p:nvPr/>
        </p:nvSpPr>
        <p:spPr>
          <a:xfrm>
            <a:off x="15387397" y="938524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05913" y="5204470"/>
            <a:ext cx="1032002" cy="1032001"/>
            <a:chOff x="0" y="0"/>
            <a:chExt cx="1376002" cy="1376002"/>
          </a:xfrm>
        </p:grpSpPr>
        <p:sp>
          <p:nvSpPr>
            <p:cNvPr id="7" name="Freeform 7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15871" y="5414429"/>
            <a:ext cx="612086" cy="612085"/>
            <a:chOff x="0" y="0"/>
            <a:chExt cx="816114" cy="816114"/>
          </a:xfrm>
        </p:grpSpPr>
        <p:sp>
          <p:nvSpPr>
            <p:cNvPr id="9" name="Freeform 9" descr="Office Worker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2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277561" y="5204470"/>
            <a:ext cx="1032001" cy="1032001"/>
            <a:chOff x="0" y="0"/>
            <a:chExt cx="1376002" cy="1376002"/>
          </a:xfrm>
        </p:grpSpPr>
        <p:sp>
          <p:nvSpPr>
            <p:cNvPr id="11" name="Freeform 11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487519" y="5414429"/>
            <a:ext cx="612086" cy="612085"/>
            <a:chOff x="0" y="0"/>
            <a:chExt cx="816114" cy="816114"/>
          </a:xfrm>
        </p:grpSpPr>
        <p:sp>
          <p:nvSpPr>
            <p:cNvPr id="13" name="Freeform 13" descr="Credit card with solid fill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3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349209" y="5204470"/>
            <a:ext cx="1032001" cy="1032001"/>
            <a:chOff x="0" y="0"/>
            <a:chExt cx="1376002" cy="1376002"/>
          </a:xfrm>
        </p:grpSpPr>
        <p:sp>
          <p:nvSpPr>
            <p:cNvPr id="15" name="Freeform 15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9559167" y="5414429"/>
            <a:ext cx="612085" cy="612085"/>
            <a:chOff x="0" y="0"/>
            <a:chExt cx="816114" cy="816114"/>
          </a:xfrm>
        </p:grpSpPr>
        <p:sp>
          <p:nvSpPr>
            <p:cNvPr id="17" name="Freeform 17" descr="Home with solid fill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4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3420857" y="5204470"/>
            <a:ext cx="1032001" cy="1032001"/>
            <a:chOff x="0" y="0"/>
            <a:chExt cx="1376002" cy="1376002"/>
          </a:xfrm>
        </p:grpSpPr>
        <p:sp>
          <p:nvSpPr>
            <p:cNvPr id="19" name="Freeform 19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3630814" y="5414429"/>
            <a:ext cx="612086" cy="612085"/>
            <a:chOff x="0" y="0"/>
            <a:chExt cx="816114" cy="816114"/>
          </a:xfrm>
        </p:grpSpPr>
        <p:sp>
          <p:nvSpPr>
            <p:cNvPr id="21" name="Freeform 21" descr="Pig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5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205913" y="6948032"/>
            <a:ext cx="1032002" cy="1032001"/>
            <a:chOff x="0" y="0"/>
            <a:chExt cx="1376002" cy="1376002"/>
          </a:xfrm>
        </p:grpSpPr>
        <p:sp>
          <p:nvSpPr>
            <p:cNvPr id="23" name="Freeform 23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415871" y="7157989"/>
            <a:ext cx="612086" cy="612086"/>
            <a:chOff x="0" y="0"/>
            <a:chExt cx="816114" cy="816114"/>
          </a:xfrm>
        </p:grpSpPr>
        <p:sp>
          <p:nvSpPr>
            <p:cNvPr id="25" name="Freeform 25" descr="Present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6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5277561" y="6948032"/>
            <a:ext cx="1032001" cy="1032001"/>
            <a:chOff x="0" y="0"/>
            <a:chExt cx="1376002" cy="1376002"/>
          </a:xfrm>
        </p:grpSpPr>
        <p:sp>
          <p:nvSpPr>
            <p:cNvPr id="27" name="Freeform 27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5487519" y="7157989"/>
            <a:ext cx="612086" cy="612086"/>
            <a:chOff x="0" y="0"/>
            <a:chExt cx="816114" cy="816114"/>
          </a:xfrm>
        </p:grpSpPr>
        <p:sp>
          <p:nvSpPr>
            <p:cNvPr id="29" name="Freeform 29" descr="Downward trend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7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9349209" y="6948032"/>
            <a:ext cx="1032001" cy="1032001"/>
            <a:chOff x="0" y="0"/>
            <a:chExt cx="1376002" cy="1376002"/>
          </a:xfrm>
        </p:grpSpPr>
        <p:sp>
          <p:nvSpPr>
            <p:cNvPr id="31" name="Freeform 31"/>
            <p:cNvSpPr/>
            <p:nvPr/>
          </p:nvSpPr>
          <p:spPr>
            <a:xfrm>
              <a:off x="6350" y="6350"/>
              <a:ext cx="1363218" cy="1363218"/>
            </a:xfrm>
            <a:custGeom>
              <a:avLst/>
              <a:gdLst/>
              <a:ahLst/>
              <a:cxnLst/>
              <a:rect l="l" t="t" r="r" b="b"/>
              <a:pathLst>
                <a:path w="1363218" h="1363218">
                  <a:moveTo>
                    <a:pt x="0" y="681609"/>
                  </a:moveTo>
                  <a:cubicBezTo>
                    <a:pt x="0" y="305181"/>
                    <a:pt x="305181" y="0"/>
                    <a:pt x="681609" y="0"/>
                  </a:cubicBezTo>
                  <a:cubicBezTo>
                    <a:pt x="1058037" y="0"/>
                    <a:pt x="1363218" y="305181"/>
                    <a:pt x="1363218" y="681609"/>
                  </a:cubicBezTo>
                  <a:cubicBezTo>
                    <a:pt x="1363218" y="1058037"/>
                    <a:pt x="1058037" y="1363218"/>
                    <a:pt x="681609" y="1363218"/>
                  </a:cubicBezTo>
                  <a:cubicBezTo>
                    <a:pt x="305181" y="1363218"/>
                    <a:pt x="0" y="1058164"/>
                    <a:pt x="0" y="681609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9559167" y="7157989"/>
            <a:ext cx="612085" cy="612086"/>
            <a:chOff x="0" y="0"/>
            <a:chExt cx="816114" cy="816114"/>
          </a:xfrm>
        </p:grpSpPr>
        <p:sp>
          <p:nvSpPr>
            <p:cNvPr id="33" name="Freeform 33" descr="Dollar"/>
            <p:cNvSpPr/>
            <p:nvPr/>
          </p:nvSpPr>
          <p:spPr>
            <a:xfrm>
              <a:off x="12700" y="12700"/>
              <a:ext cx="790702" cy="790702"/>
            </a:xfrm>
            <a:custGeom>
              <a:avLst/>
              <a:gdLst/>
              <a:ahLst/>
              <a:cxnLst/>
              <a:rect l="l" t="t" r="r" b="b"/>
              <a:pathLst>
                <a:path w="790702" h="790702">
                  <a:moveTo>
                    <a:pt x="0" y="0"/>
                  </a:moveTo>
                  <a:lnTo>
                    <a:pt x="790702" y="0"/>
                  </a:lnTo>
                  <a:lnTo>
                    <a:pt x="790702" y="790702"/>
                  </a:lnTo>
                  <a:lnTo>
                    <a:pt x="0" y="790702"/>
                  </a:lnTo>
                  <a:close/>
                </a:path>
              </a:pathLst>
            </a:custGeom>
            <a:blipFill>
              <a:blip r:embed="rId8"/>
              <a:stretch>
                <a:fillRect l="-1606" t="-1606" r="-1607" b="-160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14658260" y="776596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1" y="0"/>
                </a:lnTo>
                <a:lnTo>
                  <a:pt x="1941181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5" name="TextBox 35"/>
          <p:cNvSpPr txBox="1"/>
          <p:nvPr/>
        </p:nvSpPr>
        <p:spPr>
          <a:xfrm>
            <a:off x="1353312" y="1423797"/>
            <a:ext cx="15581376" cy="2247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Community Mortgage Qualifications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447492" y="5406146"/>
            <a:ext cx="2419647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 Income / NO Employment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6519140" y="5406146"/>
            <a:ext cx="2419647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Minimum FICO 640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0590788" y="5563309"/>
            <a:ext cx="2419647" cy="3143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20% down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4662436" y="5563309"/>
            <a:ext cx="2419647" cy="3143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Piggyback option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2447492" y="7149707"/>
            <a:ext cx="2419647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100% gift funds allowed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6519140" y="7149707"/>
            <a:ext cx="2419647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 Bankruptcy seasoning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0590788" y="6992545"/>
            <a:ext cx="2419647" cy="942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12 to 18months reserves – credit score dictates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59417" y="4712029"/>
            <a:ext cx="16369163" cy="1687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960"/>
              </a:lnSpc>
            </a:pPr>
            <a:r>
              <a:rPr lang="en-US" sz="12000" b="1" spc="-5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Questions/Scenarios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1286316" y="520187"/>
            <a:ext cx="219456" cy="1056132"/>
            <a:chOff x="0" y="0"/>
            <a:chExt cx="292608" cy="14081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F18C21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67978" y="6751802"/>
            <a:ext cx="16552044" cy="27432"/>
            <a:chOff x="0" y="0"/>
            <a:chExt cx="2206939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069425" cy="36576"/>
            </a:xfrm>
            <a:custGeom>
              <a:avLst/>
              <a:gdLst/>
              <a:ahLst/>
              <a:cxnLst/>
              <a:rect l="l" t="t" r="r" b="b"/>
              <a:pathLst>
                <a:path w="22069425" h="36576">
                  <a:moveTo>
                    <a:pt x="0" y="36576"/>
                  </a:moveTo>
                  <a:lnTo>
                    <a:pt x="22069425" y="36576"/>
                  </a:lnTo>
                  <a:lnTo>
                    <a:pt x="22069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Freeform 9"/>
          <p:cNvSpPr/>
          <p:nvPr/>
        </p:nvSpPr>
        <p:spPr>
          <a:xfrm>
            <a:off x="15318118" y="1048252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TextBox 10"/>
          <p:cNvSpPr txBox="1"/>
          <p:nvPr/>
        </p:nvSpPr>
        <p:spPr>
          <a:xfrm>
            <a:off x="13007340" y="967501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16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59417" y="7178800"/>
            <a:ext cx="16369163" cy="1730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36"/>
              </a:lnSpc>
            </a:pPr>
            <a:r>
              <a:rPr lang="en-US" sz="4200" spc="-2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on the NO DTI/NO- INCOME</a:t>
            </a:r>
          </a:p>
          <a:p>
            <a:pPr algn="l">
              <a:lnSpc>
                <a:spcPts val="4536"/>
              </a:lnSpc>
            </a:pPr>
            <a:endParaRPr lang="en-US" sz="4200" spc="-20">
              <a:solidFill>
                <a:srgbClr val="0E416B"/>
              </a:solidFill>
              <a:latin typeface="Gotham"/>
              <a:ea typeface="Gotham"/>
              <a:cs typeface="Gotham"/>
              <a:sym typeface="Gotham"/>
            </a:endParaRPr>
          </a:p>
          <a:p>
            <a:pPr algn="l">
              <a:lnSpc>
                <a:spcPts val="4536"/>
              </a:lnSpc>
            </a:pPr>
            <a:endParaRPr lang="en-US" sz="4200" spc="-20">
              <a:solidFill>
                <a:srgbClr val="0E416B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53312" y="3029522"/>
            <a:ext cx="15581376" cy="1142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 NON-QM Advantages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261872" y="4841938"/>
            <a:ext cx="15759684" cy="27432"/>
            <a:chOff x="0" y="0"/>
            <a:chExt cx="21012912" cy="365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0E416B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AutoShape 7"/>
          <p:cNvSpPr/>
          <p:nvPr/>
        </p:nvSpPr>
        <p:spPr>
          <a:xfrm rot="8980869">
            <a:off x="12529297" y="144570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8"/>
          <p:cNvSpPr/>
          <p:nvPr/>
        </p:nvSpPr>
        <p:spPr>
          <a:xfrm rot="8980869">
            <a:off x="13266532" y="156571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 rot="8980869">
            <a:off x="14038057" y="168573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 rot="8980869">
            <a:off x="14775292" y="184003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11"/>
          <p:cNvSpPr/>
          <p:nvPr/>
        </p:nvSpPr>
        <p:spPr>
          <a:xfrm rot="8980869">
            <a:off x="12632167" y="86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12"/>
          <p:cNvSpPr/>
          <p:nvPr/>
        </p:nvSpPr>
        <p:spPr>
          <a:xfrm rot="8980869">
            <a:off x="12649312" y="24555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AutoShape 13"/>
          <p:cNvSpPr/>
          <p:nvPr/>
        </p:nvSpPr>
        <p:spPr>
          <a:xfrm rot="8980869">
            <a:off x="12752182" y="-423104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14642793" y="776596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1353312" y="5567743"/>
            <a:ext cx="15581376" cy="917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64"/>
              </a:lnSpc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Open doors for you, your home buyers and your investors to reach their dreams. Easier and faster than before.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17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028700" y="9509479"/>
            <a:ext cx="7658100" cy="2716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295"/>
              </a:lnSpc>
              <a:spcBef>
                <a:spcPct val="0"/>
              </a:spcBef>
            </a:pPr>
            <a:r>
              <a:rPr lang="en-US" sz="1639" dirty="0" err="1">
                <a:solidFill>
                  <a:srgbClr val="0E416B"/>
                </a:solidFill>
                <a:latin typeface="Evolventa"/>
                <a:ea typeface="Evolventa"/>
                <a:cs typeface="Evolventa"/>
                <a:sym typeface="Evolventa"/>
              </a:rPr>
              <a:t>SecurityNational</a:t>
            </a:r>
            <a:r>
              <a:rPr lang="en-US" sz="1639" dirty="0">
                <a:solidFill>
                  <a:srgbClr val="0E416B"/>
                </a:solidFill>
                <a:latin typeface="Evolventa"/>
                <a:ea typeface="Evolventa"/>
                <a:cs typeface="Evolventa"/>
                <a:sym typeface="Evolventa"/>
              </a:rPr>
              <a:t> Mortgage Company NMLS #3116|Equal Housing Lender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14627" y="986143"/>
            <a:ext cx="9220275" cy="21762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424"/>
              </a:lnSpc>
            </a:pPr>
            <a:r>
              <a:rPr lang="en-US" sz="7800" b="1" spc="-3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Loan Officer Name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1279803" y="545084"/>
            <a:ext cx="109728" cy="822960"/>
            <a:chOff x="0" y="0"/>
            <a:chExt cx="146304" cy="109728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46304" cy="1097280"/>
            </a:xfrm>
            <a:custGeom>
              <a:avLst/>
              <a:gdLst/>
              <a:ahLst/>
              <a:cxnLst/>
              <a:rect l="l" t="t" r="r" b="b"/>
              <a:pathLst>
                <a:path w="146304" h="1097280">
                  <a:moveTo>
                    <a:pt x="0" y="0"/>
                  </a:moveTo>
                  <a:lnTo>
                    <a:pt x="146304" y="0"/>
                  </a:lnTo>
                  <a:lnTo>
                    <a:pt x="146304" y="1097280"/>
                  </a:lnTo>
                  <a:lnTo>
                    <a:pt x="0" y="1097280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27759" y="4403312"/>
            <a:ext cx="9326880" cy="27432"/>
            <a:chOff x="0" y="0"/>
            <a:chExt cx="12435840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435840" cy="36576"/>
            </a:xfrm>
            <a:custGeom>
              <a:avLst/>
              <a:gdLst/>
              <a:ahLst/>
              <a:cxnLst/>
              <a:rect l="l" t="t" r="r" b="b"/>
              <a:pathLst>
                <a:path w="12435840" h="36576">
                  <a:moveTo>
                    <a:pt x="0" y="0"/>
                  </a:moveTo>
                  <a:lnTo>
                    <a:pt x="12435840" y="0"/>
                  </a:lnTo>
                  <a:lnTo>
                    <a:pt x="12435840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014627" y="5031867"/>
            <a:ext cx="9220275" cy="41772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 Expert in NON-QM &amp; QM lending (fancy term for all residential loan types)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Mortgage LO for 13 years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Licensed in Utah, Idaho, Montana, Nevada and Arizona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Self-Employed Experienced for 24 years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Expert in Structuring Traditional and Non-Traditional loans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Author of “Mortgage for Mavericks: The Business Owners and Self-Employed Guide to Funding Your Dream Home and Investment Properties.</a:t>
            </a:r>
          </a:p>
          <a:p>
            <a:pPr marL="380048" lvl="1" indent="-190024" algn="l">
              <a:lnSpc>
                <a:spcPts val="3002"/>
              </a:lnSpc>
              <a:buFont typeface="Arial"/>
              <a:buChar char="•"/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28 years in the Service industry</a:t>
            </a:r>
          </a:p>
          <a:p>
            <a:pPr marL="380048" lvl="1" indent="-190024" algn="l">
              <a:lnSpc>
                <a:spcPts val="3002"/>
              </a:lnSpc>
            </a:pPr>
            <a:endParaRPr lang="en-US" sz="2100" spc="-10">
              <a:solidFill>
                <a:srgbClr val="0E416B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500552" y="9675019"/>
            <a:ext cx="173736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2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1212830" y="0"/>
            <a:ext cx="531495" cy="9669780"/>
            <a:chOff x="0" y="0"/>
            <a:chExt cx="708660" cy="1289304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08660" cy="12893039"/>
            </a:xfrm>
            <a:custGeom>
              <a:avLst/>
              <a:gdLst/>
              <a:ahLst/>
              <a:cxnLst/>
              <a:rect l="l" t="t" r="r" b="b"/>
              <a:pathLst>
                <a:path w="708660" h="12893039">
                  <a:moveTo>
                    <a:pt x="0" y="0"/>
                  </a:moveTo>
                  <a:lnTo>
                    <a:pt x="708660" y="0"/>
                  </a:lnTo>
                  <a:lnTo>
                    <a:pt x="708660" y="12893039"/>
                  </a:lnTo>
                  <a:lnTo>
                    <a:pt x="0" y="12893039"/>
                  </a:lnTo>
                  <a:close/>
                </a:path>
              </a:pathLst>
            </a:custGeom>
            <a:solidFill>
              <a:srgbClr val="0E416B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334667" y="4624816"/>
            <a:ext cx="9220275" cy="289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68"/>
              </a:lnSpc>
            </a:pPr>
            <a:r>
              <a:rPr lang="en-US" sz="2100" spc="-1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LO INFO:</a:t>
            </a:r>
          </a:p>
        </p:txBody>
      </p:sp>
      <p:sp>
        <p:nvSpPr>
          <p:cNvPr id="12" name="TextBox 12"/>
          <p:cNvSpPr txBox="1"/>
          <p:nvPr/>
        </p:nvSpPr>
        <p:spPr>
          <a:xfrm rot="-3923881">
            <a:off x="10475835" y="3899567"/>
            <a:ext cx="9220275" cy="11094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424"/>
              </a:lnSpc>
            </a:pPr>
            <a:r>
              <a:rPr lang="en-US" sz="7800" b="1" spc="-3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Loan Officer Pic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59417" y="4712029"/>
            <a:ext cx="16369163" cy="1687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960"/>
              </a:lnSpc>
            </a:pPr>
            <a:r>
              <a:rPr lang="en-US" sz="12000" b="1" spc="-57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NON-QM LOANS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1286316" y="520187"/>
            <a:ext cx="219456" cy="1056132"/>
            <a:chOff x="0" y="0"/>
            <a:chExt cx="292608" cy="14081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92608" cy="1408176"/>
            </a:xfrm>
            <a:custGeom>
              <a:avLst/>
              <a:gdLst/>
              <a:ahLst/>
              <a:cxnLst/>
              <a:rect l="l" t="t" r="r" b="b"/>
              <a:pathLst>
                <a:path w="292608" h="1408176">
                  <a:moveTo>
                    <a:pt x="0" y="0"/>
                  </a:moveTo>
                  <a:lnTo>
                    <a:pt x="292608" y="0"/>
                  </a:lnTo>
                  <a:lnTo>
                    <a:pt x="292608" y="1408176"/>
                  </a:lnTo>
                  <a:lnTo>
                    <a:pt x="0" y="1408176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67978" y="6751802"/>
            <a:ext cx="16552044" cy="27432"/>
            <a:chOff x="0" y="0"/>
            <a:chExt cx="2206939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069425" cy="36576"/>
            </a:xfrm>
            <a:custGeom>
              <a:avLst/>
              <a:gdLst/>
              <a:ahLst/>
              <a:cxnLst/>
              <a:rect l="l" t="t" r="r" b="b"/>
              <a:pathLst>
                <a:path w="22069425" h="36576">
                  <a:moveTo>
                    <a:pt x="0" y="36576"/>
                  </a:moveTo>
                  <a:lnTo>
                    <a:pt x="22069425" y="36576"/>
                  </a:lnTo>
                  <a:lnTo>
                    <a:pt x="22069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0784205" y="6614642"/>
            <a:ext cx="5846094" cy="306222"/>
            <a:chOff x="0" y="0"/>
            <a:chExt cx="7794792" cy="408296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794752" cy="408305"/>
            </a:xfrm>
            <a:custGeom>
              <a:avLst/>
              <a:gdLst/>
              <a:ahLst/>
              <a:cxnLst/>
              <a:rect l="l" t="t" r="r" b="b"/>
              <a:pathLst>
                <a:path w="7794752" h="408305">
                  <a:moveTo>
                    <a:pt x="0" y="0"/>
                  </a:moveTo>
                  <a:lnTo>
                    <a:pt x="7794752" y="0"/>
                  </a:lnTo>
                  <a:lnTo>
                    <a:pt x="7794752" y="408305"/>
                  </a:lnTo>
                  <a:lnTo>
                    <a:pt x="0" y="408305"/>
                  </a:lnTo>
                  <a:close/>
                </a:path>
              </a:pathLst>
            </a:custGeom>
            <a:solidFill>
              <a:srgbClr val="F18C21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Freeform 9"/>
          <p:cNvSpPr/>
          <p:nvPr/>
        </p:nvSpPr>
        <p:spPr>
          <a:xfrm>
            <a:off x="15478840" y="938524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TextBox 10"/>
          <p:cNvSpPr txBox="1"/>
          <p:nvPr/>
        </p:nvSpPr>
        <p:spPr>
          <a:xfrm>
            <a:off x="959417" y="7178800"/>
            <a:ext cx="16369163" cy="58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36"/>
              </a:lnSpc>
            </a:pPr>
            <a:r>
              <a:rPr lang="en-US" sz="4200" spc="-2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WHAT ARE THEY?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53312" y="2528697"/>
            <a:ext cx="15581376" cy="1142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QM loans 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AutoShape 7"/>
          <p:cNvSpPr/>
          <p:nvPr/>
        </p:nvSpPr>
        <p:spPr>
          <a:xfrm rot="8980869">
            <a:off x="12529297" y="144570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8"/>
          <p:cNvSpPr/>
          <p:nvPr/>
        </p:nvSpPr>
        <p:spPr>
          <a:xfrm rot="8980869">
            <a:off x="13266532" y="156571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 rot="8980869">
            <a:off x="14038057" y="168573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 rot="8980869">
            <a:off x="14775292" y="184003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11"/>
          <p:cNvSpPr/>
          <p:nvPr/>
        </p:nvSpPr>
        <p:spPr>
          <a:xfrm rot="8980869">
            <a:off x="12632167" y="86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12"/>
          <p:cNvSpPr/>
          <p:nvPr/>
        </p:nvSpPr>
        <p:spPr>
          <a:xfrm rot="8980869">
            <a:off x="12649312" y="24555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AutoShape 13"/>
          <p:cNvSpPr/>
          <p:nvPr/>
        </p:nvSpPr>
        <p:spPr>
          <a:xfrm rot="8980869">
            <a:off x="12752182" y="-423104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14494573" y="7654036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1353312" y="4962144"/>
            <a:ext cx="15581376" cy="34785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97217" lvl="1" indent="-298609" algn="l">
              <a:lnSpc>
                <a:spcPts val="4620"/>
              </a:lnSpc>
              <a:buFont typeface="Arial"/>
              <a:buChar char="•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QM loan - Mortgage jargon for traditional lending. Any loan type that follows traditional guidelines</a:t>
            </a:r>
          </a:p>
          <a:p>
            <a:pPr marL="1283018" lvl="2" indent="-427672" algn="l">
              <a:lnSpc>
                <a:spcPts val="4620"/>
              </a:lnSpc>
              <a:buFont typeface="Arial"/>
              <a:buChar char="⚬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FHA</a:t>
            </a:r>
          </a:p>
          <a:p>
            <a:pPr marL="1283018" lvl="2" indent="-427672" algn="l">
              <a:lnSpc>
                <a:spcPts val="4620"/>
              </a:lnSpc>
              <a:buFont typeface="Arial"/>
              <a:buChar char="⚬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VA</a:t>
            </a:r>
          </a:p>
          <a:p>
            <a:pPr marL="1283018" lvl="2" indent="-427672" algn="l">
              <a:lnSpc>
                <a:spcPts val="4620"/>
              </a:lnSpc>
              <a:buFont typeface="Arial"/>
              <a:buChar char="⚬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CONVENTIONAL</a:t>
            </a:r>
          </a:p>
          <a:p>
            <a:pPr marL="1283018" lvl="2" indent="-427672" algn="l">
              <a:lnSpc>
                <a:spcPts val="4620"/>
              </a:lnSpc>
              <a:buFont typeface="Arial"/>
              <a:buChar char="⚬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USDA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53312" y="2528697"/>
            <a:ext cx="15581376" cy="1142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NON-QM LOANS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AutoShape 7"/>
          <p:cNvSpPr/>
          <p:nvPr/>
        </p:nvSpPr>
        <p:spPr>
          <a:xfrm rot="8980869">
            <a:off x="12529297" y="144570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8"/>
          <p:cNvSpPr/>
          <p:nvPr/>
        </p:nvSpPr>
        <p:spPr>
          <a:xfrm rot="8980869">
            <a:off x="13266532" y="156571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 rot="8980869">
            <a:off x="14038057" y="168573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 rot="8980869">
            <a:off x="14775292" y="1840036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11"/>
          <p:cNvSpPr/>
          <p:nvPr/>
        </p:nvSpPr>
        <p:spPr>
          <a:xfrm rot="8980869">
            <a:off x="12632167" y="86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12"/>
          <p:cNvSpPr/>
          <p:nvPr/>
        </p:nvSpPr>
        <p:spPr>
          <a:xfrm rot="8980869">
            <a:off x="12649312" y="24555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AutoShape 13"/>
          <p:cNvSpPr/>
          <p:nvPr/>
        </p:nvSpPr>
        <p:spPr>
          <a:xfrm rot="8980869">
            <a:off x="12752182" y="-423104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14494573" y="763261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1353312" y="5066919"/>
            <a:ext cx="15581376" cy="18124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97217" lvl="1" indent="-298609" algn="l">
              <a:lnSpc>
                <a:spcPts val="3564"/>
              </a:lnSpc>
              <a:buFont typeface="Arial"/>
              <a:buChar char="•"/>
            </a:pP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NON-QM LOAN or a NON-QUALIFIED MORTGAGE, is </a:t>
            </a:r>
            <a:r>
              <a:rPr lang="en-US" sz="3300" b="1" spc="-15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a type of mortgage loan that allows you to qualify based on alternative methods, instead of the traditional income verification required for most loans</a:t>
            </a:r>
            <a:r>
              <a:rPr lang="en-US" sz="3300" spc="-15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. 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52655" y="4983099"/>
            <a:ext cx="3736888" cy="4092702"/>
            <a:chOff x="0" y="0"/>
            <a:chExt cx="4982518" cy="5456936"/>
          </a:xfrm>
        </p:grpSpPr>
        <p:sp>
          <p:nvSpPr>
            <p:cNvPr id="7" name="Freeform 7"/>
            <p:cNvSpPr/>
            <p:nvPr/>
          </p:nvSpPr>
          <p:spPr>
            <a:xfrm>
              <a:off x="12700" y="12700"/>
              <a:ext cx="4957064" cy="5431536"/>
            </a:xfrm>
            <a:custGeom>
              <a:avLst/>
              <a:gdLst/>
              <a:ahLst/>
              <a:cxnLst/>
              <a:rect l="l" t="t" r="r" b="b"/>
              <a:pathLst>
                <a:path w="4957064" h="5431536">
                  <a:moveTo>
                    <a:pt x="0" y="0"/>
                  </a:moveTo>
                  <a:lnTo>
                    <a:pt x="4957064" y="0"/>
                  </a:lnTo>
                  <a:lnTo>
                    <a:pt x="4957064" y="5431536"/>
                  </a:lnTo>
                  <a:lnTo>
                    <a:pt x="0" y="5431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>
              <a:off x="0" y="0"/>
              <a:ext cx="4982464" cy="5456936"/>
            </a:xfrm>
            <a:custGeom>
              <a:avLst/>
              <a:gdLst/>
              <a:ahLst/>
              <a:cxnLst/>
              <a:rect l="l" t="t" r="r" b="b"/>
              <a:pathLst>
                <a:path w="4982464" h="5456936">
                  <a:moveTo>
                    <a:pt x="12700" y="0"/>
                  </a:moveTo>
                  <a:lnTo>
                    <a:pt x="4969764" y="0"/>
                  </a:lnTo>
                  <a:cubicBezTo>
                    <a:pt x="4976749" y="0"/>
                    <a:pt x="4982464" y="5715"/>
                    <a:pt x="4982464" y="12700"/>
                  </a:cubicBezTo>
                  <a:lnTo>
                    <a:pt x="4982464" y="5444236"/>
                  </a:lnTo>
                  <a:cubicBezTo>
                    <a:pt x="4982464" y="5451221"/>
                    <a:pt x="4976749" y="5456936"/>
                    <a:pt x="4969764" y="5456936"/>
                  </a:cubicBezTo>
                  <a:lnTo>
                    <a:pt x="12700" y="5456936"/>
                  </a:lnTo>
                  <a:cubicBezTo>
                    <a:pt x="5715" y="5456936"/>
                    <a:pt x="0" y="5451221"/>
                    <a:pt x="0" y="5444236"/>
                  </a:cubicBezTo>
                  <a:lnTo>
                    <a:pt x="0" y="12700"/>
                  </a:lnTo>
                  <a:cubicBezTo>
                    <a:pt x="0" y="5715"/>
                    <a:pt x="5715" y="0"/>
                    <a:pt x="12700" y="0"/>
                  </a:cubicBezTo>
                  <a:moveTo>
                    <a:pt x="12700" y="25400"/>
                  </a:moveTo>
                  <a:lnTo>
                    <a:pt x="12700" y="12700"/>
                  </a:lnTo>
                  <a:lnTo>
                    <a:pt x="25400" y="12700"/>
                  </a:lnTo>
                  <a:lnTo>
                    <a:pt x="25400" y="5444236"/>
                  </a:lnTo>
                  <a:lnTo>
                    <a:pt x="12700" y="5444236"/>
                  </a:lnTo>
                  <a:lnTo>
                    <a:pt x="12700" y="5431536"/>
                  </a:lnTo>
                  <a:lnTo>
                    <a:pt x="4969764" y="5431536"/>
                  </a:lnTo>
                  <a:lnTo>
                    <a:pt x="4969764" y="5444236"/>
                  </a:lnTo>
                  <a:lnTo>
                    <a:pt x="4957064" y="5444236"/>
                  </a:lnTo>
                  <a:lnTo>
                    <a:pt x="4957064" y="12700"/>
                  </a:lnTo>
                  <a:lnTo>
                    <a:pt x="4969764" y="12700"/>
                  </a:lnTo>
                  <a:lnTo>
                    <a:pt x="4969764" y="25400"/>
                  </a:lnTo>
                  <a:lnTo>
                    <a:pt x="1270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4982518" cy="5495036"/>
            </a:xfrm>
            <a:prstGeom prst="rect">
              <a:avLst/>
            </a:prstGeom>
          </p:spPr>
          <p:txBody>
            <a:bodyPr lIns="101600" tIns="101600" rIns="101600" bIns="101600" rtlCol="0" anchor="t"/>
            <a:lstStyle/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r>
                <a:rPr lang="en-US" sz="1800" spc="-8">
                  <a:solidFill>
                    <a:srgbClr val="0E416B"/>
                  </a:solidFill>
                  <a:latin typeface="Gotham"/>
                  <a:ea typeface="Gotham"/>
                  <a:cs typeface="Gotham"/>
                  <a:sym typeface="Gotham"/>
                </a:rPr>
                <a:t>AltDoc programs AKA Bank Statement for primary residence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267920" y="4983099"/>
            <a:ext cx="3736888" cy="4092702"/>
            <a:chOff x="0" y="0"/>
            <a:chExt cx="4982518" cy="5456936"/>
          </a:xfrm>
        </p:grpSpPr>
        <p:sp>
          <p:nvSpPr>
            <p:cNvPr id="11" name="Freeform 11"/>
            <p:cNvSpPr/>
            <p:nvPr/>
          </p:nvSpPr>
          <p:spPr>
            <a:xfrm>
              <a:off x="12700" y="12700"/>
              <a:ext cx="4957064" cy="5431536"/>
            </a:xfrm>
            <a:custGeom>
              <a:avLst/>
              <a:gdLst/>
              <a:ahLst/>
              <a:cxnLst/>
              <a:rect l="l" t="t" r="r" b="b"/>
              <a:pathLst>
                <a:path w="4957064" h="5431536">
                  <a:moveTo>
                    <a:pt x="0" y="0"/>
                  </a:moveTo>
                  <a:lnTo>
                    <a:pt x="4957064" y="0"/>
                  </a:lnTo>
                  <a:lnTo>
                    <a:pt x="4957064" y="5431536"/>
                  </a:lnTo>
                  <a:lnTo>
                    <a:pt x="0" y="5431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0" y="0"/>
              <a:ext cx="4982464" cy="5456936"/>
            </a:xfrm>
            <a:custGeom>
              <a:avLst/>
              <a:gdLst/>
              <a:ahLst/>
              <a:cxnLst/>
              <a:rect l="l" t="t" r="r" b="b"/>
              <a:pathLst>
                <a:path w="4982464" h="5456936">
                  <a:moveTo>
                    <a:pt x="12700" y="0"/>
                  </a:moveTo>
                  <a:lnTo>
                    <a:pt x="4969764" y="0"/>
                  </a:lnTo>
                  <a:cubicBezTo>
                    <a:pt x="4976749" y="0"/>
                    <a:pt x="4982464" y="5715"/>
                    <a:pt x="4982464" y="12700"/>
                  </a:cubicBezTo>
                  <a:lnTo>
                    <a:pt x="4982464" y="5444236"/>
                  </a:lnTo>
                  <a:cubicBezTo>
                    <a:pt x="4982464" y="5451221"/>
                    <a:pt x="4976749" y="5456936"/>
                    <a:pt x="4969764" y="5456936"/>
                  </a:cubicBezTo>
                  <a:lnTo>
                    <a:pt x="12700" y="5456936"/>
                  </a:lnTo>
                  <a:cubicBezTo>
                    <a:pt x="5715" y="5456936"/>
                    <a:pt x="0" y="5451221"/>
                    <a:pt x="0" y="5444236"/>
                  </a:cubicBezTo>
                  <a:lnTo>
                    <a:pt x="0" y="12700"/>
                  </a:lnTo>
                  <a:cubicBezTo>
                    <a:pt x="0" y="5715"/>
                    <a:pt x="5715" y="0"/>
                    <a:pt x="12700" y="0"/>
                  </a:cubicBezTo>
                  <a:moveTo>
                    <a:pt x="12700" y="25400"/>
                  </a:moveTo>
                  <a:lnTo>
                    <a:pt x="12700" y="12700"/>
                  </a:lnTo>
                  <a:lnTo>
                    <a:pt x="25400" y="12700"/>
                  </a:lnTo>
                  <a:lnTo>
                    <a:pt x="25400" y="5444236"/>
                  </a:lnTo>
                  <a:lnTo>
                    <a:pt x="12700" y="5444236"/>
                  </a:lnTo>
                  <a:lnTo>
                    <a:pt x="12700" y="5431536"/>
                  </a:lnTo>
                  <a:lnTo>
                    <a:pt x="4969764" y="5431536"/>
                  </a:lnTo>
                  <a:lnTo>
                    <a:pt x="4969764" y="5444236"/>
                  </a:lnTo>
                  <a:lnTo>
                    <a:pt x="4957064" y="5444236"/>
                  </a:lnTo>
                  <a:lnTo>
                    <a:pt x="4957064" y="12700"/>
                  </a:lnTo>
                  <a:lnTo>
                    <a:pt x="4969764" y="12700"/>
                  </a:lnTo>
                  <a:lnTo>
                    <a:pt x="4969764" y="25400"/>
                  </a:lnTo>
                  <a:lnTo>
                    <a:pt x="1270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982518" cy="5495036"/>
            </a:xfrm>
            <a:prstGeom prst="rect">
              <a:avLst/>
            </a:prstGeom>
          </p:spPr>
          <p:txBody>
            <a:bodyPr lIns="76200" tIns="76200" rIns="76200" bIns="76200" rtlCol="0" anchor="t"/>
            <a:lstStyle/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r>
                <a:rPr lang="en-US" sz="1800" spc="-8">
                  <a:solidFill>
                    <a:srgbClr val="0E416B"/>
                  </a:solidFill>
                  <a:latin typeface="Gotham"/>
                  <a:ea typeface="Gotham"/>
                  <a:cs typeface="Gotham"/>
                  <a:sym typeface="Gotham"/>
                </a:rPr>
                <a:t>Self-Employed- Real Estate Agent, Tattoo Artists, Hair Stylists, Nail Techs, DJ, Wedding Planners, Landscapers</a:t>
              </a:r>
            </a:p>
            <a:p>
              <a:pPr algn="l">
                <a:lnSpc>
                  <a:spcPts val="2520"/>
                </a:lnSpc>
              </a:pPr>
              <a:r>
                <a:rPr lang="en-US" sz="1800" spc="-8">
                  <a:solidFill>
                    <a:srgbClr val="0E416B"/>
                  </a:solidFill>
                  <a:latin typeface="Gotham"/>
                  <a:ea typeface="Gotham"/>
                  <a:cs typeface="Gotham"/>
                  <a:sym typeface="Gotham"/>
                </a:rPr>
                <a:t>- 2 years history of SELF-EMPLOYED REQUIRED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283188" y="4983099"/>
            <a:ext cx="3736888" cy="4092702"/>
            <a:chOff x="0" y="0"/>
            <a:chExt cx="4982518" cy="5456936"/>
          </a:xfrm>
        </p:grpSpPr>
        <p:sp>
          <p:nvSpPr>
            <p:cNvPr id="15" name="Freeform 15"/>
            <p:cNvSpPr/>
            <p:nvPr/>
          </p:nvSpPr>
          <p:spPr>
            <a:xfrm>
              <a:off x="12700" y="12700"/>
              <a:ext cx="4957064" cy="5431536"/>
            </a:xfrm>
            <a:custGeom>
              <a:avLst/>
              <a:gdLst/>
              <a:ahLst/>
              <a:cxnLst/>
              <a:rect l="l" t="t" r="r" b="b"/>
              <a:pathLst>
                <a:path w="4957064" h="5431536">
                  <a:moveTo>
                    <a:pt x="0" y="0"/>
                  </a:moveTo>
                  <a:lnTo>
                    <a:pt x="4957064" y="0"/>
                  </a:lnTo>
                  <a:lnTo>
                    <a:pt x="4957064" y="5431536"/>
                  </a:lnTo>
                  <a:lnTo>
                    <a:pt x="0" y="5431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0" y="0"/>
              <a:ext cx="4982464" cy="5456936"/>
            </a:xfrm>
            <a:custGeom>
              <a:avLst/>
              <a:gdLst/>
              <a:ahLst/>
              <a:cxnLst/>
              <a:rect l="l" t="t" r="r" b="b"/>
              <a:pathLst>
                <a:path w="4982464" h="5456936">
                  <a:moveTo>
                    <a:pt x="12700" y="0"/>
                  </a:moveTo>
                  <a:lnTo>
                    <a:pt x="4969764" y="0"/>
                  </a:lnTo>
                  <a:cubicBezTo>
                    <a:pt x="4976749" y="0"/>
                    <a:pt x="4982464" y="5715"/>
                    <a:pt x="4982464" y="12700"/>
                  </a:cubicBezTo>
                  <a:lnTo>
                    <a:pt x="4982464" y="5444236"/>
                  </a:lnTo>
                  <a:cubicBezTo>
                    <a:pt x="4982464" y="5451221"/>
                    <a:pt x="4976749" y="5456936"/>
                    <a:pt x="4969764" y="5456936"/>
                  </a:cubicBezTo>
                  <a:lnTo>
                    <a:pt x="12700" y="5456936"/>
                  </a:lnTo>
                  <a:cubicBezTo>
                    <a:pt x="5715" y="5456936"/>
                    <a:pt x="0" y="5451221"/>
                    <a:pt x="0" y="5444236"/>
                  </a:cubicBezTo>
                  <a:lnTo>
                    <a:pt x="0" y="12700"/>
                  </a:lnTo>
                  <a:cubicBezTo>
                    <a:pt x="0" y="5715"/>
                    <a:pt x="5715" y="0"/>
                    <a:pt x="12700" y="0"/>
                  </a:cubicBezTo>
                  <a:moveTo>
                    <a:pt x="12700" y="25400"/>
                  </a:moveTo>
                  <a:lnTo>
                    <a:pt x="12700" y="12700"/>
                  </a:lnTo>
                  <a:lnTo>
                    <a:pt x="25400" y="12700"/>
                  </a:lnTo>
                  <a:lnTo>
                    <a:pt x="25400" y="5444236"/>
                  </a:lnTo>
                  <a:lnTo>
                    <a:pt x="12700" y="5444236"/>
                  </a:lnTo>
                  <a:lnTo>
                    <a:pt x="12700" y="5431536"/>
                  </a:lnTo>
                  <a:lnTo>
                    <a:pt x="4969764" y="5431536"/>
                  </a:lnTo>
                  <a:lnTo>
                    <a:pt x="4969764" y="5444236"/>
                  </a:lnTo>
                  <a:lnTo>
                    <a:pt x="4957064" y="5444236"/>
                  </a:lnTo>
                  <a:lnTo>
                    <a:pt x="4957064" y="12700"/>
                  </a:lnTo>
                  <a:lnTo>
                    <a:pt x="4969764" y="12700"/>
                  </a:lnTo>
                  <a:lnTo>
                    <a:pt x="4969764" y="25400"/>
                  </a:lnTo>
                  <a:lnTo>
                    <a:pt x="1270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19050"/>
              <a:ext cx="4982518" cy="5437886"/>
            </a:xfrm>
            <a:prstGeom prst="rect">
              <a:avLst/>
            </a:prstGeom>
          </p:spPr>
          <p:txBody>
            <a:bodyPr lIns="101600" tIns="101600" rIns="101600" bIns="101600" rtlCol="0" anchor="t"/>
            <a:lstStyle/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2520"/>
                </a:lnSpc>
              </a:pPr>
              <a:r>
                <a:rPr lang="en-US" sz="1800" spc="-8">
                  <a:solidFill>
                    <a:srgbClr val="0E416B"/>
                  </a:solidFill>
                  <a:latin typeface="Gotham"/>
                  <a:ea typeface="Gotham"/>
                  <a:cs typeface="Gotham"/>
                  <a:sym typeface="Gotham"/>
                </a:rPr>
                <a:t>W2 employee with side business – this allows to use mixed income from Buyer and Co-Buyer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3298763" y="4983099"/>
            <a:ext cx="3736888" cy="4092702"/>
            <a:chOff x="0" y="0"/>
            <a:chExt cx="4982518" cy="5456936"/>
          </a:xfrm>
        </p:grpSpPr>
        <p:sp>
          <p:nvSpPr>
            <p:cNvPr id="19" name="Freeform 19"/>
            <p:cNvSpPr/>
            <p:nvPr/>
          </p:nvSpPr>
          <p:spPr>
            <a:xfrm>
              <a:off x="12700" y="12700"/>
              <a:ext cx="4957064" cy="5431536"/>
            </a:xfrm>
            <a:custGeom>
              <a:avLst/>
              <a:gdLst/>
              <a:ahLst/>
              <a:cxnLst/>
              <a:rect l="l" t="t" r="r" b="b"/>
              <a:pathLst>
                <a:path w="4957064" h="5431536">
                  <a:moveTo>
                    <a:pt x="0" y="0"/>
                  </a:moveTo>
                  <a:lnTo>
                    <a:pt x="4957064" y="0"/>
                  </a:lnTo>
                  <a:lnTo>
                    <a:pt x="4957064" y="5431536"/>
                  </a:lnTo>
                  <a:lnTo>
                    <a:pt x="0" y="54315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0" y="0"/>
              <a:ext cx="4982464" cy="5456936"/>
            </a:xfrm>
            <a:custGeom>
              <a:avLst/>
              <a:gdLst/>
              <a:ahLst/>
              <a:cxnLst/>
              <a:rect l="l" t="t" r="r" b="b"/>
              <a:pathLst>
                <a:path w="4982464" h="5456936">
                  <a:moveTo>
                    <a:pt x="12700" y="0"/>
                  </a:moveTo>
                  <a:lnTo>
                    <a:pt x="4969764" y="0"/>
                  </a:lnTo>
                  <a:cubicBezTo>
                    <a:pt x="4976749" y="0"/>
                    <a:pt x="4982464" y="5715"/>
                    <a:pt x="4982464" y="12700"/>
                  </a:cubicBezTo>
                  <a:lnTo>
                    <a:pt x="4982464" y="5444236"/>
                  </a:lnTo>
                  <a:cubicBezTo>
                    <a:pt x="4982464" y="5451221"/>
                    <a:pt x="4976749" y="5456936"/>
                    <a:pt x="4969764" y="5456936"/>
                  </a:cubicBezTo>
                  <a:lnTo>
                    <a:pt x="12700" y="5456936"/>
                  </a:lnTo>
                  <a:cubicBezTo>
                    <a:pt x="5715" y="5456936"/>
                    <a:pt x="0" y="5451221"/>
                    <a:pt x="0" y="5444236"/>
                  </a:cubicBezTo>
                  <a:lnTo>
                    <a:pt x="0" y="12700"/>
                  </a:lnTo>
                  <a:cubicBezTo>
                    <a:pt x="0" y="5715"/>
                    <a:pt x="5715" y="0"/>
                    <a:pt x="12700" y="0"/>
                  </a:cubicBezTo>
                  <a:moveTo>
                    <a:pt x="12700" y="25400"/>
                  </a:moveTo>
                  <a:lnTo>
                    <a:pt x="12700" y="12700"/>
                  </a:lnTo>
                  <a:lnTo>
                    <a:pt x="25400" y="12700"/>
                  </a:lnTo>
                  <a:lnTo>
                    <a:pt x="25400" y="5444236"/>
                  </a:lnTo>
                  <a:lnTo>
                    <a:pt x="12700" y="5444236"/>
                  </a:lnTo>
                  <a:lnTo>
                    <a:pt x="12700" y="5431536"/>
                  </a:lnTo>
                  <a:lnTo>
                    <a:pt x="4969764" y="5431536"/>
                  </a:lnTo>
                  <a:lnTo>
                    <a:pt x="4969764" y="5444236"/>
                  </a:lnTo>
                  <a:lnTo>
                    <a:pt x="4957064" y="5444236"/>
                  </a:lnTo>
                  <a:lnTo>
                    <a:pt x="4957064" y="12700"/>
                  </a:lnTo>
                  <a:lnTo>
                    <a:pt x="4969764" y="12700"/>
                  </a:lnTo>
                  <a:lnTo>
                    <a:pt x="4969764" y="25400"/>
                  </a:lnTo>
                  <a:lnTo>
                    <a:pt x="12700" y="25400"/>
                  </a:lnTo>
                  <a:close/>
                </a:path>
              </a:pathLst>
            </a:custGeom>
            <a:solidFill>
              <a:srgbClr val="E4EC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19050"/>
              <a:ext cx="4982518" cy="5437886"/>
            </a:xfrm>
            <a:prstGeom prst="rect">
              <a:avLst/>
            </a:prstGeom>
          </p:spPr>
          <p:txBody>
            <a:bodyPr lIns="101600" tIns="101600" rIns="101600" bIns="101600" rtlCol="0" anchor="t"/>
            <a:lstStyle/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endParaRPr/>
            </a:p>
            <a:p>
              <a:pPr algn="l">
                <a:lnSpc>
                  <a:spcPts val="1944"/>
                </a:lnSpc>
              </a:pPr>
              <a:r>
                <a:rPr lang="en-US" sz="1800" spc="-8">
                  <a:solidFill>
                    <a:srgbClr val="0E416B"/>
                  </a:solidFill>
                  <a:latin typeface="Gotham"/>
                  <a:ea typeface="Gotham"/>
                  <a:cs typeface="Gotham"/>
                  <a:sym typeface="Gotham"/>
                </a:rPr>
                <a:t>1 or 2 year 1099</a:t>
              </a:r>
            </a:p>
          </p:txBody>
        </p:sp>
      </p:grpSp>
      <p:sp>
        <p:nvSpPr>
          <p:cNvPr id="22" name="Freeform 22"/>
          <p:cNvSpPr/>
          <p:nvPr/>
        </p:nvSpPr>
        <p:spPr>
          <a:xfrm>
            <a:off x="15318118" y="800100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1"/>
                </a:lnTo>
                <a:lnTo>
                  <a:pt x="0" y="217575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3" name="TextBox 23"/>
          <p:cNvSpPr txBox="1"/>
          <p:nvPr/>
        </p:nvSpPr>
        <p:spPr>
          <a:xfrm>
            <a:off x="1353312" y="2593465"/>
            <a:ext cx="15581376" cy="1077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208"/>
              </a:lnSpc>
            </a:pPr>
            <a:r>
              <a:rPr lang="en-US" sz="7600" b="1" spc="-36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NON-QM LOAN PROGRAMS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507007" y="5299100"/>
            <a:ext cx="3228184" cy="1111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586"/>
              </a:lnSpc>
            </a:pPr>
            <a:r>
              <a:rPr lang="en-US" sz="7950" spc="-38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01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522272" y="5299100"/>
            <a:ext cx="3228185" cy="1111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586"/>
              </a:lnSpc>
            </a:pPr>
            <a:r>
              <a:rPr lang="en-US" sz="7950" spc="-38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02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9537540" y="5299100"/>
            <a:ext cx="3228185" cy="1111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586"/>
              </a:lnSpc>
            </a:pPr>
            <a:r>
              <a:rPr lang="en-US" sz="7950" spc="-38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03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3552806" y="5299100"/>
            <a:ext cx="3228184" cy="1111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586"/>
              </a:lnSpc>
            </a:pPr>
            <a:r>
              <a:rPr lang="en-US" sz="7950" spc="-38">
                <a:solidFill>
                  <a:srgbClr val="FFFFFF"/>
                </a:solidFill>
                <a:latin typeface="Gotham"/>
                <a:ea typeface="Gotham"/>
                <a:cs typeface="Gotham"/>
                <a:sym typeface="Gotham"/>
              </a:rPr>
              <a:t>04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64158" y="0"/>
            <a:ext cx="15759684" cy="287079"/>
            <a:chOff x="0" y="0"/>
            <a:chExt cx="21012912" cy="3827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1012913" cy="382778"/>
            </a:xfrm>
            <a:custGeom>
              <a:avLst/>
              <a:gdLst/>
              <a:ahLst/>
              <a:cxnLst/>
              <a:rect l="l" t="t" r="r" b="b"/>
              <a:pathLst>
                <a:path w="21012913" h="382778">
                  <a:moveTo>
                    <a:pt x="0" y="0"/>
                  </a:moveTo>
                  <a:lnTo>
                    <a:pt x="21012913" y="0"/>
                  </a:lnTo>
                  <a:lnTo>
                    <a:pt x="21012913" y="382778"/>
                  </a:lnTo>
                  <a:lnTo>
                    <a:pt x="0" y="382778"/>
                  </a:ln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261872" y="4341114"/>
            <a:ext cx="15759684" cy="27432"/>
            <a:chOff x="0" y="0"/>
            <a:chExt cx="21012912" cy="3657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1012913" cy="36576"/>
            </a:xfrm>
            <a:custGeom>
              <a:avLst/>
              <a:gdLst/>
              <a:ahLst/>
              <a:cxnLst/>
              <a:rect l="l" t="t" r="r" b="b"/>
              <a:pathLst>
                <a:path w="21012913" h="36576">
                  <a:moveTo>
                    <a:pt x="0" y="0"/>
                  </a:moveTo>
                  <a:lnTo>
                    <a:pt x="21012913" y="0"/>
                  </a:lnTo>
                  <a:lnTo>
                    <a:pt x="21012913" y="36576"/>
                  </a:lnTo>
                  <a:lnTo>
                    <a:pt x="0" y="36576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57109" y="4991043"/>
            <a:ext cx="15773779" cy="687405"/>
            <a:chOff x="0" y="0"/>
            <a:chExt cx="21031706" cy="916540"/>
          </a:xfrm>
        </p:grpSpPr>
        <p:sp>
          <p:nvSpPr>
            <p:cNvPr id="7" name="Freeform 7"/>
            <p:cNvSpPr/>
            <p:nvPr/>
          </p:nvSpPr>
          <p:spPr>
            <a:xfrm>
              <a:off x="6350" y="6350"/>
              <a:ext cx="21019007" cy="903859"/>
            </a:xfrm>
            <a:custGeom>
              <a:avLst/>
              <a:gdLst/>
              <a:ahLst/>
              <a:cxnLst/>
              <a:rect l="l" t="t" r="r" b="b"/>
              <a:pathLst>
                <a:path w="21019007" h="903859">
                  <a:moveTo>
                    <a:pt x="0" y="90424"/>
                  </a:moveTo>
                  <a:cubicBezTo>
                    <a:pt x="0" y="40513"/>
                    <a:pt x="41021" y="0"/>
                    <a:pt x="91567" y="0"/>
                  </a:cubicBezTo>
                  <a:lnTo>
                    <a:pt x="20927440" y="0"/>
                  </a:lnTo>
                  <a:cubicBezTo>
                    <a:pt x="20977986" y="0"/>
                    <a:pt x="21019007" y="40513"/>
                    <a:pt x="21019007" y="90424"/>
                  </a:cubicBezTo>
                  <a:lnTo>
                    <a:pt x="21019007" y="813435"/>
                  </a:lnTo>
                  <a:cubicBezTo>
                    <a:pt x="21019007" y="863346"/>
                    <a:pt x="20977986" y="903859"/>
                    <a:pt x="20927440" y="903859"/>
                  </a:cubicBezTo>
                  <a:lnTo>
                    <a:pt x="91567" y="903859"/>
                  </a:lnTo>
                  <a:cubicBezTo>
                    <a:pt x="41021" y="903859"/>
                    <a:pt x="0" y="863346"/>
                    <a:pt x="0" y="813435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57406" y="5138804"/>
            <a:ext cx="391884" cy="391884"/>
            <a:chOff x="0" y="0"/>
            <a:chExt cx="522512" cy="522512"/>
          </a:xfrm>
        </p:grpSpPr>
        <p:sp>
          <p:nvSpPr>
            <p:cNvPr id="9" name="Freeform 9" descr="Dollar"/>
            <p:cNvSpPr/>
            <p:nvPr/>
          </p:nvSpPr>
          <p:spPr>
            <a:xfrm>
              <a:off x="12700" y="12700"/>
              <a:ext cx="497078" cy="497078"/>
            </a:xfrm>
            <a:custGeom>
              <a:avLst/>
              <a:gdLst/>
              <a:ahLst/>
              <a:cxnLst/>
              <a:rect l="l" t="t" r="r" b="b"/>
              <a:pathLst>
                <a:path w="497078" h="497078">
                  <a:moveTo>
                    <a:pt x="0" y="0"/>
                  </a:moveTo>
                  <a:lnTo>
                    <a:pt x="497078" y="0"/>
                  </a:lnTo>
                  <a:lnTo>
                    <a:pt x="497078" y="497078"/>
                  </a:lnTo>
                  <a:lnTo>
                    <a:pt x="0" y="497078"/>
                  </a:lnTo>
                  <a:close/>
                </a:path>
              </a:pathLst>
            </a:custGeom>
            <a:blipFill>
              <a:blip r:embed="rId2"/>
              <a:stretch>
                <a:fillRect l="-2554" t="-2554" r="-2561" b="-256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257109" y="5838394"/>
            <a:ext cx="15773779" cy="687405"/>
            <a:chOff x="0" y="0"/>
            <a:chExt cx="21031706" cy="916540"/>
          </a:xfrm>
        </p:grpSpPr>
        <p:sp>
          <p:nvSpPr>
            <p:cNvPr id="11" name="Freeform 11"/>
            <p:cNvSpPr/>
            <p:nvPr/>
          </p:nvSpPr>
          <p:spPr>
            <a:xfrm>
              <a:off x="6350" y="6350"/>
              <a:ext cx="21019007" cy="903859"/>
            </a:xfrm>
            <a:custGeom>
              <a:avLst/>
              <a:gdLst/>
              <a:ahLst/>
              <a:cxnLst/>
              <a:rect l="l" t="t" r="r" b="b"/>
              <a:pathLst>
                <a:path w="21019007" h="903859">
                  <a:moveTo>
                    <a:pt x="0" y="90424"/>
                  </a:moveTo>
                  <a:cubicBezTo>
                    <a:pt x="0" y="40513"/>
                    <a:pt x="41021" y="0"/>
                    <a:pt x="91567" y="0"/>
                  </a:cubicBezTo>
                  <a:lnTo>
                    <a:pt x="20927440" y="0"/>
                  </a:lnTo>
                  <a:cubicBezTo>
                    <a:pt x="20977986" y="0"/>
                    <a:pt x="21019007" y="40513"/>
                    <a:pt x="21019007" y="90424"/>
                  </a:cubicBezTo>
                  <a:lnTo>
                    <a:pt x="21019007" y="813435"/>
                  </a:lnTo>
                  <a:cubicBezTo>
                    <a:pt x="21019007" y="863346"/>
                    <a:pt x="20977986" y="903859"/>
                    <a:pt x="20927440" y="903859"/>
                  </a:cubicBezTo>
                  <a:lnTo>
                    <a:pt x="91567" y="903859"/>
                  </a:lnTo>
                  <a:cubicBezTo>
                    <a:pt x="41021" y="903859"/>
                    <a:pt x="0" y="863346"/>
                    <a:pt x="0" y="813435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457406" y="5986155"/>
            <a:ext cx="391884" cy="391884"/>
            <a:chOff x="0" y="0"/>
            <a:chExt cx="522512" cy="522512"/>
          </a:xfrm>
        </p:grpSpPr>
        <p:sp>
          <p:nvSpPr>
            <p:cNvPr id="13" name="Freeform 13" descr="Office Worker"/>
            <p:cNvSpPr/>
            <p:nvPr/>
          </p:nvSpPr>
          <p:spPr>
            <a:xfrm>
              <a:off x="12700" y="12700"/>
              <a:ext cx="497078" cy="497078"/>
            </a:xfrm>
            <a:custGeom>
              <a:avLst/>
              <a:gdLst/>
              <a:ahLst/>
              <a:cxnLst/>
              <a:rect l="l" t="t" r="r" b="b"/>
              <a:pathLst>
                <a:path w="497078" h="497078">
                  <a:moveTo>
                    <a:pt x="0" y="0"/>
                  </a:moveTo>
                  <a:lnTo>
                    <a:pt x="497078" y="0"/>
                  </a:lnTo>
                  <a:lnTo>
                    <a:pt x="497078" y="497078"/>
                  </a:lnTo>
                  <a:lnTo>
                    <a:pt x="0" y="497078"/>
                  </a:lnTo>
                  <a:close/>
                </a:path>
              </a:pathLst>
            </a:custGeom>
            <a:blipFill>
              <a:blip r:embed="rId3"/>
              <a:stretch>
                <a:fillRect l="-2554" t="-2554" r="-2561" b="-256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257109" y="6685746"/>
            <a:ext cx="15773779" cy="687405"/>
            <a:chOff x="0" y="0"/>
            <a:chExt cx="21031706" cy="916540"/>
          </a:xfrm>
        </p:grpSpPr>
        <p:sp>
          <p:nvSpPr>
            <p:cNvPr id="15" name="Freeform 15"/>
            <p:cNvSpPr/>
            <p:nvPr/>
          </p:nvSpPr>
          <p:spPr>
            <a:xfrm>
              <a:off x="6350" y="6350"/>
              <a:ext cx="21019007" cy="903859"/>
            </a:xfrm>
            <a:custGeom>
              <a:avLst/>
              <a:gdLst/>
              <a:ahLst/>
              <a:cxnLst/>
              <a:rect l="l" t="t" r="r" b="b"/>
              <a:pathLst>
                <a:path w="21019007" h="903859">
                  <a:moveTo>
                    <a:pt x="0" y="90424"/>
                  </a:moveTo>
                  <a:cubicBezTo>
                    <a:pt x="0" y="40513"/>
                    <a:pt x="41021" y="0"/>
                    <a:pt x="91567" y="0"/>
                  </a:cubicBezTo>
                  <a:lnTo>
                    <a:pt x="20927440" y="0"/>
                  </a:lnTo>
                  <a:cubicBezTo>
                    <a:pt x="20977986" y="0"/>
                    <a:pt x="21019007" y="40513"/>
                    <a:pt x="21019007" y="90424"/>
                  </a:cubicBezTo>
                  <a:lnTo>
                    <a:pt x="21019007" y="813435"/>
                  </a:lnTo>
                  <a:cubicBezTo>
                    <a:pt x="21019007" y="863346"/>
                    <a:pt x="20977986" y="903859"/>
                    <a:pt x="20927440" y="903859"/>
                  </a:cubicBezTo>
                  <a:lnTo>
                    <a:pt x="91567" y="903859"/>
                  </a:lnTo>
                  <a:cubicBezTo>
                    <a:pt x="41021" y="903859"/>
                    <a:pt x="0" y="863346"/>
                    <a:pt x="0" y="813435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457406" y="6833506"/>
            <a:ext cx="391884" cy="391884"/>
            <a:chOff x="0" y="0"/>
            <a:chExt cx="522512" cy="522512"/>
          </a:xfrm>
        </p:grpSpPr>
        <p:sp>
          <p:nvSpPr>
            <p:cNvPr id="17" name="Freeform 17" descr="Coins"/>
            <p:cNvSpPr/>
            <p:nvPr/>
          </p:nvSpPr>
          <p:spPr>
            <a:xfrm>
              <a:off x="12700" y="12700"/>
              <a:ext cx="497078" cy="497078"/>
            </a:xfrm>
            <a:custGeom>
              <a:avLst/>
              <a:gdLst/>
              <a:ahLst/>
              <a:cxnLst/>
              <a:rect l="l" t="t" r="r" b="b"/>
              <a:pathLst>
                <a:path w="497078" h="497078">
                  <a:moveTo>
                    <a:pt x="0" y="0"/>
                  </a:moveTo>
                  <a:lnTo>
                    <a:pt x="497078" y="0"/>
                  </a:lnTo>
                  <a:lnTo>
                    <a:pt x="497078" y="497078"/>
                  </a:lnTo>
                  <a:lnTo>
                    <a:pt x="0" y="497078"/>
                  </a:lnTo>
                  <a:close/>
                </a:path>
              </a:pathLst>
            </a:custGeom>
            <a:blipFill>
              <a:blip r:embed="rId4"/>
              <a:stretch>
                <a:fillRect l="-2554" t="-2554" r="-2561" b="-256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257109" y="7533098"/>
            <a:ext cx="15773779" cy="687405"/>
            <a:chOff x="0" y="0"/>
            <a:chExt cx="21031706" cy="916540"/>
          </a:xfrm>
        </p:grpSpPr>
        <p:sp>
          <p:nvSpPr>
            <p:cNvPr id="19" name="Freeform 19"/>
            <p:cNvSpPr/>
            <p:nvPr/>
          </p:nvSpPr>
          <p:spPr>
            <a:xfrm>
              <a:off x="6350" y="6350"/>
              <a:ext cx="21019007" cy="903859"/>
            </a:xfrm>
            <a:custGeom>
              <a:avLst/>
              <a:gdLst/>
              <a:ahLst/>
              <a:cxnLst/>
              <a:rect l="l" t="t" r="r" b="b"/>
              <a:pathLst>
                <a:path w="21019007" h="903859">
                  <a:moveTo>
                    <a:pt x="0" y="90424"/>
                  </a:moveTo>
                  <a:cubicBezTo>
                    <a:pt x="0" y="40513"/>
                    <a:pt x="41021" y="0"/>
                    <a:pt x="91567" y="0"/>
                  </a:cubicBezTo>
                  <a:lnTo>
                    <a:pt x="20927440" y="0"/>
                  </a:lnTo>
                  <a:cubicBezTo>
                    <a:pt x="20977986" y="0"/>
                    <a:pt x="21019007" y="40513"/>
                    <a:pt x="21019007" y="90424"/>
                  </a:cubicBezTo>
                  <a:lnTo>
                    <a:pt x="21019007" y="813435"/>
                  </a:lnTo>
                  <a:cubicBezTo>
                    <a:pt x="21019007" y="863346"/>
                    <a:pt x="20977986" y="903859"/>
                    <a:pt x="20927440" y="903859"/>
                  </a:cubicBezTo>
                  <a:lnTo>
                    <a:pt x="91567" y="903859"/>
                  </a:lnTo>
                  <a:cubicBezTo>
                    <a:pt x="41021" y="903859"/>
                    <a:pt x="0" y="863346"/>
                    <a:pt x="0" y="813435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457406" y="7680858"/>
            <a:ext cx="391884" cy="391884"/>
            <a:chOff x="0" y="0"/>
            <a:chExt cx="522512" cy="522512"/>
          </a:xfrm>
        </p:grpSpPr>
        <p:sp>
          <p:nvSpPr>
            <p:cNvPr id="21" name="Freeform 21" descr="Dump truck"/>
            <p:cNvSpPr/>
            <p:nvPr/>
          </p:nvSpPr>
          <p:spPr>
            <a:xfrm>
              <a:off x="12700" y="12700"/>
              <a:ext cx="497078" cy="497078"/>
            </a:xfrm>
            <a:custGeom>
              <a:avLst/>
              <a:gdLst/>
              <a:ahLst/>
              <a:cxnLst/>
              <a:rect l="l" t="t" r="r" b="b"/>
              <a:pathLst>
                <a:path w="497078" h="497078">
                  <a:moveTo>
                    <a:pt x="0" y="0"/>
                  </a:moveTo>
                  <a:lnTo>
                    <a:pt x="497078" y="0"/>
                  </a:lnTo>
                  <a:lnTo>
                    <a:pt x="497078" y="497078"/>
                  </a:lnTo>
                  <a:lnTo>
                    <a:pt x="0" y="497078"/>
                  </a:lnTo>
                  <a:close/>
                </a:path>
              </a:pathLst>
            </a:custGeom>
            <a:blipFill>
              <a:blip r:embed="rId5"/>
              <a:stretch>
                <a:fillRect l="-2554" t="-2554" r="-2561" b="-256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257109" y="8380449"/>
            <a:ext cx="15773779" cy="687405"/>
            <a:chOff x="0" y="0"/>
            <a:chExt cx="21031706" cy="916540"/>
          </a:xfrm>
        </p:grpSpPr>
        <p:sp>
          <p:nvSpPr>
            <p:cNvPr id="23" name="Freeform 23"/>
            <p:cNvSpPr/>
            <p:nvPr/>
          </p:nvSpPr>
          <p:spPr>
            <a:xfrm>
              <a:off x="6350" y="6350"/>
              <a:ext cx="21019007" cy="903859"/>
            </a:xfrm>
            <a:custGeom>
              <a:avLst/>
              <a:gdLst/>
              <a:ahLst/>
              <a:cxnLst/>
              <a:rect l="l" t="t" r="r" b="b"/>
              <a:pathLst>
                <a:path w="21019007" h="903859">
                  <a:moveTo>
                    <a:pt x="0" y="90424"/>
                  </a:moveTo>
                  <a:cubicBezTo>
                    <a:pt x="0" y="40513"/>
                    <a:pt x="41021" y="0"/>
                    <a:pt x="91567" y="0"/>
                  </a:cubicBezTo>
                  <a:lnTo>
                    <a:pt x="20927440" y="0"/>
                  </a:lnTo>
                  <a:cubicBezTo>
                    <a:pt x="20977986" y="0"/>
                    <a:pt x="21019007" y="40513"/>
                    <a:pt x="21019007" y="90424"/>
                  </a:cubicBezTo>
                  <a:lnTo>
                    <a:pt x="21019007" y="813435"/>
                  </a:lnTo>
                  <a:cubicBezTo>
                    <a:pt x="21019007" y="863346"/>
                    <a:pt x="20977986" y="903859"/>
                    <a:pt x="20927440" y="903859"/>
                  </a:cubicBezTo>
                  <a:lnTo>
                    <a:pt x="91567" y="903859"/>
                  </a:lnTo>
                  <a:cubicBezTo>
                    <a:pt x="41021" y="903859"/>
                    <a:pt x="0" y="863346"/>
                    <a:pt x="0" y="813435"/>
                  </a:cubicBezTo>
                  <a:close/>
                </a:path>
              </a:pathLst>
            </a:custGeom>
            <a:solidFill>
              <a:srgbClr val="F5F8FB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457406" y="8528210"/>
            <a:ext cx="391884" cy="391884"/>
            <a:chOff x="0" y="0"/>
            <a:chExt cx="522512" cy="522512"/>
          </a:xfrm>
        </p:grpSpPr>
        <p:sp>
          <p:nvSpPr>
            <p:cNvPr id="25" name="Freeform 25" descr="Gavel"/>
            <p:cNvSpPr/>
            <p:nvPr/>
          </p:nvSpPr>
          <p:spPr>
            <a:xfrm>
              <a:off x="12700" y="12700"/>
              <a:ext cx="497078" cy="497078"/>
            </a:xfrm>
            <a:custGeom>
              <a:avLst/>
              <a:gdLst/>
              <a:ahLst/>
              <a:cxnLst/>
              <a:rect l="l" t="t" r="r" b="b"/>
              <a:pathLst>
                <a:path w="497078" h="497078">
                  <a:moveTo>
                    <a:pt x="0" y="0"/>
                  </a:moveTo>
                  <a:lnTo>
                    <a:pt x="497078" y="0"/>
                  </a:lnTo>
                  <a:lnTo>
                    <a:pt x="497078" y="497078"/>
                  </a:lnTo>
                  <a:lnTo>
                    <a:pt x="0" y="497078"/>
                  </a:lnTo>
                  <a:close/>
                </a:path>
              </a:pathLst>
            </a:custGeom>
            <a:blipFill>
              <a:blip r:embed="rId6"/>
              <a:stretch>
                <a:fillRect l="-2554" t="-2554" r="-2561" b="-256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Freeform 26"/>
          <p:cNvSpPr/>
          <p:nvPr/>
        </p:nvSpPr>
        <p:spPr>
          <a:xfrm>
            <a:off x="15318118" y="1028700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1"/>
                </a:lnTo>
                <a:lnTo>
                  <a:pt x="0" y="217575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7" name="TextBox 27"/>
          <p:cNvSpPr txBox="1"/>
          <p:nvPr/>
        </p:nvSpPr>
        <p:spPr>
          <a:xfrm>
            <a:off x="1353312" y="2528697"/>
            <a:ext cx="15581376" cy="11426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748"/>
              </a:lnSpc>
            </a:pPr>
            <a:r>
              <a:rPr lang="en-US" sz="8100" b="1" spc="-38">
                <a:solidFill>
                  <a:srgbClr val="0E416B"/>
                </a:solidFill>
                <a:latin typeface="Gotham Bold"/>
                <a:ea typeface="Gotham Bold"/>
                <a:cs typeface="Gotham Bold"/>
                <a:sym typeface="Gotham Bold"/>
              </a:rPr>
              <a:t>NON-QM cont.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087889" y="5110908"/>
            <a:ext cx="14895171" cy="43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9"/>
              </a:lnSpc>
            </a:pPr>
            <a:r>
              <a:rPr lang="en-US" sz="2850" spc="-13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DSCR- INVESTOR PROGRAM – No Income to qualify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087889" y="5958259"/>
            <a:ext cx="14895171" cy="43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9"/>
              </a:lnSpc>
            </a:pPr>
            <a:r>
              <a:rPr lang="en-US" sz="2850" spc="-13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 DTI/ NO INCOME- No Income / No Employment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2087889" y="6805611"/>
            <a:ext cx="14895171" cy="43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9"/>
              </a:lnSpc>
            </a:pPr>
            <a:r>
              <a:rPr lang="en-US" sz="2850" spc="-13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Asset Allowance – heavy asset- light on income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2087889" y="7652962"/>
            <a:ext cx="14895171" cy="43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9"/>
              </a:lnSpc>
            </a:pPr>
            <a:r>
              <a:rPr lang="en-US" sz="2850" spc="-13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Asset Only - heavy asset 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2087889" y="8500314"/>
            <a:ext cx="14895171" cy="438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9"/>
              </a:lnSpc>
            </a:pPr>
            <a:r>
              <a:rPr lang="en-US" sz="2850" spc="-13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P&amp;L Only- Generated by a CPA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3167360" y="9675019"/>
            <a:ext cx="3767328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08080"/>
                </a:solidFill>
                <a:latin typeface="Gotham"/>
                <a:ea typeface="Gotham"/>
                <a:cs typeface="Gotham"/>
                <a:sym typeface="Gotham"/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33783" y="1678546"/>
            <a:ext cx="6929907" cy="6929907"/>
            <a:chOff x="0" y="0"/>
            <a:chExt cx="9239876" cy="923987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239885" cy="9239885"/>
            </a:xfrm>
            <a:custGeom>
              <a:avLst/>
              <a:gdLst/>
              <a:ahLst/>
              <a:cxnLst/>
              <a:rect l="l" t="t" r="r" b="b"/>
              <a:pathLst>
                <a:path w="9239885" h="9239885">
                  <a:moveTo>
                    <a:pt x="0" y="4619879"/>
                  </a:moveTo>
                  <a:cubicBezTo>
                    <a:pt x="0" y="2068449"/>
                    <a:pt x="2068449" y="0"/>
                    <a:pt x="4619879" y="0"/>
                  </a:cubicBezTo>
                  <a:cubicBezTo>
                    <a:pt x="7171309" y="0"/>
                    <a:pt x="9239885" y="2068449"/>
                    <a:pt x="9239885" y="4619879"/>
                  </a:cubicBezTo>
                  <a:cubicBezTo>
                    <a:pt x="9239885" y="7171309"/>
                    <a:pt x="7171436" y="9239885"/>
                    <a:pt x="4619879" y="9239885"/>
                  </a:cubicBezTo>
                  <a:cubicBezTo>
                    <a:pt x="2068322" y="9239885"/>
                    <a:pt x="0" y="7171436"/>
                    <a:pt x="0" y="4619879"/>
                  </a:cubicBezTo>
                  <a:close/>
                </a:path>
              </a:pathLst>
            </a:custGeom>
            <a:solidFill>
              <a:srgbClr val="437FB9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1848051" y="3802571"/>
            <a:ext cx="4677879" cy="27485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128"/>
              </a:lnSpc>
            </a:pPr>
            <a:r>
              <a:rPr lang="en-US" sz="6600" b="1" spc="-3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Multiple Ways to Qualify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146670" y="2687194"/>
            <a:ext cx="8792590" cy="53217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Bank Statements – no Tax Returns needed  (Business and Personal)  12 or 24 months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Lease agreements in lieu of Schedule E – no Tax Returns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Asset Xpress – asset heavy – light on income Asset Assist - use assets for additional income to qualify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1 or 2 years 1099 with borrower prepared P &amp; L 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K1 using gross income, verified via 4506 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 dirty="0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Cash flow in business less than 1 year</a:t>
            </a:r>
          </a:p>
          <a:p>
            <a:pPr marL="488632" lvl="1" indent="-244316" algn="l">
              <a:lnSpc>
                <a:spcPts val="3779"/>
              </a:lnSpc>
            </a:pPr>
            <a:endParaRPr lang="en-US" sz="2700" spc="-12" dirty="0">
              <a:solidFill>
                <a:srgbClr val="0E416B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  <p:sp>
        <p:nvSpPr>
          <p:cNvPr id="6" name="AutoShape 6"/>
          <p:cNvSpPr/>
          <p:nvPr/>
        </p:nvSpPr>
        <p:spPr>
          <a:xfrm rot="8980869">
            <a:off x="-1347675" y="903086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AutoShape 7"/>
          <p:cNvSpPr/>
          <p:nvPr/>
        </p:nvSpPr>
        <p:spPr>
          <a:xfrm rot="8980869">
            <a:off x="-2094610" y="9033543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8"/>
          <p:cNvSpPr/>
          <p:nvPr/>
        </p:nvSpPr>
        <p:spPr>
          <a:xfrm rot="8980869">
            <a:off x="-2875370" y="9041855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 rot="8980869">
            <a:off x="-3627936" y="901071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 rot="8980869">
            <a:off x="-1353421" y="962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11"/>
          <p:cNvSpPr/>
          <p:nvPr/>
        </p:nvSpPr>
        <p:spPr>
          <a:xfrm rot="8980869">
            <a:off x="-1268975" y="10234427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12"/>
          <p:cNvSpPr/>
          <p:nvPr/>
        </p:nvSpPr>
        <p:spPr>
          <a:xfrm rot="8980869">
            <a:off x="-1260643" y="10910897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/>
          <p:nvPr/>
        </p:nvSpPr>
        <p:spPr>
          <a:xfrm>
            <a:off x="14666608" y="763261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13007340" y="967501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98989"/>
                </a:solidFill>
                <a:latin typeface="Gotham"/>
                <a:ea typeface="Gotham"/>
                <a:cs typeface="Gotham"/>
                <a:sym typeface="Gotham"/>
              </a:rPr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33783" y="1678546"/>
            <a:ext cx="6929907" cy="6929907"/>
            <a:chOff x="0" y="0"/>
            <a:chExt cx="9239876" cy="923987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239885" cy="9239885"/>
            </a:xfrm>
            <a:custGeom>
              <a:avLst/>
              <a:gdLst/>
              <a:ahLst/>
              <a:cxnLst/>
              <a:rect l="l" t="t" r="r" b="b"/>
              <a:pathLst>
                <a:path w="9239885" h="9239885">
                  <a:moveTo>
                    <a:pt x="0" y="4619879"/>
                  </a:moveTo>
                  <a:cubicBezTo>
                    <a:pt x="0" y="2068449"/>
                    <a:pt x="2068449" y="0"/>
                    <a:pt x="4619879" y="0"/>
                  </a:cubicBezTo>
                  <a:cubicBezTo>
                    <a:pt x="7171309" y="0"/>
                    <a:pt x="9239885" y="2068449"/>
                    <a:pt x="9239885" y="4619879"/>
                  </a:cubicBezTo>
                  <a:cubicBezTo>
                    <a:pt x="9239885" y="7171309"/>
                    <a:pt x="7171436" y="9239885"/>
                    <a:pt x="4619879" y="9239885"/>
                  </a:cubicBezTo>
                  <a:cubicBezTo>
                    <a:pt x="2068322" y="9239885"/>
                    <a:pt x="0" y="7171436"/>
                    <a:pt x="0" y="4619879"/>
                  </a:cubicBezTo>
                  <a:close/>
                </a:path>
              </a:pathLst>
            </a:custGeom>
            <a:solidFill>
              <a:srgbClr val="F18C21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8146670" y="3006090"/>
            <a:ext cx="8461120" cy="37985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Life Events – One day out of Bankruptcy or Foreclosure 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Non-Warrantable Condos OK 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Co-Borrower score is not used to qualify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Foreign National Program, ITIN, Non-Perm Resident Alien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Non-TRID Investor Programs-DSCR to .5</a:t>
            </a:r>
          </a:p>
          <a:p>
            <a:pPr marL="488632" lvl="1" indent="-244316" algn="l">
              <a:lnSpc>
                <a:spcPts val="3779"/>
              </a:lnSpc>
              <a:buAutoNum type="arabicPeriod"/>
            </a:pPr>
            <a:r>
              <a:rPr lang="en-US" sz="2700" spc="-12">
                <a:solidFill>
                  <a:srgbClr val="0E416B"/>
                </a:solidFill>
                <a:latin typeface="Gotham"/>
                <a:ea typeface="Gotham"/>
                <a:cs typeface="Gotham"/>
                <a:sym typeface="Gotham"/>
              </a:rPr>
              <a:t>Full Doc/Alt Doc down to a 540 FICO Score</a:t>
            </a:r>
          </a:p>
        </p:txBody>
      </p:sp>
      <p:sp>
        <p:nvSpPr>
          <p:cNvPr id="5" name="AutoShape 5"/>
          <p:cNvSpPr/>
          <p:nvPr/>
        </p:nvSpPr>
        <p:spPr>
          <a:xfrm rot="8980869">
            <a:off x="-1347675" y="903086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AutoShape 6"/>
          <p:cNvSpPr/>
          <p:nvPr/>
        </p:nvSpPr>
        <p:spPr>
          <a:xfrm rot="8980869">
            <a:off x="-2094610" y="9033543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AutoShape 7"/>
          <p:cNvSpPr/>
          <p:nvPr/>
        </p:nvSpPr>
        <p:spPr>
          <a:xfrm rot="8980869">
            <a:off x="-2875370" y="9041855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8"/>
          <p:cNvSpPr/>
          <p:nvPr/>
        </p:nvSpPr>
        <p:spPr>
          <a:xfrm rot="8980869">
            <a:off x="-3627936" y="9010712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9"/>
          <p:cNvSpPr/>
          <p:nvPr/>
        </p:nvSpPr>
        <p:spPr>
          <a:xfrm rot="8980869">
            <a:off x="-1353421" y="9622771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AutoShape 10"/>
          <p:cNvSpPr/>
          <p:nvPr/>
        </p:nvSpPr>
        <p:spPr>
          <a:xfrm rot="8980869">
            <a:off x="-1268975" y="10234427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11"/>
          <p:cNvSpPr/>
          <p:nvPr/>
        </p:nvSpPr>
        <p:spPr>
          <a:xfrm rot="8980869">
            <a:off x="-1260643" y="10910897"/>
            <a:ext cx="6675657" cy="0"/>
          </a:xfrm>
          <a:prstGeom prst="line">
            <a:avLst/>
          </a:prstGeom>
          <a:ln w="38100" cap="rnd">
            <a:solidFill>
              <a:srgbClr val="E5E5E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/>
          <p:nvPr/>
        </p:nvSpPr>
        <p:spPr>
          <a:xfrm>
            <a:off x="14666608" y="7765967"/>
            <a:ext cx="1941182" cy="2175751"/>
          </a:xfrm>
          <a:custGeom>
            <a:avLst/>
            <a:gdLst/>
            <a:ahLst/>
            <a:cxnLst/>
            <a:rect l="l" t="t" r="r" b="b"/>
            <a:pathLst>
              <a:path w="1941182" h="2175751">
                <a:moveTo>
                  <a:pt x="0" y="0"/>
                </a:moveTo>
                <a:lnTo>
                  <a:pt x="1941182" y="0"/>
                </a:lnTo>
                <a:lnTo>
                  <a:pt x="1941182" y="2175752"/>
                </a:lnTo>
                <a:lnTo>
                  <a:pt x="0" y="21757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TextBox 13"/>
          <p:cNvSpPr txBox="1"/>
          <p:nvPr/>
        </p:nvSpPr>
        <p:spPr>
          <a:xfrm>
            <a:off x="1848051" y="4255008"/>
            <a:ext cx="4677879" cy="1843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128"/>
              </a:lnSpc>
            </a:pPr>
            <a:r>
              <a:rPr lang="en-US" sz="6600" b="1" spc="-3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Continued…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007340" y="9675019"/>
            <a:ext cx="3931920" cy="266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60"/>
              </a:lnSpc>
            </a:pPr>
            <a:r>
              <a:rPr lang="en-US" sz="1800" spc="-8">
                <a:solidFill>
                  <a:srgbClr val="898989"/>
                </a:solidFill>
                <a:latin typeface="Gotham"/>
                <a:ea typeface="Gotham"/>
                <a:cs typeface="Gotham"/>
                <a:sym typeface="Gotham"/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605</Words>
  <Application>Microsoft Macintosh PowerPoint</Application>
  <PresentationFormat>Custom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Evolventa</vt:lpstr>
      <vt:lpstr>Arial</vt:lpstr>
      <vt:lpstr>Gotham Bold</vt:lpstr>
      <vt:lpstr>Gotham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SL-AmandaMadsen-CEclass-Presentation.pptx</dc:title>
  <cp:lastModifiedBy>Dan Munford</cp:lastModifiedBy>
  <cp:revision>2</cp:revision>
  <dcterms:created xsi:type="dcterms:W3CDTF">2006-08-16T00:00:00Z</dcterms:created>
  <dcterms:modified xsi:type="dcterms:W3CDTF">2024-10-15T18:50:00Z</dcterms:modified>
  <dc:identifier>DAGTqtY7908</dc:identifier>
</cp:coreProperties>
</file>