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Nourd Bold" charset="1" panose="00000800000000000000"/>
      <p:regular r:id="rId23"/>
    </p:embeddedFont>
    <p:embeddedFont>
      <p:font typeface="Gotham" charset="1" panose="00000000000000000000"/>
      <p:regular r:id="rId24"/>
    </p:embeddedFont>
    <p:embeddedFont>
      <p:font typeface="Canva Sans" charset="1" panose="020B0503030501040103"/>
      <p:regular r:id="rId25"/>
    </p:embeddedFont>
    <p:embeddedFont>
      <p:font typeface="Nourd" charset="1" panose="00000500000000000000"/>
      <p:regular r:id="rId26"/>
    </p:embeddedFont>
    <p:embeddedFont>
      <p:font typeface="Canva Sans Bold" charset="1" panose="020B0803030501040103"/>
      <p:regular r:id="rId27"/>
    </p:embeddedFont>
    <p:embeddedFont>
      <p:font typeface="Monument" charset="1" panose="000003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24.jpe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AutoShape 3" id="3"/>
          <p:cNvSpPr/>
          <p:nvPr/>
        </p:nvSpPr>
        <p:spPr>
          <a:xfrm>
            <a:off x="1760941" y="9021001"/>
            <a:ext cx="14766118" cy="13462"/>
          </a:xfrm>
          <a:prstGeom prst="line">
            <a:avLst/>
          </a:prstGeom>
          <a:ln cap="flat" w="952500">
            <a:solidFill>
              <a:srgbClr val="0E416B"/>
            </a:solidFill>
            <a:prstDash val="solid"/>
            <a:headEnd type="none" len="sm" w="sm"/>
            <a:tailEnd type="none" len="sm" w="sm"/>
          </a:ln>
        </p:spPr>
      </p:sp>
      <p:sp>
        <p:nvSpPr>
          <p:cNvPr name="TextBox 4" id="4"/>
          <p:cNvSpPr txBox="true"/>
          <p:nvPr/>
        </p:nvSpPr>
        <p:spPr>
          <a:xfrm rot="0">
            <a:off x="0" y="4415155"/>
            <a:ext cx="18288000" cy="2132998"/>
          </a:xfrm>
          <a:prstGeom prst="rect">
            <a:avLst/>
          </a:prstGeom>
        </p:spPr>
        <p:txBody>
          <a:bodyPr anchor="t" rtlCol="false" tIns="0" lIns="0" bIns="0" rIns="0">
            <a:spAutoFit/>
          </a:bodyPr>
          <a:lstStyle/>
          <a:p>
            <a:pPr algn="ctr">
              <a:lnSpc>
                <a:spcPts val="17358"/>
              </a:lnSpc>
            </a:pPr>
            <a:r>
              <a:rPr lang="en-US" sz="12398" b="true">
                <a:solidFill>
                  <a:srgbClr val="FFFFFF"/>
                </a:solidFill>
                <a:latin typeface="Nourd Bold"/>
                <a:ea typeface="Nourd Bold"/>
                <a:cs typeface="Nourd Bold"/>
                <a:sym typeface="Nourd Bold"/>
              </a:rPr>
              <a:t>Reverse Mortgage</a:t>
            </a:r>
          </a:p>
        </p:txBody>
      </p:sp>
      <p:sp>
        <p:nvSpPr>
          <p:cNvPr name="TextBox 5" id="5"/>
          <p:cNvSpPr txBox="true"/>
          <p:nvPr/>
        </p:nvSpPr>
        <p:spPr>
          <a:xfrm rot="0">
            <a:off x="3370734" y="8710930"/>
            <a:ext cx="11546532" cy="547370"/>
          </a:xfrm>
          <a:prstGeom prst="rect">
            <a:avLst/>
          </a:prstGeom>
        </p:spPr>
        <p:txBody>
          <a:bodyPr anchor="t" rtlCol="false" tIns="0" lIns="0" bIns="0" rIns="0">
            <a:spAutoFit/>
          </a:bodyPr>
          <a:lstStyle/>
          <a:p>
            <a:pPr algn="ctr">
              <a:lnSpc>
                <a:spcPts val="4480"/>
              </a:lnSpc>
            </a:pPr>
            <a:r>
              <a:rPr lang="en-US" sz="3200">
                <a:solidFill>
                  <a:srgbClr val="FFFFFF"/>
                </a:solidFill>
                <a:latin typeface="Gotham"/>
                <a:ea typeface="Gotham"/>
                <a:cs typeface="Gotham"/>
                <a:sym typeface="Gotham"/>
              </a:rPr>
              <a:t>THE FINANCIAL SOLUTION FOR YOUR PEACE OF MIND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028700" y="4985452"/>
            <a:ext cx="2968638" cy="2497367"/>
          </a:xfrm>
          <a:custGeom>
            <a:avLst/>
            <a:gdLst/>
            <a:ahLst/>
            <a:cxnLst/>
            <a:rect r="r" b="b" t="t" l="l"/>
            <a:pathLst>
              <a:path h="2497367" w="2968638">
                <a:moveTo>
                  <a:pt x="0" y="0"/>
                </a:moveTo>
                <a:lnTo>
                  <a:pt x="2968638" y="0"/>
                </a:lnTo>
                <a:lnTo>
                  <a:pt x="2968638" y="2497366"/>
                </a:lnTo>
                <a:lnTo>
                  <a:pt x="0" y="24973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567217" y="3827775"/>
            <a:ext cx="9635157" cy="6419423"/>
          </a:xfrm>
          <a:custGeom>
            <a:avLst/>
            <a:gdLst/>
            <a:ahLst/>
            <a:cxnLst/>
            <a:rect r="r" b="b" t="t" l="l"/>
            <a:pathLst>
              <a:path h="6419423" w="9635157">
                <a:moveTo>
                  <a:pt x="0" y="0"/>
                </a:moveTo>
                <a:lnTo>
                  <a:pt x="9635156" y="0"/>
                </a:lnTo>
                <a:lnTo>
                  <a:pt x="9635156" y="6419423"/>
                </a:lnTo>
                <a:lnTo>
                  <a:pt x="0" y="6419423"/>
                </a:lnTo>
                <a:lnTo>
                  <a:pt x="0" y="0"/>
                </a:lnTo>
                <a:close/>
              </a:path>
            </a:pathLst>
          </a:custGeom>
          <a:blipFill>
            <a:blip r:embed="rId5"/>
            <a:stretch>
              <a:fillRect l="0" t="0" r="0" b="0"/>
            </a:stretch>
          </a:blipFill>
        </p:spPr>
      </p:sp>
      <p:sp>
        <p:nvSpPr>
          <p:cNvPr name="TextBox 5" id="5"/>
          <p:cNvSpPr txBox="true"/>
          <p:nvPr/>
        </p:nvSpPr>
        <p:spPr>
          <a:xfrm rot="0">
            <a:off x="1028700" y="914400"/>
            <a:ext cx="10866652" cy="310769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Does My Home Need to Be Paid Off in Order to Begin a Reverse Mortgage?</a:t>
            </a:r>
          </a:p>
        </p:txBody>
      </p:sp>
      <p:sp>
        <p:nvSpPr>
          <p:cNvPr name="TextBox 6" id="6"/>
          <p:cNvSpPr txBox="true"/>
          <p:nvPr/>
        </p:nvSpPr>
        <p:spPr>
          <a:xfrm rot="0">
            <a:off x="13375163" y="4710846"/>
            <a:ext cx="3788887" cy="3948431"/>
          </a:xfrm>
          <a:prstGeom prst="rect">
            <a:avLst/>
          </a:prstGeom>
        </p:spPr>
        <p:txBody>
          <a:bodyPr anchor="t" rtlCol="false" tIns="0" lIns="0" bIns="0" rIns="0">
            <a:spAutoFit/>
          </a:bodyPr>
          <a:lstStyle/>
          <a:p>
            <a:pPr algn="l">
              <a:lnSpc>
                <a:spcPts val="3919"/>
              </a:lnSpc>
              <a:spcBef>
                <a:spcPct val="0"/>
              </a:spcBef>
            </a:pPr>
            <a:r>
              <a:rPr lang="en-US" sz="2799">
                <a:solidFill>
                  <a:srgbClr val="0E416B"/>
                </a:solidFill>
                <a:latin typeface="Canva Sans"/>
                <a:ea typeface="Canva Sans"/>
                <a:cs typeface="Canva Sans"/>
                <a:sym typeface="Canva Sans"/>
              </a:rPr>
              <a:t>However, any underlying mortgages will need to be paid off with either the proceeds of the Reverse Mortgage and/or with other funds.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5415455" y="2259818"/>
            <a:ext cx="2968638" cy="2497367"/>
          </a:xfrm>
          <a:custGeom>
            <a:avLst/>
            <a:gdLst/>
            <a:ahLst/>
            <a:cxnLst/>
            <a:rect r="r" b="b" t="t" l="l"/>
            <a:pathLst>
              <a:path h="2497367" w="2968638">
                <a:moveTo>
                  <a:pt x="0" y="0"/>
                </a:moveTo>
                <a:lnTo>
                  <a:pt x="2968639" y="0"/>
                </a:lnTo>
                <a:lnTo>
                  <a:pt x="2968639" y="2497367"/>
                </a:lnTo>
                <a:lnTo>
                  <a:pt x="0" y="24973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400444" y="0"/>
            <a:ext cx="13668066" cy="10682857"/>
          </a:xfrm>
          <a:custGeom>
            <a:avLst/>
            <a:gdLst/>
            <a:ahLst/>
            <a:cxnLst/>
            <a:rect r="r" b="b" t="t" l="l"/>
            <a:pathLst>
              <a:path h="10682857" w="13668066">
                <a:moveTo>
                  <a:pt x="0" y="0"/>
                </a:moveTo>
                <a:lnTo>
                  <a:pt x="13668067" y="0"/>
                </a:lnTo>
                <a:lnTo>
                  <a:pt x="13668067" y="10682857"/>
                </a:lnTo>
                <a:lnTo>
                  <a:pt x="0" y="10682857"/>
                </a:lnTo>
                <a:lnTo>
                  <a:pt x="0" y="0"/>
                </a:lnTo>
                <a:close/>
              </a:path>
            </a:pathLst>
          </a:custGeom>
          <a:blipFill>
            <a:blip r:embed="rId5"/>
            <a:stretch>
              <a:fillRect l="-17312" t="0" r="0" b="0"/>
            </a:stretch>
          </a:blipFill>
        </p:spPr>
      </p:sp>
      <p:sp>
        <p:nvSpPr>
          <p:cNvPr name="TextBox 5" id="5"/>
          <p:cNvSpPr txBox="true"/>
          <p:nvPr/>
        </p:nvSpPr>
        <p:spPr>
          <a:xfrm rot="0">
            <a:off x="477723" y="689575"/>
            <a:ext cx="9167435" cy="205994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Does the Lender Own My Home?</a:t>
            </a:r>
          </a:p>
        </p:txBody>
      </p:sp>
      <p:grpSp>
        <p:nvGrpSpPr>
          <p:cNvPr name="Group 6" id="6"/>
          <p:cNvGrpSpPr/>
          <p:nvPr/>
        </p:nvGrpSpPr>
        <p:grpSpPr>
          <a:xfrm rot="0">
            <a:off x="477723" y="5076566"/>
            <a:ext cx="7906370" cy="4816863"/>
            <a:chOff x="0" y="0"/>
            <a:chExt cx="2082336" cy="1268639"/>
          </a:xfrm>
        </p:grpSpPr>
        <p:sp>
          <p:nvSpPr>
            <p:cNvPr name="Freeform 7" id="7"/>
            <p:cNvSpPr/>
            <p:nvPr/>
          </p:nvSpPr>
          <p:spPr>
            <a:xfrm flipH="false" flipV="false" rot="0">
              <a:off x="0" y="0"/>
              <a:ext cx="2082336" cy="1268639"/>
            </a:xfrm>
            <a:custGeom>
              <a:avLst/>
              <a:gdLst/>
              <a:ahLst/>
              <a:cxnLst/>
              <a:rect r="r" b="b" t="t" l="l"/>
              <a:pathLst>
                <a:path h="1268639" w="2082336">
                  <a:moveTo>
                    <a:pt x="0" y="0"/>
                  </a:moveTo>
                  <a:lnTo>
                    <a:pt x="2082336" y="0"/>
                  </a:lnTo>
                  <a:lnTo>
                    <a:pt x="2082336" y="1268639"/>
                  </a:lnTo>
                  <a:lnTo>
                    <a:pt x="0" y="1268639"/>
                  </a:lnTo>
                  <a:close/>
                </a:path>
              </a:pathLst>
            </a:custGeom>
            <a:solidFill>
              <a:srgbClr val="0E416B"/>
            </a:solidFill>
          </p:spPr>
        </p:sp>
        <p:sp>
          <p:nvSpPr>
            <p:cNvPr name="TextBox 8" id="8"/>
            <p:cNvSpPr txBox="true"/>
            <p:nvPr/>
          </p:nvSpPr>
          <p:spPr>
            <a:xfrm>
              <a:off x="0" y="-38100"/>
              <a:ext cx="2082336" cy="1306739"/>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28700" y="5482207"/>
            <a:ext cx="7189037" cy="3948431"/>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Canva Sans"/>
                <a:ea typeface="Canva Sans"/>
                <a:cs typeface="Canva Sans"/>
                <a:sym typeface="Canva Sans"/>
              </a:rPr>
              <a:t>Reverse Mortgage borrowers retain full ownership to their homes. Since they are borrowing against the value of their home, they do not need to relinquish property title. As long as the borrower complies with the terms of the loan, they may not lose their home under normal circumstances.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0798705" y="0"/>
            <a:ext cx="12209353" cy="10287000"/>
          </a:xfrm>
          <a:custGeom>
            <a:avLst/>
            <a:gdLst/>
            <a:ahLst/>
            <a:cxnLst/>
            <a:rect r="r" b="b" t="t" l="l"/>
            <a:pathLst>
              <a:path h="10287000" w="12209353">
                <a:moveTo>
                  <a:pt x="0" y="0"/>
                </a:moveTo>
                <a:lnTo>
                  <a:pt x="12209353" y="0"/>
                </a:lnTo>
                <a:lnTo>
                  <a:pt x="12209353" y="10287000"/>
                </a:lnTo>
                <a:lnTo>
                  <a:pt x="0" y="10287000"/>
                </a:lnTo>
                <a:lnTo>
                  <a:pt x="0" y="0"/>
                </a:lnTo>
                <a:close/>
              </a:path>
            </a:pathLst>
          </a:custGeom>
          <a:blipFill>
            <a:blip r:embed="rId3"/>
            <a:stretch>
              <a:fillRect l="-20032" t="0" r="-6349" b="0"/>
            </a:stretch>
          </a:blipFill>
        </p:spPr>
      </p:sp>
      <p:sp>
        <p:nvSpPr>
          <p:cNvPr name="TextBox 4" id="4"/>
          <p:cNvSpPr txBox="true"/>
          <p:nvPr/>
        </p:nvSpPr>
        <p:spPr>
          <a:xfrm rot="0">
            <a:off x="1028700" y="914400"/>
            <a:ext cx="9634958" cy="4155441"/>
          </a:xfrm>
          <a:prstGeom prst="rect">
            <a:avLst/>
          </a:prstGeom>
        </p:spPr>
        <p:txBody>
          <a:bodyPr anchor="t" rtlCol="false" tIns="0" lIns="0" bIns="0" rIns="0">
            <a:spAutoFit/>
          </a:bodyPr>
          <a:lstStyle/>
          <a:p>
            <a:pPr algn="l">
              <a:lnSpc>
                <a:spcPts val="8259"/>
              </a:lnSpc>
            </a:pPr>
            <a:r>
              <a:rPr lang="en-US" sz="5899" b="true">
                <a:solidFill>
                  <a:srgbClr val="0E416B"/>
                </a:solidFill>
                <a:latin typeface="Nourd Bold"/>
                <a:ea typeface="Nourd Bold"/>
                <a:cs typeface="Nourd Bold"/>
                <a:sym typeface="Nourd Bold"/>
              </a:rPr>
              <a:t>Can I Get a Reverse </a:t>
            </a:r>
          </a:p>
          <a:p>
            <a:pPr algn="l">
              <a:lnSpc>
                <a:spcPts val="8259"/>
              </a:lnSpc>
            </a:pPr>
            <a:r>
              <a:rPr lang="en-US" sz="5899" b="true">
                <a:solidFill>
                  <a:srgbClr val="0E416B"/>
                </a:solidFill>
                <a:latin typeface="Nourd Bold"/>
                <a:ea typeface="Nourd Bold"/>
                <a:cs typeface="Nourd Bold"/>
                <a:sym typeface="Nourd Bold"/>
              </a:rPr>
              <a:t>Mortgage If My </a:t>
            </a:r>
          </a:p>
          <a:p>
            <a:pPr algn="l">
              <a:lnSpc>
                <a:spcPts val="8259"/>
              </a:lnSpc>
            </a:pPr>
            <a:r>
              <a:rPr lang="en-US" sz="5899" b="true">
                <a:solidFill>
                  <a:srgbClr val="0E416B"/>
                </a:solidFill>
                <a:latin typeface="Nourd Bold"/>
                <a:ea typeface="Nourd Bold"/>
                <a:cs typeface="Nourd Bold"/>
                <a:sym typeface="Nourd Bold"/>
              </a:rPr>
              <a:t>Spouse Is Not </a:t>
            </a:r>
          </a:p>
          <a:p>
            <a:pPr algn="l">
              <a:lnSpc>
                <a:spcPts val="8259"/>
              </a:lnSpc>
              <a:spcBef>
                <a:spcPct val="0"/>
              </a:spcBef>
            </a:pPr>
            <a:r>
              <a:rPr lang="en-US" b="true" sz="5899">
                <a:solidFill>
                  <a:srgbClr val="0E416B"/>
                </a:solidFill>
                <a:latin typeface="Nourd Bold"/>
                <a:ea typeface="Nourd Bold"/>
                <a:cs typeface="Nourd Bold"/>
                <a:sym typeface="Nourd Bold"/>
              </a:rPr>
              <a:t>62 Yet? </a:t>
            </a:r>
          </a:p>
        </p:txBody>
      </p:sp>
      <p:sp>
        <p:nvSpPr>
          <p:cNvPr name="Freeform 5" id="5"/>
          <p:cNvSpPr/>
          <p:nvPr/>
        </p:nvSpPr>
        <p:spPr>
          <a:xfrm flipH="false" flipV="false" rot="0">
            <a:off x="7382121" y="3230246"/>
            <a:ext cx="2044491" cy="2094229"/>
          </a:xfrm>
          <a:custGeom>
            <a:avLst/>
            <a:gdLst/>
            <a:ahLst/>
            <a:cxnLst/>
            <a:rect r="r" b="b" t="t" l="l"/>
            <a:pathLst>
              <a:path h="2094229" w="2044491">
                <a:moveTo>
                  <a:pt x="0" y="0"/>
                </a:moveTo>
                <a:lnTo>
                  <a:pt x="2044492" y="0"/>
                </a:lnTo>
                <a:lnTo>
                  <a:pt x="2044492" y="2094229"/>
                </a:lnTo>
                <a:lnTo>
                  <a:pt x="0" y="20942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28700" y="5673090"/>
            <a:ext cx="8820585" cy="3594735"/>
          </a:xfrm>
          <a:prstGeom prst="rect">
            <a:avLst/>
          </a:prstGeom>
        </p:spPr>
        <p:txBody>
          <a:bodyPr anchor="t" rtlCol="false" tIns="0" lIns="0" bIns="0" rIns="0">
            <a:spAutoFit/>
          </a:bodyPr>
          <a:lstStyle/>
          <a:p>
            <a:pPr algn="l">
              <a:lnSpc>
                <a:spcPts val="4800"/>
              </a:lnSpc>
            </a:pPr>
            <a:r>
              <a:rPr lang="en-US" sz="2400">
                <a:solidFill>
                  <a:srgbClr val="0E416B"/>
                </a:solidFill>
                <a:latin typeface="Canva Sans"/>
                <a:ea typeface="Canva Sans"/>
                <a:cs typeface="Canva Sans"/>
                <a:sym typeface="Canva Sans"/>
              </a:rPr>
              <a:t>However, HUD requires that at least one borrower be 62 years or older. The age of the youngest spouse is used to calculate the amount of money that can be accessed through a Reverse Mortgage. As a non-borrowing spouse, they may remain in the home once the borrowing spouse passes but will stay under the same obligations of the loan.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640863"/>
            <a:ext cx="6255629" cy="6255629"/>
          </a:xfrm>
          <a:custGeom>
            <a:avLst/>
            <a:gdLst/>
            <a:ahLst/>
            <a:cxnLst/>
            <a:rect r="r" b="b" t="t" l="l"/>
            <a:pathLst>
              <a:path h="6255629" w="6255629">
                <a:moveTo>
                  <a:pt x="0" y="0"/>
                </a:moveTo>
                <a:lnTo>
                  <a:pt x="6255629" y="0"/>
                </a:lnTo>
                <a:lnTo>
                  <a:pt x="6255629" y="6255629"/>
                </a:lnTo>
                <a:lnTo>
                  <a:pt x="0" y="6255629"/>
                </a:lnTo>
                <a:lnTo>
                  <a:pt x="0" y="0"/>
                </a:lnTo>
                <a:close/>
              </a:path>
            </a:pathLst>
          </a:custGeom>
          <a:blipFill>
            <a:blip r:embed="rId2"/>
            <a:stretch>
              <a:fillRect l="0" t="0" r="0" b="0"/>
            </a:stretch>
          </a:blipFill>
        </p:spPr>
      </p:sp>
      <p:grpSp>
        <p:nvGrpSpPr>
          <p:cNvPr name="Group 3" id="3"/>
          <p:cNvGrpSpPr/>
          <p:nvPr/>
        </p:nvGrpSpPr>
        <p:grpSpPr>
          <a:xfrm rot="0">
            <a:off x="1028700" y="1544309"/>
            <a:ext cx="6255629" cy="5352183"/>
            <a:chOff x="0" y="0"/>
            <a:chExt cx="1647573" cy="1409629"/>
          </a:xfrm>
        </p:grpSpPr>
        <p:sp>
          <p:nvSpPr>
            <p:cNvPr name="Freeform 4" id="4"/>
            <p:cNvSpPr/>
            <p:nvPr/>
          </p:nvSpPr>
          <p:spPr>
            <a:xfrm flipH="false" flipV="false" rot="0">
              <a:off x="0" y="0"/>
              <a:ext cx="1647573" cy="1409628"/>
            </a:xfrm>
            <a:custGeom>
              <a:avLst/>
              <a:gdLst/>
              <a:ahLst/>
              <a:cxnLst/>
              <a:rect r="r" b="b" t="t" l="l"/>
              <a:pathLst>
                <a:path h="1409628" w="1647573">
                  <a:moveTo>
                    <a:pt x="0" y="0"/>
                  </a:moveTo>
                  <a:lnTo>
                    <a:pt x="1647573" y="0"/>
                  </a:lnTo>
                  <a:lnTo>
                    <a:pt x="1647573" y="1409628"/>
                  </a:lnTo>
                  <a:lnTo>
                    <a:pt x="0" y="1409628"/>
                  </a:lnTo>
                  <a:close/>
                </a:path>
              </a:pathLst>
            </a:custGeom>
            <a:solidFill>
              <a:srgbClr val="0E416B"/>
            </a:solidFill>
          </p:spPr>
        </p:sp>
        <p:sp>
          <p:nvSpPr>
            <p:cNvPr name="TextBox 5" id="5"/>
            <p:cNvSpPr txBox="true"/>
            <p:nvPr/>
          </p:nvSpPr>
          <p:spPr>
            <a:xfrm>
              <a:off x="0" y="-38100"/>
              <a:ext cx="1647573" cy="144772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505098" y="2316035"/>
            <a:ext cx="5302834" cy="3703955"/>
          </a:xfrm>
          <a:prstGeom prst="rect">
            <a:avLst/>
          </a:prstGeom>
        </p:spPr>
        <p:txBody>
          <a:bodyPr anchor="t" rtlCol="false" tIns="0" lIns="0" bIns="0" rIns="0">
            <a:spAutoFit/>
          </a:bodyPr>
          <a:lstStyle/>
          <a:p>
            <a:pPr algn="ctr">
              <a:lnSpc>
                <a:spcPts val="7419"/>
              </a:lnSpc>
              <a:spcBef>
                <a:spcPct val="0"/>
              </a:spcBef>
            </a:pPr>
            <a:r>
              <a:rPr lang="en-US" b="true" sz="5299">
                <a:solidFill>
                  <a:srgbClr val="FFFFFF"/>
                </a:solidFill>
                <a:latin typeface="Nourd Bold"/>
                <a:ea typeface="Nourd Bold"/>
                <a:cs typeface="Nourd Bold"/>
                <a:sym typeface="Nourd Bold"/>
              </a:rPr>
              <a:t>Can I Still Sell My Home With a Reverse Mortgage?</a:t>
            </a:r>
          </a:p>
        </p:txBody>
      </p:sp>
      <p:sp>
        <p:nvSpPr>
          <p:cNvPr name="TextBox 8" id="8"/>
          <p:cNvSpPr txBox="true"/>
          <p:nvPr/>
        </p:nvSpPr>
        <p:spPr>
          <a:xfrm rot="0">
            <a:off x="9144000" y="5805169"/>
            <a:ext cx="7095452" cy="3453131"/>
          </a:xfrm>
          <a:prstGeom prst="rect">
            <a:avLst/>
          </a:prstGeom>
        </p:spPr>
        <p:txBody>
          <a:bodyPr anchor="t" rtlCol="false" tIns="0" lIns="0" bIns="0" rIns="0">
            <a:spAutoFit/>
          </a:bodyPr>
          <a:lstStyle/>
          <a:p>
            <a:pPr algn="l">
              <a:lnSpc>
                <a:spcPts val="3919"/>
              </a:lnSpc>
            </a:pPr>
            <a:r>
              <a:rPr lang="en-US" sz="2799">
                <a:solidFill>
                  <a:srgbClr val="0E416B"/>
                </a:solidFill>
                <a:latin typeface="Canva Sans"/>
                <a:ea typeface="Canva Sans"/>
                <a:cs typeface="Canva Sans"/>
                <a:sym typeface="Canva Sans"/>
              </a:rPr>
              <a:t>However, like every other mortgage, a Reverse Mortgage becomes due and payable when the property is sold or whenever all borrowers leave the home. </a:t>
            </a:r>
          </a:p>
          <a:p>
            <a:pPr algn="l">
              <a:lnSpc>
                <a:spcPts val="3919"/>
              </a:lnSpc>
              <a:spcBef>
                <a:spcPct val="0"/>
              </a:spcBef>
            </a:pPr>
            <a:r>
              <a:rPr lang="en-US" sz="2799">
                <a:solidFill>
                  <a:srgbClr val="0E416B"/>
                </a:solidFill>
                <a:latin typeface="Canva Sans"/>
                <a:ea typeface="Canva Sans"/>
                <a:cs typeface="Canva Sans"/>
                <a:sym typeface="Canva Sans"/>
              </a:rPr>
              <a:t>There is absolutely no pre-payment penalty or restrictions as to the homeowner's right to sell the property. </a:t>
            </a:r>
          </a:p>
        </p:txBody>
      </p:sp>
      <p:sp>
        <p:nvSpPr>
          <p:cNvPr name="Freeform 9" id="9"/>
          <p:cNvSpPr/>
          <p:nvPr/>
        </p:nvSpPr>
        <p:spPr>
          <a:xfrm flipH="false" flipV="false" rot="0">
            <a:off x="9144000" y="1804194"/>
            <a:ext cx="2560338" cy="2560338"/>
          </a:xfrm>
          <a:custGeom>
            <a:avLst/>
            <a:gdLst/>
            <a:ahLst/>
            <a:cxnLst/>
            <a:rect r="r" b="b" t="t" l="l"/>
            <a:pathLst>
              <a:path h="2560338" w="2560338">
                <a:moveTo>
                  <a:pt x="0" y="0"/>
                </a:moveTo>
                <a:lnTo>
                  <a:pt x="2560338" y="0"/>
                </a:lnTo>
                <a:lnTo>
                  <a:pt x="2560338" y="2560338"/>
                </a:lnTo>
                <a:lnTo>
                  <a:pt x="0" y="25603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3559" y="4697317"/>
            <a:ext cx="8804419" cy="1882243"/>
            <a:chOff x="0" y="0"/>
            <a:chExt cx="2318859" cy="495735"/>
          </a:xfrm>
        </p:grpSpPr>
        <p:sp>
          <p:nvSpPr>
            <p:cNvPr name="Freeform 4" id="4"/>
            <p:cNvSpPr/>
            <p:nvPr/>
          </p:nvSpPr>
          <p:spPr>
            <a:xfrm flipH="false" flipV="false" rot="0">
              <a:off x="0" y="0"/>
              <a:ext cx="2318859" cy="495735"/>
            </a:xfrm>
            <a:custGeom>
              <a:avLst/>
              <a:gdLst/>
              <a:ahLst/>
              <a:cxnLst/>
              <a:rect r="r" b="b" t="t" l="l"/>
              <a:pathLst>
                <a:path h="495735" w="2318859">
                  <a:moveTo>
                    <a:pt x="87932" y="0"/>
                  </a:moveTo>
                  <a:lnTo>
                    <a:pt x="2230927" y="0"/>
                  </a:lnTo>
                  <a:cubicBezTo>
                    <a:pt x="2254248" y="0"/>
                    <a:pt x="2276614" y="9264"/>
                    <a:pt x="2293105" y="25755"/>
                  </a:cubicBezTo>
                  <a:cubicBezTo>
                    <a:pt x="2309595" y="42245"/>
                    <a:pt x="2318859" y="64611"/>
                    <a:pt x="2318859" y="87932"/>
                  </a:cubicBezTo>
                  <a:lnTo>
                    <a:pt x="2318859" y="407803"/>
                  </a:lnTo>
                  <a:cubicBezTo>
                    <a:pt x="2318859" y="456366"/>
                    <a:pt x="2279491" y="495735"/>
                    <a:pt x="2230927" y="495735"/>
                  </a:cubicBezTo>
                  <a:lnTo>
                    <a:pt x="87932" y="495735"/>
                  </a:lnTo>
                  <a:cubicBezTo>
                    <a:pt x="64611" y="495735"/>
                    <a:pt x="42245" y="486471"/>
                    <a:pt x="25755" y="469980"/>
                  </a:cubicBezTo>
                  <a:cubicBezTo>
                    <a:pt x="9264" y="453490"/>
                    <a:pt x="0" y="431124"/>
                    <a:pt x="0" y="407803"/>
                  </a:cubicBezTo>
                  <a:lnTo>
                    <a:pt x="0" y="87932"/>
                  </a:lnTo>
                  <a:cubicBezTo>
                    <a:pt x="0" y="64611"/>
                    <a:pt x="9264" y="42245"/>
                    <a:pt x="25755" y="25755"/>
                  </a:cubicBezTo>
                  <a:cubicBezTo>
                    <a:pt x="42245" y="9264"/>
                    <a:pt x="64611" y="0"/>
                    <a:pt x="87932" y="0"/>
                  </a:cubicBezTo>
                  <a:close/>
                </a:path>
              </a:pathLst>
            </a:custGeom>
            <a:solidFill>
              <a:srgbClr val="0E416B"/>
            </a:solidFill>
          </p:spPr>
        </p:sp>
        <p:sp>
          <p:nvSpPr>
            <p:cNvPr name="TextBox 5" id="5"/>
            <p:cNvSpPr txBox="true"/>
            <p:nvPr/>
          </p:nvSpPr>
          <p:spPr>
            <a:xfrm>
              <a:off x="0" y="-38100"/>
              <a:ext cx="2318859" cy="53383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923925"/>
            <a:ext cx="12366640" cy="2770505"/>
          </a:xfrm>
          <a:prstGeom prst="rect">
            <a:avLst/>
          </a:prstGeom>
        </p:spPr>
        <p:txBody>
          <a:bodyPr anchor="t" rtlCol="false" tIns="0" lIns="0" bIns="0" rIns="0">
            <a:spAutoFit/>
          </a:bodyPr>
          <a:lstStyle/>
          <a:p>
            <a:pPr algn="l">
              <a:lnSpc>
                <a:spcPts val="7419"/>
              </a:lnSpc>
              <a:spcBef>
                <a:spcPct val="0"/>
              </a:spcBef>
            </a:pPr>
            <a:r>
              <a:rPr lang="en-US" b="true" sz="5299">
                <a:solidFill>
                  <a:srgbClr val="0E416B"/>
                </a:solidFill>
                <a:latin typeface="Nourd Bold"/>
                <a:ea typeface="Nourd Bold"/>
                <a:cs typeface="Nourd Bold"/>
                <a:sym typeface="Nourd Bold"/>
              </a:rPr>
              <a:t>Will a Reverse Mortgage Impact My Social Security, Medicare, or Pension Benefits? </a:t>
            </a:r>
          </a:p>
        </p:txBody>
      </p:sp>
      <p:sp>
        <p:nvSpPr>
          <p:cNvPr name="TextBox 7" id="7"/>
          <p:cNvSpPr txBox="true"/>
          <p:nvPr/>
        </p:nvSpPr>
        <p:spPr>
          <a:xfrm rot="0">
            <a:off x="9706433" y="4128138"/>
            <a:ext cx="7377815" cy="3948431"/>
          </a:xfrm>
          <a:prstGeom prst="rect">
            <a:avLst/>
          </a:prstGeom>
        </p:spPr>
        <p:txBody>
          <a:bodyPr anchor="t" rtlCol="false" tIns="0" lIns="0" bIns="0" rIns="0">
            <a:spAutoFit/>
          </a:bodyPr>
          <a:lstStyle/>
          <a:p>
            <a:pPr algn="l">
              <a:lnSpc>
                <a:spcPts val="3919"/>
              </a:lnSpc>
              <a:spcBef>
                <a:spcPct val="0"/>
              </a:spcBef>
            </a:pPr>
            <a:r>
              <a:rPr lang="en-US" sz="2799">
                <a:solidFill>
                  <a:srgbClr val="0E416B"/>
                </a:solidFill>
                <a:latin typeface="Canva Sans"/>
                <a:ea typeface="Canva Sans"/>
                <a:cs typeface="Canva Sans"/>
                <a:sym typeface="Canva Sans"/>
              </a:rPr>
              <a:t>A Reverse Mortgage has no bearing on Social Security or Medicare eligibility since the funds are considered loan proceeds and not income. When it comes to Medicaid and Supplemental Security Income (SSI) benefits, a Reverse Mortgage may have an effect because those are based on your current financial assets. </a:t>
            </a:r>
          </a:p>
        </p:txBody>
      </p:sp>
      <p:sp>
        <p:nvSpPr>
          <p:cNvPr name="TextBox 8" id="8"/>
          <p:cNvSpPr txBox="true"/>
          <p:nvPr/>
        </p:nvSpPr>
        <p:spPr>
          <a:xfrm rot="0">
            <a:off x="3045049" y="9076690"/>
            <a:ext cx="11525158" cy="407670"/>
          </a:xfrm>
          <a:prstGeom prst="rect">
            <a:avLst/>
          </a:prstGeom>
        </p:spPr>
        <p:txBody>
          <a:bodyPr anchor="t" rtlCol="false" tIns="0" lIns="0" bIns="0" rIns="0">
            <a:spAutoFit/>
          </a:bodyPr>
          <a:lstStyle/>
          <a:p>
            <a:pPr algn="l">
              <a:lnSpc>
                <a:spcPts val="1680"/>
              </a:lnSpc>
              <a:spcBef>
                <a:spcPct val="0"/>
              </a:spcBef>
            </a:pPr>
            <a:r>
              <a:rPr lang="en-US" sz="1200">
                <a:solidFill>
                  <a:srgbClr val="0E416B"/>
                </a:solidFill>
                <a:latin typeface="Canva Sans"/>
                <a:ea typeface="Canva Sans"/>
                <a:cs typeface="Canva Sans"/>
                <a:sym typeface="Canva Sans"/>
              </a:rPr>
              <a:t> Mortgage </a:t>
            </a:r>
            <a:r>
              <a:rPr lang="en-US" sz="1200">
                <a:solidFill>
                  <a:srgbClr val="0E416B"/>
                </a:solidFill>
                <a:latin typeface="Canva Sans"/>
                <a:ea typeface="Canva Sans"/>
                <a:cs typeface="Canva Sans"/>
                <a:sym typeface="Canva Sans"/>
              </a:rPr>
              <a:t>does not provide legal, investment, accounting, or tax advice, please consult a licensed attorney, financial planner, CPA or tax professional on these 'tips' and any information or opinions contained herein. </a:t>
            </a:r>
          </a:p>
        </p:txBody>
      </p:sp>
      <p:sp>
        <p:nvSpPr>
          <p:cNvPr name="TextBox 9" id="9"/>
          <p:cNvSpPr txBox="true"/>
          <p:nvPr/>
        </p:nvSpPr>
        <p:spPr>
          <a:xfrm rot="0">
            <a:off x="1575166" y="5029200"/>
            <a:ext cx="4166971" cy="1101728"/>
          </a:xfrm>
          <a:prstGeom prst="rect">
            <a:avLst/>
          </a:prstGeom>
        </p:spPr>
        <p:txBody>
          <a:bodyPr anchor="t" rtlCol="false" tIns="0" lIns="0" bIns="0" rIns="0">
            <a:spAutoFit/>
          </a:bodyPr>
          <a:lstStyle/>
          <a:p>
            <a:pPr algn="r">
              <a:lnSpc>
                <a:spcPts val="9099"/>
              </a:lnSpc>
              <a:spcBef>
                <a:spcPct val="0"/>
              </a:spcBef>
            </a:pPr>
            <a:r>
              <a:rPr lang="en-US" b="true" sz="6499">
                <a:solidFill>
                  <a:srgbClr val="FFFFFF"/>
                </a:solidFill>
                <a:latin typeface="Canva Sans Bold"/>
                <a:ea typeface="Canva Sans Bold"/>
                <a:cs typeface="Canva Sans Bold"/>
                <a:sym typeface="Canva Sans Bold"/>
              </a:rPr>
              <a:t>POSSIBLY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69728" y="8067993"/>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923925"/>
            <a:ext cx="12366640" cy="1837055"/>
          </a:xfrm>
          <a:prstGeom prst="rect">
            <a:avLst/>
          </a:prstGeom>
        </p:spPr>
        <p:txBody>
          <a:bodyPr anchor="t" rtlCol="false" tIns="0" lIns="0" bIns="0" rIns="0">
            <a:spAutoFit/>
          </a:bodyPr>
          <a:lstStyle/>
          <a:p>
            <a:pPr algn="l">
              <a:lnSpc>
                <a:spcPts val="7419"/>
              </a:lnSpc>
              <a:spcBef>
                <a:spcPct val="0"/>
              </a:spcBef>
            </a:pPr>
            <a:r>
              <a:rPr lang="en-US" b="true" sz="5299">
                <a:solidFill>
                  <a:srgbClr val="0E416B"/>
                </a:solidFill>
                <a:latin typeface="Nourd Bold"/>
                <a:ea typeface="Nourd Bold"/>
                <a:cs typeface="Nourd Bold"/>
                <a:sym typeface="Nourd Bold"/>
              </a:rPr>
              <a:t>What Happens to the Loan After I Pass Away?</a:t>
            </a:r>
          </a:p>
        </p:txBody>
      </p:sp>
      <p:sp>
        <p:nvSpPr>
          <p:cNvPr name="TextBox 4" id="4"/>
          <p:cNvSpPr txBox="true"/>
          <p:nvPr/>
        </p:nvSpPr>
        <p:spPr>
          <a:xfrm rot="0">
            <a:off x="1028700" y="3074191"/>
            <a:ext cx="12141028" cy="4939031"/>
          </a:xfrm>
          <a:prstGeom prst="rect">
            <a:avLst/>
          </a:prstGeom>
        </p:spPr>
        <p:txBody>
          <a:bodyPr anchor="t" rtlCol="false" tIns="0" lIns="0" bIns="0" rIns="0">
            <a:spAutoFit/>
          </a:bodyPr>
          <a:lstStyle/>
          <a:p>
            <a:pPr algn="l">
              <a:lnSpc>
                <a:spcPts val="3919"/>
              </a:lnSpc>
            </a:pPr>
            <a:r>
              <a:rPr lang="en-US" sz="2799">
                <a:solidFill>
                  <a:srgbClr val="0E416B"/>
                </a:solidFill>
                <a:latin typeface="Canva Sans"/>
                <a:ea typeface="Canva Sans"/>
                <a:cs typeface="Canva Sans"/>
                <a:sym typeface="Canva Sans"/>
              </a:rPr>
              <a:t>When a Reverse Mortgage is repaid, the amount due is the total of the monies that have been advanced to or for the borrower (including paying off existing mortgages, the sum of all cash disbursements to the borrower, and the up-front fees associated with the mortgage PLUS deferred and accumulated interest). </a:t>
            </a:r>
          </a:p>
          <a:p>
            <a:pPr algn="l">
              <a:lnSpc>
                <a:spcPts val="3919"/>
              </a:lnSpc>
            </a:pPr>
          </a:p>
          <a:p>
            <a:pPr algn="l">
              <a:lnSpc>
                <a:spcPts val="3919"/>
              </a:lnSpc>
              <a:spcBef>
                <a:spcPct val="0"/>
              </a:spcBef>
            </a:pPr>
            <a:r>
              <a:rPr lang="en-US" sz="2799">
                <a:solidFill>
                  <a:srgbClr val="0E416B"/>
                </a:solidFill>
                <a:latin typeface="Canva Sans"/>
                <a:ea typeface="Canva Sans"/>
                <a:cs typeface="Canva Sans"/>
                <a:sym typeface="Canva Sans"/>
              </a:rPr>
              <a:t>After the estate satisfies all obligations, all remaining equity goes to the heirs. But, since a Reverse Mortgage is non-recourse, no debt over and above the value of the property can ever be passed on to the borrower's heirs.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4754652" y="3006916"/>
            <a:ext cx="8778696" cy="3844542"/>
          </a:xfrm>
          <a:prstGeom prst="rect">
            <a:avLst/>
          </a:prstGeom>
        </p:spPr>
        <p:txBody>
          <a:bodyPr anchor="t" rtlCol="false" tIns="0" lIns="0" bIns="0" rIns="0">
            <a:spAutoFit/>
          </a:bodyPr>
          <a:lstStyle/>
          <a:p>
            <a:pPr algn="ctr">
              <a:lnSpc>
                <a:spcPts val="31567"/>
              </a:lnSpc>
            </a:pPr>
            <a:r>
              <a:rPr lang="en-US" sz="22548" b="true">
                <a:solidFill>
                  <a:srgbClr val="FFFFFF"/>
                </a:solidFill>
                <a:latin typeface="Nourd Bold"/>
                <a:ea typeface="Nourd Bold"/>
                <a:cs typeface="Nourd Bold"/>
                <a:sym typeface="Nourd Bold"/>
              </a:rPr>
              <a:t>Q &amp; A</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 y="9271762"/>
            <a:ext cx="18607826" cy="0"/>
          </a:xfrm>
          <a:prstGeom prst="line">
            <a:avLst/>
          </a:prstGeom>
          <a:ln cap="flat" w="447675">
            <a:solidFill>
              <a:srgbClr val="0E416B"/>
            </a:solidFill>
            <a:prstDash val="solid"/>
            <a:headEnd type="none" len="sm" w="sm"/>
            <a:tailEnd type="none" len="sm" w="sm"/>
          </a:ln>
        </p:spPr>
      </p:sp>
      <p:grpSp>
        <p:nvGrpSpPr>
          <p:cNvPr name="Group 3" id="3"/>
          <p:cNvGrpSpPr/>
          <p:nvPr/>
        </p:nvGrpSpPr>
        <p:grpSpPr>
          <a:xfrm rot="0">
            <a:off x="1028700" y="2488484"/>
            <a:ext cx="4408900" cy="5246370"/>
            <a:chOff x="0" y="0"/>
            <a:chExt cx="3790950" cy="4511040"/>
          </a:xfrm>
        </p:grpSpPr>
        <p:sp>
          <p:nvSpPr>
            <p:cNvPr name="Freeform 4" id="4"/>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5" id="5"/>
          <p:cNvSpPr txBox="true"/>
          <p:nvPr/>
        </p:nvSpPr>
        <p:spPr>
          <a:xfrm rot="0">
            <a:off x="1074986" y="299734"/>
            <a:ext cx="2711053" cy="528320"/>
          </a:xfrm>
          <a:prstGeom prst="rect">
            <a:avLst/>
          </a:prstGeom>
        </p:spPr>
        <p:txBody>
          <a:bodyPr anchor="t" rtlCol="false" tIns="0" lIns="0" bIns="0" rIns="0">
            <a:spAutoFit/>
          </a:bodyPr>
          <a:lstStyle/>
          <a:p>
            <a:pPr algn="l">
              <a:lnSpc>
                <a:spcPts val="4480"/>
              </a:lnSpc>
            </a:pPr>
            <a:r>
              <a:rPr lang="en-US" sz="3200" b="true">
                <a:solidFill>
                  <a:srgbClr val="0E416B"/>
                </a:solidFill>
                <a:latin typeface="Nourd Bold"/>
                <a:ea typeface="Nourd Bold"/>
                <a:cs typeface="Nourd Bold"/>
                <a:sym typeface="Nourd Bold"/>
              </a:rPr>
              <a:t>THANK YOU!</a:t>
            </a:r>
          </a:p>
        </p:txBody>
      </p:sp>
      <p:sp>
        <p:nvSpPr>
          <p:cNvPr name="TextBox 6" id="6"/>
          <p:cNvSpPr txBox="true"/>
          <p:nvPr/>
        </p:nvSpPr>
        <p:spPr>
          <a:xfrm rot="0">
            <a:off x="6668883" y="4153117"/>
            <a:ext cx="5042805" cy="762554"/>
          </a:xfrm>
          <a:prstGeom prst="rect">
            <a:avLst/>
          </a:prstGeom>
        </p:spPr>
        <p:txBody>
          <a:bodyPr anchor="t" rtlCol="false" tIns="0" lIns="0" bIns="0" rIns="0">
            <a:spAutoFit/>
          </a:bodyPr>
          <a:lstStyle/>
          <a:p>
            <a:pPr algn="ctr">
              <a:lnSpc>
                <a:spcPts val="3039"/>
              </a:lnSpc>
            </a:pPr>
            <a:r>
              <a:rPr lang="en-US" sz="2170">
                <a:solidFill>
                  <a:srgbClr val="0E416B"/>
                </a:solidFill>
                <a:latin typeface="Monument"/>
                <a:ea typeface="Monument"/>
                <a:cs typeface="Monument"/>
                <a:sym typeface="Monument"/>
              </a:rPr>
              <a:t>TEAM </a:t>
            </a:r>
          </a:p>
          <a:p>
            <a:pPr algn="ctr">
              <a:lnSpc>
                <a:spcPts val="3039"/>
              </a:lnSpc>
            </a:pPr>
            <a:r>
              <a:rPr lang="en-US" sz="2170">
                <a:solidFill>
                  <a:srgbClr val="0E416B"/>
                </a:solidFill>
                <a:latin typeface="Monument"/>
                <a:ea typeface="Monument"/>
                <a:cs typeface="Monument"/>
                <a:sym typeface="Monument"/>
              </a:rPr>
              <a:t>MOTTO</a:t>
            </a:r>
          </a:p>
        </p:txBody>
      </p:sp>
      <p:sp>
        <p:nvSpPr>
          <p:cNvPr name="TextBox 7" id="7"/>
          <p:cNvSpPr txBox="true"/>
          <p:nvPr/>
        </p:nvSpPr>
        <p:spPr>
          <a:xfrm rot="0">
            <a:off x="6722887" y="8065797"/>
            <a:ext cx="4842226" cy="373507"/>
          </a:xfrm>
          <a:prstGeom prst="rect">
            <a:avLst/>
          </a:prstGeom>
        </p:spPr>
        <p:txBody>
          <a:bodyPr anchor="t" rtlCol="false" tIns="0" lIns="0" bIns="0" rIns="0">
            <a:spAutoFit/>
          </a:bodyPr>
          <a:lstStyle/>
          <a:p>
            <a:pPr algn="ctr">
              <a:lnSpc>
                <a:spcPts val="3037"/>
              </a:lnSpc>
            </a:pPr>
            <a:r>
              <a:rPr lang="en-US" sz="2169">
                <a:solidFill>
                  <a:srgbClr val="0E416B"/>
                </a:solidFill>
                <a:latin typeface="Monument"/>
                <a:ea typeface="Monument"/>
                <a:cs typeface="Monument"/>
                <a:sym typeface="Monument"/>
              </a:rPr>
              <a:t>.com</a:t>
            </a:r>
          </a:p>
        </p:txBody>
      </p:sp>
      <p:sp>
        <p:nvSpPr>
          <p:cNvPr name="TextBox 8" id="8"/>
          <p:cNvSpPr txBox="true"/>
          <p:nvPr/>
        </p:nvSpPr>
        <p:spPr>
          <a:xfrm rot="0">
            <a:off x="1192875" y="7812267"/>
            <a:ext cx="5289703" cy="842721"/>
          </a:xfrm>
          <a:prstGeom prst="rect">
            <a:avLst/>
          </a:prstGeom>
        </p:spPr>
        <p:txBody>
          <a:bodyPr anchor="t" rtlCol="false" tIns="0" lIns="0" bIns="0" rIns="0">
            <a:spAutoFit/>
          </a:bodyPr>
          <a:lstStyle/>
          <a:p>
            <a:pPr algn="l">
              <a:lnSpc>
                <a:spcPts val="3425"/>
              </a:lnSpc>
            </a:pPr>
            <a:r>
              <a:rPr lang="en-US" sz="2447">
                <a:solidFill>
                  <a:srgbClr val="0E416B"/>
                </a:solidFill>
                <a:latin typeface="Monument"/>
                <a:ea typeface="Monument"/>
                <a:cs typeface="Monument"/>
                <a:sym typeface="Monument"/>
              </a:rPr>
              <a:t>Loan Officer</a:t>
            </a:r>
          </a:p>
          <a:p>
            <a:pPr algn="l">
              <a:lnSpc>
                <a:spcPts val="3425"/>
              </a:lnSpc>
            </a:pPr>
            <a:r>
              <a:rPr lang="en-US" sz="2447">
                <a:solidFill>
                  <a:srgbClr val="0E416B"/>
                </a:solidFill>
                <a:latin typeface="Monument"/>
                <a:ea typeface="Monument"/>
                <a:cs typeface="Monument"/>
                <a:sym typeface="Monument"/>
              </a:rPr>
              <a:t>NMLS #123456</a:t>
            </a:r>
          </a:p>
        </p:txBody>
      </p:sp>
      <p:sp>
        <p:nvSpPr>
          <p:cNvPr name="TextBox 9" id="9"/>
          <p:cNvSpPr txBox="true"/>
          <p:nvPr/>
        </p:nvSpPr>
        <p:spPr>
          <a:xfrm rot="0">
            <a:off x="13153653" y="7785236"/>
            <a:ext cx="3681754" cy="869752"/>
          </a:xfrm>
          <a:prstGeom prst="rect">
            <a:avLst/>
          </a:prstGeom>
        </p:spPr>
        <p:txBody>
          <a:bodyPr anchor="t" rtlCol="false" tIns="0" lIns="0" bIns="0" rIns="0">
            <a:spAutoFit/>
          </a:bodyPr>
          <a:lstStyle/>
          <a:p>
            <a:pPr algn="r">
              <a:lnSpc>
                <a:spcPts val="3510"/>
              </a:lnSpc>
            </a:pPr>
            <a:r>
              <a:rPr lang="en-US" sz="2507">
                <a:solidFill>
                  <a:srgbClr val="0E416B"/>
                </a:solidFill>
                <a:latin typeface="Monument"/>
                <a:ea typeface="Monument"/>
                <a:cs typeface="Monument"/>
                <a:sym typeface="Monument"/>
              </a:rPr>
              <a:t>Team Member</a:t>
            </a:r>
          </a:p>
          <a:p>
            <a:pPr algn="r">
              <a:lnSpc>
                <a:spcPts val="3510"/>
              </a:lnSpc>
            </a:pPr>
            <a:r>
              <a:rPr lang="en-US" sz="2507">
                <a:solidFill>
                  <a:srgbClr val="0E416B"/>
                </a:solidFill>
                <a:latin typeface="Monument"/>
                <a:ea typeface="Monument"/>
                <a:cs typeface="Monument"/>
                <a:sym typeface="Monument"/>
              </a:rPr>
              <a:t>NMLS# 123456</a:t>
            </a:r>
          </a:p>
        </p:txBody>
      </p:sp>
      <p:grpSp>
        <p:nvGrpSpPr>
          <p:cNvPr name="Group 10" id="10"/>
          <p:cNvGrpSpPr/>
          <p:nvPr/>
        </p:nvGrpSpPr>
        <p:grpSpPr>
          <a:xfrm rot="0">
            <a:off x="12850400" y="2488484"/>
            <a:ext cx="4408900" cy="5246370"/>
            <a:chOff x="0" y="0"/>
            <a:chExt cx="3790950" cy="4511040"/>
          </a:xfrm>
        </p:grpSpPr>
        <p:sp>
          <p:nvSpPr>
            <p:cNvPr name="Freeform 11" id="11"/>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2763988" y="4460730"/>
            <a:ext cx="2048312" cy="1124011"/>
          </a:xfrm>
          <a:custGeom>
            <a:avLst/>
            <a:gdLst/>
            <a:ahLst/>
            <a:cxnLst/>
            <a:rect r="r" b="b" t="t" l="l"/>
            <a:pathLst>
              <a:path h="1124011" w="2048312">
                <a:moveTo>
                  <a:pt x="0" y="0"/>
                </a:moveTo>
                <a:lnTo>
                  <a:pt x="2048311" y="0"/>
                </a:lnTo>
                <a:lnTo>
                  <a:pt x="2048311" y="1124011"/>
                </a:lnTo>
                <a:lnTo>
                  <a:pt x="0" y="1124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53008" y="4326305"/>
            <a:ext cx="10769539" cy="2360245"/>
            <a:chOff x="0" y="0"/>
            <a:chExt cx="2836422" cy="621628"/>
          </a:xfrm>
        </p:grpSpPr>
        <p:sp>
          <p:nvSpPr>
            <p:cNvPr name="Freeform 4" id="4"/>
            <p:cNvSpPr/>
            <p:nvPr/>
          </p:nvSpPr>
          <p:spPr>
            <a:xfrm flipH="false" flipV="false" rot="0">
              <a:off x="0" y="0"/>
              <a:ext cx="2836422" cy="621628"/>
            </a:xfrm>
            <a:custGeom>
              <a:avLst/>
              <a:gdLst/>
              <a:ahLst/>
              <a:cxnLst/>
              <a:rect r="r" b="b" t="t" l="l"/>
              <a:pathLst>
                <a:path h="621628" w="2836422">
                  <a:moveTo>
                    <a:pt x="12221" y="0"/>
                  </a:moveTo>
                  <a:lnTo>
                    <a:pt x="2824201" y="0"/>
                  </a:lnTo>
                  <a:cubicBezTo>
                    <a:pt x="2830950" y="0"/>
                    <a:pt x="2836422" y="5471"/>
                    <a:pt x="2836422" y="12221"/>
                  </a:cubicBezTo>
                  <a:lnTo>
                    <a:pt x="2836422" y="609408"/>
                  </a:lnTo>
                  <a:cubicBezTo>
                    <a:pt x="2836422" y="612649"/>
                    <a:pt x="2835134" y="615757"/>
                    <a:pt x="2832842" y="618049"/>
                  </a:cubicBezTo>
                  <a:cubicBezTo>
                    <a:pt x="2830550" y="620341"/>
                    <a:pt x="2827442" y="621628"/>
                    <a:pt x="2824201" y="621628"/>
                  </a:cubicBezTo>
                  <a:lnTo>
                    <a:pt x="12221" y="621628"/>
                  </a:lnTo>
                  <a:cubicBezTo>
                    <a:pt x="8980" y="621628"/>
                    <a:pt x="5871" y="620341"/>
                    <a:pt x="3579" y="618049"/>
                  </a:cubicBezTo>
                  <a:cubicBezTo>
                    <a:pt x="1288" y="615757"/>
                    <a:pt x="0" y="612649"/>
                    <a:pt x="0" y="609408"/>
                  </a:cubicBezTo>
                  <a:lnTo>
                    <a:pt x="0" y="12221"/>
                  </a:lnTo>
                  <a:cubicBezTo>
                    <a:pt x="0" y="8980"/>
                    <a:pt x="1288" y="5871"/>
                    <a:pt x="3579" y="3579"/>
                  </a:cubicBezTo>
                  <a:cubicBezTo>
                    <a:pt x="5871" y="1288"/>
                    <a:pt x="8980" y="0"/>
                    <a:pt x="12221" y="0"/>
                  </a:cubicBezTo>
                  <a:close/>
                </a:path>
              </a:pathLst>
            </a:custGeom>
            <a:solidFill>
              <a:srgbClr val="0E416B"/>
            </a:solidFill>
          </p:spPr>
        </p:sp>
        <p:sp>
          <p:nvSpPr>
            <p:cNvPr name="TextBox 5" id="5"/>
            <p:cNvSpPr txBox="true"/>
            <p:nvPr/>
          </p:nvSpPr>
          <p:spPr>
            <a:xfrm>
              <a:off x="0" y="-38100"/>
              <a:ext cx="2836422" cy="659728"/>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5400000">
            <a:off x="-1101497" y="788953"/>
            <a:ext cx="2682488" cy="479495"/>
          </a:xfrm>
          <a:custGeom>
            <a:avLst/>
            <a:gdLst/>
            <a:ahLst/>
            <a:cxnLst/>
            <a:rect r="r" b="b" t="t" l="l"/>
            <a:pathLst>
              <a:path h="479495" w="2682488">
                <a:moveTo>
                  <a:pt x="0" y="0"/>
                </a:moveTo>
                <a:lnTo>
                  <a:pt x="2682488" y="0"/>
                </a:lnTo>
                <a:lnTo>
                  <a:pt x="2682488" y="479494"/>
                </a:lnTo>
                <a:lnTo>
                  <a:pt x="0" y="4794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4078229" y="4614252"/>
            <a:ext cx="9919097" cy="1736725"/>
          </a:xfrm>
          <a:prstGeom prst="rect">
            <a:avLst/>
          </a:prstGeom>
        </p:spPr>
        <p:txBody>
          <a:bodyPr anchor="t" rtlCol="false" tIns="0" lIns="0" bIns="0" rIns="0">
            <a:spAutoFit/>
          </a:bodyPr>
          <a:lstStyle/>
          <a:p>
            <a:pPr algn="ctr">
              <a:lnSpc>
                <a:spcPts val="3500"/>
              </a:lnSpc>
              <a:spcBef>
                <a:spcPct val="0"/>
              </a:spcBef>
            </a:pPr>
            <a:r>
              <a:rPr lang="en-US" b="true" sz="2500">
                <a:solidFill>
                  <a:srgbClr val="FFFFFF"/>
                </a:solidFill>
                <a:latin typeface="Nourd Bold"/>
                <a:ea typeface="Nourd Bold"/>
                <a:cs typeface="Nourd Bold"/>
                <a:sym typeface="Nourd Bold"/>
              </a:rPr>
              <a:t>A Reverse Mortgage, also known as a Home Equity </a:t>
            </a:r>
          </a:p>
          <a:p>
            <a:pPr algn="ctr">
              <a:lnSpc>
                <a:spcPts val="3500"/>
              </a:lnSpc>
              <a:spcBef>
                <a:spcPct val="0"/>
              </a:spcBef>
            </a:pPr>
            <a:r>
              <a:rPr lang="en-US" b="true" sz="2500">
                <a:solidFill>
                  <a:srgbClr val="FFFFFF"/>
                </a:solidFill>
                <a:latin typeface="Nourd Bold"/>
                <a:ea typeface="Nourd Bold"/>
                <a:cs typeface="Nourd Bold"/>
                <a:sym typeface="Nourd Bold"/>
              </a:rPr>
              <a:t>Conversion Mortgage (HECM), is a loan which allows </a:t>
            </a:r>
          </a:p>
          <a:p>
            <a:pPr algn="ctr">
              <a:lnSpc>
                <a:spcPts val="3500"/>
              </a:lnSpc>
              <a:spcBef>
                <a:spcPct val="0"/>
              </a:spcBef>
            </a:pPr>
            <a:r>
              <a:rPr lang="en-US" b="true" sz="2500">
                <a:solidFill>
                  <a:srgbClr val="FFFFFF"/>
                </a:solidFill>
                <a:latin typeface="Nourd Bold"/>
                <a:ea typeface="Nourd Bold"/>
                <a:cs typeface="Nourd Bold"/>
                <a:sym typeface="Nourd Bold"/>
              </a:rPr>
              <a:t>property owners 62 and older to convert real estate equity </a:t>
            </a:r>
          </a:p>
          <a:p>
            <a:pPr algn="ctr">
              <a:lnSpc>
                <a:spcPts val="3500"/>
              </a:lnSpc>
              <a:spcBef>
                <a:spcPct val="0"/>
              </a:spcBef>
            </a:pPr>
            <a:r>
              <a:rPr lang="en-US" b="true" sz="2500">
                <a:solidFill>
                  <a:srgbClr val="FFFFFF"/>
                </a:solidFill>
                <a:latin typeface="Nourd Bold"/>
                <a:ea typeface="Nourd Bold"/>
                <a:cs typeface="Nourd Bold"/>
                <a:sym typeface="Nourd Bold"/>
              </a:rPr>
              <a:t>into spendable cash. </a:t>
            </a:r>
          </a:p>
        </p:txBody>
      </p:sp>
      <p:sp>
        <p:nvSpPr>
          <p:cNvPr name="TextBox 8" id="8"/>
          <p:cNvSpPr txBox="true"/>
          <p:nvPr/>
        </p:nvSpPr>
        <p:spPr>
          <a:xfrm rot="0">
            <a:off x="3467993" y="2255644"/>
            <a:ext cx="11352014" cy="1012191"/>
          </a:xfrm>
          <a:prstGeom prst="rect">
            <a:avLst/>
          </a:prstGeom>
        </p:spPr>
        <p:txBody>
          <a:bodyPr anchor="t" rtlCol="false" tIns="0" lIns="0" bIns="0" rIns="0">
            <a:spAutoFit/>
          </a:bodyPr>
          <a:lstStyle/>
          <a:p>
            <a:pPr algn="ctr">
              <a:lnSpc>
                <a:spcPts val="8259"/>
              </a:lnSpc>
              <a:spcBef>
                <a:spcPct val="0"/>
              </a:spcBef>
            </a:pPr>
            <a:r>
              <a:rPr lang="en-US" b="true" sz="5899">
                <a:solidFill>
                  <a:srgbClr val="0E416B"/>
                </a:solidFill>
                <a:latin typeface="Nourd Bold"/>
                <a:ea typeface="Nourd Bold"/>
                <a:cs typeface="Nourd Bold"/>
                <a:sym typeface="Nourd Bold"/>
              </a:rPr>
              <a:t>What Is a Reverse Mortgage?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153954"/>
            <a:ext cx="6255629" cy="6255629"/>
          </a:xfrm>
          <a:custGeom>
            <a:avLst/>
            <a:gdLst/>
            <a:ahLst/>
            <a:cxnLst/>
            <a:rect r="r" b="b" t="t" l="l"/>
            <a:pathLst>
              <a:path h="6255629" w="6255629">
                <a:moveTo>
                  <a:pt x="0" y="0"/>
                </a:moveTo>
                <a:lnTo>
                  <a:pt x="6255629" y="0"/>
                </a:lnTo>
                <a:lnTo>
                  <a:pt x="6255629" y="6255629"/>
                </a:lnTo>
                <a:lnTo>
                  <a:pt x="0" y="6255629"/>
                </a:lnTo>
                <a:lnTo>
                  <a:pt x="0" y="0"/>
                </a:lnTo>
                <a:close/>
              </a:path>
            </a:pathLst>
          </a:custGeom>
          <a:blipFill>
            <a:blip r:embed="rId2"/>
            <a:stretch>
              <a:fillRect l="0" t="0" r="0" b="0"/>
            </a:stretch>
          </a:blipFill>
        </p:spPr>
      </p:sp>
      <p:grpSp>
        <p:nvGrpSpPr>
          <p:cNvPr name="Group 3" id="3"/>
          <p:cNvGrpSpPr/>
          <p:nvPr/>
        </p:nvGrpSpPr>
        <p:grpSpPr>
          <a:xfrm rot="0">
            <a:off x="1028700" y="2057400"/>
            <a:ext cx="5192849" cy="5352183"/>
            <a:chOff x="0" y="0"/>
            <a:chExt cx="1367664" cy="1409629"/>
          </a:xfrm>
        </p:grpSpPr>
        <p:sp>
          <p:nvSpPr>
            <p:cNvPr name="Freeform 4" id="4"/>
            <p:cNvSpPr/>
            <p:nvPr/>
          </p:nvSpPr>
          <p:spPr>
            <a:xfrm flipH="false" flipV="false" rot="0">
              <a:off x="0" y="0"/>
              <a:ext cx="1367664" cy="1409628"/>
            </a:xfrm>
            <a:custGeom>
              <a:avLst/>
              <a:gdLst/>
              <a:ahLst/>
              <a:cxnLst/>
              <a:rect r="r" b="b" t="t" l="l"/>
              <a:pathLst>
                <a:path h="1409628" w="1367664">
                  <a:moveTo>
                    <a:pt x="0" y="0"/>
                  </a:moveTo>
                  <a:lnTo>
                    <a:pt x="1367664" y="0"/>
                  </a:lnTo>
                  <a:lnTo>
                    <a:pt x="1367664" y="1409628"/>
                  </a:lnTo>
                  <a:lnTo>
                    <a:pt x="0" y="1409628"/>
                  </a:lnTo>
                  <a:close/>
                </a:path>
              </a:pathLst>
            </a:custGeom>
            <a:solidFill>
              <a:srgbClr val="0E416B"/>
            </a:solidFill>
          </p:spPr>
        </p:sp>
        <p:sp>
          <p:nvSpPr>
            <p:cNvPr name="TextBox 5" id="5"/>
            <p:cNvSpPr txBox="true"/>
            <p:nvPr/>
          </p:nvSpPr>
          <p:spPr>
            <a:xfrm>
              <a:off x="0" y="-38100"/>
              <a:ext cx="1367664" cy="144772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584488" y="2829126"/>
            <a:ext cx="4081273" cy="3703955"/>
          </a:xfrm>
          <a:prstGeom prst="rect">
            <a:avLst/>
          </a:prstGeom>
        </p:spPr>
        <p:txBody>
          <a:bodyPr anchor="t" rtlCol="false" tIns="0" lIns="0" bIns="0" rIns="0">
            <a:spAutoFit/>
          </a:bodyPr>
          <a:lstStyle/>
          <a:p>
            <a:pPr algn="ctr">
              <a:lnSpc>
                <a:spcPts val="7419"/>
              </a:lnSpc>
              <a:spcBef>
                <a:spcPct val="0"/>
              </a:spcBef>
            </a:pPr>
            <a:r>
              <a:rPr lang="en-US" b="true" sz="5299">
                <a:solidFill>
                  <a:srgbClr val="FFFFFF"/>
                </a:solidFill>
                <a:latin typeface="Nourd Bold"/>
                <a:ea typeface="Nourd Bold"/>
                <a:cs typeface="Nourd Bold"/>
                <a:sym typeface="Nourd Bold"/>
              </a:rPr>
              <a:t>How Does a Reverse Mortgage Work? </a:t>
            </a:r>
          </a:p>
        </p:txBody>
      </p:sp>
      <p:sp>
        <p:nvSpPr>
          <p:cNvPr name="TextBox 8" id="8"/>
          <p:cNvSpPr txBox="true"/>
          <p:nvPr/>
        </p:nvSpPr>
        <p:spPr>
          <a:xfrm rot="0">
            <a:off x="9144000" y="3226001"/>
            <a:ext cx="7095452" cy="2957831"/>
          </a:xfrm>
          <a:prstGeom prst="rect">
            <a:avLst/>
          </a:prstGeom>
        </p:spPr>
        <p:txBody>
          <a:bodyPr anchor="t" rtlCol="false" tIns="0" lIns="0" bIns="0" rIns="0">
            <a:spAutoFit/>
          </a:bodyPr>
          <a:lstStyle/>
          <a:p>
            <a:pPr algn="l">
              <a:lnSpc>
                <a:spcPts val="3919"/>
              </a:lnSpc>
              <a:spcBef>
                <a:spcPct val="0"/>
              </a:spcBef>
            </a:pPr>
            <a:r>
              <a:rPr lang="en-US" sz="2799">
                <a:solidFill>
                  <a:srgbClr val="0E416B"/>
                </a:solidFill>
                <a:latin typeface="Canva Sans"/>
                <a:ea typeface="Canva Sans"/>
                <a:cs typeface="Canva Sans"/>
                <a:sym typeface="Canva Sans"/>
              </a:rPr>
              <a:t>The lender makes payment(s) to you based on a percentage of accumulated home equity. You are given the option to receive the cash value of the equity in the form of a lump sum, monthly distributions, or a line of credit.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908803" y="150937"/>
            <a:ext cx="3350497" cy="1838585"/>
          </a:xfrm>
          <a:custGeom>
            <a:avLst/>
            <a:gdLst/>
            <a:ahLst/>
            <a:cxnLst/>
            <a:rect r="r" b="b" t="t" l="l"/>
            <a:pathLst>
              <a:path h="1838585" w="3350497">
                <a:moveTo>
                  <a:pt x="0" y="0"/>
                </a:moveTo>
                <a:lnTo>
                  <a:pt x="3350497" y="0"/>
                </a:lnTo>
                <a:lnTo>
                  <a:pt x="3350497" y="1838586"/>
                </a:lnTo>
                <a:lnTo>
                  <a:pt x="0" y="1838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914400"/>
            <a:ext cx="9110216" cy="1012191"/>
          </a:xfrm>
          <a:prstGeom prst="rect">
            <a:avLst/>
          </a:prstGeom>
        </p:spPr>
        <p:txBody>
          <a:bodyPr anchor="t" rtlCol="false" tIns="0" lIns="0" bIns="0" rIns="0">
            <a:spAutoFit/>
          </a:bodyPr>
          <a:lstStyle/>
          <a:p>
            <a:pPr algn="ctr">
              <a:lnSpc>
                <a:spcPts val="8259"/>
              </a:lnSpc>
              <a:spcBef>
                <a:spcPct val="0"/>
              </a:spcBef>
            </a:pPr>
            <a:r>
              <a:rPr lang="en-US" b="true" sz="5899">
                <a:solidFill>
                  <a:srgbClr val="0E416B"/>
                </a:solidFill>
                <a:latin typeface="Nourd Bold"/>
                <a:ea typeface="Nourd Bold"/>
                <a:cs typeface="Nourd Bold"/>
                <a:sym typeface="Nourd Bold"/>
              </a:rPr>
              <a:t>Reverse Mortgage Uses</a:t>
            </a:r>
          </a:p>
        </p:txBody>
      </p:sp>
      <p:sp>
        <p:nvSpPr>
          <p:cNvPr name="Freeform 4" id="4"/>
          <p:cNvSpPr/>
          <p:nvPr/>
        </p:nvSpPr>
        <p:spPr>
          <a:xfrm flipH="false" flipV="false" rot="-5400000">
            <a:off x="-1101497" y="788953"/>
            <a:ext cx="2682488" cy="479495"/>
          </a:xfrm>
          <a:custGeom>
            <a:avLst/>
            <a:gdLst/>
            <a:ahLst/>
            <a:cxnLst/>
            <a:rect r="r" b="b" t="t" l="l"/>
            <a:pathLst>
              <a:path h="479495" w="2682488">
                <a:moveTo>
                  <a:pt x="0" y="0"/>
                </a:moveTo>
                <a:lnTo>
                  <a:pt x="2682488" y="0"/>
                </a:lnTo>
                <a:lnTo>
                  <a:pt x="2682488" y="479494"/>
                </a:lnTo>
                <a:lnTo>
                  <a:pt x="0" y="4794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8700" y="1898016"/>
            <a:ext cx="12551977" cy="629285"/>
          </a:xfrm>
          <a:prstGeom prst="rect">
            <a:avLst/>
          </a:prstGeom>
        </p:spPr>
        <p:txBody>
          <a:bodyPr anchor="t" rtlCol="false" tIns="0" lIns="0" bIns="0" rIns="0">
            <a:spAutoFit/>
          </a:bodyPr>
          <a:lstStyle/>
          <a:p>
            <a:pPr algn="l">
              <a:lnSpc>
                <a:spcPts val="2590"/>
              </a:lnSpc>
              <a:spcBef>
                <a:spcPct val="0"/>
              </a:spcBef>
            </a:pPr>
            <a:r>
              <a:rPr lang="en-US" b="true" sz="1850">
                <a:solidFill>
                  <a:srgbClr val="0E416B"/>
                </a:solidFill>
                <a:latin typeface="Nourd Bold"/>
                <a:ea typeface="Nourd Bold"/>
                <a:cs typeface="Nourd Bold"/>
                <a:sym typeface="Nourd Bold"/>
              </a:rPr>
              <a:t>Reverse Mortgages have grown to become a useful retirement planning solution, covering a spectrum of senior needs, including: </a:t>
            </a:r>
          </a:p>
        </p:txBody>
      </p:sp>
      <p:grpSp>
        <p:nvGrpSpPr>
          <p:cNvPr name="Group 6" id="6"/>
          <p:cNvGrpSpPr/>
          <p:nvPr/>
        </p:nvGrpSpPr>
        <p:grpSpPr>
          <a:xfrm rot="0">
            <a:off x="1028700" y="2783255"/>
            <a:ext cx="3479748" cy="2875770"/>
            <a:chOff x="0" y="0"/>
            <a:chExt cx="752185" cy="621628"/>
          </a:xfrm>
        </p:grpSpPr>
        <p:sp>
          <p:nvSpPr>
            <p:cNvPr name="Freeform 7" id="7"/>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8" id="8"/>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4687260" y="2783255"/>
            <a:ext cx="3479748" cy="2875770"/>
            <a:chOff x="0" y="0"/>
            <a:chExt cx="752185" cy="621628"/>
          </a:xfrm>
        </p:grpSpPr>
        <p:sp>
          <p:nvSpPr>
            <p:cNvPr name="Freeform 10" id="10"/>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11" id="11"/>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8345820" y="2783255"/>
            <a:ext cx="3479748" cy="2875770"/>
            <a:chOff x="0" y="0"/>
            <a:chExt cx="752185" cy="621628"/>
          </a:xfrm>
        </p:grpSpPr>
        <p:sp>
          <p:nvSpPr>
            <p:cNvPr name="Freeform 13" id="13"/>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14" id="14"/>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2004380" y="2783255"/>
            <a:ext cx="3479748" cy="2875770"/>
            <a:chOff x="0" y="0"/>
            <a:chExt cx="752185" cy="621628"/>
          </a:xfrm>
        </p:grpSpPr>
        <p:sp>
          <p:nvSpPr>
            <p:cNvPr name="Freeform 16" id="16"/>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17" id="17"/>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1028700" y="5972372"/>
            <a:ext cx="3479748" cy="2875770"/>
            <a:chOff x="0" y="0"/>
            <a:chExt cx="752185" cy="621628"/>
          </a:xfrm>
        </p:grpSpPr>
        <p:sp>
          <p:nvSpPr>
            <p:cNvPr name="Freeform 19" id="19"/>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0" id="20"/>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4687260" y="5972372"/>
            <a:ext cx="3479748" cy="2875770"/>
            <a:chOff x="0" y="0"/>
            <a:chExt cx="752185" cy="621628"/>
          </a:xfrm>
        </p:grpSpPr>
        <p:sp>
          <p:nvSpPr>
            <p:cNvPr name="Freeform 22" id="22"/>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3" id="23"/>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8345820" y="5972372"/>
            <a:ext cx="3479748" cy="2875770"/>
            <a:chOff x="0" y="0"/>
            <a:chExt cx="752185" cy="621628"/>
          </a:xfrm>
        </p:grpSpPr>
        <p:sp>
          <p:nvSpPr>
            <p:cNvPr name="Freeform 25" id="25"/>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6" id="26"/>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12004380" y="5972372"/>
            <a:ext cx="3479748" cy="2875770"/>
            <a:chOff x="0" y="0"/>
            <a:chExt cx="752185" cy="621628"/>
          </a:xfrm>
        </p:grpSpPr>
        <p:sp>
          <p:nvSpPr>
            <p:cNvPr name="Freeform 28" id="28"/>
            <p:cNvSpPr/>
            <p:nvPr/>
          </p:nvSpPr>
          <p:spPr>
            <a:xfrm flipH="false" flipV="false" rot="0">
              <a:off x="0" y="0"/>
              <a:ext cx="752185" cy="621628"/>
            </a:xfrm>
            <a:custGeom>
              <a:avLst/>
              <a:gdLst/>
              <a:ahLst/>
              <a:cxnLst/>
              <a:rect r="r" b="b" t="t" l="l"/>
              <a:pathLst>
                <a:path h="621628" w="752185">
                  <a:moveTo>
                    <a:pt x="37822" y="0"/>
                  </a:moveTo>
                  <a:lnTo>
                    <a:pt x="714362" y="0"/>
                  </a:lnTo>
                  <a:cubicBezTo>
                    <a:pt x="735251" y="0"/>
                    <a:pt x="752185" y="16934"/>
                    <a:pt x="752185" y="37822"/>
                  </a:cubicBezTo>
                  <a:lnTo>
                    <a:pt x="752185" y="583806"/>
                  </a:lnTo>
                  <a:cubicBezTo>
                    <a:pt x="752185" y="604695"/>
                    <a:pt x="735251" y="621628"/>
                    <a:pt x="714362" y="621628"/>
                  </a:cubicBezTo>
                  <a:lnTo>
                    <a:pt x="37822" y="621628"/>
                  </a:lnTo>
                  <a:cubicBezTo>
                    <a:pt x="16934" y="621628"/>
                    <a:pt x="0" y="604695"/>
                    <a:pt x="0" y="583806"/>
                  </a:cubicBezTo>
                  <a:lnTo>
                    <a:pt x="0" y="37822"/>
                  </a:lnTo>
                  <a:cubicBezTo>
                    <a:pt x="0" y="16934"/>
                    <a:pt x="16934" y="0"/>
                    <a:pt x="37822" y="0"/>
                  </a:cubicBezTo>
                  <a:close/>
                </a:path>
              </a:pathLst>
            </a:custGeom>
            <a:solidFill>
              <a:srgbClr val="0E416B"/>
            </a:solidFill>
          </p:spPr>
        </p:sp>
        <p:sp>
          <p:nvSpPr>
            <p:cNvPr name="TextBox 29" id="29"/>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0">
            <a:off x="1524825" y="3593629"/>
            <a:ext cx="2487499" cy="1307204"/>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Supplemental retirement income </a:t>
            </a:r>
          </a:p>
        </p:txBody>
      </p:sp>
      <p:sp>
        <p:nvSpPr>
          <p:cNvPr name="TextBox 31" id="31"/>
          <p:cNvSpPr txBox="true"/>
          <p:nvPr/>
        </p:nvSpPr>
        <p:spPr>
          <a:xfrm rot="0">
            <a:off x="5183385" y="3764229"/>
            <a:ext cx="2487499"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Daily living expenses</a:t>
            </a:r>
          </a:p>
        </p:txBody>
      </p:sp>
      <p:sp>
        <p:nvSpPr>
          <p:cNvPr name="TextBox 32" id="32"/>
          <p:cNvSpPr txBox="true"/>
          <p:nvPr/>
        </p:nvSpPr>
        <p:spPr>
          <a:xfrm rot="0">
            <a:off x="8690950" y="3764229"/>
            <a:ext cx="2789488"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Home repair or modification</a:t>
            </a:r>
          </a:p>
        </p:txBody>
      </p:sp>
      <p:sp>
        <p:nvSpPr>
          <p:cNvPr name="TextBox 33" id="33"/>
          <p:cNvSpPr txBox="true"/>
          <p:nvPr/>
        </p:nvSpPr>
        <p:spPr>
          <a:xfrm rot="0">
            <a:off x="12500504" y="3593629"/>
            <a:ext cx="2487499" cy="1307204"/>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Health care or caregiver expenses</a:t>
            </a:r>
          </a:p>
        </p:txBody>
      </p:sp>
      <p:sp>
        <p:nvSpPr>
          <p:cNvPr name="TextBox 34" id="34"/>
          <p:cNvSpPr txBox="true"/>
          <p:nvPr/>
        </p:nvSpPr>
        <p:spPr>
          <a:xfrm rot="0">
            <a:off x="1524825" y="6953347"/>
            <a:ext cx="2487499"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Debt reduction</a:t>
            </a:r>
          </a:p>
        </p:txBody>
      </p:sp>
      <p:sp>
        <p:nvSpPr>
          <p:cNvPr name="TextBox 35" id="35"/>
          <p:cNvSpPr txBox="true"/>
          <p:nvPr/>
        </p:nvSpPr>
        <p:spPr>
          <a:xfrm rot="0">
            <a:off x="5183385" y="6953347"/>
            <a:ext cx="2487499"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Property taxes and insurance</a:t>
            </a:r>
          </a:p>
        </p:txBody>
      </p:sp>
      <p:sp>
        <p:nvSpPr>
          <p:cNvPr name="TextBox 36" id="36"/>
          <p:cNvSpPr txBox="true"/>
          <p:nvPr/>
        </p:nvSpPr>
        <p:spPr>
          <a:xfrm rot="0">
            <a:off x="8841944" y="6732843"/>
            <a:ext cx="2487499" cy="1307204"/>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Delay of Social Security benefits</a:t>
            </a:r>
          </a:p>
        </p:txBody>
      </p:sp>
      <p:sp>
        <p:nvSpPr>
          <p:cNvPr name="TextBox 37" id="37"/>
          <p:cNvSpPr txBox="true"/>
          <p:nvPr/>
        </p:nvSpPr>
        <p:spPr>
          <a:xfrm rot="0">
            <a:off x="12425007" y="6953347"/>
            <a:ext cx="2638493" cy="866196"/>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Divorce/equity buyout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TextBox 3" id="3"/>
          <p:cNvSpPr txBox="true"/>
          <p:nvPr/>
        </p:nvSpPr>
        <p:spPr>
          <a:xfrm rot="0">
            <a:off x="3161857" y="914400"/>
            <a:ext cx="11964286" cy="1012191"/>
          </a:xfrm>
          <a:prstGeom prst="rect">
            <a:avLst/>
          </a:prstGeom>
        </p:spPr>
        <p:txBody>
          <a:bodyPr anchor="t" rtlCol="false" tIns="0" lIns="0" bIns="0" rIns="0">
            <a:spAutoFit/>
          </a:bodyPr>
          <a:lstStyle/>
          <a:p>
            <a:pPr algn="ctr">
              <a:lnSpc>
                <a:spcPts val="8259"/>
              </a:lnSpc>
              <a:spcBef>
                <a:spcPct val="0"/>
              </a:spcBef>
            </a:pPr>
            <a:r>
              <a:rPr lang="en-US" b="true" sz="5899">
                <a:solidFill>
                  <a:srgbClr val="0E416B"/>
                </a:solidFill>
                <a:latin typeface="Nourd Bold"/>
                <a:ea typeface="Nourd Bold"/>
                <a:cs typeface="Nourd Bold"/>
                <a:sym typeface="Nourd Bold"/>
              </a:rPr>
              <a:t>Reverse Mortgage Advantages</a:t>
            </a:r>
          </a:p>
        </p:txBody>
      </p:sp>
      <p:sp>
        <p:nvSpPr>
          <p:cNvPr name="TextBox 4" id="4"/>
          <p:cNvSpPr txBox="true"/>
          <p:nvPr/>
        </p:nvSpPr>
        <p:spPr>
          <a:xfrm rot="0">
            <a:off x="3644925" y="2258717"/>
            <a:ext cx="10998149" cy="4807258"/>
          </a:xfrm>
          <a:prstGeom prst="rect">
            <a:avLst/>
          </a:prstGeom>
        </p:spPr>
        <p:txBody>
          <a:bodyPr anchor="t" rtlCol="false" tIns="0" lIns="0" bIns="0" rIns="0">
            <a:spAutoFit/>
          </a:bodyPr>
          <a:lstStyle/>
          <a:p>
            <a:pPr algn="ctr">
              <a:lnSpc>
                <a:spcPts val="7743"/>
              </a:lnSpc>
            </a:pPr>
            <a:r>
              <a:rPr lang="en-US" sz="3871">
                <a:solidFill>
                  <a:srgbClr val="0E416B"/>
                </a:solidFill>
                <a:latin typeface="Canva Sans"/>
                <a:ea typeface="Canva Sans"/>
                <a:cs typeface="Canva Sans"/>
                <a:sym typeface="Canva Sans"/>
              </a:rPr>
              <a:t>No monthly principal or interest payments</a:t>
            </a:r>
          </a:p>
          <a:p>
            <a:pPr algn="ctr">
              <a:lnSpc>
                <a:spcPts val="7743"/>
              </a:lnSpc>
            </a:pPr>
            <a:r>
              <a:rPr lang="en-US" sz="3871">
                <a:solidFill>
                  <a:srgbClr val="0E416B"/>
                </a:solidFill>
                <a:latin typeface="Canva Sans"/>
                <a:ea typeface="Canva Sans"/>
                <a:cs typeface="Canva Sans"/>
                <a:sym typeface="Canva Sans"/>
              </a:rPr>
              <a:t>Non-taxable proceeds*</a:t>
            </a:r>
          </a:p>
          <a:p>
            <a:pPr algn="ctr">
              <a:lnSpc>
                <a:spcPts val="7743"/>
              </a:lnSpc>
            </a:pPr>
            <a:r>
              <a:rPr lang="en-US" sz="3871">
                <a:solidFill>
                  <a:srgbClr val="0E416B"/>
                </a:solidFill>
                <a:latin typeface="Canva Sans"/>
                <a:ea typeface="Canva Sans"/>
                <a:cs typeface="Canva Sans"/>
                <a:sym typeface="Canva Sans"/>
              </a:rPr>
              <a:t>No restrictions for how the funds can be used</a:t>
            </a:r>
          </a:p>
          <a:p>
            <a:pPr algn="ctr">
              <a:lnSpc>
                <a:spcPts val="7743"/>
              </a:lnSpc>
            </a:pPr>
            <a:r>
              <a:rPr lang="en-US" sz="3871">
                <a:solidFill>
                  <a:srgbClr val="0E416B"/>
                </a:solidFill>
                <a:latin typeface="Canva Sans"/>
                <a:ea typeface="Canva Sans"/>
                <a:cs typeface="Canva Sans"/>
                <a:sym typeface="Canva Sans"/>
              </a:rPr>
              <a:t>Retained property title and ownership</a:t>
            </a:r>
          </a:p>
          <a:p>
            <a:pPr algn="ctr">
              <a:lnSpc>
                <a:spcPts val="7743"/>
              </a:lnSpc>
            </a:pPr>
            <a:r>
              <a:rPr lang="en-US" sz="3871">
                <a:solidFill>
                  <a:srgbClr val="0E416B"/>
                </a:solidFill>
                <a:latin typeface="Canva Sans"/>
                <a:ea typeface="Canva Sans"/>
                <a:cs typeface="Canva Sans"/>
                <a:sym typeface="Canva Sans"/>
              </a:rPr>
              <a:t>Ability to continue living in the home</a:t>
            </a:r>
          </a:p>
        </p:txBody>
      </p:sp>
      <p:sp>
        <p:nvSpPr>
          <p:cNvPr name="TextBox 5" id="5"/>
          <p:cNvSpPr txBox="true"/>
          <p:nvPr/>
        </p:nvSpPr>
        <p:spPr>
          <a:xfrm rot="0">
            <a:off x="7770093" y="7492344"/>
            <a:ext cx="2747814" cy="240664"/>
          </a:xfrm>
          <a:prstGeom prst="rect">
            <a:avLst/>
          </a:prstGeom>
        </p:spPr>
        <p:txBody>
          <a:bodyPr anchor="t" rtlCol="false" tIns="0" lIns="0" bIns="0" rIns="0">
            <a:spAutoFit/>
          </a:bodyPr>
          <a:lstStyle/>
          <a:p>
            <a:pPr algn="ctr">
              <a:lnSpc>
                <a:spcPts val="1960"/>
              </a:lnSpc>
            </a:pPr>
            <a:r>
              <a:rPr lang="en-US" sz="1400">
                <a:solidFill>
                  <a:srgbClr val="0E416B"/>
                </a:solidFill>
                <a:latin typeface="Canva Sans"/>
                <a:ea typeface="Canva Sans"/>
                <a:cs typeface="Canva Sans"/>
                <a:sym typeface="Canva Sans"/>
              </a:rPr>
              <a:t>*Please consult your tax advisor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3"/>
            <a:stretch>
              <a:fillRect l="0" t="0" r="0" b="0"/>
            </a:stretch>
          </a:blipFill>
        </p:spPr>
      </p:sp>
      <p:sp>
        <p:nvSpPr>
          <p:cNvPr name="Freeform 4" id="4"/>
          <p:cNvSpPr/>
          <p:nvPr/>
        </p:nvSpPr>
        <p:spPr>
          <a:xfrm flipH="false" flipV="false" rot="0">
            <a:off x="1170330" y="3439512"/>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8700" y="914400"/>
            <a:ext cx="7821602" cy="205994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Borrower Eligibility Requirements</a:t>
            </a:r>
          </a:p>
        </p:txBody>
      </p:sp>
      <p:sp>
        <p:nvSpPr>
          <p:cNvPr name="TextBox 6" id="6"/>
          <p:cNvSpPr txBox="true"/>
          <p:nvPr/>
        </p:nvSpPr>
        <p:spPr>
          <a:xfrm rot="0">
            <a:off x="1843074" y="3258537"/>
            <a:ext cx="8820585" cy="4204335"/>
          </a:xfrm>
          <a:prstGeom prst="rect">
            <a:avLst/>
          </a:prstGeom>
        </p:spPr>
        <p:txBody>
          <a:bodyPr anchor="t" rtlCol="false" tIns="0" lIns="0" bIns="0" rIns="0">
            <a:spAutoFit/>
          </a:bodyPr>
          <a:lstStyle/>
          <a:p>
            <a:pPr algn="l">
              <a:lnSpc>
                <a:spcPts val="4800"/>
              </a:lnSpc>
            </a:pPr>
            <a:r>
              <a:rPr lang="en-US" sz="2400">
                <a:solidFill>
                  <a:srgbClr val="0E416B"/>
                </a:solidFill>
                <a:latin typeface="Canva Sans"/>
                <a:ea typeface="Canva Sans"/>
                <a:cs typeface="Canva Sans"/>
                <a:sym typeface="Canva Sans"/>
              </a:rPr>
              <a:t>At lease one homeowner must be 62 years of age or older</a:t>
            </a:r>
          </a:p>
          <a:p>
            <a:pPr algn="l">
              <a:lnSpc>
                <a:spcPts val="4800"/>
              </a:lnSpc>
            </a:pPr>
            <a:r>
              <a:rPr lang="en-US" sz="2400">
                <a:solidFill>
                  <a:srgbClr val="0E416B"/>
                </a:solidFill>
                <a:latin typeface="Canva Sans"/>
                <a:ea typeface="Canva Sans"/>
                <a:cs typeface="Canva Sans"/>
                <a:sym typeface="Canva Sans"/>
              </a:rPr>
              <a:t>Participate in a consumer information session given by a HUD-approved HECM counselor</a:t>
            </a:r>
          </a:p>
          <a:p>
            <a:pPr algn="l">
              <a:lnSpc>
                <a:spcPts val="4800"/>
              </a:lnSpc>
            </a:pPr>
            <a:r>
              <a:rPr lang="en-US" sz="2400">
                <a:solidFill>
                  <a:srgbClr val="0E416B"/>
                </a:solidFill>
                <a:latin typeface="Canva Sans"/>
                <a:ea typeface="Canva Sans"/>
                <a:cs typeface="Canva Sans"/>
                <a:sym typeface="Canva Sans"/>
              </a:rPr>
              <a:t>Occupy the property as a principal residence</a:t>
            </a:r>
          </a:p>
          <a:p>
            <a:pPr algn="l">
              <a:lnSpc>
                <a:spcPts val="4800"/>
              </a:lnSpc>
            </a:pPr>
            <a:r>
              <a:rPr lang="en-US" sz="2400">
                <a:solidFill>
                  <a:srgbClr val="0E416B"/>
                </a:solidFill>
                <a:latin typeface="Canva Sans"/>
                <a:ea typeface="Canva Sans"/>
                <a:cs typeface="Canva Sans"/>
                <a:sym typeface="Canva Sans"/>
              </a:rPr>
              <a:t>Have financial resources to continue to make timely payment of ongoing property charges such as property taxes, insurance and homeowner association fees, etc.</a:t>
            </a:r>
          </a:p>
        </p:txBody>
      </p:sp>
      <p:sp>
        <p:nvSpPr>
          <p:cNvPr name="Freeform 7" id="7"/>
          <p:cNvSpPr/>
          <p:nvPr/>
        </p:nvSpPr>
        <p:spPr>
          <a:xfrm flipH="false" flipV="false" rot="0">
            <a:off x="1170330" y="4087617"/>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70330" y="5208429"/>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170330" y="5876925"/>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658957"/>
            <a:ext cx="6601775" cy="5517240"/>
            <a:chOff x="0" y="0"/>
            <a:chExt cx="1738739" cy="1453100"/>
          </a:xfrm>
        </p:grpSpPr>
        <p:sp>
          <p:nvSpPr>
            <p:cNvPr name="Freeform 3" id="3"/>
            <p:cNvSpPr/>
            <p:nvPr/>
          </p:nvSpPr>
          <p:spPr>
            <a:xfrm flipH="false" flipV="false" rot="0">
              <a:off x="0" y="0"/>
              <a:ext cx="1738739" cy="1453100"/>
            </a:xfrm>
            <a:custGeom>
              <a:avLst/>
              <a:gdLst/>
              <a:ahLst/>
              <a:cxnLst/>
              <a:rect r="r" b="b" t="t" l="l"/>
              <a:pathLst>
                <a:path h="1453100" w="1738739">
                  <a:moveTo>
                    <a:pt x="0" y="0"/>
                  </a:moveTo>
                  <a:lnTo>
                    <a:pt x="1738739" y="0"/>
                  </a:lnTo>
                  <a:lnTo>
                    <a:pt x="1738739" y="1453100"/>
                  </a:lnTo>
                  <a:lnTo>
                    <a:pt x="0" y="1453100"/>
                  </a:lnTo>
                  <a:close/>
                </a:path>
              </a:pathLst>
            </a:custGeom>
            <a:solidFill>
              <a:srgbClr val="0E416B"/>
            </a:solidFill>
          </p:spPr>
        </p:sp>
        <p:sp>
          <p:nvSpPr>
            <p:cNvPr name="TextBox 4" id="4"/>
            <p:cNvSpPr txBox="true"/>
            <p:nvPr/>
          </p:nvSpPr>
          <p:spPr>
            <a:xfrm>
              <a:off x="0" y="-38100"/>
              <a:ext cx="1738739" cy="14912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120980" y="2658957"/>
            <a:ext cx="6601775" cy="5517240"/>
            <a:chOff x="0" y="0"/>
            <a:chExt cx="1738739" cy="1453100"/>
          </a:xfrm>
        </p:grpSpPr>
        <p:sp>
          <p:nvSpPr>
            <p:cNvPr name="Freeform 6" id="6"/>
            <p:cNvSpPr/>
            <p:nvPr/>
          </p:nvSpPr>
          <p:spPr>
            <a:xfrm flipH="false" flipV="false" rot="0">
              <a:off x="0" y="0"/>
              <a:ext cx="1738739" cy="1453100"/>
            </a:xfrm>
            <a:custGeom>
              <a:avLst/>
              <a:gdLst/>
              <a:ahLst/>
              <a:cxnLst/>
              <a:rect r="r" b="b" t="t" l="l"/>
              <a:pathLst>
                <a:path h="1453100" w="1738739">
                  <a:moveTo>
                    <a:pt x="0" y="0"/>
                  </a:moveTo>
                  <a:lnTo>
                    <a:pt x="1738739" y="0"/>
                  </a:lnTo>
                  <a:lnTo>
                    <a:pt x="1738739" y="1453100"/>
                  </a:lnTo>
                  <a:lnTo>
                    <a:pt x="0" y="1453100"/>
                  </a:lnTo>
                  <a:close/>
                </a:path>
              </a:pathLst>
            </a:custGeom>
            <a:solidFill>
              <a:srgbClr val="437FB9"/>
            </a:solidFill>
          </p:spPr>
        </p:sp>
        <p:sp>
          <p:nvSpPr>
            <p:cNvPr name="TextBox 7" id="7"/>
            <p:cNvSpPr txBox="true"/>
            <p:nvPr/>
          </p:nvSpPr>
          <p:spPr>
            <a:xfrm>
              <a:off x="0" y="-38100"/>
              <a:ext cx="1738739" cy="14912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4937503" y="1739664"/>
            <a:ext cx="3350497" cy="1838585"/>
          </a:xfrm>
          <a:custGeom>
            <a:avLst/>
            <a:gdLst/>
            <a:ahLst/>
            <a:cxnLst/>
            <a:rect r="r" b="b" t="t" l="l"/>
            <a:pathLst>
              <a:path h="1838585" w="3350497">
                <a:moveTo>
                  <a:pt x="0" y="0"/>
                </a:moveTo>
                <a:lnTo>
                  <a:pt x="3350497" y="0"/>
                </a:lnTo>
                <a:lnTo>
                  <a:pt x="3350497" y="1838585"/>
                </a:lnTo>
                <a:lnTo>
                  <a:pt x="0" y="18385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634655" y="2110804"/>
            <a:ext cx="1096306" cy="1096306"/>
          </a:xfrm>
          <a:custGeom>
            <a:avLst/>
            <a:gdLst/>
            <a:ahLst/>
            <a:cxnLst/>
            <a:rect r="r" b="b" t="t" l="l"/>
            <a:pathLst>
              <a:path h="1096306" w="1096306">
                <a:moveTo>
                  <a:pt x="0" y="0"/>
                </a:moveTo>
                <a:lnTo>
                  <a:pt x="1096306" y="0"/>
                </a:lnTo>
                <a:lnTo>
                  <a:pt x="1096306" y="1096306"/>
                </a:lnTo>
                <a:lnTo>
                  <a:pt x="0" y="1096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0883681" y="2110804"/>
            <a:ext cx="1076373" cy="1096306"/>
          </a:xfrm>
          <a:custGeom>
            <a:avLst/>
            <a:gdLst/>
            <a:ahLst/>
            <a:cxnLst/>
            <a:rect r="r" b="b" t="t" l="l"/>
            <a:pathLst>
              <a:path h="1096306" w="1076373">
                <a:moveTo>
                  <a:pt x="0" y="0"/>
                </a:moveTo>
                <a:lnTo>
                  <a:pt x="1076373" y="0"/>
                </a:lnTo>
                <a:lnTo>
                  <a:pt x="1076373" y="1096306"/>
                </a:lnTo>
                <a:lnTo>
                  <a:pt x="0" y="10963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028700" y="914400"/>
            <a:ext cx="13203550" cy="1012191"/>
          </a:xfrm>
          <a:prstGeom prst="rect">
            <a:avLst/>
          </a:prstGeom>
        </p:spPr>
        <p:txBody>
          <a:bodyPr anchor="t" rtlCol="false" tIns="0" lIns="0" bIns="0" rIns="0">
            <a:spAutoFit/>
          </a:bodyPr>
          <a:lstStyle/>
          <a:p>
            <a:pPr algn="l">
              <a:lnSpc>
                <a:spcPts val="8259"/>
              </a:lnSpc>
              <a:spcBef>
                <a:spcPct val="0"/>
              </a:spcBef>
            </a:pPr>
            <a:r>
              <a:rPr lang="en-US" b="true" sz="5899">
                <a:solidFill>
                  <a:srgbClr val="0E416B"/>
                </a:solidFill>
                <a:latin typeface="Nourd Bold"/>
                <a:ea typeface="Nourd Bold"/>
                <a:cs typeface="Nourd Bold"/>
                <a:sym typeface="Nourd Bold"/>
              </a:rPr>
              <a:t>Property Eligibility Requirements</a:t>
            </a:r>
          </a:p>
        </p:txBody>
      </p:sp>
      <p:sp>
        <p:nvSpPr>
          <p:cNvPr name="TextBox 12" id="12"/>
          <p:cNvSpPr txBox="true"/>
          <p:nvPr/>
        </p:nvSpPr>
        <p:spPr>
          <a:xfrm rot="0">
            <a:off x="2262613" y="3426709"/>
            <a:ext cx="4133950" cy="425189"/>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Eligible Properties</a:t>
            </a:r>
          </a:p>
        </p:txBody>
      </p:sp>
      <p:sp>
        <p:nvSpPr>
          <p:cNvPr name="TextBox 13" id="13"/>
          <p:cNvSpPr txBox="true"/>
          <p:nvPr/>
        </p:nvSpPr>
        <p:spPr>
          <a:xfrm rot="0">
            <a:off x="9354892" y="3426709"/>
            <a:ext cx="4133950" cy="425189"/>
          </a:xfrm>
          <a:prstGeom prst="rect">
            <a:avLst/>
          </a:prstGeom>
        </p:spPr>
        <p:txBody>
          <a:bodyPr anchor="t" rtlCol="false" tIns="0" lIns="0" bIns="0" rIns="0">
            <a:spAutoFit/>
          </a:bodyPr>
          <a:lstStyle/>
          <a:p>
            <a:pPr algn="ctr">
              <a:lnSpc>
                <a:spcPts val="3496"/>
              </a:lnSpc>
              <a:spcBef>
                <a:spcPct val="0"/>
              </a:spcBef>
            </a:pPr>
            <a:r>
              <a:rPr lang="en-US" b="true" sz="2497">
                <a:solidFill>
                  <a:srgbClr val="FFFFFF"/>
                </a:solidFill>
                <a:latin typeface="Nourd Bold"/>
                <a:ea typeface="Nourd Bold"/>
                <a:cs typeface="Nourd Bold"/>
                <a:sym typeface="Nourd Bold"/>
              </a:rPr>
              <a:t>Ineligible Properties</a:t>
            </a:r>
          </a:p>
        </p:txBody>
      </p:sp>
      <p:sp>
        <p:nvSpPr>
          <p:cNvPr name="TextBox 14" id="14"/>
          <p:cNvSpPr txBox="true"/>
          <p:nvPr/>
        </p:nvSpPr>
        <p:spPr>
          <a:xfrm rot="0">
            <a:off x="1263788" y="3985249"/>
            <a:ext cx="6131598" cy="2613082"/>
          </a:xfrm>
          <a:prstGeom prst="rect">
            <a:avLst/>
          </a:prstGeom>
        </p:spPr>
        <p:txBody>
          <a:bodyPr anchor="t" rtlCol="false" tIns="0" lIns="0" bIns="0" rIns="0">
            <a:spAutoFit/>
          </a:bodyPr>
          <a:lstStyle/>
          <a:p>
            <a:pPr algn="ctr" marL="539265" indent="-269633" lvl="1">
              <a:lnSpc>
                <a:spcPts val="3496"/>
              </a:lnSpc>
              <a:buFont typeface="Arial"/>
              <a:buChar char="•"/>
            </a:pPr>
            <a:r>
              <a:rPr lang="en-US" sz="2497">
                <a:solidFill>
                  <a:srgbClr val="FFFFFF"/>
                </a:solidFill>
                <a:latin typeface="Nourd"/>
                <a:ea typeface="Nourd"/>
                <a:cs typeface="Nourd"/>
                <a:sym typeface="Nourd"/>
              </a:rPr>
              <a:t>Single-family home or a 2-4 unit home</a:t>
            </a:r>
          </a:p>
          <a:p>
            <a:pPr algn="l" marL="539265" indent="-269633" lvl="1">
              <a:lnSpc>
                <a:spcPts val="3496"/>
              </a:lnSpc>
              <a:buFont typeface="Arial"/>
              <a:buChar char="•"/>
            </a:pPr>
            <a:r>
              <a:rPr lang="en-US" sz="2497">
                <a:solidFill>
                  <a:srgbClr val="FFFFFF"/>
                </a:solidFill>
                <a:latin typeface="Nourd"/>
                <a:ea typeface="Nourd"/>
                <a:cs typeface="Nourd"/>
                <a:sym typeface="Nourd"/>
              </a:rPr>
              <a:t>HUD/FHA approved condo (meets HUD spot approval guidelines)</a:t>
            </a:r>
          </a:p>
          <a:p>
            <a:pPr algn="l" marL="539265" indent="-269633" lvl="1">
              <a:lnSpc>
                <a:spcPts val="3496"/>
              </a:lnSpc>
              <a:buFont typeface="Arial"/>
              <a:buChar char="•"/>
            </a:pPr>
            <a:r>
              <a:rPr lang="en-US" sz="2497">
                <a:solidFill>
                  <a:srgbClr val="FFFFFF"/>
                </a:solidFill>
                <a:latin typeface="Nourd"/>
                <a:ea typeface="Nourd"/>
                <a:cs typeface="Nourd"/>
                <a:sym typeface="Nourd"/>
              </a:rPr>
              <a:t>Manufactured home that meets HUD requirements</a:t>
            </a:r>
          </a:p>
          <a:p>
            <a:pPr algn="l" marL="539265" indent="-269633" lvl="1">
              <a:lnSpc>
                <a:spcPts val="3496"/>
              </a:lnSpc>
              <a:buFont typeface="Arial"/>
              <a:buChar char="•"/>
            </a:pPr>
            <a:r>
              <a:rPr lang="en-US" sz="2497">
                <a:solidFill>
                  <a:srgbClr val="FFFFFF"/>
                </a:solidFill>
                <a:latin typeface="Nourd"/>
                <a:ea typeface="Nourd"/>
                <a:cs typeface="Nourd"/>
                <a:sym typeface="Nourd"/>
              </a:rPr>
              <a:t>New Construction</a:t>
            </a:r>
          </a:p>
        </p:txBody>
      </p:sp>
      <p:sp>
        <p:nvSpPr>
          <p:cNvPr name="TextBox 15" id="15"/>
          <p:cNvSpPr txBox="true"/>
          <p:nvPr/>
        </p:nvSpPr>
        <p:spPr>
          <a:xfrm rot="0">
            <a:off x="8356068" y="3985249"/>
            <a:ext cx="6131598" cy="3051232"/>
          </a:xfrm>
          <a:prstGeom prst="rect">
            <a:avLst/>
          </a:prstGeom>
        </p:spPr>
        <p:txBody>
          <a:bodyPr anchor="t" rtlCol="false" tIns="0" lIns="0" bIns="0" rIns="0">
            <a:spAutoFit/>
          </a:bodyPr>
          <a:lstStyle/>
          <a:p>
            <a:pPr algn="l" marL="539265" indent="-269633" lvl="1">
              <a:lnSpc>
                <a:spcPts val="3496"/>
              </a:lnSpc>
              <a:buFont typeface="Arial"/>
              <a:buChar char="•"/>
            </a:pPr>
            <a:r>
              <a:rPr lang="en-US" sz="2497">
                <a:solidFill>
                  <a:srgbClr val="FFFFFF"/>
                </a:solidFill>
                <a:latin typeface="Nourd"/>
                <a:ea typeface="Nourd"/>
                <a:cs typeface="Nourd"/>
                <a:sym typeface="Nourd"/>
              </a:rPr>
              <a:t>Co-ops</a:t>
            </a:r>
          </a:p>
          <a:p>
            <a:pPr algn="l" marL="539265" indent="-269633" lvl="1">
              <a:lnSpc>
                <a:spcPts val="3496"/>
              </a:lnSpc>
              <a:buFont typeface="Arial"/>
              <a:buChar char="•"/>
            </a:pPr>
            <a:r>
              <a:rPr lang="en-US" sz="2497">
                <a:solidFill>
                  <a:srgbClr val="FFFFFF"/>
                </a:solidFill>
                <a:latin typeface="Nourd"/>
                <a:ea typeface="Nourd"/>
                <a:cs typeface="Nourd"/>
                <a:sym typeface="Nourd"/>
              </a:rPr>
              <a:t>Boarding houses</a:t>
            </a:r>
          </a:p>
          <a:p>
            <a:pPr algn="l" marL="539265" indent="-269633" lvl="1">
              <a:lnSpc>
                <a:spcPts val="3496"/>
              </a:lnSpc>
              <a:buFont typeface="Arial"/>
              <a:buChar char="•"/>
            </a:pPr>
            <a:r>
              <a:rPr lang="en-US" sz="2497">
                <a:solidFill>
                  <a:srgbClr val="FFFFFF"/>
                </a:solidFill>
                <a:latin typeface="Nourd"/>
                <a:ea typeface="Nourd"/>
                <a:cs typeface="Nourd"/>
                <a:sym typeface="Nourd"/>
              </a:rPr>
              <a:t>Bed and breakfasts</a:t>
            </a:r>
          </a:p>
          <a:p>
            <a:pPr algn="l" marL="539265" indent="-269633" lvl="1">
              <a:lnSpc>
                <a:spcPts val="3496"/>
              </a:lnSpc>
              <a:buFont typeface="Arial"/>
              <a:buChar char="•"/>
            </a:pPr>
            <a:r>
              <a:rPr lang="en-US" sz="2497">
                <a:solidFill>
                  <a:srgbClr val="FFFFFF"/>
                </a:solidFill>
                <a:latin typeface="Nourd"/>
                <a:ea typeface="Nourd"/>
                <a:cs typeface="Nourd"/>
                <a:sym typeface="Nourd"/>
              </a:rPr>
              <a:t>Manufactured Homes built before 7/5/1976</a:t>
            </a:r>
          </a:p>
          <a:p>
            <a:pPr algn="l" marL="539265" indent="-269633" lvl="1">
              <a:lnSpc>
                <a:spcPts val="3496"/>
              </a:lnSpc>
              <a:buFont typeface="Arial"/>
              <a:buChar char="•"/>
            </a:pPr>
            <a:r>
              <a:rPr lang="en-US" sz="2497">
                <a:solidFill>
                  <a:srgbClr val="FFFFFF"/>
                </a:solidFill>
                <a:latin typeface="Nourd"/>
                <a:ea typeface="Nourd"/>
                <a:cs typeface="Nourd"/>
                <a:sym typeface="Nourd"/>
              </a:rPr>
              <a:t>Condo units that are not HUD/FHA approved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640863"/>
            <a:ext cx="6255629" cy="6255629"/>
          </a:xfrm>
          <a:custGeom>
            <a:avLst/>
            <a:gdLst/>
            <a:ahLst/>
            <a:cxnLst/>
            <a:rect r="r" b="b" t="t" l="l"/>
            <a:pathLst>
              <a:path h="6255629" w="6255629">
                <a:moveTo>
                  <a:pt x="0" y="0"/>
                </a:moveTo>
                <a:lnTo>
                  <a:pt x="6255629" y="0"/>
                </a:lnTo>
                <a:lnTo>
                  <a:pt x="6255629" y="6255629"/>
                </a:lnTo>
                <a:lnTo>
                  <a:pt x="0" y="6255629"/>
                </a:lnTo>
                <a:lnTo>
                  <a:pt x="0" y="0"/>
                </a:lnTo>
                <a:close/>
              </a:path>
            </a:pathLst>
          </a:custGeom>
          <a:blipFill>
            <a:blip r:embed="rId2"/>
            <a:stretch>
              <a:fillRect l="0" t="0" r="0" b="0"/>
            </a:stretch>
          </a:blipFill>
        </p:spPr>
      </p:sp>
      <p:grpSp>
        <p:nvGrpSpPr>
          <p:cNvPr name="Group 3" id="3"/>
          <p:cNvGrpSpPr/>
          <p:nvPr/>
        </p:nvGrpSpPr>
        <p:grpSpPr>
          <a:xfrm rot="0">
            <a:off x="1028700" y="1544309"/>
            <a:ext cx="5192849" cy="5352183"/>
            <a:chOff x="0" y="0"/>
            <a:chExt cx="1367664" cy="1409629"/>
          </a:xfrm>
        </p:grpSpPr>
        <p:sp>
          <p:nvSpPr>
            <p:cNvPr name="Freeform 4" id="4"/>
            <p:cNvSpPr/>
            <p:nvPr/>
          </p:nvSpPr>
          <p:spPr>
            <a:xfrm flipH="false" flipV="false" rot="0">
              <a:off x="0" y="0"/>
              <a:ext cx="1367664" cy="1409628"/>
            </a:xfrm>
            <a:custGeom>
              <a:avLst/>
              <a:gdLst/>
              <a:ahLst/>
              <a:cxnLst/>
              <a:rect r="r" b="b" t="t" l="l"/>
              <a:pathLst>
                <a:path h="1409628" w="1367664">
                  <a:moveTo>
                    <a:pt x="0" y="0"/>
                  </a:moveTo>
                  <a:lnTo>
                    <a:pt x="1367664" y="0"/>
                  </a:lnTo>
                  <a:lnTo>
                    <a:pt x="1367664" y="1409628"/>
                  </a:lnTo>
                  <a:lnTo>
                    <a:pt x="0" y="1409628"/>
                  </a:lnTo>
                  <a:close/>
                </a:path>
              </a:pathLst>
            </a:custGeom>
            <a:solidFill>
              <a:srgbClr val="0E416B"/>
            </a:solidFill>
          </p:spPr>
        </p:sp>
        <p:sp>
          <p:nvSpPr>
            <p:cNvPr name="TextBox 5" id="5"/>
            <p:cNvSpPr txBox="true"/>
            <p:nvPr/>
          </p:nvSpPr>
          <p:spPr>
            <a:xfrm>
              <a:off x="0" y="-38100"/>
              <a:ext cx="1367664" cy="144772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4244252" y="0"/>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584488" y="2316035"/>
            <a:ext cx="4081273" cy="2770505"/>
          </a:xfrm>
          <a:prstGeom prst="rect">
            <a:avLst/>
          </a:prstGeom>
        </p:spPr>
        <p:txBody>
          <a:bodyPr anchor="t" rtlCol="false" tIns="0" lIns="0" bIns="0" rIns="0">
            <a:spAutoFit/>
          </a:bodyPr>
          <a:lstStyle/>
          <a:p>
            <a:pPr algn="ctr">
              <a:lnSpc>
                <a:spcPts val="7419"/>
              </a:lnSpc>
              <a:spcBef>
                <a:spcPct val="0"/>
              </a:spcBef>
            </a:pPr>
            <a:r>
              <a:rPr lang="en-US" b="true" sz="5299">
                <a:solidFill>
                  <a:srgbClr val="FFFFFF"/>
                </a:solidFill>
                <a:latin typeface="Nourd Bold"/>
                <a:ea typeface="Nourd Bold"/>
                <a:cs typeface="Nourd Bold"/>
                <a:sym typeface="Nourd Bold"/>
              </a:rPr>
              <a:t>How Much Equity Can I Access?</a:t>
            </a:r>
          </a:p>
        </p:txBody>
      </p:sp>
      <p:sp>
        <p:nvSpPr>
          <p:cNvPr name="TextBox 8" id="8"/>
          <p:cNvSpPr txBox="true"/>
          <p:nvPr/>
        </p:nvSpPr>
        <p:spPr>
          <a:xfrm rot="0">
            <a:off x="9144000" y="3226001"/>
            <a:ext cx="7095452" cy="3948431"/>
          </a:xfrm>
          <a:prstGeom prst="rect">
            <a:avLst/>
          </a:prstGeom>
        </p:spPr>
        <p:txBody>
          <a:bodyPr anchor="t" rtlCol="false" tIns="0" lIns="0" bIns="0" rIns="0">
            <a:spAutoFit/>
          </a:bodyPr>
          <a:lstStyle/>
          <a:p>
            <a:pPr algn="l">
              <a:lnSpc>
                <a:spcPts val="3919"/>
              </a:lnSpc>
            </a:pPr>
            <a:r>
              <a:rPr lang="en-US" sz="2799">
                <a:solidFill>
                  <a:srgbClr val="0E416B"/>
                </a:solidFill>
                <a:latin typeface="Canva Sans"/>
                <a:ea typeface="Canva Sans"/>
                <a:cs typeface="Canva Sans"/>
                <a:sym typeface="Canva Sans"/>
              </a:rPr>
              <a:t>The older the borrower(s), the more </a:t>
            </a:r>
          </a:p>
          <a:p>
            <a:pPr algn="l">
              <a:lnSpc>
                <a:spcPts val="3919"/>
              </a:lnSpc>
            </a:pPr>
            <a:r>
              <a:rPr lang="en-US" sz="2799">
                <a:solidFill>
                  <a:srgbClr val="0E416B"/>
                </a:solidFill>
                <a:latin typeface="Canva Sans"/>
                <a:ea typeface="Canva Sans"/>
                <a:cs typeface="Canva Sans"/>
                <a:sym typeface="Canva Sans"/>
              </a:rPr>
              <a:t>funds may be available. </a:t>
            </a:r>
          </a:p>
          <a:p>
            <a:pPr algn="l">
              <a:lnSpc>
                <a:spcPts val="3919"/>
              </a:lnSpc>
            </a:pPr>
          </a:p>
          <a:p>
            <a:pPr algn="l">
              <a:lnSpc>
                <a:spcPts val="3919"/>
              </a:lnSpc>
            </a:pPr>
            <a:r>
              <a:rPr lang="en-US" sz="2799">
                <a:solidFill>
                  <a:srgbClr val="0E416B"/>
                </a:solidFill>
                <a:latin typeface="Canva Sans"/>
                <a:ea typeface="Canva Sans"/>
                <a:cs typeface="Canva Sans"/>
                <a:sym typeface="Canva Sans"/>
              </a:rPr>
              <a:t>The higher the appraised home value, the more funds may be available.</a:t>
            </a:r>
          </a:p>
          <a:p>
            <a:pPr algn="l">
              <a:lnSpc>
                <a:spcPts val="3919"/>
              </a:lnSpc>
            </a:pPr>
          </a:p>
          <a:p>
            <a:pPr algn="l">
              <a:lnSpc>
                <a:spcPts val="3919"/>
              </a:lnSpc>
              <a:spcBef>
                <a:spcPct val="0"/>
              </a:spcBef>
            </a:pPr>
            <a:r>
              <a:rPr lang="en-US" sz="2799">
                <a:solidFill>
                  <a:srgbClr val="0E416B"/>
                </a:solidFill>
                <a:latin typeface="Canva Sans"/>
                <a:ea typeface="Canva Sans"/>
                <a:cs typeface="Canva Sans"/>
                <a:sym typeface="Canva Sans"/>
              </a:rPr>
              <a:t>The lower the interest rate, the more funds may be available.</a:t>
            </a:r>
          </a:p>
        </p:txBody>
      </p:sp>
      <p:grpSp>
        <p:nvGrpSpPr>
          <p:cNvPr name="Group 9" id="9"/>
          <p:cNvGrpSpPr/>
          <p:nvPr/>
        </p:nvGrpSpPr>
        <p:grpSpPr>
          <a:xfrm rot="0">
            <a:off x="10490815" y="7692844"/>
            <a:ext cx="8804419" cy="1882243"/>
            <a:chOff x="0" y="0"/>
            <a:chExt cx="2318859" cy="495735"/>
          </a:xfrm>
        </p:grpSpPr>
        <p:sp>
          <p:nvSpPr>
            <p:cNvPr name="Freeform 10" id="10"/>
            <p:cNvSpPr/>
            <p:nvPr/>
          </p:nvSpPr>
          <p:spPr>
            <a:xfrm flipH="false" flipV="false" rot="0">
              <a:off x="0" y="0"/>
              <a:ext cx="2318859" cy="495735"/>
            </a:xfrm>
            <a:custGeom>
              <a:avLst/>
              <a:gdLst/>
              <a:ahLst/>
              <a:cxnLst/>
              <a:rect r="r" b="b" t="t" l="l"/>
              <a:pathLst>
                <a:path h="495735" w="2318859">
                  <a:moveTo>
                    <a:pt x="87932" y="0"/>
                  </a:moveTo>
                  <a:lnTo>
                    <a:pt x="2230927" y="0"/>
                  </a:lnTo>
                  <a:cubicBezTo>
                    <a:pt x="2254248" y="0"/>
                    <a:pt x="2276614" y="9264"/>
                    <a:pt x="2293105" y="25755"/>
                  </a:cubicBezTo>
                  <a:cubicBezTo>
                    <a:pt x="2309595" y="42245"/>
                    <a:pt x="2318859" y="64611"/>
                    <a:pt x="2318859" y="87932"/>
                  </a:cubicBezTo>
                  <a:lnTo>
                    <a:pt x="2318859" y="407803"/>
                  </a:lnTo>
                  <a:cubicBezTo>
                    <a:pt x="2318859" y="456366"/>
                    <a:pt x="2279491" y="495735"/>
                    <a:pt x="2230927" y="495735"/>
                  </a:cubicBezTo>
                  <a:lnTo>
                    <a:pt x="87932" y="495735"/>
                  </a:lnTo>
                  <a:cubicBezTo>
                    <a:pt x="64611" y="495735"/>
                    <a:pt x="42245" y="486471"/>
                    <a:pt x="25755" y="469980"/>
                  </a:cubicBezTo>
                  <a:cubicBezTo>
                    <a:pt x="9264" y="453490"/>
                    <a:pt x="0" y="431124"/>
                    <a:pt x="0" y="407803"/>
                  </a:cubicBezTo>
                  <a:lnTo>
                    <a:pt x="0" y="87932"/>
                  </a:lnTo>
                  <a:cubicBezTo>
                    <a:pt x="0" y="64611"/>
                    <a:pt x="9264" y="42245"/>
                    <a:pt x="25755" y="25755"/>
                  </a:cubicBezTo>
                  <a:cubicBezTo>
                    <a:pt x="42245" y="9264"/>
                    <a:pt x="64611" y="0"/>
                    <a:pt x="87932" y="0"/>
                  </a:cubicBezTo>
                  <a:close/>
                </a:path>
              </a:pathLst>
            </a:custGeom>
            <a:solidFill>
              <a:srgbClr val="0E416B"/>
            </a:solidFill>
          </p:spPr>
        </p:sp>
        <p:sp>
          <p:nvSpPr>
            <p:cNvPr name="TextBox 11" id="11"/>
            <p:cNvSpPr txBox="true"/>
            <p:nvPr/>
          </p:nvSpPr>
          <p:spPr>
            <a:xfrm>
              <a:off x="0" y="-38100"/>
              <a:ext cx="2318859" cy="53383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1192548" y="8117075"/>
            <a:ext cx="7095452" cy="976631"/>
          </a:xfrm>
          <a:prstGeom prst="rect">
            <a:avLst/>
          </a:prstGeom>
        </p:spPr>
        <p:txBody>
          <a:bodyPr anchor="t" rtlCol="false" tIns="0" lIns="0" bIns="0" rIns="0">
            <a:spAutoFit/>
          </a:bodyPr>
          <a:lstStyle/>
          <a:p>
            <a:pPr algn="l">
              <a:lnSpc>
                <a:spcPts val="3919"/>
              </a:lnSpc>
            </a:pPr>
            <a:r>
              <a:rPr lang="en-US" sz="2799" b="true">
                <a:solidFill>
                  <a:srgbClr val="FFFFFF"/>
                </a:solidFill>
                <a:latin typeface="Canva Sans Bold"/>
                <a:ea typeface="Canva Sans Bold"/>
                <a:cs typeface="Canva Sans Bold"/>
                <a:sym typeface="Canva Sans Bold"/>
              </a:rPr>
              <a:t>CALL TODAY FOR A </a:t>
            </a:r>
          </a:p>
          <a:p>
            <a:pPr algn="l">
              <a:lnSpc>
                <a:spcPts val="3919"/>
              </a:lnSpc>
              <a:spcBef>
                <a:spcPct val="0"/>
              </a:spcBef>
            </a:pPr>
            <a:r>
              <a:rPr lang="en-US" b="true" sz="2799">
                <a:solidFill>
                  <a:srgbClr val="FFFFFF"/>
                </a:solidFill>
                <a:latin typeface="Canva Sans Bold"/>
                <a:ea typeface="Canva Sans Bold"/>
                <a:cs typeface="Canva Sans Bold"/>
                <a:sym typeface="Canva Sans Bold"/>
              </a:rPr>
              <a:t>       PERSONALIZED QUOTE.</a:t>
            </a:r>
          </a:p>
        </p:txBody>
      </p:sp>
      <p:sp>
        <p:nvSpPr>
          <p:cNvPr name="Freeform 13" id="13"/>
          <p:cNvSpPr/>
          <p:nvPr/>
        </p:nvSpPr>
        <p:spPr>
          <a:xfrm flipH="false" flipV="false" rot="0">
            <a:off x="8499693" y="3283151"/>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8499693" y="4900737"/>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8499693" y="6252766"/>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1192548" y="8633965"/>
            <a:ext cx="485526" cy="485526"/>
          </a:xfrm>
          <a:custGeom>
            <a:avLst/>
            <a:gdLst/>
            <a:ahLst/>
            <a:cxnLst/>
            <a:rect r="r" b="b" t="t" l="l"/>
            <a:pathLst>
              <a:path h="485526" w="485526">
                <a:moveTo>
                  <a:pt x="0" y="0"/>
                </a:moveTo>
                <a:lnTo>
                  <a:pt x="485526" y="0"/>
                </a:lnTo>
                <a:lnTo>
                  <a:pt x="485526" y="485526"/>
                </a:lnTo>
                <a:lnTo>
                  <a:pt x="0" y="4855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890176" y="5621502"/>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041" y="2726489"/>
            <a:ext cx="4043748" cy="2219007"/>
          </a:xfrm>
          <a:custGeom>
            <a:avLst/>
            <a:gdLst/>
            <a:ahLst/>
            <a:cxnLst/>
            <a:rect r="r" b="b" t="t" l="l"/>
            <a:pathLst>
              <a:path h="2219007" w="4043748">
                <a:moveTo>
                  <a:pt x="0" y="0"/>
                </a:moveTo>
                <a:lnTo>
                  <a:pt x="4043748" y="0"/>
                </a:lnTo>
                <a:lnTo>
                  <a:pt x="4043748" y="2219007"/>
                </a:lnTo>
                <a:lnTo>
                  <a:pt x="0" y="22190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53591" y="3377233"/>
            <a:ext cx="4590951" cy="3794103"/>
            <a:chOff x="0" y="0"/>
            <a:chExt cx="752185" cy="621628"/>
          </a:xfrm>
        </p:grpSpPr>
        <p:sp>
          <p:nvSpPr>
            <p:cNvPr name="Freeform 5" id="5"/>
            <p:cNvSpPr/>
            <p:nvPr/>
          </p:nvSpPr>
          <p:spPr>
            <a:xfrm flipH="false" flipV="false" rot="0">
              <a:off x="0" y="0"/>
              <a:ext cx="752185" cy="621628"/>
            </a:xfrm>
            <a:custGeom>
              <a:avLst/>
              <a:gdLst/>
              <a:ahLst/>
              <a:cxnLst/>
              <a:rect r="r" b="b" t="t" l="l"/>
              <a:pathLst>
                <a:path h="621628" w="752185">
                  <a:moveTo>
                    <a:pt x="28668" y="0"/>
                  </a:moveTo>
                  <a:lnTo>
                    <a:pt x="723517" y="0"/>
                  </a:lnTo>
                  <a:cubicBezTo>
                    <a:pt x="739350" y="0"/>
                    <a:pt x="752185" y="12835"/>
                    <a:pt x="752185" y="28668"/>
                  </a:cubicBezTo>
                  <a:lnTo>
                    <a:pt x="752185" y="592961"/>
                  </a:lnTo>
                  <a:cubicBezTo>
                    <a:pt x="752185" y="608793"/>
                    <a:pt x="739350" y="621628"/>
                    <a:pt x="723517" y="621628"/>
                  </a:cubicBezTo>
                  <a:lnTo>
                    <a:pt x="28668" y="621628"/>
                  </a:lnTo>
                  <a:cubicBezTo>
                    <a:pt x="12835" y="621628"/>
                    <a:pt x="0" y="608793"/>
                    <a:pt x="0" y="592961"/>
                  </a:cubicBezTo>
                  <a:lnTo>
                    <a:pt x="0" y="28668"/>
                  </a:lnTo>
                  <a:cubicBezTo>
                    <a:pt x="0" y="12835"/>
                    <a:pt x="12835" y="0"/>
                    <a:pt x="28668" y="0"/>
                  </a:cubicBezTo>
                  <a:close/>
                </a:path>
              </a:pathLst>
            </a:custGeom>
            <a:solidFill>
              <a:srgbClr val="0E416B"/>
            </a:solidFill>
          </p:spPr>
        </p:sp>
        <p:sp>
          <p:nvSpPr>
            <p:cNvPr name="TextBox 6" id="6"/>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2108145" y="3506386"/>
            <a:ext cx="3281843" cy="3357362"/>
          </a:xfrm>
          <a:prstGeom prst="rect">
            <a:avLst/>
          </a:prstGeom>
        </p:spPr>
        <p:txBody>
          <a:bodyPr anchor="t" rtlCol="false" tIns="0" lIns="0" bIns="0" rIns="0">
            <a:spAutoFit/>
          </a:bodyPr>
          <a:lstStyle/>
          <a:p>
            <a:pPr algn="ctr">
              <a:lnSpc>
                <a:spcPts val="4613"/>
              </a:lnSpc>
            </a:pPr>
            <a:r>
              <a:rPr lang="en-US" sz="3295" b="true">
                <a:solidFill>
                  <a:srgbClr val="FFFFFF"/>
                </a:solidFill>
                <a:latin typeface="Nourd Bold"/>
                <a:ea typeface="Nourd Bold"/>
                <a:cs typeface="Nourd Bold"/>
                <a:sym typeface="Nourd Bold"/>
              </a:rPr>
              <a:t>Lump Sum Payout</a:t>
            </a:r>
          </a:p>
          <a:p>
            <a:pPr algn="ctr">
              <a:lnSpc>
                <a:spcPts val="4613"/>
              </a:lnSpc>
            </a:pPr>
          </a:p>
          <a:p>
            <a:pPr algn="ctr">
              <a:lnSpc>
                <a:spcPts val="4333"/>
              </a:lnSpc>
              <a:spcBef>
                <a:spcPct val="0"/>
              </a:spcBef>
            </a:pPr>
            <a:r>
              <a:rPr lang="en-US" sz="3095">
                <a:solidFill>
                  <a:srgbClr val="FFFFFF"/>
                </a:solidFill>
                <a:latin typeface="Nourd"/>
                <a:ea typeface="Nourd"/>
                <a:cs typeface="Nourd"/>
                <a:sym typeface="Nourd"/>
              </a:rPr>
              <a:t>Pay off large expenses or other debts.</a:t>
            </a:r>
          </a:p>
        </p:txBody>
      </p:sp>
      <p:grpSp>
        <p:nvGrpSpPr>
          <p:cNvPr name="Group 8" id="8"/>
          <p:cNvGrpSpPr/>
          <p:nvPr/>
        </p:nvGrpSpPr>
        <p:grpSpPr>
          <a:xfrm rot="0">
            <a:off x="12668349" y="3377233"/>
            <a:ext cx="4590951" cy="3794103"/>
            <a:chOff x="0" y="0"/>
            <a:chExt cx="752185" cy="621628"/>
          </a:xfrm>
        </p:grpSpPr>
        <p:sp>
          <p:nvSpPr>
            <p:cNvPr name="Freeform 9" id="9"/>
            <p:cNvSpPr/>
            <p:nvPr/>
          </p:nvSpPr>
          <p:spPr>
            <a:xfrm flipH="false" flipV="false" rot="0">
              <a:off x="0" y="0"/>
              <a:ext cx="752185" cy="621628"/>
            </a:xfrm>
            <a:custGeom>
              <a:avLst/>
              <a:gdLst/>
              <a:ahLst/>
              <a:cxnLst/>
              <a:rect r="r" b="b" t="t" l="l"/>
              <a:pathLst>
                <a:path h="621628" w="752185">
                  <a:moveTo>
                    <a:pt x="28668" y="0"/>
                  </a:moveTo>
                  <a:lnTo>
                    <a:pt x="723517" y="0"/>
                  </a:lnTo>
                  <a:cubicBezTo>
                    <a:pt x="739350" y="0"/>
                    <a:pt x="752185" y="12835"/>
                    <a:pt x="752185" y="28668"/>
                  </a:cubicBezTo>
                  <a:lnTo>
                    <a:pt x="752185" y="592961"/>
                  </a:lnTo>
                  <a:cubicBezTo>
                    <a:pt x="752185" y="608793"/>
                    <a:pt x="739350" y="621628"/>
                    <a:pt x="723517" y="621628"/>
                  </a:cubicBezTo>
                  <a:lnTo>
                    <a:pt x="28668" y="621628"/>
                  </a:lnTo>
                  <a:cubicBezTo>
                    <a:pt x="12835" y="621628"/>
                    <a:pt x="0" y="608793"/>
                    <a:pt x="0" y="592961"/>
                  </a:cubicBezTo>
                  <a:lnTo>
                    <a:pt x="0" y="28668"/>
                  </a:lnTo>
                  <a:cubicBezTo>
                    <a:pt x="0" y="12835"/>
                    <a:pt x="12835" y="0"/>
                    <a:pt x="28668" y="0"/>
                  </a:cubicBezTo>
                  <a:close/>
                </a:path>
              </a:pathLst>
            </a:custGeom>
            <a:solidFill>
              <a:srgbClr val="0E416B"/>
            </a:solidFill>
          </p:spPr>
        </p:sp>
        <p:sp>
          <p:nvSpPr>
            <p:cNvPr name="TextBox 10" id="10"/>
            <p:cNvSpPr txBox="true"/>
            <p:nvPr/>
          </p:nvSpPr>
          <p:spPr>
            <a:xfrm>
              <a:off x="0" y="-38100"/>
              <a:ext cx="752185" cy="65972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13322903" y="3503692"/>
            <a:ext cx="3281843" cy="3106479"/>
          </a:xfrm>
          <a:prstGeom prst="rect">
            <a:avLst/>
          </a:prstGeom>
        </p:spPr>
        <p:txBody>
          <a:bodyPr anchor="t" rtlCol="false" tIns="0" lIns="0" bIns="0" rIns="0">
            <a:spAutoFit/>
          </a:bodyPr>
          <a:lstStyle/>
          <a:p>
            <a:pPr algn="ctr">
              <a:lnSpc>
                <a:spcPts val="4613"/>
              </a:lnSpc>
            </a:pPr>
            <a:r>
              <a:rPr lang="en-US" sz="3295" b="true">
                <a:solidFill>
                  <a:srgbClr val="FFFFFF"/>
                </a:solidFill>
                <a:latin typeface="Nourd Bold"/>
                <a:ea typeface="Nourd Bold"/>
                <a:cs typeface="Nourd Bold"/>
                <a:sym typeface="Nourd Bold"/>
              </a:rPr>
              <a:t>Growing Line of Credit</a:t>
            </a:r>
          </a:p>
          <a:p>
            <a:pPr algn="ctr">
              <a:lnSpc>
                <a:spcPts val="4613"/>
              </a:lnSpc>
            </a:pPr>
          </a:p>
          <a:p>
            <a:pPr algn="ctr">
              <a:lnSpc>
                <a:spcPts val="3640"/>
              </a:lnSpc>
              <a:spcBef>
                <a:spcPct val="0"/>
              </a:spcBef>
            </a:pPr>
            <a:r>
              <a:rPr lang="en-US" sz="2600">
                <a:solidFill>
                  <a:srgbClr val="FFFFFF"/>
                </a:solidFill>
                <a:latin typeface="Nourd"/>
                <a:ea typeface="Nourd"/>
                <a:cs typeface="Nourd"/>
                <a:sym typeface="Nourd"/>
              </a:rPr>
              <a:t>Access the available "standby" funds when you need them. </a:t>
            </a:r>
          </a:p>
        </p:txBody>
      </p:sp>
      <p:grpSp>
        <p:nvGrpSpPr>
          <p:cNvPr name="Group 12" id="12"/>
          <p:cNvGrpSpPr/>
          <p:nvPr/>
        </p:nvGrpSpPr>
        <p:grpSpPr>
          <a:xfrm rot="0">
            <a:off x="6848524" y="3377233"/>
            <a:ext cx="4590951" cy="5192701"/>
            <a:chOff x="0" y="0"/>
            <a:chExt cx="752185" cy="850776"/>
          </a:xfrm>
        </p:grpSpPr>
        <p:sp>
          <p:nvSpPr>
            <p:cNvPr name="Freeform 13" id="13"/>
            <p:cNvSpPr/>
            <p:nvPr/>
          </p:nvSpPr>
          <p:spPr>
            <a:xfrm flipH="false" flipV="false" rot="0">
              <a:off x="0" y="0"/>
              <a:ext cx="752185" cy="850776"/>
            </a:xfrm>
            <a:custGeom>
              <a:avLst/>
              <a:gdLst/>
              <a:ahLst/>
              <a:cxnLst/>
              <a:rect r="r" b="b" t="t" l="l"/>
              <a:pathLst>
                <a:path h="850776" w="752185">
                  <a:moveTo>
                    <a:pt x="28668" y="0"/>
                  </a:moveTo>
                  <a:lnTo>
                    <a:pt x="723517" y="0"/>
                  </a:lnTo>
                  <a:cubicBezTo>
                    <a:pt x="739350" y="0"/>
                    <a:pt x="752185" y="12835"/>
                    <a:pt x="752185" y="28668"/>
                  </a:cubicBezTo>
                  <a:lnTo>
                    <a:pt x="752185" y="822108"/>
                  </a:lnTo>
                  <a:cubicBezTo>
                    <a:pt x="752185" y="837941"/>
                    <a:pt x="739350" y="850776"/>
                    <a:pt x="723517" y="850776"/>
                  </a:cubicBezTo>
                  <a:lnTo>
                    <a:pt x="28668" y="850776"/>
                  </a:lnTo>
                  <a:cubicBezTo>
                    <a:pt x="12835" y="850776"/>
                    <a:pt x="0" y="837941"/>
                    <a:pt x="0" y="822108"/>
                  </a:cubicBezTo>
                  <a:lnTo>
                    <a:pt x="0" y="28668"/>
                  </a:lnTo>
                  <a:cubicBezTo>
                    <a:pt x="0" y="12835"/>
                    <a:pt x="12835" y="0"/>
                    <a:pt x="28668" y="0"/>
                  </a:cubicBezTo>
                  <a:close/>
                </a:path>
              </a:pathLst>
            </a:custGeom>
            <a:solidFill>
              <a:srgbClr val="0E416B"/>
            </a:solidFill>
          </p:spPr>
        </p:sp>
        <p:sp>
          <p:nvSpPr>
            <p:cNvPr name="TextBox 14" id="14"/>
            <p:cNvSpPr txBox="true"/>
            <p:nvPr/>
          </p:nvSpPr>
          <p:spPr>
            <a:xfrm>
              <a:off x="0" y="-38100"/>
              <a:ext cx="752185" cy="888876"/>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7503079" y="3503692"/>
            <a:ext cx="3281843" cy="4873107"/>
          </a:xfrm>
          <a:prstGeom prst="rect">
            <a:avLst/>
          </a:prstGeom>
        </p:spPr>
        <p:txBody>
          <a:bodyPr anchor="t" rtlCol="false" tIns="0" lIns="0" bIns="0" rIns="0">
            <a:spAutoFit/>
          </a:bodyPr>
          <a:lstStyle/>
          <a:p>
            <a:pPr algn="ctr">
              <a:lnSpc>
                <a:spcPts val="4613"/>
              </a:lnSpc>
            </a:pPr>
            <a:r>
              <a:rPr lang="en-US" sz="3295" b="true">
                <a:solidFill>
                  <a:srgbClr val="FFFFFF"/>
                </a:solidFill>
                <a:latin typeface="Nourd Bold"/>
                <a:ea typeface="Nourd Bold"/>
                <a:cs typeface="Nourd Bold"/>
                <a:sym typeface="Nourd Bold"/>
              </a:rPr>
              <a:t>Monthly Installments*</a:t>
            </a:r>
          </a:p>
          <a:p>
            <a:pPr algn="ctr">
              <a:lnSpc>
                <a:spcPts val="4613"/>
              </a:lnSpc>
            </a:pPr>
          </a:p>
          <a:p>
            <a:pPr algn="ctr">
              <a:lnSpc>
                <a:spcPts val="4193"/>
              </a:lnSpc>
              <a:spcBef>
                <a:spcPct val="0"/>
              </a:spcBef>
            </a:pPr>
            <a:r>
              <a:rPr lang="en-US" sz="2995">
                <a:solidFill>
                  <a:srgbClr val="FFFFFF"/>
                </a:solidFill>
                <a:latin typeface="Nourd"/>
                <a:ea typeface="Nourd"/>
                <a:cs typeface="Nourd"/>
                <a:sym typeface="Nourd"/>
              </a:rPr>
              <a:t>Regular cash installments in the amount you need for a set period of time or for the life of the loan.</a:t>
            </a:r>
          </a:p>
        </p:txBody>
      </p:sp>
      <p:sp>
        <p:nvSpPr>
          <p:cNvPr name="TextBox 16" id="16"/>
          <p:cNvSpPr txBox="true"/>
          <p:nvPr/>
        </p:nvSpPr>
        <p:spPr>
          <a:xfrm rot="0">
            <a:off x="2542225" y="666547"/>
            <a:ext cx="13203550" cy="2059941"/>
          </a:xfrm>
          <a:prstGeom prst="rect">
            <a:avLst/>
          </a:prstGeom>
        </p:spPr>
        <p:txBody>
          <a:bodyPr anchor="t" rtlCol="false" tIns="0" lIns="0" bIns="0" rIns="0">
            <a:spAutoFit/>
          </a:bodyPr>
          <a:lstStyle/>
          <a:p>
            <a:pPr algn="ctr">
              <a:lnSpc>
                <a:spcPts val="8259"/>
              </a:lnSpc>
            </a:pPr>
            <a:r>
              <a:rPr lang="en-US" sz="5899" b="true">
                <a:solidFill>
                  <a:srgbClr val="0E416B"/>
                </a:solidFill>
                <a:latin typeface="Nourd Bold"/>
                <a:ea typeface="Nourd Bold"/>
                <a:cs typeface="Nourd Bold"/>
                <a:sym typeface="Nourd Bold"/>
              </a:rPr>
              <a:t>How Are Reverse Mortgage </a:t>
            </a:r>
          </a:p>
          <a:p>
            <a:pPr algn="ctr">
              <a:lnSpc>
                <a:spcPts val="8259"/>
              </a:lnSpc>
              <a:spcBef>
                <a:spcPct val="0"/>
              </a:spcBef>
            </a:pPr>
            <a:r>
              <a:rPr lang="en-US" b="true" sz="5899">
                <a:solidFill>
                  <a:srgbClr val="0E416B"/>
                </a:solidFill>
                <a:latin typeface="Nourd Bold"/>
                <a:ea typeface="Nourd Bold"/>
                <a:cs typeface="Nourd Bold"/>
                <a:sym typeface="Nourd Bold"/>
              </a:rPr>
              <a:t>Proceeds Paid Out? </a:t>
            </a:r>
          </a:p>
        </p:txBody>
      </p:sp>
      <p:sp>
        <p:nvSpPr>
          <p:cNvPr name="TextBox 17" id="17"/>
          <p:cNvSpPr txBox="true"/>
          <p:nvPr/>
        </p:nvSpPr>
        <p:spPr>
          <a:xfrm rot="0">
            <a:off x="996267" y="9239250"/>
            <a:ext cx="7589044" cy="198120"/>
          </a:xfrm>
          <a:prstGeom prst="rect">
            <a:avLst/>
          </a:prstGeom>
        </p:spPr>
        <p:txBody>
          <a:bodyPr anchor="t" rtlCol="false" tIns="0" lIns="0" bIns="0" rIns="0">
            <a:spAutoFit/>
          </a:bodyPr>
          <a:lstStyle/>
          <a:p>
            <a:pPr algn="ctr">
              <a:lnSpc>
                <a:spcPts val="1680"/>
              </a:lnSpc>
              <a:spcBef>
                <a:spcPct val="0"/>
              </a:spcBef>
            </a:pPr>
            <a:r>
              <a:rPr lang="en-US" sz="1200">
                <a:solidFill>
                  <a:srgbClr val="0E416B"/>
                </a:solidFill>
                <a:latin typeface="Canva Sans"/>
                <a:ea typeface="Canva Sans"/>
                <a:cs typeface="Canva Sans"/>
                <a:sym typeface="Canva Sans"/>
              </a:rPr>
              <a:t> *Disbursements on HECM reverse mortgages are subject to the restrictions and limitations set by HUD.</a:t>
            </a:r>
          </a:p>
        </p:txBody>
      </p:sp>
      <p:sp>
        <p:nvSpPr>
          <p:cNvPr name="Freeform 18" id="18"/>
          <p:cNvSpPr/>
          <p:nvPr/>
        </p:nvSpPr>
        <p:spPr>
          <a:xfrm flipH="false" flipV="false" rot="-5400000">
            <a:off x="-1101497" y="788953"/>
            <a:ext cx="2682488" cy="479495"/>
          </a:xfrm>
          <a:custGeom>
            <a:avLst/>
            <a:gdLst/>
            <a:ahLst/>
            <a:cxnLst/>
            <a:rect r="r" b="b" t="t" l="l"/>
            <a:pathLst>
              <a:path h="479495" w="2682488">
                <a:moveTo>
                  <a:pt x="0" y="0"/>
                </a:moveTo>
                <a:lnTo>
                  <a:pt x="2682488" y="0"/>
                </a:lnTo>
                <a:lnTo>
                  <a:pt x="2682488" y="479494"/>
                </a:lnTo>
                <a:lnTo>
                  <a:pt x="0" y="4794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DAGUbCc7r60</dc:identifier>
  <dcterms:modified xsi:type="dcterms:W3CDTF">2011-08-01T06:04:30Z</dcterms:modified>
  <cp:revision>1</cp:revision>
  <dc:title>Unbranded_Reverse_ Guide</dc:title>
</cp:coreProperties>
</file>