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Gotham" charset="1" panose="00000000000000000000"/>
      <p:regular r:id="rId20"/>
    </p:embeddedFont>
    <p:embeddedFont>
      <p:font typeface="Gotham Bold" charset="1" panose="00000000000000000000"/>
      <p:regular r:id="rId21"/>
    </p:embeddedFont>
    <p:embeddedFont>
      <p:font typeface="Gotham Bold Italics" charset="1" panose="02000000000000000000"/>
      <p:regular r:id="rId22"/>
    </p:embeddedFont>
    <p:embeddedFont>
      <p:font typeface="Canva Sans" charset="1" panose="020B0503030501040103"/>
      <p:regular r:id="rId23"/>
    </p:embeddedFont>
    <p:embeddedFont>
      <p:font typeface="Canva Sans Bold" charset="1" panose="020B0803030501040103"/>
      <p:regular r:id="rId24"/>
    </p:embeddedFont>
    <p:embeddedFont>
      <p:font typeface="Montserrat Bold" charset="1" panose="000008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613970" y="2361390"/>
            <a:ext cx="4530030" cy="622935"/>
          </a:xfrm>
          <a:prstGeom prst="rect">
            <a:avLst/>
          </a:prstGeom>
        </p:spPr>
        <p:txBody>
          <a:bodyPr anchor="t" rtlCol="false" tIns="0" lIns="0" bIns="0" rIns="0">
            <a:spAutoFit/>
          </a:bodyPr>
          <a:lstStyle/>
          <a:p>
            <a:pPr algn="ctr">
              <a:lnSpc>
                <a:spcPts val="5040"/>
              </a:lnSpc>
            </a:pPr>
            <a:r>
              <a:rPr lang="en-US" sz="3600">
                <a:solidFill>
                  <a:srgbClr val="0E416B"/>
                </a:solidFill>
                <a:latin typeface="Gotham"/>
                <a:ea typeface="Gotham"/>
                <a:cs typeface="Gotham"/>
                <a:sym typeface="Gotham"/>
              </a:rPr>
              <a:t>Mortgage Company</a:t>
            </a:r>
          </a:p>
        </p:txBody>
      </p:sp>
      <p:sp>
        <p:nvSpPr>
          <p:cNvPr name="AutoShape 3" id="3"/>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4" id="4"/>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
        <p:nvSpPr>
          <p:cNvPr name="TextBox 5" id="5"/>
          <p:cNvSpPr txBox="true"/>
          <p:nvPr/>
        </p:nvSpPr>
        <p:spPr>
          <a:xfrm rot="0">
            <a:off x="3838501" y="5243282"/>
            <a:ext cx="9932020" cy="1007719"/>
          </a:xfrm>
          <a:prstGeom prst="rect">
            <a:avLst/>
          </a:prstGeom>
        </p:spPr>
        <p:txBody>
          <a:bodyPr anchor="t" rtlCol="false" tIns="0" lIns="0" bIns="0" rIns="0">
            <a:spAutoFit/>
          </a:bodyPr>
          <a:lstStyle/>
          <a:p>
            <a:pPr algn="l">
              <a:lnSpc>
                <a:spcPts val="8148"/>
              </a:lnSpc>
            </a:pPr>
            <a:r>
              <a:rPr lang="en-US" sz="5820">
                <a:solidFill>
                  <a:srgbClr val="0E416B"/>
                </a:solidFill>
                <a:latin typeface="Gotham"/>
                <a:ea typeface="Gotham"/>
                <a:cs typeface="Gotham"/>
                <a:sym typeface="Gotham"/>
              </a:rPr>
              <a:t>Employee Benefit Program</a:t>
            </a:r>
          </a:p>
        </p:txBody>
      </p:sp>
      <p:sp>
        <p:nvSpPr>
          <p:cNvPr name="TextBox 6" id="6"/>
          <p:cNvSpPr txBox="true"/>
          <p:nvPr/>
        </p:nvSpPr>
        <p:spPr>
          <a:xfrm rot="0">
            <a:off x="3838501" y="3868217"/>
            <a:ext cx="9830965" cy="1498890"/>
          </a:xfrm>
          <a:prstGeom prst="rect">
            <a:avLst/>
          </a:prstGeom>
        </p:spPr>
        <p:txBody>
          <a:bodyPr anchor="t" rtlCol="false" tIns="0" lIns="0" bIns="0" rIns="0">
            <a:spAutoFit/>
          </a:bodyPr>
          <a:lstStyle/>
          <a:p>
            <a:pPr algn="l">
              <a:lnSpc>
                <a:spcPts val="12234"/>
              </a:lnSpc>
            </a:pPr>
            <a:r>
              <a:rPr lang="en-US" sz="8738" b="true">
                <a:solidFill>
                  <a:srgbClr val="0E416B"/>
                </a:solidFill>
                <a:latin typeface="Gotham Bold"/>
                <a:ea typeface="Gotham Bold"/>
                <a:cs typeface="Gotham Bold"/>
                <a:sym typeface="Gotham Bold"/>
              </a:rPr>
              <a:t>SNMC </a:t>
            </a:r>
            <a:r>
              <a:rPr lang="en-US" sz="8738" i="true" b="true">
                <a:solidFill>
                  <a:srgbClr val="0E416B"/>
                </a:solidFill>
                <a:latin typeface="Gotham Bold Italics"/>
                <a:ea typeface="Gotham Bold Italics"/>
                <a:cs typeface="Gotham Bold Italics"/>
                <a:sym typeface="Gotham Bold Italics"/>
              </a:rPr>
              <a:t>Advantage</a:t>
            </a:r>
          </a:p>
        </p:txBody>
      </p:sp>
      <p:sp>
        <p:nvSpPr>
          <p:cNvPr name="AutoShape 7" id="7"/>
          <p:cNvSpPr/>
          <p:nvPr/>
        </p:nvSpPr>
        <p:spPr>
          <a:xfrm>
            <a:off x="-1" y="9929812"/>
            <a:ext cx="18288000" cy="0"/>
          </a:xfrm>
          <a:prstGeom prst="line">
            <a:avLst/>
          </a:prstGeom>
          <a:ln cap="flat" w="714375">
            <a:solidFill>
              <a:srgbClr val="0E416B"/>
            </a:solidFill>
            <a:prstDash val="solid"/>
            <a:headEnd type="none" len="sm" w="sm"/>
            <a:tailEnd type="none" len="sm" w="sm"/>
          </a:ln>
        </p:spPr>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3" y="9271762"/>
            <a:ext cx="18607826" cy="0"/>
          </a:xfrm>
          <a:prstGeom prst="line">
            <a:avLst/>
          </a:prstGeom>
          <a:ln cap="flat" w="447675">
            <a:solidFill>
              <a:srgbClr val="0E416B"/>
            </a:solidFill>
            <a:prstDash val="solid"/>
            <a:headEnd type="none" len="sm" w="sm"/>
            <a:tailEnd type="none" len="sm" w="sm"/>
          </a:ln>
        </p:spPr>
      </p:sp>
      <p:sp>
        <p:nvSpPr>
          <p:cNvPr name="AutoShape 3" id="3"/>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4" id="4"/>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grpSp>
        <p:nvGrpSpPr>
          <p:cNvPr name="Group 5" id="5"/>
          <p:cNvGrpSpPr/>
          <p:nvPr/>
        </p:nvGrpSpPr>
        <p:grpSpPr>
          <a:xfrm rot="0">
            <a:off x="9144000" y="4836735"/>
            <a:ext cx="5499278" cy="921476"/>
            <a:chOff x="0" y="0"/>
            <a:chExt cx="1541045" cy="258222"/>
          </a:xfrm>
        </p:grpSpPr>
        <p:sp>
          <p:nvSpPr>
            <p:cNvPr name="Freeform 6" id="6"/>
            <p:cNvSpPr/>
            <p:nvPr/>
          </p:nvSpPr>
          <p:spPr>
            <a:xfrm flipH="false" flipV="false" rot="0">
              <a:off x="0" y="0"/>
              <a:ext cx="1541045" cy="258222"/>
            </a:xfrm>
            <a:custGeom>
              <a:avLst/>
              <a:gdLst/>
              <a:ahLst/>
              <a:cxnLst/>
              <a:rect r="r" b="b" t="t" l="l"/>
              <a:pathLst>
                <a:path h="258222" w="1541045">
                  <a:moveTo>
                    <a:pt x="71798" y="0"/>
                  </a:moveTo>
                  <a:lnTo>
                    <a:pt x="1469247" y="0"/>
                  </a:lnTo>
                  <a:cubicBezTo>
                    <a:pt x="1508900" y="0"/>
                    <a:pt x="1541045" y="32145"/>
                    <a:pt x="1541045" y="71798"/>
                  </a:cubicBezTo>
                  <a:lnTo>
                    <a:pt x="1541045" y="186424"/>
                  </a:lnTo>
                  <a:cubicBezTo>
                    <a:pt x="1541045" y="226077"/>
                    <a:pt x="1508900" y="258222"/>
                    <a:pt x="1469247" y="258222"/>
                  </a:cubicBezTo>
                  <a:lnTo>
                    <a:pt x="71798" y="258222"/>
                  </a:lnTo>
                  <a:cubicBezTo>
                    <a:pt x="32145" y="258222"/>
                    <a:pt x="0" y="226077"/>
                    <a:pt x="0" y="186424"/>
                  </a:cubicBezTo>
                  <a:lnTo>
                    <a:pt x="0" y="71798"/>
                  </a:lnTo>
                  <a:cubicBezTo>
                    <a:pt x="0" y="32145"/>
                    <a:pt x="32145" y="0"/>
                    <a:pt x="71798" y="0"/>
                  </a:cubicBezTo>
                  <a:close/>
                </a:path>
              </a:pathLst>
            </a:custGeom>
            <a:solidFill>
              <a:srgbClr val="0E416B"/>
            </a:solidFill>
          </p:spPr>
        </p:sp>
        <p:sp>
          <p:nvSpPr>
            <p:cNvPr name="TextBox 7" id="7"/>
            <p:cNvSpPr txBox="true"/>
            <p:nvPr/>
          </p:nvSpPr>
          <p:spPr>
            <a:xfrm>
              <a:off x="0" y="-38100"/>
              <a:ext cx="1541045" cy="296322"/>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9144000" y="6162125"/>
            <a:ext cx="5499278" cy="921476"/>
            <a:chOff x="0" y="0"/>
            <a:chExt cx="1541045" cy="258222"/>
          </a:xfrm>
        </p:grpSpPr>
        <p:sp>
          <p:nvSpPr>
            <p:cNvPr name="Freeform 9" id="9"/>
            <p:cNvSpPr/>
            <p:nvPr/>
          </p:nvSpPr>
          <p:spPr>
            <a:xfrm flipH="false" flipV="false" rot="0">
              <a:off x="0" y="0"/>
              <a:ext cx="1541045" cy="258222"/>
            </a:xfrm>
            <a:custGeom>
              <a:avLst/>
              <a:gdLst/>
              <a:ahLst/>
              <a:cxnLst/>
              <a:rect r="r" b="b" t="t" l="l"/>
              <a:pathLst>
                <a:path h="258222" w="1541045">
                  <a:moveTo>
                    <a:pt x="71798" y="0"/>
                  </a:moveTo>
                  <a:lnTo>
                    <a:pt x="1469247" y="0"/>
                  </a:lnTo>
                  <a:cubicBezTo>
                    <a:pt x="1508900" y="0"/>
                    <a:pt x="1541045" y="32145"/>
                    <a:pt x="1541045" y="71798"/>
                  </a:cubicBezTo>
                  <a:lnTo>
                    <a:pt x="1541045" y="186424"/>
                  </a:lnTo>
                  <a:cubicBezTo>
                    <a:pt x="1541045" y="226077"/>
                    <a:pt x="1508900" y="258222"/>
                    <a:pt x="1469247" y="258222"/>
                  </a:cubicBezTo>
                  <a:lnTo>
                    <a:pt x="71798" y="258222"/>
                  </a:lnTo>
                  <a:cubicBezTo>
                    <a:pt x="32145" y="258222"/>
                    <a:pt x="0" y="226077"/>
                    <a:pt x="0" y="186424"/>
                  </a:cubicBezTo>
                  <a:lnTo>
                    <a:pt x="0" y="71798"/>
                  </a:lnTo>
                  <a:cubicBezTo>
                    <a:pt x="0" y="32145"/>
                    <a:pt x="32145" y="0"/>
                    <a:pt x="71798" y="0"/>
                  </a:cubicBezTo>
                  <a:close/>
                </a:path>
              </a:pathLst>
            </a:custGeom>
            <a:solidFill>
              <a:srgbClr val="0E416B"/>
            </a:solidFill>
          </p:spPr>
        </p:sp>
        <p:sp>
          <p:nvSpPr>
            <p:cNvPr name="TextBox 10" id="10"/>
            <p:cNvSpPr txBox="true"/>
            <p:nvPr/>
          </p:nvSpPr>
          <p:spPr>
            <a:xfrm>
              <a:off x="0" y="-38100"/>
              <a:ext cx="1541045" cy="296322"/>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1673113" y="3860356"/>
            <a:ext cx="5706123" cy="2509139"/>
          </a:xfrm>
          <a:prstGeom prst="rect">
            <a:avLst/>
          </a:prstGeom>
        </p:spPr>
        <p:txBody>
          <a:bodyPr anchor="t" rtlCol="false" tIns="0" lIns="0" bIns="0" rIns="0">
            <a:spAutoFit/>
          </a:bodyPr>
          <a:lstStyle/>
          <a:p>
            <a:pPr algn="l">
              <a:lnSpc>
                <a:spcPts val="3976"/>
              </a:lnSpc>
              <a:spcBef>
                <a:spcPct val="0"/>
              </a:spcBef>
            </a:pPr>
            <a:r>
              <a:rPr lang="en-US" sz="2840">
                <a:solidFill>
                  <a:srgbClr val="0E416B"/>
                </a:solidFill>
                <a:latin typeface="Gotham"/>
                <a:ea typeface="Gotham"/>
                <a:cs typeface="Gotham"/>
                <a:sym typeface="Gotham"/>
              </a:rPr>
              <a:t>Personalized Consultations: One-on-one meetings with SecurityNational Mortgage experts to educate, assess individual needs and readiness. </a:t>
            </a:r>
          </a:p>
        </p:txBody>
      </p:sp>
      <p:sp>
        <p:nvSpPr>
          <p:cNvPr name="TextBox 12" id="12"/>
          <p:cNvSpPr txBox="true"/>
          <p:nvPr/>
        </p:nvSpPr>
        <p:spPr>
          <a:xfrm rot="0">
            <a:off x="10202795" y="4998912"/>
            <a:ext cx="3381688" cy="539971"/>
          </a:xfrm>
          <a:prstGeom prst="rect">
            <a:avLst/>
          </a:prstGeom>
        </p:spPr>
        <p:txBody>
          <a:bodyPr anchor="t" rtlCol="false" tIns="0" lIns="0" bIns="0" rIns="0">
            <a:spAutoFit/>
          </a:bodyPr>
          <a:lstStyle/>
          <a:p>
            <a:pPr algn="ctr">
              <a:lnSpc>
                <a:spcPts val="4473"/>
              </a:lnSpc>
              <a:spcBef>
                <a:spcPct val="0"/>
              </a:spcBef>
            </a:pPr>
            <a:r>
              <a:rPr lang="en-US" sz="3195">
                <a:solidFill>
                  <a:srgbClr val="FFFFFF"/>
                </a:solidFill>
                <a:latin typeface="Canva Sans"/>
                <a:ea typeface="Canva Sans"/>
                <a:cs typeface="Canva Sans"/>
                <a:sym typeface="Canva Sans"/>
              </a:rPr>
              <a:t>New Home Buyer</a:t>
            </a:r>
          </a:p>
        </p:txBody>
      </p:sp>
      <p:sp>
        <p:nvSpPr>
          <p:cNvPr name="TextBox 13" id="13"/>
          <p:cNvSpPr txBox="true"/>
          <p:nvPr/>
        </p:nvSpPr>
        <p:spPr>
          <a:xfrm rot="0">
            <a:off x="9144000" y="3089100"/>
            <a:ext cx="5369633" cy="1057849"/>
          </a:xfrm>
          <a:prstGeom prst="rect">
            <a:avLst/>
          </a:prstGeom>
        </p:spPr>
        <p:txBody>
          <a:bodyPr anchor="t" rtlCol="false" tIns="0" lIns="0" bIns="0" rIns="0">
            <a:spAutoFit/>
          </a:bodyPr>
          <a:lstStyle/>
          <a:p>
            <a:pPr algn="ctr">
              <a:lnSpc>
                <a:spcPts val="8684"/>
              </a:lnSpc>
            </a:pPr>
            <a:r>
              <a:rPr lang="en-US" b="true" sz="6203">
                <a:solidFill>
                  <a:srgbClr val="0E416B"/>
                </a:solidFill>
                <a:latin typeface="Canva Sans Bold"/>
                <a:ea typeface="Canva Sans Bold"/>
                <a:cs typeface="Canva Sans Bold"/>
                <a:sym typeface="Canva Sans Bold"/>
              </a:rPr>
              <a:t>Financial Plan</a:t>
            </a:r>
          </a:p>
        </p:txBody>
      </p:sp>
      <p:sp>
        <p:nvSpPr>
          <p:cNvPr name="TextBox 14" id="14"/>
          <p:cNvSpPr txBox="true"/>
          <p:nvPr/>
        </p:nvSpPr>
        <p:spPr>
          <a:xfrm rot="0">
            <a:off x="10803361" y="4365398"/>
            <a:ext cx="2242663" cy="471337"/>
          </a:xfrm>
          <a:prstGeom prst="rect">
            <a:avLst/>
          </a:prstGeom>
        </p:spPr>
        <p:txBody>
          <a:bodyPr anchor="t" rtlCol="false" tIns="0" lIns="0" bIns="0" rIns="0">
            <a:spAutoFit/>
          </a:bodyPr>
          <a:lstStyle/>
          <a:p>
            <a:pPr algn="ctr">
              <a:lnSpc>
                <a:spcPts val="3815"/>
              </a:lnSpc>
            </a:pPr>
            <a:r>
              <a:rPr lang="en-US" b="true" sz="2725">
                <a:solidFill>
                  <a:srgbClr val="0E416B"/>
                </a:solidFill>
                <a:latin typeface="Canva Sans Bold"/>
                <a:ea typeface="Canva Sans Bold"/>
                <a:cs typeface="Canva Sans Bold"/>
                <a:sym typeface="Canva Sans Bold"/>
              </a:rPr>
              <a:t>Prepared for:</a:t>
            </a:r>
          </a:p>
        </p:txBody>
      </p:sp>
      <p:sp>
        <p:nvSpPr>
          <p:cNvPr name="TextBox 15" id="15"/>
          <p:cNvSpPr txBox="true"/>
          <p:nvPr/>
        </p:nvSpPr>
        <p:spPr>
          <a:xfrm rot="0">
            <a:off x="10741255" y="6324302"/>
            <a:ext cx="2304768" cy="539971"/>
          </a:xfrm>
          <a:prstGeom prst="rect">
            <a:avLst/>
          </a:prstGeom>
        </p:spPr>
        <p:txBody>
          <a:bodyPr anchor="t" rtlCol="false" tIns="0" lIns="0" bIns="0" rIns="0">
            <a:spAutoFit/>
          </a:bodyPr>
          <a:lstStyle/>
          <a:p>
            <a:pPr algn="ctr">
              <a:lnSpc>
                <a:spcPts val="4473"/>
              </a:lnSpc>
              <a:spcBef>
                <a:spcPct val="0"/>
              </a:spcBef>
            </a:pPr>
            <a:r>
              <a:rPr lang="en-US" sz="3195">
                <a:solidFill>
                  <a:srgbClr val="FFFFFF"/>
                </a:solidFill>
                <a:latin typeface="Canva Sans"/>
                <a:ea typeface="Canva Sans"/>
                <a:cs typeface="Canva Sans"/>
                <a:sym typeface="Canva Sans"/>
              </a:rPr>
              <a:t>02/02/2024</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065900" y="4322345"/>
            <a:ext cx="6193400" cy="821155"/>
            <a:chOff x="0" y="0"/>
            <a:chExt cx="1631184" cy="216271"/>
          </a:xfrm>
        </p:grpSpPr>
        <p:sp>
          <p:nvSpPr>
            <p:cNvPr name="Freeform 3" id="3"/>
            <p:cNvSpPr/>
            <p:nvPr/>
          </p:nvSpPr>
          <p:spPr>
            <a:xfrm flipH="false" flipV="false" rot="0">
              <a:off x="0" y="0"/>
              <a:ext cx="1631184" cy="216271"/>
            </a:xfrm>
            <a:custGeom>
              <a:avLst/>
              <a:gdLst/>
              <a:ahLst/>
              <a:cxnLst/>
              <a:rect r="r" b="b" t="t" l="l"/>
              <a:pathLst>
                <a:path h="216271" w="1631184">
                  <a:moveTo>
                    <a:pt x="0" y="0"/>
                  </a:moveTo>
                  <a:lnTo>
                    <a:pt x="1631184" y="0"/>
                  </a:lnTo>
                  <a:lnTo>
                    <a:pt x="1631184" y="216271"/>
                  </a:lnTo>
                  <a:lnTo>
                    <a:pt x="0" y="216271"/>
                  </a:lnTo>
                  <a:close/>
                </a:path>
              </a:pathLst>
            </a:custGeom>
            <a:solidFill>
              <a:srgbClr val="0E416B"/>
            </a:solidFill>
          </p:spPr>
        </p:sp>
        <p:sp>
          <p:nvSpPr>
            <p:cNvPr name="TextBox 4" id="4"/>
            <p:cNvSpPr txBox="true"/>
            <p:nvPr/>
          </p:nvSpPr>
          <p:spPr>
            <a:xfrm>
              <a:off x="0" y="-38100"/>
              <a:ext cx="1631184" cy="254371"/>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1065900" y="2472596"/>
            <a:ext cx="6193400" cy="5341808"/>
          </a:xfrm>
          <a:custGeom>
            <a:avLst/>
            <a:gdLst/>
            <a:ahLst/>
            <a:cxnLst/>
            <a:rect r="r" b="b" t="t" l="l"/>
            <a:pathLst>
              <a:path h="5341808" w="6193400">
                <a:moveTo>
                  <a:pt x="0" y="0"/>
                </a:moveTo>
                <a:lnTo>
                  <a:pt x="6193400" y="0"/>
                </a:lnTo>
                <a:lnTo>
                  <a:pt x="6193400" y="5341808"/>
                </a:lnTo>
                <a:lnTo>
                  <a:pt x="0" y="53418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1680370" y="4338587"/>
            <a:ext cx="4964460" cy="712470"/>
          </a:xfrm>
          <a:prstGeom prst="rect">
            <a:avLst/>
          </a:prstGeom>
        </p:spPr>
        <p:txBody>
          <a:bodyPr anchor="t" rtlCol="false" tIns="0" lIns="0" bIns="0" rIns="0">
            <a:spAutoFit/>
          </a:bodyPr>
          <a:lstStyle/>
          <a:p>
            <a:pPr algn="ctr">
              <a:lnSpc>
                <a:spcPts val="5880"/>
              </a:lnSpc>
            </a:pPr>
            <a:r>
              <a:rPr lang="en-US" sz="4200">
                <a:solidFill>
                  <a:srgbClr val="FFFFFF"/>
                </a:solidFill>
                <a:latin typeface="Gotham"/>
                <a:ea typeface="Gotham"/>
                <a:cs typeface="Gotham"/>
                <a:sym typeface="Gotham"/>
              </a:rPr>
              <a:t>IT’S BETTER HERE</a:t>
            </a:r>
          </a:p>
        </p:txBody>
      </p:sp>
      <p:sp>
        <p:nvSpPr>
          <p:cNvPr name="TextBox 7" id="7"/>
          <p:cNvSpPr txBox="true"/>
          <p:nvPr/>
        </p:nvSpPr>
        <p:spPr>
          <a:xfrm rot="0">
            <a:off x="12649018" y="5295900"/>
            <a:ext cx="3027164" cy="622935"/>
          </a:xfrm>
          <a:prstGeom prst="rect">
            <a:avLst/>
          </a:prstGeom>
        </p:spPr>
        <p:txBody>
          <a:bodyPr anchor="t" rtlCol="false" tIns="0" lIns="0" bIns="0" rIns="0">
            <a:spAutoFit/>
          </a:bodyPr>
          <a:lstStyle/>
          <a:p>
            <a:pPr algn="ctr">
              <a:lnSpc>
                <a:spcPts val="5040"/>
              </a:lnSpc>
            </a:pPr>
            <a:r>
              <a:rPr lang="en-US" sz="3600" b="true">
                <a:solidFill>
                  <a:srgbClr val="0E416B"/>
                </a:solidFill>
                <a:latin typeface="Gotham Bold"/>
                <a:ea typeface="Gotham Bold"/>
                <a:cs typeface="Gotham Bold"/>
                <a:sym typeface="Gotham Bold"/>
              </a:rPr>
              <a:t>GUARANTEE</a:t>
            </a:r>
          </a:p>
        </p:txBody>
      </p:sp>
      <p:sp>
        <p:nvSpPr>
          <p:cNvPr name="TextBox 8" id="8"/>
          <p:cNvSpPr txBox="true"/>
          <p:nvPr/>
        </p:nvSpPr>
        <p:spPr>
          <a:xfrm rot="0">
            <a:off x="1894974" y="3702190"/>
            <a:ext cx="8673913" cy="2509139"/>
          </a:xfrm>
          <a:prstGeom prst="rect">
            <a:avLst/>
          </a:prstGeom>
        </p:spPr>
        <p:txBody>
          <a:bodyPr anchor="t" rtlCol="false" tIns="0" lIns="0" bIns="0" rIns="0">
            <a:spAutoFit/>
          </a:bodyPr>
          <a:lstStyle/>
          <a:p>
            <a:pPr algn="l">
              <a:lnSpc>
                <a:spcPts val="3976"/>
              </a:lnSpc>
              <a:spcBef>
                <a:spcPct val="0"/>
              </a:spcBef>
            </a:pPr>
            <a:r>
              <a:rPr lang="en-US" sz="2840">
                <a:solidFill>
                  <a:srgbClr val="0E416B"/>
                </a:solidFill>
                <a:latin typeface="Gotham"/>
                <a:ea typeface="Gotham"/>
                <a:cs typeface="Gotham"/>
                <a:sym typeface="Gotham"/>
              </a:rPr>
              <a:t>Our </a:t>
            </a:r>
            <a:r>
              <a:rPr lang="en-US" b="true" sz="2840">
                <a:solidFill>
                  <a:srgbClr val="0E416B"/>
                </a:solidFill>
                <a:latin typeface="Gotham Bold"/>
                <a:ea typeface="Gotham Bold"/>
                <a:cs typeface="Gotham Bold"/>
                <a:sym typeface="Gotham Bold"/>
              </a:rPr>
              <a:t>“It’s Better Here Guarantee”</a:t>
            </a:r>
            <a:r>
              <a:rPr lang="en-US" sz="2840">
                <a:solidFill>
                  <a:srgbClr val="0E416B"/>
                </a:solidFill>
                <a:latin typeface="Gotham"/>
                <a:ea typeface="Gotham"/>
                <a:cs typeface="Gotham"/>
                <a:sym typeface="Gotham"/>
              </a:rPr>
              <a:t> gives borrowers the flexible options to obtain the property they want today, and opt-in for a no lender fee refinance in the future, should their needs change. </a:t>
            </a:r>
          </a:p>
        </p:txBody>
      </p:sp>
      <p:sp>
        <p:nvSpPr>
          <p:cNvPr name="AutoShape 9" id="9"/>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10" id="10"/>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3" id="3"/>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
        <p:nvSpPr>
          <p:cNvPr name="Freeform 4" id="4"/>
          <p:cNvSpPr/>
          <p:nvPr/>
        </p:nvSpPr>
        <p:spPr>
          <a:xfrm flipH="false" flipV="false" rot="0">
            <a:off x="2607073" y="2150618"/>
            <a:ext cx="4923291" cy="5985764"/>
          </a:xfrm>
          <a:custGeom>
            <a:avLst/>
            <a:gdLst/>
            <a:ahLst/>
            <a:cxnLst/>
            <a:rect r="r" b="b" t="t" l="l"/>
            <a:pathLst>
              <a:path h="5985764" w="4923291">
                <a:moveTo>
                  <a:pt x="0" y="0"/>
                </a:moveTo>
                <a:lnTo>
                  <a:pt x="4923291" y="0"/>
                </a:lnTo>
                <a:lnTo>
                  <a:pt x="4923291" y="5985764"/>
                </a:lnTo>
                <a:lnTo>
                  <a:pt x="0" y="59857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9399771" y="2093468"/>
            <a:ext cx="7859529" cy="6042914"/>
          </a:xfrm>
          <a:prstGeom prst="rect">
            <a:avLst/>
          </a:prstGeom>
        </p:spPr>
        <p:txBody>
          <a:bodyPr anchor="t" rtlCol="false" tIns="0" lIns="0" bIns="0" rIns="0">
            <a:spAutoFit/>
          </a:bodyPr>
          <a:lstStyle/>
          <a:p>
            <a:pPr algn="l">
              <a:lnSpc>
                <a:spcPts val="3976"/>
              </a:lnSpc>
              <a:spcBef>
                <a:spcPct val="0"/>
              </a:spcBef>
            </a:pPr>
            <a:r>
              <a:rPr lang="en-US" sz="2840">
                <a:solidFill>
                  <a:srgbClr val="0E416B"/>
                </a:solidFill>
                <a:latin typeface="Gotham"/>
                <a:ea typeface="Gotham"/>
                <a:cs typeface="Gotham"/>
                <a:sym typeface="Gotham"/>
              </a:rPr>
              <a:t>The Annual Financial Review shows the customer how invested we are in helping them set goals for homeownership, growing generational wealth and achieving financial freedom. Our team gathers information about the borrowers family, current financial situation and their short and long term goals with real estate and finance. We follow up post-closing and reach out at 3, 6, 12 months and beyond to strengthen relationships which builds client loyalty.</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3" y="9271762"/>
            <a:ext cx="18607826" cy="0"/>
          </a:xfrm>
          <a:prstGeom prst="line">
            <a:avLst/>
          </a:prstGeom>
          <a:ln cap="flat" w="447675">
            <a:solidFill>
              <a:srgbClr val="0E416B"/>
            </a:solidFill>
            <a:prstDash val="solid"/>
            <a:headEnd type="none" len="sm" w="sm"/>
            <a:tailEnd type="none" len="sm" w="sm"/>
          </a:ln>
        </p:spPr>
      </p:sp>
      <p:sp>
        <p:nvSpPr>
          <p:cNvPr name="AutoShape 3" id="3"/>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4" id="4"/>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
        <p:nvSpPr>
          <p:cNvPr name="TextBox 5" id="5"/>
          <p:cNvSpPr txBox="true"/>
          <p:nvPr/>
        </p:nvSpPr>
        <p:spPr>
          <a:xfrm rot="0">
            <a:off x="5424665" y="3607943"/>
            <a:ext cx="10085618" cy="2509139"/>
          </a:xfrm>
          <a:prstGeom prst="rect">
            <a:avLst/>
          </a:prstGeom>
        </p:spPr>
        <p:txBody>
          <a:bodyPr anchor="t" rtlCol="false" tIns="0" lIns="0" bIns="0" rIns="0">
            <a:spAutoFit/>
          </a:bodyPr>
          <a:lstStyle/>
          <a:p>
            <a:pPr algn="l">
              <a:lnSpc>
                <a:spcPts val="3976"/>
              </a:lnSpc>
              <a:spcBef>
                <a:spcPct val="0"/>
              </a:spcBef>
            </a:pPr>
            <a:r>
              <a:rPr lang="en-US" sz="2840">
                <a:solidFill>
                  <a:srgbClr val="0E416B"/>
                </a:solidFill>
                <a:latin typeface="Gotham"/>
                <a:ea typeface="Gotham"/>
                <a:cs typeface="Gotham"/>
                <a:sym typeface="Gotham"/>
              </a:rPr>
              <a:t>Streamlined Process: We deliver a superior client experience with real-time updates, end-to-end loan processing, and handy tools like a mortgage calculator. SNapp Home prioritizes the journey of your employees, fostering satisfaction and loyalty.</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3" id="3"/>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
        <p:nvSpPr>
          <p:cNvPr name="AutoShape 4" id="4"/>
          <p:cNvSpPr/>
          <p:nvPr/>
        </p:nvSpPr>
        <p:spPr>
          <a:xfrm>
            <a:off x="-1" y="9929812"/>
            <a:ext cx="18288000" cy="0"/>
          </a:xfrm>
          <a:prstGeom prst="line">
            <a:avLst/>
          </a:prstGeom>
          <a:ln cap="flat" w="714375">
            <a:solidFill>
              <a:srgbClr val="0E416B"/>
            </a:solidFill>
            <a:prstDash val="solid"/>
            <a:headEnd type="none" len="sm" w="sm"/>
            <a:tailEnd type="none" len="sm" w="sm"/>
          </a:ln>
        </p:spPr>
      </p:sp>
      <p:grpSp>
        <p:nvGrpSpPr>
          <p:cNvPr name="Group 5" id="5"/>
          <p:cNvGrpSpPr/>
          <p:nvPr/>
        </p:nvGrpSpPr>
        <p:grpSpPr>
          <a:xfrm rot="0">
            <a:off x="2400267" y="2927316"/>
            <a:ext cx="4408900" cy="5246370"/>
            <a:chOff x="0" y="0"/>
            <a:chExt cx="3790950" cy="4511040"/>
          </a:xfrm>
        </p:grpSpPr>
        <p:sp>
          <p:nvSpPr>
            <p:cNvPr name="Freeform 6" id="6"/>
            <p:cNvSpPr/>
            <p:nvPr/>
          </p:nvSpPr>
          <p:spPr>
            <a:xfrm flipH="false" flipV="false" rot="0">
              <a:off x="158750" y="158750"/>
              <a:ext cx="3473450" cy="4193540"/>
            </a:xfrm>
            <a:custGeom>
              <a:avLst/>
              <a:gdLst/>
              <a:ahLst/>
              <a:cxnLst/>
              <a:rect r="r" b="b" t="t" l="l"/>
              <a:pathLst>
                <a:path h="4193540" w="3473450">
                  <a:moveTo>
                    <a:pt x="0" y="0"/>
                  </a:moveTo>
                  <a:lnTo>
                    <a:pt x="3473450" y="0"/>
                  </a:lnTo>
                  <a:lnTo>
                    <a:pt x="3473450" y="4193540"/>
                  </a:lnTo>
                  <a:lnTo>
                    <a:pt x="0" y="4193540"/>
                  </a:lnTo>
                  <a:close/>
                </a:path>
              </a:pathLst>
            </a:custGeom>
            <a:solidFill>
              <a:srgbClr val="000000">
                <a:alpha val="0"/>
              </a:srgbClr>
            </a:solidFill>
            <a:ln w="12700">
              <a:solidFill>
                <a:srgbClr val="000000"/>
              </a:solidFill>
            </a:ln>
          </p:spPr>
        </p:sp>
      </p:grpSp>
      <p:sp>
        <p:nvSpPr>
          <p:cNvPr name="TextBox 7" id="7"/>
          <p:cNvSpPr txBox="true"/>
          <p:nvPr/>
        </p:nvSpPr>
        <p:spPr>
          <a:xfrm rot="0">
            <a:off x="5916611" y="1778373"/>
            <a:ext cx="3227389" cy="437143"/>
          </a:xfrm>
          <a:prstGeom prst="rect">
            <a:avLst/>
          </a:prstGeom>
        </p:spPr>
        <p:txBody>
          <a:bodyPr anchor="t" rtlCol="false" tIns="0" lIns="0" bIns="0" rIns="0">
            <a:spAutoFit/>
          </a:bodyPr>
          <a:lstStyle/>
          <a:p>
            <a:pPr algn="ctr">
              <a:lnSpc>
                <a:spcPts val="3590"/>
              </a:lnSpc>
            </a:pPr>
            <a:r>
              <a:rPr lang="en-US" sz="2564">
                <a:solidFill>
                  <a:srgbClr val="0E416B"/>
                </a:solidFill>
                <a:latin typeface="Gotham"/>
                <a:ea typeface="Gotham"/>
                <a:cs typeface="Gotham"/>
                <a:sym typeface="Gotham"/>
              </a:rPr>
              <a:t>Mortgage Company</a:t>
            </a:r>
          </a:p>
        </p:txBody>
      </p:sp>
      <p:sp>
        <p:nvSpPr>
          <p:cNvPr name="TextBox 8" id="8"/>
          <p:cNvSpPr txBox="true"/>
          <p:nvPr/>
        </p:nvSpPr>
        <p:spPr>
          <a:xfrm rot="0">
            <a:off x="401487" y="4070576"/>
            <a:ext cx="14163789" cy="721329"/>
          </a:xfrm>
          <a:prstGeom prst="rect">
            <a:avLst/>
          </a:prstGeom>
        </p:spPr>
        <p:txBody>
          <a:bodyPr anchor="t" rtlCol="false" tIns="0" lIns="0" bIns="0" rIns="0">
            <a:spAutoFit/>
          </a:bodyPr>
          <a:lstStyle/>
          <a:p>
            <a:pPr algn="r">
              <a:lnSpc>
                <a:spcPts val="5916"/>
              </a:lnSpc>
            </a:pPr>
            <a:r>
              <a:rPr lang="en-US" b="true" sz="4226" spc="2193">
                <a:solidFill>
                  <a:srgbClr val="0E416B"/>
                </a:solidFill>
                <a:latin typeface="Montserrat Bold"/>
                <a:ea typeface="Montserrat Bold"/>
                <a:cs typeface="Montserrat Bold"/>
                <a:sym typeface="Montserrat Bold"/>
              </a:rPr>
              <a:t>CONTACT INFO</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317448" y="2277430"/>
            <a:ext cx="5941852" cy="5732139"/>
          </a:xfrm>
          <a:custGeom>
            <a:avLst/>
            <a:gdLst/>
            <a:ahLst/>
            <a:cxnLst/>
            <a:rect r="r" b="b" t="t" l="l"/>
            <a:pathLst>
              <a:path h="5732139" w="5941852">
                <a:moveTo>
                  <a:pt x="0" y="0"/>
                </a:moveTo>
                <a:lnTo>
                  <a:pt x="5941852" y="0"/>
                </a:lnTo>
                <a:lnTo>
                  <a:pt x="5941852" y="5732140"/>
                </a:lnTo>
                <a:lnTo>
                  <a:pt x="0" y="5732140"/>
                </a:lnTo>
                <a:lnTo>
                  <a:pt x="0" y="0"/>
                </a:lnTo>
                <a:close/>
              </a:path>
            </a:pathLst>
          </a:custGeom>
          <a:blipFill>
            <a:blip r:embed="rId2"/>
            <a:stretch>
              <a:fillRect l="0" t="0" r="0" b="0"/>
            </a:stretch>
          </a:blipFill>
        </p:spPr>
      </p:sp>
      <p:sp>
        <p:nvSpPr>
          <p:cNvPr name="TextBox 3" id="3"/>
          <p:cNvSpPr txBox="true"/>
          <p:nvPr/>
        </p:nvSpPr>
        <p:spPr>
          <a:xfrm rot="0">
            <a:off x="1028700" y="956178"/>
            <a:ext cx="9920727" cy="8227949"/>
          </a:xfrm>
          <a:prstGeom prst="rect">
            <a:avLst/>
          </a:prstGeom>
        </p:spPr>
        <p:txBody>
          <a:bodyPr anchor="t" rtlCol="false" tIns="0" lIns="0" bIns="0" rIns="0">
            <a:spAutoFit/>
          </a:bodyPr>
          <a:lstStyle/>
          <a:p>
            <a:pPr algn="l">
              <a:lnSpc>
                <a:spcPts val="6355"/>
              </a:lnSpc>
            </a:pPr>
            <a:r>
              <a:rPr lang="en-US" sz="4539">
                <a:solidFill>
                  <a:srgbClr val="0E416B"/>
                </a:solidFill>
                <a:latin typeface="Gotham"/>
                <a:ea typeface="Gotham"/>
                <a:cs typeface="Gotham"/>
                <a:sym typeface="Gotham"/>
              </a:rPr>
              <a:t>Who we are</a:t>
            </a:r>
          </a:p>
          <a:p>
            <a:pPr algn="l">
              <a:lnSpc>
                <a:spcPts val="3976"/>
              </a:lnSpc>
            </a:pPr>
            <a:r>
              <a:rPr lang="en-US" sz="2840" b="true">
                <a:solidFill>
                  <a:srgbClr val="0E416B"/>
                </a:solidFill>
                <a:latin typeface="Gotham Bold"/>
                <a:ea typeface="Gotham Bold"/>
                <a:cs typeface="Gotham Bold"/>
                <a:sym typeface="Gotham Bold"/>
              </a:rPr>
              <a:t>A mortgage company with a rock-solid reputation.</a:t>
            </a:r>
          </a:p>
          <a:p>
            <a:pPr algn="l">
              <a:lnSpc>
                <a:spcPts val="3976"/>
              </a:lnSpc>
            </a:pPr>
          </a:p>
          <a:p>
            <a:pPr algn="l">
              <a:lnSpc>
                <a:spcPts val="3416"/>
              </a:lnSpc>
            </a:pPr>
            <a:r>
              <a:rPr lang="en-US" sz="2440">
                <a:solidFill>
                  <a:srgbClr val="0E416B"/>
                </a:solidFill>
                <a:latin typeface="Gotham"/>
                <a:ea typeface="Gotham"/>
                <a:cs typeface="Gotham"/>
                <a:sym typeface="Gotham"/>
              </a:rPr>
              <a:t>You can feel confident that you’re getting the guidance and professional treatment you deserve. With over 50 years of experience, SecurityNational has the consistent track record and dependable financial backing of Security National Financial, our publicly traded parent company (NASDAQ: SNFCA). We’ve steadfastly weathered all the ups and downs of the economy and gained a reputation for outstanding leadership in the home loan market.</a:t>
            </a:r>
          </a:p>
          <a:p>
            <a:pPr algn="l">
              <a:lnSpc>
                <a:spcPts val="3416"/>
              </a:lnSpc>
            </a:pPr>
          </a:p>
          <a:p>
            <a:pPr algn="l">
              <a:lnSpc>
                <a:spcPts val="3416"/>
              </a:lnSpc>
            </a:pPr>
            <a:r>
              <a:rPr lang="en-US" sz="2440">
                <a:solidFill>
                  <a:srgbClr val="0E416B"/>
                </a:solidFill>
                <a:latin typeface="Gotham"/>
                <a:ea typeface="Gotham"/>
                <a:cs typeface="Gotham"/>
                <a:sym typeface="Gotham"/>
              </a:rPr>
              <a:t>We’ve got professional mortgage branches from coast-to-coast, and hundreds of experienced loan professionals ready to take you through the loan process with top-notch service. Not to brag, but we’re consistently ranked a Top 50 mortgage company by Scotsman Guide in the United States.</a:t>
            </a:r>
          </a:p>
          <a:p>
            <a:pPr algn="l">
              <a:lnSpc>
                <a:spcPts val="3276"/>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3" id="3"/>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
        <p:nvSpPr>
          <p:cNvPr name="TextBox 4" id="4"/>
          <p:cNvSpPr txBox="true"/>
          <p:nvPr/>
        </p:nvSpPr>
        <p:spPr>
          <a:xfrm rot="0">
            <a:off x="2858364" y="679387"/>
            <a:ext cx="7165032" cy="622427"/>
          </a:xfrm>
          <a:prstGeom prst="rect">
            <a:avLst/>
          </a:prstGeom>
        </p:spPr>
        <p:txBody>
          <a:bodyPr anchor="t" rtlCol="false" tIns="0" lIns="0" bIns="0" rIns="0">
            <a:spAutoFit/>
          </a:bodyPr>
          <a:lstStyle/>
          <a:p>
            <a:pPr algn="ctr">
              <a:lnSpc>
                <a:spcPts val="5068"/>
              </a:lnSpc>
              <a:spcBef>
                <a:spcPct val="0"/>
              </a:spcBef>
            </a:pPr>
            <a:r>
              <a:rPr lang="en-US" b="true" sz="3620">
                <a:solidFill>
                  <a:srgbClr val="0E416B"/>
                </a:solidFill>
                <a:latin typeface="Gotham Bold"/>
                <a:ea typeface="Gotham Bold"/>
                <a:cs typeface="Gotham Bold"/>
                <a:sym typeface="Gotham Bold"/>
              </a:rPr>
              <a:t>EMPOWER YOUR EMPLOYEES</a:t>
            </a:r>
          </a:p>
        </p:txBody>
      </p:sp>
      <p:sp>
        <p:nvSpPr>
          <p:cNvPr name="TextBox 5" id="5"/>
          <p:cNvSpPr txBox="true"/>
          <p:nvPr/>
        </p:nvSpPr>
        <p:spPr>
          <a:xfrm rot="0">
            <a:off x="12062884" y="1244663"/>
            <a:ext cx="5727529" cy="7052579"/>
          </a:xfrm>
          <a:prstGeom prst="rect">
            <a:avLst/>
          </a:prstGeom>
        </p:spPr>
        <p:txBody>
          <a:bodyPr anchor="t" rtlCol="false" tIns="0" lIns="0" bIns="0" rIns="0">
            <a:spAutoFit/>
          </a:bodyPr>
          <a:lstStyle/>
          <a:p>
            <a:pPr algn="l">
              <a:lnSpc>
                <a:spcPts val="3975"/>
              </a:lnSpc>
              <a:spcBef>
                <a:spcPct val="0"/>
              </a:spcBef>
            </a:pPr>
            <a:r>
              <a:rPr lang="en-US" sz="2839">
                <a:solidFill>
                  <a:srgbClr val="0E416B"/>
                </a:solidFill>
                <a:latin typeface="Gotham"/>
                <a:ea typeface="Gotham"/>
                <a:cs typeface="Gotham"/>
                <a:sym typeface="Gotham"/>
              </a:rPr>
              <a:t>As a dedicated business owner, you understand the importance of empowering your employees. We're excited to introduce an exclusive employee benefit program in partnership with SecurityNational Mortgage. This initiative is designed to guide your team on their path to homeownership, offering education and special discounts on mortgage services.</a:t>
            </a:r>
          </a:p>
        </p:txBody>
      </p:sp>
      <p:sp>
        <p:nvSpPr>
          <p:cNvPr name="Freeform 6" id="6"/>
          <p:cNvSpPr/>
          <p:nvPr/>
        </p:nvSpPr>
        <p:spPr>
          <a:xfrm flipH="false" flipV="false" rot="0">
            <a:off x="-1263316" y="-1153863"/>
            <a:ext cx="16027914" cy="10685276"/>
          </a:xfrm>
          <a:custGeom>
            <a:avLst/>
            <a:gdLst/>
            <a:ahLst/>
            <a:cxnLst/>
            <a:rect r="r" b="b" t="t" l="l"/>
            <a:pathLst>
              <a:path h="10685276" w="16027914">
                <a:moveTo>
                  <a:pt x="0" y="0"/>
                </a:moveTo>
                <a:lnTo>
                  <a:pt x="16027914" y="0"/>
                </a:lnTo>
                <a:lnTo>
                  <a:pt x="16027914" y="10685276"/>
                </a:lnTo>
                <a:lnTo>
                  <a:pt x="0" y="10685276"/>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3" id="3"/>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
        <p:nvSpPr>
          <p:cNvPr name="Freeform 4" id="4"/>
          <p:cNvSpPr/>
          <p:nvPr/>
        </p:nvSpPr>
        <p:spPr>
          <a:xfrm flipH="false" flipV="false" rot="0">
            <a:off x="2115848" y="1262611"/>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2884048" y="4301874"/>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5941493" y="2785842"/>
            <a:ext cx="8999955" cy="1011189"/>
          </a:xfrm>
          <a:prstGeom prst="rect">
            <a:avLst/>
          </a:prstGeom>
        </p:spPr>
        <p:txBody>
          <a:bodyPr anchor="t" rtlCol="false" tIns="0" lIns="0" bIns="0" rIns="0">
            <a:spAutoFit/>
          </a:bodyPr>
          <a:lstStyle/>
          <a:p>
            <a:pPr algn="l">
              <a:lnSpc>
                <a:spcPts val="4115"/>
              </a:lnSpc>
              <a:spcBef>
                <a:spcPct val="0"/>
              </a:spcBef>
            </a:pPr>
            <a:r>
              <a:rPr lang="en-US" sz="2939">
                <a:solidFill>
                  <a:srgbClr val="0E416B"/>
                </a:solidFill>
                <a:latin typeface="Gotham"/>
                <a:ea typeface="Gotham"/>
                <a:cs typeface="Gotham"/>
                <a:sym typeface="Gotham"/>
              </a:rPr>
              <a:t>of employees are concerned, anxious or fearful about their current financial wellbeing.</a:t>
            </a:r>
          </a:p>
        </p:txBody>
      </p:sp>
      <p:sp>
        <p:nvSpPr>
          <p:cNvPr name="TextBox 7" id="7"/>
          <p:cNvSpPr txBox="true"/>
          <p:nvPr/>
        </p:nvSpPr>
        <p:spPr>
          <a:xfrm rot="0">
            <a:off x="6230648" y="5567930"/>
            <a:ext cx="6366968" cy="1525539"/>
          </a:xfrm>
          <a:prstGeom prst="rect">
            <a:avLst/>
          </a:prstGeom>
        </p:spPr>
        <p:txBody>
          <a:bodyPr anchor="t" rtlCol="false" tIns="0" lIns="0" bIns="0" rIns="0">
            <a:spAutoFit/>
          </a:bodyPr>
          <a:lstStyle/>
          <a:p>
            <a:pPr algn="r">
              <a:lnSpc>
                <a:spcPts val="4115"/>
              </a:lnSpc>
              <a:spcBef>
                <a:spcPct val="0"/>
              </a:spcBef>
            </a:pPr>
            <a:r>
              <a:rPr lang="en-US" sz="2939">
                <a:solidFill>
                  <a:srgbClr val="0E416B"/>
                </a:solidFill>
                <a:latin typeface="Gotham"/>
                <a:ea typeface="Gotham"/>
                <a:cs typeface="Gotham"/>
                <a:sym typeface="Gotham"/>
              </a:rPr>
              <a:t>When work and life are in discord, happiness, and productivity in employees’ lives are affected.</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2319492"/>
            <a:ext cx="6760317" cy="6938808"/>
          </a:xfrm>
          <a:custGeom>
            <a:avLst/>
            <a:gdLst/>
            <a:ahLst/>
            <a:cxnLst/>
            <a:rect r="r" b="b" t="t" l="l"/>
            <a:pathLst>
              <a:path h="6938808" w="6760317">
                <a:moveTo>
                  <a:pt x="0" y="0"/>
                </a:moveTo>
                <a:lnTo>
                  <a:pt x="6760317" y="0"/>
                </a:lnTo>
                <a:lnTo>
                  <a:pt x="6760317" y="6938808"/>
                </a:lnTo>
                <a:lnTo>
                  <a:pt x="0" y="6938808"/>
                </a:lnTo>
                <a:lnTo>
                  <a:pt x="0" y="0"/>
                </a:lnTo>
                <a:close/>
              </a:path>
            </a:pathLst>
          </a:custGeom>
          <a:blipFill>
            <a:blip r:embed="rId2"/>
            <a:stretch>
              <a:fillRect l="0" t="0" r="0" b="0"/>
            </a:stretch>
          </a:blipFill>
        </p:spPr>
      </p:sp>
      <p:sp>
        <p:nvSpPr>
          <p:cNvPr name="Freeform 3" id="3"/>
          <p:cNvSpPr/>
          <p:nvPr/>
        </p:nvSpPr>
        <p:spPr>
          <a:xfrm flipH="false" flipV="false" rot="0">
            <a:off x="1028700" y="9258300"/>
            <a:ext cx="5227235" cy="398865"/>
          </a:xfrm>
          <a:custGeom>
            <a:avLst/>
            <a:gdLst/>
            <a:ahLst/>
            <a:cxnLst/>
            <a:rect r="r" b="b" t="t" l="l"/>
            <a:pathLst>
              <a:path h="398865" w="5227235">
                <a:moveTo>
                  <a:pt x="0" y="0"/>
                </a:moveTo>
                <a:lnTo>
                  <a:pt x="5227235" y="0"/>
                </a:lnTo>
                <a:lnTo>
                  <a:pt x="5227235" y="398865"/>
                </a:lnTo>
                <a:lnTo>
                  <a:pt x="0" y="398865"/>
                </a:lnTo>
                <a:lnTo>
                  <a:pt x="0" y="0"/>
                </a:lnTo>
                <a:close/>
              </a:path>
            </a:pathLst>
          </a:custGeom>
          <a:blipFill>
            <a:blip r:embed="rId3"/>
            <a:stretch>
              <a:fillRect l="0" t="0" r="0" b="0"/>
            </a:stretch>
          </a:blipFill>
        </p:spPr>
      </p:sp>
      <p:sp>
        <p:nvSpPr>
          <p:cNvPr name="TextBox 4" id="4"/>
          <p:cNvSpPr txBox="true"/>
          <p:nvPr/>
        </p:nvSpPr>
        <p:spPr>
          <a:xfrm rot="0">
            <a:off x="9144000" y="2634346"/>
            <a:ext cx="5090193" cy="2509154"/>
          </a:xfrm>
          <a:prstGeom prst="rect">
            <a:avLst/>
          </a:prstGeom>
        </p:spPr>
        <p:txBody>
          <a:bodyPr anchor="t" rtlCol="false" tIns="0" lIns="0" bIns="0" rIns="0">
            <a:spAutoFit/>
          </a:bodyPr>
          <a:lstStyle/>
          <a:p>
            <a:pPr algn="l">
              <a:lnSpc>
                <a:spcPts val="3975"/>
              </a:lnSpc>
            </a:pPr>
            <a:r>
              <a:rPr lang="en-US" sz="2839">
                <a:solidFill>
                  <a:srgbClr val="0E416B"/>
                </a:solidFill>
                <a:latin typeface="Gotham"/>
                <a:ea typeface="Gotham"/>
                <a:cs typeface="Gotham"/>
                <a:sym typeface="Gotham"/>
              </a:rPr>
              <a:t>Year after year, employers are paying more attention to incorporating benefits that add value to both employees and company.</a:t>
            </a:r>
          </a:p>
        </p:txBody>
      </p:sp>
      <p:sp>
        <p:nvSpPr>
          <p:cNvPr name="TextBox 5" id="5"/>
          <p:cNvSpPr txBox="true"/>
          <p:nvPr/>
        </p:nvSpPr>
        <p:spPr>
          <a:xfrm rot="0">
            <a:off x="1028700" y="952500"/>
            <a:ext cx="13013680" cy="573201"/>
          </a:xfrm>
          <a:prstGeom prst="rect">
            <a:avLst/>
          </a:prstGeom>
        </p:spPr>
        <p:txBody>
          <a:bodyPr anchor="t" rtlCol="false" tIns="0" lIns="0" bIns="0" rIns="0">
            <a:spAutoFit/>
          </a:bodyPr>
          <a:lstStyle/>
          <a:p>
            <a:pPr algn="l">
              <a:lnSpc>
                <a:spcPts val="4631"/>
              </a:lnSpc>
              <a:spcBef>
                <a:spcPct val="0"/>
              </a:spcBef>
            </a:pPr>
            <a:r>
              <a:rPr lang="en-US" b="true" sz="3308">
                <a:solidFill>
                  <a:srgbClr val="0E416B"/>
                </a:solidFill>
                <a:latin typeface="Gotham Bold"/>
                <a:ea typeface="Gotham Bold"/>
                <a:cs typeface="Gotham Bold"/>
                <a:sym typeface="Gotham Bold"/>
              </a:rPr>
              <a:t>Increased Recognition of the Value of Benefits to Employees</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3" id="3"/>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
        <p:nvSpPr>
          <p:cNvPr name="TextBox 4" id="4"/>
          <p:cNvSpPr txBox="true"/>
          <p:nvPr/>
        </p:nvSpPr>
        <p:spPr>
          <a:xfrm rot="0">
            <a:off x="2578596" y="2347791"/>
            <a:ext cx="8387374" cy="735763"/>
          </a:xfrm>
          <a:prstGeom prst="rect">
            <a:avLst/>
          </a:prstGeom>
        </p:spPr>
        <p:txBody>
          <a:bodyPr anchor="t" rtlCol="false" tIns="0" lIns="0" bIns="0" rIns="0">
            <a:spAutoFit/>
          </a:bodyPr>
          <a:lstStyle/>
          <a:p>
            <a:pPr algn="l">
              <a:lnSpc>
                <a:spcPts val="6031"/>
              </a:lnSpc>
              <a:spcBef>
                <a:spcPct val="0"/>
              </a:spcBef>
            </a:pPr>
            <a:r>
              <a:rPr lang="en-US" b="true" sz="4308">
                <a:solidFill>
                  <a:srgbClr val="0E416B"/>
                </a:solidFill>
                <a:latin typeface="Gotham Bold"/>
                <a:ea typeface="Gotham Bold"/>
                <a:cs typeface="Gotham Bold"/>
                <a:sym typeface="Gotham Bold"/>
              </a:rPr>
              <a:t>Why Homeownership Matters:</a:t>
            </a:r>
          </a:p>
        </p:txBody>
      </p:sp>
      <p:sp>
        <p:nvSpPr>
          <p:cNvPr name="TextBox 5" id="5"/>
          <p:cNvSpPr txBox="true"/>
          <p:nvPr/>
        </p:nvSpPr>
        <p:spPr>
          <a:xfrm rot="0">
            <a:off x="3912033" y="3206495"/>
            <a:ext cx="13347267" cy="5988528"/>
          </a:xfrm>
          <a:prstGeom prst="rect">
            <a:avLst/>
          </a:prstGeom>
        </p:spPr>
        <p:txBody>
          <a:bodyPr anchor="t" rtlCol="false" tIns="0" lIns="0" bIns="0" rIns="0">
            <a:spAutoFit/>
          </a:bodyPr>
          <a:lstStyle/>
          <a:p>
            <a:pPr algn="l">
              <a:lnSpc>
                <a:spcPts val="4730"/>
              </a:lnSpc>
              <a:spcBef>
                <a:spcPct val="0"/>
              </a:spcBef>
            </a:pPr>
            <a:r>
              <a:rPr lang="en-US" sz="3379">
                <a:solidFill>
                  <a:srgbClr val="0E416B"/>
                </a:solidFill>
                <a:latin typeface="Gotham"/>
                <a:ea typeface="Gotham"/>
                <a:cs typeface="Gotham"/>
                <a:sym typeface="Gotham"/>
              </a:rPr>
              <a:t>Inv</a:t>
            </a:r>
            <a:r>
              <a:rPr lang="en-US" sz="3379">
                <a:solidFill>
                  <a:srgbClr val="0E416B"/>
                </a:solidFill>
                <a:latin typeface="Gotham"/>
                <a:ea typeface="Gotham"/>
                <a:cs typeface="Gotham"/>
                <a:sym typeface="Gotham"/>
              </a:rPr>
              <a:t>esting in Your Employees' Future</a:t>
            </a:r>
          </a:p>
          <a:p>
            <a:pPr algn="l" marL="729536" indent="-364768" lvl="1">
              <a:lnSpc>
                <a:spcPts val="4730"/>
              </a:lnSpc>
              <a:spcBef>
                <a:spcPct val="0"/>
              </a:spcBef>
              <a:buFont typeface="Arial"/>
              <a:buChar char="•"/>
            </a:pPr>
            <a:r>
              <a:rPr lang="en-US" sz="3379">
                <a:solidFill>
                  <a:srgbClr val="0E416B"/>
                </a:solidFill>
                <a:latin typeface="Gotham"/>
                <a:ea typeface="Gotham"/>
                <a:cs typeface="Gotham"/>
                <a:sym typeface="Gotham"/>
              </a:rPr>
              <a:t>Stability and Security: Homeownership provides a sense of stability and security, crucial for employee well-being and productivity.</a:t>
            </a:r>
          </a:p>
          <a:p>
            <a:pPr algn="l" marL="729536" indent="-364768" lvl="1">
              <a:lnSpc>
                <a:spcPts val="4730"/>
              </a:lnSpc>
              <a:spcBef>
                <a:spcPct val="0"/>
              </a:spcBef>
              <a:buFont typeface="Arial"/>
              <a:buChar char="•"/>
            </a:pPr>
            <a:r>
              <a:rPr lang="en-US" sz="3379">
                <a:solidFill>
                  <a:srgbClr val="0E416B"/>
                </a:solidFill>
                <a:latin typeface="Gotham"/>
                <a:ea typeface="Gotham"/>
                <a:cs typeface="Gotham"/>
                <a:sym typeface="Gotham"/>
              </a:rPr>
              <a:t>Financial Growth: It's an investment in their financial future, building generational wealth and credit.</a:t>
            </a:r>
          </a:p>
          <a:p>
            <a:pPr algn="l" marL="729536" indent="-364768" lvl="1">
              <a:lnSpc>
                <a:spcPts val="4730"/>
              </a:lnSpc>
              <a:spcBef>
                <a:spcPct val="0"/>
              </a:spcBef>
              <a:buFont typeface="Arial"/>
              <a:buChar char="•"/>
            </a:pPr>
            <a:r>
              <a:rPr lang="en-US" sz="3379">
                <a:solidFill>
                  <a:srgbClr val="0E416B"/>
                </a:solidFill>
                <a:latin typeface="Gotham"/>
                <a:ea typeface="Gotham"/>
                <a:cs typeface="Gotham"/>
                <a:sym typeface="Gotham"/>
              </a:rPr>
              <a:t>Community Engagement: Owning a home fosters a deeper connection with the community, enhancing overall job satisfaction.</a:t>
            </a:r>
          </a:p>
          <a:p>
            <a:pPr algn="l">
              <a:lnSpc>
                <a:spcPts val="4730"/>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AutoShape 3" id="3"/>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4" id="4"/>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
        <p:nvSpPr>
          <p:cNvPr name="TextBox 5" id="5"/>
          <p:cNvSpPr txBox="true"/>
          <p:nvPr/>
        </p:nvSpPr>
        <p:spPr>
          <a:xfrm rot="0">
            <a:off x="4326039" y="1654908"/>
            <a:ext cx="6032004" cy="622427"/>
          </a:xfrm>
          <a:prstGeom prst="rect">
            <a:avLst/>
          </a:prstGeom>
        </p:spPr>
        <p:txBody>
          <a:bodyPr anchor="t" rtlCol="false" tIns="0" lIns="0" bIns="0" rIns="0">
            <a:spAutoFit/>
          </a:bodyPr>
          <a:lstStyle/>
          <a:p>
            <a:pPr algn="l">
              <a:lnSpc>
                <a:spcPts val="5068"/>
              </a:lnSpc>
              <a:spcBef>
                <a:spcPct val="0"/>
              </a:spcBef>
            </a:pPr>
            <a:r>
              <a:rPr lang="en-US" b="true" sz="3620">
                <a:solidFill>
                  <a:srgbClr val="0E416B"/>
                </a:solidFill>
                <a:latin typeface="Gotham Bold"/>
                <a:ea typeface="Gotham Bold"/>
                <a:cs typeface="Gotham Bold"/>
                <a:sym typeface="Gotham Bold"/>
              </a:rPr>
              <a:t>Real Impact on Real Lives</a:t>
            </a:r>
          </a:p>
        </p:txBody>
      </p:sp>
      <p:sp>
        <p:nvSpPr>
          <p:cNvPr name="TextBox 6" id="6"/>
          <p:cNvSpPr txBox="true"/>
          <p:nvPr/>
        </p:nvSpPr>
        <p:spPr>
          <a:xfrm rot="0">
            <a:off x="4417177" y="2437580"/>
            <a:ext cx="9453646" cy="3518804"/>
          </a:xfrm>
          <a:prstGeom prst="rect">
            <a:avLst/>
          </a:prstGeom>
        </p:spPr>
        <p:txBody>
          <a:bodyPr anchor="t" rtlCol="false" tIns="0" lIns="0" bIns="0" rIns="0">
            <a:spAutoFit/>
          </a:bodyPr>
          <a:lstStyle/>
          <a:p>
            <a:pPr algn="l" marL="613029" indent="-306514" lvl="1">
              <a:lnSpc>
                <a:spcPts val="3975"/>
              </a:lnSpc>
              <a:buFont typeface="Arial"/>
              <a:buChar char="•"/>
            </a:pPr>
            <a:r>
              <a:rPr lang="en-US" sz="2839">
                <a:solidFill>
                  <a:srgbClr val="0E416B"/>
                </a:solidFill>
                <a:latin typeface="Gotham"/>
                <a:ea typeface="Gotham"/>
                <a:cs typeface="Gotham"/>
                <a:sym typeface="Gotham"/>
              </a:rPr>
              <a:t>Exclusive Discounts</a:t>
            </a:r>
          </a:p>
          <a:p>
            <a:pPr algn="l" marL="613029" indent="-306514" lvl="1">
              <a:lnSpc>
                <a:spcPts val="3975"/>
              </a:lnSpc>
              <a:buFont typeface="Arial"/>
              <a:buChar char="•"/>
            </a:pPr>
            <a:r>
              <a:rPr lang="en-US" sz="2839">
                <a:solidFill>
                  <a:srgbClr val="0E416B"/>
                </a:solidFill>
                <a:latin typeface="Gotham"/>
                <a:ea typeface="Gotham"/>
                <a:cs typeface="Gotham"/>
                <a:sym typeface="Gotham"/>
              </a:rPr>
              <a:t>Lunch and Learns</a:t>
            </a:r>
          </a:p>
          <a:p>
            <a:pPr algn="l" marL="613029" indent="-306514" lvl="1">
              <a:lnSpc>
                <a:spcPts val="3975"/>
              </a:lnSpc>
              <a:buFont typeface="Arial"/>
              <a:buChar char="•"/>
            </a:pPr>
            <a:r>
              <a:rPr lang="en-US" sz="2839">
                <a:solidFill>
                  <a:srgbClr val="0E416B"/>
                </a:solidFill>
                <a:latin typeface="Gotham"/>
                <a:ea typeface="Gotham"/>
                <a:cs typeface="Gotham"/>
                <a:sym typeface="Gotham"/>
              </a:rPr>
              <a:t>Seminars to help with better financial decisions</a:t>
            </a:r>
          </a:p>
          <a:p>
            <a:pPr algn="l" marL="613029" indent="-306514" lvl="1">
              <a:lnSpc>
                <a:spcPts val="3975"/>
              </a:lnSpc>
              <a:buFont typeface="Arial"/>
              <a:buChar char="•"/>
            </a:pPr>
            <a:r>
              <a:rPr lang="en-US" sz="2839">
                <a:solidFill>
                  <a:srgbClr val="0E416B"/>
                </a:solidFill>
                <a:latin typeface="Gotham"/>
                <a:ea typeface="Gotham"/>
                <a:cs typeface="Gotham"/>
                <a:sym typeface="Gotham"/>
              </a:rPr>
              <a:t>One on One Consultations</a:t>
            </a:r>
          </a:p>
          <a:p>
            <a:pPr algn="l" marL="613029" indent="-306514" lvl="1">
              <a:lnSpc>
                <a:spcPts val="3975"/>
              </a:lnSpc>
              <a:buFont typeface="Arial"/>
              <a:buChar char="•"/>
            </a:pPr>
            <a:r>
              <a:rPr lang="en-US" sz="2839">
                <a:solidFill>
                  <a:srgbClr val="0E416B"/>
                </a:solidFill>
                <a:latin typeface="Gotham"/>
                <a:ea typeface="Gotham"/>
                <a:cs typeface="Gotham"/>
                <a:sym typeface="Gotham"/>
              </a:rPr>
              <a:t>It’s Better Here Guarantee</a:t>
            </a:r>
          </a:p>
          <a:p>
            <a:pPr algn="l" marL="613029" indent="-306514" lvl="1">
              <a:lnSpc>
                <a:spcPts val="3975"/>
              </a:lnSpc>
              <a:buFont typeface="Arial"/>
              <a:buChar char="•"/>
            </a:pPr>
            <a:r>
              <a:rPr lang="en-US" sz="2839">
                <a:solidFill>
                  <a:srgbClr val="0E416B"/>
                </a:solidFill>
                <a:latin typeface="Gotham"/>
                <a:ea typeface="Gotham"/>
                <a:cs typeface="Gotham"/>
                <a:sym typeface="Gotham"/>
              </a:rPr>
              <a:t>Annual Borrower Reviews</a:t>
            </a:r>
          </a:p>
          <a:p>
            <a:pPr algn="l" marL="613029" indent="-306514" lvl="1">
              <a:lnSpc>
                <a:spcPts val="3975"/>
              </a:lnSpc>
              <a:buFont typeface="Arial"/>
              <a:buChar char="•"/>
            </a:pPr>
            <a:r>
              <a:rPr lang="en-US" sz="2839">
                <a:solidFill>
                  <a:srgbClr val="0E416B"/>
                </a:solidFill>
                <a:latin typeface="Gotham"/>
                <a:ea typeface="Gotham"/>
                <a:cs typeface="Gotham"/>
                <a:sym typeface="Gotham"/>
              </a:rPr>
              <a:t>Streamlined Process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3" id="3"/>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grpSp>
        <p:nvGrpSpPr>
          <p:cNvPr name="Group 4" id="4"/>
          <p:cNvGrpSpPr/>
          <p:nvPr/>
        </p:nvGrpSpPr>
        <p:grpSpPr>
          <a:xfrm rot="0">
            <a:off x="2491142" y="1028700"/>
            <a:ext cx="14705616" cy="7407482"/>
            <a:chOff x="0" y="0"/>
            <a:chExt cx="2485932" cy="1252208"/>
          </a:xfrm>
        </p:grpSpPr>
        <p:sp>
          <p:nvSpPr>
            <p:cNvPr name="Freeform 5" id="5"/>
            <p:cNvSpPr/>
            <p:nvPr/>
          </p:nvSpPr>
          <p:spPr>
            <a:xfrm flipH="false" flipV="false" rot="0">
              <a:off x="0" y="0"/>
              <a:ext cx="2485932" cy="1252208"/>
            </a:xfrm>
            <a:custGeom>
              <a:avLst/>
              <a:gdLst/>
              <a:ahLst/>
              <a:cxnLst/>
              <a:rect r="r" b="b" t="t" l="l"/>
              <a:pathLst>
                <a:path h="1252208" w="2485932">
                  <a:moveTo>
                    <a:pt x="26849" y="0"/>
                  </a:moveTo>
                  <a:lnTo>
                    <a:pt x="2459083" y="0"/>
                  </a:lnTo>
                  <a:cubicBezTo>
                    <a:pt x="2466204" y="0"/>
                    <a:pt x="2473033" y="2829"/>
                    <a:pt x="2478068" y="7864"/>
                  </a:cubicBezTo>
                  <a:cubicBezTo>
                    <a:pt x="2483103" y="12899"/>
                    <a:pt x="2485932" y="19729"/>
                    <a:pt x="2485932" y="26849"/>
                  </a:cubicBezTo>
                  <a:lnTo>
                    <a:pt x="2485932" y="1225359"/>
                  </a:lnTo>
                  <a:cubicBezTo>
                    <a:pt x="2485932" y="1232480"/>
                    <a:pt x="2483103" y="1239309"/>
                    <a:pt x="2478068" y="1244344"/>
                  </a:cubicBezTo>
                  <a:cubicBezTo>
                    <a:pt x="2473033" y="1249380"/>
                    <a:pt x="2466204" y="1252208"/>
                    <a:pt x="2459083" y="1252208"/>
                  </a:cubicBezTo>
                  <a:lnTo>
                    <a:pt x="26849" y="1252208"/>
                  </a:lnTo>
                  <a:cubicBezTo>
                    <a:pt x="19729" y="1252208"/>
                    <a:pt x="12899" y="1249380"/>
                    <a:pt x="7864" y="1244344"/>
                  </a:cubicBezTo>
                  <a:cubicBezTo>
                    <a:pt x="2829" y="1239309"/>
                    <a:pt x="0" y="1232480"/>
                    <a:pt x="0" y="1225359"/>
                  </a:cubicBezTo>
                  <a:lnTo>
                    <a:pt x="0" y="26849"/>
                  </a:lnTo>
                  <a:cubicBezTo>
                    <a:pt x="0" y="19729"/>
                    <a:pt x="2829" y="12899"/>
                    <a:pt x="7864" y="7864"/>
                  </a:cubicBezTo>
                  <a:cubicBezTo>
                    <a:pt x="12899" y="2829"/>
                    <a:pt x="19729" y="0"/>
                    <a:pt x="26849" y="0"/>
                  </a:cubicBezTo>
                  <a:close/>
                </a:path>
              </a:pathLst>
            </a:custGeom>
            <a:solidFill>
              <a:srgbClr val="FFFFFF"/>
            </a:solidFill>
            <a:ln w="104775" cap="rnd">
              <a:solidFill>
                <a:srgbClr val="437FB9"/>
              </a:solidFill>
              <a:prstDash val="solid"/>
              <a:round/>
            </a:ln>
          </p:spPr>
        </p:sp>
        <p:sp>
          <p:nvSpPr>
            <p:cNvPr name="TextBox 6" id="6"/>
            <p:cNvSpPr txBox="true"/>
            <p:nvPr/>
          </p:nvSpPr>
          <p:spPr>
            <a:xfrm>
              <a:off x="0" y="-38100"/>
              <a:ext cx="2485932" cy="1290308"/>
            </a:xfrm>
            <a:prstGeom prst="rect">
              <a:avLst/>
            </a:prstGeom>
          </p:spPr>
          <p:txBody>
            <a:bodyPr anchor="ctr" rtlCol="false" tIns="50800" lIns="50800" bIns="50800" rIns="50800"/>
            <a:lstStyle/>
            <a:p>
              <a:pPr algn="l">
                <a:lnSpc>
                  <a:spcPts val="2659"/>
                </a:lnSpc>
              </a:pPr>
            </a:p>
          </p:txBody>
        </p:sp>
      </p:grpSp>
      <p:sp>
        <p:nvSpPr>
          <p:cNvPr name="Freeform 7" id="7"/>
          <p:cNvSpPr/>
          <p:nvPr/>
        </p:nvSpPr>
        <p:spPr>
          <a:xfrm flipH="false" flipV="false" rot="0">
            <a:off x="3129915" y="6802207"/>
            <a:ext cx="1210755" cy="1159297"/>
          </a:xfrm>
          <a:custGeom>
            <a:avLst/>
            <a:gdLst/>
            <a:ahLst/>
            <a:cxnLst/>
            <a:rect r="r" b="b" t="t" l="l"/>
            <a:pathLst>
              <a:path h="1159297" w="1210755">
                <a:moveTo>
                  <a:pt x="0" y="0"/>
                </a:moveTo>
                <a:lnTo>
                  <a:pt x="1210754" y="0"/>
                </a:lnTo>
                <a:lnTo>
                  <a:pt x="1210754" y="1159297"/>
                </a:lnTo>
                <a:lnTo>
                  <a:pt x="0" y="11592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3299415" y="1287088"/>
            <a:ext cx="14988585" cy="1073214"/>
          </a:xfrm>
          <a:prstGeom prst="rect">
            <a:avLst/>
          </a:prstGeom>
        </p:spPr>
        <p:txBody>
          <a:bodyPr anchor="t" rtlCol="false" tIns="0" lIns="0" bIns="0" rIns="0">
            <a:spAutoFit/>
          </a:bodyPr>
          <a:lstStyle/>
          <a:p>
            <a:pPr algn="l">
              <a:lnSpc>
                <a:spcPts val="8724"/>
              </a:lnSpc>
            </a:pPr>
            <a:r>
              <a:rPr lang="en-US" sz="6232">
                <a:solidFill>
                  <a:srgbClr val="0E416B"/>
                </a:solidFill>
                <a:latin typeface="Gotham"/>
                <a:ea typeface="Gotham"/>
                <a:cs typeface="Gotham"/>
                <a:sym typeface="Gotham"/>
              </a:rPr>
              <a:t>This Coupon entitles ________ to</a:t>
            </a:r>
          </a:p>
        </p:txBody>
      </p:sp>
      <p:sp>
        <p:nvSpPr>
          <p:cNvPr name="TextBox 9" id="9"/>
          <p:cNvSpPr txBox="true"/>
          <p:nvPr/>
        </p:nvSpPr>
        <p:spPr>
          <a:xfrm rot="0">
            <a:off x="2491142" y="2315926"/>
            <a:ext cx="14705616" cy="3600228"/>
          </a:xfrm>
          <a:prstGeom prst="rect">
            <a:avLst/>
          </a:prstGeom>
        </p:spPr>
        <p:txBody>
          <a:bodyPr anchor="t" rtlCol="false" tIns="0" lIns="0" bIns="0" rIns="0">
            <a:spAutoFit/>
          </a:bodyPr>
          <a:lstStyle/>
          <a:p>
            <a:pPr algn="ctr">
              <a:lnSpc>
                <a:spcPts val="29442"/>
              </a:lnSpc>
            </a:pPr>
            <a:r>
              <a:rPr lang="en-US" sz="21030" b="true">
                <a:solidFill>
                  <a:srgbClr val="0E416B"/>
                </a:solidFill>
                <a:latin typeface="Gotham Bold"/>
                <a:ea typeface="Gotham Bold"/>
                <a:cs typeface="Gotham Bold"/>
                <a:sym typeface="Gotham Bold"/>
              </a:rPr>
              <a:t>$500 OFF</a:t>
            </a:r>
          </a:p>
        </p:txBody>
      </p:sp>
      <p:sp>
        <p:nvSpPr>
          <p:cNvPr name="TextBox 10" id="10"/>
          <p:cNvSpPr txBox="true"/>
          <p:nvPr/>
        </p:nvSpPr>
        <p:spPr>
          <a:xfrm rot="0">
            <a:off x="2962001" y="5561313"/>
            <a:ext cx="14988585" cy="869895"/>
          </a:xfrm>
          <a:prstGeom prst="rect">
            <a:avLst/>
          </a:prstGeom>
        </p:spPr>
        <p:txBody>
          <a:bodyPr anchor="t" rtlCol="false" tIns="0" lIns="0" bIns="0" rIns="0">
            <a:spAutoFit/>
          </a:bodyPr>
          <a:lstStyle/>
          <a:p>
            <a:pPr algn="l">
              <a:lnSpc>
                <a:spcPts val="7198"/>
              </a:lnSpc>
            </a:pPr>
            <a:r>
              <a:rPr lang="en-US" sz="5141">
                <a:solidFill>
                  <a:srgbClr val="0E416B"/>
                </a:solidFill>
                <a:latin typeface="Gotham"/>
                <a:ea typeface="Gotham"/>
                <a:cs typeface="Gotham"/>
                <a:sym typeface="Gotham"/>
              </a:rPr>
              <a:t>home purchase or refinance closing costs</a:t>
            </a:r>
          </a:p>
        </p:txBody>
      </p:sp>
      <p:sp>
        <p:nvSpPr>
          <p:cNvPr name="TextBox 11" id="11"/>
          <p:cNvSpPr txBox="true"/>
          <p:nvPr/>
        </p:nvSpPr>
        <p:spPr>
          <a:xfrm rot="0">
            <a:off x="3372439" y="7651842"/>
            <a:ext cx="725706" cy="197367"/>
          </a:xfrm>
          <a:prstGeom prst="rect">
            <a:avLst/>
          </a:prstGeom>
        </p:spPr>
        <p:txBody>
          <a:bodyPr anchor="t" rtlCol="false" tIns="0" lIns="0" bIns="0" rIns="0">
            <a:spAutoFit/>
          </a:bodyPr>
          <a:lstStyle/>
          <a:p>
            <a:pPr algn="ctr">
              <a:lnSpc>
                <a:spcPts val="789"/>
              </a:lnSpc>
            </a:pPr>
            <a:r>
              <a:rPr lang="en-US" sz="831">
                <a:solidFill>
                  <a:srgbClr val="0E416B"/>
                </a:solidFill>
                <a:latin typeface="Canva Sans"/>
                <a:ea typeface="Canva Sans"/>
                <a:cs typeface="Canva Sans"/>
                <a:sym typeface="Canva Sans"/>
              </a:rPr>
              <a:t>Equal Housing</a:t>
            </a:r>
          </a:p>
          <a:p>
            <a:pPr algn="ctr">
              <a:lnSpc>
                <a:spcPts val="789"/>
              </a:lnSpc>
            </a:pPr>
            <a:r>
              <a:rPr lang="en-US" sz="831">
                <a:solidFill>
                  <a:srgbClr val="0E416B"/>
                </a:solidFill>
                <a:latin typeface="Canva Sans"/>
                <a:ea typeface="Canva Sans"/>
                <a:cs typeface="Canva Sans"/>
                <a:sym typeface="Canva Sans"/>
              </a:rPr>
              <a:t> Lender</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96" r="0" b="-9296"/>
            </a:stretch>
          </a:blipFill>
        </p:spPr>
      </p:sp>
      <p:sp>
        <p:nvSpPr>
          <p:cNvPr name="AutoShape 3" id="3"/>
          <p:cNvSpPr/>
          <p:nvPr/>
        </p:nvSpPr>
        <p:spPr>
          <a:xfrm flipV="true">
            <a:off x="-2115848" y="-5553005"/>
            <a:ext cx="6289097" cy="17512809"/>
          </a:xfrm>
          <a:prstGeom prst="line">
            <a:avLst/>
          </a:prstGeom>
          <a:ln cap="flat" w="952500">
            <a:solidFill>
              <a:srgbClr val="0E416B"/>
            </a:solidFill>
            <a:prstDash val="solid"/>
            <a:headEnd type="none" len="sm" w="sm"/>
            <a:tailEnd type="none" len="sm" w="sm"/>
          </a:ln>
        </p:spPr>
      </p:sp>
      <p:sp>
        <p:nvSpPr>
          <p:cNvPr name="AutoShape 4" id="4"/>
          <p:cNvSpPr/>
          <p:nvPr/>
        </p:nvSpPr>
        <p:spPr>
          <a:xfrm flipV="true">
            <a:off x="-5260397" y="-158760"/>
            <a:ext cx="6289097" cy="17512809"/>
          </a:xfrm>
          <a:prstGeom prst="line">
            <a:avLst/>
          </a:prstGeom>
          <a:ln cap="flat" w="952500">
            <a:solidFill>
              <a:srgbClr val="437FB9"/>
            </a:solidFill>
            <a:prstDash val="solid"/>
            <a:headEnd type="none" len="sm" w="sm"/>
            <a:tailEnd type="none" len="sm" w="sm"/>
          </a:ln>
        </p:spPr>
      </p:sp>
      <p:sp>
        <p:nvSpPr>
          <p:cNvPr name="TextBox 5" id="5"/>
          <p:cNvSpPr txBox="true"/>
          <p:nvPr/>
        </p:nvSpPr>
        <p:spPr>
          <a:xfrm rot="0">
            <a:off x="3331428" y="952500"/>
            <a:ext cx="9047857" cy="622427"/>
          </a:xfrm>
          <a:prstGeom prst="rect">
            <a:avLst/>
          </a:prstGeom>
        </p:spPr>
        <p:txBody>
          <a:bodyPr anchor="t" rtlCol="false" tIns="0" lIns="0" bIns="0" rIns="0">
            <a:spAutoFit/>
          </a:bodyPr>
          <a:lstStyle/>
          <a:p>
            <a:pPr algn="l">
              <a:lnSpc>
                <a:spcPts val="5068"/>
              </a:lnSpc>
              <a:spcBef>
                <a:spcPct val="0"/>
              </a:spcBef>
            </a:pPr>
            <a:r>
              <a:rPr lang="en-US" b="true" sz="3620">
                <a:solidFill>
                  <a:srgbClr val="0E416B"/>
                </a:solidFill>
                <a:latin typeface="Gotham Bold"/>
                <a:ea typeface="Gotham Bold"/>
                <a:cs typeface="Gotham Bold"/>
                <a:sym typeface="Gotham Bold"/>
              </a:rPr>
              <a:t>Educational Lunch and Learn Seminars</a:t>
            </a:r>
          </a:p>
        </p:txBody>
      </p:sp>
      <p:sp>
        <p:nvSpPr>
          <p:cNvPr name="TextBox 6" id="6"/>
          <p:cNvSpPr txBox="true"/>
          <p:nvPr/>
        </p:nvSpPr>
        <p:spPr>
          <a:xfrm rot="0">
            <a:off x="3331428" y="6576443"/>
            <a:ext cx="9453646" cy="2509154"/>
          </a:xfrm>
          <a:prstGeom prst="rect">
            <a:avLst/>
          </a:prstGeom>
        </p:spPr>
        <p:txBody>
          <a:bodyPr anchor="t" rtlCol="false" tIns="0" lIns="0" bIns="0" rIns="0">
            <a:spAutoFit/>
          </a:bodyPr>
          <a:lstStyle/>
          <a:p>
            <a:pPr algn="l" marL="613029" indent="-306514" lvl="1">
              <a:lnSpc>
                <a:spcPts val="3975"/>
              </a:lnSpc>
              <a:buFont typeface="Arial"/>
              <a:buChar char="•"/>
            </a:pPr>
            <a:r>
              <a:rPr lang="en-US" sz="2839">
                <a:solidFill>
                  <a:srgbClr val="0E416B"/>
                </a:solidFill>
                <a:latin typeface="Gotham"/>
                <a:ea typeface="Gotham"/>
                <a:cs typeface="Gotham"/>
                <a:sym typeface="Gotham"/>
              </a:rPr>
              <a:t>The Home Buying Process A to Z</a:t>
            </a:r>
          </a:p>
          <a:p>
            <a:pPr algn="l" marL="613029" indent="-306514" lvl="1">
              <a:lnSpc>
                <a:spcPts val="3975"/>
              </a:lnSpc>
              <a:buFont typeface="Arial"/>
              <a:buChar char="•"/>
            </a:pPr>
            <a:r>
              <a:rPr lang="en-US" sz="2839">
                <a:solidFill>
                  <a:srgbClr val="0E416B"/>
                </a:solidFill>
                <a:latin typeface="Gotham"/>
                <a:ea typeface="Gotham"/>
                <a:cs typeface="Gotham"/>
                <a:sym typeface="Gotham"/>
              </a:rPr>
              <a:t>Reverse Mortgage</a:t>
            </a:r>
          </a:p>
          <a:p>
            <a:pPr algn="l" marL="613029" indent="-306514" lvl="1">
              <a:lnSpc>
                <a:spcPts val="3975"/>
              </a:lnSpc>
              <a:buFont typeface="Arial"/>
              <a:buChar char="•"/>
            </a:pPr>
            <a:r>
              <a:rPr lang="en-US" sz="2839">
                <a:solidFill>
                  <a:srgbClr val="0E416B"/>
                </a:solidFill>
                <a:latin typeface="Gotham"/>
                <a:ea typeface="Gotham"/>
                <a:cs typeface="Gotham"/>
                <a:sym typeface="Gotham"/>
              </a:rPr>
              <a:t>Financial Literacy </a:t>
            </a:r>
          </a:p>
          <a:p>
            <a:pPr algn="l" marL="613029" indent="-306514" lvl="1">
              <a:lnSpc>
                <a:spcPts val="3975"/>
              </a:lnSpc>
              <a:buFont typeface="Arial"/>
              <a:buChar char="•"/>
            </a:pPr>
            <a:r>
              <a:rPr lang="en-US" sz="2839">
                <a:solidFill>
                  <a:srgbClr val="0E416B"/>
                </a:solidFill>
                <a:latin typeface="Gotham"/>
                <a:ea typeface="Gotham"/>
                <a:cs typeface="Gotham"/>
                <a:sym typeface="Gotham"/>
              </a:rPr>
              <a:t>Rent VS Own</a:t>
            </a:r>
          </a:p>
          <a:p>
            <a:pPr algn="l" marL="613029" indent="-306514" lvl="1">
              <a:lnSpc>
                <a:spcPts val="3975"/>
              </a:lnSpc>
              <a:buFont typeface="Arial"/>
              <a:buChar char="•"/>
            </a:pPr>
            <a:r>
              <a:rPr lang="en-US" sz="2839">
                <a:solidFill>
                  <a:srgbClr val="0E416B"/>
                </a:solidFill>
                <a:latin typeface="Gotham"/>
                <a:ea typeface="Gotham"/>
                <a:cs typeface="Gotham"/>
                <a:sym typeface="Gotham"/>
              </a:rPr>
              <a:t>Financing Options</a:t>
            </a:r>
          </a:p>
        </p:txBody>
      </p:sp>
      <p:sp>
        <p:nvSpPr>
          <p:cNvPr name="TextBox 7" id="7"/>
          <p:cNvSpPr txBox="true"/>
          <p:nvPr/>
        </p:nvSpPr>
        <p:spPr>
          <a:xfrm rot="0">
            <a:off x="3331428" y="1964337"/>
            <a:ext cx="9453646" cy="4528454"/>
          </a:xfrm>
          <a:prstGeom prst="rect">
            <a:avLst/>
          </a:prstGeom>
        </p:spPr>
        <p:txBody>
          <a:bodyPr anchor="t" rtlCol="false" tIns="0" lIns="0" bIns="0" rIns="0">
            <a:spAutoFit/>
          </a:bodyPr>
          <a:lstStyle/>
          <a:p>
            <a:pPr algn="l">
              <a:lnSpc>
                <a:spcPts val="3975"/>
              </a:lnSpc>
            </a:pPr>
            <a:r>
              <a:rPr lang="en-US" sz="2839">
                <a:solidFill>
                  <a:srgbClr val="0E416B"/>
                </a:solidFill>
                <a:latin typeface="Gotham"/>
                <a:ea typeface="Gotham"/>
                <a:cs typeface="Gotham"/>
                <a:sym typeface="Gotham"/>
              </a:rPr>
              <a:t>Many businesses are not offering financial education. workshops that would help their employees. </a:t>
            </a:r>
            <a:r>
              <a:rPr lang="en-US" sz="2839">
                <a:solidFill>
                  <a:srgbClr val="0E416B"/>
                </a:solidFill>
                <a:latin typeface="Gotham"/>
                <a:ea typeface="Gotham"/>
                <a:cs typeface="Gotham"/>
                <a:sym typeface="Gotham"/>
              </a:rPr>
              <a:t>Employers have an opportunity to close the knowledge gap. </a:t>
            </a:r>
          </a:p>
          <a:p>
            <a:pPr algn="l">
              <a:lnSpc>
                <a:spcPts val="3975"/>
              </a:lnSpc>
            </a:pPr>
          </a:p>
          <a:p>
            <a:pPr algn="l">
              <a:lnSpc>
                <a:spcPts val="3975"/>
              </a:lnSpc>
            </a:pPr>
            <a:r>
              <a:rPr lang="en-US" sz="2839">
                <a:solidFill>
                  <a:srgbClr val="0E416B"/>
                </a:solidFill>
                <a:latin typeface="Gotham"/>
                <a:ea typeface="Gotham"/>
                <a:cs typeface="Gotham"/>
                <a:sym typeface="Gotham"/>
              </a:rPr>
              <a:t>Our team offers a range of topics to educate employees on the home buying experience so they can feel prepared when thew time is right to buy a home.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DAGUbd88sF8</dc:identifier>
  <dcterms:modified xsi:type="dcterms:W3CDTF">2011-08-01T06:04:30Z</dcterms:modified>
  <cp:revision>1</cp:revision>
  <dc:title>Unbranded Employee Benefits Program</dc:title>
</cp:coreProperties>
</file>