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Arimo" panose="020B0604020202020204" pitchFamily="34" charset="0"/>
      <p:regular r:id="rId31"/>
    </p:embeddedFont>
    <p:embeddedFont>
      <p:font typeface="Arimo Bold" panose="020B0704020202020204" pitchFamily="34" charset="0"/>
      <p:regular r:id="rId32"/>
      <p:bold r:id="rId33"/>
    </p:embeddedFont>
    <p:embeddedFont>
      <p:font typeface="Arimo Italics" panose="020B0604020202090204" pitchFamily="34" charset="0"/>
      <p:regular r:id="rId34"/>
      <p:italic r:id="rId35"/>
    </p:embeddedFont>
    <p:embeddedFont>
      <p:font typeface="Canva Sans" panose="020B0503030501040103" pitchFamily="34" charset="0"/>
      <p:regular r:id="rId36"/>
    </p:embeddedFont>
    <p:embeddedFont>
      <p:font typeface="Canva Sans Bold" panose="020B0803030501040103" pitchFamily="34" charset="0"/>
      <p:regular r:id="rId37"/>
      <p:bold r:id="rId38"/>
    </p:embeddedFont>
    <p:embeddedFont>
      <p:font typeface="Gotham" pitchFamily="2" charset="0"/>
      <p:regular r:id="rId39"/>
    </p:embeddedFont>
    <p:embeddedFont>
      <p:font typeface="Montserrat" pitchFamily="2" charset="77"/>
      <p:regular r:id="rId40"/>
      <p:bold r:id="rId41"/>
      <p:italic r:id="rId42"/>
      <p:boldItalic r:id="rId43"/>
    </p:embeddedFont>
    <p:embeddedFont>
      <p:font typeface="Montserrat Bold" pitchFamily="2" charset="77"/>
      <p:regular r:id="rId44"/>
      <p:bold r:id="rId45"/>
    </p:embeddedFont>
    <p:embeddedFont>
      <p:font typeface="Montserrat Light Italics" pitchFamily="2" charset="77"/>
      <p:regular r:id="rId46"/>
      <p:italic r:id="rId47"/>
    </p:embeddedFont>
    <p:embeddedFont>
      <p:font typeface="Monument" pitchFamily="2" charset="0"/>
      <p:regular r:id="rId48"/>
    </p:embeddedFont>
    <p:embeddedFont>
      <p:font typeface="Nourd" pitchFamily="2" charset="77"/>
      <p:regular r:id="rId49"/>
    </p:embeddedFont>
    <p:embeddedFont>
      <p:font typeface="Nourd Bold" pitchFamily="2" charset="77"/>
      <p:regular r:id="rId50"/>
      <p:bold r:id="rId51"/>
    </p:embeddedFont>
    <p:embeddedFont>
      <p:font typeface="Nourd Light" pitchFamily="2" charset="77"/>
      <p:regular r:id="rId52"/>
    </p:embeddedFont>
    <p:embeddedFont>
      <p:font typeface="The Seasons" pitchFamily="2" charset="77"/>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6" autoAdjust="0"/>
  </p:normalViewPr>
  <p:slideViewPr>
    <p:cSldViewPr>
      <p:cViewPr varScale="1">
        <p:scale>
          <a:sx n="80" d="100"/>
          <a:sy n="80" d="100"/>
        </p:scale>
        <p:origin x="52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1925" y="5570121"/>
            <a:ext cx="5499278" cy="921476"/>
            <a:chOff x="0" y="0"/>
            <a:chExt cx="1541045" cy="258222"/>
          </a:xfrm>
        </p:grpSpPr>
        <p:sp>
          <p:nvSpPr>
            <p:cNvPr id="3" name="Freeform 3"/>
            <p:cNvSpPr/>
            <p:nvPr/>
          </p:nvSpPr>
          <p:spPr>
            <a:xfrm>
              <a:off x="0" y="0"/>
              <a:ext cx="1541045" cy="258222"/>
            </a:xfrm>
            <a:custGeom>
              <a:avLst/>
              <a:gdLst/>
              <a:ahLst/>
              <a:cxnLst/>
              <a:rect l="l" t="t" r="r" b="b"/>
              <a:pathLst>
                <a:path w="1541045" h="258222">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txBody>
            <a:bodyPr/>
            <a:lstStyle/>
            <a:p>
              <a:endParaRPr lang="en-US"/>
            </a:p>
          </p:txBody>
        </p:sp>
        <p:sp>
          <p:nvSpPr>
            <p:cNvPr id="4" name="TextBox 4"/>
            <p:cNvSpPr txBox="1"/>
            <p:nvPr/>
          </p:nvSpPr>
          <p:spPr>
            <a:xfrm>
              <a:off x="0" y="-38100"/>
              <a:ext cx="1541045" cy="29632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021925" y="6895512"/>
            <a:ext cx="5499278" cy="921476"/>
            <a:chOff x="0" y="0"/>
            <a:chExt cx="1541045" cy="258222"/>
          </a:xfrm>
        </p:grpSpPr>
        <p:sp>
          <p:nvSpPr>
            <p:cNvPr id="6" name="Freeform 6"/>
            <p:cNvSpPr/>
            <p:nvPr/>
          </p:nvSpPr>
          <p:spPr>
            <a:xfrm>
              <a:off x="0" y="0"/>
              <a:ext cx="1541045" cy="258222"/>
            </a:xfrm>
            <a:custGeom>
              <a:avLst/>
              <a:gdLst/>
              <a:ahLst/>
              <a:cxnLst/>
              <a:rect l="l" t="t" r="r" b="b"/>
              <a:pathLst>
                <a:path w="1541045" h="258222">
                  <a:moveTo>
                    <a:pt x="71798" y="0"/>
                  </a:moveTo>
                  <a:lnTo>
                    <a:pt x="1469247" y="0"/>
                  </a:lnTo>
                  <a:cubicBezTo>
                    <a:pt x="1508900" y="0"/>
                    <a:pt x="1541045" y="32145"/>
                    <a:pt x="1541045" y="71798"/>
                  </a:cubicBezTo>
                  <a:lnTo>
                    <a:pt x="1541045" y="186424"/>
                  </a:lnTo>
                  <a:cubicBezTo>
                    <a:pt x="1541045" y="226077"/>
                    <a:pt x="1508900" y="258222"/>
                    <a:pt x="1469247" y="258222"/>
                  </a:cubicBezTo>
                  <a:lnTo>
                    <a:pt x="71798" y="258222"/>
                  </a:lnTo>
                  <a:cubicBezTo>
                    <a:pt x="32145" y="258222"/>
                    <a:pt x="0" y="226077"/>
                    <a:pt x="0" y="186424"/>
                  </a:cubicBezTo>
                  <a:lnTo>
                    <a:pt x="0" y="71798"/>
                  </a:lnTo>
                  <a:cubicBezTo>
                    <a:pt x="0" y="32145"/>
                    <a:pt x="32145" y="0"/>
                    <a:pt x="71798" y="0"/>
                  </a:cubicBezTo>
                  <a:close/>
                </a:path>
              </a:pathLst>
            </a:custGeom>
            <a:solidFill>
              <a:srgbClr val="0E416B"/>
            </a:solidFill>
          </p:spPr>
          <p:txBody>
            <a:bodyPr/>
            <a:lstStyle/>
            <a:p>
              <a:endParaRPr lang="en-US"/>
            </a:p>
          </p:txBody>
        </p:sp>
        <p:sp>
          <p:nvSpPr>
            <p:cNvPr id="7" name="TextBox 7"/>
            <p:cNvSpPr txBox="1"/>
            <p:nvPr/>
          </p:nvSpPr>
          <p:spPr>
            <a:xfrm>
              <a:off x="0" y="-38100"/>
              <a:ext cx="1541045" cy="296322"/>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9" name="TextBox 9"/>
          <p:cNvSpPr txBox="1"/>
          <p:nvPr/>
        </p:nvSpPr>
        <p:spPr>
          <a:xfrm>
            <a:off x="11868805" y="5732298"/>
            <a:ext cx="3805518" cy="539971"/>
          </a:xfrm>
          <a:prstGeom prst="rect">
            <a:avLst/>
          </a:prstGeom>
        </p:spPr>
        <p:txBody>
          <a:bodyPr lIns="0" tIns="0" rIns="0" bIns="0" rtlCol="0" anchor="t">
            <a:spAutoFit/>
          </a:bodyPr>
          <a:lstStyle/>
          <a:p>
            <a:pPr algn="ctr">
              <a:lnSpc>
                <a:spcPts val="4473"/>
              </a:lnSpc>
              <a:spcBef>
                <a:spcPct val="0"/>
              </a:spcBef>
            </a:pPr>
            <a:r>
              <a:rPr lang="en-US" sz="3195">
                <a:solidFill>
                  <a:srgbClr val="FFFFFF"/>
                </a:solidFill>
                <a:latin typeface="Canva Sans"/>
                <a:ea typeface="Canva Sans"/>
                <a:cs typeface="Canva Sans"/>
                <a:sym typeface="Canva Sans"/>
              </a:rPr>
              <a:t>Happy Home Buyer</a:t>
            </a:r>
          </a:p>
        </p:txBody>
      </p:sp>
      <p:sp>
        <p:nvSpPr>
          <p:cNvPr id="10" name="TextBox 10"/>
          <p:cNvSpPr txBox="1"/>
          <p:nvPr/>
        </p:nvSpPr>
        <p:spPr>
          <a:xfrm>
            <a:off x="11021925" y="3822486"/>
            <a:ext cx="5369633" cy="1057849"/>
          </a:xfrm>
          <a:prstGeom prst="rect">
            <a:avLst/>
          </a:prstGeom>
        </p:spPr>
        <p:txBody>
          <a:bodyPr lIns="0" tIns="0" rIns="0" bIns="0" rtlCol="0" anchor="t">
            <a:spAutoFit/>
          </a:bodyPr>
          <a:lstStyle/>
          <a:p>
            <a:pPr algn="ctr">
              <a:lnSpc>
                <a:spcPts val="8684"/>
              </a:lnSpc>
            </a:pPr>
            <a:r>
              <a:rPr lang="en-US" sz="6203" b="1">
                <a:solidFill>
                  <a:srgbClr val="0E416B"/>
                </a:solidFill>
                <a:latin typeface="Canva Sans Bold"/>
                <a:ea typeface="Canva Sans Bold"/>
                <a:cs typeface="Canva Sans Bold"/>
                <a:sym typeface="Canva Sans Bold"/>
              </a:rPr>
              <a:t>Financial Plan</a:t>
            </a:r>
          </a:p>
        </p:txBody>
      </p:sp>
      <p:sp>
        <p:nvSpPr>
          <p:cNvPr id="11" name="TextBox 11"/>
          <p:cNvSpPr txBox="1"/>
          <p:nvPr/>
        </p:nvSpPr>
        <p:spPr>
          <a:xfrm>
            <a:off x="12681286" y="5098785"/>
            <a:ext cx="2242663" cy="471337"/>
          </a:xfrm>
          <a:prstGeom prst="rect">
            <a:avLst/>
          </a:prstGeom>
        </p:spPr>
        <p:txBody>
          <a:bodyPr lIns="0" tIns="0" rIns="0" bIns="0" rtlCol="0" anchor="t">
            <a:spAutoFit/>
          </a:bodyPr>
          <a:lstStyle/>
          <a:p>
            <a:pPr algn="ctr">
              <a:lnSpc>
                <a:spcPts val="3815"/>
              </a:lnSpc>
            </a:pPr>
            <a:r>
              <a:rPr lang="en-US" sz="2725" b="1">
                <a:solidFill>
                  <a:srgbClr val="0E416B"/>
                </a:solidFill>
                <a:latin typeface="Canva Sans Bold"/>
                <a:ea typeface="Canva Sans Bold"/>
                <a:cs typeface="Canva Sans Bold"/>
                <a:sym typeface="Canva Sans Bold"/>
              </a:rPr>
              <a:t>Prepared for:</a:t>
            </a:r>
          </a:p>
        </p:txBody>
      </p:sp>
      <p:sp>
        <p:nvSpPr>
          <p:cNvPr id="12" name="TextBox 12"/>
          <p:cNvSpPr txBox="1"/>
          <p:nvPr/>
        </p:nvSpPr>
        <p:spPr>
          <a:xfrm>
            <a:off x="12616242" y="7057689"/>
            <a:ext cx="2310643" cy="539971"/>
          </a:xfrm>
          <a:prstGeom prst="rect">
            <a:avLst/>
          </a:prstGeom>
        </p:spPr>
        <p:txBody>
          <a:bodyPr lIns="0" tIns="0" rIns="0" bIns="0" rtlCol="0" anchor="t">
            <a:spAutoFit/>
          </a:bodyPr>
          <a:lstStyle/>
          <a:p>
            <a:pPr algn="ctr">
              <a:lnSpc>
                <a:spcPts val="4473"/>
              </a:lnSpc>
              <a:spcBef>
                <a:spcPct val="0"/>
              </a:spcBef>
            </a:pPr>
            <a:r>
              <a:rPr lang="en-US" sz="3195">
                <a:solidFill>
                  <a:srgbClr val="FFFFFF"/>
                </a:solidFill>
                <a:latin typeface="Canva Sans"/>
                <a:ea typeface="Canva Sans"/>
                <a:cs typeface="Canva Sans"/>
                <a:sym typeface="Canva Sans"/>
              </a:rPr>
              <a:t>10/03/2024</a:t>
            </a:r>
          </a:p>
        </p:txBody>
      </p:sp>
      <p:sp>
        <p:nvSpPr>
          <p:cNvPr id="13" name="TextBox 13"/>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grpSp>
        <p:nvGrpSpPr>
          <p:cNvPr id="6" name="Group 6"/>
          <p:cNvGrpSpPr/>
          <p:nvPr/>
        </p:nvGrpSpPr>
        <p:grpSpPr>
          <a:xfrm>
            <a:off x="1819158" y="1608060"/>
            <a:ext cx="14649610" cy="6788844"/>
            <a:chOff x="0" y="0"/>
            <a:chExt cx="19532814" cy="9051792"/>
          </a:xfrm>
        </p:grpSpPr>
        <p:sp>
          <p:nvSpPr>
            <p:cNvPr id="7" name="Freeform 7"/>
            <p:cNvSpPr/>
            <p:nvPr/>
          </p:nvSpPr>
          <p:spPr>
            <a:xfrm>
              <a:off x="0" y="0"/>
              <a:ext cx="19532854" cy="9051798"/>
            </a:xfrm>
            <a:custGeom>
              <a:avLst/>
              <a:gdLst/>
              <a:ahLst/>
              <a:cxnLst/>
              <a:rect l="l" t="t" r="r" b="b"/>
              <a:pathLst>
                <a:path w="19532854" h="9051798">
                  <a:moveTo>
                    <a:pt x="0" y="0"/>
                  </a:moveTo>
                  <a:lnTo>
                    <a:pt x="19532854" y="0"/>
                  </a:lnTo>
                  <a:lnTo>
                    <a:pt x="19532854" y="9051798"/>
                  </a:lnTo>
                  <a:lnTo>
                    <a:pt x="0" y="9051798"/>
                  </a:lnTo>
                  <a:close/>
                </a:path>
              </a:pathLst>
            </a:custGeom>
            <a:solidFill>
              <a:srgbClr val="0E416B"/>
            </a:solidFill>
          </p:spPr>
          <p:txBody>
            <a:bodyPr/>
            <a:lstStyle/>
            <a:p>
              <a:endParaRPr lang="en-US"/>
            </a:p>
          </p:txBody>
        </p:sp>
      </p:grpSp>
      <p:sp>
        <p:nvSpPr>
          <p:cNvPr id="8" name="TextBox 8"/>
          <p:cNvSpPr txBox="1"/>
          <p:nvPr/>
        </p:nvSpPr>
        <p:spPr>
          <a:xfrm>
            <a:off x="1819195" y="235282"/>
            <a:ext cx="14373096" cy="714375"/>
          </a:xfrm>
          <a:prstGeom prst="rect">
            <a:avLst/>
          </a:prstGeom>
        </p:spPr>
        <p:txBody>
          <a:bodyPr lIns="0" tIns="0" rIns="0" bIns="0" rtlCol="0" anchor="t">
            <a:spAutoFit/>
          </a:bodyPr>
          <a:lstStyle/>
          <a:p>
            <a:pPr algn="l">
              <a:lnSpc>
                <a:spcPts val="5759"/>
              </a:lnSpc>
            </a:pPr>
            <a:r>
              <a:rPr lang="en-US" sz="4800" spc="64">
                <a:solidFill>
                  <a:srgbClr val="FFFFFF"/>
                </a:solidFill>
                <a:latin typeface="Nourd Light"/>
                <a:ea typeface="Nourd Light"/>
                <a:cs typeface="Nourd Light"/>
                <a:sym typeface="Nourd Light"/>
              </a:rPr>
              <a:t>Mortgage rates plummet in </a:t>
            </a:r>
            <a:r>
              <a:rPr lang="en-US" sz="4800" b="1" spc="64">
                <a:solidFill>
                  <a:srgbClr val="FFFFFF"/>
                </a:solidFill>
                <a:latin typeface="Nourd Bold"/>
                <a:ea typeface="Nourd Bold"/>
                <a:cs typeface="Nourd Bold"/>
                <a:sym typeface="Nourd Bold"/>
              </a:rPr>
              <a:t>recessions.</a:t>
            </a:r>
          </a:p>
        </p:txBody>
      </p:sp>
      <p:sp>
        <p:nvSpPr>
          <p:cNvPr id="9" name="Freeform 9" descr="A picture containing text, screenshot, font  Description automatically generated"/>
          <p:cNvSpPr/>
          <p:nvPr/>
        </p:nvSpPr>
        <p:spPr>
          <a:xfrm>
            <a:off x="2354234" y="2131614"/>
            <a:ext cx="14086736" cy="6126976"/>
          </a:xfrm>
          <a:custGeom>
            <a:avLst/>
            <a:gdLst/>
            <a:ahLst/>
            <a:cxnLst/>
            <a:rect l="l" t="t" r="r" b="b"/>
            <a:pathLst>
              <a:path w="14086736" h="6126976">
                <a:moveTo>
                  <a:pt x="0" y="0"/>
                </a:moveTo>
                <a:lnTo>
                  <a:pt x="14086735" y="0"/>
                </a:lnTo>
                <a:lnTo>
                  <a:pt x="14086735" y="6126976"/>
                </a:lnTo>
                <a:lnTo>
                  <a:pt x="0" y="6126976"/>
                </a:lnTo>
                <a:lnTo>
                  <a:pt x="0" y="0"/>
                </a:lnTo>
                <a:close/>
              </a:path>
            </a:pathLst>
          </a:custGeom>
          <a:blipFill>
            <a:blip r:embed="rId2"/>
            <a:stretch>
              <a:fillRect t="-10427" r="-1765" b="-8105"/>
            </a:stretch>
          </a:blipFill>
        </p:spPr>
        <p:txBody>
          <a:bodyPr/>
          <a:lstStyle/>
          <a:p>
            <a:endParaRPr lang="en-US"/>
          </a:p>
        </p:txBody>
      </p:sp>
      <p:grpSp>
        <p:nvGrpSpPr>
          <p:cNvPr id="10" name="Group 10"/>
          <p:cNvGrpSpPr/>
          <p:nvPr/>
        </p:nvGrpSpPr>
        <p:grpSpPr>
          <a:xfrm>
            <a:off x="5147157" y="3295707"/>
            <a:ext cx="160752" cy="1789587"/>
            <a:chOff x="0" y="0"/>
            <a:chExt cx="214336" cy="2386116"/>
          </a:xfrm>
        </p:grpSpPr>
        <p:sp>
          <p:nvSpPr>
            <p:cNvPr id="11" name="Freeform 11"/>
            <p:cNvSpPr/>
            <p:nvPr/>
          </p:nvSpPr>
          <p:spPr>
            <a:xfrm>
              <a:off x="0" y="0"/>
              <a:ext cx="214376" cy="2386076"/>
            </a:xfrm>
            <a:custGeom>
              <a:avLst/>
              <a:gdLst/>
              <a:ahLst/>
              <a:cxnLst/>
              <a:rect l="l" t="t" r="r" b="b"/>
              <a:pathLst>
                <a:path w="214376" h="2386076">
                  <a:moveTo>
                    <a:pt x="0" y="0"/>
                  </a:moveTo>
                  <a:lnTo>
                    <a:pt x="214376" y="0"/>
                  </a:lnTo>
                  <a:lnTo>
                    <a:pt x="214376" y="2386076"/>
                  </a:lnTo>
                  <a:lnTo>
                    <a:pt x="0" y="2386076"/>
                  </a:lnTo>
                  <a:close/>
                </a:path>
              </a:pathLst>
            </a:custGeom>
            <a:solidFill>
              <a:srgbClr val="F18C21">
                <a:alpha val="57647"/>
              </a:srgbClr>
            </a:solidFill>
          </p:spPr>
          <p:txBody>
            <a:bodyPr/>
            <a:lstStyle/>
            <a:p>
              <a:endParaRPr lang="en-US"/>
            </a:p>
          </p:txBody>
        </p:sp>
      </p:grpSp>
      <p:grpSp>
        <p:nvGrpSpPr>
          <p:cNvPr id="12" name="Group 12"/>
          <p:cNvGrpSpPr/>
          <p:nvPr/>
        </p:nvGrpSpPr>
        <p:grpSpPr>
          <a:xfrm>
            <a:off x="5591103" y="2554068"/>
            <a:ext cx="288679" cy="1347288"/>
            <a:chOff x="0" y="0"/>
            <a:chExt cx="384906" cy="1796384"/>
          </a:xfrm>
        </p:grpSpPr>
        <p:sp>
          <p:nvSpPr>
            <p:cNvPr id="13" name="Freeform 13"/>
            <p:cNvSpPr/>
            <p:nvPr/>
          </p:nvSpPr>
          <p:spPr>
            <a:xfrm>
              <a:off x="0" y="0"/>
              <a:ext cx="384937" cy="1796415"/>
            </a:xfrm>
            <a:custGeom>
              <a:avLst/>
              <a:gdLst/>
              <a:ahLst/>
              <a:cxnLst/>
              <a:rect l="l" t="t" r="r" b="b"/>
              <a:pathLst>
                <a:path w="384937" h="1796415">
                  <a:moveTo>
                    <a:pt x="0" y="0"/>
                  </a:moveTo>
                  <a:lnTo>
                    <a:pt x="384937" y="0"/>
                  </a:lnTo>
                  <a:lnTo>
                    <a:pt x="384937" y="1796415"/>
                  </a:lnTo>
                  <a:lnTo>
                    <a:pt x="0" y="1796415"/>
                  </a:lnTo>
                  <a:close/>
                </a:path>
              </a:pathLst>
            </a:custGeom>
            <a:solidFill>
              <a:srgbClr val="F18C21">
                <a:alpha val="57647"/>
              </a:srgbClr>
            </a:solidFill>
          </p:spPr>
          <p:txBody>
            <a:bodyPr/>
            <a:lstStyle/>
            <a:p>
              <a:endParaRPr lang="en-US"/>
            </a:p>
          </p:txBody>
        </p:sp>
      </p:grpSp>
      <p:grpSp>
        <p:nvGrpSpPr>
          <p:cNvPr id="14" name="Group 14"/>
          <p:cNvGrpSpPr/>
          <p:nvPr/>
        </p:nvGrpSpPr>
        <p:grpSpPr>
          <a:xfrm>
            <a:off x="7893380" y="4975815"/>
            <a:ext cx="140155" cy="558835"/>
            <a:chOff x="0" y="0"/>
            <a:chExt cx="186874" cy="745114"/>
          </a:xfrm>
        </p:grpSpPr>
        <p:sp>
          <p:nvSpPr>
            <p:cNvPr id="15" name="Freeform 15"/>
            <p:cNvSpPr/>
            <p:nvPr/>
          </p:nvSpPr>
          <p:spPr>
            <a:xfrm>
              <a:off x="0" y="0"/>
              <a:ext cx="186817" cy="745109"/>
            </a:xfrm>
            <a:custGeom>
              <a:avLst/>
              <a:gdLst/>
              <a:ahLst/>
              <a:cxnLst/>
              <a:rect l="l" t="t" r="r" b="b"/>
              <a:pathLst>
                <a:path w="186817" h="745109">
                  <a:moveTo>
                    <a:pt x="0" y="0"/>
                  </a:moveTo>
                  <a:lnTo>
                    <a:pt x="186817" y="0"/>
                  </a:lnTo>
                  <a:lnTo>
                    <a:pt x="186817" y="745109"/>
                  </a:lnTo>
                  <a:lnTo>
                    <a:pt x="0" y="745109"/>
                  </a:lnTo>
                  <a:close/>
                </a:path>
              </a:pathLst>
            </a:custGeom>
            <a:solidFill>
              <a:srgbClr val="F18C21">
                <a:alpha val="57647"/>
              </a:srgbClr>
            </a:solidFill>
          </p:spPr>
          <p:txBody>
            <a:bodyPr/>
            <a:lstStyle/>
            <a:p>
              <a:endParaRPr lang="en-US"/>
            </a:p>
          </p:txBody>
        </p:sp>
      </p:grpSp>
      <p:grpSp>
        <p:nvGrpSpPr>
          <p:cNvPr id="16" name="Group 16"/>
          <p:cNvGrpSpPr/>
          <p:nvPr/>
        </p:nvGrpSpPr>
        <p:grpSpPr>
          <a:xfrm>
            <a:off x="10814832" y="5946861"/>
            <a:ext cx="154004" cy="558835"/>
            <a:chOff x="0" y="0"/>
            <a:chExt cx="205338" cy="745114"/>
          </a:xfrm>
        </p:grpSpPr>
        <p:sp>
          <p:nvSpPr>
            <p:cNvPr id="17" name="Freeform 17"/>
            <p:cNvSpPr/>
            <p:nvPr/>
          </p:nvSpPr>
          <p:spPr>
            <a:xfrm>
              <a:off x="0" y="0"/>
              <a:ext cx="205359" cy="745109"/>
            </a:xfrm>
            <a:custGeom>
              <a:avLst/>
              <a:gdLst/>
              <a:ahLst/>
              <a:cxnLst/>
              <a:rect l="l" t="t" r="r" b="b"/>
              <a:pathLst>
                <a:path w="205359" h="745109">
                  <a:moveTo>
                    <a:pt x="0" y="0"/>
                  </a:moveTo>
                  <a:lnTo>
                    <a:pt x="205359" y="0"/>
                  </a:lnTo>
                  <a:lnTo>
                    <a:pt x="205359" y="745109"/>
                  </a:lnTo>
                  <a:lnTo>
                    <a:pt x="0" y="745109"/>
                  </a:lnTo>
                  <a:close/>
                </a:path>
              </a:pathLst>
            </a:custGeom>
            <a:solidFill>
              <a:srgbClr val="F18C21">
                <a:alpha val="57647"/>
              </a:srgbClr>
            </a:solidFill>
          </p:spPr>
          <p:txBody>
            <a:bodyPr/>
            <a:lstStyle/>
            <a:p>
              <a:endParaRPr lang="en-US"/>
            </a:p>
          </p:txBody>
        </p:sp>
      </p:grpSp>
      <p:grpSp>
        <p:nvGrpSpPr>
          <p:cNvPr id="18" name="Group 18"/>
          <p:cNvGrpSpPr/>
          <p:nvPr/>
        </p:nvGrpSpPr>
        <p:grpSpPr>
          <a:xfrm>
            <a:off x="12383376" y="6077266"/>
            <a:ext cx="308094" cy="678821"/>
            <a:chOff x="0" y="0"/>
            <a:chExt cx="410792" cy="905094"/>
          </a:xfrm>
        </p:grpSpPr>
        <p:sp>
          <p:nvSpPr>
            <p:cNvPr id="19" name="Freeform 19"/>
            <p:cNvSpPr/>
            <p:nvPr/>
          </p:nvSpPr>
          <p:spPr>
            <a:xfrm>
              <a:off x="0" y="0"/>
              <a:ext cx="410845" cy="905129"/>
            </a:xfrm>
            <a:custGeom>
              <a:avLst/>
              <a:gdLst/>
              <a:ahLst/>
              <a:cxnLst/>
              <a:rect l="l" t="t" r="r" b="b"/>
              <a:pathLst>
                <a:path w="410845" h="905129">
                  <a:moveTo>
                    <a:pt x="0" y="0"/>
                  </a:moveTo>
                  <a:lnTo>
                    <a:pt x="410845" y="0"/>
                  </a:lnTo>
                  <a:lnTo>
                    <a:pt x="410845" y="905129"/>
                  </a:lnTo>
                  <a:lnTo>
                    <a:pt x="0" y="905129"/>
                  </a:lnTo>
                  <a:close/>
                </a:path>
              </a:pathLst>
            </a:custGeom>
            <a:solidFill>
              <a:srgbClr val="F18C21">
                <a:alpha val="57647"/>
              </a:srgbClr>
            </a:solidFill>
          </p:spPr>
          <p:txBody>
            <a:bodyPr/>
            <a:lstStyle/>
            <a:p>
              <a:endParaRPr lang="en-US"/>
            </a:p>
          </p:txBody>
        </p:sp>
      </p:grpSp>
      <p:grpSp>
        <p:nvGrpSpPr>
          <p:cNvPr id="20" name="Group 20"/>
          <p:cNvGrpSpPr/>
          <p:nvPr/>
        </p:nvGrpSpPr>
        <p:grpSpPr>
          <a:xfrm>
            <a:off x="15425256" y="6966235"/>
            <a:ext cx="87306" cy="414707"/>
            <a:chOff x="0" y="0"/>
            <a:chExt cx="116408" cy="552942"/>
          </a:xfrm>
        </p:grpSpPr>
        <p:sp>
          <p:nvSpPr>
            <p:cNvPr id="21" name="Freeform 21"/>
            <p:cNvSpPr/>
            <p:nvPr/>
          </p:nvSpPr>
          <p:spPr>
            <a:xfrm>
              <a:off x="0" y="0"/>
              <a:ext cx="116459" cy="552958"/>
            </a:xfrm>
            <a:custGeom>
              <a:avLst/>
              <a:gdLst/>
              <a:ahLst/>
              <a:cxnLst/>
              <a:rect l="l" t="t" r="r" b="b"/>
              <a:pathLst>
                <a:path w="116459" h="552958">
                  <a:moveTo>
                    <a:pt x="0" y="0"/>
                  </a:moveTo>
                  <a:lnTo>
                    <a:pt x="116459" y="0"/>
                  </a:lnTo>
                  <a:lnTo>
                    <a:pt x="116459" y="552958"/>
                  </a:lnTo>
                  <a:lnTo>
                    <a:pt x="0" y="552958"/>
                  </a:lnTo>
                  <a:close/>
                </a:path>
              </a:pathLst>
            </a:custGeom>
            <a:solidFill>
              <a:srgbClr val="F18C21">
                <a:alpha val="57647"/>
              </a:srgbClr>
            </a:solidFill>
          </p:spPr>
          <p:txBody>
            <a:bodyPr/>
            <a:lstStyle/>
            <a:p>
              <a:endParaRPr lang="en-US"/>
            </a:p>
          </p:txBody>
        </p:sp>
      </p:grpSp>
      <p:sp>
        <p:nvSpPr>
          <p:cNvPr id="22" name="TextBox 22"/>
          <p:cNvSpPr txBox="1"/>
          <p:nvPr/>
        </p:nvSpPr>
        <p:spPr>
          <a:xfrm>
            <a:off x="13671474" y="6435915"/>
            <a:ext cx="2361733"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3.75% to 2.75%</a:t>
            </a:r>
          </a:p>
        </p:txBody>
      </p:sp>
      <p:sp>
        <p:nvSpPr>
          <p:cNvPr id="23" name="TextBox 23"/>
          <p:cNvSpPr txBox="1"/>
          <p:nvPr/>
        </p:nvSpPr>
        <p:spPr>
          <a:xfrm>
            <a:off x="10137611" y="5360350"/>
            <a:ext cx="2879668"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7.375% to 6.75%</a:t>
            </a:r>
          </a:p>
        </p:txBody>
      </p:sp>
      <p:sp>
        <p:nvSpPr>
          <p:cNvPr id="24" name="TextBox 24"/>
          <p:cNvSpPr txBox="1"/>
          <p:nvPr/>
        </p:nvSpPr>
        <p:spPr>
          <a:xfrm>
            <a:off x="7437815" y="4839880"/>
            <a:ext cx="2879668"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11% to 8.75%</a:t>
            </a:r>
          </a:p>
        </p:txBody>
      </p:sp>
      <p:sp>
        <p:nvSpPr>
          <p:cNvPr id="25" name="TextBox 25"/>
          <p:cNvSpPr txBox="1"/>
          <p:nvPr/>
        </p:nvSpPr>
        <p:spPr>
          <a:xfrm>
            <a:off x="5248956" y="2999715"/>
            <a:ext cx="2879668"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18% to 13%</a:t>
            </a:r>
          </a:p>
        </p:txBody>
      </p:sp>
      <p:sp>
        <p:nvSpPr>
          <p:cNvPr id="26" name="TextBox 26"/>
          <p:cNvSpPr txBox="1"/>
          <p:nvPr/>
        </p:nvSpPr>
        <p:spPr>
          <a:xfrm>
            <a:off x="2787108" y="3619437"/>
            <a:ext cx="2879668"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16% to 11.75%</a:t>
            </a:r>
          </a:p>
        </p:txBody>
      </p:sp>
      <p:sp>
        <p:nvSpPr>
          <p:cNvPr id="27" name="TextBox 27"/>
          <p:cNvSpPr txBox="1"/>
          <p:nvPr/>
        </p:nvSpPr>
        <p:spPr>
          <a:xfrm>
            <a:off x="12300929" y="5675587"/>
            <a:ext cx="2879668" cy="29292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6% to 4.875%</a:t>
            </a:r>
          </a:p>
        </p:txBody>
      </p:sp>
      <p:grpSp>
        <p:nvGrpSpPr>
          <p:cNvPr id="28" name="Group 28"/>
          <p:cNvGrpSpPr/>
          <p:nvPr/>
        </p:nvGrpSpPr>
        <p:grpSpPr>
          <a:xfrm>
            <a:off x="2695668" y="1855254"/>
            <a:ext cx="707724" cy="99459"/>
            <a:chOff x="0" y="0"/>
            <a:chExt cx="943632" cy="132612"/>
          </a:xfrm>
        </p:grpSpPr>
        <p:sp>
          <p:nvSpPr>
            <p:cNvPr id="29" name="Freeform 29"/>
            <p:cNvSpPr/>
            <p:nvPr/>
          </p:nvSpPr>
          <p:spPr>
            <a:xfrm>
              <a:off x="0" y="0"/>
              <a:ext cx="943610" cy="132588"/>
            </a:xfrm>
            <a:custGeom>
              <a:avLst/>
              <a:gdLst/>
              <a:ahLst/>
              <a:cxnLst/>
              <a:rect l="l" t="t" r="r" b="b"/>
              <a:pathLst>
                <a:path w="943610" h="132588">
                  <a:moveTo>
                    <a:pt x="0" y="0"/>
                  </a:moveTo>
                  <a:lnTo>
                    <a:pt x="943610" y="0"/>
                  </a:lnTo>
                  <a:lnTo>
                    <a:pt x="943610" y="132588"/>
                  </a:lnTo>
                  <a:lnTo>
                    <a:pt x="0" y="132588"/>
                  </a:lnTo>
                  <a:close/>
                </a:path>
              </a:pathLst>
            </a:custGeom>
            <a:solidFill>
              <a:srgbClr val="FFFFFF"/>
            </a:solidFill>
          </p:spPr>
          <p:txBody>
            <a:bodyPr/>
            <a:lstStyle/>
            <a:p>
              <a:endParaRPr lang="en-US"/>
            </a:p>
          </p:txBody>
        </p:sp>
      </p:grpSp>
      <p:grpSp>
        <p:nvGrpSpPr>
          <p:cNvPr id="30" name="Group 30"/>
          <p:cNvGrpSpPr/>
          <p:nvPr/>
        </p:nvGrpSpPr>
        <p:grpSpPr>
          <a:xfrm>
            <a:off x="7163319" y="1855254"/>
            <a:ext cx="707724" cy="99459"/>
            <a:chOff x="0" y="0"/>
            <a:chExt cx="943632" cy="132612"/>
          </a:xfrm>
        </p:grpSpPr>
        <p:sp>
          <p:nvSpPr>
            <p:cNvPr id="31" name="Freeform 31"/>
            <p:cNvSpPr/>
            <p:nvPr/>
          </p:nvSpPr>
          <p:spPr>
            <a:xfrm>
              <a:off x="0" y="0"/>
              <a:ext cx="943610" cy="132588"/>
            </a:xfrm>
            <a:custGeom>
              <a:avLst/>
              <a:gdLst/>
              <a:ahLst/>
              <a:cxnLst/>
              <a:rect l="l" t="t" r="r" b="b"/>
              <a:pathLst>
                <a:path w="943610" h="132588">
                  <a:moveTo>
                    <a:pt x="0" y="0"/>
                  </a:moveTo>
                  <a:lnTo>
                    <a:pt x="943610" y="0"/>
                  </a:lnTo>
                  <a:lnTo>
                    <a:pt x="943610" y="132588"/>
                  </a:lnTo>
                  <a:lnTo>
                    <a:pt x="0" y="132588"/>
                  </a:lnTo>
                  <a:close/>
                </a:path>
              </a:pathLst>
            </a:custGeom>
            <a:solidFill>
              <a:srgbClr val="BFBFBF">
                <a:alpha val="46275"/>
              </a:srgbClr>
            </a:solidFill>
          </p:spPr>
          <p:txBody>
            <a:bodyPr/>
            <a:lstStyle/>
            <a:p>
              <a:endParaRPr lang="en-US"/>
            </a:p>
          </p:txBody>
        </p:sp>
      </p:grpSp>
      <p:sp>
        <p:nvSpPr>
          <p:cNvPr id="32" name="TextBox 32"/>
          <p:cNvSpPr txBox="1"/>
          <p:nvPr/>
        </p:nvSpPr>
        <p:spPr>
          <a:xfrm>
            <a:off x="3520212" y="1742955"/>
            <a:ext cx="4281728" cy="324058"/>
          </a:xfrm>
          <a:prstGeom prst="rect">
            <a:avLst/>
          </a:prstGeom>
        </p:spPr>
        <p:txBody>
          <a:bodyPr lIns="0" tIns="0" rIns="0" bIns="0" rtlCol="0" anchor="t">
            <a:spAutoFit/>
          </a:bodyPr>
          <a:lstStyle/>
          <a:p>
            <a:pPr algn="l">
              <a:lnSpc>
                <a:spcPts val="2160"/>
              </a:lnSpc>
            </a:pPr>
            <a:r>
              <a:rPr lang="en-US" sz="1800">
                <a:solidFill>
                  <a:srgbClr val="FFFFFF"/>
                </a:solidFill>
                <a:latin typeface="Montserrat"/>
                <a:ea typeface="Montserrat"/>
                <a:cs typeface="Montserrat"/>
                <a:sym typeface="Montserrat"/>
              </a:rPr>
              <a:t>30-year fixed mortgage rate</a:t>
            </a:r>
          </a:p>
        </p:txBody>
      </p:sp>
      <p:sp>
        <p:nvSpPr>
          <p:cNvPr id="33" name="TextBox 33"/>
          <p:cNvSpPr txBox="1"/>
          <p:nvPr/>
        </p:nvSpPr>
        <p:spPr>
          <a:xfrm>
            <a:off x="7980942" y="1742955"/>
            <a:ext cx="4281728" cy="324058"/>
          </a:xfrm>
          <a:prstGeom prst="rect">
            <a:avLst/>
          </a:prstGeom>
        </p:spPr>
        <p:txBody>
          <a:bodyPr lIns="0" tIns="0" rIns="0" bIns="0" rtlCol="0" anchor="t">
            <a:spAutoFit/>
          </a:bodyPr>
          <a:lstStyle/>
          <a:p>
            <a:pPr algn="l">
              <a:lnSpc>
                <a:spcPts val="2160"/>
              </a:lnSpc>
            </a:pPr>
            <a:r>
              <a:rPr lang="en-US" sz="1800">
                <a:solidFill>
                  <a:srgbClr val="FFFFFF"/>
                </a:solidFill>
                <a:latin typeface="Montserrat"/>
                <a:ea typeface="Montserrat"/>
                <a:cs typeface="Montserrat"/>
                <a:sym typeface="Montserrat"/>
              </a:rPr>
              <a:t>Recessions</a:t>
            </a:r>
          </a:p>
        </p:txBody>
      </p:sp>
      <p:grpSp>
        <p:nvGrpSpPr>
          <p:cNvPr id="34" name="Group 34"/>
          <p:cNvGrpSpPr/>
          <p:nvPr/>
        </p:nvGrpSpPr>
        <p:grpSpPr>
          <a:xfrm>
            <a:off x="10575365" y="5698999"/>
            <a:ext cx="1995150" cy="301341"/>
            <a:chOff x="0" y="0"/>
            <a:chExt cx="2660200" cy="401788"/>
          </a:xfrm>
        </p:grpSpPr>
        <p:sp>
          <p:nvSpPr>
            <p:cNvPr id="35" name="Freeform 35"/>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36" name="TextBox 36"/>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+3.25mm qualified</a:t>
              </a:r>
            </a:p>
          </p:txBody>
        </p:sp>
      </p:grpSp>
      <p:grpSp>
        <p:nvGrpSpPr>
          <p:cNvPr id="37" name="Group 37"/>
          <p:cNvGrpSpPr/>
          <p:nvPr/>
        </p:nvGrpSpPr>
        <p:grpSpPr>
          <a:xfrm>
            <a:off x="7853712" y="5218882"/>
            <a:ext cx="1995150" cy="301341"/>
            <a:chOff x="0" y="0"/>
            <a:chExt cx="2660200" cy="401788"/>
          </a:xfrm>
        </p:grpSpPr>
        <p:sp>
          <p:nvSpPr>
            <p:cNvPr id="38" name="Freeform 38"/>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39" name="TextBox 39"/>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+11.25mm qualified</a:t>
              </a:r>
            </a:p>
          </p:txBody>
        </p:sp>
      </p:grpSp>
      <p:grpSp>
        <p:nvGrpSpPr>
          <p:cNvPr id="40" name="Group 40"/>
          <p:cNvGrpSpPr/>
          <p:nvPr/>
        </p:nvGrpSpPr>
        <p:grpSpPr>
          <a:xfrm>
            <a:off x="5674496" y="3367165"/>
            <a:ext cx="1995150" cy="301341"/>
            <a:chOff x="0" y="0"/>
            <a:chExt cx="2660200" cy="401788"/>
          </a:xfrm>
        </p:grpSpPr>
        <p:sp>
          <p:nvSpPr>
            <p:cNvPr id="41" name="Freeform 41"/>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42" name="TextBox 42"/>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+20mm qualified</a:t>
              </a:r>
            </a:p>
          </p:txBody>
        </p:sp>
      </p:grpSp>
      <p:grpSp>
        <p:nvGrpSpPr>
          <p:cNvPr id="43" name="Group 43"/>
          <p:cNvGrpSpPr/>
          <p:nvPr/>
        </p:nvGrpSpPr>
        <p:grpSpPr>
          <a:xfrm>
            <a:off x="3229367" y="3986913"/>
            <a:ext cx="1995150" cy="301341"/>
            <a:chOff x="0" y="0"/>
            <a:chExt cx="2660200" cy="401788"/>
          </a:xfrm>
        </p:grpSpPr>
        <p:sp>
          <p:nvSpPr>
            <p:cNvPr id="44" name="Freeform 44"/>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45" name="TextBox 45"/>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+21.25mm qualified</a:t>
              </a:r>
            </a:p>
          </p:txBody>
        </p:sp>
      </p:grpSp>
      <p:grpSp>
        <p:nvGrpSpPr>
          <p:cNvPr id="46" name="Group 46"/>
          <p:cNvGrpSpPr/>
          <p:nvPr/>
        </p:nvGrpSpPr>
        <p:grpSpPr>
          <a:xfrm>
            <a:off x="12743187" y="6028941"/>
            <a:ext cx="1995150" cy="301341"/>
            <a:chOff x="0" y="0"/>
            <a:chExt cx="2660200" cy="401788"/>
          </a:xfrm>
        </p:grpSpPr>
        <p:sp>
          <p:nvSpPr>
            <p:cNvPr id="47" name="Freeform 47"/>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48" name="TextBox 48"/>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+5.6mm qualified</a:t>
              </a:r>
            </a:p>
          </p:txBody>
        </p:sp>
      </p:grpSp>
      <p:grpSp>
        <p:nvGrpSpPr>
          <p:cNvPr id="49" name="Group 49"/>
          <p:cNvGrpSpPr/>
          <p:nvPr/>
        </p:nvGrpSpPr>
        <p:grpSpPr>
          <a:xfrm>
            <a:off x="13854765" y="6771547"/>
            <a:ext cx="1995150" cy="301341"/>
            <a:chOff x="0" y="0"/>
            <a:chExt cx="2660200" cy="401788"/>
          </a:xfrm>
        </p:grpSpPr>
        <p:sp>
          <p:nvSpPr>
            <p:cNvPr id="50" name="Freeform 50"/>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51" name="TextBox 51"/>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+5mm qualified</a:t>
              </a:r>
            </a:p>
          </p:txBody>
        </p:sp>
      </p:grpSp>
      <p:sp>
        <p:nvSpPr>
          <p:cNvPr id="52" name="TextBox 52"/>
          <p:cNvSpPr txBox="1"/>
          <p:nvPr/>
        </p:nvSpPr>
        <p:spPr>
          <a:xfrm>
            <a:off x="1819195" y="8668756"/>
            <a:ext cx="3597664" cy="300975"/>
          </a:xfrm>
          <a:prstGeom prst="rect">
            <a:avLst/>
          </a:prstGeom>
        </p:spPr>
        <p:txBody>
          <a:bodyPr lIns="0" tIns="0" rIns="0" bIns="0" rtlCol="0" anchor="t">
            <a:spAutoFit/>
          </a:bodyPr>
          <a:lstStyle/>
          <a:p>
            <a:pPr algn="l">
              <a:lnSpc>
                <a:spcPts val="1980"/>
              </a:lnSpc>
            </a:pPr>
            <a:r>
              <a:rPr lang="en-US" sz="1650" i="1" spc="64">
                <a:solidFill>
                  <a:srgbClr val="0E416B"/>
                </a:solidFill>
                <a:latin typeface="Montserrat Light Italics"/>
                <a:ea typeface="Montserrat Light Italics"/>
                <a:cs typeface="Montserrat Light Italics"/>
                <a:sym typeface="Montserrat Light Italics"/>
              </a:rPr>
              <a:t>Source: Freddie Mac</a:t>
            </a:r>
          </a:p>
        </p:txBody>
      </p:sp>
      <p:grpSp>
        <p:nvGrpSpPr>
          <p:cNvPr id="53" name="Group 53"/>
          <p:cNvGrpSpPr/>
          <p:nvPr/>
        </p:nvGrpSpPr>
        <p:grpSpPr>
          <a:xfrm>
            <a:off x="3680676" y="5085292"/>
            <a:ext cx="269749" cy="800167"/>
            <a:chOff x="0" y="0"/>
            <a:chExt cx="359666" cy="1066890"/>
          </a:xfrm>
        </p:grpSpPr>
        <p:sp>
          <p:nvSpPr>
            <p:cNvPr id="54" name="Freeform 54"/>
            <p:cNvSpPr/>
            <p:nvPr/>
          </p:nvSpPr>
          <p:spPr>
            <a:xfrm>
              <a:off x="0" y="0"/>
              <a:ext cx="359664" cy="1066927"/>
            </a:xfrm>
            <a:custGeom>
              <a:avLst/>
              <a:gdLst/>
              <a:ahLst/>
              <a:cxnLst/>
              <a:rect l="l" t="t" r="r" b="b"/>
              <a:pathLst>
                <a:path w="359664" h="1066927">
                  <a:moveTo>
                    <a:pt x="0" y="0"/>
                  </a:moveTo>
                  <a:lnTo>
                    <a:pt x="359664" y="0"/>
                  </a:lnTo>
                  <a:lnTo>
                    <a:pt x="359664" y="1066927"/>
                  </a:lnTo>
                  <a:lnTo>
                    <a:pt x="0" y="1066927"/>
                  </a:lnTo>
                  <a:close/>
                </a:path>
              </a:pathLst>
            </a:custGeom>
            <a:solidFill>
              <a:srgbClr val="F18C21">
                <a:alpha val="57647"/>
              </a:srgbClr>
            </a:solidFill>
          </p:spPr>
          <p:txBody>
            <a:bodyPr/>
            <a:lstStyle/>
            <a:p>
              <a:endParaRPr lang="en-US"/>
            </a:p>
          </p:txBody>
        </p:sp>
      </p:grpSp>
      <p:sp>
        <p:nvSpPr>
          <p:cNvPr id="55" name="TextBox 55"/>
          <p:cNvSpPr txBox="1"/>
          <p:nvPr/>
        </p:nvSpPr>
        <p:spPr>
          <a:xfrm>
            <a:off x="2907591" y="5918439"/>
            <a:ext cx="2879668" cy="343109"/>
          </a:xfrm>
          <a:prstGeom prst="rect">
            <a:avLst/>
          </a:prstGeom>
        </p:spPr>
        <p:txBody>
          <a:bodyPr lIns="0" tIns="0" rIns="0" bIns="0" rtlCol="0" anchor="t">
            <a:spAutoFit/>
          </a:bodyPr>
          <a:lstStyle/>
          <a:p>
            <a:pPr algn="ctr">
              <a:lnSpc>
                <a:spcPts val="2160"/>
              </a:lnSpc>
            </a:pPr>
            <a:r>
              <a:rPr lang="en-US" sz="1800">
                <a:solidFill>
                  <a:srgbClr val="FFFFFF"/>
                </a:solidFill>
                <a:latin typeface="Arimo"/>
                <a:ea typeface="Arimo"/>
                <a:cs typeface="Arimo"/>
                <a:sym typeface="Arimo"/>
              </a:rPr>
              <a:t>10% to 9%</a:t>
            </a:r>
          </a:p>
        </p:txBody>
      </p:sp>
      <p:grpSp>
        <p:nvGrpSpPr>
          <p:cNvPr id="56" name="Group 56"/>
          <p:cNvGrpSpPr/>
          <p:nvPr/>
        </p:nvGrpSpPr>
        <p:grpSpPr>
          <a:xfrm>
            <a:off x="3349850" y="6282129"/>
            <a:ext cx="1995150" cy="301341"/>
            <a:chOff x="0" y="0"/>
            <a:chExt cx="2660200" cy="401788"/>
          </a:xfrm>
        </p:grpSpPr>
        <p:sp>
          <p:nvSpPr>
            <p:cNvPr id="57" name="Freeform 57"/>
            <p:cNvSpPr/>
            <p:nvPr/>
          </p:nvSpPr>
          <p:spPr>
            <a:xfrm>
              <a:off x="0" y="0"/>
              <a:ext cx="2660142" cy="401828"/>
            </a:xfrm>
            <a:custGeom>
              <a:avLst/>
              <a:gdLst/>
              <a:ahLst/>
              <a:cxnLst/>
              <a:rect l="l" t="t" r="r" b="b"/>
              <a:pathLst>
                <a:path w="2660142" h="401828">
                  <a:moveTo>
                    <a:pt x="0" y="0"/>
                  </a:moveTo>
                  <a:lnTo>
                    <a:pt x="2660142" y="0"/>
                  </a:lnTo>
                  <a:lnTo>
                    <a:pt x="2660142" y="401828"/>
                  </a:lnTo>
                  <a:lnTo>
                    <a:pt x="0" y="401828"/>
                  </a:lnTo>
                  <a:close/>
                </a:path>
              </a:pathLst>
            </a:custGeom>
            <a:solidFill>
              <a:srgbClr val="F18C21"/>
            </a:solidFill>
          </p:spPr>
          <p:txBody>
            <a:bodyPr/>
            <a:lstStyle/>
            <a:p>
              <a:endParaRPr lang="en-US"/>
            </a:p>
          </p:txBody>
        </p:sp>
        <p:sp>
          <p:nvSpPr>
            <p:cNvPr id="58" name="TextBox 58"/>
            <p:cNvSpPr txBox="1"/>
            <p:nvPr/>
          </p:nvSpPr>
          <p:spPr>
            <a:xfrm>
              <a:off x="0" y="-19050"/>
              <a:ext cx="2660200" cy="420838"/>
            </a:xfrm>
            <a:prstGeom prst="rect">
              <a:avLst/>
            </a:prstGeom>
          </p:spPr>
          <p:txBody>
            <a:bodyPr lIns="50800" tIns="50800" rIns="50800" bIns="50800" rtlCol="0" anchor="ctr"/>
            <a:lstStyle/>
            <a:p>
              <a:pPr algn="ctr">
                <a:lnSpc>
                  <a:spcPts val="1620"/>
                </a:lnSpc>
              </a:pPr>
              <a:r>
                <a:rPr lang="en-US" sz="1350" b="1">
                  <a:solidFill>
                    <a:srgbClr val="FFFFFF"/>
                  </a:solidFill>
                  <a:latin typeface="Arimo Bold"/>
                  <a:ea typeface="Arimo Bold"/>
                  <a:cs typeface="Arimo Bold"/>
                  <a:sym typeface="Arimo Bold"/>
                </a:rPr>
                <a:t>+5mm qualified</a:t>
              </a:r>
            </a:p>
          </p:txBody>
        </p:sp>
      </p:grpSp>
      <p:sp>
        <p:nvSpPr>
          <p:cNvPr id="59" name="Freeform 59" descr="Special MBS Highway offers for NAMB"/>
          <p:cNvSpPr/>
          <p:nvPr/>
        </p:nvSpPr>
        <p:spPr>
          <a:xfrm>
            <a:off x="4049256" y="8272835"/>
            <a:ext cx="2208396" cy="1082261"/>
          </a:xfrm>
          <a:custGeom>
            <a:avLst/>
            <a:gdLst/>
            <a:ahLst/>
            <a:cxnLst/>
            <a:rect l="l" t="t" r="r" b="b"/>
            <a:pathLst>
              <a:path w="2208396" h="1082261">
                <a:moveTo>
                  <a:pt x="0" y="0"/>
                </a:moveTo>
                <a:lnTo>
                  <a:pt x="2208396" y="0"/>
                </a:lnTo>
                <a:lnTo>
                  <a:pt x="2208396" y="1082261"/>
                </a:lnTo>
                <a:lnTo>
                  <a:pt x="0" y="1082261"/>
                </a:lnTo>
                <a:lnTo>
                  <a:pt x="0" y="0"/>
                </a:lnTo>
                <a:close/>
              </a:path>
            </a:pathLst>
          </a:custGeom>
          <a:blipFill>
            <a:blip r:embed="rId3"/>
            <a:stretch>
              <a:fillRect/>
            </a:stretch>
          </a:blipFill>
        </p:spPr>
        <p:txBody>
          <a:bodyPr/>
          <a:lstStyle/>
          <a:p>
            <a:endParaRPr lang="en-US"/>
          </a:p>
        </p:txBody>
      </p:sp>
      <p:sp>
        <p:nvSpPr>
          <p:cNvPr id="60" name="TextBox 60"/>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6" name="Freeform 6" descr="A graph showing the growth of a company  Description automatically generated"/>
          <p:cNvSpPr/>
          <p:nvPr/>
        </p:nvSpPr>
        <p:spPr>
          <a:xfrm>
            <a:off x="1028700" y="2061177"/>
            <a:ext cx="16230600" cy="5500710"/>
          </a:xfrm>
          <a:custGeom>
            <a:avLst/>
            <a:gdLst/>
            <a:ahLst/>
            <a:cxnLst/>
            <a:rect l="l" t="t" r="r" b="b"/>
            <a:pathLst>
              <a:path w="16230600" h="5500710">
                <a:moveTo>
                  <a:pt x="0" y="0"/>
                </a:moveTo>
                <a:lnTo>
                  <a:pt x="16230600" y="0"/>
                </a:lnTo>
                <a:lnTo>
                  <a:pt x="16230600" y="5500709"/>
                </a:lnTo>
                <a:lnTo>
                  <a:pt x="0" y="5500709"/>
                </a:lnTo>
                <a:lnTo>
                  <a:pt x="0" y="0"/>
                </a:lnTo>
                <a:close/>
              </a:path>
            </a:pathLst>
          </a:custGeom>
          <a:blipFill>
            <a:blip r:embed="rId2"/>
            <a:stretch>
              <a:fillRect t="-294" b="-294"/>
            </a:stretch>
          </a:blipFill>
        </p:spPr>
        <p:txBody>
          <a:bodyPr/>
          <a:lstStyle/>
          <a:p>
            <a:endParaRPr lang="en-US"/>
          </a:p>
        </p:txBody>
      </p:sp>
      <p:grpSp>
        <p:nvGrpSpPr>
          <p:cNvPr id="7" name="Group 7"/>
          <p:cNvGrpSpPr/>
          <p:nvPr/>
        </p:nvGrpSpPr>
        <p:grpSpPr>
          <a:xfrm rot="-731294">
            <a:off x="3397122" y="6139738"/>
            <a:ext cx="254319" cy="210688"/>
            <a:chOff x="0" y="0"/>
            <a:chExt cx="359642" cy="297942"/>
          </a:xfrm>
        </p:grpSpPr>
        <p:sp>
          <p:nvSpPr>
            <p:cNvPr id="8" name="Freeform 8"/>
            <p:cNvSpPr/>
            <p:nvPr/>
          </p:nvSpPr>
          <p:spPr>
            <a:xfrm>
              <a:off x="0" y="0"/>
              <a:ext cx="359664" cy="297942"/>
            </a:xfrm>
            <a:custGeom>
              <a:avLst/>
              <a:gdLst/>
              <a:ahLst/>
              <a:cxnLst/>
              <a:rect l="l" t="t" r="r" b="b"/>
              <a:pathLst>
                <a:path w="359664" h="297942">
                  <a:moveTo>
                    <a:pt x="0" y="74422"/>
                  </a:moveTo>
                  <a:lnTo>
                    <a:pt x="210693" y="74422"/>
                  </a:lnTo>
                  <a:lnTo>
                    <a:pt x="210693" y="0"/>
                  </a:lnTo>
                  <a:lnTo>
                    <a:pt x="359664" y="148971"/>
                  </a:lnTo>
                  <a:lnTo>
                    <a:pt x="210693" y="297942"/>
                  </a:lnTo>
                  <a:lnTo>
                    <a:pt x="210693" y="223393"/>
                  </a:lnTo>
                  <a:lnTo>
                    <a:pt x="0" y="223393"/>
                  </a:lnTo>
                  <a:close/>
                </a:path>
              </a:pathLst>
            </a:custGeom>
            <a:solidFill>
              <a:srgbClr val="F18C21"/>
            </a:solidFill>
          </p:spPr>
          <p:txBody>
            <a:bodyPr/>
            <a:lstStyle/>
            <a:p>
              <a:endParaRPr lang="en-US"/>
            </a:p>
          </p:txBody>
        </p:sp>
      </p:grpSp>
      <p:grpSp>
        <p:nvGrpSpPr>
          <p:cNvPr id="9" name="Group 9"/>
          <p:cNvGrpSpPr/>
          <p:nvPr/>
        </p:nvGrpSpPr>
        <p:grpSpPr>
          <a:xfrm rot="-731294">
            <a:off x="4041749" y="6118671"/>
            <a:ext cx="254319" cy="210688"/>
            <a:chOff x="0" y="0"/>
            <a:chExt cx="359642" cy="297942"/>
          </a:xfrm>
        </p:grpSpPr>
        <p:sp>
          <p:nvSpPr>
            <p:cNvPr id="10" name="Freeform 10"/>
            <p:cNvSpPr/>
            <p:nvPr/>
          </p:nvSpPr>
          <p:spPr>
            <a:xfrm>
              <a:off x="0" y="0"/>
              <a:ext cx="359664" cy="297942"/>
            </a:xfrm>
            <a:custGeom>
              <a:avLst/>
              <a:gdLst/>
              <a:ahLst/>
              <a:cxnLst/>
              <a:rect l="l" t="t" r="r" b="b"/>
              <a:pathLst>
                <a:path w="359664" h="297942">
                  <a:moveTo>
                    <a:pt x="0" y="74422"/>
                  </a:moveTo>
                  <a:lnTo>
                    <a:pt x="210693" y="74422"/>
                  </a:lnTo>
                  <a:lnTo>
                    <a:pt x="210693" y="0"/>
                  </a:lnTo>
                  <a:lnTo>
                    <a:pt x="359664" y="148971"/>
                  </a:lnTo>
                  <a:lnTo>
                    <a:pt x="210693" y="297942"/>
                  </a:lnTo>
                  <a:lnTo>
                    <a:pt x="210693" y="223393"/>
                  </a:lnTo>
                  <a:lnTo>
                    <a:pt x="0" y="223393"/>
                  </a:lnTo>
                  <a:close/>
                </a:path>
              </a:pathLst>
            </a:custGeom>
            <a:solidFill>
              <a:srgbClr val="F18C21"/>
            </a:solidFill>
          </p:spPr>
          <p:txBody>
            <a:bodyPr/>
            <a:lstStyle/>
            <a:p>
              <a:endParaRPr lang="en-US"/>
            </a:p>
          </p:txBody>
        </p:sp>
      </p:grpSp>
      <p:grpSp>
        <p:nvGrpSpPr>
          <p:cNvPr id="11" name="Group 11"/>
          <p:cNvGrpSpPr/>
          <p:nvPr/>
        </p:nvGrpSpPr>
        <p:grpSpPr>
          <a:xfrm rot="-731294">
            <a:off x="6699724" y="5788859"/>
            <a:ext cx="254319" cy="210688"/>
            <a:chOff x="0" y="0"/>
            <a:chExt cx="359642" cy="297942"/>
          </a:xfrm>
        </p:grpSpPr>
        <p:sp>
          <p:nvSpPr>
            <p:cNvPr id="12" name="Freeform 12"/>
            <p:cNvSpPr/>
            <p:nvPr/>
          </p:nvSpPr>
          <p:spPr>
            <a:xfrm>
              <a:off x="0" y="0"/>
              <a:ext cx="359664" cy="297942"/>
            </a:xfrm>
            <a:custGeom>
              <a:avLst/>
              <a:gdLst/>
              <a:ahLst/>
              <a:cxnLst/>
              <a:rect l="l" t="t" r="r" b="b"/>
              <a:pathLst>
                <a:path w="359664" h="297942">
                  <a:moveTo>
                    <a:pt x="0" y="74422"/>
                  </a:moveTo>
                  <a:lnTo>
                    <a:pt x="210693" y="74422"/>
                  </a:lnTo>
                  <a:lnTo>
                    <a:pt x="210693" y="0"/>
                  </a:lnTo>
                  <a:lnTo>
                    <a:pt x="359664" y="148971"/>
                  </a:lnTo>
                  <a:lnTo>
                    <a:pt x="210693" y="297942"/>
                  </a:lnTo>
                  <a:lnTo>
                    <a:pt x="210693" y="223393"/>
                  </a:lnTo>
                  <a:lnTo>
                    <a:pt x="0" y="223393"/>
                  </a:lnTo>
                  <a:close/>
                </a:path>
              </a:pathLst>
            </a:custGeom>
            <a:solidFill>
              <a:srgbClr val="F18C21"/>
            </a:solidFill>
          </p:spPr>
          <p:txBody>
            <a:bodyPr/>
            <a:lstStyle/>
            <a:p>
              <a:endParaRPr lang="en-US"/>
            </a:p>
          </p:txBody>
        </p:sp>
      </p:grpSp>
      <p:grpSp>
        <p:nvGrpSpPr>
          <p:cNvPr id="13" name="Group 13"/>
          <p:cNvGrpSpPr/>
          <p:nvPr/>
        </p:nvGrpSpPr>
        <p:grpSpPr>
          <a:xfrm rot="-731294">
            <a:off x="10004089" y="5239315"/>
            <a:ext cx="254319" cy="210688"/>
            <a:chOff x="0" y="0"/>
            <a:chExt cx="359642" cy="297942"/>
          </a:xfrm>
        </p:grpSpPr>
        <p:sp>
          <p:nvSpPr>
            <p:cNvPr id="14" name="Freeform 14"/>
            <p:cNvSpPr/>
            <p:nvPr/>
          </p:nvSpPr>
          <p:spPr>
            <a:xfrm>
              <a:off x="0" y="0"/>
              <a:ext cx="359664" cy="297942"/>
            </a:xfrm>
            <a:custGeom>
              <a:avLst/>
              <a:gdLst/>
              <a:ahLst/>
              <a:cxnLst/>
              <a:rect l="l" t="t" r="r" b="b"/>
              <a:pathLst>
                <a:path w="359664" h="297942">
                  <a:moveTo>
                    <a:pt x="0" y="74422"/>
                  </a:moveTo>
                  <a:lnTo>
                    <a:pt x="210693" y="74422"/>
                  </a:lnTo>
                  <a:lnTo>
                    <a:pt x="210693" y="0"/>
                  </a:lnTo>
                  <a:lnTo>
                    <a:pt x="359664" y="148971"/>
                  </a:lnTo>
                  <a:lnTo>
                    <a:pt x="210693" y="297942"/>
                  </a:lnTo>
                  <a:lnTo>
                    <a:pt x="210693" y="223393"/>
                  </a:lnTo>
                  <a:lnTo>
                    <a:pt x="0" y="223393"/>
                  </a:lnTo>
                  <a:close/>
                </a:path>
              </a:pathLst>
            </a:custGeom>
            <a:solidFill>
              <a:srgbClr val="F18C21"/>
            </a:solidFill>
          </p:spPr>
          <p:txBody>
            <a:bodyPr/>
            <a:lstStyle/>
            <a:p>
              <a:endParaRPr lang="en-US"/>
            </a:p>
          </p:txBody>
        </p:sp>
      </p:grpSp>
      <p:grpSp>
        <p:nvGrpSpPr>
          <p:cNvPr id="15" name="Group 15"/>
          <p:cNvGrpSpPr/>
          <p:nvPr/>
        </p:nvGrpSpPr>
        <p:grpSpPr>
          <a:xfrm rot="-731294">
            <a:off x="15763538" y="4099841"/>
            <a:ext cx="254319" cy="210688"/>
            <a:chOff x="0" y="0"/>
            <a:chExt cx="359642" cy="297942"/>
          </a:xfrm>
        </p:grpSpPr>
        <p:sp>
          <p:nvSpPr>
            <p:cNvPr id="16" name="Freeform 16"/>
            <p:cNvSpPr/>
            <p:nvPr/>
          </p:nvSpPr>
          <p:spPr>
            <a:xfrm>
              <a:off x="0" y="0"/>
              <a:ext cx="359664" cy="297942"/>
            </a:xfrm>
            <a:custGeom>
              <a:avLst/>
              <a:gdLst/>
              <a:ahLst/>
              <a:cxnLst/>
              <a:rect l="l" t="t" r="r" b="b"/>
              <a:pathLst>
                <a:path w="359664" h="297942">
                  <a:moveTo>
                    <a:pt x="0" y="74422"/>
                  </a:moveTo>
                  <a:lnTo>
                    <a:pt x="210693" y="74422"/>
                  </a:lnTo>
                  <a:lnTo>
                    <a:pt x="210693" y="0"/>
                  </a:lnTo>
                  <a:lnTo>
                    <a:pt x="359664" y="148971"/>
                  </a:lnTo>
                  <a:lnTo>
                    <a:pt x="210693" y="297942"/>
                  </a:lnTo>
                  <a:lnTo>
                    <a:pt x="210693" y="223393"/>
                  </a:lnTo>
                  <a:lnTo>
                    <a:pt x="0" y="223393"/>
                  </a:lnTo>
                  <a:close/>
                </a:path>
              </a:pathLst>
            </a:custGeom>
            <a:solidFill>
              <a:srgbClr val="F18C21"/>
            </a:solidFill>
          </p:spPr>
          <p:txBody>
            <a:bodyPr/>
            <a:lstStyle/>
            <a:p>
              <a:endParaRPr lang="en-US"/>
            </a:p>
          </p:txBody>
        </p:sp>
      </p:grpSp>
      <p:sp>
        <p:nvSpPr>
          <p:cNvPr id="17" name="TextBox 17"/>
          <p:cNvSpPr txBox="1"/>
          <p:nvPr/>
        </p:nvSpPr>
        <p:spPr>
          <a:xfrm>
            <a:off x="992495" y="278144"/>
            <a:ext cx="14751669" cy="619125"/>
          </a:xfrm>
          <a:prstGeom prst="rect">
            <a:avLst/>
          </a:prstGeom>
        </p:spPr>
        <p:txBody>
          <a:bodyPr lIns="0" tIns="0" rIns="0" bIns="0" rtlCol="0" anchor="t">
            <a:spAutoFit/>
          </a:bodyPr>
          <a:lstStyle/>
          <a:p>
            <a:pPr algn="l">
              <a:lnSpc>
                <a:spcPts val="4920"/>
              </a:lnSpc>
            </a:pPr>
            <a:r>
              <a:rPr lang="en-US" sz="4100" spc="55">
                <a:solidFill>
                  <a:srgbClr val="FFFFFF"/>
                </a:solidFill>
                <a:latin typeface="Nourd Light"/>
                <a:ea typeface="Nourd Light"/>
                <a:cs typeface="Nourd Light"/>
                <a:sym typeface="Nourd Light"/>
              </a:rPr>
              <a:t>Housing prices have gone </a:t>
            </a:r>
            <a:r>
              <a:rPr lang="en-US" sz="4100" b="1" spc="55">
                <a:solidFill>
                  <a:srgbClr val="FFFFFF"/>
                </a:solidFill>
                <a:latin typeface="Nourd Bold"/>
                <a:ea typeface="Nourd Bold"/>
                <a:cs typeface="Nourd Bold"/>
                <a:sym typeface="Nourd Bold"/>
              </a:rPr>
              <a:t>up</a:t>
            </a:r>
            <a:r>
              <a:rPr lang="en-US" sz="4100" spc="55">
                <a:solidFill>
                  <a:srgbClr val="FFFFFF"/>
                </a:solidFill>
                <a:latin typeface="Nourd Light"/>
                <a:ea typeface="Nourd Light"/>
                <a:cs typeface="Nourd Light"/>
                <a:sym typeface="Nourd Light"/>
              </a:rPr>
              <a:t> in </a:t>
            </a:r>
            <a:r>
              <a:rPr lang="en-US" sz="4100" b="1" spc="55">
                <a:solidFill>
                  <a:srgbClr val="FFFFFF"/>
                </a:solidFill>
                <a:latin typeface="Nourd Bold"/>
                <a:ea typeface="Nourd Bold"/>
                <a:cs typeface="Nourd Bold"/>
                <a:sym typeface="Nourd Bold"/>
              </a:rPr>
              <a:t>5 of the last 6 recessions.</a:t>
            </a:r>
          </a:p>
        </p:txBody>
      </p:sp>
      <p:sp>
        <p:nvSpPr>
          <p:cNvPr id="18" name="TextBox 18"/>
          <p:cNvSpPr txBox="1"/>
          <p:nvPr/>
        </p:nvSpPr>
        <p:spPr>
          <a:xfrm>
            <a:off x="1028700" y="7597111"/>
            <a:ext cx="4909521" cy="238125"/>
          </a:xfrm>
          <a:prstGeom prst="rect">
            <a:avLst/>
          </a:prstGeom>
        </p:spPr>
        <p:txBody>
          <a:bodyPr lIns="0" tIns="0" rIns="0" bIns="0" rtlCol="0" anchor="t">
            <a:spAutoFit/>
          </a:bodyPr>
          <a:lstStyle/>
          <a:p>
            <a:pPr algn="l">
              <a:lnSpc>
                <a:spcPts val="1980"/>
              </a:lnSpc>
            </a:pPr>
            <a:r>
              <a:rPr lang="en-US" sz="1650" spc="64">
                <a:solidFill>
                  <a:srgbClr val="0E416B"/>
                </a:solidFill>
                <a:latin typeface="Nourd Light"/>
                <a:ea typeface="Nourd Light"/>
                <a:cs typeface="Nourd Light"/>
                <a:sym typeface="Nourd Light"/>
              </a:rPr>
              <a:t>Source: Federal Housing Finance Agency</a:t>
            </a:r>
          </a:p>
        </p:txBody>
      </p:sp>
      <p:sp>
        <p:nvSpPr>
          <p:cNvPr id="19" name="Freeform 19" descr="MBS Highway"/>
          <p:cNvSpPr/>
          <p:nvPr/>
        </p:nvSpPr>
        <p:spPr>
          <a:xfrm>
            <a:off x="11689864" y="6961770"/>
            <a:ext cx="3246418" cy="505501"/>
          </a:xfrm>
          <a:custGeom>
            <a:avLst/>
            <a:gdLst/>
            <a:ahLst/>
            <a:cxnLst/>
            <a:rect l="l" t="t" r="r" b="b"/>
            <a:pathLst>
              <a:path w="3246418" h="505501">
                <a:moveTo>
                  <a:pt x="0" y="0"/>
                </a:moveTo>
                <a:lnTo>
                  <a:pt x="3246418" y="0"/>
                </a:lnTo>
                <a:lnTo>
                  <a:pt x="3246418" y="505501"/>
                </a:lnTo>
                <a:lnTo>
                  <a:pt x="0" y="505501"/>
                </a:lnTo>
                <a:lnTo>
                  <a:pt x="0" y="0"/>
                </a:lnTo>
                <a:close/>
              </a:path>
            </a:pathLst>
          </a:custGeom>
          <a:blipFill>
            <a:blip r:embed="rId3"/>
            <a:stretch>
              <a:fillRect l="-1848" r="-1848" b="-14415"/>
            </a:stretch>
          </a:blipFill>
        </p:spPr>
        <p:txBody>
          <a:bodyPr/>
          <a:lstStyle/>
          <a:p>
            <a:endParaRPr lang="en-US"/>
          </a:p>
        </p:txBody>
      </p:sp>
      <p:sp>
        <p:nvSpPr>
          <p:cNvPr id="20" name="TextBox 20"/>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grpSp>
        <p:nvGrpSpPr>
          <p:cNvPr id="6" name="Group 6"/>
          <p:cNvGrpSpPr/>
          <p:nvPr/>
        </p:nvGrpSpPr>
        <p:grpSpPr>
          <a:xfrm>
            <a:off x="1819195" y="1722845"/>
            <a:ext cx="14649610" cy="7238062"/>
            <a:chOff x="0" y="0"/>
            <a:chExt cx="19532814" cy="9650750"/>
          </a:xfrm>
        </p:grpSpPr>
        <p:sp>
          <p:nvSpPr>
            <p:cNvPr id="7" name="Freeform 7"/>
            <p:cNvSpPr/>
            <p:nvPr/>
          </p:nvSpPr>
          <p:spPr>
            <a:xfrm>
              <a:off x="0" y="0"/>
              <a:ext cx="19532854" cy="9650730"/>
            </a:xfrm>
            <a:custGeom>
              <a:avLst/>
              <a:gdLst/>
              <a:ahLst/>
              <a:cxnLst/>
              <a:rect l="l" t="t" r="r" b="b"/>
              <a:pathLst>
                <a:path w="19532854" h="9650730">
                  <a:moveTo>
                    <a:pt x="0" y="0"/>
                  </a:moveTo>
                  <a:lnTo>
                    <a:pt x="19532854" y="0"/>
                  </a:lnTo>
                  <a:lnTo>
                    <a:pt x="19532854" y="9650730"/>
                  </a:lnTo>
                  <a:lnTo>
                    <a:pt x="0" y="9650730"/>
                  </a:lnTo>
                  <a:close/>
                </a:path>
              </a:pathLst>
            </a:custGeom>
            <a:solidFill>
              <a:srgbClr val="437FB9"/>
            </a:solidFill>
          </p:spPr>
          <p:txBody>
            <a:bodyPr/>
            <a:lstStyle/>
            <a:p>
              <a:endParaRPr lang="en-US"/>
            </a:p>
          </p:txBody>
        </p:sp>
      </p:grpSp>
      <p:sp>
        <p:nvSpPr>
          <p:cNvPr id="8" name="TextBox 8"/>
          <p:cNvSpPr txBox="1"/>
          <p:nvPr/>
        </p:nvSpPr>
        <p:spPr>
          <a:xfrm>
            <a:off x="1028700" y="301957"/>
            <a:ext cx="16330548" cy="581025"/>
          </a:xfrm>
          <a:prstGeom prst="rect">
            <a:avLst/>
          </a:prstGeom>
        </p:spPr>
        <p:txBody>
          <a:bodyPr lIns="0" tIns="0" rIns="0" bIns="0" rtlCol="0" anchor="t">
            <a:spAutoFit/>
          </a:bodyPr>
          <a:lstStyle/>
          <a:p>
            <a:pPr algn="l">
              <a:lnSpc>
                <a:spcPts val="4680"/>
              </a:lnSpc>
            </a:pPr>
            <a:r>
              <a:rPr lang="en-US" sz="3900" b="1" spc="52">
                <a:solidFill>
                  <a:srgbClr val="FFFFFF"/>
                </a:solidFill>
                <a:latin typeface="Nourd Bold"/>
                <a:ea typeface="Nourd Bold"/>
                <a:cs typeface="Nourd Bold"/>
                <a:sym typeface="Nourd Bold"/>
              </a:rPr>
              <a:t>75% fewer homes </a:t>
            </a:r>
            <a:r>
              <a:rPr lang="en-US" sz="3900" spc="52">
                <a:solidFill>
                  <a:srgbClr val="FFFFFF"/>
                </a:solidFill>
                <a:latin typeface="Nourd Light"/>
                <a:ea typeface="Nourd Light"/>
                <a:cs typeface="Nourd Light"/>
                <a:sym typeface="Nourd Light"/>
              </a:rPr>
              <a:t>on the market today than when the market crashed.</a:t>
            </a:r>
          </a:p>
        </p:txBody>
      </p:sp>
      <p:sp>
        <p:nvSpPr>
          <p:cNvPr id="9" name="TextBox 9"/>
          <p:cNvSpPr txBox="1"/>
          <p:nvPr/>
        </p:nvSpPr>
        <p:spPr>
          <a:xfrm>
            <a:off x="1819195" y="9121274"/>
            <a:ext cx="3597664" cy="300975"/>
          </a:xfrm>
          <a:prstGeom prst="rect">
            <a:avLst/>
          </a:prstGeom>
        </p:spPr>
        <p:txBody>
          <a:bodyPr lIns="0" tIns="0" rIns="0" bIns="0" rtlCol="0" anchor="t">
            <a:spAutoFit/>
          </a:bodyPr>
          <a:lstStyle/>
          <a:p>
            <a:pPr algn="l">
              <a:lnSpc>
                <a:spcPts val="1980"/>
              </a:lnSpc>
            </a:pPr>
            <a:r>
              <a:rPr lang="en-US" sz="1650" i="1" spc="64">
                <a:solidFill>
                  <a:srgbClr val="FFFFFF"/>
                </a:solidFill>
                <a:latin typeface="Montserrat Light Italics"/>
                <a:ea typeface="Montserrat Light Italics"/>
                <a:cs typeface="Montserrat Light Italics"/>
                <a:sym typeface="Montserrat Light Italics"/>
              </a:rPr>
              <a:t>Source: NAR, Redfin</a:t>
            </a:r>
          </a:p>
        </p:txBody>
      </p:sp>
      <p:pic>
        <p:nvPicPr>
          <p:cNvPr id="10" name="Picture 10"/>
          <p:cNvPicPr>
            <a:picLocks noChangeAspect="1"/>
          </p:cNvPicPr>
          <p:nvPr/>
        </p:nvPicPr>
        <p:blipFill>
          <a:blip r:embed="rId2"/>
          <a:stretch>
            <a:fillRect/>
          </a:stretch>
        </p:blipFill>
        <p:spPr>
          <a:xfrm>
            <a:off x="933868" y="1042066"/>
            <a:ext cx="16092173" cy="8735569"/>
          </a:xfrm>
          <a:prstGeom prst="rect">
            <a:avLst/>
          </a:prstGeom>
        </p:spPr>
      </p:pic>
      <p:sp>
        <p:nvSpPr>
          <p:cNvPr id="11" name="TextBox 11"/>
          <p:cNvSpPr txBox="1"/>
          <p:nvPr/>
        </p:nvSpPr>
        <p:spPr>
          <a:xfrm>
            <a:off x="2318348" y="2899968"/>
            <a:ext cx="887066" cy="300975"/>
          </a:xfrm>
          <a:prstGeom prst="rect">
            <a:avLst/>
          </a:prstGeom>
        </p:spPr>
        <p:txBody>
          <a:bodyPr lIns="0" tIns="0" rIns="0" bIns="0" rtlCol="0" anchor="t">
            <a:spAutoFit/>
          </a:bodyPr>
          <a:lstStyle/>
          <a:p>
            <a:pPr algn="r">
              <a:lnSpc>
                <a:spcPts val="1980"/>
              </a:lnSpc>
            </a:pPr>
            <a:r>
              <a:rPr lang="en-US" sz="1650">
                <a:solidFill>
                  <a:srgbClr val="FFFFFF"/>
                </a:solidFill>
                <a:latin typeface="Montserrat"/>
                <a:ea typeface="Montserrat"/>
                <a:cs typeface="Montserrat"/>
                <a:sym typeface="Montserrat"/>
              </a:rPr>
              <a:t>4m</a:t>
            </a:r>
          </a:p>
        </p:txBody>
      </p:sp>
      <p:grpSp>
        <p:nvGrpSpPr>
          <p:cNvPr id="12" name="Group 12"/>
          <p:cNvGrpSpPr/>
          <p:nvPr/>
        </p:nvGrpSpPr>
        <p:grpSpPr>
          <a:xfrm>
            <a:off x="14333833" y="5321207"/>
            <a:ext cx="1847767" cy="782628"/>
            <a:chOff x="0" y="0"/>
            <a:chExt cx="2463690" cy="1043504"/>
          </a:xfrm>
        </p:grpSpPr>
        <p:sp>
          <p:nvSpPr>
            <p:cNvPr id="13" name="Freeform 13"/>
            <p:cNvSpPr/>
            <p:nvPr/>
          </p:nvSpPr>
          <p:spPr>
            <a:xfrm>
              <a:off x="0" y="0"/>
              <a:ext cx="2463673" cy="1043559"/>
            </a:xfrm>
            <a:custGeom>
              <a:avLst/>
              <a:gdLst/>
              <a:ahLst/>
              <a:cxnLst/>
              <a:rect l="l" t="t" r="r" b="b"/>
              <a:pathLst>
                <a:path w="2463673" h="1043559">
                  <a:moveTo>
                    <a:pt x="19050" y="0"/>
                  </a:moveTo>
                  <a:lnTo>
                    <a:pt x="1433957" y="0"/>
                  </a:lnTo>
                  <a:lnTo>
                    <a:pt x="1433957" y="19050"/>
                  </a:lnTo>
                  <a:lnTo>
                    <a:pt x="1433957" y="0"/>
                  </a:lnTo>
                  <a:lnTo>
                    <a:pt x="1433957" y="19050"/>
                  </a:lnTo>
                  <a:lnTo>
                    <a:pt x="1433957" y="0"/>
                  </a:lnTo>
                  <a:lnTo>
                    <a:pt x="2040382" y="0"/>
                  </a:lnTo>
                  <a:lnTo>
                    <a:pt x="2040382" y="19050"/>
                  </a:lnTo>
                  <a:lnTo>
                    <a:pt x="2040382" y="0"/>
                  </a:lnTo>
                  <a:lnTo>
                    <a:pt x="2444623" y="0"/>
                  </a:lnTo>
                  <a:cubicBezTo>
                    <a:pt x="2455164" y="0"/>
                    <a:pt x="2463673" y="8509"/>
                    <a:pt x="2463673" y="19050"/>
                  </a:cubicBezTo>
                  <a:lnTo>
                    <a:pt x="2463673" y="605536"/>
                  </a:lnTo>
                  <a:lnTo>
                    <a:pt x="2444623" y="605536"/>
                  </a:lnTo>
                  <a:lnTo>
                    <a:pt x="2444623" y="586486"/>
                  </a:lnTo>
                  <a:cubicBezTo>
                    <a:pt x="2455164" y="586486"/>
                    <a:pt x="2463673" y="594995"/>
                    <a:pt x="2463673" y="605536"/>
                  </a:cubicBezTo>
                  <a:lnTo>
                    <a:pt x="2463673" y="856869"/>
                  </a:lnTo>
                  <a:lnTo>
                    <a:pt x="2444623" y="856869"/>
                  </a:lnTo>
                  <a:lnTo>
                    <a:pt x="2463673" y="856869"/>
                  </a:lnTo>
                  <a:lnTo>
                    <a:pt x="2463673" y="1024509"/>
                  </a:lnTo>
                  <a:cubicBezTo>
                    <a:pt x="2463673" y="1035050"/>
                    <a:pt x="2455164" y="1043559"/>
                    <a:pt x="2444623" y="1043559"/>
                  </a:cubicBezTo>
                  <a:lnTo>
                    <a:pt x="2040382" y="1043559"/>
                  </a:lnTo>
                  <a:cubicBezTo>
                    <a:pt x="2033905" y="1043559"/>
                    <a:pt x="2027936" y="1040384"/>
                    <a:pt x="2024507" y="1034923"/>
                  </a:cubicBezTo>
                  <a:lnTo>
                    <a:pt x="1883283" y="820039"/>
                  </a:lnTo>
                  <a:lnTo>
                    <a:pt x="1899158" y="809625"/>
                  </a:lnTo>
                  <a:lnTo>
                    <a:pt x="1907159" y="826897"/>
                  </a:lnTo>
                  <a:lnTo>
                    <a:pt x="1441958" y="1041781"/>
                  </a:lnTo>
                  <a:cubicBezTo>
                    <a:pt x="1439418" y="1042924"/>
                    <a:pt x="1436751" y="1043559"/>
                    <a:pt x="1433957" y="1043559"/>
                  </a:cubicBezTo>
                  <a:lnTo>
                    <a:pt x="19050" y="1043559"/>
                  </a:lnTo>
                  <a:cubicBezTo>
                    <a:pt x="8509" y="1043559"/>
                    <a:pt x="0" y="1035050"/>
                    <a:pt x="0" y="1024509"/>
                  </a:cubicBezTo>
                  <a:lnTo>
                    <a:pt x="0" y="856869"/>
                  </a:lnTo>
                  <a:lnTo>
                    <a:pt x="19050" y="856869"/>
                  </a:lnTo>
                  <a:lnTo>
                    <a:pt x="0" y="856869"/>
                  </a:lnTo>
                  <a:lnTo>
                    <a:pt x="0" y="605536"/>
                  </a:lnTo>
                  <a:cubicBezTo>
                    <a:pt x="0" y="594995"/>
                    <a:pt x="8509" y="586486"/>
                    <a:pt x="19050" y="586486"/>
                  </a:cubicBezTo>
                  <a:lnTo>
                    <a:pt x="19050" y="605536"/>
                  </a:lnTo>
                  <a:lnTo>
                    <a:pt x="0" y="605536"/>
                  </a:lnTo>
                  <a:lnTo>
                    <a:pt x="0" y="19050"/>
                  </a:lnTo>
                  <a:cubicBezTo>
                    <a:pt x="0" y="8509"/>
                    <a:pt x="8509" y="0"/>
                    <a:pt x="19050" y="0"/>
                  </a:cubicBezTo>
                  <a:moveTo>
                    <a:pt x="19050" y="38100"/>
                  </a:moveTo>
                  <a:lnTo>
                    <a:pt x="19050" y="19050"/>
                  </a:lnTo>
                  <a:lnTo>
                    <a:pt x="38100" y="19050"/>
                  </a:lnTo>
                  <a:lnTo>
                    <a:pt x="38100" y="605536"/>
                  </a:lnTo>
                  <a:cubicBezTo>
                    <a:pt x="38100" y="616077"/>
                    <a:pt x="29591" y="624586"/>
                    <a:pt x="19050" y="624586"/>
                  </a:cubicBezTo>
                  <a:lnTo>
                    <a:pt x="19050" y="605536"/>
                  </a:lnTo>
                  <a:lnTo>
                    <a:pt x="38100" y="605536"/>
                  </a:lnTo>
                  <a:lnTo>
                    <a:pt x="38100" y="856869"/>
                  </a:lnTo>
                  <a:lnTo>
                    <a:pt x="38100" y="1024509"/>
                  </a:lnTo>
                  <a:lnTo>
                    <a:pt x="19050" y="1024509"/>
                  </a:lnTo>
                  <a:lnTo>
                    <a:pt x="19050" y="1005459"/>
                  </a:lnTo>
                  <a:lnTo>
                    <a:pt x="1433957" y="1005459"/>
                  </a:lnTo>
                  <a:lnTo>
                    <a:pt x="1433957" y="1024509"/>
                  </a:lnTo>
                  <a:lnTo>
                    <a:pt x="1425956" y="1007237"/>
                  </a:lnTo>
                  <a:lnTo>
                    <a:pt x="1891157" y="792353"/>
                  </a:lnTo>
                  <a:cubicBezTo>
                    <a:pt x="1899666" y="788416"/>
                    <a:pt x="1909826" y="791337"/>
                    <a:pt x="1915033" y="799211"/>
                  </a:cubicBezTo>
                  <a:lnTo>
                    <a:pt x="2056130" y="1014095"/>
                  </a:lnTo>
                  <a:lnTo>
                    <a:pt x="2040255" y="1024509"/>
                  </a:lnTo>
                  <a:lnTo>
                    <a:pt x="2040255" y="1005459"/>
                  </a:lnTo>
                  <a:lnTo>
                    <a:pt x="2444496" y="1005459"/>
                  </a:lnTo>
                  <a:lnTo>
                    <a:pt x="2444496" y="1024509"/>
                  </a:lnTo>
                  <a:lnTo>
                    <a:pt x="2425446" y="1024509"/>
                  </a:lnTo>
                  <a:lnTo>
                    <a:pt x="2425446" y="856869"/>
                  </a:lnTo>
                  <a:lnTo>
                    <a:pt x="2425446" y="605536"/>
                  </a:lnTo>
                  <a:lnTo>
                    <a:pt x="2444496" y="605536"/>
                  </a:lnTo>
                  <a:lnTo>
                    <a:pt x="2444496" y="624586"/>
                  </a:lnTo>
                  <a:cubicBezTo>
                    <a:pt x="2433955" y="624586"/>
                    <a:pt x="2425446" y="616077"/>
                    <a:pt x="2425446" y="605536"/>
                  </a:cubicBezTo>
                  <a:lnTo>
                    <a:pt x="2425446" y="19050"/>
                  </a:lnTo>
                  <a:lnTo>
                    <a:pt x="2444496" y="19050"/>
                  </a:lnTo>
                  <a:lnTo>
                    <a:pt x="2444496" y="38100"/>
                  </a:lnTo>
                  <a:lnTo>
                    <a:pt x="2040382" y="38100"/>
                  </a:lnTo>
                  <a:lnTo>
                    <a:pt x="1433957" y="38100"/>
                  </a:lnTo>
                  <a:lnTo>
                    <a:pt x="19050" y="38100"/>
                  </a:lnTo>
                  <a:close/>
                </a:path>
              </a:pathLst>
            </a:custGeom>
            <a:solidFill>
              <a:srgbClr val="F18C21"/>
            </a:solidFill>
          </p:spPr>
          <p:txBody>
            <a:bodyPr/>
            <a:lstStyle/>
            <a:p>
              <a:endParaRPr lang="en-US"/>
            </a:p>
          </p:txBody>
        </p:sp>
        <p:sp>
          <p:nvSpPr>
            <p:cNvPr id="14" name="TextBox 14"/>
            <p:cNvSpPr txBox="1"/>
            <p:nvPr/>
          </p:nvSpPr>
          <p:spPr>
            <a:xfrm>
              <a:off x="0" y="9525"/>
              <a:ext cx="2463690" cy="1033979"/>
            </a:xfrm>
            <a:prstGeom prst="rect">
              <a:avLst/>
            </a:prstGeom>
          </p:spPr>
          <p:txBody>
            <a:bodyPr lIns="50800" tIns="50800" rIns="50800" bIns="50800" rtlCol="0" anchor="ctr"/>
            <a:lstStyle/>
            <a:p>
              <a:pPr algn="ctr">
                <a:lnSpc>
                  <a:spcPts val="2160"/>
                </a:lnSpc>
              </a:pPr>
              <a:r>
                <a:rPr lang="en-US" sz="1800" b="1">
                  <a:solidFill>
                    <a:srgbClr val="FFFFFF"/>
                  </a:solidFill>
                  <a:latin typeface="Nourd Bold"/>
                  <a:ea typeface="Nourd Bold"/>
                  <a:cs typeface="Nourd Bold"/>
                  <a:sym typeface="Nourd Bold"/>
                </a:rPr>
                <a:t>Today</a:t>
              </a:r>
            </a:p>
            <a:p>
              <a:pPr algn="ctr">
                <a:lnSpc>
                  <a:spcPts val="2160"/>
                </a:lnSpc>
              </a:pPr>
              <a:r>
                <a:rPr lang="en-US" sz="1800">
                  <a:solidFill>
                    <a:srgbClr val="FFFFFF"/>
                  </a:solidFill>
                  <a:latin typeface="Nourd"/>
                  <a:ea typeface="Nourd"/>
                  <a:cs typeface="Nourd"/>
                  <a:sym typeface="Nourd"/>
                </a:rPr>
                <a:t>1,002,695</a:t>
              </a:r>
            </a:p>
          </p:txBody>
        </p:sp>
      </p:grpSp>
      <p:grpSp>
        <p:nvGrpSpPr>
          <p:cNvPr id="15" name="Group 15"/>
          <p:cNvGrpSpPr/>
          <p:nvPr/>
        </p:nvGrpSpPr>
        <p:grpSpPr>
          <a:xfrm>
            <a:off x="4937891" y="2048937"/>
            <a:ext cx="1847767" cy="782628"/>
            <a:chOff x="0" y="0"/>
            <a:chExt cx="2463690" cy="1043504"/>
          </a:xfrm>
        </p:grpSpPr>
        <p:sp>
          <p:nvSpPr>
            <p:cNvPr id="16" name="Freeform 16"/>
            <p:cNvSpPr/>
            <p:nvPr/>
          </p:nvSpPr>
          <p:spPr>
            <a:xfrm>
              <a:off x="0" y="0"/>
              <a:ext cx="2463673" cy="1043559"/>
            </a:xfrm>
            <a:custGeom>
              <a:avLst/>
              <a:gdLst/>
              <a:ahLst/>
              <a:cxnLst/>
              <a:rect l="l" t="t" r="r" b="b"/>
              <a:pathLst>
                <a:path w="2463673" h="1043559">
                  <a:moveTo>
                    <a:pt x="19050" y="0"/>
                  </a:moveTo>
                  <a:lnTo>
                    <a:pt x="1433957" y="0"/>
                  </a:lnTo>
                  <a:lnTo>
                    <a:pt x="1433957" y="19050"/>
                  </a:lnTo>
                  <a:lnTo>
                    <a:pt x="1433957" y="0"/>
                  </a:lnTo>
                  <a:lnTo>
                    <a:pt x="1433957" y="19050"/>
                  </a:lnTo>
                  <a:lnTo>
                    <a:pt x="1433957" y="0"/>
                  </a:lnTo>
                  <a:lnTo>
                    <a:pt x="2040382" y="0"/>
                  </a:lnTo>
                  <a:lnTo>
                    <a:pt x="2040382" y="19050"/>
                  </a:lnTo>
                  <a:lnTo>
                    <a:pt x="2040382" y="0"/>
                  </a:lnTo>
                  <a:lnTo>
                    <a:pt x="2444623" y="0"/>
                  </a:lnTo>
                  <a:cubicBezTo>
                    <a:pt x="2455164" y="0"/>
                    <a:pt x="2463673" y="8509"/>
                    <a:pt x="2463673" y="19050"/>
                  </a:cubicBezTo>
                  <a:lnTo>
                    <a:pt x="2463673" y="605536"/>
                  </a:lnTo>
                  <a:lnTo>
                    <a:pt x="2444623" y="605536"/>
                  </a:lnTo>
                  <a:lnTo>
                    <a:pt x="2444623" y="586486"/>
                  </a:lnTo>
                  <a:cubicBezTo>
                    <a:pt x="2455164" y="586486"/>
                    <a:pt x="2463673" y="594995"/>
                    <a:pt x="2463673" y="605536"/>
                  </a:cubicBezTo>
                  <a:lnTo>
                    <a:pt x="2463673" y="856869"/>
                  </a:lnTo>
                  <a:lnTo>
                    <a:pt x="2444623" y="856869"/>
                  </a:lnTo>
                  <a:lnTo>
                    <a:pt x="2463673" y="856869"/>
                  </a:lnTo>
                  <a:lnTo>
                    <a:pt x="2463673" y="1024509"/>
                  </a:lnTo>
                  <a:cubicBezTo>
                    <a:pt x="2463673" y="1035050"/>
                    <a:pt x="2455164" y="1043559"/>
                    <a:pt x="2444623" y="1043559"/>
                  </a:cubicBezTo>
                  <a:lnTo>
                    <a:pt x="2040382" y="1043559"/>
                  </a:lnTo>
                  <a:cubicBezTo>
                    <a:pt x="2033905" y="1043559"/>
                    <a:pt x="2027936" y="1040384"/>
                    <a:pt x="2024507" y="1034923"/>
                  </a:cubicBezTo>
                  <a:lnTo>
                    <a:pt x="1883283" y="820039"/>
                  </a:lnTo>
                  <a:lnTo>
                    <a:pt x="1899158" y="809625"/>
                  </a:lnTo>
                  <a:lnTo>
                    <a:pt x="1907159" y="826897"/>
                  </a:lnTo>
                  <a:lnTo>
                    <a:pt x="1441958" y="1041781"/>
                  </a:lnTo>
                  <a:cubicBezTo>
                    <a:pt x="1439418" y="1042924"/>
                    <a:pt x="1436751" y="1043559"/>
                    <a:pt x="1433957" y="1043559"/>
                  </a:cubicBezTo>
                  <a:lnTo>
                    <a:pt x="19050" y="1043559"/>
                  </a:lnTo>
                  <a:cubicBezTo>
                    <a:pt x="8509" y="1043559"/>
                    <a:pt x="0" y="1035050"/>
                    <a:pt x="0" y="1024509"/>
                  </a:cubicBezTo>
                  <a:lnTo>
                    <a:pt x="0" y="856869"/>
                  </a:lnTo>
                  <a:lnTo>
                    <a:pt x="19050" y="856869"/>
                  </a:lnTo>
                  <a:lnTo>
                    <a:pt x="0" y="856869"/>
                  </a:lnTo>
                  <a:lnTo>
                    <a:pt x="0" y="605536"/>
                  </a:lnTo>
                  <a:cubicBezTo>
                    <a:pt x="0" y="594995"/>
                    <a:pt x="8509" y="586486"/>
                    <a:pt x="19050" y="586486"/>
                  </a:cubicBezTo>
                  <a:lnTo>
                    <a:pt x="19050" y="605536"/>
                  </a:lnTo>
                  <a:lnTo>
                    <a:pt x="0" y="605536"/>
                  </a:lnTo>
                  <a:lnTo>
                    <a:pt x="0" y="19050"/>
                  </a:lnTo>
                  <a:cubicBezTo>
                    <a:pt x="0" y="8509"/>
                    <a:pt x="8509" y="0"/>
                    <a:pt x="19050" y="0"/>
                  </a:cubicBezTo>
                  <a:moveTo>
                    <a:pt x="19050" y="38100"/>
                  </a:moveTo>
                  <a:lnTo>
                    <a:pt x="19050" y="19050"/>
                  </a:lnTo>
                  <a:lnTo>
                    <a:pt x="38100" y="19050"/>
                  </a:lnTo>
                  <a:lnTo>
                    <a:pt x="38100" y="605536"/>
                  </a:lnTo>
                  <a:cubicBezTo>
                    <a:pt x="38100" y="616077"/>
                    <a:pt x="29591" y="624586"/>
                    <a:pt x="19050" y="624586"/>
                  </a:cubicBezTo>
                  <a:lnTo>
                    <a:pt x="19050" y="605536"/>
                  </a:lnTo>
                  <a:lnTo>
                    <a:pt x="38100" y="605536"/>
                  </a:lnTo>
                  <a:lnTo>
                    <a:pt x="38100" y="856869"/>
                  </a:lnTo>
                  <a:lnTo>
                    <a:pt x="38100" y="1024509"/>
                  </a:lnTo>
                  <a:lnTo>
                    <a:pt x="19050" y="1024509"/>
                  </a:lnTo>
                  <a:lnTo>
                    <a:pt x="19050" y="1005459"/>
                  </a:lnTo>
                  <a:lnTo>
                    <a:pt x="1433957" y="1005459"/>
                  </a:lnTo>
                  <a:lnTo>
                    <a:pt x="1433957" y="1024509"/>
                  </a:lnTo>
                  <a:lnTo>
                    <a:pt x="1425956" y="1007237"/>
                  </a:lnTo>
                  <a:lnTo>
                    <a:pt x="1891157" y="792353"/>
                  </a:lnTo>
                  <a:cubicBezTo>
                    <a:pt x="1899666" y="788416"/>
                    <a:pt x="1909826" y="791337"/>
                    <a:pt x="1915033" y="799211"/>
                  </a:cubicBezTo>
                  <a:lnTo>
                    <a:pt x="2056130" y="1014095"/>
                  </a:lnTo>
                  <a:lnTo>
                    <a:pt x="2040255" y="1024509"/>
                  </a:lnTo>
                  <a:lnTo>
                    <a:pt x="2040255" y="1005459"/>
                  </a:lnTo>
                  <a:lnTo>
                    <a:pt x="2444496" y="1005459"/>
                  </a:lnTo>
                  <a:lnTo>
                    <a:pt x="2444496" y="1024509"/>
                  </a:lnTo>
                  <a:lnTo>
                    <a:pt x="2425446" y="1024509"/>
                  </a:lnTo>
                  <a:lnTo>
                    <a:pt x="2425446" y="856869"/>
                  </a:lnTo>
                  <a:lnTo>
                    <a:pt x="2425446" y="605536"/>
                  </a:lnTo>
                  <a:lnTo>
                    <a:pt x="2444496" y="605536"/>
                  </a:lnTo>
                  <a:lnTo>
                    <a:pt x="2444496" y="624586"/>
                  </a:lnTo>
                  <a:cubicBezTo>
                    <a:pt x="2433955" y="624586"/>
                    <a:pt x="2425446" y="616077"/>
                    <a:pt x="2425446" y="605536"/>
                  </a:cubicBezTo>
                  <a:lnTo>
                    <a:pt x="2425446" y="19050"/>
                  </a:lnTo>
                  <a:lnTo>
                    <a:pt x="2444496" y="19050"/>
                  </a:lnTo>
                  <a:lnTo>
                    <a:pt x="2444496" y="38100"/>
                  </a:lnTo>
                  <a:lnTo>
                    <a:pt x="2040382" y="38100"/>
                  </a:lnTo>
                  <a:lnTo>
                    <a:pt x="1433957" y="38100"/>
                  </a:lnTo>
                  <a:lnTo>
                    <a:pt x="19050" y="38100"/>
                  </a:lnTo>
                  <a:close/>
                </a:path>
              </a:pathLst>
            </a:custGeom>
            <a:solidFill>
              <a:srgbClr val="F18C21"/>
            </a:solidFill>
          </p:spPr>
          <p:txBody>
            <a:bodyPr/>
            <a:lstStyle/>
            <a:p>
              <a:endParaRPr lang="en-US"/>
            </a:p>
          </p:txBody>
        </p:sp>
        <p:sp>
          <p:nvSpPr>
            <p:cNvPr id="17" name="TextBox 17"/>
            <p:cNvSpPr txBox="1"/>
            <p:nvPr/>
          </p:nvSpPr>
          <p:spPr>
            <a:xfrm>
              <a:off x="0" y="9525"/>
              <a:ext cx="2463690" cy="1033979"/>
            </a:xfrm>
            <a:prstGeom prst="rect">
              <a:avLst/>
            </a:prstGeom>
          </p:spPr>
          <p:txBody>
            <a:bodyPr lIns="50800" tIns="50800" rIns="50800" bIns="50800" rtlCol="0" anchor="ctr"/>
            <a:lstStyle/>
            <a:p>
              <a:pPr algn="ctr">
                <a:lnSpc>
                  <a:spcPts val="2160"/>
                </a:lnSpc>
              </a:pPr>
              <a:r>
                <a:rPr lang="en-US" sz="1800" b="1">
                  <a:solidFill>
                    <a:srgbClr val="FFFFFF"/>
                  </a:solidFill>
                  <a:latin typeface="Nourd Bold"/>
                  <a:ea typeface="Nourd Bold"/>
                  <a:cs typeface="Nourd Bold"/>
                  <a:sym typeface="Nourd Bold"/>
                </a:rPr>
                <a:t>Crash</a:t>
              </a:r>
            </a:p>
            <a:p>
              <a:pPr algn="ctr">
                <a:lnSpc>
                  <a:spcPts val="2160"/>
                </a:lnSpc>
              </a:pPr>
              <a:r>
                <a:rPr lang="en-US" sz="1800">
                  <a:solidFill>
                    <a:srgbClr val="FFFFFF"/>
                  </a:solidFill>
                  <a:latin typeface="Nourd"/>
                  <a:ea typeface="Nourd"/>
                  <a:cs typeface="Nourd"/>
                  <a:sym typeface="Nourd"/>
                </a:rPr>
                <a:t>+4,000,000</a:t>
              </a:r>
            </a:p>
          </p:txBody>
        </p:sp>
      </p:grpSp>
      <p:sp>
        <p:nvSpPr>
          <p:cNvPr id="18" name="TextBox 18"/>
          <p:cNvSpPr txBox="1"/>
          <p:nvPr/>
        </p:nvSpPr>
        <p:spPr>
          <a:xfrm>
            <a:off x="6878389" y="8571304"/>
            <a:ext cx="4281728" cy="324059"/>
          </a:xfrm>
          <a:prstGeom prst="rect">
            <a:avLst/>
          </a:prstGeom>
        </p:spPr>
        <p:txBody>
          <a:bodyPr lIns="0" tIns="0" rIns="0" bIns="0" rtlCol="0" anchor="t">
            <a:spAutoFit/>
          </a:bodyPr>
          <a:lstStyle/>
          <a:p>
            <a:pPr algn="ctr">
              <a:lnSpc>
                <a:spcPts val="2160"/>
              </a:lnSpc>
            </a:pPr>
            <a:r>
              <a:rPr lang="en-US" sz="1800">
                <a:solidFill>
                  <a:srgbClr val="FFFFFF"/>
                </a:solidFill>
                <a:latin typeface="Montserrat"/>
                <a:ea typeface="Montserrat"/>
                <a:cs typeface="Montserrat"/>
                <a:sym typeface="Montserrat"/>
              </a:rPr>
              <a:t>Inventory of homes on the market</a:t>
            </a:r>
          </a:p>
        </p:txBody>
      </p:sp>
      <p:grpSp>
        <p:nvGrpSpPr>
          <p:cNvPr id="19" name="Group 19"/>
          <p:cNvGrpSpPr/>
          <p:nvPr/>
        </p:nvGrpSpPr>
        <p:grpSpPr>
          <a:xfrm>
            <a:off x="6632336" y="8607742"/>
            <a:ext cx="270621" cy="270621"/>
            <a:chOff x="0" y="0"/>
            <a:chExt cx="360828" cy="360828"/>
          </a:xfrm>
        </p:grpSpPr>
        <p:sp>
          <p:nvSpPr>
            <p:cNvPr id="20" name="Freeform 20"/>
            <p:cNvSpPr/>
            <p:nvPr/>
          </p:nvSpPr>
          <p:spPr>
            <a:xfrm>
              <a:off x="19050" y="19050"/>
              <a:ext cx="322707" cy="322707"/>
            </a:xfrm>
            <a:custGeom>
              <a:avLst/>
              <a:gdLst/>
              <a:ahLst/>
              <a:cxnLst/>
              <a:rect l="l" t="t" r="r" b="b"/>
              <a:pathLst>
                <a:path w="322707" h="322707">
                  <a:moveTo>
                    <a:pt x="0" y="161417"/>
                  </a:moveTo>
                  <a:cubicBezTo>
                    <a:pt x="0" y="72263"/>
                    <a:pt x="72263" y="0"/>
                    <a:pt x="161417" y="0"/>
                  </a:cubicBezTo>
                  <a:cubicBezTo>
                    <a:pt x="250571" y="0"/>
                    <a:pt x="322707" y="72263"/>
                    <a:pt x="322707" y="161417"/>
                  </a:cubicBezTo>
                  <a:cubicBezTo>
                    <a:pt x="322707" y="250571"/>
                    <a:pt x="250444" y="322707"/>
                    <a:pt x="161417" y="322707"/>
                  </a:cubicBezTo>
                  <a:cubicBezTo>
                    <a:pt x="72390" y="322707"/>
                    <a:pt x="0" y="250444"/>
                    <a:pt x="0" y="161417"/>
                  </a:cubicBezTo>
                  <a:close/>
                </a:path>
              </a:pathLst>
            </a:custGeom>
            <a:solidFill>
              <a:srgbClr val="F18C21"/>
            </a:solidFill>
          </p:spPr>
          <p:txBody>
            <a:bodyPr/>
            <a:lstStyle/>
            <a:p>
              <a:endParaRPr lang="en-US"/>
            </a:p>
          </p:txBody>
        </p:sp>
        <p:sp>
          <p:nvSpPr>
            <p:cNvPr id="21" name="Freeform 21"/>
            <p:cNvSpPr/>
            <p:nvPr/>
          </p:nvSpPr>
          <p:spPr>
            <a:xfrm>
              <a:off x="0" y="0"/>
              <a:ext cx="360934" cy="360934"/>
            </a:xfrm>
            <a:custGeom>
              <a:avLst/>
              <a:gdLst/>
              <a:ahLst/>
              <a:cxnLst/>
              <a:rect l="l" t="t" r="r" b="b"/>
              <a:pathLst>
                <a:path w="360934" h="360934">
                  <a:moveTo>
                    <a:pt x="0" y="180467"/>
                  </a:moveTo>
                  <a:cubicBezTo>
                    <a:pt x="0" y="80772"/>
                    <a:pt x="80772" y="0"/>
                    <a:pt x="180467" y="0"/>
                  </a:cubicBezTo>
                  <a:lnTo>
                    <a:pt x="180467" y="19050"/>
                  </a:lnTo>
                  <a:lnTo>
                    <a:pt x="180467" y="0"/>
                  </a:lnTo>
                  <a:cubicBezTo>
                    <a:pt x="280162" y="0"/>
                    <a:pt x="360934" y="80772"/>
                    <a:pt x="360934" y="180467"/>
                  </a:cubicBezTo>
                  <a:lnTo>
                    <a:pt x="341884" y="180467"/>
                  </a:lnTo>
                  <a:lnTo>
                    <a:pt x="360934" y="180467"/>
                  </a:lnTo>
                  <a:cubicBezTo>
                    <a:pt x="360934" y="280162"/>
                    <a:pt x="280162" y="360934"/>
                    <a:pt x="180467" y="360934"/>
                  </a:cubicBezTo>
                  <a:lnTo>
                    <a:pt x="180467" y="341884"/>
                  </a:lnTo>
                  <a:lnTo>
                    <a:pt x="180467" y="360934"/>
                  </a:lnTo>
                  <a:cubicBezTo>
                    <a:pt x="80772" y="360807"/>
                    <a:pt x="0" y="280035"/>
                    <a:pt x="0" y="180467"/>
                  </a:cubicBezTo>
                  <a:lnTo>
                    <a:pt x="19050" y="180467"/>
                  </a:lnTo>
                  <a:lnTo>
                    <a:pt x="38100" y="180467"/>
                  </a:lnTo>
                  <a:lnTo>
                    <a:pt x="19050" y="180467"/>
                  </a:lnTo>
                  <a:lnTo>
                    <a:pt x="0" y="180467"/>
                  </a:lnTo>
                  <a:moveTo>
                    <a:pt x="38100" y="180467"/>
                  </a:moveTo>
                  <a:cubicBezTo>
                    <a:pt x="38100" y="191008"/>
                    <a:pt x="29591" y="199517"/>
                    <a:pt x="19050" y="199517"/>
                  </a:cubicBezTo>
                  <a:cubicBezTo>
                    <a:pt x="8509" y="199517"/>
                    <a:pt x="0" y="190881"/>
                    <a:pt x="0" y="180467"/>
                  </a:cubicBezTo>
                  <a:cubicBezTo>
                    <a:pt x="0" y="170053"/>
                    <a:pt x="8509" y="161417"/>
                    <a:pt x="19050" y="161417"/>
                  </a:cubicBezTo>
                  <a:cubicBezTo>
                    <a:pt x="29591" y="161417"/>
                    <a:pt x="38100" y="169926"/>
                    <a:pt x="38100" y="180467"/>
                  </a:cubicBezTo>
                  <a:cubicBezTo>
                    <a:pt x="38100" y="259080"/>
                    <a:pt x="101854" y="322834"/>
                    <a:pt x="180467" y="322834"/>
                  </a:cubicBezTo>
                  <a:cubicBezTo>
                    <a:pt x="259080" y="322834"/>
                    <a:pt x="322834" y="259080"/>
                    <a:pt x="322834" y="180467"/>
                  </a:cubicBezTo>
                  <a:cubicBezTo>
                    <a:pt x="322834" y="101854"/>
                    <a:pt x="258953" y="38100"/>
                    <a:pt x="180467" y="38100"/>
                  </a:cubicBezTo>
                  <a:lnTo>
                    <a:pt x="180467" y="19050"/>
                  </a:lnTo>
                  <a:lnTo>
                    <a:pt x="180467" y="38100"/>
                  </a:lnTo>
                  <a:cubicBezTo>
                    <a:pt x="101854" y="38100"/>
                    <a:pt x="38100" y="101854"/>
                    <a:pt x="38100" y="180467"/>
                  </a:cubicBezTo>
                  <a:close/>
                </a:path>
              </a:pathLst>
            </a:custGeom>
            <a:solidFill>
              <a:srgbClr val="ECC866"/>
            </a:solidFill>
          </p:spPr>
          <p:txBody>
            <a:bodyPr/>
            <a:lstStyle/>
            <a:p>
              <a:endParaRPr lang="en-US"/>
            </a:p>
          </p:txBody>
        </p:sp>
      </p:grpSp>
      <p:sp>
        <p:nvSpPr>
          <p:cNvPr id="22" name="TextBox 22"/>
          <p:cNvSpPr txBox="1"/>
          <p:nvPr/>
        </p:nvSpPr>
        <p:spPr>
          <a:xfrm>
            <a:off x="2318348" y="3997578"/>
            <a:ext cx="887066" cy="300975"/>
          </a:xfrm>
          <a:prstGeom prst="rect">
            <a:avLst/>
          </a:prstGeom>
        </p:spPr>
        <p:txBody>
          <a:bodyPr lIns="0" tIns="0" rIns="0" bIns="0" rtlCol="0" anchor="t">
            <a:spAutoFit/>
          </a:bodyPr>
          <a:lstStyle/>
          <a:p>
            <a:pPr algn="r">
              <a:lnSpc>
                <a:spcPts val="1980"/>
              </a:lnSpc>
            </a:pPr>
            <a:r>
              <a:rPr lang="en-US" sz="1650">
                <a:solidFill>
                  <a:srgbClr val="FFFFFF"/>
                </a:solidFill>
                <a:latin typeface="Montserrat"/>
                <a:ea typeface="Montserrat"/>
                <a:cs typeface="Montserrat"/>
                <a:sym typeface="Montserrat"/>
              </a:rPr>
              <a:t>3m</a:t>
            </a:r>
          </a:p>
        </p:txBody>
      </p:sp>
      <p:sp>
        <p:nvSpPr>
          <p:cNvPr id="23" name="TextBox 23"/>
          <p:cNvSpPr txBox="1"/>
          <p:nvPr/>
        </p:nvSpPr>
        <p:spPr>
          <a:xfrm>
            <a:off x="2318348" y="5104286"/>
            <a:ext cx="887066" cy="300975"/>
          </a:xfrm>
          <a:prstGeom prst="rect">
            <a:avLst/>
          </a:prstGeom>
        </p:spPr>
        <p:txBody>
          <a:bodyPr lIns="0" tIns="0" rIns="0" bIns="0" rtlCol="0" anchor="t">
            <a:spAutoFit/>
          </a:bodyPr>
          <a:lstStyle/>
          <a:p>
            <a:pPr algn="r">
              <a:lnSpc>
                <a:spcPts val="1980"/>
              </a:lnSpc>
            </a:pPr>
            <a:r>
              <a:rPr lang="en-US" sz="1650">
                <a:solidFill>
                  <a:srgbClr val="FFFFFF"/>
                </a:solidFill>
                <a:latin typeface="Montserrat"/>
                <a:ea typeface="Montserrat"/>
                <a:cs typeface="Montserrat"/>
                <a:sym typeface="Montserrat"/>
              </a:rPr>
              <a:t>2m</a:t>
            </a:r>
          </a:p>
        </p:txBody>
      </p:sp>
      <p:sp>
        <p:nvSpPr>
          <p:cNvPr id="24" name="TextBox 24"/>
          <p:cNvSpPr txBox="1"/>
          <p:nvPr/>
        </p:nvSpPr>
        <p:spPr>
          <a:xfrm>
            <a:off x="2318348" y="6224163"/>
            <a:ext cx="887066" cy="300975"/>
          </a:xfrm>
          <a:prstGeom prst="rect">
            <a:avLst/>
          </a:prstGeom>
        </p:spPr>
        <p:txBody>
          <a:bodyPr lIns="0" tIns="0" rIns="0" bIns="0" rtlCol="0" anchor="t">
            <a:spAutoFit/>
          </a:bodyPr>
          <a:lstStyle/>
          <a:p>
            <a:pPr algn="r">
              <a:lnSpc>
                <a:spcPts val="1980"/>
              </a:lnSpc>
            </a:pPr>
            <a:r>
              <a:rPr lang="en-US" sz="1650">
                <a:solidFill>
                  <a:srgbClr val="FFFFFF"/>
                </a:solidFill>
                <a:latin typeface="Montserrat"/>
                <a:ea typeface="Montserrat"/>
                <a:cs typeface="Montserrat"/>
                <a:sym typeface="Montserrat"/>
              </a:rPr>
              <a:t>1m</a:t>
            </a:r>
          </a:p>
        </p:txBody>
      </p:sp>
      <p:sp>
        <p:nvSpPr>
          <p:cNvPr id="25" name="Freeform 25" descr="Special MBS Highway offers for NAMB"/>
          <p:cNvSpPr/>
          <p:nvPr/>
        </p:nvSpPr>
        <p:spPr>
          <a:xfrm>
            <a:off x="1888876" y="8112287"/>
            <a:ext cx="2208396" cy="1082260"/>
          </a:xfrm>
          <a:custGeom>
            <a:avLst/>
            <a:gdLst/>
            <a:ahLst/>
            <a:cxnLst/>
            <a:rect l="l" t="t" r="r" b="b"/>
            <a:pathLst>
              <a:path w="2208396" h="1082260">
                <a:moveTo>
                  <a:pt x="0" y="0"/>
                </a:moveTo>
                <a:lnTo>
                  <a:pt x="2208396" y="0"/>
                </a:lnTo>
                <a:lnTo>
                  <a:pt x="2208396" y="1082260"/>
                </a:lnTo>
                <a:lnTo>
                  <a:pt x="0" y="1082260"/>
                </a:lnTo>
                <a:lnTo>
                  <a:pt x="0" y="0"/>
                </a:lnTo>
                <a:close/>
              </a:path>
            </a:pathLst>
          </a:custGeom>
          <a:blipFill>
            <a:blip r:embed="rId3"/>
            <a:stretch>
              <a:fillRect/>
            </a:stretch>
          </a:blipFill>
        </p:spPr>
        <p:txBody>
          <a:bodyPr/>
          <a:lstStyle/>
          <a:p>
            <a:endParaRPr lang="en-US"/>
          </a:p>
        </p:txBody>
      </p:sp>
      <p:sp>
        <p:nvSpPr>
          <p:cNvPr id="26" name="TextBox 26"/>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6" name="Freeform 6"/>
          <p:cNvSpPr/>
          <p:nvPr/>
        </p:nvSpPr>
        <p:spPr>
          <a:xfrm>
            <a:off x="1028700" y="1814115"/>
            <a:ext cx="16184314" cy="6595108"/>
          </a:xfrm>
          <a:custGeom>
            <a:avLst/>
            <a:gdLst/>
            <a:ahLst/>
            <a:cxnLst/>
            <a:rect l="l" t="t" r="r" b="b"/>
            <a:pathLst>
              <a:path w="16184314" h="6595108">
                <a:moveTo>
                  <a:pt x="0" y="0"/>
                </a:moveTo>
                <a:lnTo>
                  <a:pt x="16184314" y="0"/>
                </a:lnTo>
                <a:lnTo>
                  <a:pt x="16184314" y="6595108"/>
                </a:lnTo>
                <a:lnTo>
                  <a:pt x="0" y="659510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74986" y="299734"/>
            <a:ext cx="7760494" cy="528320"/>
          </a:xfrm>
          <a:prstGeom prst="rect">
            <a:avLst/>
          </a:prstGeom>
        </p:spPr>
        <p:txBody>
          <a:bodyPr lIns="0" tIns="0" rIns="0" bIns="0" rtlCol="0" anchor="t">
            <a:spAutoFit/>
          </a:bodyPr>
          <a:lstStyle/>
          <a:p>
            <a:pPr algn="l">
              <a:lnSpc>
                <a:spcPts val="4480"/>
              </a:lnSpc>
            </a:pPr>
            <a:r>
              <a:rPr lang="en-US" sz="3200" b="1">
                <a:solidFill>
                  <a:srgbClr val="FFFFFF"/>
                </a:solidFill>
                <a:latin typeface="Nourd Bold"/>
                <a:ea typeface="Nourd Bold"/>
                <a:cs typeface="Nourd Bold"/>
                <a:sym typeface="Nourd Bold"/>
              </a:rPr>
              <a:t>Low Inventory Pushing Prices Higher</a:t>
            </a:r>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28700" y="1677578"/>
            <a:ext cx="12176423" cy="6931844"/>
          </a:xfrm>
          <a:custGeom>
            <a:avLst/>
            <a:gdLst/>
            <a:ahLst/>
            <a:cxnLst/>
            <a:rect l="l" t="t" r="r" b="b"/>
            <a:pathLst>
              <a:path w="12176423" h="6931844">
                <a:moveTo>
                  <a:pt x="0" y="0"/>
                </a:moveTo>
                <a:lnTo>
                  <a:pt x="12176423" y="0"/>
                </a:lnTo>
                <a:lnTo>
                  <a:pt x="12176423" y="6931844"/>
                </a:lnTo>
                <a:lnTo>
                  <a:pt x="0" y="693184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74986" y="299734"/>
            <a:ext cx="6768703" cy="528320"/>
          </a:xfrm>
          <a:prstGeom prst="rect">
            <a:avLst/>
          </a:prstGeom>
        </p:spPr>
        <p:txBody>
          <a:bodyPr lIns="0" tIns="0" rIns="0" bIns="0" rtlCol="0" anchor="t">
            <a:spAutoFit/>
          </a:bodyPr>
          <a:lstStyle/>
          <a:p>
            <a:pPr algn="l">
              <a:lnSpc>
                <a:spcPts val="4480"/>
              </a:lnSpc>
            </a:pPr>
            <a:r>
              <a:rPr lang="en-US" sz="3200" b="1">
                <a:solidFill>
                  <a:srgbClr val="FFFFFF"/>
                </a:solidFill>
                <a:latin typeface="Nourd Bold"/>
                <a:ea typeface="Nourd Bold"/>
                <a:cs typeface="Nourd Bold"/>
                <a:sym typeface="Nourd Bold"/>
              </a:rPr>
              <a:t>Real Estate Has a 90% Win Rate </a:t>
            </a:r>
          </a:p>
        </p:txBody>
      </p:sp>
      <p:sp>
        <p:nvSpPr>
          <p:cNvPr id="7" name="TextBox 7"/>
          <p:cNvSpPr txBox="1"/>
          <p:nvPr/>
        </p:nvSpPr>
        <p:spPr>
          <a:xfrm>
            <a:off x="13877988" y="4368158"/>
            <a:ext cx="3381312" cy="1219837"/>
          </a:xfrm>
          <a:prstGeom prst="rect">
            <a:avLst/>
          </a:prstGeom>
        </p:spPr>
        <p:txBody>
          <a:bodyPr lIns="0" tIns="0" rIns="0" bIns="0" rtlCol="0" anchor="t">
            <a:spAutoFit/>
          </a:bodyPr>
          <a:lstStyle/>
          <a:p>
            <a:pPr algn="l">
              <a:lnSpc>
                <a:spcPts val="9939"/>
              </a:lnSpc>
            </a:pPr>
            <a:r>
              <a:rPr lang="en-US" sz="7099" b="1">
                <a:solidFill>
                  <a:srgbClr val="00BF63"/>
                </a:solidFill>
                <a:latin typeface="Nourd Bold"/>
                <a:ea typeface="Nourd Bold"/>
                <a:cs typeface="Nourd Bold"/>
                <a:sym typeface="Nourd Bold"/>
              </a:rPr>
              <a:t>73</a:t>
            </a:r>
            <a:r>
              <a:rPr lang="en-US" sz="7099" b="1">
                <a:solidFill>
                  <a:srgbClr val="000000"/>
                </a:solidFill>
                <a:latin typeface="Nourd Bold"/>
                <a:ea typeface="Nourd Bold"/>
                <a:cs typeface="Nourd Bold"/>
                <a:sym typeface="Nourd Bold"/>
              </a:rPr>
              <a:t>/</a:t>
            </a:r>
            <a:r>
              <a:rPr lang="en-US" sz="7099" b="1">
                <a:solidFill>
                  <a:srgbClr val="D81104"/>
                </a:solidFill>
                <a:latin typeface="Nourd Bold"/>
                <a:ea typeface="Nourd Bold"/>
                <a:cs typeface="Nourd Bold"/>
                <a:sym typeface="Nourd Bold"/>
              </a:rPr>
              <a:t>7</a:t>
            </a:r>
            <a:r>
              <a:rPr lang="en-US" sz="7099" b="1">
                <a:solidFill>
                  <a:srgbClr val="000000"/>
                </a:solidFill>
                <a:latin typeface="Nourd Bold"/>
                <a:ea typeface="Nourd Bold"/>
                <a:cs typeface="Nourd Bold"/>
                <a:sym typeface="Nourd Bold"/>
              </a:rPr>
              <a:t>/1</a:t>
            </a:r>
          </a:p>
        </p:txBody>
      </p:sp>
      <p:sp>
        <p:nvSpPr>
          <p:cNvPr id="8" name="TextBox 8"/>
          <p:cNvSpPr txBox="1"/>
          <p:nvPr/>
        </p:nvSpPr>
        <p:spPr>
          <a:xfrm>
            <a:off x="14461363" y="5728020"/>
            <a:ext cx="2214562" cy="528320"/>
          </a:xfrm>
          <a:prstGeom prst="rect">
            <a:avLst/>
          </a:prstGeom>
        </p:spPr>
        <p:txBody>
          <a:bodyPr lIns="0" tIns="0" rIns="0" bIns="0" rtlCol="0" anchor="t">
            <a:spAutoFit/>
          </a:bodyPr>
          <a:lstStyle/>
          <a:p>
            <a:pPr algn="l">
              <a:lnSpc>
                <a:spcPts val="4480"/>
              </a:lnSpc>
            </a:pPr>
            <a:r>
              <a:rPr lang="en-US" sz="3200" b="1">
                <a:solidFill>
                  <a:srgbClr val="000000"/>
                </a:solidFill>
                <a:latin typeface="Nourd Bold"/>
                <a:ea typeface="Nourd Bold"/>
                <a:cs typeface="Nourd Bold"/>
                <a:sym typeface="Nourd Bold"/>
              </a:rPr>
              <a:t>Since 1942</a:t>
            </a:r>
          </a:p>
        </p:txBody>
      </p:sp>
      <p:sp>
        <p:nvSpPr>
          <p:cNvPr id="9" name="AutoShape 9"/>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0" name="TextBox 10"/>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8" y="0"/>
            <a:ext cx="5112168" cy="3752980"/>
            <a:chOff x="0" y="0"/>
            <a:chExt cx="6878472" cy="5049672"/>
          </a:xfrm>
        </p:grpSpPr>
        <p:sp>
          <p:nvSpPr>
            <p:cNvPr id="3" name="Freeform 3"/>
            <p:cNvSpPr/>
            <p:nvPr/>
          </p:nvSpPr>
          <p:spPr>
            <a:xfrm>
              <a:off x="0" y="0"/>
              <a:ext cx="6878447" cy="5049647"/>
            </a:xfrm>
            <a:custGeom>
              <a:avLst/>
              <a:gdLst/>
              <a:ahLst/>
              <a:cxnLst/>
              <a:rect l="l" t="t" r="r" b="b"/>
              <a:pathLst>
                <a:path w="6878447" h="5049647">
                  <a:moveTo>
                    <a:pt x="0" y="0"/>
                  </a:moveTo>
                  <a:lnTo>
                    <a:pt x="6878447" y="0"/>
                  </a:lnTo>
                  <a:lnTo>
                    <a:pt x="6878447" y="5049647"/>
                  </a:lnTo>
                  <a:lnTo>
                    <a:pt x="0" y="5049647"/>
                  </a:lnTo>
                  <a:close/>
                </a:path>
              </a:pathLst>
            </a:custGeom>
            <a:solidFill>
              <a:srgbClr val="FFFFFF"/>
            </a:solidFill>
          </p:spPr>
          <p:txBody>
            <a:bodyPr/>
            <a:lstStyle/>
            <a:p>
              <a:endParaRPr lang="en-US"/>
            </a:p>
          </p:txBody>
        </p:sp>
      </p:grpSp>
      <p:grpSp>
        <p:nvGrpSpPr>
          <p:cNvPr id="4" name="Group 4"/>
          <p:cNvGrpSpPr/>
          <p:nvPr/>
        </p:nvGrpSpPr>
        <p:grpSpPr>
          <a:xfrm>
            <a:off x="-54982" y="188831"/>
            <a:ext cx="18342982" cy="1652649"/>
            <a:chOff x="0" y="0"/>
            <a:chExt cx="24680663" cy="2223656"/>
          </a:xfrm>
        </p:grpSpPr>
        <p:sp>
          <p:nvSpPr>
            <p:cNvPr id="5" name="Freeform 5"/>
            <p:cNvSpPr/>
            <p:nvPr/>
          </p:nvSpPr>
          <p:spPr>
            <a:xfrm>
              <a:off x="0" y="0"/>
              <a:ext cx="24680663" cy="2223643"/>
            </a:xfrm>
            <a:custGeom>
              <a:avLst/>
              <a:gdLst/>
              <a:ahLst/>
              <a:cxnLst/>
              <a:rect l="l" t="t" r="r" b="b"/>
              <a:pathLst>
                <a:path w="24680663" h="2223643">
                  <a:moveTo>
                    <a:pt x="0" y="0"/>
                  </a:moveTo>
                  <a:lnTo>
                    <a:pt x="24680663" y="0"/>
                  </a:lnTo>
                  <a:lnTo>
                    <a:pt x="24680663" y="2223643"/>
                  </a:lnTo>
                  <a:lnTo>
                    <a:pt x="0" y="2223643"/>
                  </a:lnTo>
                  <a:close/>
                </a:path>
              </a:pathLst>
            </a:custGeom>
            <a:solidFill>
              <a:srgbClr val="437FB9"/>
            </a:solidFill>
          </p:spPr>
          <p:txBody>
            <a:bodyPr/>
            <a:lstStyle/>
            <a:p>
              <a:endParaRPr lang="en-US"/>
            </a:p>
          </p:txBody>
        </p:sp>
      </p:grpSp>
      <p:sp>
        <p:nvSpPr>
          <p:cNvPr id="6" name="Freeform 6"/>
          <p:cNvSpPr/>
          <p:nvPr/>
        </p:nvSpPr>
        <p:spPr>
          <a:xfrm>
            <a:off x="12490176" y="4496426"/>
            <a:ext cx="4973412" cy="3162107"/>
          </a:xfrm>
          <a:custGeom>
            <a:avLst/>
            <a:gdLst/>
            <a:ahLst/>
            <a:cxnLst/>
            <a:rect l="l" t="t" r="r" b="b"/>
            <a:pathLst>
              <a:path w="4973412" h="3162107">
                <a:moveTo>
                  <a:pt x="0" y="0"/>
                </a:moveTo>
                <a:lnTo>
                  <a:pt x="4973411" y="0"/>
                </a:lnTo>
                <a:lnTo>
                  <a:pt x="4973411" y="3162107"/>
                </a:lnTo>
                <a:lnTo>
                  <a:pt x="0" y="3162107"/>
                </a:lnTo>
                <a:lnTo>
                  <a:pt x="0" y="0"/>
                </a:lnTo>
                <a:close/>
              </a:path>
            </a:pathLst>
          </a:custGeom>
          <a:blipFill>
            <a:blip r:embed="rId2"/>
            <a:stretch>
              <a:fillRect/>
            </a:stretch>
          </a:blipFill>
        </p:spPr>
        <p:txBody>
          <a:bodyPr/>
          <a:lstStyle/>
          <a:p>
            <a:endParaRPr lang="en-US"/>
          </a:p>
        </p:txBody>
      </p:sp>
      <p:sp>
        <p:nvSpPr>
          <p:cNvPr id="7" name="AutoShape 7"/>
          <p:cNvSpPr/>
          <p:nvPr/>
        </p:nvSpPr>
        <p:spPr>
          <a:xfrm>
            <a:off x="11975654" y="4157539"/>
            <a:ext cx="3739711" cy="1410319"/>
          </a:xfrm>
          <a:prstGeom prst="line">
            <a:avLst/>
          </a:prstGeom>
          <a:ln w="28575" cap="rnd">
            <a:solidFill>
              <a:srgbClr val="F18C21"/>
            </a:solidFill>
            <a:prstDash val="solid"/>
            <a:headEnd type="none" w="sm" len="sm"/>
            <a:tailEnd type="triangle" w="lg" len="med"/>
          </a:ln>
        </p:spPr>
        <p:txBody>
          <a:bodyPr/>
          <a:lstStyle/>
          <a:p>
            <a:endParaRPr lang="en-US"/>
          </a:p>
        </p:txBody>
      </p:sp>
      <p:grpSp>
        <p:nvGrpSpPr>
          <p:cNvPr id="8" name="Group 8"/>
          <p:cNvGrpSpPr/>
          <p:nvPr/>
        </p:nvGrpSpPr>
        <p:grpSpPr>
          <a:xfrm>
            <a:off x="-54982" y="3816814"/>
            <a:ext cx="11535400" cy="786888"/>
            <a:chOff x="0" y="0"/>
            <a:chExt cx="15520994" cy="1058766"/>
          </a:xfrm>
        </p:grpSpPr>
        <p:sp>
          <p:nvSpPr>
            <p:cNvPr id="9" name="Freeform 9"/>
            <p:cNvSpPr/>
            <p:nvPr/>
          </p:nvSpPr>
          <p:spPr>
            <a:xfrm>
              <a:off x="0" y="0"/>
              <a:ext cx="15521051" cy="1058799"/>
            </a:xfrm>
            <a:custGeom>
              <a:avLst/>
              <a:gdLst/>
              <a:ahLst/>
              <a:cxnLst/>
              <a:rect l="l" t="t" r="r" b="b"/>
              <a:pathLst>
                <a:path w="15521051" h="1058799">
                  <a:moveTo>
                    <a:pt x="0" y="0"/>
                  </a:moveTo>
                  <a:lnTo>
                    <a:pt x="15521051" y="0"/>
                  </a:lnTo>
                  <a:lnTo>
                    <a:pt x="15521051" y="1058799"/>
                  </a:lnTo>
                  <a:lnTo>
                    <a:pt x="0" y="1058799"/>
                  </a:lnTo>
                  <a:close/>
                </a:path>
              </a:pathLst>
            </a:custGeom>
            <a:solidFill>
              <a:srgbClr val="0E416B"/>
            </a:solidFill>
          </p:spPr>
          <p:txBody>
            <a:bodyPr/>
            <a:lstStyle/>
            <a:p>
              <a:endParaRPr lang="en-US"/>
            </a:p>
          </p:txBody>
        </p:sp>
      </p:grpSp>
      <p:sp>
        <p:nvSpPr>
          <p:cNvPr id="10" name="AutoShape 10"/>
          <p:cNvSpPr/>
          <p:nvPr/>
        </p:nvSpPr>
        <p:spPr>
          <a:xfrm>
            <a:off x="11975654" y="6178826"/>
            <a:ext cx="4253736" cy="177405"/>
          </a:xfrm>
          <a:prstGeom prst="line">
            <a:avLst/>
          </a:prstGeom>
          <a:ln w="28575" cap="rnd">
            <a:solidFill>
              <a:srgbClr val="F18C21"/>
            </a:solidFill>
            <a:prstDash val="solid"/>
            <a:headEnd type="none" w="sm" len="sm"/>
            <a:tailEnd type="triangle" w="lg" len="med"/>
          </a:ln>
        </p:spPr>
        <p:txBody>
          <a:bodyPr/>
          <a:lstStyle/>
          <a:p>
            <a:endParaRPr lang="en-US"/>
          </a:p>
        </p:txBody>
      </p:sp>
      <p:grpSp>
        <p:nvGrpSpPr>
          <p:cNvPr id="11" name="Group 11"/>
          <p:cNvGrpSpPr/>
          <p:nvPr/>
        </p:nvGrpSpPr>
        <p:grpSpPr>
          <a:xfrm>
            <a:off x="-54982" y="5838101"/>
            <a:ext cx="11535400" cy="786888"/>
            <a:chOff x="0" y="0"/>
            <a:chExt cx="15520994" cy="1058766"/>
          </a:xfrm>
        </p:grpSpPr>
        <p:sp>
          <p:nvSpPr>
            <p:cNvPr id="12" name="Freeform 12"/>
            <p:cNvSpPr/>
            <p:nvPr/>
          </p:nvSpPr>
          <p:spPr>
            <a:xfrm>
              <a:off x="0" y="0"/>
              <a:ext cx="15521051" cy="1058799"/>
            </a:xfrm>
            <a:custGeom>
              <a:avLst/>
              <a:gdLst/>
              <a:ahLst/>
              <a:cxnLst/>
              <a:rect l="l" t="t" r="r" b="b"/>
              <a:pathLst>
                <a:path w="15521051" h="1058799">
                  <a:moveTo>
                    <a:pt x="0" y="0"/>
                  </a:moveTo>
                  <a:lnTo>
                    <a:pt x="15521051" y="0"/>
                  </a:lnTo>
                  <a:lnTo>
                    <a:pt x="15521051" y="1058799"/>
                  </a:lnTo>
                  <a:lnTo>
                    <a:pt x="0" y="1058799"/>
                  </a:lnTo>
                  <a:close/>
                </a:path>
              </a:pathLst>
            </a:custGeom>
            <a:solidFill>
              <a:srgbClr val="0E416B"/>
            </a:solidFill>
          </p:spPr>
          <p:txBody>
            <a:bodyPr/>
            <a:lstStyle/>
            <a:p>
              <a:endParaRPr lang="en-US"/>
            </a:p>
          </p:txBody>
        </p:sp>
      </p:grpSp>
      <p:sp>
        <p:nvSpPr>
          <p:cNvPr id="13" name="AutoShape 13"/>
          <p:cNvSpPr/>
          <p:nvPr/>
        </p:nvSpPr>
        <p:spPr>
          <a:xfrm flipV="1">
            <a:off x="11684896" y="6746998"/>
            <a:ext cx="3133298" cy="1525095"/>
          </a:xfrm>
          <a:prstGeom prst="line">
            <a:avLst/>
          </a:prstGeom>
          <a:ln w="28575" cap="rnd">
            <a:solidFill>
              <a:srgbClr val="F18C21"/>
            </a:solidFill>
            <a:prstDash val="solid"/>
            <a:headEnd type="none" w="sm" len="sm"/>
            <a:tailEnd type="triangle" w="lg" len="med"/>
          </a:ln>
        </p:spPr>
        <p:txBody>
          <a:bodyPr/>
          <a:lstStyle/>
          <a:p>
            <a:endParaRPr lang="en-US"/>
          </a:p>
        </p:txBody>
      </p:sp>
      <p:grpSp>
        <p:nvGrpSpPr>
          <p:cNvPr id="14" name="Group 14"/>
          <p:cNvGrpSpPr/>
          <p:nvPr/>
        </p:nvGrpSpPr>
        <p:grpSpPr>
          <a:xfrm>
            <a:off x="-498" y="7855156"/>
            <a:ext cx="11535400" cy="786888"/>
            <a:chOff x="0" y="0"/>
            <a:chExt cx="15520994" cy="1058766"/>
          </a:xfrm>
        </p:grpSpPr>
        <p:sp>
          <p:nvSpPr>
            <p:cNvPr id="15" name="Freeform 15"/>
            <p:cNvSpPr/>
            <p:nvPr/>
          </p:nvSpPr>
          <p:spPr>
            <a:xfrm>
              <a:off x="0" y="0"/>
              <a:ext cx="15521051" cy="1058799"/>
            </a:xfrm>
            <a:custGeom>
              <a:avLst/>
              <a:gdLst/>
              <a:ahLst/>
              <a:cxnLst/>
              <a:rect l="l" t="t" r="r" b="b"/>
              <a:pathLst>
                <a:path w="15521051" h="1058799">
                  <a:moveTo>
                    <a:pt x="0" y="0"/>
                  </a:moveTo>
                  <a:lnTo>
                    <a:pt x="15521051" y="0"/>
                  </a:lnTo>
                  <a:lnTo>
                    <a:pt x="15521051" y="1058799"/>
                  </a:lnTo>
                  <a:lnTo>
                    <a:pt x="0" y="1058799"/>
                  </a:lnTo>
                  <a:close/>
                </a:path>
              </a:pathLst>
            </a:custGeom>
            <a:solidFill>
              <a:srgbClr val="0E416B"/>
            </a:solidFill>
          </p:spPr>
          <p:txBody>
            <a:bodyPr/>
            <a:lstStyle/>
            <a:p>
              <a:endParaRPr lang="en-US"/>
            </a:p>
          </p:txBody>
        </p:sp>
      </p:grpSp>
      <p:sp>
        <p:nvSpPr>
          <p:cNvPr id="16" name="TextBox 16"/>
          <p:cNvSpPr txBox="1"/>
          <p:nvPr/>
        </p:nvSpPr>
        <p:spPr>
          <a:xfrm>
            <a:off x="1028700" y="632760"/>
            <a:ext cx="11686530" cy="360724"/>
          </a:xfrm>
          <a:prstGeom prst="rect">
            <a:avLst/>
          </a:prstGeom>
        </p:spPr>
        <p:txBody>
          <a:bodyPr lIns="0" tIns="0" rIns="0" bIns="0" rtlCol="0" anchor="t">
            <a:spAutoFit/>
          </a:bodyPr>
          <a:lstStyle/>
          <a:p>
            <a:pPr algn="l">
              <a:lnSpc>
                <a:spcPts val="3565"/>
              </a:lnSpc>
            </a:pPr>
            <a:r>
              <a:rPr lang="en-US" sz="4161" spc="34">
                <a:solidFill>
                  <a:srgbClr val="FFFFFF"/>
                </a:solidFill>
                <a:latin typeface="Arimo"/>
                <a:ea typeface="Arimo"/>
                <a:cs typeface="Arimo"/>
                <a:sym typeface="Arimo"/>
              </a:rPr>
              <a:t>Our Value to You and Your Family</a:t>
            </a:r>
          </a:p>
        </p:txBody>
      </p:sp>
      <p:sp>
        <p:nvSpPr>
          <p:cNvPr id="17" name="TextBox 17"/>
          <p:cNvSpPr txBox="1"/>
          <p:nvPr/>
        </p:nvSpPr>
        <p:spPr>
          <a:xfrm>
            <a:off x="1028700" y="1229022"/>
            <a:ext cx="11686530" cy="360724"/>
          </a:xfrm>
          <a:prstGeom prst="rect">
            <a:avLst/>
          </a:prstGeom>
        </p:spPr>
        <p:txBody>
          <a:bodyPr lIns="0" tIns="0" rIns="0" bIns="0" rtlCol="0" anchor="t">
            <a:spAutoFit/>
          </a:bodyPr>
          <a:lstStyle/>
          <a:p>
            <a:pPr algn="l">
              <a:lnSpc>
                <a:spcPts val="3565"/>
              </a:lnSpc>
            </a:pPr>
            <a:r>
              <a:rPr lang="en-US" sz="4161" i="1" spc="34">
                <a:solidFill>
                  <a:srgbClr val="F18C21"/>
                </a:solidFill>
                <a:latin typeface="Arimo Italics"/>
                <a:ea typeface="Arimo Italics"/>
                <a:cs typeface="Arimo Italics"/>
                <a:sym typeface="Arimo Italics"/>
              </a:rPr>
              <a:t>Before, During, &amp; After</a:t>
            </a:r>
          </a:p>
        </p:txBody>
      </p:sp>
      <p:sp>
        <p:nvSpPr>
          <p:cNvPr id="18" name="TextBox 18"/>
          <p:cNvSpPr txBox="1"/>
          <p:nvPr/>
        </p:nvSpPr>
        <p:spPr>
          <a:xfrm>
            <a:off x="1119312" y="2313673"/>
            <a:ext cx="10904555" cy="1419095"/>
          </a:xfrm>
          <a:prstGeom prst="rect">
            <a:avLst/>
          </a:prstGeom>
        </p:spPr>
        <p:txBody>
          <a:bodyPr lIns="0" tIns="0" rIns="0" bIns="0" rtlCol="0" anchor="t">
            <a:spAutoFit/>
          </a:bodyPr>
          <a:lstStyle/>
          <a:p>
            <a:pPr algn="l">
              <a:lnSpc>
                <a:spcPts val="3567"/>
              </a:lnSpc>
            </a:pPr>
            <a:r>
              <a:rPr lang="en-US" sz="2972">
                <a:solidFill>
                  <a:srgbClr val="111112"/>
                </a:solidFill>
                <a:latin typeface="Montserrat"/>
                <a:ea typeface="Montserrat"/>
                <a:cs typeface="Montserrat"/>
                <a:sym typeface="Montserrat"/>
              </a:rPr>
              <a:t>Our goal is to help you become a more </a:t>
            </a:r>
            <a:r>
              <a:rPr lang="en-US" sz="2972" b="1">
                <a:solidFill>
                  <a:srgbClr val="111112"/>
                </a:solidFill>
                <a:latin typeface="Montserrat Bold"/>
                <a:ea typeface="Montserrat Bold"/>
                <a:cs typeface="Montserrat Bold"/>
                <a:sym typeface="Montserrat Bold"/>
              </a:rPr>
              <a:t>educated</a:t>
            </a:r>
            <a:r>
              <a:rPr lang="en-US" sz="2972">
                <a:solidFill>
                  <a:srgbClr val="111112"/>
                </a:solidFill>
                <a:latin typeface="Montserrat"/>
                <a:ea typeface="Montserrat"/>
                <a:cs typeface="Montserrat"/>
                <a:sym typeface="Montserrat"/>
              </a:rPr>
              <a:t>, </a:t>
            </a:r>
            <a:r>
              <a:rPr lang="en-US" sz="2972" b="1">
                <a:solidFill>
                  <a:srgbClr val="111112"/>
                </a:solidFill>
                <a:latin typeface="Montserrat Bold"/>
                <a:ea typeface="Montserrat Bold"/>
                <a:cs typeface="Montserrat Bold"/>
                <a:sym typeface="Montserrat Bold"/>
              </a:rPr>
              <a:t>confident</a:t>
            </a:r>
            <a:r>
              <a:rPr lang="en-US" sz="2972">
                <a:solidFill>
                  <a:srgbClr val="111112"/>
                </a:solidFill>
                <a:latin typeface="Montserrat"/>
                <a:ea typeface="Montserrat"/>
                <a:cs typeface="Montserrat"/>
                <a:sym typeface="Montserrat"/>
              </a:rPr>
              <a:t> and </a:t>
            </a:r>
            <a:r>
              <a:rPr lang="en-US" sz="2972" b="1">
                <a:solidFill>
                  <a:srgbClr val="111112"/>
                </a:solidFill>
                <a:latin typeface="Montserrat Bold"/>
                <a:ea typeface="Montserrat Bold"/>
                <a:cs typeface="Montserrat Bold"/>
                <a:sym typeface="Montserrat Bold"/>
              </a:rPr>
              <a:t>successful</a:t>
            </a:r>
            <a:r>
              <a:rPr lang="en-US" sz="2972">
                <a:solidFill>
                  <a:srgbClr val="111112"/>
                </a:solidFill>
                <a:latin typeface="Montserrat"/>
                <a:ea typeface="Montserrat"/>
                <a:cs typeface="Montserrat"/>
                <a:sym typeface="Montserrat"/>
              </a:rPr>
              <a:t> homeowner.</a:t>
            </a:r>
          </a:p>
          <a:p>
            <a:pPr algn="l">
              <a:lnSpc>
                <a:spcPts val="3567"/>
              </a:lnSpc>
            </a:pPr>
            <a:endParaRPr lang="en-US" sz="2972">
              <a:solidFill>
                <a:srgbClr val="111112"/>
              </a:solidFill>
              <a:latin typeface="Montserrat"/>
              <a:ea typeface="Montserrat"/>
              <a:cs typeface="Montserrat"/>
              <a:sym typeface="Montserrat"/>
            </a:endParaRPr>
          </a:p>
        </p:txBody>
      </p:sp>
      <p:sp>
        <p:nvSpPr>
          <p:cNvPr id="19" name="TextBox 19"/>
          <p:cNvSpPr txBox="1"/>
          <p:nvPr/>
        </p:nvSpPr>
        <p:spPr>
          <a:xfrm>
            <a:off x="1049332" y="3919550"/>
            <a:ext cx="10864026" cy="415393"/>
          </a:xfrm>
          <a:prstGeom prst="rect">
            <a:avLst/>
          </a:prstGeom>
        </p:spPr>
        <p:txBody>
          <a:bodyPr lIns="0" tIns="0" rIns="0" bIns="0" rtlCol="0" anchor="t">
            <a:spAutoFit/>
          </a:bodyPr>
          <a:lstStyle/>
          <a:p>
            <a:pPr algn="l">
              <a:lnSpc>
                <a:spcPts val="3210"/>
              </a:lnSpc>
            </a:pPr>
            <a:r>
              <a:rPr lang="en-US" sz="2675">
                <a:solidFill>
                  <a:srgbClr val="F18C21"/>
                </a:solidFill>
                <a:latin typeface="Montserrat"/>
                <a:ea typeface="Montserrat"/>
                <a:cs typeface="Montserrat"/>
                <a:sym typeface="Montserrat"/>
              </a:rPr>
              <a:t>BEFORE </a:t>
            </a:r>
            <a:r>
              <a:rPr lang="en-US" sz="2675">
                <a:solidFill>
                  <a:srgbClr val="FFFFFF"/>
                </a:solidFill>
                <a:latin typeface="Montserrat"/>
                <a:ea typeface="Montserrat"/>
                <a:cs typeface="Montserrat"/>
                <a:sym typeface="Montserrat"/>
              </a:rPr>
              <a:t> |  Preparing and Planning </a:t>
            </a:r>
            <a:r>
              <a:rPr lang="en-US" sz="2675" b="1">
                <a:solidFill>
                  <a:srgbClr val="FFFFFF"/>
                </a:solidFill>
                <a:latin typeface="Montserrat Bold"/>
                <a:ea typeface="Montserrat Bold"/>
                <a:cs typeface="Montserrat Bold"/>
                <a:sym typeface="Montserrat Bold"/>
              </a:rPr>
              <a:t>(30% of our value)</a:t>
            </a:r>
          </a:p>
        </p:txBody>
      </p:sp>
      <p:sp>
        <p:nvSpPr>
          <p:cNvPr id="20" name="TextBox 20"/>
          <p:cNvSpPr txBox="1"/>
          <p:nvPr/>
        </p:nvSpPr>
        <p:spPr>
          <a:xfrm>
            <a:off x="1049332" y="4743486"/>
            <a:ext cx="10264817" cy="1053104"/>
          </a:xfrm>
          <a:prstGeom prst="rect">
            <a:avLst/>
          </a:prstGeom>
        </p:spPr>
        <p:txBody>
          <a:bodyPr lIns="0" tIns="0" rIns="0" bIns="0" rtlCol="0" anchor="t">
            <a:spAutoFit/>
          </a:bodyPr>
          <a:lstStyle/>
          <a:p>
            <a:pPr algn="l">
              <a:lnSpc>
                <a:spcPts val="2853"/>
              </a:lnSpc>
            </a:pPr>
            <a:r>
              <a:rPr lang="en-US" sz="2378">
                <a:solidFill>
                  <a:srgbClr val="111112"/>
                </a:solidFill>
                <a:latin typeface="Montserrat"/>
                <a:ea typeface="Montserrat"/>
                <a:cs typeface="Montserrat"/>
                <a:sym typeface="Montserrat"/>
              </a:rPr>
              <a:t>Creating a more intentional process before buying or selling to ensure this strategy fits into your short and long-term goals. </a:t>
            </a:r>
          </a:p>
          <a:p>
            <a:pPr algn="l">
              <a:lnSpc>
                <a:spcPts val="2853"/>
              </a:lnSpc>
            </a:pPr>
            <a:endParaRPr lang="en-US" sz="2378">
              <a:solidFill>
                <a:srgbClr val="111112"/>
              </a:solidFill>
              <a:latin typeface="Montserrat"/>
              <a:ea typeface="Montserrat"/>
              <a:cs typeface="Montserrat"/>
              <a:sym typeface="Montserrat"/>
            </a:endParaRPr>
          </a:p>
        </p:txBody>
      </p:sp>
      <p:sp>
        <p:nvSpPr>
          <p:cNvPr id="21" name="TextBox 21"/>
          <p:cNvSpPr txBox="1"/>
          <p:nvPr/>
        </p:nvSpPr>
        <p:spPr>
          <a:xfrm>
            <a:off x="1049333" y="5940838"/>
            <a:ext cx="10974535" cy="415393"/>
          </a:xfrm>
          <a:prstGeom prst="rect">
            <a:avLst/>
          </a:prstGeom>
        </p:spPr>
        <p:txBody>
          <a:bodyPr lIns="0" tIns="0" rIns="0" bIns="0" rtlCol="0" anchor="t">
            <a:spAutoFit/>
          </a:bodyPr>
          <a:lstStyle/>
          <a:p>
            <a:pPr algn="l">
              <a:lnSpc>
                <a:spcPts val="3210"/>
              </a:lnSpc>
            </a:pPr>
            <a:r>
              <a:rPr lang="en-US" sz="2675">
                <a:solidFill>
                  <a:srgbClr val="F18C21"/>
                </a:solidFill>
                <a:latin typeface="Montserrat"/>
                <a:ea typeface="Montserrat"/>
                <a:cs typeface="Montserrat"/>
                <a:sym typeface="Montserrat"/>
              </a:rPr>
              <a:t>DURING </a:t>
            </a:r>
            <a:r>
              <a:rPr lang="en-US" sz="2675">
                <a:solidFill>
                  <a:srgbClr val="FFFFFF"/>
                </a:solidFill>
                <a:latin typeface="Montserrat"/>
                <a:ea typeface="Montserrat"/>
                <a:cs typeface="Montserrat"/>
                <a:sym typeface="Montserrat"/>
              </a:rPr>
              <a:t> |  Your Contract Period </a:t>
            </a:r>
            <a:r>
              <a:rPr lang="en-US" sz="2675" b="1">
                <a:solidFill>
                  <a:srgbClr val="FFFFFF"/>
                </a:solidFill>
                <a:latin typeface="Montserrat Bold"/>
                <a:ea typeface="Montserrat Bold"/>
                <a:cs typeface="Montserrat Bold"/>
                <a:sym typeface="Montserrat Bold"/>
              </a:rPr>
              <a:t>(10% of our value)</a:t>
            </a:r>
          </a:p>
        </p:txBody>
      </p:sp>
      <p:sp>
        <p:nvSpPr>
          <p:cNvPr id="22" name="TextBox 22"/>
          <p:cNvSpPr txBox="1"/>
          <p:nvPr/>
        </p:nvSpPr>
        <p:spPr>
          <a:xfrm>
            <a:off x="1049332" y="6746998"/>
            <a:ext cx="10264817" cy="778612"/>
          </a:xfrm>
          <a:prstGeom prst="rect">
            <a:avLst/>
          </a:prstGeom>
        </p:spPr>
        <p:txBody>
          <a:bodyPr lIns="0" tIns="0" rIns="0" bIns="0" rtlCol="0" anchor="t">
            <a:spAutoFit/>
          </a:bodyPr>
          <a:lstStyle/>
          <a:p>
            <a:pPr algn="l">
              <a:lnSpc>
                <a:spcPts val="2853"/>
              </a:lnSpc>
            </a:pPr>
            <a:r>
              <a:rPr lang="en-US" sz="2378">
                <a:solidFill>
                  <a:srgbClr val="111112"/>
                </a:solidFill>
                <a:latin typeface="Montserrat"/>
                <a:ea typeface="Montserrat"/>
                <a:cs typeface="Montserrat"/>
                <a:sym typeface="Montserrat"/>
              </a:rPr>
              <a:t>Allowing you to the experience the </a:t>
            </a:r>
            <a:r>
              <a:rPr lang="en-US" sz="2378" b="1">
                <a:solidFill>
                  <a:srgbClr val="111112"/>
                </a:solidFill>
                <a:latin typeface="Montserrat Bold"/>
                <a:ea typeface="Montserrat Bold"/>
                <a:cs typeface="Montserrat Bold"/>
                <a:sym typeface="Montserrat Bold"/>
              </a:rPr>
              <a:t>joy</a:t>
            </a:r>
            <a:r>
              <a:rPr lang="en-US" sz="2378">
                <a:solidFill>
                  <a:srgbClr val="111112"/>
                </a:solidFill>
                <a:latin typeface="Montserrat"/>
                <a:ea typeface="Montserrat"/>
                <a:cs typeface="Montserrat"/>
                <a:sym typeface="Montserrat"/>
              </a:rPr>
              <a:t> of the  homebuying process instead of the </a:t>
            </a:r>
            <a:r>
              <a:rPr lang="en-US" sz="2378" b="1">
                <a:solidFill>
                  <a:srgbClr val="111112"/>
                </a:solidFill>
                <a:latin typeface="Montserrat Bold"/>
                <a:ea typeface="Montserrat Bold"/>
                <a:cs typeface="Montserrat Bold"/>
                <a:sym typeface="Montserrat Bold"/>
              </a:rPr>
              <a:t>anxiety</a:t>
            </a:r>
            <a:r>
              <a:rPr lang="en-US" sz="2378">
                <a:solidFill>
                  <a:srgbClr val="111112"/>
                </a:solidFill>
                <a:latin typeface="Montserrat"/>
                <a:ea typeface="Montserrat"/>
                <a:cs typeface="Montserrat"/>
                <a:sym typeface="Montserrat"/>
              </a:rPr>
              <a:t> of a typical real estate transaction.</a:t>
            </a:r>
          </a:p>
        </p:txBody>
      </p:sp>
      <p:sp>
        <p:nvSpPr>
          <p:cNvPr id="23" name="TextBox 23"/>
          <p:cNvSpPr txBox="1"/>
          <p:nvPr/>
        </p:nvSpPr>
        <p:spPr>
          <a:xfrm>
            <a:off x="1103818" y="7957893"/>
            <a:ext cx="10809542" cy="415393"/>
          </a:xfrm>
          <a:prstGeom prst="rect">
            <a:avLst/>
          </a:prstGeom>
        </p:spPr>
        <p:txBody>
          <a:bodyPr lIns="0" tIns="0" rIns="0" bIns="0" rtlCol="0" anchor="t">
            <a:spAutoFit/>
          </a:bodyPr>
          <a:lstStyle/>
          <a:p>
            <a:pPr algn="l">
              <a:lnSpc>
                <a:spcPts val="3210"/>
              </a:lnSpc>
            </a:pPr>
            <a:r>
              <a:rPr lang="en-US" sz="2675">
                <a:solidFill>
                  <a:srgbClr val="F18C21"/>
                </a:solidFill>
                <a:latin typeface="Montserrat"/>
                <a:ea typeface="Montserrat"/>
                <a:cs typeface="Montserrat"/>
                <a:sym typeface="Montserrat"/>
              </a:rPr>
              <a:t>AFTER</a:t>
            </a:r>
            <a:r>
              <a:rPr lang="en-US" sz="2675">
                <a:solidFill>
                  <a:srgbClr val="ECC866"/>
                </a:solidFill>
                <a:latin typeface="Montserrat"/>
                <a:ea typeface="Montserrat"/>
                <a:cs typeface="Montserrat"/>
                <a:sym typeface="Montserrat"/>
              </a:rPr>
              <a:t> </a:t>
            </a:r>
            <a:r>
              <a:rPr lang="en-US" sz="2675">
                <a:solidFill>
                  <a:srgbClr val="FFFFFF"/>
                </a:solidFill>
                <a:latin typeface="Montserrat"/>
                <a:ea typeface="Montserrat"/>
                <a:cs typeface="Montserrat"/>
                <a:sym typeface="Montserrat"/>
              </a:rPr>
              <a:t> |  Building Generational Wealth </a:t>
            </a:r>
            <a:r>
              <a:rPr lang="en-US" sz="2675" b="1">
                <a:solidFill>
                  <a:srgbClr val="FFFFFF"/>
                </a:solidFill>
                <a:latin typeface="Montserrat Bold"/>
                <a:ea typeface="Montserrat Bold"/>
                <a:cs typeface="Montserrat Bold"/>
                <a:sym typeface="Montserrat Bold"/>
              </a:rPr>
              <a:t>(60% of our value)</a:t>
            </a:r>
          </a:p>
        </p:txBody>
      </p:sp>
      <p:sp>
        <p:nvSpPr>
          <p:cNvPr id="24" name="TextBox 24"/>
          <p:cNvSpPr txBox="1"/>
          <p:nvPr/>
        </p:nvSpPr>
        <p:spPr>
          <a:xfrm>
            <a:off x="1103817" y="8793285"/>
            <a:ext cx="10264817" cy="778612"/>
          </a:xfrm>
          <a:prstGeom prst="rect">
            <a:avLst/>
          </a:prstGeom>
        </p:spPr>
        <p:txBody>
          <a:bodyPr lIns="0" tIns="0" rIns="0" bIns="0" rtlCol="0" anchor="t">
            <a:spAutoFit/>
          </a:bodyPr>
          <a:lstStyle/>
          <a:p>
            <a:pPr algn="l">
              <a:lnSpc>
                <a:spcPts val="2853"/>
              </a:lnSpc>
            </a:pPr>
            <a:r>
              <a:rPr lang="en-US" sz="2378">
                <a:solidFill>
                  <a:srgbClr val="111112"/>
                </a:solidFill>
                <a:latin typeface="Montserrat"/>
                <a:ea typeface="Montserrat"/>
                <a:cs typeface="Montserrat"/>
                <a:sym typeface="Montserrat"/>
              </a:rPr>
              <a:t>Helping you accomplish your </a:t>
            </a:r>
            <a:r>
              <a:rPr lang="en-US" sz="2378" b="1">
                <a:solidFill>
                  <a:srgbClr val="111112"/>
                </a:solidFill>
                <a:latin typeface="Montserrat Bold"/>
                <a:ea typeface="Montserrat Bold"/>
                <a:cs typeface="Montserrat Bold"/>
                <a:sym typeface="Montserrat Bold"/>
              </a:rPr>
              <a:t>real estate </a:t>
            </a:r>
            <a:r>
              <a:rPr lang="en-US" sz="2378">
                <a:solidFill>
                  <a:srgbClr val="111112"/>
                </a:solidFill>
                <a:latin typeface="Montserrat"/>
                <a:ea typeface="Montserrat"/>
                <a:cs typeface="Montserrat"/>
                <a:sym typeface="Montserrat"/>
              </a:rPr>
              <a:t>and </a:t>
            </a:r>
            <a:r>
              <a:rPr lang="en-US" sz="2378" b="1">
                <a:solidFill>
                  <a:srgbClr val="111112"/>
                </a:solidFill>
                <a:latin typeface="Montserrat Bold"/>
                <a:ea typeface="Montserrat Bold"/>
                <a:cs typeface="Montserrat Bold"/>
                <a:sym typeface="Montserrat Bold"/>
              </a:rPr>
              <a:t>financial goals </a:t>
            </a:r>
            <a:r>
              <a:rPr lang="en-US" sz="2378">
                <a:solidFill>
                  <a:srgbClr val="111112"/>
                </a:solidFill>
                <a:latin typeface="Montserrat"/>
                <a:ea typeface="Montserrat"/>
                <a:cs typeface="Montserrat"/>
                <a:sym typeface="Montserrat"/>
              </a:rPr>
              <a:t>through our advice and network of professionals.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532648" y="4324765"/>
            <a:ext cx="42862" cy="1216497"/>
          </a:xfrm>
          <a:prstGeom prst="line">
            <a:avLst/>
          </a:prstGeom>
          <a:ln w="47625" cap="rnd">
            <a:solidFill>
              <a:srgbClr val="F18C21"/>
            </a:solidFill>
            <a:prstDash val="solid"/>
            <a:headEnd type="none" w="sm" len="sm"/>
            <a:tailEnd type="none" w="sm" len="sm"/>
          </a:ln>
        </p:spPr>
        <p:txBody>
          <a:bodyPr/>
          <a:lstStyle/>
          <a:p>
            <a:endParaRPr lang="en-US"/>
          </a:p>
        </p:txBody>
      </p:sp>
      <p:grpSp>
        <p:nvGrpSpPr>
          <p:cNvPr id="3" name="Group 3"/>
          <p:cNvGrpSpPr/>
          <p:nvPr/>
        </p:nvGrpSpPr>
        <p:grpSpPr>
          <a:xfrm>
            <a:off x="13036185" y="2292082"/>
            <a:ext cx="4667829" cy="2525775"/>
            <a:chOff x="0" y="0"/>
            <a:chExt cx="6223772" cy="3367700"/>
          </a:xfrm>
        </p:grpSpPr>
        <p:sp>
          <p:nvSpPr>
            <p:cNvPr id="4" name="Freeform 4"/>
            <p:cNvSpPr/>
            <p:nvPr/>
          </p:nvSpPr>
          <p:spPr>
            <a:xfrm>
              <a:off x="0" y="0"/>
              <a:ext cx="6223762" cy="3367659"/>
            </a:xfrm>
            <a:custGeom>
              <a:avLst/>
              <a:gdLst/>
              <a:ahLst/>
              <a:cxnLst/>
              <a:rect l="l" t="t" r="r" b="b"/>
              <a:pathLst>
                <a:path w="6223762" h="3367659">
                  <a:moveTo>
                    <a:pt x="0" y="0"/>
                  </a:moveTo>
                  <a:lnTo>
                    <a:pt x="3630549" y="0"/>
                  </a:lnTo>
                  <a:lnTo>
                    <a:pt x="5186426" y="0"/>
                  </a:lnTo>
                  <a:lnTo>
                    <a:pt x="6223762" y="0"/>
                  </a:lnTo>
                  <a:lnTo>
                    <a:pt x="6223762" y="1964436"/>
                  </a:lnTo>
                  <a:lnTo>
                    <a:pt x="6223762" y="2806319"/>
                  </a:lnTo>
                  <a:lnTo>
                    <a:pt x="6223762" y="3367659"/>
                  </a:lnTo>
                  <a:lnTo>
                    <a:pt x="5186426" y="3367659"/>
                  </a:lnTo>
                  <a:lnTo>
                    <a:pt x="4616196" y="2733167"/>
                  </a:lnTo>
                  <a:lnTo>
                    <a:pt x="3630422" y="3367659"/>
                  </a:lnTo>
                  <a:lnTo>
                    <a:pt x="0" y="3367659"/>
                  </a:lnTo>
                  <a:lnTo>
                    <a:pt x="0" y="2806319"/>
                  </a:lnTo>
                  <a:lnTo>
                    <a:pt x="0" y="1964436"/>
                  </a:lnTo>
                  <a:close/>
                </a:path>
              </a:pathLst>
            </a:custGeom>
            <a:solidFill>
              <a:srgbClr val="0E416B"/>
            </a:solidFill>
          </p:spPr>
          <p:txBody>
            <a:bodyPr/>
            <a:lstStyle/>
            <a:p>
              <a:endParaRPr lang="en-US"/>
            </a:p>
          </p:txBody>
        </p:sp>
        <p:sp>
          <p:nvSpPr>
            <p:cNvPr id="5" name="TextBox 5"/>
            <p:cNvSpPr txBox="1"/>
            <p:nvPr/>
          </p:nvSpPr>
          <p:spPr>
            <a:xfrm>
              <a:off x="0" y="-19050"/>
              <a:ext cx="6223772" cy="3386750"/>
            </a:xfrm>
            <a:prstGeom prst="rect">
              <a:avLst/>
            </a:prstGeom>
          </p:spPr>
          <p:txBody>
            <a:bodyPr lIns="50800" tIns="50800" rIns="50800" bIns="50800" rtlCol="0" anchor="t"/>
            <a:lstStyle/>
            <a:p>
              <a:pPr algn="l">
                <a:lnSpc>
                  <a:spcPts val="2160"/>
                </a:lnSpc>
              </a:pPr>
              <a:r>
                <a:rPr lang="en-US" sz="1800" b="1">
                  <a:solidFill>
                    <a:srgbClr val="F18C21"/>
                  </a:solidFill>
                  <a:latin typeface="Arimo Bold"/>
                  <a:ea typeface="Arimo Bold"/>
                  <a:cs typeface="Arimo Bold"/>
                  <a:sym typeface="Arimo Bold"/>
                </a:rPr>
                <a:t>7. Long-term commitment</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Evaluation of financial needs outside the home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Maintenance service providers to maximize your home’s value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Mortgage under constant management </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Annual financial review &amp; goal setting</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Monthly real estate wealth digest </a:t>
              </a:r>
            </a:p>
          </p:txBody>
        </p:sp>
      </p:grpSp>
      <p:sp>
        <p:nvSpPr>
          <p:cNvPr id="6" name="AutoShape 6"/>
          <p:cNvSpPr/>
          <p:nvPr/>
        </p:nvSpPr>
        <p:spPr>
          <a:xfrm>
            <a:off x="14019302" y="5869944"/>
            <a:ext cx="42863" cy="1171359"/>
          </a:xfrm>
          <a:prstGeom prst="line">
            <a:avLst/>
          </a:prstGeom>
          <a:ln w="47625" cap="rnd">
            <a:solidFill>
              <a:srgbClr val="F18C21"/>
            </a:solidFill>
            <a:prstDash val="solid"/>
            <a:headEnd type="none" w="sm" len="sm"/>
            <a:tailEnd type="none" w="sm" len="sm"/>
          </a:ln>
        </p:spPr>
        <p:txBody>
          <a:bodyPr/>
          <a:lstStyle/>
          <a:p>
            <a:endParaRPr lang="en-US"/>
          </a:p>
        </p:txBody>
      </p:sp>
      <p:grpSp>
        <p:nvGrpSpPr>
          <p:cNvPr id="7" name="Group 7"/>
          <p:cNvGrpSpPr/>
          <p:nvPr/>
        </p:nvGrpSpPr>
        <p:grpSpPr>
          <a:xfrm>
            <a:off x="11008261" y="6659422"/>
            <a:ext cx="4506334" cy="2962736"/>
            <a:chOff x="0" y="0"/>
            <a:chExt cx="6008446" cy="3950314"/>
          </a:xfrm>
        </p:grpSpPr>
        <p:sp>
          <p:nvSpPr>
            <p:cNvPr id="8" name="Freeform 8"/>
            <p:cNvSpPr/>
            <p:nvPr/>
          </p:nvSpPr>
          <p:spPr>
            <a:xfrm>
              <a:off x="0" y="0"/>
              <a:ext cx="6008370" cy="3950335"/>
            </a:xfrm>
            <a:custGeom>
              <a:avLst/>
              <a:gdLst/>
              <a:ahLst/>
              <a:cxnLst/>
              <a:rect l="l" t="t" r="r" b="b"/>
              <a:pathLst>
                <a:path w="6008370" h="3950335">
                  <a:moveTo>
                    <a:pt x="0" y="0"/>
                  </a:moveTo>
                  <a:lnTo>
                    <a:pt x="3504946" y="0"/>
                  </a:lnTo>
                  <a:lnTo>
                    <a:pt x="4020566" y="365633"/>
                  </a:lnTo>
                  <a:lnTo>
                    <a:pt x="5006975" y="0"/>
                  </a:lnTo>
                  <a:lnTo>
                    <a:pt x="6008370" y="0"/>
                  </a:lnTo>
                  <a:lnTo>
                    <a:pt x="6008370" y="658368"/>
                  </a:lnTo>
                  <a:lnTo>
                    <a:pt x="6008370" y="1645920"/>
                  </a:lnTo>
                  <a:lnTo>
                    <a:pt x="6008370" y="3950335"/>
                  </a:lnTo>
                  <a:lnTo>
                    <a:pt x="5006975" y="3950335"/>
                  </a:lnTo>
                  <a:lnTo>
                    <a:pt x="3504946" y="3950335"/>
                  </a:lnTo>
                  <a:lnTo>
                    <a:pt x="0" y="3950335"/>
                  </a:lnTo>
                  <a:lnTo>
                    <a:pt x="0" y="1645920"/>
                  </a:lnTo>
                  <a:lnTo>
                    <a:pt x="0" y="658368"/>
                  </a:lnTo>
                  <a:close/>
                </a:path>
              </a:pathLst>
            </a:custGeom>
            <a:solidFill>
              <a:srgbClr val="0E416B"/>
            </a:solidFill>
          </p:spPr>
          <p:txBody>
            <a:bodyPr/>
            <a:lstStyle/>
            <a:p>
              <a:endParaRPr lang="en-US"/>
            </a:p>
          </p:txBody>
        </p:sp>
        <p:sp>
          <p:nvSpPr>
            <p:cNvPr id="9" name="TextBox 9"/>
            <p:cNvSpPr txBox="1"/>
            <p:nvPr/>
          </p:nvSpPr>
          <p:spPr>
            <a:xfrm>
              <a:off x="0" y="-19050"/>
              <a:ext cx="6008446" cy="3969364"/>
            </a:xfrm>
            <a:prstGeom prst="rect">
              <a:avLst/>
            </a:prstGeom>
          </p:spPr>
          <p:txBody>
            <a:bodyPr lIns="50800" tIns="50800" rIns="50800" bIns="50800" rtlCol="0" anchor="t"/>
            <a:lstStyle/>
            <a:p>
              <a:pPr algn="l">
                <a:lnSpc>
                  <a:spcPts val="2160"/>
                </a:lnSpc>
              </a:pPr>
              <a:endParaRPr/>
            </a:p>
            <a:p>
              <a:pPr algn="l">
                <a:lnSpc>
                  <a:spcPts val="2160"/>
                </a:lnSpc>
              </a:pPr>
              <a:r>
                <a:rPr lang="en-US" sz="1800" b="1">
                  <a:solidFill>
                    <a:srgbClr val="F18C21"/>
                  </a:solidFill>
                  <a:latin typeface="Arimo Bold"/>
                  <a:ea typeface="Arimo Bold"/>
                  <a:cs typeface="Arimo Bold"/>
                  <a:sym typeface="Arimo Bold"/>
                </a:rPr>
                <a:t>6. Contract acceptance and closing</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Negotiate on your behalf to get contract accepted</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Review your dates and deadlines, any action steps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Communicate with all related parties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Attend final walk-through with you</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Facilitate and attend closing</a:t>
              </a:r>
            </a:p>
          </p:txBody>
        </p:sp>
      </p:grpSp>
      <p:sp>
        <p:nvSpPr>
          <p:cNvPr id="10" name="AutoShape 10"/>
          <p:cNvSpPr/>
          <p:nvPr/>
        </p:nvSpPr>
        <p:spPr>
          <a:xfrm>
            <a:off x="11591680" y="4474462"/>
            <a:ext cx="42862" cy="1150097"/>
          </a:xfrm>
          <a:prstGeom prst="line">
            <a:avLst/>
          </a:prstGeom>
          <a:ln w="47625" cap="rnd">
            <a:solidFill>
              <a:srgbClr val="F18C21"/>
            </a:solidFill>
            <a:prstDash val="solid"/>
            <a:headEnd type="none" w="sm" len="sm"/>
            <a:tailEnd type="none" w="sm" len="sm"/>
          </a:ln>
        </p:spPr>
        <p:txBody>
          <a:bodyPr/>
          <a:lstStyle/>
          <a:p>
            <a:endParaRPr lang="en-US"/>
          </a:p>
        </p:txBody>
      </p:sp>
      <p:grpSp>
        <p:nvGrpSpPr>
          <p:cNvPr id="11" name="Group 11"/>
          <p:cNvGrpSpPr/>
          <p:nvPr/>
        </p:nvGrpSpPr>
        <p:grpSpPr>
          <a:xfrm>
            <a:off x="8825260" y="2292082"/>
            <a:ext cx="3776812" cy="2525775"/>
            <a:chOff x="0" y="0"/>
            <a:chExt cx="5035750" cy="3367700"/>
          </a:xfrm>
        </p:grpSpPr>
        <p:sp>
          <p:nvSpPr>
            <p:cNvPr id="12" name="Freeform 12"/>
            <p:cNvSpPr/>
            <p:nvPr/>
          </p:nvSpPr>
          <p:spPr>
            <a:xfrm>
              <a:off x="0" y="0"/>
              <a:ext cx="5035804" cy="3367659"/>
            </a:xfrm>
            <a:custGeom>
              <a:avLst/>
              <a:gdLst/>
              <a:ahLst/>
              <a:cxnLst/>
              <a:rect l="l" t="t" r="r" b="b"/>
              <a:pathLst>
                <a:path w="5035804" h="3367659">
                  <a:moveTo>
                    <a:pt x="0" y="0"/>
                  </a:moveTo>
                  <a:lnTo>
                    <a:pt x="2937510" y="0"/>
                  </a:lnTo>
                  <a:lnTo>
                    <a:pt x="4196461" y="0"/>
                  </a:lnTo>
                  <a:lnTo>
                    <a:pt x="5035804" y="0"/>
                  </a:lnTo>
                  <a:lnTo>
                    <a:pt x="5035804" y="1964436"/>
                  </a:lnTo>
                  <a:lnTo>
                    <a:pt x="5035804" y="2806319"/>
                  </a:lnTo>
                  <a:lnTo>
                    <a:pt x="5035804" y="3367659"/>
                  </a:lnTo>
                  <a:lnTo>
                    <a:pt x="4196461" y="3367659"/>
                  </a:lnTo>
                  <a:lnTo>
                    <a:pt x="3681730" y="2890266"/>
                  </a:lnTo>
                  <a:lnTo>
                    <a:pt x="2937510" y="3367659"/>
                  </a:lnTo>
                  <a:lnTo>
                    <a:pt x="0" y="3367659"/>
                  </a:lnTo>
                  <a:lnTo>
                    <a:pt x="0" y="2806319"/>
                  </a:lnTo>
                  <a:lnTo>
                    <a:pt x="0" y="1964436"/>
                  </a:lnTo>
                  <a:close/>
                </a:path>
              </a:pathLst>
            </a:custGeom>
            <a:solidFill>
              <a:srgbClr val="0E416B"/>
            </a:solidFill>
          </p:spPr>
          <p:txBody>
            <a:bodyPr/>
            <a:lstStyle/>
            <a:p>
              <a:endParaRPr lang="en-US"/>
            </a:p>
          </p:txBody>
        </p:sp>
        <p:sp>
          <p:nvSpPr>
            <p:cNvPr id="13" name="TextBox 13"/>
            <p:cNvSpPr txBox="1"/>
            <p:nvPr/>
          </p:nvSpPr>
          <p:spPr>
            <a:xfrm>
              <a:off x="0" y="-19050"/>
              <a:ext cx="5035750" cy="3386750"/>
            </a:xfrm>
            <a:prstGeom prst="rect">
              <a:avLst/>
            </a:prstGeom>
          </p:spPr>
          <p:txBody>
            <a:bodyPr lIns="50800" tIns="50800" rIns="50800" bIns="50800" rtlCol="0" anchor="t"/>
            <a:lstStyle/>
            <a:p>
              <a:pPr algn="l">
                <a:lnSpc>
                  <a:spcPts val="2160"/>
                </a:lnSpc>
              </a:pPr>
              <a:r>
                <a:rPr lang="en-US" sz="1800" b="1">
                  <a:solidFill>
                    <a:srgbClr val="F18C21"/>
                  </a:solidFill>
                  <a:latin typeface="Arimo Bold"/>
                  <a:ea typeface="Arimo Bold"/>
                  <a:cs typeface="Arimo Bold"/>
                  <a:sym typeface="Arimo Bold"/>
                </a:rPr>
                <a:t>5. Prepare, submit, and negotiate offer</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Draft all offer documents and related addenda</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Review offer, disclosures, any legal issues </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Submit offer to seller or listing agent</a:t>
              </a:r>
            </a:p>
          </p:txBody>
        </p:sp>
      </p:grpSp>
      <p:sp>
        <p:nvSpPr>
          <p:cNvPr id="14" name="AutoShape 14"/>
          <p:cNvSpPr/>
          <p:nvPr/>
        </p:nvSpPr>
        <p:spPr>
          <a:xfrm rot="5124344">
            <a:off x="8581389" y="6484090"/>
            <a:ext cx="1070239" cy="0"/>
          </a:xfrm>
          <a:prstGeom prst="line">
            <a:avLst/>
          </a:prstGeom>
          <a:ln w="47625" cap="rnd">
            <a:solidFill>
              <a:srgbClr val="F18C21"/>
            </a:solidFill>
            <a:prstDash val="solid"/>
            <a:headEnd type="none" w="sm" len="sm"/>
            <a:tailEnd type="none" w="sm" len="sm"/>
          </a:ln>
        </p:spPr>
        <p:txBody>
          <a:bodyPr/>
          <a:lstStyle/>
          <a:p>
            <a:endParaRPr lang="en-US"/>
          </a:p>
        </p:txBody>
      </p:sp>
      <p:grpSp>
        <p:nvGrpSpPr>
          <p:cNvPr id="15" name="Group 15"/>
          <p:cNvGrpSpPr/>
          <p:nvPr/>
        </p:nvGrpSpPr>
        <p:grpSpPr>
          <a:xfrm>
            <a:off x="6026619" y="6659422"/>
            <a:ext cx="4372042" cy="2962738"/>
            <a:chOff x="0" y="0"/>
            <a:chExt cx="5829390" cy="3950318"/>
          </a:xfrm>
        </p:grpSpPr>
        <p:sp>
          <p:nvSpPr>
            <p:cNvPr id="16" name="Freeform 16"/>
            <p:cNvSpPr/>
            <p:nvPr/>
          </p:nvSpPr>
          <p:spPr>
            <a:xfrm>
              <a:off x="0" y="0"/>
              <a:ext cx="5829427" cy="3950335"/>
            </a:xfrm>
            <a:custGeom>
              <a:avLst/>
              <a:gdLst/>
              <a:ahLst/>
              <a:cxnLst/>
              <a:rect l="l" t="t" r="r" b="b"/>
              <a:pathLst>
                <a:path w="5829427" h="3950335">
                  <a:moveTo>
                    <a:pt x="0" y="0"/>
                  </a:moveTo>
                  <a:lnTo>
                    <a:pt x="3400425" y="0"/>
                  </a:lnTo>
                  <a:lnTo>
                    <a:pt x="4107942" y="523240"/>
                  </a:lnTo>
                  <a:lnTo>
                    <a:pt x="4857877" y="0"/>
                  </a:lnTo>
                  <a:lnTo>
                    <a:pt x="5829427" y="0"/>
                  </a:lnTo>
                  <a:lnTo>
                    <a:pt x="5829427" y="658368"/>
                  </a:lnTo>
                  <a:lnTo>
                    <a:pt x="5829427" y="1645920"/>
                  </a:lnTo>
                  <a:lnTo>
                    <a:pt x="5829427" y="3950335"/>
                  </a:lnTo>
                  <a:lnTo>
                    <a:pt x="4857877" y="3950335"/>
                  </a:lnTo>
                  <a:lnTo>
                    <a:pt x="3400425" y="3950335"/>
                  </a:lnTo>
                  <a:lnTo>
                    <a:pt x="0" y="3950335"/>
                  </a:lnTo>
                  <a:lnTo>
                    <a:pt x="0" y="1645920"/>
                  </a:lnTo>
                  <a:lnTo>
                    <a:pt x="0" y="658368"/>
                  </a:lnTo>
                  <a:close/>
                </a:path>
              </a:pathLst>
            </a:custGeom>
            <a:solidFill>
              <a:srgbClr val="0E416B"/>
            </a:solidFill>
          </p:spPr>
          <p:txBody>
            <a:bodyPr/>
            <a:lstStyle/>
            <a:p>
              <a:endParaRPr lang="en-US"/>
            </a:p>
          </p:txBody>
        </p:sp>
        <p:sp>
          <p:nvSpPr>
            <p:cNvPr id="17" name="TextBox 17"/>
            <p:cNvSpPr txBox="1"/>
            <p:nvPr/>
          </p:nvSpPr>
          <p:spPr>
            <a:xfrm>
              <a:off x="0" y="-19050"/>
              <a:ext cx="5829390" cy="3969368"/>
            </a:xfrm>
            <a:prstGeom prst="rect">
              <a:avLst/>
            </a:prstGeom>
          </p:spPr>
          <p:txBody>
            <a:bodyPr lIns="50800" tIns="50800" rIns="50800" bIns="50800" rtlCol="0" anchor="t"/>
            <a:lstStyle/>
            <a:p>
              <a:pPr algn="l">
                <a:lnSpc>
                  <a:spcPts val="2160"/>
                </a:lnSpc>
              </a:pPr>
              <a:endParaRPr/>
            </a:p>
            <a:p>
              <a:pPr algn="l">
                <a:lnSpc>
                  <a:spcPts val="2160"/>
                </a:lnSpc>
              </a:pPr>
              <a:r>
                <a:rPr lang="en-US" sz="1800" b="1">
                  <a:solidFill>
                    <a:srgbClr val="F18C21"/>
                  </a:solidFill>
                  <a:latin typeface="Arimo Bold"/>
                  <a:ea typeface="Arimo Bold"/>
                  <a:cs typeface="Arimo Bold"/>
                  <a:sym typeface="Arimo Bold"/>
                </a:rPr>
                <a:t>4. View properties and select a home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Schedule showings (some sellers require 24-hour notice)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Attend showings with you</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Narrow down prospects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Create dynamic market analysis, analyze comparable sales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Discuss offer strategy</a:t>
              </a:r>
            </a:p>
          </p:txBody>
        </p:sp>
      </p:grpSp>
      <p:sp>
        <p:nvSpPr>
          <p:cNvPr id="18" name="AutoShape 18"/>
          <p:cNvSpPr/>
          <p:nvPr/>
        </p:nvSpPr>
        <p:spPr>
          <a:xfrm flipH="1">
            <a:off x="6693571" y="4474462"/>
            <a:ext cx="405537" cy="1092602"/>
          </a:xfrm>
          <a:prstGeom prst="line">
            <a:avLst/>
          </a:prstGeom>
          <a:ln w="47625" cap="rnd">
            <a:solidFill>
              <a:srgbClr val="F18C21"/>
            </a:solidFill>
            <a:prstDash val="solid"/>
            <a:headEnd type="none" w="sm" len="sm"/>
            <a:tailEnd type="none" w="sm" len="sm"/>
          </a:ln>
        </p:spPr>
        <p:txBody>
          <a:bodyPr/>
          <a:lstStyle/>
          <a:p>
            <a:endParaRPr lang="en-US"/>
          </a:p>
        </p:txBody>
      </p:sp>
      <p:grpSp>
        <p:nvGrpSpPr>
          <p:cNvPr id="19" name="Group 19"/>
          <p:cNvGrpSpPr/>
          <p:nvPr/>
        </p:nvGrpSpPr>
        <p:grpSpPr>
          <a:xfrm>
            <a:off x="4614336" y="1969336"/>
            <a:ext cx="3776812" cy="2848521"/>
            <a:chOff x="0" y="0"/>
            <a:chExt cx="5035750" cy="3798028"/>
          </a:xfrm>
        </p:grpSpPr>
        <p:sp>
          <p:nvSpPr>
            <p:cNvPr id="20" name="Freeform 20"/>
            <p:cNvSpPr/>
            <p:nvPr/>
          </p:nvSpPr>
          <p:spPr>
            <a:xfrm>
              <a:off x="0" y="0"/>
              <a:ext cx="5035804" cy="3797935"/>
            </a:xfrm>
            <a:custGeom>
              <a:avLst/>
              <a:gdLst/>
              <a:ahLst/>
              <a:cxnLst/>
              <a:rect l="l" t="t" r="r" b="b"/>
              <a:pathLst>
                <a:path w="5035804" h="3797935">
                  <a:moveTo>
                    <a:pt x="0" y="0"/>
                  </a:moveTo>
                  <a:lnTo>
                    <a:pt x="2937510" y="0"/>
                  </a:lnTo>
                  <a:lnTo>
                    <a:pt x="4196461" y="0"/>
                  </a:lnTo>
                  <a:lnTo>
                    <a:pt x="5035804" y="0"/>
                  </a:lnTo>
                  <a:lnTo>
                    <a:pt x="5035804" y="2215515"/>
                  </a:lnTo>
                  <a:lnTo>
                    <a:pt x="5035804" y="3164967"/>
                  </a:lnTo>
                  <a:lnTo>
                    <a:pt x="5035804" y="3797935"/>
                  </a:lnTo>
                  <a:lnTo>
                    <a:pt x="4196461" y="3797935"/>
                  </a:lnTo>
                  <a:lnTo>
                    <a:pt x="3251454" y="3410077"/>
                  </a:lnTo>
                  <a:lnTo>
                    <a:pt x="2937510" y="3797935"/>
                  </a:lnTo>
                  <a:lnTo>
                    <a:pt x="0" y="3797935"/>
                  </a:lnTo>
                  <a:lnTo>
                    <a:pt x="0" y="3164967"/>
                  </a:lnTo>
                  <a:lnTo>
                    <a:pt x="0" y="2215515"/>
                  </a:lnTo>
                  <a:close/>
                </a:path>
              </a:pathLst>
            </a:custGeom>
            <a:solidFill>
              <a:srgbClr val="0E416B"/>
            </a:solidFill>
          </p:spPr>
          <p:txBody>
            <a:bodyPr/>
            <a:lstStyle/>
            <a:p>
              <a:endParaRPr lang="en-US"/>
            </a:p>
          </p:txBody>
        </p:sp>
        <p:sp>
          <p:nvSpPr>
            <p:cNvPr id="21" name="TextBox 21"/>
            <p:cNvSpPr txBox="1"/>
            <p:nvPr/>
          </p:nvSpPr>
          <p:spPr>
            <a:xfrm>
              <a:off x="0" y="-19050"/>
              <a:ext cx="5035750" cy="3817078"/>
            </a:xfrm>
            <a:prstGeom prst="rect">
              <a:avLst/>
            </a:prstGeom>
          </p:spPr>
          <p:txBody>
            <a:bodyPr lIns="50800" tIns="50800" rIns="50800" bIns="50800" rtlCol="0" anchor="t"/>
            <a:lstStyle/>
            <a:p>
              <a:pPr algn="l">
                <a:lnSpc>
                  <a:spcPts val="2160"/>
                </a:lnSpc>
              </a:pPr>
              <a:r>
                <a:rPr lang="en-US" sz="1800" b="1">
                  <a:solidFill>
                    <a:srgbClr val="F18C21"/>
                  </a:solidFill>
                  <a:latin typeface="Arimo Bold"/>
                  <a:ea typeface="Arimo Bold"/>
                  <a:cs typeface="Arimo Bold"/>
                  <a:sym typeface="Arimo Bold"/>
                </a:rPr>
                <a:t>3. Define your home-buying goals and home search criteria</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Discuss various property types and locations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Work within the confines of pre-approval range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Search MLS and other sources for properties</a:t>
              </a:r>
            </a:p>
          </p:txBody>
        </p:sp>
      </p:grpSp>
      <p:sp>
        <p:nvSpPr>
          <p:cNvPr id="22" name="AutoShape 22"/>
          <p:cNvSpPr/>
          <p:nvPr/>
        </p:nvSpPr>
        <p:spPr>
          <a:xfrm rot="5124344">
            <a:off x="3633579" y="6484090"/>
            <a:ext cx="1070239" cy="0"/>
          </a:xfrm>
          <a:prstGeom prst="line">
            <a:avLst/>
          </a:prstGeom>
          <a:ln w="47625" cap="rnd">
            <a:solidFill>
              <a:srgbClr val="F18C21"/>
            </a:solidFill>
            <a:prstDash val="solid"/>
            <a:headEnd type="none" w="sm" len="sm"/>
            <a:tailEnd type="none" w="sm" len="sm"/>
          </a:ln>
        </p:spPr>
        <p:txBody>
          <a:bodyPr/>
          <a:lstStyle/>
          <a:p>
            <a:endParaRPr lang="en-US"/>
          </a:p>
        </p:txBody>
      </p:sp>
      <p:grpSp>
        <p:nvGrpSpPr>
          <p:cNvPr id="23" name="Group 23"/>
          <p:cNvGrpSpPr/>
          <p:nvPr/>
        </p:nvGrpSpPr>
        <p:grpSpPr>
          <a:xfrm>
            <a:off x="1199124" y="6659422"/>
            <a:ext cx="4216672" cy="2962740"/>
            <a:chOff x="0" y="0"/>
            <a:chExt cx="5622230" cy="3950320"/>
          </a:xfrm>
        </p:grpSpPr>
        <p:sp>
          <p:nvSpPr>
            <p:cNvPr id="24" name="Freeform 24"/>
            <p:cNvSpPr/>
            <p:nvPr/>
          </p:nvSpPr>
          <p:spPr>
            <a:xfrm>
              <a:off x="0" y="0"/>
              <a:ext cx="5622290" cy="3950335"/>
            </a:xfrm>
            <a:custGeom>
              <a:avLst/>
              <a:gdLst/>
              <a:ahLst/>
              <a:cxnLst/>
              <a:rect l="l" t="t" r="r" b="b"/>
              <a:pathLst>
                <a:path w="5622290" h="3950335">
                  <a:moveTo>
                    <a:pt x="0" y="0"/>
                  </a:moveTo>
                  <a:lnTo>
                    <a:pt x="3279648" y="0"/>
                  </a:lnTo>
                  <a:lnTo>
                    <a:pt x="4006469" y="323469"/>
                  </a:lnTo>
                  <a:lnTo>
                    <a:pt x="4685157" y="0"/>
                  </a:lnTo>
                  <a:lnTo>
                    <a:pt x="5622290" y="0"/>
                  </a:lnTo>
                  <a:lnTo>
                    <a:pt x="5622290" y="658368"/>
                  </a:lnTo>
                  <a:lnTo>
                    <a:pt x="5622290" y="1645920"/>
                  </a:lnTo>
                  <a:lnTo>
                    <a:pt x="5622290" y="3950335"/>
                  </a:lnTo>
                  <a:lnTo>
                    <a:pt x="4685157" y="3950335"/>
                  </a:lnTo>
                  <a:lnTo>
                    <a:pt x="3279648" y="3950335"/>
                  </a:lnTo>
                  <a:lnTo>
                    <a:pt x="0" y="3950335"/>
                  </a:lnTo>
                  <a:lnTo>
                    <a:pt x="0" y="1645920"/>
                  </a:lnTo>
                  <a:lnTo>
                    <a:pt x="0" y="658368"/>
                  </a:lnTo>
                  <a:close/>
                </a:path>
              </a:pathLst>
            </a:custGeom>
            <a:solidFill>
              <a:srgbClr val="0E416B"/>
            </a:solidFill>
          </p:spPr>
          <p:txBody>
            <a:bodyPr/>
            <a:lstStyle/>
            <a:p>
              <a:endParaRPr lang="en-US"/>
            </a:p>
          </p:txBody>
        </p:sp>
        <p:sp>
          <p:nvSpPr>
            <p:cNvPr id="25" name="TextBox 25"/>
            <p:cNvSpPr txBox="1"/>
            <p:nvPr/>
          </p:nvSpPr>
          <p:spPr>
            <a:xfrm>
              <a:off x="0" y="-19050"/>
              <a:ext cx="5622230" cy="3969370"/>
            </a:xfrm>
            <a:prstGeom prst="rect">
              <a:avLst/>
            </a:prstGeom>
          </p:spPr>
          <p:txBody>
            <a:bodyPr lIns="50800" tIns="50800" rIns="50800" bIns="50800" rtlCol="0" anchor="t"/>
            <a:lstStyle/>
            <a:p>
              <a:pPr algn="l">
                <a:lnSpc>
                  <a:spcPts val="2160"/>
                </a:lnSpc>
              </a:pPr>
              <a:endParaRPr/>
            </a:p>
            <a:p>
              <a:pPr algn="l">
                <a:lnSpc>
                  <a:spcPts val="2160"/>
                </a:lnSpc>
              </a:pPr>
              <a:r>
                <a:rPr lang="en-US" sz="1800" b="1">
                  <a:solidFill>
                    <a:srgbClr val="F18C21"/>
                  </a:solidFill>
                  <a:latin typeface="Arimo Bold"/>
                  <a:ea typeface="Arimo Bold"/>
                  <a:cs typeface="Arimo Bold"/>
                  <a:sym typeface="Arimo Bold"/>
                </a:rPr>
                <a:t>2. Discuss Mortgage &amp; Pre-approval Strategy</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Helps determine buyer ability</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Refines search price range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Assists in making your offer more competitive</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Must present lender letter with any offer</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If paying cash, must present proof of funds</a:t>
              </a:r>
            </a:p>
          </p:txBody>
        </p:sp>
      </p:grpSp>
      <p:sp>
        <p:nvSpPr>
          <p:cNvPr id="26" name="AutoShape 26"/>
          <p:cNvSpPr/>
          <p:nvPr/>
        </p:nvSpPr>
        <p:spPr>
          <a:xfrm rot="5124344">
            <a:off x="1174620" y="5067346"/>
            <a:ext cx="1070239" cy="0"/>
          </a:xfrm>
          <a:prstGeom prst="line">
            <a:avLst/>
          </a:prstGeom>
          <a:ln w="47625" cap="rnd">
            <a:solidFill>
              <a:srgbClr val="F18C21"/>
            </a:solidFill>
            <a:prstDash val="solid"/>
            <a:headEnd type="none" w="sm" len="sm"/>
            <a:tailEnd type="none" w="sm" len="sm"/>
          </a:ln>
        </p:spPr>
        <p:txBody>
          <a:bodyPr/>
          <a:lstStyle/>
          <a:p>
            <a:endParaRPr lang="en-US"/>
          </a:p>
        </p:txBody>
      </p:sp>
      <p:grpSp>
        <p:nvGrpSpPr>
          <p:cNvPr id="27" name="Group 27"/>
          <p:cNvGrpSpPr/>
          <p:nvPr/>
        </p:nvGrpSpPr>
        <p:grpSpPr>
          <a:xfrm>
            <a:off x="403412" y="3015046"/>
            <a:ext cx="3776812" cy="1802811"/>
            <a:chOff x="0" y="0"/>
            <a:chExt cx="5035750" cy="2403748"/>
          </a:xfrm>
        </p:grpSpPr>
        <p:sp>
          <p:nvSpPr>
            <p:cNvPr id="28" name="Freeform 28"/>
            <p:cNvSpPr/>
            <p:nvPr/>
          </p:nvSpPr>
          <p:spPr>
            <a:xfrm>
              <a:off x="0" y="0"/>
              <a:ext cx="5035804" cy="2403856"/>
            </a:xfrm>
            <a:custGeom>
              <a:avLst/>
              <a:gdLst/>
              <a:ahLst/>
              <a:cxnLst/>
              <a:rect l="l" t="t" r="r" b="b"/>
              <a:pathLst>
                <a:path w="5035804" h="2403856">
                  <a:moveTo>
                    <a:pt x="0" y="0"/>
                  </a:moveTo>
                  <a:lnTo>
                    <a:pt x="839343" y="0"/>
                  </a:lnTo>
                  <a:lnTo>
                    <a:pt x="2098294" y="0"/>
                  </a:lnTo>
                  <a:lnTo>
                    <a:pt x="5035804" y="0"/>
                  </a:lnTo>
                  <a:lnTo>
                    <a:pt x="5035804" y="1402207"/>
                  </a:lnTo>
                  <a:lnTo>
                    <a:pt x="5035804" y="2003171"/>
                  </a:lnTo>
                  <a:lnTo>
                    <a:pt x="5035804" y="2403856"/>
                  </a:lnTo>
                  <a:lnTo>
                    <a:pt x="2098167" y="2403856"/>
                  </a:lnTo>
                  <a:lnTo>
                    <a:pt x="1653159" y="2204085"/>
                  </a:lnTo>
                  <a:lnTo>
                    <a:pt x="839216" y="2403856"/>
                  </a:lnTo>
                  <a:lnTo>
                    <a:pt x="0" y="2403856"/>
                  </a:lnTo>
                  <a:lnTo>
                    <a:pt x="0" y="2003171"/>
                  </a:lnTo>
                  <a:lnTo>
                    <a:pt x="0" y="1402207"/>
                  </a:lnTo>
                  <a:close/>
                </a:path>
              </a:pathLst>
            </a:custGeom>
            <a:solidFill>
              <a:srgbClr val="0E416B"/>
            </a:solidFill>
          </p:spPr>
          <p:txBody>
            <a:bodyPr/>
            <a:lstStyle/>
            <a:p>
              <a:endParaRPr lang="en-US"/>
            </a:p>
          </p:txBody>
        </p:sp>
        <p:sp>
          <p:nvSpPr>
            <p:cNvPr id="29" name="TextBox 29"/>
            <p:cNvSpPr txBox="1"/>
            <p:nvPr/>
          </p:nvSpPr>
          <p:spPr>
            <a:xfrm>
              <a:off x="0" y="-19050"/>
              <a:ext cx="5035750" cy="2422798"/>
            </a:xfrm>
            <a:prstGeom prst="rect">
              <a:avLst/>
            </a:prstGeom>
          </p:spPr>
          <p:txBody>
            <a:bodyPr lIns="50800" tIns="50800" rIns="50800" bIns="50800" rtlCol="0" anchor="t"/>
            <a:lstStyle/>
            <a:p>
              <a:pPr algn="l">
                <a:lnSpc>
                  <a:spcPts val="2160"/>
                </a:lnSpc>
              </a:pPr>
              <a:r>
                <a:rPr lang="en-US" sz="1800" b="1">
                  <a:solidFill>
                    <a:srgbClr val="F18C21"/>
                  </a:solidFill>
                  <a:latin typeface="Arimo Bold"/>
                  <a:ea typeface="Arimo Bold"/>
                  <a:cs typeface="Arimo Bold"/>
                  <a:sym typeface="Arimo Bold"/>
                </a:rPr>
                <a:t>1. Initial Consultation</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Discuss your dreams &amp; goals</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Provide home-buyer book</a:t>
              </a:r>
            </a:p>
            <a:p>
              <a:pPr marL="271462" lvl="1" indent="-135731" algn="l">
                <a:lnSpc>
                  <a:spcPts val="1800"/>
                </a:lnSpc>
                <a:buFont typeface="Arial"/>
                <a:buChar char="•"/>
              </a:pPr>
              <a:r>
                <a:rPr lang="en-US" sz="1500">
                  <a:solidFill>
                    <a:srgbClr val="FFFFFF"/>
                  </a:solidFill>
                  <a:latin typeface="Montserrat"/>
                  <a:ea typeface="Montserrat"/>
                  <a:cs typeface="Montserrat"/>
                  <a:sym typeface="Montserrat"/>
                </a:rPr>
                <a:t>Discuss market conditions &amp; bulletproof buyer strategy </a:t>
              </a:r>
            </a:p>
          </p:txBody>
        </p:sp>
      </p:grpSp>
      <p:sp>
        <p:nvSpPr>
          <p:cNvPr id="30" name="AutoShape 30"/>
          <p:cNvSpPr/>
          <p:nvPr/>
        </p:nvSpPr>
        <p:spPr>
          <a:xfrm rot="10677">
            <a:off x="-83602" y="5711595"/>
            <a:ext cx="18400221" cy="0"/>
          </a:xfrm>
          <a:prstGeom prst="line">
            <a:avLst/>
          </a:prstGeom>
          <a:ln w="28575" cap="rnd">
            <a:solidFill>
              <a:srgbClr val="0E416B"/>
            </a:solidFill>
            <a:prstDash val="solid"/>
            <a:headEnd type="none" w="sm" len="sm"/>
            <a:tailEnd type="none" w="sm" len="sm"/>
          </a:ln>
        </p:spPr>
        <p:txBody>
          <a:bodyPr/>
          <a:lstStyle/>
          <a:p>
            <a:endParaRPr lang="en-US"/>
          </a:p>
        </p:txBody>
      </p:sp>
      <p:grpSp>
        <p:nvGrpSpPr>
          <p:cNvPr id="31" name="Group 31"/>
          <p:cNvGrpSpPr/>
          <p:nvPr/>
        </p:nvGrpSpPr>
        <p:grpSpPr>
          <a:xfrm>
            <a:off x="1261341" y="5272722"/>
            <a:ext cx="896798" cy="896798"/>
            <a:chOff x="0" y="0"/>
            <a:chExt cx="1195730" cy="1195730"/>
          </a:xfrm>
        </p:grpSpPr>
        <p:sp>
          <p:nvSpPr>
            <p:cNvPr id="32" name="Freeform 32"/>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33" name="Freeform 33"/>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34" name="TextBox 34"/>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1</a:t>
              </a:r>
            </a:p>
          </p:txBody>
        </p:sp>
      </p:grpSp>
      <p:grpSp>
        <p:nvGrpSpPr>
          <p:cNvPr id="35" name="Group 35"/>
          <p:cNvGrpSpPr/>
          <p:nvPr/>
        </p:nvGrpSpPr>
        <p:grpSpPr>
          <a:xfrm>
            <a:off x="3731826" y="5272722"/>
            <a:ext cx="896797" cy="896798"/>
            <a:chOff x="0" y="0"/>
            <a:chExt cx="1195730" cy="1195730"/>
          </a:xfrm>
        </p:grpSpPr>
        <p:sp>
          <p:nvSpPr>
            <p:cNvPr id="36" name="Freeform 36"/>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37" name="Freeform 37"/>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38" name="TextBox 38"/>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2</a:t>
              </a:r>
            </a:p>
          </p:txBody>
        </p:sp>
      </p:grpSp>
      <p:grpSp>
        <p:nvGrpSpPr>
          <p:cNvPr id="39" name="Group 39"/>
          <p:cNvGrpSpPr/>
          <p:nvPr/>
        </p:nvGrpSpPr>
        <p:grpSpPr>
          <a:xfrm>
            <a:off x="6202311" y="5272722"/>
            <a:ext cx="896798" cy="896798"/>
            <a:chOff x="0" y="0"/>
            <a:chExt cx="1195730" cy="1195730"/>
          </a:xfrm>
        </p:grpSpPr>
        <p:sp>
          <p:nvSpPr>
            <p:cNvPr id="40" name="Freeform 40"/>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41" name="Freeform 41"/>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42" name="TextBox 42"/>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3</a:t>
              </a:r>
            </a:p>
          </p:txBody>
        </p:sp>
      </p:grpSp>
      <p:grpSp>
        <p:nvGrpSpPr>
          <p:cNvPr id="43" name="Group 43"/>
          <p:cNvGrpSpPr/>
          <p:nvPr/>
        </p:nvGrpSpPr>
        <p:grpSpPr>
          <a:xfrm>
            <a:off x="8672796" y="5272722"/>
            <a:ext cx="896798" cy="896798"/>
            <a:chOff x="0" y="0"/>
            <a:chExt cx="1195730" cy="1195730"/>
          </a:xfrm>
        </p:grpSpPr>
        <p:sp>
          <p:nvSpPr>
            <p:cNvPr id="44" name="Freeform 44"/>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45" name="Freeform 45"/>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46" name="TextBox 46"/>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4</a:t>
              </a:r>
            </a:p>
          </p:txBody>
        </p:sp>
      </p:grpSp>
      <p:grpSp>
        <p:nvGrpSpPr>
          <p:cNvPr id="47" name="Group 47"/>
          <p:cNvGrpSpPr/>
          <p:nvPr/>
        </p:nvGrpSpPr>
        <p:grpSpPr>
          <a:xfrm>
            <a:off x="11143281" y="5272722"/>
            <a:ext cx="896798" cy="896798"/>
            <a:chOff x="0" y="0"/>
            <a:chExt cx="1195730" cy="1195730"/>
          </a:xfrm>
        </p:grpSpPr>
        <p:sp>
          <p:nvSpPr>
            <p:cNvPr id="48" name="Freeform 48"/>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49" name="Freeform 49"/>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50" name="TextBox 50"/>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5</a:t>
              </a:r>
            </a:p>
          </p:txBody>
        </p:sp>
      </p:grpSp>
      <p:grpSp>
        <p:nvGrpSpPr>
          <p:cNvPr id="51" name="Group 51"/>
          <p:cNvGrpSpPr/>
          <p:nvPr/>
        </p:nvGrpSpPr>
        <p:grpSpPr>
          <a:xfrm>
            <a:off x="13613766" y="5272722"/>
            <a:ext cx="896798" cy="896798"/>
            <a:chOff x="0" y="0"/>
            <a:chExt cx="1195730" cy="1195730"/>
          </a:xfrm>
        </p:grpSpPr>
        <p:sp>
          <p:nvSpPr>
            <p:cNvPr id="52" name="Freeform 52"/>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53" name="Freeform 53"/>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54" name="TextBox 54"/>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6</a:t>
              </a:r>
            </a:p>
          </p:txBody>
        </p:sp>
      </p:grpSp>
      <p:grpSp>
        <p:nvGrpSpPr>
          <p:cNvPr id="55" name="Group 55"/>
          <p:cNvGrpSpPr/>
          <p:nvPr/>
        </p:nvGrpSpPr>
        <p:grpSpPr>
          <a:xfrm>
            <a:off x="16084249" y="5272722"/>
            <a:ext cx="896798" cy="896798"/>
            <a:chOff x="0" y="0"/>
            <a:chExt cx="1195730" cy="1195730"/>
          </a:xfrm>
        </p:grpSpPr>
        <p:sp>
          <p:nvSpPr>
            <p:cNvPr id="56" name="Freeform 56"/>
            <p:cNvSpPr/>
            <p:nvPr/>
          </p:nvSpPr>
          <p:spPr>
            <a:xfrm>
              <a:off x="19050" y="19050"/>
              <a:ext cx="1157605" cy="1157605"/>
            </a:xfrm>
            <a:custGeom>
              <a:avLst/>
              <a:gdLst/>
              <a:ahLst/>
              <a:cxnLst/>
              <a:rect l="l" t="t" r="r" b="b"/>
              <a:pathLst>
                <a:path w="1157605" h="1157605">
                  <a:moveTo>
                    <a:pt x="0" y="578866"/>
                  </a:moveTo>
                  <a:cubicBezTo>
                    <a:pt x="0" y="259207"/>
                    <a:pt x="259207" y="0"/>
                    <a:pt x="578866" y="0"/>
                  </a:cubicBezTo>
                  <a:cubicBezTo>
                    <a:pt x="898525" y="0"/>
                    <a:pt x="1157605" y="259207"/>
                    <a:pt x="1157605" y="578866"/>
                  </a:cubicBezTo>
                  <a:cubicBezTo>
                    <a:pt x="1157605" y="898525"/>
                    <a:pt x="898525" y="1157605"/>
                    <a:pt x="578866" y="1157605"/>
                  </a:cubicBezTo>
                  <a:cubicBezTo>
                    <a:pt x="259207" y="1157605"/>
                    <a:pt x="0" y="898525"/>
                    <a:pt x="0" y="578866"/>
                  </a:cubicBezTo>
                  <a:close/>
                </a:path>
              </a:pathLst>
            </a:custGeom>
            <a:solidFill>
              <a:srgbClr val="F18C21"/>
            </a:solidFill>
          </p:spPr>
          <p:txBody>
            <a:bodyPr/>
            <a:lstStyle/>
            <a:p>
              <a:endParaRPr lang="en-US"/>
            </a:p>
          </p:txBody>
        </p:sp>
        <p:sp>
          <p:nvSpPr>
            <p:cNvPr id="57" name="Freeform 57"/>
            <p:cNvSpPr/>
            <p:nvPr/>
          </p:nvSpPr>
          <p:spPr>
            <a:xfrm>
              <a:off x="0" y="0"/>
              <a:ext cx="1195832" cy="1195832"/>
            </a:xfrm>
            <a:custGeom>
              <a:avLst/>
              <a:gdLst/>
              <a:ahLst/>
              <a:cxnLst/>
              <a:rect l="l" t="t" r="r" b="b"/>
              <a:pathLst>
                <a:path w="1195832" h="1195832">
                  <a:moveTo>
                    <a:pt x="0" y="597916"/>
                  </a:moveTo>
                  <a:cubicBezTo>
                    <a:pt x="0" y="267716"/>
                    <a:pt x="267716" y="0"/>
                    <a:pt x="597916" y="0"/>
                  </a:cubicBezTo>
                  <a:lnTo>
                    <a:pt x="597916" y="19050"/>
                  </a:lnTo>
                  <a:lnTo>
                    <a:pt x="597916" y="0"/>
                  </a:lnTo>
                  <a:cubicBezTo>
                    <a:pt x="928116" y="0"/>
                    <a:pt x="1195832" y="267716"/>
                    <a:pt x="1195832" y="597916"/>
                  </a:cubicBezTo>
                  <a:lnTo>
                    <a:pt x="1176782" y="597916"/>
                  </a:lnTo>
                  <a:lnTo>
                    <a:pt x="1195832" y="597916"/>
                  </a:lnTo>
                  <a:cubicBezTo>
                    <a:pt x="1195832" y="928116"/>
                    <a:pt x="928116" y="1195832"/>
                    <a:pt x="597916" y="1195832"/>
                  </a:cubicBezTo>
                  <a:lnTo>
                    <a:pt x="597916" y="1176782"/>
                  </a:lnTo>
                  <a:lnTo>
                    <a:pt x="597916" y="1195832"/>
                  </a:lnTo>
                  <a:cubicBezTo>
                    <a:pt x="267716" y="1195705"/>
                    <a:pt x="0" y="928116"/>
                    <a:pt x="0" y="597916"/>
                  </a:cubicBezTo>
                  <a:lnTo>
                    <a:pt x="19050" y="597916"/>
                  </a:lnTo>
                  <a:lnTo>
                    <a:pt x="38100" y="597916"/>
                  </a:lnTo>
                  <a:lnTo>
                    <a:pt x="19050" y="597916"/>
                  </a:lnTo>
                  <a:lnTo>
                    <a:pt x="0" y="597916"/>
                  </a:lnTo>
                  <a:moveTo>
                    <a:pt x="38100" y="597916"/>
                  </a:moveTo>
                  <a:cubicBezTo>
                    <a:pt x="38100" y="608457"/>
                    <a:pt x="29591" y="616966"/>
                    <a:pt x="19050" y="616966"/>
                  </a:cubicBezTo>
                  <a:cubicBezTo>
                    <a:pt x="8509" y="616966"/>
                    <a:pt x="0" y="608330"/>
                    <a:pt x="0" y="597916"/>
                  </a:cubicBezTo>
                  <a:cubicBezTo>
                    <a:pt x="0" y="587502"/>
                    <a:pt x="8509" y="578866"/>
                    <a:pt x="19050" y="578866"/>
                  </a:cubicBezTo>
                  <a:cubicBezTo>
                    <a:pt x="29591" y="578866"/>
                    <a:pt x="38100" y="587375"/>
                    <a:pt x="38100" y="597916"/>
                  </a:cubicBezTo>
                  <a:cubicBezTo>
                    <a:pt x="38100" y="907034"/>
                    <a:pt x="288671" y="1157605"/>
                    <a:pt x="597916" y="1157605"/>
                  </a:cubicBezTo>
                  <a:cubicBezTo>
                    <a:pt x="907161" y="1157605"/>
                    <a:pt x="1157605" y="907034"/>
                    <a:pt x="1157605" y="597916"/>
                  </a:cubicBezTo>
                  <a:cubicBezTo>
                    <a:pt x="1157605" y="288798"/>
                    <a:pt x="907034" y="38100"/>
                    <a:pt x="597916" y="38100"/>
                  </a:cubicBezTo>
                  <a:lnTo>
                    <a:pt x="597916" y="19050"/>
                  </a:lnTo>
                  <a:lnTo>
                    <a:pt x="597916" y="38100"/>
                  </a:lnTo>
                  <a:cubicBezTo>
                    <a:pt x="288671" y="38100"/>
                    <a:pt x="38100" y="288671"/>
                    <a:pt x="38100" y="597916"/>
                  </a:cubicBezTo>
                  <a:close/>
                </a:path>
              </a:pathLst>
            </a:custGeom>
            <a:solidFill>
              <a:srgbClr val="FFFFFF"/>
            </a:solidFill>
          </p:spPr>
          <p:txBody>
            <a:bodyPr/>
            <a:lstStyle/>
            <a:p>
              <a:endParaRPr lang="en-US"/>
            </a:p>
          </p:txBody>
        </p:sp>
        <p:sp>
          <p:nvSpPr>
            <p:cNvPr id="58" name="TextBox 58"/>
            <p:cNvSpPr txBox="1"/>
            <p:nvPr/>
          </p:nvSpPr>
          <p:spPr>
            <a:xfrm>
              <a:off x="0" y="-19050"/>
              <a:ext cx="1195730" cy="1214780"/>
            </a:xfrm>
            <a:prstGeom prst="rect">
              <a:avLst/>
            </a:prstGeom>
          </p:spPr>
          <p:txBody>
            <a:bodyPr lIns="50800" tIns="50800" rIns="50800" bIns="50800" rtlCol="0" anchor="ctr"/>
            <a:lstStyle/>
            <a:p>
              <a:pPr algn="ctr">
                <a:lnSpc>
                  <a:spcPts val="5040"/>
                </a:lnSpc>
              </a:pPr>
              <a:r>
                <a:rPr lang="en-US" sz="4200" b="1">
                  <a:solidFill>
                    <a:srgbClr val="FFFFFF"/>
                  </a:solidFill>
                  <a:latin typeface="Arimo Bold"/>
                  <a:ea typeface="Arimo Bold"/>
                  <a:cs typeface="Arimo Bold"/>
                  <a:sym typeface="Arimo Bold"/>
                </a:rPr>
                <a:t>7</a:t>
              </a:r>
            </a:p>
          </p:txBody>
        </p:sp>
      </p:grpSp>
      <p:grpSp>
        <p:nvGrpSpPr>
          <p:cNvPr id="59" name="Group 59"/>
          <p:cNvGrpSpPr/>
          <p:nvPr/>
        </p:nvGrpSpPr>
        <p:grpSpPr>
          <a:xfrm>
            <a:off x="15403" y="-5840"/>
            <a:ext cx="18287934" cy="1175413"/>
            <a:chOff x="0" y="0"/>
            <a:chExt cx="4816575" cy="309574"/>
          </a:xfrm>
        </p:grpSpPr>
        <p:sp>
          <p:nvSpPr>
            <p:cNvPr id="60" name="Freeform 60"/>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61" name="TextBox 61"/>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62" name="TextBox 62"/>
          <p:cNvSpPr txBox="1"/>
          <p:nvPr/>
        </p:nvSpPr>
        <p:spPr>
          <a:xfrm>
            <a:off x="1141500" y="180975"/>
            <a:ext cx="14373096" cy="847725"/>
          </a:xfrm>
          <a:prstGeom prst="rect">
            <a:avLst/>
          </a:prstGeom>
        </p:spPr>
        <p:txBody>
          <a:bodyPr lIns="0" tIns="0" rIns="0" bIns="0" rtlCol="0" anchor="t">
            <a:spAutoFit/>
          </a:bodyPr>
          <a:lstStyle/>
          <a:p>
            <a:pPr algn="l">
              <a:lnSpc>
                <a:spcPts val="6480"/>
              </a:lnSpc>
            </a:pPr>
            <a:r>
              <a:rPr lang="en-US" sz="5400" b="1" spc="64">
                <a:solidFill>
                  <a:srgbClr val="FFFFFF"/>
                </a:solidFill>
                <a:latin typeface="Arimo Bold"/>
                <a:ea typeface="Arimo Bold"/>
                <a:cs typeface="Arimo Bold"/>
                <a:sym typeface="Arimo Bold"/>
              </a:rPr>
              <a:t>ELITE Home Buyer Process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6" name="Freeform 6"/>
          <p:cNvSpPr/>
          <p:nvPr/>
        </p:nvSpPr>
        <p:spPr>
          <a:xfrm>
            <a:off x="1883836" y="1532846"/>
            <a:ext cx="14520329" cy="7157646"/>
          </a:xfrm>
          <a:custGeom>
            <a:avLst/>
            <a:gdLst/>
            <a:ahLst/>
            <a:cxnLst/>
            <a:rect l="l" t="t" r="r" b="b"/>
            <a:pathLst>
              <a:path w="14520329" h="7157646">
                <a:moveTo>
                  <a:pt x="0" y="0"/>
                </a:moveTo>
                <a:lnTo>
                  <a:pt x="14520328" y="0"/>
                </a:lnTo>
                <a:lnTo>
                  <a:pt x="14520328" y="7157646"/>
                </a:lnTo>
                <a:lnTo>
                  <a:pt x="0" y="7157646"/>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074986" y="299734"/>
            <a:ext cx="5475684" cy="528320"/>
          </a:xfrm>
          <a:prstGeom prst="rect">
            <a:avLst/>
          </a:prstGeom>
        </p:spPr>
        <p:txBody>
          <a:bodyPr lIns="0" tIns="0" rIns="0" bIns="0" rtlCol="0" anchor="t">
            <a:spAutoFit/>
          </a:bodyPr>
          <a:lstStyle/>
          <a:p>
            <a:pPr algn="l">
              <a:lnSpc>
                <a:spcPts val="4480"/>
              </a:lnSpc>
            </a:pPr>
            <a:r>
              <a:rPr lang="en-US" sz="3200" b="1">
                <a:solidFill>
                  <a:srgbClr val="FFFFFF"/>
                </a:solidFill>
                <a:latin typeface="Nourd Bold"/>
                <a:ea typeface="Nourd Bold"/>
                <a:cs typeface="Nourd Bold"/>
                <a:sym typeface="Nourd Bold"/>
              </a:rPr>
              <a:t>Representation Strategies</a:t>
            </a:r>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02069" y="3036556"/>
            <a:ext cx="11283863" cy="4109113"/>
          </a:xfrm>
          <a:prstGeom prst="rect">
            <a:avLst/>
          </a:prstGeom>
        </p:spPr>
        <p:txBody>
          <a:bodyPr lIns="0" tIns="0" rIns="0" bIns="0" rtlCol="0" anchor="t">
            <a:spAutoFit/>
          </a:bodyPr>
          <a:lstStyle/>
          <a:p>
            <a:pPr algn="l">
              <a:lnSpc>
                <a:spcPts val="8188"/>
              </a:lnSpc>
            </a:pPr>
            <a:r>
              <a:rPr lang="en-US" sz="5848" b="1">
                <a:solidFill>
                  <a:srgbClr val="0E416B"/>
                </a:solidFill>
                <a:latin typeface="Canva Sans Bold"/>
                <a:ea typeface="Canva Sans Bold"/>
                <a:cs typeface="Canva Sans Bold"/>
                <a:sym typeface="Canva Sans Bold"/>
              </a:rPr>
              <a:t>How confident are you with your knowledge of Mortgage Interest Rates and how they work?</a:t>
            </a:r>
          </a:p>
        </p:txBody>
      </p:sp>
      <p:sp>
        <p:nvSpPr>
          <p:cNvPr id="3" name="Freeform 3"/>
          <p:cNvSpPr/>
          <p:nvPr/>
        </p:nvSpPr>
        <p:spPr>
          <a:xfrm>
            <a:off x="2618701" y="1815451"/>
            <a:ext cx="883368" cy="1325880"/>
          </a:xfrm>
          <a:custGeom>
            <a:avLst/>
            <a:gdLst/>
            <a:ahLst/>
            <a:cxnLst/>
            <a:rect l="l" t="t" r="r" b="b"/>
            <a:pathLst>
              <a:path w="883368" h="1325880">
                <a:moveTo>
                  <a:pt x="0" y="0"/>
                </a:moveTo>
                <a:lnTo>
                  <a:pt x="883368" y="0"/>
                </a:lnTo>
                <a:lnTo>
                  <a:pt x="883368"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917288" y="4049908"/>
            <a:ext cx="1793746" cy="331540"/>
          </a:xfrm>
          <a:prstGeom prst="rect">
            <a:avLst/>
          </a:prstGeom>
        </p:spPr>
        <p:txBody>
          <a:bodyPr lIns="0" tIns="0" rIns="0" bIns="0" rtlCol="0" anchor="t">
            <a:spAutoFit/>
          </a:bodyPr>
          <a:lstStyle/>
          <a:p>
            <a:pPr algn="ctr">
              <a:lnSpc>
                <a:spcPts val="2726"/>
              </a:lnSpc>
            </a:pPr>
            <a:r>
              <a:rPr lang="en-US" sz="1947" b="1">
                <a:solidFill>
                  <a:srgbClr val="0D0E11"/>
                </a:solidFill>
                <a:latin typeface="Nourd Bold"/>
                <a:ea typeface="Nourd Bold"/>
                <a:cs typeface="Nourd Bold"/>
                <a:sym typeface="Nourd Bold"/>
              </a:rPr>
              <a:t>1938-2009</a:t>
            </a:r>
          </a:p>
        </p:txBody>
      </p:sp>
      <p:sp>
        <p:nvSpPr>
          <p:cNvPr id="6" name="Freeform 6"/>
          <p:cNvSpPr/>
          <p:nvPr/>
        </p:nvSpPr>
        <p:spPr>
          <a:xfrm>
            <a:off x="1559243" y="3101448"/>
            <a:ext cx="2130897" cy="1576864"/>
          </a:xfrm>
          <a:custGeom>
            <a:avLst/>
            <a:gdLst/>
            <a:ahLst/>
            <a:cxnLst/>
            <a:rect l="l" t="t" r="r" b="b"/>
            <a:pathLst>
              <a:path w="2130897" h="1576864">
                <a:moveTo>
                  <a:pt x="0" y="0"/>
                </a:moveTo>
                <a:lnTo>
                  <a:pt x="2130897" y="0"/>
                </a:lnTo>
                <a:lnTo>
                  <a:pt x="2130897" y="1576864"/>
                </a:lnTo>
                <a:lnTo>
                  <a:pt x="0" y="15768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4177215" y="3101448"/>
            <a:ext cx="2130897" cy="1576864"/>
          </a:xfrm>
          <a:custGeom>
            <a:avLst/>
            <a:gdLst/>
            <a:ahLst/>
            <a:cxnLst/>
            <a:rect l="l" t="t" r="r" b="b"/>
            <a:pathLst>
              <a:path w="2130897" h="1576864">
                <a:moveTo>
                  <a:pt x="2130897" y="0"/>
                </a:moveTo>
                <a:lnTo>
                  <a:pt x="0" y="0"/>
                </a:lnTo>
                <a:lnTo>
                  <a:pt x="0" y="1576864"/>
                </a:lnTo>
                <a:lnTo>
                  <a:pt x="2130897" y="1576864"/>
                </a:lnTo>
                <a:lnTo>
                  <a:pt x="213089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2920363" y="2453072"/>
            <a:ext cx="1790671" cy="1405676"/>
          </a:xfrm>
          <a:custGeom>
            <a:avLst/>
            <a:gdLst/>
            <a:ahLst/>
            <a:cxnLst/>
            <a:rect l="l" t="t" r="r" b="b"/>
            <a:pathLst>
              <a:path w="1790671" h="1405676">
                <a:moveTo>
                  <a:pt x="0" y="0"/>
                </a:moveTo>
                <a:lnTo>
                  <a:pt x="1790671" y="0"/>
                </a:lnTo>
                <a:lnTo>
                  <a:pt x="1790671" y="1405676"/>
                </a:lnTo>
                <a:lnTo>
                  <a:pt x="0" y="1405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32584" y="2453072"/>
            <a:ext cx="1966230" cy="1627055"/>
          </a:xfrm>
          <a:custGeom>
            <a:avLst/>
            <a:gdLst/>
            <a:ahLst/>
            <a:cxnLst/>
            <a:rect l="l" t="t" r="r" b="b"/>
            <a:pathLst>
              <a:path w="1966230" h="1627055">
                <a:moveTo>
                  <a:pt x="0" y="0"/>
                </a:moveTo>
                <a:lnTo>
                  <a:pt x="1966230" y="0"/>
                </a:lnTo>
                <a:lnTo>
                  <a:pt x="1966230" y="1627055"/>
                </a:lnTo>
                <a:lnTo>
                  <a:pt x="0" y="1627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997777" y="2471233"/>
            <a:ext cx="1790671" cy="1405676"/>
          </a:xfrm>
          <a:custGeom>
            <a:avLst/>
            <a:gdLst/>
            <a:ahLst/>
            <a:cxnLst/>
            <a:rect l="l" t="t" r="r" b="b"/>
            <a:pathLst>
              <a:path w="1790671" h="1405676">
                <a:moveTo>
                  <a:pt x="0" y="0"/>
                </a:moveTo>
                <a:lnTo>
                  <a:pt x="1790670" y="0"/>
                </a:lnTo>
                <a:lnTo>
                  <a:pt x="1790670" y="1405677"/>
                </a:lnTo>
                <a:lnTo>
                  <a:pt x="0" y="1405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4909997" y="2453072"/>
            <a:ext cx="1966230" cy="1627055"/>
          </a:xfrm>
          <a:custGeom>
            <a:avLst/>
            <a:gdLst/>
            <a:ahLst/>
            <a:cxnLst/>
            <a:rect l="l" t="t" r="r" b="b"/>
            <a:pathLst>
              <a:path w="1966230" h="1627055">
                <a:moveTo>
                  <a:pt x="0" y="0"/>
                </a:moveTo>
                <a:lnTo>
                  <a:pt x="1966230" y="0"/>
                </a:lnTo>
                <a:lnTo>
                  <a:pt x="1966230" y="1627055"/>
                </a:lnTo>
                <a:lnTo>
                  <a:pt x="0" y="1627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5400000">
            <a:off x="15366030" y="4726072"/>
            <a:ext cx="1054164" cy="449337"/>
          </a:xfrm>
          <a:custGeom>
            <a:avLst/>
            <a:gdLst/>
            <a:ahLst/>
            <a:cxnLst/>
            <a:rect l="l" t="t" r="r" b="b"/>
            <a:pathLst>
              <a:path w="1054164" h="449337">
                <a:moveTo>
                  <a:pt x="0" y="0"/>
                </a:moveTo>
                <a:lnTo>
                  <a:pt x="1054164" y="0"/>
                </a:lnTo>
                <a:lnTo>
                  <a:pt x="1054164" y="449337"/>
                </a:lnTo>
                <a:lnTo>
                  <a:pt x="0" y="4493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3" name="Group 13"/>
          <p:cNvGrpSpPr>
            <a:grpSpLocks noChangeAspect="1"/>
          </p:cNvGrpSpPr>
          <p:nvPr/>
        </p:nvGrpSpPr>
        <p:grpSpPr>
          <a:xfrm>
            <a:off x="8102806" y="2520315"/>
            <a:ext cx="5246370" cy="5246370"/>
            <a:chOff x="0" y="0"/>
            <a:chExt cx="14840029" cy="14840029"/>
          </a:xfrm>
        </p:grpSpPr>
        <p:sp>
          <p:nvSpPr>
            <p:cNvPr id="14" name="Freeform 1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F18C21"/>
            </a:solidFill>
          </p:spPr>
          <p:txBody>
            <a:bodyPr/>
            <a:lstStyle/>
            <a:p>
              <a:endParaRPr lang="en-US"/>
            </a:p>
          </p:txBody>
        </p:sp>
        <p:sp>
          <p:nvSpPr>
            <p:cNvPr id="15" name="Freeform 1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6" name="Freeform 1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10"/>
              <a:stretch>
                <a:fillRect l="-16443" r="-16443"/>
              </a:stretch>
            </a:blipFill>
          </p:spPr>
          <p:txBody>
            <a:bodyPr/>
            <a:lstStyle/>
            <a:p>
              <a:endParaRPr lang="en-US"/>
            </a:p>
          </p:txBody>
        </p:sp>
      </p:grpSp>
      <p:sp>
        <p:nvSpPr>
          <p:cNvPr id="17" name="TextBox 17"/>
          <p:cNvSpPr txBox="1"/>
          <p:nvPr/>
        </p:nvSpPr>
        <p:spPr>
          <a:xfrm>
            <a:off x="1028700" y="299734"/>
            <a:ext cx="11837383" cy="528320"/>
          </a:xfrm>
          <a:prstGeom prst="rect">
            <a:avLst/>
          </a:prstGeom>
        </p:spPr>
        <p:txBody>
          <a:bodyPr lIns="0" tIns="0" rIns="0" bIns="0" rtlCol="0" anchor="t">
            <a:spAutoFit/>
          </a:bodyPr>
          <a:lstStyle/>
          <a:p>
            <a:pPr algn="ctr">
              <a:lnSpc>
                <a:spcPts val="4480"/>
              </a:lnSpc>
            </a:pPr>
            <a:r>
              <a:rPr lang="en-US" sz="3200" b="1">
                <a:solidFill>
                  <a:srgbClr val="FFFFFF"/>
                </a:solidFill>
                <a:latin typeface="Nourd Bold"/>
                <a:ea typeface="Nourd Bold"/>
                <a:cs typeface="Nourd Bold"/>
                <a:sym typeface="Nourd Bold"/>
              </a:rPr>
              <a:t>Understanding Rates and How Rates Can Work for YOU</a:t>
            </a:r>
          </a:p>
        </p:txBody>
      </p:sp>
      <p:sp>
        <p:nvSpPr>
          <p:cNvPr id="18" name="TextBox 18"/>
          <p:cNvSpPr txBox="1"/>
          <p:nvPr/>
        </p:nvSpPr>
        <p:spPr>
          <a:xfrm>
            <a:off x="1028700" y="5409030"/>
            <a:ext cx="2732376" cy="2119895"/>
          </a:xfrm>
          <a:prstGeom prst="rect">
            <a:avLst/>
          </a:prstGeom>
        </p:spPr>
        <p:txBody>
          <a:bodyPr lIns="0" tIns="0" rIns="0" bIns="0" rtlCol="0" anchor="t">
            <a:spAutoFit/>
          </a:bodyPr>
          <a:lstStyle/>
          <a:p>
            <a:pPr algn="ctr">
              <a:lnSpc>
                <a:spcPts val="3380"/>
              </a:lnSpc>
            </a:pPr>
            <a:r>
              <a:rPr lang="en-US" sz="2414">
                <a:solidFill>
                  <a:srgbClr val="0E416B"/>
                </a:solidFill>
                <a:latin typeface="Nourd"/>
                <a:ea typeface="Nourd"/>
                <a:cs typeface="Nourd"/>
                <a:sym typeface="Nourd"/>
              </a:rPr>
              <a:t>Conforming</a:t>
            </a:r>
          </a:p>
          <a:p>
            <a:pPr algn="ctr">
              <a:lnSpc>
                <a:spcPts val="3380"/>
              </a:lnSpc>
            </a:pPr>
            <a:r>
              <a:rPr lang="en-US" sz="2414">
                <a:solidFill>
                  <a:srgbClr val="0E416B"/>
                </a:solidFill>
                <a:latin typeface="Nourd"/>
                <a:ea typeface="Nourd"/>
                <a:cs typeface="Nourd"/>
                <a:sym typeface="Nourd"/>
              </a:rPr>
              <a:t>Rates were the same for</a:t>
            </a:r>
          </a:p>
          <a:p>
            <a:pPr algn="ctr">
              <a:lnSpc>
                <a:spcPts val="3380"/>
              </a:lnSpc>
            </a:pPr>
            <a:r>
              <a:rPr lang="en-US" sz="2414">
                <a:solidFill>
                  <a:srgbClr val="0E416B"/>
                </a:solidFill>
                <a:latin typeface="Nourd"/>
                <a:ea typeface="Nourd"/>
                <a:cs typeface="Nourd"/>
                <a:sym typeface="Nourd"/>
              </a:rPr>
              <a:t>Everyone who qualified</a:t>
            </a:r>
          </a:p>
        </p:txBody>
      </p:sp>
      <p:sp>
        <p:nvSpPr>
          <p:cNvPr id="19" name="TextBox 19"/>
          <p:cNvSpPr txBox="1"/>
          <p:nvPr/>
        </p:nvSpPr>
        <p:spPr>
          <a:xfrm>
            <a:off x="4192682" y="5408097"/>
            <a:ext cx="2732376" cy="2548520"/>
          </a:xfrm>
          <a:prstGeom prst="rect">
            <a:avLst/>
          </a:prstGeom>
        </p:spPr>
        <p:txBody>
          <a:bodyPr lIns="0" tIns="0" rIns="0" bIns="0" rtlCol="0" anchor="t">
            <a:spAutoFit/>
          </a:bodyPr>
          <a:lstStyle/>
          <a:p>
            <a:pPr algn="ctr">
              <a:lnSpc>
                <a:spcPts val="3380"/>
              </a:lnSpc>
            </a:pPr>
            <a:r>
              <a:rPr lang="en-US" sz="2414">
                <a:solidFill>
                  <a:srgbClr val="0E416B"/>
                </a:solidFill>
                <a:latin typeface="Nourd"/>
                <a:ea typeface="Nourd"/>
                <a:cs typeface="Nourd"/>
                <a:sym typeface="Nourd"/>
              </a:rPr>
              <a:t>Sub-Prime</a:t>
            </a:r>
          </a:p>
          <a:p>
            <a:pPr algn="ctr">
              <a:lnSpc>
                <a:spcPts val="3380"/>
              </a:lnSpc>
            </a:pPr>
            <a:r>
              <a:rPr lang="en-US" sz="2414">
                <a:solidFill>
                  <a:srgbClr val="0E416B"/>
                </a:solidFill>
                <a:latin typeface="Nourd"/>
                <a:ea typeface="Nourd"/>
                <a:cs typeface="Nourd"/>
                <a:sym typeface="Nourd"/>
              </a:rPr>
              <a:t>“Non-conforming”</a:t>
            </a:r>
          </a:p>
          <a:p>
            <a:pPr algn="ctr">
              <a:lnSpc>
                <a:spcPts val="3380"/>
              </a:lnSpc>
            </a:pPr>
            <a:r>
              <a:rPr lang="en-US" sz="2414">
                <a:solidFill>
                  <a:srgbClr val="0E416B"/>
                </a:solidFill>
                <a:latin typeface="Nourd"/>
                <a:ea typeface="Nourd"/>
                <a:cs typeface="Nourd"/>
                <a:sym typeface="Nourd"/>
              </a:rPr>
              <a:t>Rates varied greatly, based </a:t>
            </a:r>
          </a:p>
          <a:p>
            <a:pPr algn="ctr">
              <a:lnSpc>
                <a:spcPts val="3380"/>
              </a:lnSpc>
            </a:pPr>
            <a:r>
              <a:rPr lang="en-US" sz="2414">
                <a:solidFill>
                  <a:srgbClr val="0E416B"/>
                </a:solidFill>
                <a:latin typeface="Nourd"/>
                <a:ea typeface="Nourd"/>
                <a:cs typeface="Nourd"/>
                <a:sym typeface="Nourd"/>
              </a:rPr>
              <a:t>on anything &amp; everything</a:t>
            </a:r>
          </a:p>
        </p:txBody>
      </p:sp>
      <p:sp>
        <p:nvSpPr>
          <p:cNvPr id="20" name="TextBox 20"/>
          <p:cNvSpPr txBox="1"/>
          <p:nvPr/>
        </p:nvSpPr>
        <p:spPr>
          <a:xfrm>
            <a:off x="14941392" y="4068140"/>
            <a:ext cx="1903440" cy="331470"/>
          </a:xfrm>
          <a:prstGeom prst="rect">
            <a:avLst/>
          </a:prstGeom>
        </p:spPr>
        <p:txBody>
          <a:bodyPr lIns="0" tIns="0" rIns="0" bIns="0" rtlCol="0" anchor="t">
            <a:spAutoFit/>
          </a:bodyPr>
          <a:lstStyle/>
          <a:p>
            <a:pPr algn="ctr">
              <a:lnSpc>
                <a:spcPts val="2729"/>
              </a:lnSpc>
            </a:pPr>
            <a:r>
              <a:rPr lang="en-US" sz="1950" b="1">
                <a:solidFill>
                  <a:srgbClr val="0E416B"/>
                </a:solidFill>
                <a:latin typeface="Nourd Bold"/>
                <a:ea typeface="Nourd Bold"/>
                <a:cs typeface="Nourd Bold"/>
                <a:sym typeface="Nourd Bold"/>
              </a:rPr>
              <a:t>2009-Present</a:t>
            </a:r>
          </a:p>
        </p:txBody>
      </p:sp>
      <p:sp>
        <p:nvSpPr>
          <p:cNvPr id="21" name="TextBox 21"/>
          <p:cNvSpPr txBox="1"/>
          <p:nvPr/>
        </p:nvSpPr>
        <p:spPr>
          <a:xfrm>
            <a:off x="14526924" y="5439722"/>
            <a:ext cx="2732376" cy="3088478"/>
          </a:xfrm>
          <a:prstGeom prst="rect">
            <a:avLst/>
          </a:prstGeom>
        </p:spPr>
        <p:txBody>
          <a:bodyPr lIns="0" tIns="0" rIns="0" bIns="0" rtlCol="0" anchor="t">
            <a:spAutoFit/>
          </a:bodyPr>
          <a:lstStyle/>
          <a:p>
            <a:pPr algn="ctr">
              <a:lnSpc>
                <a:spcPts val="3380"/>
              </a:lnSpc>
            </a:pPr>
            <a:r>
              <a:rPr lang="en-US" sz="2414">
                <a:solidFill>
                  <a:srgbClr val="0E416B"/>
                </a:solidFill>
                <a:latin typeface="Nourd"/>
                <a:ea typeface="Nourd"/>
                <a:cs typeface="Nourd"/>
                <a:sym typeface="Nourd"/>
              </a:rPr>
              <a:t>Conventional</a:t>
            </a:r>
          </a:p>
          <a:p>
            <a:pPr algn="ctr">
              <a:lnSpc>
                <a:spcPts val="3380"/>
              </a:lnSpc>
            </a:pPr>
            <a:r>
              <a:rPr lang="en-US" sz="2414">
                <a:solidFill>
                  <a:srgbClr val="0E416B"/>
                </a:solidFill>
                <a:latin typeface="Nourd"/>
                <a:ea typeface="Nourd"/>
                <a:cs typeface="Nourd"/>
                <a:sym typeface="Nourd"/>
              </a:rPr>
              <a:t>Based on Loan Level Pricing</a:t>
            </a:r>
          </a:p>
          <a:p>
            <a:pPr algn="ctr">
              <a:lnSpc>
                <a:spcPts val="3380"/>
              </a:lnSpc>
            </a:pPr>
            <a:r>
              <a:rPr lang="en-US" sz="2414">
                <a:solidFill>
                  <a:srgbClr val="0E416B"/>
                </a:solidFill>
                <a:latin typeface="Nourd"/>
                <a:ea typeface="Nourd"/>
                <a:cs typeface="Nourd"/>
                <a:sym typeface="Nourd"/>
              </a:rPr>
              <a:t>Adjustments (LLPA)</a:t>
            </a:r>
          </a:p>
          <a:p>
            <a:pPr algn="ctr">
              <a:lnSpc>
                <a:spcPts val="3707"/>
              </a:lnSpc>
            </a:pPr>
            <a:r>
              <a:rPr lang="en-US" sz="2648">
                <a:solidFill>
                  <a:srgbClr val="0E416B"/>
                </a:solidFill>
                <a:latin typeface="Nourd"/>
                <a:ea typeface="Nourd"/>
                <a:cs typeface="Nourd"/>
                <a:sym typeface="Nourd"/>
              </a:rPr>
              <a:t>30 Things can affect rate.</a:t>
            </a:r>
          </a:p>
          <a:p>
            <a:pPr algn="ctr">
              <a:lnSpc>
                <a:spcPts val="3707"/>
              </a:lnSpc>
            </a:pPr>
            <a:endParaRPr lang="en-US" sz="2648">
              <a:solidFill>
                <a:srgbClr val="0E416B"/>
              </a:solidFill>
              <a:latin typeface="Nourd"/>
              <a:ea typeface="Nourd"/>
              <a:cs typeface="Nourd"/>
              <a:sym typeface="Nourd"/>
            </a:endParaRPr>
          </a:p>
        </p:txBody>
      </p:sp>
      <p:sp>
        <p:nvSpPr>
          <p:cNvPr id="22" name="AutoShape 22"/>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23" name="TextBox 23"/>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6326237" cy="528320"/>
          </a:xfrm>
          <a:prstGeom prst="rect">
            <a:avLst/>
          </a:prstGeom>
        </p:spPr>
        <p:txBody>
          <a:bodyPr lIns="0" tIns="0" rIns="0" bIns="0" rtlCol="0" anchor="t">
            <a:spAutoFit/>
          </a:bodyPr>
          <a:lstStyle/>
          <a:p>
            <a:pPr algn="l">
              <a:lnSpc>
                <a:spcPts val="4480"/>
              </a:lnSpc>
            </a:pPr>
            <a:r>
              <a:rPr lang="en-US" sz="3200" b="1">
                <a:solidFill>
                  <a:srgbClr val="FFFFFF"/>
                </a:solidFill>
                <a:latin typeface="Nourd Bold"/>
                <a:ea typeface="Nourd Bold"/>
                <a:cs typeface="Nourd Bold"/>
                <a:sym typeface="Nourd Bold"/>
              </a:rPr>
              <a:t>The Munford Team Difference </a:t>
            </a:r>
          </a:p>
        </p:txBody>
      </p:sp>
      <p:sp>
        <p:nvSpPr>
          <p:cNvPr id="6" name="TextBox 6"/>
          <p:cNvSpPr txBox="1"/>
          <p:nvPr/>
        </p:nvSpPr>
        <p:spPr>
          <a:xfrm>
            <a:off x="762195" y="2250697"/>
            <a:ext cx="16497105" cy="5604630"/>
          </a:xfrm>
          <a:prstGeom prst="rect">
            <a:avLst/>
          </a:prstGeom>
        </p:spPr>
        <p:txBody>
          <a:bodyPr lIns="0" tIns="0" rIns="0" bIns="0" rtlCol="0" anchor="t">
            <a:spAutoFit/>
          </a:bodyPr>
          <a:lstStyle/>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We will </a:t>
            </a:r>
            <a:r>
              <a:rPr lang="en-US" sz="2597" b="1">
                <a:solidFill>
                  <a:srgbClr val="F18C21"/>
                </a:solidFill>
                <a:latin typeface="Nourd Bold"/>
                <a:ea typeface="Nourd Bold"/>
                <a:cs typeface="Nourd Bold"/>
                <a:sym typeface="Nourd Bold"/>
              </a:rPr>
              <a:t>ALWAYS</a:t>
            </a:r>
            <a:r>
              <a:rPr lang="en-US" sz="2597" b="1">
                <a:solidFill>
                  <a:srgbClr val="0E416B"/>
                </a:solidFill>
                <a:latin typeface="Nourd Bold"/>
                <a:ea typeface="Nourd Bold"/>
                <a:cs typeface="Nourd Bold"/>
                <a:sym typeface="Nourd Bold"/>
              </a:rPr>
              <a:t> communicate pro-actively by giving you, your agent, and the seller’s agent a written update via email.</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We will </a:t>
            </a:r>
            <a:r>
              <a:rPr lang="en-US" sz="2597" b="1">
                <a:solidFill>
                  <a:srgbClr val="F18C21"/>
                </a:solidFill>
                <a:latin typeface="Nourd Bold"/>
                <a:ea typeface="Nourd Bold"/>
                <a:cs typeface="Nourd Bold"/>
                <a:sym typeface="Nourd Bold"/>
              </a:rPr>
              <a:t>ALWAYS</a:t>
            </a:r>
            <a:r>
              <a:rPr lang="en-US" sz="2597" b="1">
                <a:solidFill>
                  <a:srgbClr val="0E416B"/>
                </a:solidFill>
                <a:latin typeface="Nourd Bold"/>
                <a:ea typeface="Nourd Bold"/>
                <a:cs typeface="Nourd Bold"/>
                <a:sym typeface="Nourd Bold"/>
              </a:rPr>
              <a:t> ask the necessary questions to learn and understand YOUR financial goals. </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We will explain </a:t>
            </a:r>
            <a:r>
              <a:rPr lang="en-US" sz="2597" b="1">
                <a:solidFill>
                  <a:srgbClr val="F18C21"/>
                </a:solidFill>
                <a:latin typeface="Nourd Bold"/>
                <a:ea typeface="Nourd Bold"/>
                <a:cs typeface="Nourd Bold"/>
                <a:sym typeface="Nourd Bold"/>
              </a:rPr>
              <a:t>EVERY</a:t>
            </a:r>
            <a:r>
              <a:rPr lang="en-US" sz="2597" b="1">
                <a:solidFill>
                  <a:srgbClr val="0E416B"/>
                </a:solidFill>
                <a:latin typeface="Nourd Bold"/>
                <a:ea typeface="Nourd Bold"/>
                <a:cs typeface="Nourd Bold"/>
                <a:sym typeface="Nourd Bold"/>
              </a:rPr>
              <a:t> piece of the loan process.</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Your closing costs will </a:t>
            </a:r>
            <a:r>
              <a:rPr lang="en-US" sz="2597" b="1">
                <a:solidFill>
                  <a:srgbClr val="F18C21"/>
                </a:solidFill>
                <a:latin typeface="Nourd Bold"/>
                <a:ea typeface="Nourd Bold"/>
                <a:cs typeface="Nourd Bold"/>
                <a:sym typeface="Nourd Bold"/>
              </a:rPr>
              <a:t>ALWAYS</a:t>
            </a:r>
            <a:r>
              <a:rPr lang="en-US" sz="2597" b="1">
                <a:solidFill>
                  <a:srgbClr val="0E416B"/>
                </a:solidFill>
                <a:latin typeface="Nourd Bold"/>
                <a:ea typeface="Nourd Bold"/>
                <a:cs typeface="Nourd Bold"/>
                <a:sym typeface="Nourd Bold"/>
              </a:rPr>
              <a:t> be equal to or </a:t>
            </a:r>
            <a:r>
              <a:rPr lang="en-US" sz="2597" b="1">
                <a:solidFill>
                  <a:srgbClr val="F18C21"/>
                </a:solidFill>
                <a:latin typeface="Nourd Bold"/>
                <a:ea typeface="Nourd Bold"/>
                <a:cs typeface="Nourd Bold"/>
                <a:sym typeface="Nourd Bold"/>
              </a:rPr>
              <a:t>LESS</a:t>
            </a:r>
            <a:r>
              <a:rPr lang="en-US" sz="2597" b="1">
                <a:solidFill>
                  <a:srgbClr val="0E416B"/>
                </a:solidFill>
                <a:latin typeface="Nourd Bold"/>
                <a:ea typeface="Nourd Bold"/>
                <a:cs typeface="Nourd Bold"/>
                <a:sym typeface="Nourd Bold"/>
              </a:rPr>
              <a:t> than our Loan Disclosure. </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We will </a:t>
            </a:r>
            <a:r>
              <a:rPr lang="en-US" sz="2597" b="1">
                <a:solidFill>
                  <a:srgbClr val="F18C21"/>
                </a:solidFill>
                <a:latin typeface="Nourd Bold"/>
                <a:ea typeface="Nourd Bold"/>
                <a:cs typeface="Nourd Bold"/>
                <a:sym typeface="Nourd Bold"/>
              </a:rPr>
              <a:t>ALWAYS</a:t>
            </a:r>
            <a:r>
              <a:rPr lang="en-US" sz="2597" b="1">
                <a:solidFill>
                  <a:srgbClr val="0E416B"/>
                </a:solidFill>
                <a:latin typeface="Nourd Bold"/>
                <a:ea typeface="Nourd Bold"/>
                <a:cs typeface="Nourd Bold"/>
                <a:sym typeface="Nourd Bold"/>
              </a:rPr>
              <a:t> honor our approval letters/commitments and close your loan. </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We will </a:t>
            </a:r>
            <a:r>
              <a:rPr lang="en-US" sz="2597" b="1">
                <a:solidFill>
                  <a:srgbClr val="F18C21"/>
                </a:solidFill>
                <a:latin typeface="Nourd Bold"/>
                <a:ea typeface="Nourd Bold"/>
                <a:cs typeface="Nourd Bold"/>
                <a:sym typeface="Nourd Bold"/>
              </a:rPr>
              <a:t>NEVER</a:t>
            </a:r>
            <a:r>
              <a:rPr lang="en-US" sz="2597" b="1">
                <a:solidFill>
                  <a:srgbClr val="0E416B"/>
                </a:solidFill>
                <a:latin typeface="Nourd Bold"/>
                <a:ea typeface="Nourd Bold"/>
                <a:cs typeface="Nourd Bold"/>
                <a:sym typeface="Nourd Bold"/>
              </a:rPr>
              <a:t> cause your closing to be delayed.</a:t>
            </a:r>
          </a:p>
          <a:p>
            <a:pPr marL="560748" lvl="1" indent="-280374" algn="l">
              <a:lnSpc>
                <a:spcPts val="4960"/>
              </a:lnSpc>
              <a:buFont typeface="Arial"/>
              <a:buChar char="•"/>
            </a:pPr>
            <a:r>
              <a:rPr lang="en-US" sz="2597" b="1">
                <a:solidFill>
                  <a:srgbClr val="0E416B"/>
                </a:solidFill>
                <a:latin typeface="Nourd Bold"/>
                <a:ea typeface="Nourd Bold"/>
                <a:cs typeface="Nourd Bold"/>
                <a:sym typeface="Nourd Bold"/>
              </a:rPr>
              <a:t>Just like a professional financial advisor will manage assets, we will manage your mortgage after closing, so you are </a:t>
            </a:r>
            <a:r>
              <a:rPr lang="en-US" sz="2597" b="1">
                <a:solidFill>
                  <a:srgbClr val="F18C21"/>
                </a:solidFill>
                <a:latin typeface="Nourd Bold"/>
                <a:ea typeface="Nourd Bold"/>
                <a:cs typeface="Nourd Bold"/>
                <a:sym typeface="Nourd Bold"/>
              </a:rPr>
              <a:t>ALWAYS</a:t>
            </a:r>
            <a:r>
              <a:rPr lang="en-US" sz="2597" b="1">
                <a:solidFill>
                  <a:srgbClr val="0E416B"/>
                </a:solidFill>
                <a:latin typeface="Nourd Bold"/>
                <a:ea typeface="Nourd Bold"/>
                <a:cs typeface="Nourd Bold"/>
                <a:sym typeface="Nourd Bold"/>
              </a:rPr>
              <a:t> in the best loan.</a:t>
            </a:r>
          </a:p>
        </p:txBody>
      </p:sp>
      <p:sp>
        <p:nvSpPr>
          <p:cNvPr id="7" name="AutoShape 7"/>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70022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30 Things That Can Affect Rates</a:t>
            </a:r>
          </a:p>
        </p:txBody>
      </p:sp>
      <p:sp>
        <p:nvSpPr>
          <p:cNvPr id="6" name="TextBox 6"/>
          <p:cNvSpPr txBox="1"/>
          <p:nvPr/>
        </p:nvSpPr>
        <p:spPr>
          <a:xfrm>
            <a:off x="1445944" y="2214417"/>
            <a:ext cx="5691050" cy="6414775"/>
          </a:xfrm>
          <a:prstGeom prst="rect">
            <a:avLst/>
          </a:prstGeom>
        </p:spPr>
        <p:txBody>
          <a:bodyPr lIns="0" tIns="0" rIns="0" bIns="0" rtlCol="0" anchor="t">
            <a:spAutoFit/>
          </a:bodyPr>
          <a:lstStyle/>
          <a:p>
            <a:pPr algn="l">
              <a:lnSpc>
                <a:spcPts val="3429"/>
              </a:lnSpc>
              <a:spcBef>
                <a:spcPct val="0"/>
              </a:spcBef>
            </a:pPr>
            <a:r>
              <a:rPr lang="en-US" sz="2449">
                <a:solidFill>
                  <a:srgbClr val="0E416B"/>
                </a:solidFill>
                <a:latin typeface="Nourd"/>
                <a:ea typeface="Nourd"/>
                <a:cs typeface="Nourd"/>
                <a:sym typeface="Nourd"/>
              </a:rPr>
              <a:t>Loan Amount (&lt;$180K, &gt;$417K)</a:t>
            </a:r>
          </a:p>
          <a:p>
            <a:pPr algn="l">
              <a:lnSpc>
                <a:spcPts val="3429"/>
              </a:lnSpc>
              <a:spcBef>
                <a:spcPct val="0"/>
              </a:spcBef>
            </a:pPr>
            <a:r>
              <a:rPr lang="en-US" sz="2449">
                <a:solidFill>
                  <a:srgbClr val="0E416B"/>
                </a:solidFill>
                <a:latin typeface="Nourd"/>
                <a:ea typeface="Nourd"/>
                <a:cs typeface="Nourd"/>
                <a:sym typeface="Nourd"/>
              </a:rPr>
              <a:t>Loan Term (30, 15, 7/1)</a:t>
            </a:r>
          </a:p>
          <a:p>
            <a:pPr algn="l">
              <a:lnSpc>
                <a:spcPts val="3429"/>
              </a:lnSpc>
              <a:spcBef>
                <a:spcPct val="0"/>
              </a:spcBef>
            </a:pPr>
            <a:r>
              <a:rPr lang="en-US" sz="2449">
                <a:solidFill>
                  <a:srgbClr val="0E416B"/>
                </a:solidFill>
                <a:latin typeface="Nourd"/>
                <a:ea typeface="Nourd"/>
                <a:cs typeface="Nourd"/>
                <a:sym typeface="Nourd"/>
              </a:rPr>
              <a:t>Purpose (Purchase, Refinance)</a:t>
            </a:r>
          </a:p>
          <a:p>
            <a:pPr algn="l">
              <a:lnSpc>
                <a:spcPts val="3429"/>
              </a:lnSpc>
              <a:spcBef>
                <a:spcPct val="0"/>
              </a:spcBef>
            </a:pPr>
            <a:r>
              <a:rPr lang="en-US" sz="2449">
                <a:solidFill>
                  <a:srgbClr val="0E416B"/>
                </a:solidFill>
                <a:latin typeface="Nourd"/>
                <a:ea typeface="Nourd"/>
                <a:cs typeface="Nourd"/>
                <a:sym typeface="Nourd"/>
              </a:rPr>
              <a:t>LTV</a:t>
            </a:r>
          </a:p>
          <a:p>
            <a:pPr algn="l">
              <a:lnSpc>
                <a:spcPts val="3429"/>
              </a:lnSpc>
              <a:spcBef>
                <a:spcPct val="0"/>
              </a:spcBef>
            </a:pPr>
            <a:r>
              <a:rPr lang="en-US" sz="2449">
                <a:solidFill>
                  <a:srgbClr val="0E416B"/>
                </a:solidFill>
                <a:latin typeface="Nourd"/>
                <a:ea typeface="Nourd"/>
                <a:cs typeface="Nourd"/>
                <a:sym typeface="Nourd"/>
              </a:rPr>
              <a:t>Property/State</a:t>
            </a:r>
          </a:p>
          <a:p>
            <a:pPr algn="l">
              <a:lnSpc>
                <a:spcPts val="3429"/>
              </a:lnSpc>
              <a:spcBef>
                <a:spcPct val="0"/>
              </a:spcBef>
            </a:pPr>
            <a:r>
              <a:rPr lang="en-US" sz="2449">
                <a:solidFill>
                  <a:srgbClr val="0E416B"/>
                </a:solidFill>
                <a:latin typeface="Nourd"/>
                <a:ea typeface="Nourd"/>
                <a:cs typeface="Nourd"/>
                <a:sym typeface="Nourd"/>
              </a:rPr>
              <a:t>Occupancy (Owner/Investment)</a:t>
            </a:r>
          </a:p>
          <a:p>
            <a:pPr algn="l">
              <a:lnSpc>
                <a:spcPts val="3429"/>
              </a:lnSpc>
              <a:spcBef>
                <a:spcPct val="0"/>
              </a:spcBef>
            </a:pPr>
            <a:r>
              <a:rPr lang="en-US" sz="2449">
                <a:solidFill>
                  <a:srgbClr val="0E416B"/>
                </a:solidFill>
                <a:latin typeface="Nourd"/>
                <a:ea typeface="Nourd"/>
                <a:cs typeface="Nourd"/>
                <a:sym typeface="Nourd"/>
              </a:rPr>
              <a:t>Credit History</a:t>
            </a:r>
          </a:p>
          <a:p>
            <a:pPr algn="l">
              <a:lnSpc>
                <a:spcPts val="3429"/>
              </a:lnSpc>
              <a:spcBef>
                <a:spcPct val="0"/>
              </a:spcBef>
            </a:pPr>
            <a:r>
              <a:rPr lang="en-US" sz="2449">
                <a:solidFill>
                  <a:srgbClr val="0E416B"/>
                </a:solidFill>
                <a:latin typeface="Nourd"/>
                <a:ea typeface="Nourd"/>
                <a:cs typeface="Nourd"/>
                <a:sym typeface="Nourd"/>
              </a:rPr>
              <a:t>Asset Verification</a:t>
            </a:r>
          </a:p>
          <a:p>
            <a:pPr algn="l">
              <a:lnSpc>
                <a:spcPts val="3429"/>
              </a:lnSpc>
              <a:spcBef>
                <a:spcPct val="0"/>
              </a:spcBef>
            </a:pPr>
            <a:r>
              <a:rPr lang="en-US" sz="2449">
                <a:solidFill>
                  <a:srgbClr val="0E416B"/>
                </a:solidFill>
                <a:latin typeface="Nourd"/>
                <a:ea typeface="Nourd"/>
                <a:cs typeface="Nourd"/>
                <a:sym typeface="Nourd"/>
              </a:rPr>
              <a:t>Relocation</a:t>
            </a:r>
          </a:p>
          <a:p>
            <a:pPr algn="l">
              <a:lnSpc>
                <a:spcPts val="3429"/>
              </a:lnSpc>
              <a:spcBef>
                <a:spcPct val="0"/>
              </a:spcBef>
            </a:pPr>
            <a:r>
              <a:rPr lang="en-US" sz="2449">
                <a:solidFill>
                  <a:srgbClr val="0E416B"/>
                </a:solidFill>
                <a:latin typeface="Nourd"/>
                <a:ea typeface="Nourd"/>
                <a:cs typeface="Nourd"/>
                <a:sym typeface="Nourd"/>
              </a:rPr>
              <a:t>Concessions</a:t>
            </a:r>
          </a:p>
          <a:p>
            <a:pPr algn="l">
              <a:lnSpc>
                <a:spcPts val="3429"/>
              </a:lnSpc>
              <a:spcBef>
                <a:spcPct val="0"/>
              </a:spcBef>
            </a:pPr>
            <a:r>
              <a:rPr lang="en-US" sz="2449">
                <a:solidFill>
                  <a:srgbClr val="0E416B"/>
                </a:solidFill>
                <a:latin typeface="Nourd"/>
                <a:ea typeface="Nourd"/>
                <a:cs typeface="Nourd"/>
                <a:sym typeface="Nourd"/>
              </a:rPr>
              <a:t>Employment Status</a:t>
            </a:r>
          </a:p>
          <a:p>
            <a:pPr algn="l">
              <a:lnSpc>
                <a:spcPts val="3429"/>
              </a:lnSpc>
              <a:spcBef>
                <a:spcPct val="0"/>
              </a:spcBef>
            </a:pPr>
            <a:r>
              <a:rPr lang="en-US" sz="2449">
                <a:solidFill>
                  <a:srgbClr val="0E416B"/>
                </a:solidFill>
                <a:latin typeface="Nourd"/>
                <a:ea typeface="Nourd"/>
                <a:cs typeface="Nourd"/>
                <a:sym typeface="Nourd"/>
              </a:rPr>
              <a:t>Co-Borrower (Occ/Un-Occ)</a:t>
            </a:r>
          </a:p>
          <a:p>
            <a:pPr algn="l">
              <a:lnSpc>
                <a:spcPts val="3429"/>
              </a:lnSpc>
              <a:spcBef>
                <a:spcPct val="0"/>
              </a:spcBef>
            </a:pPr>
            <a:r>
              <a:rPr lang="en-US" sz="2449">
                <a:solidFill>
                  <a:srgbClr val="0E416B"/>
                </a:solidFill>
                <a:latin typeface="Nourd"/>
                <a:ea typeface="Nourd"/>
                <a:cs typeface="Nourd"/>
                <a:sym typeface="Nourd"/>
              </a:rPr>
              <a:t>Lock Period (15, 30, 45, 60)</a:t>
            </a:r>
          </a:p>
          <a:p>
            <a:pPr algn="l">
              <a:lnSpc>
                <a:spcPts val="3429"/>
              </a:lnSpc>
              <a:spcBef>
                <a:spcPct val="0"/>
              </a:spcBef>
            </a:pPr>
            <a:r>
              <a:rPr lang="en-US" sz="2449">
                <a:solidFill>
                  <a:srgbClr val="0E416B"/>
                </a:solidFill>
                <a:latin typeface="Nourd"/>
                <a:ea typeface="Nourd"/>
                <a:cs typeface="Nourd"/>
                <a:sym typeface="Nourd"/>
              </a:rPr>
              <a:t>UW System (DU, LP, AUS)</a:t>
            </a:r>
          </a:p>
          <a:p>
            <a:pPr algn="l">
              <a:lnSpc>
                <a:spcPts val="3429"/>
              </a:lnSpc>
              <a:spcBef>
                <a:spcPct val="0"/>
              </a:spcBef>
            </a:pPr>
            <a:r>
              <a:rPr lang="en-US" sz="2449">
                <a:solidFill>
                  <a:srgbClr val="0E416B"/>
                </a:solidFill>
                <a:latin typeface="Nourd"/>
                <a:ea typeface="Nourd"/>
                <a:cs typeface="Nourd"/>
                <a:sym typeface="Nourd"/>
              </a:rPr>
              <a:t>Property Type (SFR, Condo)</a:t>
            </a:r>
          </a:p>
        </p:txBody>
      </p:sp>
      <p:sp>
        <p:nvSpPr>
          <p:cNvPr id="7" name="TextBox 7"/>
          <p:cNvSpPr txBox="1"/>
          <p:nvPr/>
        </p:nvSpPr>
        <p:spPr>
          <a:xfrm>
            <a:off x="9144000" y="2214417"/>
            <a:ext cx="5047208" cy="6414770"/>
          </a:xfrm>
          <a:prstGeom prst="rect">
            <a:avLst/>
          </a:prstGeom>
        </p:spPr>
        <p:txBody>
          <a:bodyPr lIns="0" tIns="0" rIns="0" bIns="0" rtlCol="0" anchor="t">
            <a:spAutoFit/>
          </a:bodyPr>
          <a:lstStyle/>
          <a:p>
            <a:pPr algn="l">
              <a:lnSpc>
                <a:spcPts val="3430"/>
              </a:lnSpc>
              <a:spcBef>
                <a:spcPct val="0"/>
              </a:spcBef>
            </a:pPr>
            <a:r>
              <a:rPr lang="en-US" sz="2450">
                <a:solidFill>
                  <a:srgbClr val="0E416B"/>
                </a:solidFill>
                <a:latin typeface="Nourd"/>
                <a:ea typeface="Nourd"/>
                <a:cs typeface="Nourd"/>
                <a:sym typeface="Nourd"/>
              </a:rPr>
              <a:t>Loan Type (CONV, FHA, VA, USDA)</a:t>
            </a:r>
          </a:p>
          <a:p>
            <a:pPr algn="l">
              <a:lnSpc>
                <a:spcPts val="3430"/>
              </a:lnSpc>
              <a:spcBef>
                <a:spcPct val="0"/>
              </a:spcBef>
            </a:pPr>
            <a:r>
              <a:rPr lang="en-US" sz="2450">
                <a:solidFill>
                  <a:srgbClr val="0E416B"/>
                </a:solidFill>
                <a:latin typeface="Nourd"/>
                <a:ea typeface="Nourd"/>
                <a:cs typeface="Nourd"/>
                <a:sym typeface="Nourd"/>
              </a:rPr>
              <a:t>Amortization (Fixed, ARM)</a:t>
            </a:r>
          </a:p>
          <a:p>
            <a:pPr algn="l">
              <a:lnSpc>
                <a:spcPts val="3430"/>
              </a:lnSpc>
              <a:spcBef>
                <a:spcPct val="0"/>
              </a:spcBef>
            </a:pPr>
            <a:r>
              <a:rPr lang="en-US" sz="2450">
                <a:solidFill>
                  <a:srgbClr val="0E416B"/>
                </a:solidFill>
                <a:latin typeface="Nourd"/>
                <a:ea typeface="Nourd"/>
                <a:cs typeface="Nourd"/>
                <a:sym typeface="Nourd"/>
              </a:rPr>
              <a:t>Cash Out/Amount</a:t>
            </a:r>
          </a:p>
          <a:p>
            <a:pPr algn="l">
              <a:lnSpc>
                <a:spcPts val="3430"/>
              </a:lnSpc>
              <a:spcBef>
                <a:spcPct val="0"/>
              </a:spcBef>
            </a:pPr>
            <a:r>
              <a:rPr lang="en-US" sz="2450">
                <a:solidFill>
                  <a:srgbClr val="0E416B"/>
                </a:solidFill>
                <a:latin typeface="Nourd"/>
                <a:ea typeface="Nourd"/>
                <a:cs typeface="Nourd"/>
                <a:sym typeface="Nourd"/>
              </a:rPr>
              <a:t>Debt Tolerance Ratio</a:t>
            </a:r>
          </a:p>
          <a:p>
            <a:pPr algn="l">
              <a:lnSpc>
                <a:spcPts val="3430"/>
              </a:lnSpc>
              <a:spcBef>
                <a:spcPct val="0"/>
              </a:spcBef>
            </a:pPr>
            <a:r>
              <a:rPr lang="en-US" sz="2450">
                <a:solidFill>
                  <a:srgbClr val="0E416B"/>
                </a:solidFill>
                <a:latin typeface="Nourd"/>
                <a:ea typeface="Nourd"/>
                <a:cs typeface="Nourd"/>
                <a:sym typeface="Nourd"/>
              </a:rPr>
              <a:t>CLTV</a:t>
            </a:r>
          </a:p>
          <a:p>
            <a:pPr algn="l">
              <a:lnSpc>
                <a:spcPts val="3430"/>
              </a:lnSpc>
              <a:spcBef>
                <a:spcPct val="0"/>
              </a:spcBef>
            </a:pPr>
            <a:r>
              <a:rPr lang="en-US" sz="2450">
                <a:solidFill>
                  <a:srgbClr val="0E416B"/>
                </a:solidFill>
                <a:latin typeface="Nourd"/>
                <a:ea typeface="Nourd"/>
                <a:cs typeface="Nourd"/>
                <a:sym typeface="Nourd"/>
              </a:rPr>
              <a:t>Property County</a:t>
            </a:r>
          </a:p>
          <a:p>
            <a:pPr algn="l">
              <a:lnSpc>
                <a:spcPts val="3430"/>
              </a:lnSpc>
              <a:spcBef>
                <a:spcPct val="0"/>
              </a:spcBef>
            </a:pPr>
            <a:r>
              <a:rPr lang="en-US" sz="2450">
                <a:solidFill>
                  <a:srgbClr val="0E416B"/>
                </a:solidFill>
                <a:latin typeface="Nourd"/>
                <a:ea typeface="Nourd"/>
                <a:cs typeface="Nourd"/>
                <a:sym typeface="Nourd"/>
              </a:rPr>
              <a:t># of Units (1-4)</a:t>
            </a:r>
          </a:p>
          <a:p>
            <a:pPr algn="l">
              <a:lnSpc>
                <a:spcPts val="3430"/>
              </a:lnSpc>
              <a:spcBef>
                <a:spcPct val="0"/>
              </a:spcBef>
            </a:pPr>
            <a:r>
              <a:rPr lang="en-US" sz="2450">
                <a:solidFill>
                  <a:srgbClr val="0E416B"/>
                </a:solidFill>
                <a:latin typeface="Nourd"/>
                <a:ea typeface="Nourd"/>
                <a:cs typeface="Nourd"/>
                <a:sym typeface="Nourd"/>
              </a:rPr>
              <a:t>Credit Score</a:t>
            </a:r>
          </a:p>
          <a:p>
            <a:pPr algn="l">
              <a:lnSpc>
                <a:spcPts val="3430"/>
              </a:lnSpc>
              <a:spcBef>
                <a:spcPct val="0"/>
              </a:spcBef>
            </a:pPr>
            <a:r>
              <a:rPr lang="en-US" sz="2450">
                <a:solidFill>
                  <a:srgbClr val="0E416B"/>
                </a:solidFill>
                <a:latin typeface="Nourd"/>
                <a:ea typeface="Nourd"/>
                <a:cs typeface="Nourd"/>
                <a:sym typeface="Nourd"/>
              </a:rPr>
              <a:t>Reserves</a:t>
            </a:r>
          </a:p>
          <a:p>
            <a:pPr algn="l">
              <a:lnSpc>
                <a:spcPts val="3430"/>
              </a:lnSpc>
              <a:spcBef>
                <a:spcPct val="0"/>
              </a:spcBef>
            </a:pPr>
            <a:r>
              <a:rPr lang="en-US" sz="2450">
                <a:solidFill>
                  <a:srgbClr val="0E416B"/>
                </a:solidFill>
                <a:latin typeface="Nourd"/>
                <a:ea typeface="Nourd"/>
                <a:cs typeface="Nourd"/>
                <a:sym typeface="Nourd"/>
              </a:rPr>
              <a:t>Gift Funds</a:t>
            </a:r>
          </a:p>
          <a:p>
            <a:pPr algn="l">
              <a:lnSpc>
                <a:spcPts val="3430"/>
              </a:lnSpc>
              <a:spcBef>
                <a:spcPct val="0"/>
              </a:spcBef>
            </a:pPr>
            <a:r>
              <a:rPr lang="en-US" sz="2450">
                <a:solidFill>
                  <a:srgbClr val="0E416B"/>
                </a:solidFill>
                <a:latin typeface="Nourd"/>
                <a:ea typeface="Nourd"/>
                <a:cs typeface="Nourd"/>
                <a:sym typeface="Nourd"/>
              </a:rPr>
              <a:t>Income Verification</a:t>
            </a:r>
          </a:p>
          <a:p>
            <a:pPr algn="l">
              <a:lnSpc>
                <a:spcPts val="3430"/>
              </a:lnSpc>
              <a:spcBef>
                <a:spcPct val="0"/>
              </a:spcBef>
            </a:pPr>
            <a:r>
              <a:rPr lang="en-US" sz="2450">
                <a:solidFill>
                  <a:srgbClr val="0E416B"/>
                </a:solidFill>
                <a:latin typeface="Nourd"/>
                <a:ea typeface="Nourd"/>
                <a:cs typeface="Nourd"/>
                <a:sym typeface="Nourd"/>
              </a:rPr>
              <a:t>Employment Documentation</a:t>
            </a:r>
          </a:p>
          <a:p>
            <a:pPr algn="l">
              <a:lnSpc>
                <a:spcPts val="3430"/>
              </a:lnSpc>
              <a:spcBef>
                <a:spcPct val="0"/>
              </a:spcBef>
            </a:pPr>
            <a:r>
              <a:rPr lang="en-US" sz="2450">
                <a:solidFill>
                  <a:srgbClr val="0E416B"/>
                </a:solidFill>
                <a:latin typeface="Nourd"/>
                <a:ea typeface="Nourd"/>
                <a:cs typeface="Nourd"/>
                <a:sym typeface="Nourd"/>
              </a:rPr>
              <a:t>Citizenship</a:t>
            </a:r>
          </a:p>
          <a:p>
            <a:pPr algn="l">
              <a:lnSpc>
                <a:spcPts val="3430"/>
              </a:lnSpc>
              <a:spcBef>
                <a:spcPct val="0"/>
              </a:spcBef>
            </a:pPr>
            <a:r>
              <a:rPr lang="en-US" sz="2450">
                <a:solidFill>
                  <a:srgbClr val="0E416B"/>
                </a:solidFill>
                <a:latin typeface="Nourd"/>
                <a:ea typeface="Nourd"/>
                <a:cs typeface="Nourd"/>
                <a:sym typeface="Nourd"/>
              </a:rPr>
              <a:t>Mortgage Insurance (MO, LPMI)</a:t>
            </a:r>
          </a:p>
          <a:p>
            <a:pPr algn="l">
              <a:lnSpc>
                <a:spcPts val="3430"/>
              </a:lnSpc>
              <a:spcBef>
                <a:spcPct val="0"/>
              </a:spcBef>
            </a:pPr>
            <a:r>
              <a:rPr lang="en-US" sz="2450">
                <a:solidFill>
                  <a:srgbClr val="0E416B"/>
                </a:solidFill>
                <a:latin typeface="Nourd"/>
                <a:ea typeface="Nourd"/>
                <a:cs typeface="Nourd"/>
                <a:sym typeface="Nourd"/>
              </a:rPr>
              <a:t>Escrow (Included, Yes or No)</a:t>
            </a:r>
          </a:p>
        </p:txBody>
      </p:sp>
      <p:sp>
        <p:nvSpPr>
          <p:cNvPr id="8" name="AutoShape 8"/>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9" name="TextBox 9"/>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7318342"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Why and When do rates change?</a:t>
            </a:r>
          </a:p>
        </p:txBody>
      </p:sp>
      <p:sp>
        <p:nvSpPr>
          <p:cNvPr id="6" name="TextBox 6"/>
          <p:cNvSpPr txBox="1"/>
          <p:nvPr/>
        </p:nvSpPr>
        <p:spPr>
          <a:xfrm>
            <a:off x="3320779" y="2281218"/>
            <a:ext cx="11283863" cy="3453656"/>
          </a:xfrm>
          <a:prstGeom prst="rect">
            <a:avLst/>
          </a:prstGeom>
        </p:spPr>
        <p:txBody>
          <a:bodyPr lIns="0" tIns="0" rIns="0" bIns="0" rtlCol="0" anchor="t">
            <a:spAutoFit/>
          </a:bodyPr>
          <a:lstStyle/>
          <a:p>
            <a:pPr algn="l">
              <a:lnSpc>
                <a:spcPts val="3428"/>
              </a:lnSpc>
            </a:pPr>
            <a:r>
              <a:rPr lang="en-US" sz="2449">
                <a:solidFill>
                  <a:srgbClr val="0E416B"/>
                </a:solidFill>
                <a:latin typeface="Canva Sans"/>
                <a:ea typeface="Canva Sans"/>
                <a:cs typeface="Canva Sans"/>
                <a:sym typeface="Canva Sans"/>
              </a:rPr>
              <a:t>A mortgage backed security (MBS) is a type of asset-backed security that is </a:t>
            </a:r>
          </a:p>
          <a:p>
            <a:pPr algn="l">
              <a:lnSpc>
                <a:spcPts val="3428"/>
              </a:lnSpc>
            </a:pPr>
            <a:r>
              <a:rPr lang="en-US" sz="2449">
                <a:solidFill>
                  <a:srgbClr val="0E416B"/>
                </a:solidFill>
                <a:latin typeface="Canva Sans"/>
                <a:ea typeface="Canva Sans"/>
                <a:cs typeface="Canva Sans"/>
                <a:sym typeface="Canva Sans"/>
              </a:rPr>
              <a:t> secured by a mortgage. The mortgages are usually sold to a government agency (Fannie Mae or Freddie Mac), who “securitizes” or “packages” the loans into a security that can be sold to investors.</a:t>
            </a:r>
          </a:p>
          <a:p>
            <a:pPr algn="l">
              <a:lnSpc>
                <a:spcPts val="3428"/>
              </a:lnSpc>
            </a:pPr>
            <a:endParaRPr lang="en-US" sz="2449">
              <a:solidFill>
                <a:srgbClr val="0E416B"/>
              </a:solidFill>
              <a:latin typeface="Canva Sans"/>
              <a:ea typeface="Canva Sans"/>
              <a:cs typeface="Canva Sans"/>
              <a:sym typeface="Canva Sans"/>
            </a:endParaRPr>
          </a:p>
          <a:p>
            <a:pPr algn="l">
              <a:lnSpc>
                <a:spcPts val="3428"/>
              </a:lnSpc>
            </a:pPr>
            <a:r>
              <a:rPr lang="en-US" sz="2449" b="1">
                <a:solidFill>
                  <a:srgbClr val="0E416B"/>
                </a:solidFill>
                <a:latin typeface="Canva Sans Bold"/>
                <a:ea typeface="Canva Sans Bold"/>
                <a:cs typeface="Canva Sans Bold"/>
                <a:sym typeface="Canva Sans Bold"/>
              </a:rPr>
              <a:t>THE PRICE OF MORTGAGE BACKED SECURITIES IS THE ONLY THING THAT MOVES MORTGAGE RATES!</a:t>
            </a:r>
          </a:p>
          <a:p>
            <a:pPr algn="l">
              <a:lnSpc>
                <a:spcPts val="3428"/>
              </a:lnSpc>
            </a:pPr>
            <a:endParaRPr lang="en-US" sz="2449" b="1">
              <a:solidFill>
                <a:srgbClr val="0E416B"/>
              </a:solidFill>
              <a:latin typeface="Canva Sans Bold"/>
              <a:ea typeface="Canva Sans Bold"/>
              <a:cs typeface="Canva Sans Bold"/>
              <a:sym typeface="Canva Sans Bold"/>
            </a:endParaRPr>
          </a:p>
        </p:txBody>
      </p:sp>
      <p:grpSp>
        <p:nvGrpSpPr>
          <p:cNvPr id="7" name="Group 7"/>
          <p:cNvGrpSpPr/>
          <p:nvPr/>
        </p:nvGrpSpPr>
        <p:grpSpPr>
          <a:xfrm>
            <a:off x="4582502" y="5820635"/>
            <a:ext cx="3810826" cy="1644289"/>
            <a:chOff x="0" y="0"/>
            <a:chExt cx="1230540" cy="530951"/>
          </a:xfrm>
        </p:grpSpPr>
        <p:sp>
          <p:nvSpPr>
            <p:cNvPr id="8" name="Freeform 8"/>
            <p:cNvSpPr/>
            <p:nvPr/>
          </p:nvSpPr>
          <p:spPr>
            <a:xfrm>
              <a:off x="0" y="0"/>
              <a:ext cx="1230540" cy="530951"/>
            </a:xfrm>
            <a:custGeom>
              <a:avLst/>
              <a:gdLst/>
              <a:ahLst/>
              <a:cxnLst/>
              <a:rect l="l" t="t" r="r" b="b"/>
              <a:pathLst>
                <a:path w="1230540" h="530951">
                  <a:moveTo>
                    <a:pt x="103610" y="0"/>
                  </a:moveTo>
                  <a:lnTo>
                    <a:pt x="1126930" y="0"/>
                  </a:lnTo>
                  <a:cubicBezTo>
                    <a:pt x="1184152" y="0"/>
                    <a:pt x="1230540" y="46388"/>
                    <a:pt x="1230540" y="103610"/>
                  </a:cubicBezTo>
                  <a:lnTo>
                    <a:pt x="1230540" y="427342"/>
                  </a:lnTo>
                  <a:cubicBezTo>
                    <a:pt x="1230540" y="484564"/>
                    <a:pt x="1184152" y="530951"/>
                    <a:pt x="1126930" y="530951"/>
                  </a:cubicBezTo>
                  <a:lnTo>
                    <a:pt x="103610" y="530951"/>
                  </a:lnTo>
                  <a:cubicBezTo>
                    <a:pt x="46388" y="530951"/>
                    <a:pt x="0" y="484564"/>
                    <a:pt x="0" y="427342"/>
                  </a:cubicBezTo>
                  <a:lnTo>
                    <a:pt x="0" y="103610"/>
                  </a:lnTo>
                  <a:cubicBezTo>
                    <a:pt x="0" y="46388"/>
                    <a:pt x="46388" y="0"/>
                    <a:pt x="103610" y="0"/>
                  </a:cubicBezTo>
                  <a:close/>
                </a:path>
              </a:pathLst>
            </a:custGeom>
            <a:solidFill>
              <a:srgbClr val="0E416B"/>
            </a:solidFill>
          </p:spPr>
          <p:txBody>
            <a:bodyPr/>
            <a:lstStyle/>
            <a:p>
              <a:endParaRPr lang="en-US"/>
            </a:p>
          </p:txBody>
        </p:sp>
        <p:sp>
          <p:nvSpPr>
            <p:cNvPr id="9" name="TextBox 9"/>
            <p:cNvSpPr txBox="1"/>
            <p:nvPr/>
          </p:nvSpPr>
          <p:spPr>
            <a:xfrm>
              <a:off x="0" y="-38100"/>
              <a:ext cx="1230540" cy="569051"/>
            </a:xfrm>
            <a:prstGeom prst="rect">
              <a:avLst/>
            </a:prstGeom>
          </p:spPr>
          <p:txBody>
            <a:bodyPr lIns="34818" tIns="34818" rIns="34818" bIns="34818" rtlCol="0" anchor="ctr"/>
            <a:lstStyle/>
            <a:p>
              <a:pPr algn="ctr">
                <a:lnSpc>
                  <a:spcPts val="1823"/>
                </a:lnSpc>
              </a:pPr>
              <a:endParaRPr/>
            </a:p>
          </p:txBody>
        </p:sp>
      </p:grpSp>
      <p:sp>
        <p:nvSpPr>
          <p:cNvPr id="10" name="Freeform 10"/>
          <p:cNvSpPr/>
          <p:nvPr/>
        </p:nvSpPr>
        <p:spPr>
          <a:xfrm>
            <a:off x="3320779" y="5979839"/>
            <a:ext cx="883368" cy="1325880"/>
          </a:xfrm>
          <a:custGeom>
            <a:avLst/>
            <a:gdLst/>
            <a:ahLst/>
            <a:cxnLst/>
            <a:rect l="l" t="t" r="r" b="b"/>
            <a:pathLst>
              <a:path w="883368" h="1325880">
                <a:moveTo>
                  <a:pt x="0" y="0"/>
                </a:moveTo>
                <a:lnTo>
                  <a:pt x="883368" y="0"/>
                </a:lnTo>
                <a:lnTo>
                  <a:pt x="883368"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4960621" y="5896208"/>
            <a:ext cx="3054589" cy="1445517"/>
          </a:xfrm>
          <a:prstGeom prst="rect">
            <a:avLst/>
          </a:prstGeom>
        </p:spPr>
        <p:txBody>
          <a:bodyPr lIns="0" tIns="0" rIns="0" bIns="0" rtlCol="0" anchor="t">
            <a:spAutoFit/>
          </a:bodyPr>
          <a:lstStyle/>
          <a:p>
            <a:pPr algn="ctr">
              <a:lnSpc>
                <a:spcPts val="3882"/>
              </a:lnSpc>
            </a:pPr>
            <a:r>
              <a:rPr lang="en-US" sz="2773">
                <a:solidFill>
                  <a:srgbClr val="FFFFFF"/>
                </a:solidFill>
                <a:latin typeface="Canva Sans"/>
                <a:ea typeface="Canva Sans"/>
                <a:cs typeface="Canva Sans"/>
                <a:sym typeface="Canva Sans"/>
              </a:rPr>
              <a:t>Has anyone ever explained this to you?</a:t>
            </a:r>
          </a:p>
        </p:txBody>
      </p:sp>
      <p:sp>
        <p:nvSpPr>
          <p:cNvPr id="12" name="AutoShape 12"/>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3" name="TextBox 13"/>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71546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Why and When do rates change?</a:t>
            </a:r>
          </a:p>
        </p:txBody>
      </p:sp>
      <p:sp>
        <p:nvSpPr>
          <p:cNvPr id="6" name="TextBox 6"/>
          <p:cNvSpPr txBox="1"/>
          <p:nvPr/>
        </p:nvSpPr>
        <p:spPr>
          <a:xfrm>
            <a:off x="8022420" y="5636053"/>
            <a:ext cx="1528382" cy="1947788"/>
          </a:xfrm>
          <a:prstGeom prst="rect">
            <a:avLst/>
          </a:prstGeom>
        </p:spPr>
        <p:txBody>
          <a:bodyPr lIns="0" tIns="0" rIns="0" bIns="0" rtlCol="0" anchor="t">
            <a:spAutoFit/>
          </a:bodyPr>
          <a:lstStyle/>
          <a:p>
            <a:pPr algn="ctr">
              <a:lnSpc>
                <a:spcPts val="5250"/>
              </a:lnSpc>
            </a:pPr>
            <a:r>
              <a:rPr lang="en-US" sz="3750" spc="588">
                <a:solidFill>
                  <a:srgbClr val="00024B">
                    <a:alpha val="22745"/>
                  </a:srgbClr>
                </a:solidFill>
                <a:latin typeface="The Seasons"/>
                <a:ea typeface="The Seasons"/>
                <a:cs typeface="The Seasons"/>
                <a:sym typeface="The Seasons"/>
              </a:rPr>
              <a:t>LEND</a:t>
            </a:r>
          </a:p>
          <a:p>
            <a:pPr algn="ctr">
              <a:lnSpc>
                <a:spcPts val="5250"/>
              </a:lnSpc>
            </a:pPr>
            <a:r>
              <a:rPr lang="en-US" sz="3750" spc="588">
                <a:solidFill>
                  <a:srgbClr val="00024B">
                    <a:alpha val="22745"/>
                  </a:srgbClr>
                </a:solidFill>
                <a:latin typeface="The Seasons"/>
                <a:ea typeface="The Seasons"/>
                <a:cs typeface="The Seasons"/>
                <a:sym typeface="The Seasons"/>
              </a:rPr>
              <a:t>WITH</a:t>
            </a:r>
          </a:p>
          <a:p>
            <a:pPr algn="ctr">
              <a:lnSpc>
                <a:spcPts val="5250"/>
              </a:lnSpc>
              <a:spcBef>
                <a:spcPct val="0"/>
              </a:spcBef>
            </a:pPr>
            <a:r>
              <a:rPr lang="en-US" sz="3750" spc="588">
                <a:solidFill>
                  <a:srgbClr val="00024B">
                    <a:alpha val="22745"/>
                  </a:srgbClr>
                </a:solidFill>
                <a:latin typeface="The Seasons"/>
                <a:ea typeface="The Seasons"/>
                <a:cs typeface="The Seasons"/>
                <a:sym typeface="The Seasons"/>
              </a:rPr>
              <a:t>LOVE</a:t>
            </a:r>
          </a:p>
        </p:txBody>
      </p:sp>
      <p:grpSp>
        <p:nvGrpSpPr>
          <p:cNvPr id="7" name="Group 7"/>
          <p:cNvGrpSpPr/>
          <p:nvPr/>
        </p:nvGrpSpPr>
        <p:grpSpPr>
          <a:xfrm>
            <a:off x="1179070" y="2852070"/>
            <a:ext cx="2518600" cy="1086721"/>
            <a:chOff x="0" y="0"/>
            <a:chExt cx="1230540" cy="530951"/>
          </a:xfrm>
        </p:grpSpPr>
        <p:sp>
          <p:nvSpPr>
            <p:cNvPr id="8" name="Freeform 8"/>
            <p:cNvSpPr/>
            <p:nvPr/>
          </p:nvSpPr>
          <p:spPr>
            <a:xfrm>
              <a:off x="0" y="0"/>
              <a:ext cx="1230540" cy="530951"/>
            </a:xfrm>
            <a:custGeom>
              <a:avLst/>
              <a:gdLst/>
              <a:ahLst/>
              <a:cxnLst/>
              <a:rect l="l" t="t" r="r" b="b"/>
              <a:pathLst>
                <a:path w="1230540" h="530951">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0E416B"/>
            </a:solidFill>
          </p:spPr>
          <p:txBody>
            <a:bodyPr/>
            <a:lstStyle/>
            <a:p>
              <a:endParaRPr lang="en-US"/>
            </a:p>
          </p:txBody>
        </p:sp>
        <p:sp>
          <p:nvSpPr>
            <p:cNvPr id="9" name="TextBox 9"/>
            <p:cNvSpPr txBox="1"/>
            <p:nvPr/>
          </p:nvSpPr>
          <p:spPr>
            <a:xfrm>
              <a:off x="0" y="-38100"/>
              <a:ext cx="1230540" cy="569051"/>
            </a:xfrm>
            <a:prstGeom prst="rect">
              <a:avLst/>
            </a:prstGeom>
          </p:spPr>
          <p:txBody>
            <a:bodyPr lIns="34904" tIns="34904" rIns="34904" bIns="34904" rtlCol="0" anchor="ctr"/>
            <a:lstStyle/>
            <a:p>
              <a:pPr algn="ctr">
                <a:lnSpc>
                  <a:spcPts val="1827"/>
                </a:lnSpc>
              </a:pPr>
              <a:endParaRPr/>
            </a:p>
          </p:txBody>
        </p:sp>
      </p:grpSp>
      <p:sp>
        <p:nvSpPr>
          <p:cNvPr id="10" name="Freeform 10"/>
          <p:cNvSpPr/>
          <p:nvPr/>
        </p:nvSpPr>
        <p:spPr>
          <a:xfrm>
            <a:off x="2224482" y="2057031"/>
            <a:ext cx="427777" cy="642067"/>
          </a:xfrm>
          <a:custGeom>
            <a:avLst/>
            <a:gdLst/>
            <a:ahLst/>
            <a:cxnLst/>
            <a:rect l="l" t="t" r="r" b="b"/>
            <a:pathLst>
              <a:path w="427777" h="642067">
                <a:moveTo>
                  <a:pt x="0" y="0"/>
                </a:moveTo>
                <a:lnTo>
                  <a:pt x="427777" y="0"/>
                </a:lnTo>
                <a:lnTo>
                  <a:pt x="427777" y="642067"/>
                </a:lnTo>
                <a:lnTo>
                  <a:pt x="0" y="6420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1"/>
          <p:cNvGrpSpPr/>
          <p:nvPr/>
        </p:nvGrpSpPr>
        <p:grpSpPr>
          <a:xfrm>
            <a:off x="1179070" y="4884976"/>
            <a:ext cx="2518600" cy="1086721"/>
            <a:chOff x="0" y="0"/>
            <a:chExt cx="1230540" cy="530951"/>
          </a:xfrm>
        </p:grpSpPr>
        <p:sp>
          <p:nvSpPr>
            <p:cNvPr id="12" name="Freeform 12"/>
            <p:cNvSpPr/>
            <p:nvPr/>
          </p:nvSpPr>
          <p:spPr>
            <a:xfrm>
              <a:off x="0" y="0"/>
              <a:ext cx="1230540" cy="530951"/>
            </a:xfrm>
            <a:custGeom>
              <a:avLst/>
              <a:gdLst/>
              <a:ahLst/>
              <a:cxnLst/>
              <a:rect l="l" t="t" r="r" b="b"/>
              <a:pathLst>
                <a:path w="1230540" h="530951">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0E416B"/>
            </a:solidFill>
          </p:spPr>
          <p:txBody>
            <a:bodyPr/>
            <a:lstStyle/>
            <a:p>
              <a:endParaRPr lang="en-US"/>
            </a:p>
          </p:txBody>
        </p:sp>
        <p:sp>
          <p:nvSpPr>
            <p:cNvPr id="13" name="TextBox 13"/>
            <p:cNvSpPr txBox="1"/>
            <p:nvPr/>
          </p:nvSpPr>
          <p:spPr>
            <a:xfrm>
              <a:off x="0" y="-38100"/>
              <a:ext cx="1230540" cy="569051"/>
            </a:xfrm>
            <a:prstGeom prst="rect">
              <a:avLst/>
            </a:prstGeom>
          </p:spPr>
          <p:txBody>
            <a:bodyPr lIns="34904" tIns="34904" rIns="34904" bIns="34904" rtlCol="0" anchor="ctr"/>
            <a:lstStyle/>
            <a:p>
              <a:pPr algn="ctr">
                <a:lnSpc>
                  <a:spcPts val="1827"/>
                </a:lnSpc>
              </a:pPr>
              <a:endParaRPr/>
            </a:p>
          </p:txBody>
        </p:sp>
      </p:grpSp>
      <p:sp>
        <p:nvSpPr>
          <p:cNvPr id="14" name="Freeform 14"/>
          <p:cNvSpPr/>
          <p:nvPr/>
        </p:nvSpPr>
        <p:spPr>
          <a:xfrm>
            <a:off x="2224482" y="4089937"/>
            <a:ext cx="427777" cy="642067"/>
          </a:xfrm>
          <a:custGeom>
            <a:avLst/>
            <a:gdLst/>
            <a:ahLst/>
            <a:cxnLst/>
            <a:rect l="l" t="t" r="r" b="b"/>
            <a:pathLst>
              <a:path w="427777" h="642067">
                <a:moveTo>
                  <a:pt x="0" y="0"/>
                </a:moveTo>
                <a:lnTo>
                  <a:pt x="427777" y="0"/>
                </a:lnTo>
                <a:lnTo>
                  <a:pt x="427777" y="642068"/>
                </a:lnTo>
                <a:lnTo>
                  <a:pt x="0" y="642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1179070" y="6917882"/>
            <a:ext cx="2518600" cy="1086721"/>
            <a:chOff x="0" y="0"/>
            <a:chExt cx="1230540" cy="530951"/>
          </a:xfrm>
        </p:grpSpPr>
        <p:sp>
          <p:nvSpPr>
            <p:cNvPr id="16" name="Freeform 16"/>
            <p:cNvSpPr/>
            <p:nvPr/>
          </p:nvSpPr>
          <p:spPr>
            <a:xfrm>
              <a:off x="0" y="0"/>
              <a:ext cx="1230540" cy="530951"/>
            </a:xfrm>
            <a:custGeom>
              <a:avLst/>
              <a:gdLst/>
              <a:ahLst/>
              <a:cxnLst/>
              <a:rect l="l" t="t" r="r" b="b"/>
              <a:pathLst>
                <a:path w="1230540" h="530951">
                  <a:moveTo>
                    <a:pt x="156769" y="0"/>
                  </a:moveTo>
                  <a:lnTo>
                    <a:pt x="1073771" y="0"/>
                  </a:lnTo>
                  <a:cubicBezTo>
                    <a:pt x="1115349" y="0"/>
                    <a:pt x="1155224" y="16517"/>
                    <a:pt x="1184624" y="45917"/>
                  </a:cubicBezTo>
                  <a:cubicBezTo>
                    <a:pt x="1214023" y="75316"/>
                    <a:pt x="1230540" y="115191"/>
                    <a:pt x="1230540" y="156769"/>
                  </a:cubicBezTo>
                  <a:lnTo>
                    <a:pt x="1230540" y="374183"/>
                  </a:lnTo>
                  <a:cubicBezTo>
                    <a:pt x="1230540" y="415760"/>
                    <a:pt x="1214023" y="455635"/>
                    <a:pt x="1184624" y="485035"/>
                  </a:cubicBezTo>
                  <a:cubicBezTo>
                    <a:pt x="1155224" y="514435"/>
                    <a:pt x="1115349" y="530951"/>
                    <a:pt x="1073771" y="530951"/>
                  </a:cubicBezTo>
                  <a:lnTo>
                    <a:pt x="156769" y="530951"/>
                  </a:lnTo>
                  <a:cubicBezTo>
                    <a:pt x="115191" y="530951"/>
                    <a:pt x="75316" y="514435"/>
                    <a:pt x="45917" y="485035"/>
                  </a:cubicBezTo>
                  <a:cubicBezTo>
                    <a:pt x="16517" y="455635"/>
                    <a:pt x="0" y="415760"/>
                    <a:pt x="0" y="374183"/>
                  </a:cubicBezTo>
                  <a:lnTo>
                    <a:pt x="0" y="156769"/>
                  </a:lnTo>
                  <a:cubicBezTo>
                    <a:pt x="0" y="115191"/>
                    <a:pt x="16517" y="75316"/>
                    <a:pt x="45917" y="45917"/>
                  </a:cubicBezTo>
                  <a:cubicBezTo>
                    <a:pt x="75316" y="16517"/>
                    <a:pt x="115191" y="0"/>
                    <a:pt x="156769" y="0"/>
                  </a:cubicBezTo>
                  <a:close/>
                </a:path>
              </a:pathLst>
            </a:custGeom>
            <a:solidFill>
              <a:srgbClr val="0E416B"/>
            </a:solidFill>
          </p:spPr>
          <p:txBody>
            <a:bodyPr/>
            <a:lstStyle/>
            <a:p>
              <a:endParaRPr lang="en-US"/>
            </a:p>
          </p:txBody>
        </p:sp>
        <p:sp>
          <p:nvSpPr>
            <p:cNvPr id="17" name="TextBox 17"/>
            <p:cNvSpPr txBox="1"/>
            <p:nvPr/>
          </p:nvSpPr>
          <p:spPr>
            <a:xfrm>
              <a:off x="0" y="-38100"/>
              <a:ext cx="1230540" cy="569051"/>
            </a:xfrm>
            <a:prstGeom prst="rect">
              <a:avLst/>
            </a:prstGeom>
          </p:spPr>
          <p:txBody>
            <a:bodyPr lIns="34904" tIns="34904" rIns="34904" bIns="34904" rtlCol="0" anchor="ctr"/>
            <a:lstStyle/>
            <a:p>
              <a:pPr algn="ctr">
                <a:lnSpc>
                  <a:spcPts val="1827"/>
                </a:lnSpc>
              </a:pPr>
              <a:endParaRPr/>
            </a:p>
          </p:txBody>
        </p:sp>
      </p:grpSp>
      <p:sp>
        <p:nvSpPr>
          <p:cNvPr id="18" name="Freeform 18"/>
          <p:cNvSpPr/>
          <p:nvPr/>
        </p:nvSpPr>
        <p:spPr>
          <a:xfrm>
            <a:off x="2224482" y="6122844"/>
            <a:ext cx="427777" cy="642067"/>
          </a:xfrm>
          <a:custGeom>
            <a:avLst/>
            <a:gdLst/>
            <a:ahLst/>
            <a:cxnLst/>
            <a:rect l="l" t="t" r="r" b="b"/>
            <a:pathLst>
              <a:path w="427777" h="642067">
                <a:moveTo>
                  <a:pt x="0" y="0"/>
                </a:moveTo>
                <a:lnTo>
                  <a:pt x="427777" y="0"/>
                </a:lnTo>
                <a:lnTo>
                  <a:pt x="427777" y="642067"/>
                </a:lnTo>
                <a:lnTo>
                  <a:pt x="0" y="6420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9" name="Group 19"/>
          <p:cNvGrpSpPr/>
          <p:nvPr/>
        </p:nvGrpSpPr>
        <p:grpSpPr>
          <a:xfrm>
            <a:off x="5043979" y="2522177"/>
            <a:ext cx="12215321" cy="5812319"/>
            <a:chOff x="0" y="0"/>
            <a:chExt cx="2593936" cy="1234252"/>
          </a:xfrm>
        </p:grpSpPr>
        <p:sp>
          <p:nvSpPr>
            <p:cNvPr id="20" name="Freeform 20"/>
            <p:cNvSpPr/>
            <p:nvPr/>
          </p:nvSpPr>
          <p:spPr>
            <a:xfrm>
              <a:off x="0" y="0"/>
              <a:ext cx="2593936" cy="1234252"/>
            </a:xfrm>
            <a:custGeom>
              <a:avLst/>
              <a:gdLst/>
              <a:ahLst/>
              <a:cxnLst/>
              <a:rect l="l" t="t" r="r" b="b"/>
              <a:pathLst>
                <a:path w="2593936" h="1234252">
                  <a:moveTo>
                    <a:pt x="22816" y="0"/>
                  </a:moveTo>
                  <a:lnTo>
                    <a:pt x="2571119" y="0"/>
                  </a:lnTo>
                  <a:cubicBezTo>
                    <a:pt x="2583721" y="0"/>
                    <a:pt x="2593936" y="10215"/>
                    <a:pt x="2593936" y="22816"/>
                  </a:cubicBezTo>
                  <a:lnTo>
                    <a:pt x="2593936" y="1211436"/>
                  </a:lnTo>
                  <a:cubicBezTo>
                    <a:pt x="2593936" y="1217487"/>
                    <a:pt x="2591532" y="1223290"/>
                    <a:pt x="2587253" y="1227569"/>
                  </a:cubicBezTo>
                  <a:cubicBezTo>
                    <a:pt x="2582974" y="1231848"/>
                    <a:pt x="2577171" y="1234252"/>
                    <a:pt x="2571119" y="1234252"/>
                  </a:cubicBezTo>
                  <a:lnTo>
                    <a:pt x="22816" y="1234252"/>
                  </a:lnTo>
                  <a:cubicBezTo>
                    <a:pt x="16765" y="1234252"/>
                    <a:pt x="10962" y="1231848"/>
                    <a:pt x="6683" y="1227569"/>
                  </a:cubicBezTo>
                  <a:cubicBezTo>
                    <a:pt x="2404" y="1223290"/>
                    <a:pt x="0" y="1217487"/>
                    <a:pt x="0" y="1211436"/>
                  </a:cubicBezTo>
                  <a:lnTo>
                    <a:pt x="0" y="22816"/>
                  </a:lnTo>
                  <a:cubicBezTo>
                    <a:pt x="0" y="16765"/>
                    <a:pt x="2404" y="10962"/>
                    <a:pt x="6683" y="6683"/>
                  </a:cubicBezTo>
                  <a:cubicBezTo>
                    <a:pt x="10962" y="2404"/>
                    <a:pt x="16765" y="0"/>
                    <a:pt x="22816" y="0"/>
                  </a:cubicBezTo>
                  <a:close/>
                </a:path>
              </a:pathLst>
            </a:custGeom>
            <a:solidFill>
              <a:srgbClr val="0E416B"/>
            </a:solidFill>
          </p:spPr>
          <p:txBody>
            <a:bodyPr/>
            <a:lstStyle/>
            <a:p>
              <a:endParaRPr lang="en-US"/>
            </a:p>
          </p:txBody>
        </p:sp>
        <p:sp>
          <p:nvSpPr>
            <p:cNvPr id="21" name="TextBox 21"/>
            <p:cNvSpPr txBox="1"/>
            <p:nvPr/>
          </p:nvSpPr>
          <p:spPr>
            <a:xfrm>
              <a:off x="0" y="-28575"/>
              <a:ext cx="2593936" cy="1262827"/>
            </a:xfrm>
            <a:prstGeom prst="rect">
              <a:avLst/>
            </a:prstGeom>
          </p:spPr>
          <p:txBody>
            <a:bodyPr lIns="50800" tIns="50800" rIns="50800" bIns="50800" rtlCol="0" anchor="ctr"/>
            <a:lstStyle/>
            <a:p>
              <a:pPr algn="ctr">
                <a:lnSpc>
                  <a:spcPts val="1956"/>
                </a:lnSpc>
              </a:pPr>
              <a:endParaRPr/>
            </a:p>
          </p:txBody>
        </p:sp>
      </p:grpSp>
      <p:sp>
        <p:nvSpPr>
          <p:cNvPr id="22" name="Freeform 22"/>
          <p:cNvSpPr/>
          <p:nvPr/>
        </p:nvSpPr>
        <p:spPr>
          <a:xfrm>
            <a:off x="5347580" y="2789200"/>
            <a:ext cx="11608119" cy="5278274"/>
          </a:xfrm>
          <a:custGeom>
            <a:avLst/>
            <a:gdLst/>
            <a:ahLst/>
            <a:cxnLst/>
            <a:rect l="l" t="t" r="r" b="b"/>
            <a:pathLst>
              <a:path w="11608119" h="5278274">
                <a:moveTo>
                  <a:pt x="0" y="0"/>
                </a:moveTo>
                <a:lnTo>
                  <a:pt x="11608119" y="0"/>
                </a:lnTo>
                <a:lnTo>
                  <a:pt x="11608119" y="5278274"/>
                </a:lnTo>
                <a:lnTo>
                  <a:pt x="0" y="5278274"/>
                </a:lnTo>
                <a:lnTo>
                  <a:pt x="0" y="0"/>
                </a:lnTo>
                <a:close/>
              </a:path>
            </a:pathLst>
          </a:custGeom>
          <a:blipFill>
            <a:blip r:embed="rId4"/>
            <a:stretch>
              <a:fillRect/>
            </a:stretch>
          </a:blipFill>
        </p:spPr>
        <p:txBody>
          <a:bodyPr/>
          <a:lstStyle/>
          <a:p>
            <a:endParaRPr lang="en-US"/>
          </a:p>
        </p:txBody>
      </p:sp>
      <p:sp>
        <p:nvSpPr>
          <p:cNvPr id="23" name="TextBox 23"/>
          <p:cNvSpPr txBox="1"/>
          <p:nvPr/>
        </p:nvSpPr>
        <p:spPr>
          <a:xfrm>
            <a:off x="1428971" y="2950558"/>
            <a:ext cx="2018798" cy="849820"/>
          </a:xfrm>
          <a:prstGeom prst="rect">
            <a:avLst/>
          </a:prstGeom>
        </p:spPr>
        <p:txBody>
          <a:bodyPr lIns="0" tIns="0" rIns="0" bIns="0" rtlCol="0" anchor="t">
            <a:spAutoFit/>
          </a:bodyPr>
          <a:lstStyle/>
          <a:p>
            <a:pPr algn="ctr">
              <a:lnSpc>
                <a:spcPts val="2304"/>
              </a:lnSpc>
            </a:pPr>
            <a:r>
              <a:rPr lang="en-US" sz="1646">
                <a:solidFill>
                  <a:srgbClr val="FCFCFC"/>
                </a:solidFill>
                <a:latin typeface="Canva Sans"/>
                <a:ea typeface="Canva Sans"/>
                <a:cs typeface="Canva Sans"/>
                <a:sym typeface="Canva Sans"/>
              </a:rPr>
              <a:t>Do you want the lowest rate today or when you close?</a:t>
            </a:r>
          </a:p>
        </p:txBody>
      </p:sp>
      <p:sp>
        <p:nvSpPr>
          <p:cNvPr id="24" name="TextBox 24"/>
          <p:cNvSpPr txBox="1"/>
          <p:nvPr/>
        </p:nvSpPr>
        <p:spPr>
          <a:xfrm>
            <a:off x="1428971" y="4998705"/>
            <a:ext cx="2018798" cy="849820"/>
          </a:xfrm>
          <a:prstGeom prst="rect">
            <a:avLst/>
          </a:prstGeom>
        </p:spPr>
        <p:txBody>
          <a:bodyPr lIns="0" tIns="0" rIns="0" bIns="0" rtlCol="0" anchor="t">
            <a:spAutoFit/>
          </a:bodyPr>
          <a:lstStyle/>
          <a:p>
            <a:pPr algn="ctr">
              <a:lnSpc>
                <a:spcPts val="2304"/>
              </a:lnSpc>
            </a:pPr>
            <a:r>
              <a:rPr lang="en-US" sz="1646">
                <a:solidFill>
                  <a:srgbClr val="FCFCFC"/>
                </a:solidFill>
                <a:latin typeface="Canva Sans"/>
                <a:ea typeface="Canva Sans"/>
                <a:cs typeface="Canva Sans"/>
                <a:sym typeface="Canva Sans"/>
              </a:rPr>
              <a:t>How long do you think it will be before you close?</a:t>
            </a:r>
          </a:p>
        </p:txBody>
      </p:sp>
      <p:sp>
        <p:nvSpPr>
          <p:cNvPr id="25" name="TextBox 25"/>
          <p:cNvSpPr txBox="1"/>
          <p:nvPr/>
        </p:nvSpPr>
        <p:spPr>
          <a:xfrm>
            <a:off x="1428971" y="7031611"/>
            <a:ext cx="2018798" cy="849820"/>
          </a:xfrm>
          <a:prstGeom prst="rect">
            <a:avLst/>
          </a:prstGeom>
        </p:spPr>
        <p:txBody>
          <a:bodyPr lIns="0" tIns="0" rIns="0" bIns="0" rtlCol="0" anchor="t">
            <a:spAutoFit/>
          </a:bodyPr>
          <a:lstStyle/>
          <a:p>
            <a:pPr algn="ctr">
              <a:lnSpc>
                <a:spcPts val="2304"/>
              </a:lnSpc>
            </a:pPr>
            <a:r>
              <a:rPr lang="en-US" sz="1646">
                <a:solidFill>
                  <a:srgbClr val="FCFCFC"/>
                </a:solidFill>
                <a:latin typeface="Canva Sans"/>
                <a:ea typeface="Canva Sans"/>
                <a:cs typeface="Canva Sans"/>
                <a:sym typeface="Canva Sans"/>
              </a:rPr>
              <a:t>Would I recommend locking in the rate? </a:t>
            </a:r>
          </a:p>
        </p:txBody>
      </p:sp>
      <p:sp>
        <p:nvSpPr>
          <p:cNvPr id="26" name="AutoShape 26"/>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27" name="TextBox 27"/>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65450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How can we save you money?</a:t>
            </a:r>
          </a:p>
        </p:txBody>
      </p:sp>
      <p:sp>
        <p:nvSpPr>
          <p:cNvPr id="6" name="TextBox 6"/>
          <p:cNvSpPr txBox="1"/>
          <p:nvPr/>
        </p:nvSpPr>
        <p:spPr>
          <a:xfrm>
            <a:off x="7471662" y="5459385"/>
            <a:ext cx="1405377" cy="1788403"/>
          </a:xfrm>
          <a:prstGeom prst="rect">
            <a:avLst/>
          </a:prstGeom>
        </p:spPr>
        <p:txBody>
          <a:bodyPr lIns="0" tIns="0" rIns="0" bIns="0" rtlCol="0" anchor="t">
            <a:spAutoFit/>
          </a:bodyPr>
          <a:lstStyle/>
          <a:p>
            <a:pPr algn="ctr">
              <a:lnSpc>
                <a:spcPts val="4827"/>
              </a:lnSpc>
            </a:pPr>
            <a:r>
              <a:rPr lang="en-US" sz="3448" spc="541">
                <a:solidFill>
                  <a:srgbClr val="00024B">
                    <a:alpha val="22745"/>
                  </a:srgbClr>
                </a:solidFill>
                <a:latin typeface="The Seasons"/>
                <a:ea typeface="The Seasons"/>
                <a:cs typeface="The Seasons"/>
                <a:sym typeface="The Seasons"/>
              </a:rPr>
              <a:t>LEND</a:t>
            </a:r>
          </a:p>
          <a:p>
            <a:pPr algn="ctr">
              <a:lnSpc>
                <a:spcPts val="4827"/>
              </a:lnSpc>
            </a:pPr>
            <a:r>
              <a:rPr lang="en-US" sz="3448" spc="541">
                <a:solidFill>
                  <a:srgbClr val="00024B">
                    <a:alpha val="22745"/>
                  </a:srgbClr>
                </a:solidFill>
                <a:latin typeface="The Seasons"/>
                <a:ea typeface="The Seasons"/>
                <a:cs typeface="The Seasons"/>
                <a:sym typeface="The Seasons"/>
              </a:rPr>
              <a:t>WITH</a:t>
            </a:r>
          </a:p>
          <a:p>
            <a:pPr algn="ctr">
              <a:lnSpc>
                <a:spcPts val="4827"/>
              </a:lnSpc>
              <a:spcBef>
                <a:spcPct val="0"/>
              </a:spcBef>
            </a:pPr>
            <a:r>
              <a:rPr lang="en-US" sz="3448" spc="541">
                <a:solidFill>
                  <a:srgbClr val="00024B">
                    <a:alpha val="22745"/>
                  </a:srgbClr>
                </a:solidFill>
                <a:latin typeface="The Seasons"/>
                <a:ea typeface="The Seasons"/>
                <a:cs typeface="The Seasons"/>
                <a:sym typeface="The Seasons"/>
              </a:rPr>
              <a:t>LOVE</a:t>
            </a:r>
          </a:p>
        </p:txBody>
      </p:sp>
      <p:grpSp>
        <p:nvGrpSpPr>
          <p:cNvPr id="7" name="Group 7"/>
          <p:cNvGrpSpPr/>
          <p:nvPr/>
        </p:nvGrpSpPr>
        <p:grpSpPr>
          <a:xfrm>
            <a:off x="6417766" y="3548100"/>
            <a:ext cx="10841534" cy="4964306"/>
            <a:chOff x="0" y="0"/>
            <a:chExt cx="2127328" cy="974097"/>
          </a:xfrm>
        </p:grpSpPr>
        <p:sp>
          <p:nvSpPr>
            <p:cNvPr id="8" name="Freeform 8"/>
            <p:cNvSpPr/>
            <p:nvPr/>
          </p:nvSpPr>
          <p:spPr>
            <a:xfrm>
              <a:off x="0" y="0"/>
              <a:ext cx="2127328" cy="974097"/>
            </a:xfrm>
            <a:custGeom>
              <a:avLst/>
              <a:gdLst/>
              <a:ahLst/>
              <a:cxnLst/>
              <a:rect l="l" t="t" r="r" b="b"/>
              <a:pathLst>
                <a:path w="2127328" h="974097">
                  <a:moveTo>
                    <a:pt x="25708" y="0"/>
                  </a:moveTo>
                  <a:lnTo>
                    <a:pt x="2101621" y="0"/>
                  </a:lnTo>
                  <a:cubicBezTo>
                    <a:pt x="2115819" y="0"/>
                    <a:pt x="2127328" y="11510"/>
                    <a:pt x="2127328" y="25708"/>
                  </a:cubicBezTo>
                  <a:lnTo>
                    <a:pt x="2127328" y="948390"/>
                  </a:lnTo>
                  <a:cubicBezTo>
                    <a:pt x="2127328" y="962588"/>
                    <a:pt x="2115819" y="974097"/>
                    <a:pt x="2101621" y="974097"/>
                  </a:cubicBezTo>
                  <a:lnTo>
                    <a:pt x="25708" y="974097"/>
                  </a:lnTo>
                  <a:cubicBezTo>
                    <a:pt x="11510" y="974097"/>
                    <a:pt x="0" y="962588"/>
                    <a:pt x="0" y="948390"/>
                  </a:cubicBezTo>
                  <a:lnTo>
                    <a:pt x="0" y="25708"/>
                  </a:lnTo>
                  <a:cubicBezTo>
                    <a:pt x="0" y="11510"/>
                    <a:pt x="11510" y="0"/>
                    <a:pt x="25708" y="0"/>
                  </a:cubicBezTo>
                  <a:close/>
                </a:path>
              </a:pathLst>
            </a:custGeom>
            <a:solidFill>
              <a:srgbClr val="0D0E11"/>
            </a:solidFill>
          </p:spPr>
          <p:txBody>
            <a:bodyPr/>
            <a:lstStyle/>
            <a:p>
              <a:endParaRPr lang="en-US"/>
            </a:p>
          </p:txBody>
        </p:sp>
        <p:sp>
          <p:nvSpPr>
            <p:cNvPr id="9" name="TextBox 9"/>
            <p:cNvSpPr txBox="1"/>
            <p:nvPr/>
          </p:nvSpPr>
          <p:spPr>
            <a:xfrm>
              <a:off x="0" y="-28575"/>
              <a:ext cx="2127328" cy="1002672"/>
            </a:xfrm>
            <a:prstGeom prst="rect">
              <a:avLst/>
            </a:prstGeom>
          </p:spPr>
          <p:txBody>
            <a:bodyPr lIns="50800" tIns="50800" rIns="50800" bIns="50800" rtlCol="0" anchor="ctr"/>
            <a:lstStyle/>
            <a:p>
              <a:pPr algn="ctr">
                <a:lnSpc>
                  <a:spcPts val="1956"/>
                </a:lnSpc>
              </a:pPr>
              <a:endParaRPr/>
            </a:p>
          </p:txBody>
        </p:sp>
      </p:grpSp>
      <p:sp>
        <p:nvSpPr>
          <p:cNvPr id="10" name="Freeform 10"/>
          <p:cNvSpPr/>
          <p:nvPr/>
        </p:nvSpPr>
        <p:spPr>
          <a:xfrm>
            <a:off x="6417766" y="4249492"/>
            <a:ext cx="10695873" cy="3561522"/>
          </a:xfrm>
          <a:custGeom>
            <a:avLst/>
            <a:gdLst/>
            <a:ahLst/>
            <a:cxnLst/>
            <a:rect l="l" t="t" r="r" b="b"/>
            <a:pathLst>
              <a:path w="10695873" h="3561522">
                <a:moveTo>
                  <a:pt x="0" y="0"/>
                </a:moveTo>
                <a:lnTo>
                  <a:pt x="10695873" y="0"/>
                </a:lnTo>
                <a:lnTo>
                  <a:pt x="10695873" y="3561522"/>
                </a:lnTo>
                <a:lnTo>
                  <a:pt x="0" y="3561522"/>
                </a:lnTo>
                <a:lnTo>
                  <a:pt x="0" y="0"/>
                </a:lnTo>
                <a:close/>
              </a:path>
            </a:pathLst>
          </a:custGeom>
          <a:blipFill>
            <a:blip r:embed="rId2"/>
            <a:stretch>
              <a:fillRect/>
            </a:stretch>
          </a:blipFill>
        </p:spPr>
        <p:txBody>
          <a:bodyPr/>
          <a:lstStyle/>
          <a:p>
            <a:endParaRPr lang="en-US"/>
          </a:p>
        </p:txBody>
      </p:sp>
      <p:sp>
        <p:nvSpPr>
          <p:cNvPr id="11" name="Freeform 11"/>
          <p:cNvSpPr/>
          <p:nvPr/>
        </p:nvSpPr>
        <p:spPr>
          <a:xfrm>
            <a:off x="7193155" y="2887355"/>
            <a:ext cx="908482" cy="125814"/>
          </a:xfrm>
          <a:custGeom>
            <a:avLst/>
            <a:gdLst/>
            <a:ahLst/>
            <a:cxnLst/>
            <a:rect l="l" t="t" r="r" b="b"/>
            <a:pathLst>
              <a:path w="908482" h="125814">
                <a:moveTo>
                  <a:pt x="0" y="0"/>
                </a:moveTo>
                <a:lnTo>
                  <a:pt x="908482" y="0"/>
                </a:lnTo>
                <a:lnTo>
                  <a:pt x="908482" y="125814"/>
                </a:lnTo>
                <a:lnTo>
                  <a:pt x="0" y="125814"/>
                </a:lnTo>
                <a:lnTo>
                  <a:pt x="0" y="0"/>
                </a:lnTo>
                <a:close/>
              </a:path>
            </a:pathLst>
          </a:custGeom>
          <a:blipFill>
            <a:blip r:embed="rId3"/>
            <a:stretch>
              <a:fillRect b="-5670"/>
            </a:stretch>
          </a:blipFill>
        </p:spPr>
        <p:txBody>
          <a:bodyPr/>
          <a:lstStyle/>
          <a:p>
            <a:endParaRPr lang="en-US"/>
          </a:p>
        </p:txBody>
      </p:sp>
      <p:sp>
        <p:nvSpPr>
          <p:cNvPr id="12" name="Freeform 12"/>
          <p:cNvSpPr/>
          <p:nvPr/>
        </p:nvSpPr>
        <p:spPr>
          <a:xfrm>
            <a:off x="11925126" y="2884199"/>
            <a:ext cx="738844" cy="149351"/>
          </a:xfrm>
          <a:custGeom>
            <a:avLst/>
            <a:gdLst/>
            <a:ahLst/>
            <a:cxnLst/>
            <a:rect l="l" t="t" r="r" b="b"/>
            <a:pathLst>
              <a:path w="738844" h="149351">
                <a:moveTo>
                  <a:pt x="0" y="0"/>
                </a:moveTo>
                <a:lnTo>
                  <a:pt x="738844" y="0"/>
                </a:lnTo>
                <a:lnTo>
                  <a:pt x="738844" y="149351"/>
                </a:lnTo>
                <a:lnTo>
                  <a:pt x="0" y="149351"/>
                </a:lnTo>
                <a:lnTo>
                  <a:pt x="0" y="0"/>
                </a:lnTo>
                <a:close/>
              </a:path>
            </a:pathLst>
          </a:custGeom>
          <a:blipFill>
            <a:blip r:embed="rId4"/>
            <a:stretch>
              <a:fillRect l="-20749" r="-20749"/>
            </a:stretch>
          </a:blipFill>
        </p:spPr>
        <p:txBody>
          <a:bodyPr/>
          <a:lstStyle/>
          <a:p>
            <a:endParaRPr lang="en-US"/>
          </a:p>
        </p:txBody>
      </p:sp>
      <p:sp>
        <p:nvSpPr>
          <p:cNvPr id="13" name="TextBox 13"/>
          <p:cNvSpPr txBox="1"/>
          <p:nvPr/>
        </p:nvSpPr>
        <p:spPr>
          <a:xfrm>
            <a:off x="7782063" y="1793396"/>
            <a:ext cx="7972574" cy="729771"/>
          </a:xfrm>
          <a:prstGeom prst="rect">
            <a:avLst/>
          </a:prstGeom>
        </p:spPr>
        <p:txBody>
          <a:bodyPr lIns="0" tIns="0" rIns="0" bIns="0" rtlCol="0" anchor="t">
            <a:spAutoFit/>
          </a:bodyPr>
          <a:lstStyle/>
          <a:p>
            <a:pPr algn="ctr">
              <a:lnSpc>
                <a:spcPts val="5976"/>
              </a:lnSpc>
            </a:pPr>
            <a:r>
              <a:rPr lang="en-US" sz="4268">
                <a:solidFill>
                  <a:srgbClr val="0E416B"/>
                </a:solidFill>
                <a:latin typeface="Nourd"/>
                <a:ea typeface="Nourd"/>
                <a:cs typeface="Nourd"/>
                <a:sym typeface="Nourd"/>
              </a:rPr>
              <a:t>Inflation Drives Mortgage Rates. </a:t>
            </a:r>
          </a:p>
        </p:txBody>
      </p:sp>
      <p:sp>
        <p:nvSpPr>
          <p:cNvPr id="14" name="TextBox 14"/>
          <p:cNvSpPr txBox="1"/>
          <p:nvPr/>
        </p:nvSpPr>
        <p:spPr>
          <a:xfrm>
            <a:off x="1028700" y="2210675"/>
            <a:ext cx="4450887" cy="5300622"/>
          </a:xfrm>
          <a:prstGeom prst="rect">
            <a:avLst/>
          </a:prstGeom>
        </p:spPr>
        <p:txBody>
          <a:bodyPr lIns="0" tIns="0" rIns="0" bIns="0" rtlCol="0" anchor="t">
            <a:spAutoFit/>
          </a:bodyPr>
          <a:lstStyle/>
          <a:p>
            <a:pPr algn="ctr">
              <a:lnSpc>
                <a:spcPts val="2364"/>
              </a:lnSpc>
            </a:pPr>
            <a:r>
              <a:rPr lang="en-US" sz="1689" b="1">
                <a:solidFill>
                  <a:srgbClr val="0E416B"/>
                </a:solidFill>
                <a:latin typeface="Nourd Bold"/>
                <a:ea typeface="Nourd Bold"/>
                <a:cs typeface="Nourd Bold"/>
                <a:sym typeface="Nourd Bold"/>
              </a:rPr>
              <a:t>Real-time market data with </a:t>
            </a:r>
          </a:p>
          <a:p>
            <a:pPr algn="ctr">
              <a:lnSpc>
                <a:spcPts val="2364"/>
              </a:lnSpc>
            </a:pPr>
            <a:r>
              <a:rPr lang="en-US" sz="1689" b="1">
                <a:solidFill>
                  <a:srgbClr val="0E416B"/>
                </a:solidFill>
                <a:latin typeface="Nourd Bold"/>
                <a:ea typeface="Nourd Bold"/>
                <a:cs typeface="Nourd Bold"/>
                <a:sym typeface="Nourd Bold"/>
              </a:rPr>
              <a:t> lock recommendations</a:t>
            </a:r>
          </a:p>
          <a:p>
            <a:pPr algn="ctr">
              <a:lnSpc>
                <a:spcPts val="2364"/>
              </a:lnSpc>
            </a:pPr>
            <a:endParaRPr lang="en-US" sz="1689" b="1">
              <a:solidFill>
                <a:srgbClr val="0E416B"/>
              </a:solidFill>
              <a:latin typeface="Nourd Bold"/>
              <a:ea typeface="Nourd Bold"/>
              <a:cs typeface="Nourd Bold"/>
              <a:sym typeface="Nourd Bold"/>
            </a:endParaRPr>
          </a:p>
          <a:p>
            <a:pPr algn="ctr">
              <a:lnSpc>
                <a:spcPts val="2364"/>
              </a:lnSpc>
            </a:pPr>
            <a:r>
              <a:rPr lang="en-US" sz="1689" b="1">
                <a:solidFill>
                  <a:srgbClr val="0E416B"/>
                </a:solidFill>
                <a:latin typeface="Nourd Bold"/>
                <a:ea typeface="Nourd Bold"/>
                <a:cs typeface="Nourd Bold"/>
                <a:sym typeface="Nourd Bold"/>
              </a:rPr>
              <a:t>Daily Rate Advice:</a:t>
            </a:r>
          </a:p>
          <a:p>
            <a:pPr algn="l">
              <a:lnSpc>
                <a:spcPts val="2364"/>
              </a:lnSpc>
            </a:pPr>
            <a:r>
              <a:rPr lang="en-US" sz="1689">
                <a:solidFill>
                  <a:srgbClr val="0E416B"/>
                </a:solidFill>
                <a:latin typeface="Nourd"/>
                <a:ea typeface="Nourd"/>
                <a:cs typeface="Nourd"/>
                <a:sym typeface="Nourd"/>
              </a:rPr>
              <a:t>Higher Stock prices coupled with an uptick in core consumer inflation are pushing Mortgage Bonds lower this morning, following yesterday's steep losses.</a:t>
            </a:r>
          </a:p>
          <a:p>
            <a:pPr algn="l">
              <a:lnSpc>
                <a:spcPts val="2364"/>
              </a:lnSpc>
            </a:pPr>
            <a:r>
              <a:rPr lang="en-US" sz="1689">
                <a:solidFill>
                  <a:srgbClr val="0E416B"/>
                </a:solidFill>
                <a:latin typeface="Nourd"/>
                <a:ea typeface="Nourd"/>
                <a:cs typeface="Nourd"/>
                <a:sym typeface="Nourd"/>
              </a:rPr>
              <a:t>The two-day Fed meeting kicks off on Capitol Hill this morning. There will be no headlines out of today’s meeting. The monetary policy statement will be released at 2:00 p.m. ET tomorrow with a press conference by Fed Chair Yellen at 2:30.</a:t>
            </a:r>
          </a:p>
          <a:p>
            <a:pPr algn="l">
              <a:lnSpc>
                <a:spcPts val="2364"/>
              </a:lnSpc>
            </a:pPr>
            <a:r>
              <a:rPr lang="en-US" sz="1689">
                <a:solidFill>
                  <a:srgbClr val="0E416B"/>
                </a:solidFill>
                <a:latin typeface="Nourd"/>
                <a:ea typeface="Nourd"/>
                <a:cs typeface="Nourd"/>
                <a:sym typeface="Nourd"/>
              </a:rPr>
              <a:t>With the recent big drop in Mortgage Bond prices and technical damage done, carefully floating is recommended. If anything changes, I will get back to you.</a:t>
            </a:r>
          </a:p>
        </p:txBody>
      </p:sp>
      <p:sp>
        <p:nvSpPr>
          <p:cNvPr id="15" name="TextBox 15"/>
          <p:cNvSpPr txBox="1"/>
          <p:nvPr/>
        </p:nvSpPr>
        <p:spPr>
          <a:xfrm>
            <a:off x="12704142" y="2799392"/>
            <a:ext cx="3779341" cy="289477"/>
          </a:xfrm>
          <a:prstGeom prst="rect">
            <a:avLst/>
          </a:prstGeom>
        </p:spPr>
        <p:txBody>
          <a:bodyPr lIns="0" tIns="0" rIns="0" bIns="0" rtlCol="0" anchor="t">
            <a:spAutoFit/>
          </a:bodyPr>
          <a:lstStyle/>
          <a:p>
            <a:pPr algn="ctr">
              <a:lnSpc>
                <a:spcPts val="2419"/>
              </a:lnSpc>
              <a:spcBef>
                <a:spcPct val="0"/>
              </a:spcBef>
            </a:pPr>
            <a:r>
              <a:rPr lang="en-US" sz="1728" b="1">
                <a:solidFill>
                  <a:srgbClr val="0E416B"/>
                </a:solidFill>
                <a:latin typeface="Nourd Bold"/>
                <a:ea typeface="Nourd Bold"/>
                <a:cs typeface="Nourd Bold"/>
                <a:sym typeface="Nourd Bold"/>
              </a:rPr>
              <a:t>Core Consumer Price Index (CPI)</a:t>
            </a:r>
          </a:p>
        </p:txBody>
      </p:sp>
      <p:sp>
        <p:nvSpPr>
          <p:cNvPr id="16" name="TextBox 16"/>
          <p:cNvSpPr txBox="1"/>
          <p:nvPr/>
        </p:nvSpPr>
        <p:spPr>
          <a:xfrm>
            <a:off x="8105079" y="2799392"/>
            <a:ext cx="3225701" cy="289477"/>
          </a:xfrm>
          <a:prstGeom prst="rect">
            <a:avLst/>
          </a:prstGeom>
        </p:spPr>
        <p:txBody>
          <a:bodyPr lIns="0" tIns="0" rIns="0" bIns="0" rtlCol="0" anchor="t">
            <a:spAutoFit/>
          </a:bodyPr>
          <a:lstStyle/>
          <a:p>
            <a:pPr algn="ctr">
              <a:lnSpc>
                <a:spcPts val="2419"/>
              </a:lnSpc>
              <a:spcBef>
                <a:spcPct val="0"/>
              </a:spcBef>
            </a:pPr>
            <a:r>
              <a:rPr lang="en-US" sz="1728" b="1">
                <a:solidFill>
                  <a:srgbClr val="0E416B"/>
                </a:solidFill>
                <a:latin typeface="Nourd Bold"/>
                <a:ea typeface="Nourd Bold"/>
                <a:cs typeface="Nourd Bold"/>
                <a:sym typeface="Nourd Bold"/>
              </a:rPr>
              <a:t>30-year fixed mortgage rate</a:t>
            </a:r>
          </a:p>
        </p:txBody>
      </p:sp>
      <p:sp>
        <p:nvSpPr>
          <p:cNvPr id="17" name="AutoShape 17"/>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8" name="TextBox 1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00959" y="2387982"/>
            <a:ext cx="11058341" cy="5615564"/>
            <a:chOff x="0" y="0"/>
            <a:chExt cx="2568849" cy="1304494"/>
          </a:xfrm>
        </p:grpSpPr>
        <p:sp>
          <p:nvSpPr>
            <p:cNvPr id="6" name="Freeform 6"/>
            <p:cNvSpPr/>
            <p:nvPr/>
          </p:nvSpPr>
          <p:spPr>
            <a:xfrm>
              <a:off x="0" y="0"/>
              <a:ext cx="2568849" cy="1304494"/>
            </a:xfrm>
            <a:custGeom>
              <a:avLst/>
              <a:gdLst/>
              <a:ahLst/>
              <a:cxnLst/>
              <a:rect l="l" t="t" r="r" b="b"/>
              <a:pathLst>
                <a:path w="2568849" h="1304494">
                  <a:moveTo>
                    <a:pt x="25204" y="0"/>
                  </a:moveTo>
                  <a:lnTo>
                    <a:pt x="2543646" y="0"/>
                  </a:lnTo>
                  <a:cubicBezTo>
                    <a:pt x="2550330" y="0"/>
                    <a:pt x="2556741" y="2655"/>
                    <a:pt x="2561467" y="7382"/>
                  </a:cubicBezTo>
                  <a:cubicBezTo>
                    <a:pt x="2566194" y="12109"/>
                    <a:pt x="2568849" y="18519"/>
                    <a:pt x="2568849" y="25204"/>
                  </a:cubicBezTo>
                  <a:lnTo>
                    <a:pt x="2568849" y="1279290"/>
                  </a:lnTo>
                  <a:cubicBezTo>
                    <a:pt x="2568849" y="1285975"/>
                    <a:pt x="2566194" y="1292385"/>
                    <a:pt x="2561467" y="1297112"/>
                  </a:cubicBezTo>
                  <a:cubicBezTo>
                    <a:pt x="2556741" y="1301838"/>
                    <a:pt x="2550330" y="1304494"/>
                    <a:pt x="2543646" y="1304494"/>
                  </a:cubicBezTo>
                  <a:lnTo>
                    <a:pt x="25204" y="1304494"/>
                  </a:lnTo>
                  <a:cubicBezTo>
                    <a:pt x="18519" y="1304494"/>
                    <a:pt x="12109" y="1301838"/>
                    <a:pt x="7382" y="1297112"/>
                  </a:cubicBezTo>
                  <a:cubicBezTo>
                    <a:pt x="2655" y="1292385"/>
                    <a:pt x="0" y="1285975"/>
                    <a:pt x="0" y="1279290"/>
                  </a:cubicBezTo>
                  <a:lnTo>
                    <a:pt x="0" y="25204"/>
                  </a:lnTo>
                  <a:cubicBezTo>
                    <a:pt x="0" y="18519"/>
                    <a:pt x="2655" y="12109"/>
                    <a:pt x="7382" y="7382"/>
                  </a:cubicBezTo>
                  <a:cubicBezTo>
                    <a:pt x="12109" y="2655"/>
                    <a:pt x="18519" y="0"/>
                    <a:pt x="25204" y="0"/>
                  </a:cubicBezTo>
                  <a:close/>
                </a:path>
              </a:pathLst>
            </a:custGeom>
            <a:solidFill>
              <a:srgbClr val="0E416B"/>
            </a:solidFill>
          </p:spPr>
          <p:txBody>
            <a:bodyPr/>
            <a:lstStyle/>
            <a:p>
              <a:endParaRPr lang="en-US"/>
            </a:p>
          </p:txBody>
        </p:sp>
        <p:sp>
          <p:nvSpPr>
            <p:cNvPr id="7" name="TextBox 7"/>
            <p:cNvSpPr txBox="1"/>
            <p:nvPr/>
          </p:nvSpPr>
          <p:spPr>
            <a:xfrm>
              <a:off x="0" y="-28575"/>
              <a:ext cx="2568849" cy="1333069"/>
            </a:xfrm>
            <a:prstGeom prst="rect">
              <a:avLst/>
            </a:prstGeom>
          </p:spPr>
          <p:txBody>
            <a:bodyPr lIns="50800" tIns="50800" rIns="50800" bIns="50800" rtlCol="0" anchor="ctr"/>
            <a:lstStyle/>
            <a:p>
              <a:pPr algn="ctr">
                <a:lnSpc>
                  <a:spcPts val="1956"/>
                </a:lnSpc>
              </a:pPr>
              <a:endParaRPr/>
            </a:p>
          </p:txBody>
        </p:sp>
      </p:grpSp>
      <p:sp>
        <p:nvSpPr>
          <p:cNvPr id="8" name="Freeform 8"/>
          <p:cNvSpPr/>
          <p:nvPr/>
        </p:nvSpPr>
        <p:spPr>
          <a:xfrm>
            <a:off x="6385755" y="2653577"/>
            <a:ext cx="10688749" cy="5080247"/>
          </a:xfrm>
          <a:custGeom>
            <a:avLst/>
            <a:gdLst/>
            <a:ahLst/>
            <a:cxnLst/>
            <a:rect l="l" t="t" r="r" b="b"/>
            <a:pathLst>
              <a:path w="10688749" h="5080247">
                <a:moveTo>
                  <a:pt x="0" y="0"/>
                </a:moveTo>
                <a:lnTo>
                  <a:pt x="10688749" y="0"/>
                </a:lnTo>
                <a:lnTo>
                  <a:pt x="10688749" y="5080246"/>
                </a:lnTo>
                <a:lnTo>
                  <a:pt x="0" y="5080246"/>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4236633"/>
            <a:ext cx="4719949" cy="1725934"/>
          </a:xfrm>
          <a:prstGeom prst="rect">
            <a:avLst/>
          </a:prstGeom>
        </p:spPr>
        <p:txBody>
          <a:bodyPr lIns="0" tIns="0" rIns="0" bIns="0" rtlCol="0" anchor="t">
            <a:spAutoFit/>
          </a:bodyPr>
          <a:lstStyle/>
          <a:p>
            <a:pPr algn="ctr">
              <a:lnSpc>
                <a:spcPts val="4619"/>
              </a:lnSpc>
            </a:pPr>
            <a:r>
              <a:rPr lang="en-US" sz="3299" b="1">
                <a:solidFill>
                  <a:srgbClr val="0E416B"/>
                </a:solidFill>
                <a:latin typeface="Nourd Bold"/>
                <a:ea typeface="Nourd Bold"/>
                <a:cs typeface="Nourd Bold"/>
                <a:sym typeface="Nourd Bold"/>
              </a:rPr>
              <a:t>Weekly forecast and economic calendar monitoring.</a:t>
            </a:r>
          </a:p>
        </p:txBody>
      </p:sp>
      <p:sp>
        <p:nvSpPr>
          <p:cNvPr id="10" name="TextBox 10"/>
          <p:cNvSpPr txBox="1"/>
          <p:nvPr/>
        </p:nvSpPr>
        <p:spPr>
          <a:xfrm>
            <a:off x="1074986" y="299734"/>
            <a:ext cx="66212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How can we save you money?</a:t>
            </a:r>
          </a:p>
        </p:txBody>
      </p:sp>
      <p:sp>
        <p:nvSpPr>
          <p:cNvPr id="11" name="AutoShape 11"/>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2" name="TextBox 12"/>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91358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How familiar are you with the term points?</a:t>
            </a:r>
          </a:p>
        </p:txBody>
      </p:sp>
      <p:sp>
        <p:nvSpPr>
          <p:cNvPr id="6" name="Freeform 6"/>
          <p:cNvSpPr/>
          <p:nvPr/>
        </p:nvSpPr>
        <p:spPr>
          <a:xfrm>
            <a:off x="9228162" y="2098415"/>
            <a:ext cx="7837402" cy="3938294"/>
          </a:xfrm>
          <a:custGeom>
            <a:avLst/>
            <a:gdLst/>
            <a:ahLst/>
            <a:cxnLst/>
            <a:rect l="l" t="t" r="r" b="b"/>
            <a:pathLst>
              <a:path w="7837402" h="3938294">
                <a:moveTo>
                  <a:pt x="0" y="0"/>
                </a:moveTo>
                <a:lnTo>
                  <a:pt x="7837402" y="0"/>
                </a:lnTo>
                <a:lnTo>
                  <a:pt x="7837402" y="3938294"/>
                </a:lnTo>
                <a:lnTo>
                  <a:pt x="0" y="3938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222363" y="2524344"/>
            <a:ext cx="7837402" cy="3514141"/>
            <a:chOff x="0" y="0"/>
            <a:chExt cx="1487224" cy="666843"/>
          </a:xfrm>
        </p:grpSpPr>
        <p:sp>
          <p:nvSpPr>
            <p:cNvPr id="8" name="Freeform 8"/>
            <p:cNvSpPr/>
            <p:nvPr/>
          </p:nvSpPr>
          <p:spPr>
            <a:xfrm>
              <a:off x="0" y="0"/>
              <a:ext cx="1487224" cy="666843"/>
            </a:xfrm>
            <a:custGeom>
              <a:avLst/>
              <a:gdLst/>
              <a:ahLst/>
              <a:cxnLst/>
              <a:rect l="l" t="t" r="r" b="b"/>
              <a:pathLst>
                <a:path w="1487224" h="666843">
                  <a:moveTo>
                    <a:pt x="50379" y="0"/>
                  </a:moveTo>
                  <a:lnTo>
                    <a:pt x="1436845" y="0"/>
                  </a:lnTo>
                  <a:cubicBezTo>
                    <a:pt x="1464668" y="0"/>
                    <a:pt x="1487224" y="22555"/>
                    <a:pt x="1487224" y="50379"/>
                  </a:cubicBezTo>
                  <a:lnTo>
                    <a:pt x="1487224" y="616464"/>
                  </a:lnTo>
                  <a:cubicBezTo>
                    <a:pt x="1487224" y="644287"/>
                    <a:pt x="1464668" y="666843"/>
                    <a:pt x="1436845" y="666843"/>
                  </a:cubicBezTo>
                  <a:lnTo>
                    <a:pt x="50379" y="666843"/>
                  </a:lnTo>
                  <a:cubicBezTo>
                    <a:pt x="22555" y="666843"/>
                    <a:pt x="0" y="644287"/>
                    <a:pt x="0" y="616464"/>
                  </a:cubicBezTo>
                  <a:lnTo>
                    <a:pt x="0" y="50379"/>
                  </a:lnTo>
                  <a:cubicBezTo>
                    <a:pt x="0" y="22555"/>
                    <a:pt x="22555" y="0"/>
                    <a:pt x="50379" y="0"/>
                  </a:cubicBezTo>
                  <a:close/>
                </a:path>
              </a:pathLst>
            </a:custGeom>
            <a:solidFill>
              <a:srgbClr val="0E416B"/>
            </a:solidFill>
          </p:spPr>
          <p:txBody>
            <a:bodyPr/>
            <a:lstStyle/>
            <a:p>
              <a:endParaRPr lang="en-US"/>
            </a:p>
          </p:txBody>
        </p:sp>
        <p:sp>
          <p:nvSpPr>
            <p:cNvPr id="9" name="TextBox 9"/>
            <p:cNvSpPr txBox="1"/>
            <p:nvPr/>
          </p:nvSpPr>
          <p:spPr>
            <a:xfrm>
              <a:off x="0" y="-19050"/>
              <a:ext cx="1487224" cy="685893"/>
            </a:xfrm>
            <a:prstGeom prst="rect">
              <a:avLst/>
            </a:prstGeom>
          </p:spPr>
          <p:txBody>
            <a:bodyPr lIns="29822" tIns="29822" rIns="29822" bIns="29822" rtlCol="0" anchor="ctr"/>
            <a:lstStyle/>
            <a:p>
              <a:pPr algn="ctr">
                <a:lnSpc>
                  <a:spcPts val="1561"/>
                </a:lnSpc>
              </a:pPr>
              <a:endParaRPr/>
            </a:p>
          </p:txBody>
        </p:sp>
      </p:grpSp>
      <p:sp>
        <p:nvSpPr>
          <p:cNvPr id="10" name="Freeform 10"/>
          <p:cNvSpPr/>
          <p:nvPr/>
        </p:nvSpPr>
        <p:spPr>
          <a:xfrm>
            <a:off x="9228162" y="6572121"/>
            <a:ext cx="7837402" cy="1616464"/>
          </a:xfrm>
          <a:custGeom>
            <a:avLst/>
            <a:gdLst/>
            <a:ahLst/>
            <a:cxnLst/>
            <a:rect l="l" t="t" r="r" b="b"/>
            <a:pathLst>
              <a:path w="7837402" h="1616464">
                <a:moveTo>
                  <a:pt x="0" y="0"/>
                </a:moveTo>
                <a:lnTo>
                  <a:pt x="7837402" y="0"/>
                </a:lnTo>
                <a:lnTo>
                  <a:pt x="7837402" y="1616464"/>
                </a:lnTo>
                <a:lnTo>
                  <a:pt x="0" y="16164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501722" y="2898459"/>
            <a:ext cx="7278684" cy="2890486"/>
          </a:xfrm>
          <a:prstGeom prst="rect">
            <a:avLst/>
          </a:prstGeom>
        </p:spPr>
        <p:txBody>
          <a:bodyPr lIns="0" tIns="0" rIns="0" bIns="0" rtlCol="0" anchor="t">
            <a:spAutoFit/>
          </a:bodyPr>
          <a:lstStyle/>
          <a:p>
            <a:pPr algn="ctr">
              <a:lnSpc>
                <a:spcPts val="4663"/>
              </a:lnSpc>
              <a:spcBef>
                <a:spcPct val="0"/>
              </a:spcBef>
            </a:pPr>
            <a:r>
              <a:rPr lang="en-US" sz="3331">
                <a:solidFill>
                  <a:srgbClr val="FCFCFC"/>
                </a:solidFill>
                <a:latin typeface="Canva Sans"/>
                <a:ea typeface="Canva Sans"/>
                <a:cs typeface="Canva Sans"/>
                <a:sym typeface="Canva Sans"/>
              </a:rPr>
              <a:t>If you lowered your rate by 0.25%, how much do you think it would lower you monthly payment?</a:t>
            </a:r>
          </a:p>
          <a:p>
            <a:pPr algn="ctr">
              <a:lnSpc>
                <a:spcPts val="4663"/>
              </a:lnSpc>
              <a:spcBef>
                <a:spcPct val="0"/>
              </a:spcBef>
            </a:pPr>
            <a:endParaRPr lang="en-US" sz="3331">
              <a:solidFill>
                <a:srgbClr val="FCFCFC"/>
              </a:solidFill>
              <a:latin typeface="Canva Sans"/>
              <a:ea typeface="Canva Sans"/>
              <a:cs typeface="Canva Sans"/>
              <a:sym typeface="Canva Sans"/>
            </a:endParaRPr>
          </a:p>
          <a:p>
            <a:pPr algn="ctr">
              <a:lnSpc>
                <a:spcPts val="4663"/>
              </a:lnSpc>
              <a:spcBef>
                <a:spcPct val="0"/>
              </a:spcBef>
            </a:pPr>
            <a:r>
              <a:rPr lang="en-US" sz="3331">
                <a:solidFill>
                  <a:srgbClr val="FCFCFC"/>
                </a:solidFill>
                <a:latin typeface="Canva Sans"/>
                <a:ea typeface="Canva Sans"/>
                <a:cs typeface="Canva Sans"/>
                <a:sym typeface="Canva Sans"/>
              </a:rPr>
              <a:t>$__________ / month.</a:t>
            </a:r>
          </a:p>
        </p:txBody>
      </p:sp>
      <p:sp>
        <p:nvSpPr>
          <p:cNvPr id="12" name="TextBox 12"/>
          <p:cNvSpPr txBox="1"/>
          <p:nvPr/>
        </p:nvSpPr>
        <p:spPr>
          <a:xfrm>
            <a:off x="10785466" y="2272330"/>
            <a:ext cx="944596" cy="563996"/>
          </a:xfrm>
          <a:prstGeom prst="rect">
            <a:avLst/>
          </a:prstGeom>
        </p:spPr>
        <p:txBody>
          <a:bodyPr lIns="0" tIns="0" rIns="0" bIns="0" rtlCol="0" anchor="t">
            <a:spAutoFit/>
          </a:bodyPr>
          <a:lstStyle/>
          <a:p>
            <a:pPr algn="ctr">
              <a:lnSpc>
                <a:spcPts val="4649"/>
              </a:lnSpc>
              <a:spcBef>
                <a:spcPct val="0"/>
              </a:spcBef>
            </a:pPr>
            <a:r>
              <a:rPr lang="en-US" sz="3321" b="1">
                <a:solidFill>
                  <a:srgbClr val="0D0E11"/>
                </a:solidFill>
                <a:latin typeface="Canva Sans Bold"/>
                <a:ea typeface="Canva Sans Bold"/>
                <a:cs typeface="Canva Sans Bold"/>
                <a:sym typeface="Canva Sans Bold"/>
              </a:rPr>
              <a:t>Rate</a:t>
            </a:r>
          </a:p>
        </p:txBody>
      </p:sp>
      <p:sp>
        <p:nvSpPr>
          <p:cNvPr id="13" name="TextBox 13"/>
          <p:cNvSpPr txBox="1"/>
          <p:nvPr/>
        </p:nvSpPr>
        <p:spPr>
          <a:xfrm>
            <a:off x="14490505" y="2272330"/>
            <a:ext cx="1313568" cy="563996"/>
          </a:xfrm>
          <a:prstGeom prst="rect">
            <a:avLst/>
          </a:prstGeom>
        </p:spPr>
        <p:txBody>
          <a:bodyPr lIns="0" tIns="0" rIns="0" bIns="0" rtlCol="0" anchor="t">
            <a:spAutoFit/>
          </a:bodyPr>
          <a:lstStyle/>
          <a:p>
            <a:pPr algn="ctr">
              <a:lnSpc>
                <a:spcPts val="4649"/>
              </a:lnSpc>
              <a:spcBef>
                <a:spcPct val="0"/>
              </a:spcBef>
            </a:pPr>
            <a:r>
              <a:rPr lang="en-US" sz="3321" b="1">
                <a:solidFill>
                  <a:srgbClr val="0D0E11"/>
                </a:solidFill>
                <a:latin typeface="Canva Sans Bold"/>
                <a:ea typeface="Canva Sans Bold"/>
                <a:cs typeface="Canva Sans Bold"/>
                <a:sym typeface="Canva Sans Bold"/>
              </a:rPr>
              <a:t>Points</a:t>
            </a:r>
          </a:p>
        </p:txBody>
      </p:sp>
      <p:sp>
        <p:nvSpPr>
          <p:cNvPr id="14" name="TextBox 14"/>
          <p:cNvSpPr txBox="1"/>
          <p:nvPr/>
        </p:nvSpPr>
        <p:spPr>
          <a:xfrm>
            <a:off x="7360132" y="3739195"/>
            <a:ext cx="7837402"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6.99</a:t>
            </a:r>
          </a:p>
        </p:txBody>
      </p:sp>
      <p:sp>
        <p:nvSpPr>
          <p:cNvPr id="15" name="TextBox 15"/>
          <p:cNvSpPr txBox="1"/>
          <p:nvPr/>
        </p:nvSpPr>
        <p:spPr>
          <a:xfrm>
            <a:off x="7360132" y="4481435"/>
            <a:ext cx="7837402"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6.875</a:t>
            </a:r>
          </a:p>
        </p:txBody>
      </p:sp>
      <p:sp>
        <p:nvSpPr>
          <p:cNvPr id="16" name="TextBox 16"/>
          <p:cNvSpPr txBox="1"/>
          <p:nvPr/>
        </p:nvSpPr>
        <p:spPr>
          <a:xfrm>
            <a:off x="7360132" y="5224949"/>
            <a:ext cx="7837402"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6.49</a:t>
            </a:r>
          </a:p>
        </p:txBody>
      </p:sp>
      <p:sp>
        <p:nvSpPr>
          <p:cNvPr id="17" name="TextBox 17"/>
          <p:cNvSpPr txBox="1"/>
          <p:nvPr/>
        </p:nvSpPr>
        <p:spPr>
          <a:xfrm>
            <a:off x="14721249" y="3739195"/>
            <a:ext cx="952568"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.500</a:t>
            </a:r>
          </a:p>
        </p:txBody>
      </p:sp>
      <p:sp>
        <p:nvSpPr>
          <p:cNvPr id="18" name="TextBox 18"/>
          <p:cNvSpPr txBox="1"/>
          <p:nvPr/>
        </p:nvSpPr>
        <p:spPr>
          <a:xfrm>
            <a:off x="14733607" y="4481435"/>
            <a:ext cx="927853"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1.00</a:t>
            </a:r>
          </a:p>
        </p:txBody>
      </p:sp>
      <p:sp>
        <p:nvSpPr>
          <p:cNvPr id="19" name="TextBox 19"/>
          <p:cNvSpPr txBox="1"/>
          <p:nvPr/>
        </p:nvSpPr>
        <p:spPr>
          <a:xfrm>
            <a:off x="14730099" y="5223675"/>
            <a:ext cx="934869"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2.00</a:t>
            </a:r>
          </a:p>
        </p:txBody>
      </p:sp>
      <p:sp>
        <p:nvSpPr>
          <p:cNvPr id="20" name="TextBox 20"/>
          <p:cNvSpPr txBox="1"/>
          <p:nvPr/>
        </p:nvSpPr>
        <p:spPr>
          <a:xfrm>
            <a:off x="9375143" y="6703918"/>
            <a:ext cx="3557885" cy="521293"/>
          </a:xfrm>
          <a:prstGeom prst="rect">
            <a:avLst/>
          </a:prstGeom>
        </p:spPr>
        <p:txBody>
          <a:bodyPr lIns="0" tIns="0" rIns="0" bIns="0" rtlCol="0" anchor="t">
            <a:spAutoFit/>
          </a:bodyPr>
          <a:lstStyle/>
          <a:p>
            <a:pPr algn="ctr">
              <a:lnSpc>
                <a:spcPts val="4342"/>
              </a:lnSpc>
              <a:spcBef>
                <a:spcPct val="0"/>
              </a:spcBef>
            </a:pPr>
            <a:r>
              <a:rPr lang="en-US" sz="3101">
                <a:solidFill>
                  <a:srgbClr val="0D0E11"/>
                </a:solidFill>
                <a:latin typeface="Canva Sans"/>
                <a:ea typeface="Canva Sans"/>
                <a:cs typeface="Canva Sans"/>
                <a:sym typeface="Canva Sans"/>
              </a:rPr>
              <a:t>Payment @ 7.125%</a:t>
            </a:r>
          </a:p>
        </p:txBody>
      </p:sp>
      <p:sp>
        <p:nvSpPr>
          <p:cNvPr id="21" name="TextBox 21"/>
          <p:cNvSpPr txBox="1"/>
          <p:nvPr/>
        </p:nvSpPr>
        <p:spPr>
          <a:xfrm>
            <a:off x="9312338" y="7457253"/>
            <a:ext cx="3623221" cy="521293"/>
          </a:xfrm>
          <a:prstGeom prst="rect">
            <a:avLst/>
          </a:prstGeom>
        </p:spPr>
        <p:txBody>
          <a:bodyPr lIns="0" tIns="0" rIns="0" bIns="0" rtlCol="0" anchor="t">
            <a:spAutoFit/>
          </a:bodyPr>
          <a:lstStyle/>
          <a:p>
            <a:pPr algn="ctr">
              <a:lnSpc>
                <a:spcPts val="4342"/>
              </a:lnSpc>
              <a:spcBef>
                <a:spcPct val="0"/>
              </a:spcBef>
            </a:pPr>
            <a:r>
              <a:rPr lang="en-US" sz="3101">
                <a:solidFill>
                  <a:srgbClr val="0D0E11"/>
                </a:solidFill>
                <a:latin typeface="Canva Sans"/>
                <a:ea typeface="Canva Sans"/>
                <a:cs typeface="Canva Sans"/>
                <a:sym typeface="Canva Sans"/>
              </a:rPr>
              <a:t>Payment @ 6.875%</a:t>
            </a:r>
          </a:p>
        </p:txBody>
      </p:sp>
      <p:sp>
        <p:nvSpPr>
          <p:cNvPr id="22" name="TextBox 22"/>
          <p:cNvSpPr txBox="1"/>
          <p:nvPr/>
        </p:nvSpPr>
        <p:spPr>
          <a:xfrm>
            <a:off x="14242632" y="6674175"/>
            <a:ext cx="2113541"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$3,800.30</a:t>
            </a:r>
          </a:p>
        </p:txBody>
      </p:sp>
      <p:sp>
        <p:nvSpPr>
          <p:cNvPr id="23" name="TextBox 23"/>
          <p:cNvSpPr txBox="1"/>
          <p:nvPr/>
        </p:nvSpPr>
        <p:spPr>
          <a:xfrm>
            <a:off x="14378087" y="7431139"/>
            <a:ext cx="1928736"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$3,718.63</a:t>
            </a:r>
          </a:p>
        </p:txBody>
      </p:sp>
      <p:sp>
        <p:nvSpPr>
          <p:cNvPr id="24" name="Freeform 24"/>
          <p:cNvSpPr/>
          <p:nvPr/>
        </p:nvSpPr>
        <p:spPr>
          <a:xfrm>
            <a:off x="1222363" y="6572121"/>
            <a:ext cx="7837402" cy="1616464"/>
          </a:xfrm>
          <a:custGeom>
            <a:avLst/>
            <a:gdLst/>
            <a:ahLst/>
            <a:cxnLst/>
            <a:rect l="l" t="t" r="r" b="b"/>
            <a:pathLst>
              <a:path w="7837402" h="1616464">
                <a:moveTo>
                  <a:pt x="0" y="0"/>
                </a:moveTo>
                <a:lnTo>
                  <a:pt x="7837402" y="0"/>
                </a:lnTo>
                <a:lnTo>
                  <a:pt x="7837402" y="1616464"/>
                </a:lnTo>
                <a:lnTo>
                  <a:pt x="0" y="16164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1408857" y="6768403"/>
            <a:ext cx="3569979" cy="404117"/>
          </a:xfrm>
          <a:prstGeom prst="rect">
            <a:avLst/>
          </a:prstGeom>
        </p:spPr>
        <p:txBody>
          <a:bodyPr lIns="0" tIns="0" rIns="0" bIns="0" rtlCol="0" anchor="t">
            <a:spAutoFit/>
          </a:bodyPr>
          <a:lstStyle/>
          <a:p>
            <a:pPr algn="ctr">
              <a:lnSpc>
                <a:spcPts val="3449"/>
              </a:lnSpc>
              <a:spcBef>
                <a:spcPct val="0"/>
              </a:spcBef>
            </a:pPr>
            <a:r>
              <a:rPr lang="en-US" sz="2464">
                <a:solidFill>
                  <a:srgbClr val="0D0E11"/>
                </a:solidFill>
                <a:latin typeface="Canva Sans"/>
                <a:ea typeface="Canva Sans"/>
                <a:cs typeface="Canva Sans"/>
                <a:sym typeface="Canva Sans"/>
              </a:rPr>
              <a:t>Projected Loan Amount</a:t>
            </a:r>
          </a:p>
        </p:txBody>
      </p:sp>
      <p:sp>
        <p:nvSpPr>
          <p:cNvPr id="26" name="TextBox 26"/>
          <p:cNvSpPr txBox="1"/>
          <p:nvPr/>
        </p:nvSpPr>
        <p:spPr>
          <a:xfrm>
            <a:off x="6764184" y="6768403"/>
            <a:ext cx="678629" cy="404117"/>
          </a:xfrm>
          <a:prstGeom prst="rect">
            <a:avLst/>
          </a:prstGeom>
        </p:spPr>
        <p:txBody>
          <a:bodyPr lIns="0" tIns="0" rIns="0" bIns="0" rtlCol="0" anchor="t">
            <a:spAutoFit/>
          </a:bodyPr>
          <a:lstStyle/>
          <a:p>
            <a:pPr algn="ctr">
              <a:lnSpc>
                <a:spcPts val="3449"/>
              </a:lnSpc>
              <a:spcBef>
                <a:spcPct val="0"/>
              </a:spcBef>
            </a:pPr>
            <a:r>
              <a:rPr lang="en-US" sz="2464">
                <a:solidFill>
                  <a:srgbClr val="0D0E11"/>
                </a:solidFill>
                <a:latin typeface="Canva Sans"/>
                <a:ea typeface="Canva Sans"/>
                <a:cs typeface="Canva Sans"/>
                <a:sym typeface="Canva Sans"/>
              </a:rPr>
              <a:t>1% =</a:t>
            </a:r>
          </a:p>
        </p:txBody>
      </p:sp>
      <p:sp>
        <p:nvSpPr>
          <p:cNvPr id="27" name="TextBox 27"/>
          <p:cNvSpPr txBox="1"/>
          <p:nvPr/>
        </p:nvSpPr>
        <p:spPr>
          <a:xfrm>
            <a:off x="2191688" y="7535475"/>
            <a:ext cx="2004316" cy="404117"/>
          </a:xfrm>
          <a:prstGeom prst="rect">
            <a:avLst/>
          </a:prstGeom>
        </p:spPr>
        <p:txBody>
          <a:bodyPr lIns="0" tIns="0" rIns="0" bIns="0" rtlCol="0" anchor="t">
            <a:spAutoFit/>
          </a:bodyPr>
          <a:lstStyle/>
          <a:p>
            <a:pPr algn="ctr">
              <a:lnSpc>
                <a:spcPts val="3449"/>
              </a:lnSpc>
              <a:spcBef>
                <a:spcPct val="0"/>
              </a:spcBef>
            </a:pPr>
            <a:r>
              <a:rPr lang="en-US" sz="2464">
                <a:solidFill>
                  <a:srgbClr val="0D0E11"/>
                </a:solidFill>
                <a:latin typeface="Canva Sans"/>
                <a:ea typeface="Canva Sans"/>
                <a:cs typeface="Canva Sans"/>
                <a:sym typeface="Canva Sans"/>
              </a:rPr>
              <a:t>$486,400.00</a:t>
            </a:r>
          </a:p>
        </p:txBody>
      </p:sp>
      <p:sp>
        <p:nvSpPr>
          <p:cNvPr id="28" name="TextBox 28"/>
          <p:cNvSpPr txBox="1"/>
          <p:nvPr/>
        </p:nvSpPr>
        <p:spPr>
          <a:xfrm>
            <a:off x="6329118" y="7558880"/>
            <a:ext cx="1736608" cy="404117"/>
          </a:xfrm>
          <a:prstGeom prst="rect">
            <a:avLst/>
          </a:prstGeom>
        </p:spPr>
        <p:txBody>
          <a:bodyPr lIns="0" tIns="0" rIns="0" bIns="0" rtlCol="0" anchor="t">
            <a:spAutoFit/>
          </a:bodyPr>
          <a:lstStyle/>
          <a:p>
            <a:pPr algn="ctr">
              <a:lnSpc>
                <a:spcPts val="3449"/>
              </a:lnSpc>
              <a:spcBef>
                <a:spcPct val="0"/>
              </a:spcBef>
            </a:pPr>
            <a:r>
              <a:rPr lang="en-US" sz="2464">
                <a:solidFill>
                  <a:srgbClr val="0D0E11"/>
                </a:solidFill>
                <a:latin typeface="Canva Sans"/>
                <a:ea typeface="Canva Sans"/>
                <a:cs typeface="Canva Sans"/>
                <a:sym typeface="Canva Sans"/>
              </a:rPr>
              <a:t>$4,864.00</a:t>
            </a:r>
          </a:p>
        </p:txBody>
      </p:sp>
      <p:sp>
        <p:nvSpPr>
          <p:cNvPr id="29" name="AutoShape 29"/>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30" name="TextBox 30"/>
          <p:cNvSpPr txBox="1"/>
          <p:nvPr/>
        </p:nvSpPr>
        <p:spPr>
          <a:xfrm>
            <a:off x="7363640" y="2984699"/>
            <a:ext cx="7837402"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7.125</a:t>
            </a:r>
          </a:p>
        </p:txBody>
      </p:sp>
      <p:sp>
        <p:nvSpPr>
          <p:cNvPr id="31" name="TextBox 31"/>
          <p:cNvSpPr txBox="1"/>
          <p:nvPr/>
        </p:nvSpPr>
        <p:spPr>
          <a:xfrm>
            <a:off x="14701318" y="2984699"/>
            <a:ext cx="999447" cy="563996"/>
          </a:xfrm>
          <a:prstGeom prst="rect">
            <a:avLst/>
          </a:prstGeom>
        </p:spPr>
        <p:txBody>
          <a:bodyPr lIns="0" tIns="0" rIns="0" bIns="0" rtlCol="0" anchor="t">
            <a:spAutoFit/>
          </a:bodyPr>
          <a:lstStyle/>
          <a:p>
            <a:pPr algn="ctr">
              <a:lnSpc>
                <a:spcPts val="4649"/>
              </a:lnSpc>
              <a:spcBef>
                <a:spcPct val="0"/>
              </a:spcBef>
            </a:pPr>
            <a:r>
              <a:rPr lang="en-US" sz="3321">
                <a:solidFill>
                  <a:srgbClr val="0D0E11"/>
                </a:solidFill>
                <a:latin typeface="Canva Sans"/>
                <a:ea typeface="Canva Sans"/>
                <a:cs typeface="Canva Sans"/>
                <a:sym typeface="Canva Sans"/>
              </a:rPr>
              <a:t>0.00</a:t>
            </a:r>
          </a:p>
        </p:txBody>
      </p:sp>
      <p:sp>
        <p:nvSpPr>
          <p:cNvPr id="32" name="TextBox 32"/>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9385182"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How familiar are you with the term points?</a:t>
            </a:r>
          </a:p>
        </p:txBody>
      </p:sp>
      <p:grpSp>
        <p:nvGrpSpPr>
          <p:cNvPr id="6" name="Group 6"/>
          <p:cNvGrpSpPr/>
          <p:nvPr/>
        </p:nvGrpSpPr>
        <p:grpSpPr>
          <a:xfrm>
            <a:off x="10782950" y="3177986"/>
            <a:ext cx="6476350" cy="3463519"/>
            <a:chOff x="0" y="0"/>
            <a:chExt cx="1487224" cy="795360"/>
          </a:xfrm>
        </p:grpSpPr>
        <p:sp>
          <p:nvSpPr>
            <p:cNvPr id="7" name="Freeform 7"/>
            <p:cNvSpPr/>
            <p:nvPr/>
          </p:nvSpPr>
          <p:spPr>
            <a:xfrm>
              <a:off x="0" y="0"/>
              <a:ext cx="1487224" cy="795360"/>
            </a:xfrm>
            <a:custGeom>
              <a:avLst/>
              <a:gdLst/>
              <a:ahLst/>
              <a:cxnLst/>
              <a:rect l="l" t="t" r="r" b="b"/>
              <a:pathLst>
                <a:path w="1487224" h="795360">
                  <a:moveTo>
                    <a:pt x="60966" y="0"/>
                  </a:moveTo>
                  <a:lnTo>
                    <a:pt x="1426258" y="0"/>
                  </a:lnTo>
                  <a:cubicBezTo>
                    <a:pt x="1459928" y="0"/>
                    <a:pt x="1487224" y="27295"/>
                    <a:pt x="1487224" y="60966"/>
                  </a:cubicBezTo>
                  <a:lnTo>
                    <a:pt x="1487224" y="734393"/>
                  </a:lnTo>
                  <a:cubicBezTo>
                    <a:pt x="1487224" y="768064"/>
                    <a:pt x="1459928" y="795360"/>
                    <a:pt x="1426258" y="795360"/>
                  </a:cubicBezTo>
                  <a:lnTo>
                    <a:pt x="60966" y="795360"/>
                  </a:lnTo>
                  <a:cubicBezTo>
                    <a:pt x="27295" y="795360"/>
                    <a:pt x="0" y="768064"/>
                    <a:pt x="0" y="734393"/>
                  </a:cubicBezTo>
                  <a:lnTo>
                    <a:pt x="0" y="60966"/>
                  </a:lnTo>
                  <a:cubicBezTo>
                    <a:pt x="0" y="27295"/>
                    <a:pt x="27295" y="0"/>
                    <a:pt x="60966" y="0"/>
                  </a:cubicBezTo>
                  <a:close/>
                </a:path>
              </a:pathLst>
            </a:custGeom>
            <a:solidFill>
              <a:srgbClr val="0E416B"/>
            </a:solidFill>
          </p:spPr>
          <p:txBody>
            <a:bodyPr/>
            <a:lstStyle/>
            <a:p>
              <a:endParaRPr lang="en-US"/>
            </a:p>
          </p:txBody>
        </p:sp>
        <p:sp>
          <p:nvSpPr>
            <p:cNvPr id="8" name="TextBox 8"/>
            <p:cNvSpPr txBox="1"/>
            <p:nvPr/>
          </p:nvSpPr>
          <p:spPr>
            <a:xfrm>
              <a:off x="0" y="-19050"/>
              <a:ext cx="1487224" cy="814410"/>
            </a:xfrm>
            <a:prstGeom prst="rect">
              <a:avLst/>
            </a:prstGeom>
          </p:spPr>
          <p:txBody>
            <a:bodyPr lIns="29822" tIns="29822" rIns="29822" bIns="29822" rtlCol="0" anchor="ctr"/>
            <a:lstStyle/>
            <a:p>
              <a:pPr algn="ctr">
                <a:lnSpc>
                  <a:spcPts val="1561"/>
                </a:lnSpc>
              </a:pPr>
              <a:endParaRPr/>
            </a:p>
          </p:txBody>
        </p:sp>
      </p:grpSp>
      <p:sp>
        <p:nvSpPr>
          <p:cNvPr id="9" name="TextBox 9"/>
          <p:cNvSpPr txBox="1"/>
          <p:nvPr/>
        </p:nvSpPr>
        <p:spPr>
          <a:xfrm>
            <a:off x="10782950" y="3485078"/>
            <a:ext cx="6476350" cy="2901884"/>
          </a:xfrm>
          <a:prstGeom prst="rect">
            <a:avLst/>
          </a:prstGeom>
        </p:spPr>
        <p:txBody>
          <a:bodyPr lIns="0" tIns="0" rIns="0" bIns="0" rtlCol="0" anchor="t">
            <a:spAutoFit/>
          </a:bodyPr>
          <a:lstStyle/>
          <a:p>
            <a:pPr algn="ctr">
              <a:lnSpc>
                <a:spcPts val="3853"/>
              </a:lnSpc>
            </a:pPr>
            <a:r>
              <a:rPr lang="en-US" sz="2752">
                <a:solidFill>
                  <a:srgbClr val="FCFCFC"/>
                </a:solidFill>
                <a:latin typeface="Nourd"/>
                <a:ea typeface="Nourd"/>
                <a:cs typeface="Nourd"/>
                <a:sym typeface="Nourd"/>
              </a:rPr>
              <a:t>The average loan is only in place 5 years.</a:t>
            </a:r>
          </a:p>
          <a:p>
            <a:pPr algn="ctr">
              <a:lnSpc>
                <a:spcPts val="3853"/>
              </a:lnSpc>
            </a:pPr>
            <a:r>
              <a:rPr lang="en-US" sz="2752">
                <a:solidFill>
                  <a:srgbClr val="FCFCFC"/>
                </a:solidFill>
                <a:latin typeface="Nourd"/>
                <a:ea typeface="Nourd"/>
                <a:cs typeface="Nourd"/>
                <a:sym typeface="Nourd"/>
              </a:rPr>
              <a:t>It would take almost </a:t>
            </a:r>
          </a:p>
          <a:p>
            <a:pPr algn="ctr">
              <a:lnSpc>
                <a:spcPts val="3853"/>
              </a:lnSpc>
            </a:pPr>
            <a:r>
              <a:rPr lang="en-US" sz="2752" b="1">
                <a:solidFill>
                  <a:srgbClr val="FCFCFC"/>
                </a:solidFill>
                <a:latin typeface="Nourd Bold"/>
                <a:ea typeface="Nourd Bold"/>
                <a:cs typeface="Nourd Bold"/>
                <a:sym typeface="Nourd Bold"/>
              </a:rPr>
              <a:t>5 years (59.5 months)</a:t>
            </a:r>
          </a:p>
          <a:p>
            <a:pPr algn="ctr">
              <a:lnSpc>
                <a:spcPts val="3853"/>
              </a:lnSpc>
            </a:pPr>
            <a:r>
              <a:rPr lang="en-US" sz="2752">
                <a:solidFill>
                  <a:srgbClr val="FCFCFC"/>
                </a:solidFill>
                <a:latin typeface="Nourd"/>
                <a:ea typeface="Nourd"/>
                <a:cs typeface="Nourd"/>
                <a:sym typeface="Nourd"/>
              </a:rPr>
              <a:t>to make your </a:t>
            </a:r>
          </a:p>
          <a:p>
            <a:pPr algn="ctr">
              <a:lnSpc>
                <a:spcPts val="3853"/>
              </a:lnSpc>
              <a:spcBef>
                <a:spcPct val="0"/>
              </a:spcBef>
            </a:pPr>
            <a:r>
              <a:rPr lang="en-US" sz="2752">
                <a:solidFill>
                  <a:srgbClr val="FCFCFC"/>
                </a:solidFill>
                <a:latin typeface="Nourd"/>
                <a:ea typeface="Nourd"/>
                <a:cs typeface="Nourd"/>
                <a:sym typeface="Nourd"/>
              </a:rPr>
              <a:t> money back</a:t>
            </a:r>
          </a:p>
        </p:txBody>
      </p:sp>
      <p:sp>
        <p:nvSpPr>
          <p:cNvPr id="10" name="TextBox 10"/>
          <p:cNvSpPr txBox="1"/>
          <p:nvPr/>
        </p:nvSpPr>
        <p:spPr>
          <a:xfrm>
            <a:off x="1074986" y="2231300"/>
            <a:ext cx="8303374" cy="5878169"/>
          </a:xfrm>
          <a:prstGeom prst="rect">
            <a:avLst/>
          </a:prstGeom>
        </p:spPr>
        <p:txBody>
          <a:bodyPr lIns="0" tIns="0" rIns="0" bIns="0" rtlCol="0" anchor="t">
            <a:spAutoFit/>
          </a:bodyPr>
          <a:lstStyle/>
          <a:p>
            <a:pPr marL="718092" lvl="1" indent="-359046" algn="l">
              <a:lnSpc>
                <a:spcPts val="4656"/>
              </a:lnSpc>
              <a:buFont typeface="Arial"/>
              <a:buChar char="•"/>
            </a:pPr>
            <a:r>
              <a:rPr lang="en-US" sz="3326">
                <a:solidFill>
                  <a:srgbClr val="0E416B"/>
                </a:solidFill>
                <a:latin typeface="Nourd"/>
                <a:ea typeface="Nourd"/>
                <a:cs typeface="Nourd"/>
                <a:sym typeface="Nourd"/>
              </a:rPr>
              <a:t>Would you pay $4,864.00</a:t>
            </a:r>
          </a:p>
          <a:p>
            <a:pPr algn="l">
              <a:lnSpc>
                <a:spcPts val="4656"/>
              </a:lnSpc>
            </a:pPr>
            <a:r>
              <a:rPr lang="en-US" sz="3326">
                <a:solidFill>
                  <a:srgbClr val="0E416B"/>
                </a:solidFill>
                <a:latin typeface="Nourd"/>
                <a:ea typeface="Nourd"/>
                <a:cs typeface="Nourd"/>
                <a:sym typeface="Nourd"/>
              </a:rPr>
              <a:t>       today to save $81.67 a month?</a:t>
            </a:r>
          </a:p>
          <a:p>
            <a:pPr marL="718092" lvl="1" indent="-359046" algn="l">
              <a:lnSpc>
                <a:spcPts val="4656"/>
              </a:lnSpc>
              <a:buFont typeface="Arial"/>
              <a:buChar char="•"/>
            </a:pPr>
            <a:r>
              <a:rPr lang="en-US" sz="3326">
                <a:solidFill>
                  <a:srgbClr val="0E416B"/>
                </a:solidFill>
                <a:latin typeface="Nourd"/>
                <a:ea typeface="Nourd"/>
                <a:cs typeface="Nourd"/>
                <a:sym typeface="Nourd"/>
              </a:rPr>
              <a:t>How long do you plan on living in this home?</a:t>
            </a:r>
          </a:p>
          <a:p>
            <a:pPr marL="718092" lvl="1" indent="-359046" algn="l">
              <a:lnSpc>
                <a:spcPts val="4656"/>
              </a:lnSpc>
              <a:buFont typeface="Arial"/>
              <a:buChar char="•"/>
            </a:pPr>
            <a:r>
              <a:rPr lang="en-US" sz="3326">
                <a:solidFill>
                  <a:srgbClr val="0E416B"/>
                </a:solidFill>
                <a:latin typeface="Nourd"/>
                <a:ea typeface="Nourd"/>
                <a:cs typeface="Nourd"/>
                <a:sym typeface="Nourd"/>
              </a:rPr>
              <a:t>How many homes have you owned?</a:t>
            </a:r>
          </a:p>
          <a:p>
            <a:pPr marL="718092" lvl="1" indent="-359046" algn="l">
              <a:lnSpc>
                <a:spcPts val="4656"/>
              </a:lnSpc>
              <a:buFont typeface="Arial"/>
              <a:buChar char="•"/>
            </a:pPr>
            <a:r>
              <a:rPr lang="en-US" sz="3326">
                <a:solidFill>
                  <a:srgbClr val="0E416B"/>
                </a:solidFill>
                <a:latin typeface="Nourd"/>
                <a:ea typeface="Nourd"/>
                <a:cs typeface="Nourd"/>
                <a:sym typeface="Nourd"/>
              </a:rPr>
              <a:t>How long did you live in your last home?</a:t>
            </a:r>
          </a:p>
          <a:p>
            <a:pPr marL="718092" lvl="1" indent="-359046" algn="l">
              <a:lnSpc>
                <a:spcPts val="4656"/>
              </a:lnSpc>
              <a:buFont typeface="Arial"/>
              <a:buChar char="•"/>
            </a:pPr>
            <a:r>
              <a:rPr lang="en-US" sz="3326">
                <a:solidFill>
                  <a:srgbClr val="0E416B"/>
                </a:solidFill>
                <a:latin typeface="Nourd"/>
                <a:ea typeface="Nourd"/>
                <a:cs typeface="Nourd"/>
                <a:sym typeface="Nourd"/>
              </a:rPr>
              <a:t>Have you ever refinanced? If so, how many times?</a:t>
            </a:r>
          </a:p>
          <a:p>
            <a:pPr marL="718092" lvl="1" indent="-359046" algn="l">
              <a:lnSpc>
                <a:spcPts val="4656"/>
              </a:lnSpc>
              <a:buFont typeface="Arial"/>
              <a:buChar char="•"/>
            </a:pPr>
            <a:r>
              <a:rPr lang="en-US" sz="3326">
                <a:solidFill>
                  <a:srgbClr val="0E416B"/>
                </a:solidFill>
                <a:latin typeface="Nourd"/>
                <a:ea typeface="Nourd"/>
                <a:cs typeface="Nourd"/>
                <a:sym typeface="Nourd"/>
              </a:rPr>
              <a:t>When did you buy your first home?</a:t>
            </a:r>
          </a:p>
        </p:txBody>
      </p:sp>
      <p:sp>
        <p:nvSpPr>
          <p:cNvPr id="11" name="AutoShape 11"/>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2" name="TextBox 12"/>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987810"/>
            <a:ext cx="12577976" cy="5730330"/>
          </a:xfrm>
          <a:prstGeom prst="rect">
            <a:avLst/>
          </a:prstGeom>
        </p:spPr>
        <p:txBody>
          <a:bodyPr lIns="0" tIns="0" rIns="0" bIns="0" rtlCol="0" anchor="t">
            <a:spAutoFit/>
          </a:bodyPr>
          <a:lstStyle/>
          <a:p>
            <a:pPr algn="l">
              <a:lnSpc>
                <a:spcPts val="5235"/>
              </a:lnSpc>
              <a:spcBef>
                <a:spcPct val="0"/>
              </a:spcBef>
            </a:pPr>
            <a:r>
              <a:rPr lang="en-US" sz="3739" b="1">
                <a:solidFill>
                  <a:srgbClr val="0E416B"/>
                </a:solidFill>
                <a:latin typeface="Nourd Bold"/>
                <a:ea typeface="Nourd Bold"/>
                <a:cs typeface="Nourd Bold"/>
                <a:sym typeface="Nourd Bold"/>
              </a:rPr>
              <a:t>36% of homes nationally sold all cash in 2022</a:t>
            </a:r>
          </a:p>
          <a:p>
            <a:pPr algn="l">
              <a:lnSpc>
                <a:spcPts val="5235"/>
              </a:lnSpc>
              <a:spcBef>
                <a:spcPct val="0"/>
              </a:spcBef>
            </a:pPr>
            <a:endParaRPr lang="en-US" sz="3739" b="1">
              <a:solidFill>
                <a:srgbClr val="0E416B"/>
              </a:solidFill>
              <a:latin typeface="Nourd Bold"/>
              <a:ea typeface="Nourd Bold"/>
              <a:cs typeface="Nourd Bold"/>
              <a:sym typeface="Nourd Bold"/>
            </a:endParaRPr>
          </a:p>
          <a:p>
            <a:pPr algn="l">
              <a:lnSpc>
                <a:spcPts val="5235"/>
              </a:lnSpc>
              <a:spcBef>
                <a:spcPct val="0"/>
              </a:spcBef>
            </a:pPr>
            <a:r>
              <a:rPr lang="en-US" sz="3739" b="1">
                <a:solidFill>
                  <a:srgbClr val="0E416B"/>
                </a:solidFill>
                <a:latin typeface="Nourd Bold"/>
                <a:ea typeface="Nourd Bold"/>
                <a:cs typeface="Nourd Bold"/>
                <a:sym typeface="Nourd Bold"/>
              </a:rPr>
              <a:t>How can financed buyers COMPETE in this market?</a:t>
            </a:r>
          </a:p>
          <a:p>
            <a:pPr marL="552548" lvl="1" indent="-276274" algn="l">
              <a:lnSpc>
                <a:spcPts val="3582"/>
              </a:lnSpc>
              <a:buFont typeface="Arial"/>
              <a:buChar char="•"/>
            </a:pPr>
            <a:r>
              <a:rPr lang="en-US" sz="2559">
                <a:solidFill>
                  <a:srgbClr val="0E416B"/>
                </a:solidFill>
                <a:latin typeface="Nourd"/>
                <a:ea typeface="Nourd"/>
                <a:cs typeface="Nourd"/>
                <a:sym typeface="Nourd"/>
              </a:rPr>
              <a:t>Complete pre-underwriting</a:t>
            </a:r>
          </a:p>
          <a:p>
            <a:pPr marL="552548" lvl="1" indent="-276274" algn="l">
              <a:lnSpc>
                <a:spcPts val="3582"/>
              </a:lnSpc>
              <a:buFont typeface="Arial"/>
              <a:buChar char="•"/>
            </a:pPr>
            <a:r>
              <a:rPr lang="en-US" sz="2559">
                <a:solidFill>
                  <a:srgbClr val="0E416B"/>
                </a:solidFill>
                <a:latin typeface="Nourd"/>
                <a:ea typeface="Nourd"/>
                <a:cs typeface="Nourd"/>
                <a:sym typeface="Nourd"/>
              </a:rPr>
              <a:t>Get fully approved outside of the property/title/appraisal</a:t>
            </a:r>
          </a:p>
          <a:p>
            <a:pPr marL="552548" lvl="1" indent="-276274" algn="l">
              <a:lnSpc>
                <a:spcPts val="3582"/>
              </a:lnSpc>
              <a:buFont typeface="Arial"/>
              <a:buChar char="•"/>
            </a:pPr>
            <a:r>
              <a:rPr lang="en-US" sz="2559">
                <a:solidFill>
                  <a:srgbClr val="0E416B"/>
                </a:solidFill>
                <a:latin typeface="Nourd"/>
                <a:ea typeface="Nourd"/>
                <a:cs typeface="Nourd"/>
                <a:sym typeface="Nourd"/>
              </a:rPr>
              <a:t>Cash Purchase Program</a:t>
            </a:r>
          </a:p>
          <a:p>
            <a:pPr algn="l">
              <a:lnSpc>
                <a:spcPts val="3582"/>
              </a:lnSpc>
            </a:pPr>
            <a:endParaRPr lang="en-US" sz="2559">
              <a:solidFill>
                <a:srgbClr val="0E416B"/>
              </a:solidFill>
              <a:latin typeface="Nourd"/>
              <a:ea typeface="Nourd"/>
              <a:cs typeface="Nourd"/>
              <a:sym typeface="Nourd"/>
            </a:endParaRPr>
          </a:p>
          <a:p>
            <a:pPr algn="l">
              <a:lnSpc>
                <a:spcPts val="5235"/>
              </a:lnSpc>
              <a:spcBef>
                <a:spcPct val="0"/>
              </a:spcBef>
            </a:pPr>
            <a:r>
              <a:rPr lang="en-US" sz="3739" b="1">
                <a:solidFill>
                  <a:srgbClr val="0E416B"/>
                </a:solidFill>
                <a:latin typeface="Nourd Bold"/>
                <a:ea typeface="Nourd Bold"/>
                <a:cs typeface="Nourd Bold"/>
                <a:sym typeface="Nourd Bold"/>
              </a:rPr>
              <a:t>Requirements:</a:t>
            </a:r>
          </a:p>
          <a:p>
            <a:pPr marL="552548" lvl="1" indent="-276274" algn="l">
              <a:lnSpc>
                <a:spcPts val="3582"/>
              </a:lnSpc>
              <a:buFont typeface="Arial"/>
              <a:buChar char="•"/>
            </a:pPr>
            <a:r>
              <a:rPr lang="en-US" sz="2559">
                <a:solidFill>
                  <a:srgbClr val="0E416B"/>
                </a:solidFill>
                <a:latin typeface="Nourd"/>
                <a:ea typeface="Nourd"/>
                <a:cs typeface="Nourd"/>
                <a:sym typeface="Nourd"/>
              </a:rPr>
              <a:t>Actively making offers in the next 60 days?</a:t>
            </a:r>
          </a:p>
          <a:p>
            <a:pPr marL="552548" lvl="1" indent="-276274" algn="l">
              <a:lnSpc>
                <a:spcPts val="3582"/>
              </a:lnSpc>
              <a:buFont typeface="Arial"/>
              <a:buChar char="•"/>
            </a:pPr>
            <a:r>
              <a:rPr lang="en-US" sz="2559">
                <a:solidFill>
                  <a:srgbClr val="0E416B"/>
                </a:solidFill>
                <a:latin typeface="Nourd"/>
                <a:ea typeface="Nourd"/>
                <a:cs typeface="Nourd"/>
                <a:sym typeface="Nourd"/>
              </a:rPr>
              <a:t>Ready to provide all documentation for full underwriting approval?</a:t>
            </a:r>
          </a:p>
          <a:p>
            <a:pPr marL="552548" lvl="1" indent="-276274" algn="l">
              <a:lnSpc>
                <a:spcPts val="3582"/>
              </a:lnSpc>
              <a:buFont typeface="Arial"/>
              <a:buChar char="•"/>
            </a:pPr>
            <a:r>
              <a:rPr lang="en-US" sz="2559">
                <a:solidFill>
                  <a:srgbClr val="0E416B"/>
                </a:solidFill>
                <a:latin typeface="Nourd"/>
                <a:ea typeface="Nourd"/>
                <a:cs typeface="Nourd"/>
                <a:sym typeface="Nourd"/>
              </a:rPr>
              <a:t>Are we the right lending team for you?</a:t>
            </a:r>
          </a:p>
        </p:txBody>
      </p:sp>
      <p:grpSp>
        <p:nvGrpSpPr>
          <p:cNvPr id="6" name="Group 6"/>
          <p:cNvGrpSpPr>
            <a:grpSpLocks noChangeAspect="1"/>
          </p:cNvGrpSpPr>
          <p:nvPr/>
        </p:nvGrpSpPr>
        <p:grpSpPr>
          <a:xfrm>
            <a:off x="13041761" y="3885091"/>
            <a:ext cx="4217539" cy="4217539"/>
            <a:chOff x="0" y="0"/>
            <a:chExt cx="14840029" cy="14840029"/>
          </a:xfrm>
        </p:grpSpPr>
        <p:sp>
          <p:nvSpPr>
            <p:cNvPr id="7" name="Freeform 7"/>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0E416B"/>
            </a:solidFill>
          </p:spPr>
          <p:txBody>
            <a:bodyPr/>
            <a:lstStyle/>
            <a:p>
              <a:endParaRPr lang="en-US"/>
            </a:p>
          </p:txBody>
        </p:sp>
        <p:sp>
          <p:nvSpPr>
            <p:cNvPr id="8" name="Freeform 8"/>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9" name="Freeform 9"/>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2"/>
              <a:stretch>
                <a:fillRect l="-213106" t="-31224" r="223" b="-45559"/>
              </a:stretch>
            </a:blipFill>
          </p:spPr>
          <p:txBody>
            <a:bodyPr/>
            <a:lstStyle/>
            <a:p>
              <a:endParaRPr lang="en-US"/>
            </a:p>
          </p:txBody>
        </p:sp>
      </p:grpSp>
      <p:sp>
        <p:nvSpPr>
          <p:cNvPr id="10" name="TextBox 10"/>
          <p:cNvSpPr txBox="1"/>
          <p:nvPr/>
        </p:nvSpPr>
        <p:spPr>
          <a:xfrm>
            <a:off x="1074986" y="299734"/>
            <a:ext cx="7217122" cy="528320"/>
          </a:xfrm>
          <a:prstGeom prst="rect">
            <a:avLst/>
          </a:prstGeom>
        </p:spPr>
        <p:txBody>
          <a:bodyPr lIns="0" tIns="0" rIns="0" bIns="0" rtlCol="0" anchor="t">
            <a:spAutoFit/>
          </a:bodyPr>
          <a:lstStyle/>
          <a:p>
            <a:pPr algn="l">
              <a:lnSpc>
                <a:spcPts val="4480"/>
              </a:lnSpc>
            </a:pPr>
            <a:r>
              <a:rPr lang="en-US" sz="3200" b="1">
                <a:solidFill>
                  <a:srgbClr val="FFFFFF"/>
                </a:solidFill>
                <a:latin typeface="Nourd Bold"/>
                <a:ea typeface="Nourd Bold"/>
                <a:cs typeface="Nourd Bold"/>
                <a:sym typeface="Nourd Bold"/>
              </a:rPr>
              <a:t>Fully Underwritten Loan Approval</a:t>
            </a:r>
          </a:p>
        </p:txBody>
      </p:sp>
      <p:sp>
        <p:nvSpPr>
          <p:cNvPr id="11" name="AutoShape 11"/>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2" name="TextBox 12"/>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54020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Strategic Mortgage Plan</a:t>
            </a:r>
          </a:p>
        </p:txBody>
      </p:sp>
      <p:sp>
        <p:nvSpPr>
          <p:cNvPr id="6" name="TextBox 6"/>
          <p:cNvSpPr txBox="1"/>
          <p:nvPr/>
        </p:nvSpPr>
        <p:spPr>
          <a:xfrm>
            <a:off x="1028700" y="1847506"/>
            <a:ext cx="15888295" cy="6411012"/>
          </a:xfrm>
          <a:prstGeom prst="rect">
            <a:avLst/>
          </a:prstGeom>
        </p:spPr>
        <p:txBody>
          <a:bodyPr lIns="0" tIns="0" rIns="0" bIns="0" rtlCol="0" anchor="t">
            <a:spAutoFit/>
          </a:bodyPr>
          <a:lstStyle/>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Make sure we are the right lender for you</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Provide all documentation for full underwriting approval</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Complete pre-underwriting</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Get fully approved outside of the property/title/appraisal</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Daily rate advice (lock once under contract)</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Waive the appraisal (if possible) and financing contingencies</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Actively making offers</a:t>
            </a:r>
          </a:p>
          <a:p>
            <a:pPr marL="807377" lvl="1" indent="-403689" algn="l">
              <a:lnSpc>
                <a:spcPts val="6432"/>
              </a:lnSpc>
              <a:buFont typeface="Arial"/>
              <a:buChar char="•"/>
            </a:pPr>
            <a:r>
              <a:rPr lang="en-US" sz="3739" b="1">
                <a:solidFill>
                  <a:srgbClr val="0E416B"/>
                </a:solidFill>
                <a:latin typeface="Nourd Bold"/>
                <a:ea typeface="Nourd Bold"/>
                <a:cs typeface="Nourd Bold"/>
                <a:sym typeface="Nourd Bold"/>
              </a:rPr>
              <a:t>Close on your new home in 15 days</a:t>
            </a:r>
          </a:p>
        </p:txBody>
      </p:sp>
      <p:sp>
        <p:nvSpPr>
          <p:cNvPr id="7" name="AutoShape 7"/>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3" name="TextBox 3"/>
          <p:cNvSpPr txBox="1"/>
          <p:nvPr/>
        </p:nvSpPr>
        <p:spPr>
          <a:xfrm>
            <a:off x="1074986" y="299734"/>
            <a:ext cx="2711053" cy="528320"/>
          </a:xfrm>
          <a:prstGeom prst="rect">
            <a:avLst/>
          </a:prstGeom>
        </p:spPr>
        <p:txBody>
          <a:bodyPr lIns="0" tIns="0" rIns="0" bIns="0" rtlCol="0" anchor="t">
            <a:spAutoFit/>
          </a:bodyPr>
          <a:lstStyle/>
          <a:p>
            <a:pPr algn="l">
              <a:lnSpc>
                <a:spcPts val="4480"/>
              </a:lnSpc>
            </a:pPr>
            <a:r>
              <a:rPr lang="en-US" sz="3200" b="1">
                <a:solidFill>
                  <a:srgbClr val="0E416B"/>
                </a:solidFill>
                <a:latin typeface="Nourd Bold"/>
                <a:ea typeface="Nourd Bold"/>
                <a:cs typeface="Nourd Bold"/>
                <a:sym typeface="Nourd Bold"/>
              </a:rPr>
              <a:t>THANK YOU!</a:t>
            </a:r>
          </a:p>
        </p:txBody>
      </p:sp>
      <p:sp>
        <p:nvSpPr>
          <p:cNvPr id="4" name="TextBox 4"/>
          <p:cNvSpPr txBox="1"/>
          <p:nvPr/>
        </p:nvSpPr>
        <p:spPr>
          <a:xfrm>
            <a:off x="6722887" y="4787129"/>
            <a:ext cx="5042805" cy="3842832"/>
          </a:xfrm>
          <a:prstGeom prst="rect">
            <a:avLst/>
          </a:prstGeom>
        </p:spPr>
        <p:txBody>
          <a:bodyPr lIns="0" tIns="0" rIns="0" bIns="0" rtlCol="0" anchor="t">
            <a:spAutoFit/>
          </a:bodyPr>
          <a:lstStyle/>
          <a:p>
            <a:pPr algn="ctr">
              <a:lnSpc>
                <a:spcPts val="3039"/>
              </a:lnSpc>
            </a:pPr>
            <a:r>
              <a:rPr lang="en-US" sz="2170">
                <a:solidFill>
                  <a:srgbClr val="0E416B"/>
                </a:solidFill>
                <a:latin typeface="Monument"/>
                <a:ea typeface="Monument"/>
                <a:cs typeface="Monument"/>
                <a:sym typeface="Monument"/>
              </a:rPr>
              <a:t>“OUR GOAL IS TO HELP YOU ACCRUE GENERATIONAL WEALTH THROUGH THE ACQUISITION OF REAL ESTATE AND OUR MANAGEMENT OF THAT DEBT.”</a:t>
            </a:r>
          </a:p>
          <a:p>
            <a:pPr algn="ctr">
              <a:lnSpc>
                <a:spcPts val="3039"/>
              </a:lnSpc>
            </a:pPr>
            <a:endParaRPr lang="en-US" sz="2170">
              <a:solidFill>
                <a:srgbClr val="0E416B"/>
              </a:solidFill>
              <a:latin typeface="Monument"/>
              <a:ea typeface="Monument"/>
              <a:cs typeface="Monument"/>
              <a:sym typeface="Monument"/>
            </a:endParaRPr>
          </a:p>
          <a:p>
            <a:pPr algn="ctr">
              <a:lnSpc>
                <a:spcPts val="3039"/>
              </a:lnSpc>
            </a:pPr>
            <a:endParaRPr lang="en-US" sz="2170">
              <a:solidFill>
                <a:srgbClr val="0E416B"/>
              </a:solidFill>
              <a:latin typeface="Monument"/>
              <a:ea typeface="Monument"/>
              <a:cs typeface="Monument"/>
              <a:sym typeface="Monument"/>
            </a:endParaRPr>
          </a:p>
        </p:txBody>
      </p:sp>
      <p:sp>
        <p:nvSpPr>
          <p:cNvPr id="5" name="TextBox 5"/>
          <p:cNvSpPr txBox="1"/>
          <p:nvPr/>
        </p:nvSpPr>
        <p:spPr>
          <a:xfrm>
            <a:off x="1028700" y="7535617"/>
            <a:ext cx="6294378" cy="1271346"/>
          </a:xfrm>
          <a:prstGeom prst="rect">
            <a:avLst/>
          </a:prstGeom>
        </p:spPr>
        <p:txBody>
          <a:bodyPr lIns="0" tIns="0" rIns="0" bIns="0" rtlCol="0" anchor="t">
            <a:spAutoFit/>
          </a:bodyPr>
          <a:lstStyle/>
          <a:p>
            <a:pPr algn="l">
              <a:lnSpc>
                <a:spcPts val="3425"/>
              </a:lnSpc>
            </a:pPr>
            <a:r>
              <a:rPr lang="en-US" sz="2447">
                <a:solidFill>
                  <a:srgbClr val="0E416B"/>
                </a:solidFill>
                <a:latin typeface="Monument"/>
                <a:ea typeface="Monument"/>
                <a:cs typeface="Monument"/>
                <a:sym typeface="Monument"/>
              </a:rPr>
              <a:t>John Smith </a:t>
            </a:r>
          </a:p>
          <a:p>
            <a:pPr algn="l">
              <a:lnSpc>
                <a:spcPts val="3425"/>
              </a:lnSpc>
            </a:pPr>
            <a:r>
              <a:rPr lang="en-US" sz="2447">
                <a:solidFill>
                  <a:srgbClr val="0E416B"/>
                </a:solidFill>
                <a:latin typeface="Monument"/>
                <a:ea typeface="Monument"/>
                <a:cs typeface="Monument"/>
                <a:sym typeface="Monument"/>
              </a:rPr>
              <a:t>Certified Mortgage Advisor</a:t>
            </a:r>
          </a:p>
          <a:p>
            <a:pPr algn="l">
              <a:lnSpc>
                <a:spcPts val="3425"/>
              </a:lnSpc>
            </a:pPr>
            <a:r>
              <a:rPr lang="en-US" sz="2447">
                <a:solidFill>
                  <a:srgbClr val="0E416B"/>
                </a:solidFill>
                <a:latin typeface="Monument"/>
                <a:ea typeface="Monument"/>
                <a:cs typeface="Monument"/>
                <a:sym typeface="Monument"/>
              </a:rPr>
              <a:t>NMLS #123456</a:t>
            </a:r>
          </a:p>
        </p:txBody>
      </p:sp>
      <p:sp>
        <p:nvSpPr>
          <p:cNvPr id="6" name="TextBox 6"/>
          <p:cNvSpPr txBox="1"/>
          <p:nvPr/>
        </p:nvSpPr>
        <p:spPr>
          <a:xfrm>
            <a:off x="13024247" y="7508586"/>
            <a:ext cx="4235053" cy="1330749"/>
          </a:xfrm>
          <a:prstGeom prst="rect">
            <a:avLst/>
          </a:prstGeom>
        </p:spPr>
        <p:txBody>
          <a:bodyPr lIns="0" tIns="0" rIns="0" bIns="0" rtlCol="0" anchor="t">
            <a:spAutoFit/>
          </a:bodyPr>
          <a:lstStyle/>
          <a:p>
            <a:pPr algn="r">
              <a:lnSpc>
                <a:spcPts val="3510"/>
              </a:lnSpc>
            </a:pPr>
            <a:r>
              <a:rPr lang="en-US" sz="2507" dirty="0">
                <a:solidFill>
                  <a:srgbClr val="0E416B"/>
                </a:solidFill>
                <a:latin typeface="Monument"/>
                <a:ea typeface="Monument"/>
                <a:cs typeface="Monument"/>
                <a:sym typeface="Monument"/>
              </a:rPr>
              <a:t>Jane Doe  </a:t>
            </a:r>
          </a:p>
          <a:p>
            <a:pPr algn="r">
              <a:lnSpc>
                <a:spcPts val="3510"/>
              </a:lnSpc>
            </a:pPr>
            <a:r>
              <a:rPr lang="en-US" sz="2507" dirty="0">
                <a:solidFill>
                  <a:srgbClr val="0E416B"/>
                </a:solidFill>
                <a:latin typeface="Monument"/>
                <a:ea typeface="Monument"/>
                <a:cs typeface="Monument"/>
                <a:sym typeface="Monument"/>
              </a:rPr>
              <a:t>Pipeline Manager</a:t>
            </a:r>
          </a:p>
          <a:p>
            <a:pPr algn="r">
              <a:lnSpc>
                <a:spcPts val="3510"/>
              </a:lnSpc>
            </a:pPr>
            <a:r>
              <a:rPr lang="en-US" sz="2507" dirty="0">
                <a:solidFill>
                  <a:srgbClr val="0E416B"/>
                </a:solidFill>
                <a:latin typeface="Monument"/>
                <a:ea typeface="Monument"/>
                <a:cs typeface="Monument"/>
                <a:sym typeface="Monument"/>
              </a:rPr>
              <a:t>NMLS# 123456</a:t>
            </a:r>
          </a:p>
        </p:txBody>
      </p:sp>
      <p:sp>
        <p:nvSpPr>
          <p:cNvPr id="7" name="TextBox 7"/>
          <p:cNvSpPr txBox="1"/>
          <p:nvPr/>
        </p:nvSpPr>
        <p:spPr>
          <a:xfrm>
            <a:off x="1074986" y="9084562"/>
            <a:ext cx="830014" cy="319383"/>
          </a:xfrm>
          <a:prstGeom prst="rect">
            <a:avLst/>
          </a:prstGeom>
        </p:spPr>
        <p:txBody>
          <a:bodyPr wrap="square" lIns="0" tIns="0" rIns="0" bIns="0" rtlCol="0" anchor="t">
            <a:spAutoFit/>
          </a:bodyPr>
          <a:lstStyle/>
          <a:p>
            <a:pPr algn="l">
              <a:lnSpc>
                <a:spcPts val="2715"/>
              </a:lnSpc>
              <a:spcBef>
                <a:spcPct val="0"/>
              </a:spcBef>
            </a:pPr>
            <a:r>
              <a:rPr lang="en-US" sz="1939" dirty="0">
                <a:solidFill>
                  <a:srgbClr val="FFFFFF"/>
                </a:solidFill>
                <a:latin typeface="Gotham"/>
                <a:ea typeface="Gotham"/>
                <a:cs typeface="Gotham"/>
                <a:sym typeface="Gotham"/>
              </a:rPr>
              <a:t>.com</a:t>
            </a:r>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21254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Our Role</a:t>
            </a:r>
          </a:p>
        </p:txBody>
      </p:sp>
      <p:sp>
        <p:nvSpPr>
          <p:cNvPr id="6" name="TextBox 6"/>
          <p:cNvSpPr txBox="1"/>
          <p:nvPr/>
        </p:nvSpPr>
        <p:spPr>
          <a:xfrm>
            <a:off x="1074986" y="2792654"/>
            <a:ext cx="14867751" cy="4119221"/>
          </a:xfrm>
          <a:prstGeom prst="rect">
            <a:avLst/>
          </a:prstGeom>
        </p:spPr>
        <p:txBody>
          <a:bodyPr lIns="0" tIns="0" rIns="0" bIns="0" rtlCol="0" anchor="t">
            <a:spAutoFit/>
          </a:bodyPr>
          <a:lstStyle/>
          <a:p>
            <a:pPr algn="just">
              <a:lnSpc>
                <a:spcPts val="5547"/>
              </a:lnSpc>
            </a:pPr>
            <a:r>
              <a:rPr lang="en-US" sz="3152">
                <a:solidFill>
                  <a:srgbClr val="0E416B"/>
                </a:solidFill>
                <a:latin typeface="Nourd"/>
                <a:ea typeface="Nourd"/>
                <a:cs typeface="Nourd"/>
                <a:sym typeface="Nourd"/>
              </a:rPr>
              <a:t>• Our Primary Role is to help you select the perfect loan strategy for you and your family and to help you integrate that strategy into your overall financial plan. That allows you to maximize your savings, cash flow and net worth.</a:t>
            </a:r>
          </a:p>
          <a:p>
            <a:pPr algn="just">
              <a:lnSpc>
                <a:spcPts val="5547"/>
              </a:lnSpc>
            </a:pPr>
            <a:endParaRPr lang="en-US" sz="3152">
              <a:solidFill>
                <a:srgbClr val="0E416B"/>
              </a:solidFill>
              <a:latin typeface="Nourd"/>
              <a:ea typeface="Nourd"/>
              <a:cs typeface="Nourd"/>
              <a:sym typeface="Nourd"/>
            </a:endParaRPr>
          </a:p>
          <a:p>
            <a:pPr algn="just">
              <a:lnSpc>
                <a:spcPts val="5547"/>
              </a:lnSpc>
            </a:pPr>
            <a:r>
              <a:rPr lang="en-US" sz="3152">
                <a:solidFill>
                  <a:srgbClr val="0E416B"/>
                </a:solidFill>
                <a:latin typeface="Nourd"/>
                <a:ea typeface="Nourd"/>
                <a:cs typeface="Nourd"/>
                <a:sym typeface="Nourd"/>
              </a:rPr>
              <a:t>• Simply stated, I am here to help you save money and to make this process both easy and enjoyable. I will take care of your loan so you can get back to your life.</a:t>
            </a:r>
          </a:p>
        </p:txBody>
      </p:sp>
      <p:sp>
        <p:nvSpPr>
          <p:cNvPr id="7" name="AutoShape 7"/>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8" name="TextBox 8"/>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47162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My Questions For You</a:t>
            </a:r>
          </a:p>
        </p:txBody>
      </p:sp>
      <p:sp>
        <p:nvSpPr>
          <p:cNvPr id="6" name="TextBox 6"/>
          <p:cNvSpPr txBox="1"/>
          <p:nvPr/>
        </p:nvSpPr>
        <p:spPr>
          <a:xfrm>
            <a:off x="1049889" y="1924775"/>
            <a:ext cx="14837380" cy="505841"/>
          </a:xfrm>
          <a:prstGeom prst="rect">
            <a:avLst/>
          </a:prstGeom>
        </p:spPr>
        <p:txBody>
          <a:bodyPr lIns="0" tIns="0" rIns="0" bIns="0" rtlCol="0" anchor="t">
            <a:spAutoFit/>
          </a:bodyPr>
          <a:lstStyle/>
          <a:p>
            <a:pPr marL="639065" lvl="1" indent="-319532" algn="just">
              <a:lnSpc>
                <a:spcPts val="4144"/>
              </a:lnSpc>
              <a:buFont typeface="Arial"/>
              <a:buChar char="•"/>
            </a:pPr>
            <a:r>
              <a:rPr lang="en-US" sz="2960">
                <a:solidFill>
                  <a:srgbClr val="0D0E11"/>
                </a:solidFill>
                <a:latin typeface="Nourd"/>
                <a:ea typeface="Nourd"/>
                <a:cs typeface="Nourd"/>
                <a:sym typeface="Nourd"/>
              </a:rPr>
              <a:t>Why have you decided now is the time for you to buy a new home? </a:t>
            </a:r>
          </a:p>
        </p:txBody>
      </p:sp>
      <p:grpSp>
        <p:nvGrpSpPr>
          <p:cNvPr id="7" name="Group 7"/>
          <p:cNvGrpSpPr/>
          <p:nvPr/>
        </p:nvGrpSpPr>
        <p:grpSpPr>
          <a:xfrm>
            <a:off x="1049889" y="2683505"/>
            <a:ext cx="14883666" cy="624667"/>
            <a:chOff x="0" y="0"/>
            <a:chExt cx="3631170" cy="152400"/>
          </a:xfrm>
        </p:grpSpPr>
        <p:sp>
          <p:nvSpPr>
            <p:cNvPr id="8" name="Freeform 8"/>
            <p:cNvSpPr/>
            <p:nvPr/>
          </p:nvSpPr>
          <p:spPr>
            <a:xfrm>
              <a:off x="0" y="0"/>
              <a:ext cx="3631169" cy="152400"/>
            </a:xfrm>
            <a:custGeom>
              <a:avLst/>
              <a:gdLst/>
              <a:ahLst/>
              <a:cxnLst/>
              <a:rect l="l" t="t" r="r" b="b"/>
              <a:pathLst>
                <a:path w="3631169" h="152400">
                  <a:moveTo>
                    <a:pt x="0" y="0"/>
                  </a:moveTo>
                  <a:lnTo>
                    <a:pt x="3631169" y="0"/>
                  </a:lnTo>
                  <a:lnTo>
                    <a:pt x="3631169" y="152400"/>
                  </a:lnTo>
                  <a:lnTo>
                    <a:pt x="0" y="152400"/>
                  </a:lnTo>
                  <a:close/>
                </a:path>
              </a:pathLst>
            </a:custGeom>
            <a:solidFill>
              <a:srgbClr val="E4E4E4"/>
            </a:solidFill>
          </p:spPr>
          <p:txBody>
            <a:bodyPr/>
            <a:lstStyle/>
            <a:p>
              <a:endParaRPr lang="en-US"/>
            </a:p>
          </p:txBody>
        </p:sp>
      </p:grpSp>
      <p:sp>
        <p:nvSpPr>
          <p:cNvPr id="9" name="TextBox 9"/>
          <p:cNvSpPr txBox="1"/>
          <p:nvPr/>
        </p:nvSpPr>
        <p:spPr>
          <a:xfrm>
            <a:off x="1028700" y="3451047"/>
            <a:ext cx="14837380" cy="505811"/>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Which parts of the buying process are you most familiar and least familiar with?</a:t>
            </a:r>
          </a:p>
        </p:txBody>
      </p:sp>
      <p:grpSp>
        <p:nvGrpSpPr>
          <p:cNvPr id="10" name="Group 10"/>
          <p:cNvGrpSpPr/>
          <p:nvPr/>
        </p:nvGrpSpPr>
        <p:grpSpPr>
          <a:xfrm>
            <a:off x="1028700" y="4209778"/>
            <a:ext cx="14904855" cy="624667"/>
            <a:chOff x="0" y="0"/>
            <a:chExt cx="3636339" cy="152400"/>
          </a:xfrm>
        </p:grpSpPr>
        <p:sp>
          <p:nvSpPr>
            <p:cNvPr id="11" name="Freeform 11"/>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12" name="TextBox 12"/>
          <p:cNvSpPr txBox="1"/>
          <p:nvPr/>
        </p:nvSpPr>
        <p:spPr>
          <a:xfrm>
            <a:off x="1096175" y="4977319"/>
            <a:ext cx="14837380" cy="1029686"/>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How much do you know about our local real estate market, current inventory levels, and how quickly homes are going under contract? </a:t>
            </a:r>
          </a:p>
        </p:txBody>
      </p:sp>
      <p:grpSp>
        <p:nvGrpSpPr>
          <p:cNvPr id="13" name="Group 13"/>
          <p:cNvGrpSpPr/>
          <p:nvPr/>
        </p:nvGrpSpPr>
        <p:grpSpPr>
          <a:xfrm>
            <a:off x="1028700" y="6207030"/>
            <a:ext cx="14904855" cy="624667"/>
            <a:chOff x="0" y="0"/>
            <a:chExt cx="3636339" cy="152400"/>
          </a:xfrm>
        </p:grpSpPr>
        <p:sp>
          <p:nvSpPr>
            <p:cNvPr id="14" name="Freeform 14"/>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15" name="TextBox 15"/>
          <p:cNvSpPr txBox="1"/>
          <p:nvPr/>
        </p:nvSpPr>
        <p:spPr>
          <a:xfrm>
            <a:off x="1096175" y="6974572"/>
            <a:ext cx="14837380" cy="505811"/>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What, if anything, would hold you back from buying a home once we get started? </a:t>
            </a:r>
          </a:p>
        </p:txBody>
      </p:sp>
      <p:grpSp>
        <p:nvGrpSpPr>
          <p:cNvPr id="16" name="Group 16"/>
          <p:cNvGrpSpPr/>
          <p:nvPr/>
        </p:nvGrpSpPr>
        <p:grpSpPr>
          <a:xfrm>
            <a:off x="1049889" y="7680408"/>
            <a:ext cx="14904855" cy="624667"/>
            <a:chOff x="0" y="0"/>
            <a:chExt cx="3636339" cy="152400"/>
          </a:xfrm>
        </p:grpSpPr>
        <p:sp>
          <p:nvSpPr>
            <p:cNvPr id="17" name="Freeform 17"/>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18" name="TextBox 18"/>
          <p:cNvSpPr txBox="1"/>
          <p:nvPr/>
        </p:nvSpPr>
        <p:spPr>
          <a:xfrm>
            <a:off x="1248575" y="8976819"/>
            <a:ext cx="14837380" cy="505811"/>
          </a:xfrm>
          <a:prstGeom prst="rect">
            <a:avLst/>
          </a:prstGeom>
        </p:spPr>
        <p:txBody>
          <a:bodyPr lIns="0" tIns="0" rIns="0" bIns="0" rtlCol="0" anchor="t">
            <a:spAutoFit/>
          </a:bodyPr>
          <a:lstStyle/>
          <a:p>
            <a:pPr algn="just">
              <a:lnSpc>
                <a:spcPts val="4145"/>
              </a:lnSpc>
            </a:pPr>
            <a:r>
              <a:rPr lang="en-US" sz="2961">
                <a:solidFill>
                  <a:srgbClr val="0D0E11"/>
                </a:solidFill>
                <a:latin typeface="Nourd"/>
                <a:ea typeface="Nourd"/>
                <a:cs typeface="Nourd"/>
                <a:sym typeface="Nourd"/>
              </a:rPr>
              <a:t>(Agent)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48686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My Questions For You</a:t>
            </a:r>
          </a:p>
        </p:txBody>
      </p:sp>
      <p:sp>
        <p:nvSpPr>
          <p:cNvPr id="6" name="TextBox 6"/>
          <p:cNvSpPr txBox="1"/>
          <p:nvPr/>
        </p:nvSpPr>
        <p:spPr>
          <a:xfrm>
            <a:off x="1028700" y="3608539"/>
            <a:ext cx="14837380" cy="1029686"/>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Outside the purchase of this home is there anything else in your financial life that you are concerned about?</a:t>
            </a:r>
          </a:p>
        </p:txBody>
      </p:sp>
      <p:grpSp>
        <p:nvGrpSpPr>
          <p:cNvPr id="7" name="Group 7"/>
          <p:cNvGrpSpPr/>
          <p:nvPr/>
        </p:nvGrpSpPr>
        <p:grpSpPr>
          <a:xfrm>
            <a:off x="1062437" y="4838251"/>
            <a:ext cx="14904855" cy="624667"/>
            <a:chOff x="0" y="0"/>
            <a:chExt cx="3636339" cy="152400"/>
          </a:xfrm>
        </p:grpSpPr>
        <p:sp>
          <p:nvSpPr>
            <p:cNvPr id="8" name="Freeform 8"/>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9" name="TextBox 9"/>
          <p:cNvSpPr txBox="1"/>
          <p:nvPr/>
        </p:nvSpPr>
        <p:spPr>
          <a:xfrm>
            <a:off x="1129912" y="5605792"/>
            <a:ext cx="14837380" cy="1029686"/>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On a scale of 1 to 10, how confident are you in your ability to be a successful homeowner and maximize the value of your home?</a:t>
            </a:r>
          </a:p>
        </p:txBody>
      </p:sp>
      <p:grpSp>
        <p:nvGrpSpPr>
          <p:cNvPr id="10" name="Group 10"/>
          <p:cNvGrpSpPr/>
          <p:nvPr/>
        </p:nvGrpSpPr>
        <p:grpSpPr>
          <a:xfrm>
            <a:off x="1062437" y="6835503"/>
            <a:ext cx="14904855" cy="624667"/>
            <a:chOff x="0" y="0"/>
            <a:chExt cx="3636339" cy="152400"/>
          </a:xfrm>
        </p:grpSpPr>
        <p:sp>
          <p:nvSpPr>
            <p:cNvPr id="11" name="Freeform 11"/>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12" name="TextBox 12"/>
          <p:cNvSpPr txBox="1"/>
          <p:nvPr/>
        </p:nvSpPr>
        <p:spPr>
          <a:xfrm>
            <a:off x="1062437" y="1611286"/>
            <a:ext cx="14837380" cy="1029686"/>
          </a:xfrm>
          <a:prstGeom prst="rect">
            <a:avLst/>
          </a:prstGeom>
        </p:spPr>
        <p:txBody>
          <a:bodyPr lIns="0" tIns="0" rIns="0" bIns="0" rtlCol="0" anchor="t">
            <a:spAutoFit/>
          </a:bodyPr>
          <a:lstStyle/>
          <a:p>
            <a:pPr marL="639317" lvl="1" indent="-319659" algn="just">
              <a:lnSpc>
                <a:spcPts val="4145"/>
              </a:lnSpc>
              <a:buFont typeface="Arial"/>
              <a:buChar char="•"/>
            </a:pPr>
            <a:r>
              <a:rPr lang="en-US" sz="2961">
                <a:solidFill>
                  <a:srgbClr val="0D0E11"/>
                </a:solidFill>
                <a:latin typeface="Nourd"/>
                <a:ea typeface="Nourd"/>
                <a:cs typeface="Nourd"/>
                <a:sym typeface="Nourd"/>
              </a:rPr>
              <a:t>Have you considered how this home purchase could eventually play into your retirement plans? </a:t>
            </a:r>
          </a:p>
        </p:txBody>
      </p:sp>
      <p:grpSp>
        <p:nvGrpSpPr>
          <p:cNvPr id="13" name="Group 13"/>
          <p:cNvGrpSpPr/>
          <p:nvPr/>
        </p:nvGrpSpPr>
        <p:grpSpPr>
          <a:xfrm>
            <a:off x="1028700" y="2840998"/>
            <a:ext cx="14904855" cy="624667"/>
            <a:chOff x="0" y="0"/>
            <a:chExt cx="3636339" cy="152400"/>
          </a:xfrm>
        </p:grpSpPr>
        <p:sp>
          <p:nvSpPr>
            <p:cNvPr id="14" name="Freeform 14"/>
            <p:cNvSpPr/>
            <p:nvPr/>
          </p:nvSpPr>
          <p:spPr>
            <a:xfrm>
              <a:off x="0" y="0"/>
              <a:ext cx="3636339" cy="152400"/>
            </a:xfrm>
            <a:custGeom>
              <a:avLst/>
              <a:gdLst/>
              <a:ahLst/>
              <a:cxnLst/>
              <a:rect l="l" t="t" r="r" b="b"/>
              <a:pathLst>
                <a:path w="3636339" h="152400">
                  <a:moveTo>
                    <a:pt x="0" y="0"/>
                  </a:moveTo>
                  <a:lnTo>
                    <a:pt x="3636339" y="0"/>
                  </a:lnTo>
                  <a:lnTo>
                    <a:pt x="3636339" y="152400"/>
                  </a:lnTo>
                  <a:lnTo>
                    <a:pt x="0" y="152400"/>
                  </a:lnTo>
                  <a:close/>
                </a:path>
              </a:pathLst>
            </a:custGeom>
            <a:solidFill>
              <a:srgbClr val="E4E4E4"/>
            </a:solidFill>
          </p:spPr>
          <p:txBody>
            <a:bodyPr/>
            <a:lstStyle/>
            <a:p>
              <a:endParaRPr lang="en-US"/>
            </a:p>
          </p:txBody>
        </p:sp>
      </p:grpSp>
      <p:sp>
        <p:nvSpPr>
          <p:cNvPr id="15" name="TextBox 15"/>
          <p:cNvSpPr txBox="1"/>
          <p:nvPr/>
        </p:nvSpPr>
        <p:spPr>
          <a:xfrm>
            <a:off x="1248575" y="8976819"/>
            <a:ext cx="14837380" cy="505811"/>
          </a:xfrm>
          <a:prstGeom prst="rect">
            <a:avLst/>
          </a:prstGeom>
        </p:spPr>
        <p:txBody>
          <a:bodyPr lIns="0" tIns="0" rIns="0" bIns="0" rtlCol="0" anchor="t">
            <a:spAutoFit/>
          </a:bodyPr>
          <a:lstStyle/>
          <a:p>
            <a:pPr algn="just">
              <a:lnSpc>
                <a:spcPts val="4145"/>
              </a:lnSpc>
            </a:pPr>
            <a:r>
              <a:rPr lang="en-US" sz="2961">
                <a:solidFill>
                  <a:srgbClr val="0D0E11"/>
                </a:solidFill>
                <a:latin typeface="Nourd"/>
                <a:ea typeface="Nourd"/>
                <a:cs typeface="Nourd"/>
                <a:sym typeface="Nourd"/>
              </a:rPr>
              <a:t>(Agent)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74986" y="299734"/>
            <a:ext cx="47924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My Questions For You</a:t>
            </a:r>
          </a:p>
        </p:txBody>
      </p:sp>
      <p:sp>
        <p:nvSpPr>
          <p:cNvPr id="6" name="TextBox 6"/>
          <p:cNvSpPr txBox="1"/>
          <p:nvPr/>
        </p:nvSpPr>
        <p:spPr>
          <a:xfrm>
            <a:off x="1074986" y="1759727"/>
            <a:ext cx="14837380" cy="505841"/>
          </a:xfrm>
          <a:prstGeom prst="rect">
            <a:avLst/>
          </a:prstGeom>
        </p:spPr>
        <p:txBody>
          <a:bodyPr lIns="0" tIns="0" rIns="0" bIns="0" rtlCol="0" anchor="t">
            <a:spAutoFit/>
          </a:bodyPr>
          <a:lstStyle/>
          <a:p>
            <a:pPr algn="just">
              <a:lnSpc>
                <a:spcPts val="4143"/>
              </a:lnSpc>
            </a:pPr>
            <a:r>
              <a:rPr lang="en-US" sz="2959">
                <a:solidFill>
                  <a:srgbClr val="0D0E11"/>
                </a:solidFill>
                <a:latin typeface="Nourd"/>
                <a:ea typeface="Nourd"/>
                <a:cs typeface="Nourd"/>
                <a:sym typeface="Nourd"/>
              </a:rPr>
              <a:t>•What is most important about this home loan to you?</a:t>
            </a:r>
          </a:p>
        </p:txBody>
      </p:sp>
      <p:grpSp>
        <p:nvGrpSpPr>
          <p:cNvPr id="7" name="Group 7"/>
          <p:cNvGrpSpPr/>
          <p:nvPr/>
        </p:nvGrpSpPr>
        <p:grpSpPr>
          <a:xfrm>
            <a:off x="1028700" y="2404182"/>
            <a:ext cx="13403752" cy="624667"/>
            <a:chOff x="0" y="0"/>
            <a:chExt cx="3270115" cy="152400"/>
          </a:xfrm>
        </p:grpSpPr>
        <p:sp>
          <p:nvSpPr>
            <p:cNvPr id="8" name="Freeform 8"/>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grpSp>
        <p:nvGrpSpPr>
          <p:cNvPr id="9" name="Group 9"/>
          <p:cNvGrpSpPr/>
          <p:nvPr/>
        </p:nvGrpSpPr>
        <p:grpSpPr>
          <a:xfrm>
            <a:off x="1028700" y="3254390"/>
            <a:ext cx="13403752" cy="624667"/>
            <a:chOff x="0" y="0"/>
            <a:chExt cx="3270115" cy="152400"/>
          </a:xfrm>
        </p:grpSpPr>
        <p:sp>
          <p:nvSpPr>
            <p:cNvPr id="10" name="Freeform 10"/>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grpSp>
        <p:nvGrpSpPr>
          <p:cNvPr id="11" name="Group 11"/>
          <p:cNvGrpSpPr/>
          <p:nvPr/>
        </p:nvGrpSpPr>
        <p:grpSpPr>
          <a:xfrm>
            <a:off x="1028700" y="4760422"/>
            <a:ext cx="13403752" cy="624667"/>
            <a:chOff x="0" y="0"/>
            <a:chExt cx="3270115" cy="152400"/>
          </a:xfrm>
        </p:grpSpPr>
        <p:sp>
          <p:nvSpPr>
            <p:cNvPr id="12" name="Freeform 12"/>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grpSp>
        <p:nvGrpSpPr>
          <p:cNvPr id="13" name="Group 13"/>
          <p:cNvGrpSpPr/>
          <p:nvPr/>
        </p:nvGrpSpPr>
        <p:grpSpPr>
          <a:xfrm>
            <a:off x="1028700" y="5610630"/>
            <a:ext cx="13403752" cy="624667"/>
            <a:chOff x="0" y="0"/>
            <a:chExt cx="3270115" cy="152400"/>
          </a:xfrm>
        </p:grpSpPr>
        <p:sp>
          <p:nvSpPr>
            <p:cNvPr id="14" name="Freeform 14"/>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grpSp>
        <p:nvGrpSpPr>
          <p:cNvPr id="15" name="Group 15"/>
          <p:cNvGrpSpPr/>
          <p:nvPr/>
        </p:nvGrpSpPr>
        <p:grpSpPr>
          <a:xfrm>
            <a:off x="1028700" y="7116662"/>
            <a:ext cx="13403752" cy="624667"/>
            <a:chOff x="0" y="0"/>
            <a:chExt cx="3270115" cy="152400"/>
          </a:xfrm>
        </p:grpSpPr>
        <p:sp>
          <p:nvSpPr>
            <p:cNvPr id="16" name="Freeform 16"/>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grpSp>
        <p:nvGrpSpPr>
          <p:cNvPr id="17" name="Group 17"/>
          <p:cNvGrpSpPr/>
          <p:nvPr/>
        </p:nvGrpSpPr>
        <p:grpSpPr>
          <a:xfrm>
            <a:off x="1028700" y="7966870"/>
            <a:ext cx="13403752" cy="624667"/>
            <a:chOff x="0" y="0"/>
            <a:chExt cx="3270115" cy="152400"/>
          </a:xfrm>
        </p:grpSpPr>
        <p:sp>
          <p:nvSpPr>
            <p:cNvPr id="18" name="Freeform 18"/>
            <p:cNvSpPr/>
            <p:nvPr/>
          </p:nvSpPr>
          <p:spPr>
            <a:xfrm>
              <a:off x="0" y="0"/>
              <a:ext cx="3270115" cy="152400"/>
            </a:xfrm>
            <a:custGeom>
              <a:avLst/>
              <a:gdLst/>
              <a:ahLst/>
              <a:cxnLst/>
              <a:rect l="l" t="t" r="r" b="b"/>
              <a:pathLst>
                <a:path w="3270115" h="152400">
                  <a:moveTo>
                    <a:pt x="0" y="0"/>
                  </a:moveTo>
                  <a:lnTo>
                    <a:pt x="3270115" y="0"/>
                  </a:lnTo>
                  <a:lnTo>
                    <a:pt x="3270115" y="152400"/>
                  </a:lnTo>
                  <a:lnTo>
                    <a:pt x="0" y="152400"/>
                  </a:lnTo>
                  <a:close/>
                </a:path>
              </a:pathLst>
            </a:custGeom>
            <a:solidFill>
              <a:srgbClr val="E4E4E4"/>
            </a:solidFill>
          </p:spPr>
          <p:txBody>
            <a:bodyPr/>
            <a:lstStyle/>
            <a:p>
              <a:endParaRPr lang="en-US"/>
            </a:p>
          </p:txBody>
        </p:sp>
      </p:grpSp>
      <p:sp>
        <p:nvSpPr>
          <p:cNvPr id="19" name="AutoShape 19"/>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20" name="TextBox 20"/>
          <p:cNvSpPr txBox="1"/>
          <p:nvPr/>
        </p:nvSpPr>
        <p:spPr>
          <a:xfrm>
            <a:off x="1074986" y="4050507"/>
            <a:ext cx="14837380" cy="505841"/>
          </a:xfrm>
          <a:prstGeom prst="rect">
            <a:avLst/>
          </a:prstGeom>
        </p:spPr>
        <p:txBody>
          <a:bodyPr lIns="0" tIns="0" rIns="0" bIns="0" rtlCol="0" anchor="t">
            <a:spAutoFit/>
          </a:bodyPr>
          <a:lstStyle/>
          <a:p>
            <a:pPr algn="just">
              <a:lnSpc>
                <a:spcPts val="4143"/>
              </a:lnSpc>
            </a:pPr>
            <a:r>
              <a:rPr lang="en-US" sz="2959">
                <a:solidFill>
                  <a:srgbClr val="0D0E11"/>
                </a:solidFill>
                <a:latin typeface="Nourd"/>
                <a:ea typeface="Nourd"/>
                <a:cs typeface="Nourd"/>
                <a:sym typeface="Nourd"/>
              </a:rPr>
              <a:t>•What are your concerns?</a:t>
            </a:r>
          </a:p>
        </p:txBody>
      </p:sp>
      <p:sp>
        <p:nvSpPr>
          <p:cNvPr id="21" name="TextBox 21"/>
          <p:cNvSpPr txBox="1"/>
          <p:nvPr/>
        </p:nvSpPr>
        <p:spPr>
          <a:xfrm>
            <a:off x="1007511" y="6394484"/>
            <a:ext cx="14837380" cy="505841"/>
          </a:xfrm>
          <a:prstGeom prst="rect">
            <a:avLst/>
          </a:prstGeom>
        </p:spPr>
        <p:txBody>
          <a:bodyPr lIns="0" tIns="0" rIns="0" bIns="0" rtlCol="0" anchor="t">
            <a:spAutoFit/>
          </a:bodyPr>
          <a:lstStyle/>
          <a:p>
            <a:pPr algn="just">
              <a:lnSpc>
                <a:spcPts val="4143"/>
              </a:lnSpc>
            </a:pPr>
            <a:r>
              <a:rPr lang="en-US" sz="2959">
                <a:solidFill>
                  <a:srgbClr val="0D0E11"/>
                </a:solidFill>
                <a:latin typeface="Nourd"/>
                <a:ea typeface="Nourd"/>
                <a:cs typeface="Nourd"/>
                <a:sym typeface="Nourd"/>
              </a:rPr>
              <a:t>• What happens to the Housing Market at 5% rates?</a:t>
            </a:r>
          </a:p>
        </p:txBody>
      </p:sp>
      <p:sp>
        <p:nvSpPr>
          <p:cNvPr id="22" name="TextBox 22"/>
          <p:cNvSpPr txBox="1"/>
          <p:nvPr/>
        </p:nvSpPr>
        <p:spPr>
          <a:xfrm>
            <a:off x="200218" y="8438081"/>
            <a:ext cx="14837380" cy="505811"/>
          </a:xfrm>
          <a:prstGeom prst="rect">
            <a:avLst/>
          </a:prstGeom>
        </p:spPr>
        <p:txBody>
          <a:bodyPr lIns="0" tIns="0" rIns="0" bIns="0" rtlCol="0" anchor="t">
            <a:spAutoFit/>
          </a:bodyPr>
          <a:lstStyle/>
          <a:p>
            <a:pPr algn="just">
              <a:lnSpc>
                <a:spcPts val="4145"/>
              </a:lnSpc>
            </a:pPr>
            <a:r>
              <a:rPr lang="en-US" sz="2961">
                <a:solidFill>
                  <a:srgbClr val="0D0E11"/>
                </a:solidFill>
                <a:latin typeface="Nourd"/>
                <a:ea typeface="Nourd"/>
                <a:cs typeface="Nourd"/>
                <a:sym typeface="Nourd"/>
              </a:rPr>
              <a:t>(LO)</a:t>
            </a:r>
          </a:p>
        </p:txBody>
      </p:sp>
      <p:sp>
        <p:nvSpPr>
          <p:cNvPr id="23" name="TextBox 23"/>
          <p:cNvSpPr txBox="1"/>
          <p:nvPr/>
        </p:nvSpPr>
        <p:spPr>
          <a:xfrm>
            <a:off x="10469693"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63564" y="6037789"/>
            <a:ext cx="10160872" cy="15132"/>
          </a:xfrm>
          <a:prstGeom prst="line">
            <a:avLst/>
          </a:prstGeom>
          <a:ln w="933450" cap="flat">
            <a:solidFill>
              <a:srgbClr val="E4E4E4">
                <a:alpha val="76863"/>
              </a:srgbClr>
            </a:solidFill>
            <a:prstDash val="solid"/>
            <a:headEnd type="none" w="sm" len="sm"/>
            <a:tailEnd type="none" w="sm" len="sm"/>
          </a:ln>
        </p:spPr>
        <p:txBody>
          <a:bodyPr/>
          <a:lstStyle/>
          <a:p>
            <a:endParaRPr lang="en-US"/>
          </a:p>
        </p:txBody>
      </p:sp>
      <p:sp>
        <p:nvSpPr>
          <p:cNvPr id="3" name="AutoShape 3"/>
          <p:cNvSpPr/>
          <p:nvPr/>
        </p:nvSpPr>
        <p:spPr>
          <a:xfrm>
            <a:off x="6393663" y="7783089"/>
            <a:ext cx="5470090" cy="0"/>
          </a:xfrm>
          <a:prstGeom prst="line">
            <a:avLst/>
          </a:prstGeom>
          <a:ln w="685800" cap="flat">
            <a:solidFill>
              <a:srgbClr val="E4E4E4">
                <a:alpha val="76863"/>
              </a:srgbClr>
            </a:solidFill>
            <a:prstDash val="solid"/>
            <a:headEnd type="none" w="sm" len="sm"/>
            <a:tailEnd type="none" w="sm" len="sm"/>
          </a:ln>
        </p:spPr>
        <p:txBody>
          <a:bodyPr/>
          <a:lstStyle/>
          <a:p>
            <a:endParaRPr lang="en-US"/>
          </a:p>
        </p:txBody>
      </p:sp>
      <p:sp>
        <p:nvSpPr>
          <p:cNvPr id="4" name="AutoShape 4"/>
          <p:cNvSpPr/>
          <p:nvPr/>
        </p:nvSpPr>
        <p:spPr>
          <a:xfrm>
            <a:off x="5652266" y="6862546"/>
            <a:ext cx="6877174" cy="0"/>
          </a:xfrm>
          <a:prstGeom prst="line">
            <a:avLst/>
          </a:prstGeom>
          <a:ln w="685800" cap="flat">
            <a:solidFill>
              <a:srgbClr val="E4E4E4">
                <a:alpha val="76863"/>
              </a:srgbClr>
            </a:solidFill>
            <a:prstDash val="solid"/>
            <a:headEnd type="none" w="sm" len="sm"/>
            <a:tailEnd type="none" w="sm" len="sm"/>
          </a:ln>
        </p:spPr>
        <p:txBody>
          <a:bodyPr/>
          <a:lstStyle/>
          <a:p>
            <a:endParaRPr lang="en-US"/>
          </a:p>
        </p:txBody>
      </p:sp>
      <p:sp>
        <p:nvSpPr>
          <p:cNvPr id="5" name="TextBox 5"/>
          <p:cNvSpPr txBox="1"/>
          <p:nvPr/>
        </p:nvSpPr>
        <p:spPr>
          <a:xfrm>
            <a:off x="4062869" y="5478862"/>
            <a:ext cx="10160872" cy="2662593"/>
          </a:xfrm>
          <a:prstGeom prst="rect">
            <a:avLst/>
          </a:prstGeom>
        </p:spPr>
        <p:txBody>
          <a:bodyPr lIns="0" tIns="0" rIns="0" bIns="0" rtlCol="0" anchor="t">
            <a:spAutoFit/>
          </a:bodyPr>
          <a:lstStyle/>
          <a:p>
            <a:pPr algn="ctr">
              <a:lnSpc>
                <a:spcPts val="7270"/>
              </a:lnSpc>
              <a:spcBef>
                <a:spcPct val="0"/>
              </a:spcBef>
            </a:pPr>
            <a:r>
              <a:rPr lang="en-US" sz="5193">
                <a:solidFill>
                  <a:srgbClr val="0E416B"/>
                </a:solidFill>
                <a:latin typeface="Nourd"/>
                <a:ea typeface="Nourd"/>
                <a:cs typeface="Nourd"/>
                <a:sym typeface="Nourd"/>
              </a:rPr>
              <a:t>"Skate to where the puck is going,</a:t>
            </a:r>
          </a:p>
          <a:p>
            <a:pPr algn="ctr">
              <a:lnSpc>
                <a:spcPts val="7270"/>
              </a:lnSpc>
              <a:spcBef>
                <a:spcPct val="0"/>
              </a:spcBef>
            </a:pPr>
            <a:r>
              <a:rPr lang="en-US" sz="5193">
                <a:solidFill>
                  <a:srgbClr val="0E416B"/>
                </a:solidFill>
                <a:latin typeface="Nourd"/>
                <a:ea typeface="Nourd"/>
                <a:cs typeface="Nourd"/>
                <a:sym typeface="Nourd"/>
              </a:rPr>
              <a:t>not where it has been.”</a:t>
            </a:r>
          </a:p>
          <a:p>
            <a:pPr algn="ctr">
              <a:lnSpc>
                <a:spcPts val="7270"/>
              </a:lnSpc>
              <a:spcBef>
                <a:spcPct val="0"/>
              </a:spcBef>
            </a:pPr>
            <a:r>
              <a:rPr lang="en-US" sz="5193">
                <a:solidFill>
                  <a:srgbClr val="0E416B"/>
                </a:solidFill>
                <a:latin typeface="Nourd"/>
                <a:ea typeface="Nourd"/>
                <a:cs typeface="Nourd"/>
                <a:sym typeface="Nourd"/>
              </a:rPr>
              <a:t>- Wayne Gretzky</a:t>
            </a:r>
          </a:p>
        </p:txBody>
      </p:sp>
      <p:grpSp>
        <p:nvGrpSpPr>
          <p:cNvPr id="6" name="Group 6"/>
          <p:cNvGrpSpPr/>
          <p:nvPr/>
        </p:nvGrpSpPr>
        <p:grpSpPr>
          <a:xfrm>
            <a:off x="-4" y="0"/>
            <a:ext cx="18287934" cy="1175413"/>
            <a:chOff x="0" y="0"/>
            <a:chExt cx="4816575" cy="309574"/>
          </a:xfrm>
        </p:grpSpPr>
        <p:sp>
          <p:nvSpPr>
            <p:cNvPr id="7" name="Freeform 7"/>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8" name="TextBox 8"/>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028700" y="1936521"/>
            <a:ext cx="9946168" cy="1934059"/>
          </a:xfrm>
          <a:prstGeom prst="rect">
            <a:avLst/>
          </a:prstGeom>
        </p:spPr>
        <p:txBody>
          <a:bodyPr lIns="0" tIns="0" rIns="0" bIns="0" rtlCol="0" anchor="t">
            <a:spAutoFit/>
          </a:bodyPr>
          <a:lstStyle/>
          <a:p>
            <a:pPr algn="l">
              <a:lnSpc>
                <a:spcPts val="7848"/>
              </a:lnSpc>
              <a:spcBef>
                <a:spcPct val="0"/>
              </a:spcBef>
            </a:pPr>
            <a:r>
              <a:rPr lang="en-US" sz="5605">
                <a:solidFill>
                  <a:srgbClr val="0E416B"/>
                </a:solidFill>
                <a:latin typeface="Nourd"/>
                <a:ea typeface="Nourd"/>
                <a:cs typeface="Nourd"/>
                <a:sym typeface="Nourd"/>
              </a:rPr>
              <a:t>What Happens To The Housing Market At 5% Rates?</a:t>
            </a:r>
          </a:p>
        </p:txBody>
      </p:sp>
      <p:sp>
        <p:nvSpPr>
          <p:cNvPr id="10" name="AutoShape 10"/>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11" name="TextBox 11"/>
          <p:cNvSpPr txBox="1"/>
          <p:nvPr/>
        </p:nvSpPr>
        <p:spPr>
          <a:xfrm>
            <a:off x="10460168"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0E416B"/>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1719489"/>
            <a:ext cx="11346277" cy="6031398"/>
          </a:xfrm>
          <a:prstGeom prst="rect">
            <a:avLst/>
          </a:prstGeom>
        </p:spPr>
        <p:txBody>
          <a:bodyPr lIns="0" tIns="0" rIns="0" bIns="0" rtlCol="0" anchor="t">
            <a:spAutoFit/>
          </a:bodyPr>
          <a:lstStyle/>
          <a:p>
            <a:pPr algn="l">
              <a:lnSpc>
                <a:spcPts val="4050"/>
              </a:lnSpc>
            </a:pPr>
            <a:r>
              <a:rPr lang="en-US" sz="2893" b="1">
                <a:solidFill>
                  <a:srgbClr val="F18C21"/>
                </a:solidFill>
                <a:latin typeface="Nourd Bold"/>
                <a:ea typeface="Nourd Bold"/>
                <a:cs typeface="Nourd Bold"/>
                <a:sym typeface="Nourd Bold"/>
              </a:rPr>
              <a:t>1.</a:t>
            </a:r>
            <a:r>
              <a:rPr lang="en-US" sz="2893" b="1">
                <a:solidFill>
                  <a:srgbClr val="0E416B"/>
                </a:solidFill>
                <a:latin typeface="Nourd Bold"/>
                <a:ea typeface="Nourd Bold"/>
                <a:cs typeface="Nourd Bold"/>
                <a:sym typeface="Nourd Bold"/>
              </a:rPr>
              <a:t> Comprehensive </a:t>
            </a:r>
            <a:r>
              <a:rPr lang="en-US" sz="2893" b="1">
                <a:solidFill>
                  <a:srgbClr val="F18C21"/>
                </a:solidFill>
                <a:latin typeface="Nourd Bold"/>
                <a:ea typeface="Nourd Bold"/>
                <a:cs typeface="Nourd Bold"/>
                <a:sym typeface="Nourd Bold"/>
              </a:rPr>
              <a:t>Market Analysis </a:t>
            </a:r>
          </a:p>
          <a:p>
            <a:pPr marL="624676" lvl="1" indent="-312338" algn="l">
              <a:lnSpc>
                <a:spcPts val="4050"/>
              </a:lnSpc>
              <a:buFont typeface="Arial"/>
              <a:buChar char="•"/>
            </a:pPr>
            <a:r>
              <a:rPr lang="en-US" sz="2893">
                <a:solidFill>
                  <a:srgbClr val="0E416B"/>
                </a:solidFill>
                <a:latin typeface="Nourd"/>
                <a:ea typeface="Nourd"/>
                <a:cs typeface="Nourd"/>
                <a:sym typeface="Nourd"/>
              </a:rPr>
              <a:t>Understand why the housing market has been so resilient and continues to appreciate</a:t>
            </a:r>
          </a:p>
          <a:p>
            <a:pPr marL="624676" lvl="1" indent="-312338" algn="l">
              <a:lnSpc>
                <a:spcPts val="4050"/>
              </a:lnSpc>
              <a:buFont typeface="Arial"/>
              <a:buChar char="•"/>
            </a:pPr>
            <a:r>
              <a:rPr lang="en-US" sz="2893">
                <a:solidFill>
                  <a:srgbClr val="0E416B"/>
                </a:solidFill>
                <a:latin typeface="Nourd"/>
                <a:ea typeface="Nourd"/>
                <a:cs typeface="Nourd"/>
                <a:sym typeface="Nourd"/>
              </a:rPr>
              <a:t>Understanding how rates can work for you</a:t>
            </a:r>
          </a:p>
          <a:p>
            <a:pPr algn="l">
              <a:lnSpc>
                <a:spcPts val="4050"/>
              </a:lnSpc>
            </a:pPr>
            <a:endParaRPr lang="en-US" sz="2893">
              <a:solidFill>
                <a:srgbClr val="0E416B"/>
              </a:solidFill>
              <a:latin typeface="Nourd"/>
              <a:ea typeface="Nourd"/>
              <a:cs typeface="Nourd"/>
              <a:sym typeface="Nourd"/>
            </a:endParaRPr>
          </a:p>
          <a:p>
            <a:pPr algn="l">
              <a:lnSpc>
                <a:spcPts val="4050"/>
              </a:lnSpc>
            </a:pPr>
            <a:r>
              <a:rPr lang="en-US" sz="2893" b="1">
                <a:solidFill>
                  <a:srgbClr val="F18C21"/>
                </a:solidFill>
                <a:latin typeface="Nourd Bold"/>
                <a:ea typeface="Nourd Bold"/>
                <a:cs typeface="Nourd Bold"/>
                <a:sym typeface="Nourd Bold"/>
              </a:rPr>
              <a:t>2.</a:t>
            </a:r>
            <a:r>
              <a:rPr lang="en-US" sz="2893" b="1">
                <a:solidFill>
                  <a:srgbClr val="0E416B"/>
                </a:solidFill>
                <a:latin typeface="Nourd Bold"/>
                <a:ea typeface="Nourd Bold"/>
                <a:cs typeface="Nourd Bold"/>
                <a:sym typeface="Nourd Bold"/>
              </a:rPr>
              <a:t> Successful Homeownership </a:t>
            </a:r>
            <a:r>
              <a:rPr lang="en-US" sz="2893" b="1">
                <a:solidFill>
                  <a:srgbClr val="F18C21"/>
                </a:solidFill>
                <a:latin typeface="Nourd Bold"/>
                <a:ea typeface="Nourd Bold"/>
                <a:cs typeface="Nourd Bold"/>
                <a:sym typeface="Nourd Bold"/>
              </a:rPr>
              <a:t>Before, During, and After</a:t>
            </a:r>
            <a:r>
              <a:rPr lang="en-US" sz="2893" b="1">
                <a:solidFill>
                  <a:srgbClr val="0E416B"/>
                </a:solidFill>
                <a:latin typeface="Nourd Bold"/>
                <a:ea typeface="Nourd Bold"/>
                <a:cs typeface="Nourd Bold"/>
                <a:sym typeface="Nourd Bold"/>
              </a:rPr>
              <a:t> Your New Home Purchase</a:t>
            </a:r>
          </a:p>
          <a:p>
            <a:pPr algn="l">
              <a:lnSpc>
                <a:spcPts val="4050"/>
              </a:lnSpc>
            </a:pPr>
            <a:endParaRPr lang="en-US" sz="2893" b="1">
              <a:solidFill>
                <a:srgbClr val="0E416B"/>
              </a:solidFill>
              <a:latin typeface="Nourd Bold"/>
              <a:ea typeface="Nourd Bold"/>
              <a:cs typeface="Nourd Bold"/>
              <a:sym typeface="Nourd Bold"/>
            </a:endParaRPr>
          </a:p>
          <a:p>
            <a:pPr algn="l">
              <a:lnSpc>
                <a:spcPts val="4050"/>
              </a:lnSpc>
            </a:pPr>
            <a:r>
              <a:rPr lang="en-US" sz="2893" b="1">
                <a:solidFill>
                  <a:srgbClr val="F18C21"/>
                </a:solidFill>
                <a:latin typeface="Nourd Bold"/>
                <a:ea typeface="Nourd Bold"/>
                <a:cs typeface="Nourd Bold"/>
                <a:sym typeface="Nourd Bold"/>
              </a:rPr>
              <a:t>3.</a:t>
            </a:r>
            <a:r>
              <a:rPr lang="en-US" sz="2893" b="1">
                <a:solidFill>
                  <a:srgbClr val="0E416B"/>
                </a:solidFill>
                <a:latin typeface="Nourd Bold"/>
                <a:ea typeface="Nourd Bold"/>
                <a:cs typeface="Nourd Bold"/>
                <a:sym typeface="Nourd Bold"/>
              </a:rPr>
              <a:t> </a:t>
            </a:r>
            <a:r>
              <a:rPr lang="en-US" sz="2893" b="1">
                <a:solidFill>
                  <a:srgbClr val="F18C21"/>
                </a:solidFill>
                <a:latin typeface="Nourd Bold"/>
                <a:ea typeface="Nourd Bold"/>
                <a:cs typeface="Nourd Bold"/>
                <a:sym typeface="Nourd Bold"/>
              </a:rPr>
              <a:t>Underwritten</a:t>
            </a:r>
            <a:r>
              <a:rPr lang="en-US" sz="2893" b="1">
                <a:solidFill>
                  <a:srgbClr val="0E416B"/>
                </a:solidFill>
                <a:latin typeface="Nourd Bold"/>
                <a:ea typeface="Nourd Bold"/>
                <a:cs typeface="Nourd Bold"/>
                <a:sym typeface="Nourd Bold"/>
              </a:rPr>
              <a:t> Approval &amp; Competitive Offer Strategies </a:t>
            </a:r>
          </a:p>
          <a:p>
            <a:pPr marL="624676" lvl="1" indent="-312338" algn="l">
              <a:lnSpc>
                <a:spcPts val="4050"/>
              </a:lnSpc>
              <a:buFont typeface="Arial"/>
              <a:buChar char="•"/>
            </a:pPr>
            <a:r>
              <a:rPr lang="en-US" sz="2893">
                <a:solidFill>
                  <a:srgbClr val="0E416B"/>
                </a:solidFill>
                <a:latin typeface="Nourd"/>
                <a:ea typeface="Nourd"/>
                <a:cs typeface="Nourd"/>
                <a:sym typeface="Nourd"/>
              </a:rPr>
              <a:t>Compete with all cash offers</a:t>
            </a:r>
          </a:p>
          <a:p>
            <a:pPr marL="624676" lvl="1" indent="-312338" algn="l">
              <a:lnSpc>
                <a:spcPts val="4050"/>
              </a:lnSpc>
              <a:buFont typeface="Arial"/>
              <a:buChar char="•"/>
            </a:pPr>
            <a:r>
              <a:rPr lang="en-US" sz="2893">
                <a:solidFill>
                  <a:srgbClr val="0E416B"/>
                </a:solidFill>
                <a:latin typeface="Nourd"/>
                <a:ea typeface="Nourd"/>
                <a:cs typeface="Nourd"/>
                <a:sym typeface="Nourd"/>
              </a:rPr>
              <a:t>No loan contingencies </a:t>
            </a:r>
          </a:p>
          <a:p>
            <a:pPr algn="l">
              <a:lnSpc>
                <a:spcPts val="3070"/>
              </a:lnSpc>
            </a:pPr>
            <a:endParaRPr lang="en-US" sz="2893">
              <a:solidFill>
                <a:srgbClr val="0E416B"/>
              </a:solidFill>
              <a:latin typeface="Nourd"/>
              <a:ea typeface="Nourd"/>
              <a:cs typeface="Nourd"/>
              <a:sym typeface="Nourd"/>
            </a:endParaRPr>
          </a:p>
        </p:txBody>
      </p:sp>
      <p:sp>
        <p:nvSpPr>
          <p:cNvPr id="6" name="TextBox 6"/>
          <p:cNvSpPr txBox="1"/>
          <p:nvPr/>
        </p:nvSpPr>
        <p:spPr>
          <a:xfrm>
            <a:off x="1074986" y="299734"/>
            <a:ext cx="8526214" cy="528320"/>
          </a:xfrm>
          <a:prstGeom prst="rect">
            <a:avLst/>
          </a:prstGeom>
        </p:spPr>
        <p:txBody>
          <a:bodyPr wrap="square" lIns="0" tIns="0" rIns="0" bIns="0" rtlCol="0" anchor="t">
            <a:spAutoFit/>
          </a:bodyPr>
          <a:lstStyle/>
          <a:p>
            <a:pPr algn="l">
              <a:lnSpc>
                <a:spcPts val="4480"/>
              </a:lnSpc>
            </a:pPr>
            <a:r>
              <a:rPr lang="en-US" sz="3200" b="1" dirty="0">
                <a:solidFill>
                  <a:srgbClr val="FFFFFF"/>
                </a:solidFill>
                <a:latin typeface="Nourd Bold"/>
                <a:ea typeface="Nourd Bold"/>
                <a:cs typeface="Nourd Bold"/>
                <a:sym typeface="Nourd Bold"/>
              </a:rPr>
              <a:t>The Solution? BECOME AN ELITE BUYER</a:t>
            </a:r>
          </a:p>
        </p:txBody>
      </p:sp>
      <p:sp>
        <p:nvSpPr>
          <p:cNvPr id="7" name="AutoShape 7"/>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8" name="TextBox 8"/>
          <p:cNvSpPr txBox="1"/>
          <p:nvPr/>
        </p:nvSpPr>
        <p:spPr>
          <a:xfrm>
            <a:off x="10469693"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 y="0"/>
            <a:ext cx="18287934" cy="1175413"/>
            <a:chOff x="0" y="0"/>
            <a:chExt cx="4816575" cy="309574"/>
          </a:xfrm>
        </p:grpSpPr>
        <p:sp>
          <p:nvSpPr>
            <p:cNvPr id="3" name="Freeform 3"/>
            <p:cNvSpPr/>
            <p:nvPr/>
          </p:nvSpPr>
          <p:spPr>
            <a:xfrm>
              <a:off x="0" y="0"/>
              <a:ext cx="4816575" cy="309574"/>
            </a:xfrm>
            <a:custGeom>
              <a:avLst/>
              <a:gdLst/>
              <a:ahLst/>
              <a:cxnLst/>
              <a:rect l="l" t="t" r="r" b="b"/>
              <a:pathLst>
                <a:path w="4816575" h="309574">
                  <a:moveTo>
                    <a:pt x="0" y="0"/>
                  </a:moveTo>
                  <a:lnTo>
                    <a:pt x="4816575" y="0"/>
                  </a:lnTo>
                  <a:lnTo>
                    <a:pt x="4816575" y="309574"/>
                  </a:lnTo>
                  <a:lnTo>
                    <a:pt x="0" y="309574"/>
                  </a:lnTo>
                  <a:close/>
                </a:path>
              </a:pathLst>
            </a:custGeom>
            <a:solidFill>
              <a:srgbClr val="437FB9"/>
            </a:solidFill>
          </p:spPr>
          <p:txBody>
            <a:bodyPr/>
            <a:lstStyle/>
            <a:p>
              <a:endParaRPr lang="en-US"/>
            </a:p>
          </p:txBody>
        </p:sp>
        <p:sp>
          <p:nvSpPr>
            <p:cNvPr id="4" name="TextBox 4"/>
            <p:cNvSpPr txBox="1"/>
            <p:nvPr/>
          </p:nvSpPr>
          <p:spPr>
            <a:xfrm>
              <a:off x="0" y="-38100"/>
              <a:ext cx="4816575" cy="34767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3" y="9271762"/>
            <a:ext cx="18607826" cy="0"/>
          </a:xfrm>
          <a:prstGeom prst="line">
            <a:avLst/>
          </a:prstGeom>
          <a:ln w="447675" cap="flat">
            <a:solidFill>
              <a:srgbClr val="0E416B"/>
            </a:solidFill>
            <a:prstDash val="solid"/>
            <a:headEnd type="none" w="sm" len="sm"/>
            <a:tailEnd type="none" w="sm" len="sm"/>
          </a:ln>
        </p:spPr>
        <p:txBody>
          <a:bodyPr/>
          <a:lstStyle/>
          <a:p>
            <a:endParaRPr lang="en-US"/>
          </a:p>
        </p:txBody>
      </p:sp>
      <p:sp>
        <p:nvSpPr>
          <p:cNvPr id="6" name="TextBox 6"/>
          <p:cNvSpPr txBox="1"/>
          <p:nvPr/>
        </p:nvSpPr>
        <p:spPr>
          <a:xfrm>
            <a:off x="1325386" y="2854182"/>
            <a:ext cx="15637226" cy="1744027"/>
          </a:xfrm>
          <a:prstGeom prst="rect">
            <a:avLst/>
          </a:prstGeom>
        </p:spPr>
        <p:txBody>
          <a:bodyPr lIns="0" tIns="0" rIns="0" bIns="0" rtlCol="0" anchor="t">
            <a:spAutoFit/>
          </a:bodyPr>
          <a:lstStyle/>
          <a:p>
            <a:pPr algn="ctr">
              <a:lnSpc>
                <a:spcPts val="7102"/>
              </a:lnSpc>
            </a:pPr>
            <a:r>
              <a:rPr lang="en-US" sz="4800" spc="64">
                <a:solidFill>
                  <a:srgbClr val="0E416B"/>
                </a:solidFill>
                <a:latin typeface="Nourd Light"/>
                <a:ea typeface="Nourd Light"/>
                <a:cs typeface="Nourd Light"/>
                <a:sym typeface="Nourd Light"/>
              </a:rPr>
              <a:t>Historically, when </a:t>
            </a:r>
            <a:r>
              <a:rPr lang="en-US" sz="4800" b="1" spc="64">
                <a:solidFill>
                  <a:srgbClr val="0E416B"/>
                </a:solidFill>
                <a:latin typeface="Nourd Bold"/>
                <a:ea typeface="Nourd Bold"/>
                <a:cs typeface="Nourd Bold"/>
                <a:sym typeface="Nourd Bold"/>
              </a:rPr>
              <a:t>headline</a:t>
            </a:r>
            <a:r>
              <a:rPr lang="en-US" sz="4800" spc="64">
                <a:solidFill>
                  <a:srgbClr val="0E416B"/>
                </a:solidFill>
                <a:latin typeface="Nourd Light"/>
                <a:ea typeface="Nourd Light"/>
                <a:cs typeface="Nourd Light"/>
                <a:sym typeface="Nourd Light"/>
              </a:rPr>
              <a:t> </a:t>
            </a:r>
            <a:r>
              <a:rPr lang="en-US" sz="4800" b="1" spc="64">
                <a:solidFill>
                  <a:srgbClr val="0E416B"/>
                </a:solidFill>
                <a:latin typeface="Nourd Bold"/>
                <a:ea typeface="Nourd Bold"/>
                <a:cs typeface="Nourd Bold"/>
                <a:sym typeface="Nourd Bold"/>
              </a:rPr>
              <a:t>inflation</a:t>
            </a:r>
            <a:r>
              <a:rPr lang="en-US" sz="4800" spc="64">
                <a:solidFill>
                  <a:srgbClr val="0E416B"/>
                </a:solidFill>
                <a:latin typeface="Nourd Light"/>
                <a:ea typeface="Nourd Light"/>
                <a:cs typeface="Nourd Light"/>
                <a:sym typeface="Nourd Light"/>
              </a:rPr>
              <a:t> </a:t>
            </a:r>
            <a:r>
              <a:rPr lang="en-US" sz="4800" spc="64">
                <a:solidFill>
                  <a:srgbClr val="0E416B"/>
                </a:solidFill>
                <a:latin typeface="Nourd"/>
                <a:ea typeface="Nourd"/>
                <a:cs typeface="Nourd"/>
                <a:sym typeface="Nourd"/>
              </a:rPr>
              <a:t>is</a:t>
            </a:r>
            <a:r>
              <a:rPr lang="en-US" sz="4800" b="1" spc="64">
                <a:solidFill>
                  <a:srgbClr val="0E416B"/>
                </a:solidFill>
                <a:latin typeface="Nourd Bold"/>
                <a:ea typeface="Nourd Bold"/>
                <a:cs typeface="Nourd Bold"/>
                <a:sym typeface="Nourd Bold"/>
              </a:rPr>
              <a:t> above 5% </a:t>
            </a:r>
            <a:r>
              <a:rPr lang="en-US" sz="4800" spc="64">
                <a:solidFill>
                  <a:srgbClr val="0E416B"/>
                </a:solidFill>
                <a:latin typeface="Nourd Light"/>
                <a:ea typeface="Nourd Light"/>
                <a:cs typeface="Nourd Light"/>
                <a:sym typeface="Nourd Light"/>
              </a:rPr>
              <a:t>and </a:t>
            </a:r>
            <a:r>
              <a:rPr lang="en-US" sz="4800" b="1" spc="64">
                <a:solidFill>
                  <a:srgbClr val="0E416B"/>
                </a:solidFill>
                <a:latin typeface="Nourd Bold"/>
                <a:ea typeface="Nourd Bold"/>
                <a:cs typeface="Nourd Bold"/>
                <a:sym typeface="Nourd Bold"/>
              </a:rPr>
              <a:t>unemployment</a:t>
            </a:r>
            <a:r>
              <a:rPr lang="en-US" sz="4800" spc="64">
                <a:solidFill>
                  <a:srgbClr val="0E416B"/>
                </a:solidFill>
                <a:latin typeface="Nourd Light"/>
                <a:ea typeface="Nourd Light"/>
                <a:cs typeface="Nourd Light"/>
                <a:sym typeface="Nourd Light"/>
              </a:rPr>
              <a:t> </a:t>
            </a:r>
            <a:r>
              <a:rPr lang="en-US" sz="4800" spc="64">
                <a:solidFill>
                  <a:srgbClr val="0E416B"/>
                </a:solidFill>
                <a:latin typeface="Nourd"/>
                <a:ea typeface="Nourd"/>
                <a:cs typeface="Nourd"/>
                <a:sym typeface="Nourd"/>
              </a:rPr>
              <a:t>is</a:t>
            </a:r>
            <a:r>
              <a:rPr lang="en-US" sz="4800" b="1" spc="64">
                <a:solidFill>
                  <a:srgbClr val="0E416B"/>
                </a:solidFill>
                <a:latin typeface="Nourd Bold"/>
                <a:ea typeface="Nourd Bold"/>
                <a:cs typeface="Nourd Bold"/>
                <a:sym typeface="Nourd Bold"/>
              </a:rPr>
              <a:t> below 5%</a:t>
            </a:r>
            <a:r>
              <a:rPr lang="en-US" sz="4800" spc="64">
                <a:solidFill>
                  <a:srgbClr val="0E416B"/>
                </a:solidFill>
                <a:latin typeface="Nourd"/>
                <a:ea typeface="Nourd"/>
                <a:cs typeface="Nourd"/>
                <a:sym typeface="Nourd"/>
              </a:rPr>
              <a:t>,</a:t>
            </a:r>
          </a:p>
        </p:txBody>
      </p:sp>
      <p:sp>
        <p:nvSpPr>
          <p:cNvPr id="7" name="TextBox 7"/>
          <p:cNvSpPr txBox="1"/>
          <p:nvPr/>
        </p:nvSpPr>
        <p:spPr>
          <a:xfrm>
            <a:off x="1325386" y="4851593"/>
            <a:ext cx="15637226" cy="848677"/>
          </a:xfrm>
          <a:prstGeom prst="rect">
            <a:avLst/>
          </a:prstGeom>
        </p:spPr>
        <p:txBody>
          <a:bodyPr lIns="0" tIns="0" rIns="0" bIns="0" rtlCol="0" anchor="t">
            <a:spAutoFit/>
          </a:bodyPr>
          <a:lstStyle/>
          <a:p>
            <a:pPr algn="ctr">
              <a:lnSpc>
                <a:spcPts val="7102"/>
              </a:lnSpc>
            </a:pPr>
            <a:r>
              <a:rPr lang="en-US" sz="4800" b="1" spc="64">
                <a:solidFill>
                  <a:srgbClr val="F18C21"/>
                </a:solidFill>
                <a:latin typeface="Nourd Bold"/>
                <a:ea typeface="Nourd Bold"/>
                <a:cs typeface="Nourd Bold"/>
                <a:sym typeface="Nourd Bold"/>
              </a:rPr>
              <a:t>THERE IS A </a:t>
            </a:r>
            <a:r>
              <a:rPr lang="en-US" sz="4800" b="1" u="sng" spc="64">
                <a:solidFill>
                  <a:srgbClr val="F18C21"/>
                </a:solidFill>
                <a:latin typeface="Nourd Bold"/>
                <a:ea typeface="Nourd Bold"/>
                <a:cs typeface="Nourd Bold"/>
                <a:sym typeface="Nourd Bold"/>
              </a:rPr>
              <a:t>100% CHANCE</a:t>
            </a:r>
            <a:r>
              <a:rPr lang="en-US" sz="4800" b="1" spc="64">
                <a:solidFill>
                  <a:srgbClr val="F18C21"/>
                </a:solidFill>
                <a:latin typeface="Nourd Bold"/>
                <a:ea typeface="Nourd Bold"/>
                <a:cs typeface="Nourd Bold"/>
                <a:sym typeface="Nourd Bold"/>
              </a:rPr>
              <a:t> OF A RECESSION.</a:t>
            </a:r>
          </a:p>
        </p:txBody>
      </p:sp>
      <p:sp>
        <p:nvSpPr>
          <p:cNvPr id="8" name="TextBox 8"/>
          <p:cNvSpPr txBox="1"/>
          <p:nvPr/>
        </p:nvSpPr>
        <p:spPr>
          <a:xfrm>
            <a:off x="1325386" y="5944909"/>
            <a:ext cx="15637226" cy="848677"/>
          </a:xfrm>
          <a:prstGeom prst="rect">
            <a:avLst/>
          </a:prstGeom>
        </p:spPr>
        <p:txBody>
          <a:bodyPr lIns="0" tIns="0" rIns="0" bIns="0" rtlCol="0" anchor="t">
            <a:spAutoFit/>
          </a:bodyPr>
          <a:lstStyle/>
          <a:p>
            <a:pPr algn="ctr">
              <a:lnSpc>
                <a:spcPts val="7102"/>
              </a:lnSpc>
            </a:pPr>
            <a:r>
              <a:rPr lang="en-US" sz="4800" spc="64">
                <a:solidFill>
                  <a:srgbClr val="0E416B"/>
                </a:solidFill>
                <a:latin typeface="Nourd Light"/>
                <a:ea typeface="Nourd Light"/>
                <a:cs typeface="Nourd Light"/>
                <a:sym typeface="Nourd Light"/>
              </a:rPr>
              <a:t>This happened in Q4 of 2021.</a:t>
            </a:r>
          </a:p>
        </p:txBody>
      </p:sp>
      <p:sp>
        <p:nvSpPr>
          <p:cNvPr id="9" name="TextBox 9"/>
          <p:cNvSpPr txBox="1"/>
          <p:nvPr/>
        </p:nvSpPr>
        <p:spPr>
          <a:xfrm>
            <a:off x="1325386" y="6743249"/>
            <a:ext cx="15637226" cy="577215"/>
          </a:xfrm>
          <a:prstGeom prst="rect">
            <a:avLst/>
          </a:prstGeom>
        </p:spPr>
        <p:txBody>
          <a:bodyPr lIns="0" tIns="0" rIns="0" bIns="0" rtlCol="0" anchor="t">
            <a:spAutoFit/>
          </a:bodyPr>
          <a:lstStyle/>
          <a:p>
            <a:pPr algn="ctr">
              <a:lnSpc>
                <a:spcPts val="5250"/>
              </a:lnSpc>
            </a:pPr>
            <a:r>
              <a:rPr lang="en-US" sz="2100" spc="64">
                <a:solidFill>
                  <a:srgbClr val="0E416B"/>
                </a:solidFill>
                <a:latin typeface="Nourd Light"/>
                <a:ea typeface="Nourd Light"/>
                <a:cs typeface="Nourd Light"/>
                <a:sym typeface="Nourd Light"/>
              </a:rPr>
              <a:t>Source: Department of Labor and Statistics</a:t>
            </a:r>
          </a:p>
        </p:txBody>
      </p:sp>
      <p:sp>
        <p:nvSpPr>
          <p:cNvPr id="10" name="TextBox 10"/>
          <p:cNvSpPr txBox="1"/>
          <p:nvPr/>
        </p:nvSpPr>
        <p:spPr>
          <a:xfrm>
            <a:off x="10469693" y="9071100"/>
            <a:ext cx="6799132" cy="326774"/>
          </a:xfrm>
          <a:prstGeom prst="rect">
            <a:avLst/>
          </a:prstGeom>
        </p:spPr>
        <p:txBody>
          <a:bodyPr lIns="0" tIns="0" rIns="0" bIns="0" rtlCol="0" anchor="t">
            <a:spAutoFit/>
          </a:bodyPr>
          <a:lstStyle/>
          <a:p>
            <a:pPr algn="ctr">
              <a:lnSpc>
                <a:spcPts val="2715"/>
              </a:lnSpc>
              <a:spcBef>
                <a:spcPct val="0"/>
              </a:spcBef>
            </a:pPr>
            <a:r>
              <a:rPr lang="en-US" sz="1939">
                <a:solidFill>
                  <a:srgbClr val="FFFFFF"/>
                </a:solidFill>
                <a:latin typeface="Gotham"/>
                <a:ea typeface="Gotham"/>
                <a:cs typeface="Gotham"/>
                <a:sym typeface="Gotham"/>
              </a:rPr>
              <a:t>Mortgage Company NMLS #1234|Equal Housing Lender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2069</Words>
  <Application>Microsoft Macintosh PowerPoint</Application>
  <PresentationFormat>Custom</PresentationFormat>
  <Paragraphs>306</Paragraphs>
  <Slides>29</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Monument</vt:lpstr>
      <vt:lpstr>Gotham</vt:lpstr>
      <vt:lpstr>The Seasons</vt:lpstr>
      <vt:lpstr>Nourd Bold</vt:lpstr>
      <vt:lpstr>Nourd Light</vt:lpstr>
      <vt:lpstr>Calibri</vt:lpstr>
      <vt:lpstr>Montserrat</vt:lpstr>
      <vt:lpstr>Montserrat Bold</vt:lpstr>
      <vt:lpstr>Nourd</vt:lpstr>
      <vt:lpstr>Arial</vt:lpstr>
      <vt:lpstr>Canva Sans Bold</vt:lpstr>
      <vt:lpstr>Canva Sans</vt:lpstr>
      <vt:lpstr>Arimo</vt:lpstr>
      <vt:lpstr>Arimo Bold</vt:lpstr>
      <vt:lpstr>Arimo Italics</vt:lpstr>
      <vt:lpstr>Montserrat Light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Unbranded | Realtor Client | Consultation</dc:title>
  <cp:lastModifiedBy>Dan Munford</cp:lastModifiedBy>
  <cp:revision>2</cp:revision>
  <dcterms:created xsi:type="dcterms:W3CDTF">2006-08-16T00:00:00Z</dcterms:created>
  <dcterms:modified xsi:type="dcterms:W3CDTF">2024-10-23T18:54:36Z</dcterms:modified>
  <dc:identifier>DAGUUre0CJQ</dc:identifier>
</cp:coreProperties>
</file>