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Arimo Bold Italics" charset="1" panose="020B0704020202090204"/>
      <p:regular r:id="rId26"/>
    </p:embeddedFont>
    <p:embeddedFont>
      <p:font typeface="Arimo" charset="1" panose="020B0604020202020204"/>
      <p:regular r:id="rId27"/>
    </p:embeddedFont>
    <p:embeddedFont>
      <p:font typeface="Gotham" charset="1" panose="00000000000000000000"/>
      <p:regular r:id="rId28"/>
    </p:embeddedFont>
    <p:embeddedFont>
      <p:font typeface="Montserrat" charset="1" panose="00000500000000000000"/>
      <p:regular r:id="rId31"/>
    </p:embeddedFont>
    <p:embeddedFont>
      <p:font typeface="Arimo Italics" charset="1" panose="020B0604020202090204"/>
      <p:regular r:id="rId33"/>
    </p:embeddedFont>
    <p:embeddedFont>
      <p:font typeface="Arimo Bold" charset="1" panose="020B0704020202020204"/>
      <p:regular r:id="rId35"/>
    </p:embeddedFont>
    <p:embeddedFont>
      <p:font typeface="Montserrat Italics" charset="1" panose="00000500000000000000"/>
      <p:regular r:id="rId37"/>
    </p:embeddedFont>
    <p:embeddedFont>
      <p:font typeface="Montserrat Bold" charset="1" panose="00000800000000000000"/>
      <p:regular r:id="rId48"/>
    </p:embeddedFont>
    <p:embeddedFont>
      <p:font typeface="Monument" charset="1" panose="0000030000000000000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notesMasters/notesMaster1.xml" Type="http://schemas.openxmlformats.org/officeDocument/2006/relationships/notesMaster"/><Relationship Id="rId24" Target="theme/theme2.xml" Type="http://schemas.openxmlformats.org/officeDocument/2006/relationships/theme"/><Relationship Id="rId25" Target="notesSlides/notesSlide1.xml" Type="http://schemas.openxmlformats.org/officeDocument/2006/relationships/notesSlide"/><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notesSlides/notesSlide2.xml" Type="http://schemas.openxmlformats.org/officeDocument/2006/relationships/notesSlide"/><Relationship Id="rId3" Target="viewProps.xml" Type="http://schemas.openxmlformats.org/officeDocument/2006/relationships/viewProps"/><Relationship Id="rId30" Target="notesSlides/notesSlide3.xml" Type="http://schemas.openxmlformats.org/officeDocument/2006/relationships/notesSlide"/><Relationship Id="rId31" Target="fonts/font31.fntdata" Type="http://schemas.openxmlformats.org/officeDocument/2006/relationships/font"/><Relationship Id="rId32" Target="notesSlides/notesSlide4.xml" Type="http://schemas.openxmlformats.org/officeDocument/2006/relationships/notesSlide"/><Relationship Id="rId33" Target="fonts/font33.fntdata" Type="http://schemas.openxmlformats.org/officeDocument/2006/relationships/font"/><Relationship Id="rId34" Target="notesSlides/notesSlide5.xml" Type="http://schemas.openxmlformats.org/officeDocument/2006/relationships/notesSlide"/><Relationship Id="rId35" Target="fonts/font35.fntdata" Type="http://schemas.openxmlformats.org/officeDocument/2006/relationships/font"/><Relationship Id="rId36" Target="notesSlides/notesSlide6.xml" Type="http://schemas.openxmlformats.org/officeDocument/2006/relationships/notesSlide"/><Relationship Id="rId37" Target="fonts/font37.fntdata" Type="http://schemas.openxmlformats.org/officeDocument/2006/relationships/font"/><Relationship Id="rId38" Target="notesSlides/notesSlide7.xml" Type="http://schemas.openxmlformats.org/officeDocument/2006/relationships/notesSlide"/><Relationship Id="rId39" Target="notesSlides/notesSlide8.xml" Type="http://schemas.openxmlformats.org/officeDocument/2006/relationships/notesSlide"/><Relationship Id="rId4" Target="theme/theme1.xml" Type="http://schemas.openxmlformats.org/officeDocument/2006/relationships/theme"/><Relationship Id="rId40" Target="notesSlides/notesSlide9.xml" Type="http://schemas.openxmlformats.org/officeDocument/2006/relationships/notesSlide"/><Relationship Id="rId41" Target="notesSlides/notesSlide10.xml" Type="http://schemas.openxmlformats.org/officeDocument/2006/relationships/notesSlide"/><Relationship Id="rId42" Target="notesSlides/notesSlide11.xml" Type="http://schemas.openxmlformats.org/officeDocument/2006/relationships/notesSlide"/><Relationship Id="rId43" Target="notesSlides/notesSlide12.xml" Type="http://schemas.openxmlformats.org/officeDocument/2006/relationships/notesSlide"/><Relationship Id="rId44" Target="notesSlides/notesSlide13.xml" Type="http://schemas.openxmlformats.org/officeDocument/2006/relationships/notesSlide"/><Relationship Id="rId45" Target="notesSlides/notesSlide14.xml" Type="http://schemas.openxmlformats.org/officeDocument/2006/relationships/notesSlide"/><Relationship Id="rId46" Target="notesSlides/notesSlide15.xml" Type="http://schemas.openxmlformats.org/officeDocument/2006/relationships/notesSlide"/><Relationship Id="rId47" Target="notesSlides/notesSlide16.xml" Type="http://schemas.openxmlformats.org/officeDocument/2006/relationships/notesSlide"/><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BY FAR THE MOST CHALLENGING REAL ESTATE MARKET I’VE NAVIGATED IN THE 23 YEARS I’VE BEEN HELPING FAMILIES BUY AND FINANCE HOMES.  </a:t>
            </a:r>
          </a:p>
          <a:p>
            <a:r>
              <a:rPr lang="en-US"/>
              <a:t/>
            </a:r>
          </a:p>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ONE IN THREE HOMES ARE SELLING TO CASH OFFERS – WE NEED TO BE ABLE TO COMPETE AND WIN AGAINST MULTIPLE OFFER SITUATIONS AND BUYERS PAYING CASH.  </a:t>
            </a:r>
          </a:p>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ONE IN THREE HOMES ARE SELLING TO CASH OFFERS – WE NEED TO BE ABLE TO COMPETE AND WIN AGAINST MULTIPLE OFFER SITUATIONS AND BUYERS PAYING CASH.  </a:t>
            </a:r>
          </a:p>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Appraisals come in low from time to time in low inventory environments.  Low inventory leads to less transactions.  Low transaction frequency and fast appreciation are factors commonly associated with low appraisals.  </a:t>
            </a:r>
          </a:p>
          <a:p>
            <a:r>
              <a:rPr lang="en-US"/>
              <a:t/>
            </a:r>
          </a:p>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20% down to 89% LTV and buyout mortgage insurance premium.  I bet you are like me and you don’t want to overpay for your home.  </a:t>
            </a:r>
          </a:p>
          <a:p>
            <a:r>
              <a:rPr lang="en-US"/>
              <a:t/>
            </a:r>
          </a:p>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BET YOU ARE LIKE ME, IN THAT YOU HATE TO OVERPAY.  BUT IN THIS INSTANCE, MY MORTGAGE PARTNER AND I WERE ABLE TO WALK THE FAMILY THROUGH THEIR FUTURE APPRECIATION GAIN AND SHOW THEM IF THEY REALLY LOVED THE HOME, THE NUMBERS WOULD STILL WORK VERY POSITIVELY OVER TIME. </a:t>
            </a:r>
          </a:p>
          <a:p>
            <a:r>
              <a:rPr lang="en-US"/>
              <a:t/>
            </a:r>
          </a:p>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THINKING FROM A SELLER’S PERSPECTIVE, ONE IN THE HAND IS BETTER THAN TWO IN THE BUSHES. </a:t>
            </a:r>
          </a:p>
          <a:p>
            <a:r>
              <a:rPr lang="en-US"/>
              <a:t/>
            </a:r>
          </a:p>
          <a:p>
            <a:r>
              <a:rPr lang="en-US"/>
              <a:t>AT THIS TIME, ARE YOU FEELING CONFIDENT IN MY TEAM AND I, OR ARE YOU STILL OUT SHOPPING FOR A MORTGAGE PARTNER? </a:t>
            </a:r>
          </a:p>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 is a LOT wrong with this post from X by the Kobeissi Letter but it’s worth hitting this nail on the head with clients so we can challenge the narrative of the Mainstream Media.  </a:t>
            </a:r>
          </a:p>
          <a:p>
            <a:r>
              <a:rPr lang="en-US"/>
              <a:t/>
            </a:r>
          </a:p>
          <a:p>
            <a:r>
              <a:rPr lang="en-US"/>
              <a:t>YES the FNMA homebuyer sentiment report showed 83% of those polled thought it was not a good time to buy a home.  But if you ZOOM out you realize people always say they wish they had bought sooner before prices went up.  Help buyers think in terms of decades not one or two years.</a:t>
            </a:r>
          </a:p>
          <a:p>
            <a:r>
              <a:rPr lang="en-US"/>
              <a:t>Mortgage demand hit a 30 year low because mortgage rates hit a 30 year high in the 4th quarter of 2023 and have since come down.</a:t>
            </a:r>
          </a:p>
          <a:p>
            <a:r>
              <a:rPr lang="en-US"/>
              <a:t>It’s NOT true that even though mortgage rates have dropped affordability is still getting worse.  The fact is, rates are down about 1% from their peak and incomes are still growing faster than the historical average.  Yes home prices continue to appreciate, but affordability is increasing with lower rates and higher wages.  </a:t>
            </a:r>
          </a:p>
          <a:p>
            <a:r>
              <a:rPr lang="en-US"/>
              <a:t>YES this is a challenging buyer market, that’s why we created the Bulletproof Buyer Program.</a:t>
            </a:r>
          </a:p>
          <a:p>
            <a:r>
              <a:rPr lang="en-US"/>
              <a:t/>
            </a:r>
          </a:p>
          <a:p>
            <a:r>
              <a:rPr lang="en-US"/>
              <a:t/>
            </a:r>
          </a:p>
          <a:p>
            <a:r>
              <a:rPr lang="en-US"/>
              <a:t/>
            </a:r>
          </a:p>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I SEE IT YOU HAVE THREE OPTIONS:</a:t>
            </a:r>
          </a:p>
          <a:p>
            <a:r>
              <a:rPr lang="en-US"/>
              <a:t/>
            </a:r>
          </a:p>
          <a:p>
            <a:r>
              <a:rPr lang="en-US"/>
              <a:t>SIT IDLY BY WHILE THE MARKET GOES HIGHER</a:t>
            </a:r>
          </a:p>
          <a:p>
            <a:r>
              <a:rPr lang="en-US"/>
              <a:t>DO THE BEAR MINIMUM TO GET PREPARED AND HOPE YOU ARE THE ONLY OFFER ON THE HOME YOU FALL IN LOVE WITH</a:t>
            </a:r>
          </a:p>
          <a:p>
            <a:r>
              <a:rPr lang="en-US"/>
              <a:t>OR BECOME A BULLETPROOF BUYER, WHO IS MORE PREPARED THAN ANYONE ELSE IN THE MARKET</a:t>
            </a:r>
          </a:p>
          <a:p>
            <a:r>
              <a:rPr lang="en-US"/>
              <a:t/>
            </a:r>
          </a:p>
          <a:p>
            <a:r>
              <a:rPr lang="en-US"/>
              <a:t>IN MY EXPERIENCE, A BULLETPROOF BUYER IS AT LEAST 3 X AS LIKELY TO GET THEIR OFFER ACCEPTED AND CLOSE ON THEIR NEW HOME.  </a:t>
            </a:r>
          </a:p>
          <a:p>
            <a:r>
              <a:rPr lang="en-US"/>
              <a:t/>
            </a:r>
          </a:p>
          <a:p>
            <a:r>
              <a:rPr lang="en-US"/>
              <a:t/>
            </a:r>
          </a:p>
          <a:p>
            <a:r>
              <a:rPr lang="en-US"/>
              <a:t/>
            </a:r>
          </a:p>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Going back to 1942 home prices have moved higher 74 years, have been down only 7 years (4 of which were in the Great Recession), and flat in one ear (1955).  </a:t>
            </a:r>
          </a:p>
          <a:p>
            <a:r>
              <a:rPr lang="en-US"/>
              <a:t>That means residential real estate has a 90%-win rate as an asset class.</a:t>
            </a:r>
          </a:p>
          <a:p>
            <a:r>
              <a:rPr lang="en-US"/>
              <a:t>Regardless of interest rates and throughout elevated rate periods like the 70’s and 80’s, homes still continued to appreciate.  </a:t>
            </a:r>
          </a:p>
          <a:p>
            <a:r>
              <a:rPr lang="en-US"/>
              <a:t>Think in terms of decades rather than months and a year or two.  </a:t>
            </a:r>
          </a:p>
          <a:p>
            <a:r>
              <a:rPr lang="en-US"/>
              <a:t/>
            </a:r>
          </a:p>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2024 IS NOTHING LIKE 2006/2008 AND ELEVATED PRICES ALONE ARE NOT REASON FOR A CRASH.  </a:t>
            </a:r>
          </a:p>
          <a:p>
            <a:r>
              <a:rPr lang="en-US"/>
              <a:t/>
            </a:r>
          </a:p>
          <a:p>
            <a:r>
              <a:rPr lang="en-US"/>
              <a:t/>
            </a:r>
          </a:p>
          <a:p>
            <a:r>
              <a:rPr lang="en-US"/>
              <a:t>SOURCES:</a:t>
            </a:r>
          </a:p>
          <a:p>
            <a:r>
              <a:rPr lang="en-US"/>
              <a:t/>
            </a:r>
          </a:p>
          <a:p>
            <a:r>
              <a:rPr lang="en-US"/>
              <a:t>Employment:</a:t>
            </a:r>
          </a:p>
          <a:p>
            <a:r>
              <a:rPr lang="en-US"/>
              <a:t>https://data.bls.gov/timeseries/LNS12000000&amp;from_year=1994&amp;output_type=column</a:t>
            </a:r>
          </a:p>
          <a:p>
            <a:r>
              <a:rPr lang="en-US"/>
              <a:t>https://data.bls.gov/timeseries/LNS12000000&amp;from_year=1994&amp;output_type=column</a:t>
            </a:r>
          </a:p>
          <a:p>
            <a:r>
              <a:rPr lang="en-US"/>
              <a:t/>
            </a:r>
          </a:p>
          <a:p>
            <a:r>
              <a:rPr lang="en-US"/>
              <a:t>New Home Construction (Housing Starts:</a:t>
            </a:r>
          </a:p>
          <a:p>
            <a:r>
              <a:rPr lang="en-US"/>
              <a:t>https://www.census.gov/construction/nrc/data/series.html</a:t>
            </a:r>
          </a:p>
          <a:p>
            <a:r>
              <a:rPr lang="en-US"/>
              <a:t/>
            </a:r>
          </a:p>
          <a:p>
            <a:r>
              <a:rPr lang="en-US"/>
              <a:t>Inventory on Market (Actual Inventory = Active Listings – Pending Sales)</a:t>
            </a:r>
          </a:p>
          <a:p>
            <a:r>
              <a:rPr lang="en-US"/>
              <a:t>https://www.redfin.com/news/data-center/ </a:t>
            </a:r>
          </a:p>
          <a:p>
            <a:r>
              <a:rPr lang="en-US"/>
              <a:t/>
            </a:r>
          </a:p>
          <a:p>
            <a:r>
              <a:rPr lang="en-US"/>
              <a:t>Mortgage Delinquency</a:t>
            </a:r>
          </a:p>
          <a:p>
            <a:r>
              <a:rPr lang="en-US"/>
              <a:t>https://fred.stlouisfed.org/series/DRSFRMACBS </a:t>
            </a:r>
          </a:p>
          <a:p>
            <a:r>
              <a:rPr lang="en-US"/>
              <a:t/>
            </a:r>
          </a:p>
          <a:p>
            <a:r>
              <a:rPr lang="en-US"/>
              <a:t>Foreclosures:</a:t>
            </a:r>
          </a:p>
          <a:p>
            <a:r>
              <a:rPr lang="en-US"/>
              <a:t>https://www.corelogic.com/intelligence/loan-performance-insights-july-2023/</a:t>
            </a:r>
          </a:p>
          <a:p>
            <a:r>
              <a:rPr lang="en-US"/>
              <a:t/>
            </a:r>
          </a:p>
          <a:p>
            <a:r>
              <a:rPr lang="en-US"/>
              <a:t/>
            </a:r>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Housing Shortages. </a:t>
            </a:r>
          </a:p>
          <a:p>
            <a:r>
              <a:rPr lang="en-US"/>
              <a:t/>
            </a:r>
          </a:p>
          <a:p>
            <a:r>
              <a:rPr lang="en-US"/>
              <a:t>Row V. Wade 1973 – Birth Control – Contraceptives </a:t>
            </a:r>
          </a:p>
          <a:p>
            <a:r>
              <a:rPr lang="en-US"/>
              <a:t/>
            </a:r>
          </a:p>
          <a:p>
            <a:r>
              <a:rPr lang="en-US"/>
              <a:t>Prior to 2008, there were far more new homes constructed than there were new households formed (when kids move out, graduate from college, get married, etc.). Since 2008, however, the reverse has taken place, as there have been far more new households created than new homes coming online. </a:t>
            </a:r>
          </a:p>
          <a:p>
            <a:r>
              <a:rPr lang="en-US"/>
              <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LOW INVENTORY MEANS MULTIPLE OFFER SITUATIONS FOR THE BEST HOMES IN THE BEST NEIGHBORHOODS </a:t>
            </a:r>
          </a:p>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ONE IN THREE HOMES ARE SELLING TO CASH OFFERS – WE NEED TO BE ABLE TO COMPETE AND WIN AGAINST MULTIPLE OFFER SITUATIONS AND BUYERS PAYING CASH.  </a:t>
            </a:r>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 is a LOT wrong with this post from X by the Kobeissi Letter but it’s worth hitting this nail on the head with clients so we can challenge the narrative of the Mainstream Media.  </a:t>
            </a:r>
          </a:p>
          <a:p>
            <a:r>
              <a:rPr lang="en-US"/>
              <a:t/>
            </a:r>
          </a:p>
          <a:p>
            <a:r>
              <a:rPr lang="en-US"/>
              <a:t>YES the FNMA homebuyer sentiment report showed 83% of those polled thought it was not a good time to buy a home.  But if you ZOOM out you realize people always say they wish they had bought sooner before prices went up.  Help buyers think in terms of decades not one or two years.</a:t>
            </a:r>
          </a:p>
          <a:p>
            <a:r>
              <a:rPr lang="en-US"/>
              <a:t>Mortgage demand hit a 30 year low because mortgage rates hit a 30 year high in the 4th quarter of 2023 and have since come down.</a:t>
            </a:r>
          </a:p>
          <a:p>
            <a:r>
              <a:rPr lang="en-US"/>
              <a:t>It’s NOT true that even though mortgage rates have dropped affordability is still getting worse.  The fact is, rates are down about 1% from their peak and incomes are still growing faster than the historical average.  Yes home prices continue to appreciate, but affordability is increasing with lower rates and higher wages.  </a:t>
            </a:r>
          </a:p>
          <a:p>
            <a:r>
              <a:rPr lang="en-US"/>
              <a:t>YES this is a challenging buyer market, that’s why we created the Bulletproof Buyer Program.</a:t>
            </a:r>
          </a:p>
          <a:p>
            <a:r>
              <a:rPr lang="en-US"/>
              <a:t/>
            </a:r>
          </a:p>
          <a:p>
            <a:r>
              <a:rPr lang="en-US"/>
              <a:t/>
            </a:r>
          </a:p>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7.jpeg" Type="http://schemas.openxmlformats.org/officeDocument/2006/relationships/image"/><Relationship Id="rId4"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3.png" Type="http://schemas.openxmlformats.org/officeDocument/2006/relationships/image"/><Relationship Id="rId4"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4.png" Type="http://schemas.openxmlformats.org/officeDocument/2006/relationships/image"/><Relationship Id="rId4" Target="../media/image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7.jpeg" Type="http://schemas.openxmlformats.org/officeDocument/2006/relationships/image"/><Relationship Id="rId4"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5.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jpeg" Type="http://schemas.openxmlformats.org/officeDocument/2006/relationships/image"/><Relationship Id="rId7"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7.jpeg" Type="http://schemas.openxmlformats.org/officeDocument/2006/relationships/image"/><Relationship Id="rId4"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1.png" Type="http://schemas.openxmlformats.org/officeDocument/2006/relationships/image"/><Relationship Id="rId4"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2.png" Type="http://schemas.openxmlformats.org/officeDocument/2006/relationships/image"/><Relationship Id="rId4"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13426B">
                <a:alpha val="100000"/>
              </a:srgbClr>
            </a:gs>
            <a:gs pos="50000">
              <a:srgbClr val="13426C">
                <a:alpha val="100000"/>
              </a:srgbClr>
            </a:gs>
            <a:gs pos="100000">
              <a:srgbClr val="000000">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2424862" y="0"/>
            <a:ext cx="5863138" cy="10299146"/>
          </a:xfrm>
          <a:custGeom>
            <a:avLst/>
            <a:gdLst/>
            <a:ahLst/>
            <a:cxnLst/>
            <a:rect r="r" b="b" t="t" l="l"/>
            <a:pathLst>
              <a:path h="10299146" w="5863138">
                <a:moveTo>
                  <a:pt x="0" y="0"/>
                </a:moveTo>
                <a:lnTo>
                  <a:pt x="5863138" y="0"/>
                </a:lnTo>
                <a:lnTo>
                  <a:pt x="5863138" y="10299146"/>
                </a:lnTo>
                <a:lnTo>
                  <a:pt x="0" y="10299146"/>
                </a:lnTo>
                <a:lnTo>
                  <a:pt x="0" y="0"/>
                </a:lnTo>
                <a:close/>
              </a:path>
            </a:pathLst>
          </a:custGeom>
          <a:blipFill>
            <a:blip r:embed="rId3"/>
            <a:stretch>
              <a:fillRect l="-211914" t="0" r="0" b="0"/>
            </a:stretch>
          </a:blipFill>
        </p:spPr>
      </p:sp>
      <p:sp>
        <p:nvSpPr>
          <p:cNvPr name="Freeform 3" id="3"/>
          <p:cNvSpPr/>
          <p:nvPr/>
        </p:nvSpPr>
        <p:spPr>
          <a:xfrm flipH="false" flipV="false" rot="0">
            <a:off x="945368" y="1028700"/>
            <a:ext cx="9840317" cy="1267440"/>
          </a:xfrm>
          <a:custGeom>
            <a:avLst/>
            <a:gdLst/>
            <a:ahLst/>
            <a:cxnLst/>
            <a:rect r="r" b="b" t="t" l="l"/>
            <a:pathLst>
              <a:path h="1267440" w="9840317">
                <a:moveTo>
                  <a:pt x="0" y="0"/>
                </a:moveTo>
                <a:lnTo>
                  <a:pt x="9840317" y="0"/>
                </a:lnTo>
                <a:lnTo>
                  <a:pt x="9840317" y="1267440"/>
                </a:lnTo>
                <a:lnTo>
                  <a:pt x="0" y="1267440"/>
                </a:lnTo>
                <a:lnTo>
                  <a:pt x="0" y="0"/>
                </a:lnTo>
                <a:close/>
              </a:path>
            </a:pathLst>
          </a:custGeom>
          <a:blipFill>
            <a:blip r:embed="rId4"/>
            <a:stretch>
              <a:fillRect l="0" t="0" r="0" b="0"/>
            </a:stretch>
          </a:blipFill>
        </p:spPr>
      </p:sp>
      <p:sp>
        <p:nvSpPr>
          <p:cNvPr name="TextBox 4" id="4"/>
          <p:cNvSpPr txBox="true"/>
          <p:nvPr/>
        </p:nvSpPr>
        <p:spPr>
          <a:xfrm rot="0">
            <a:off x="1085463" y="3634577"/>
            <a:ext cx="9700222" cy="829818"/>
          </a:xfrm>
          <a:prstGeom prst="rect">
            <a:avLst/>
          </a:prstGeom>
        </p:spPr>
        <p:txBody>
          <a:bodyPr anchor="t" rtlCol="false" tIns="0" lIns="0" bIns="0" rIns="0">
            <a:spAutoFit/>
          </a:bodyPr>
          <a:lstStyle/>
          <a:p>
            <a:pPr algn="l">
              <a:lnSpc>
                <a:spcPts val="6156"/>
              </a:lnSpc>
            </a:pPr>
            <a:r>
              <a:rPr lang="en-US" b="true" sz="5700" i="true">
                <a:solidFill>
                  <a:srgbClr val="F18C21"/>
                </a:solidFill>
                <a:latin typeface="Arimo Bold Italics"/>
                <a:ea typeface="Arimo Bold Italics"/>
                <a:cs typeface="Arimo Bold Italics"/>
                <a:sym typeface="Arimo Bold Italics"/>
              </a:rPr>
              <a:t>SNMC ADVANTAGE</a:t>
            </a:r>
            <a:r>
              <a:rPr lang="en-US" sz="5700">
                <a:solidFill>
                  <a:srgbClr val="F18C21"/>
                </a:solidFill>
                <a:latin typeface="Arimo"/>
                <a:ea typeface="Arimo"/>
                <a:cs typeface="Arimo"/>
                <a:sym typeface="Arimo"/>
              </a:rPr>
              <a:t> BUYER</a:t>
            </a:r>
          </a:p>
        </p:txBody>
      </p:sp>
      <p:sp>
        <p:nvSpPr>
          <p:cNvPr name="TextBox 5" id="5"/>
          <p:cNvSpPr txBox="true"/>
          <p:nvPr/>
        </p:nvSpPr>
        <p:spPr>
          <a:xfrm rot="0">
            <a:off x="1085463" y="5794011"/>
            <a:ext cx="14651960" cy="1358771"/>
          </a:xfrm>
          <a:prstGeom prst="rect">
            <a:avLst/>
          </a:prstGeom>
        </p:spPr>
        <p:txBody>
          <a:bodyPr anchor="t" rtlCol="false" tIns="0" lIns="0" bIns="0" rIns="0">
            <a:spAutoFit/>
          </a:bodyPr>
          <a:lstStyle/>
          <a:p>
            <a:pPr algn="l">
              <a:lnSpc>
                <a:spcPts val="5040"/>
              </a:lnSpc>
            </a:pPr>
            <a:r>
              <a:rPr lang="en-US" sz="4200">
                <a:solidFill>
                  <a:srgbClr val="FFFFFF"/>
                </a:solidFill>
                <a:latin typeface="Arimo"/>
                <a:ea typeface="Arimo"/>
                <a:cs typeface="Arimo"/>
                <a:sym typeface="Arimo"/>
              </a:rPr>
              <a:t>How to Massively Increase Your  </a:t>
            </a:r>
          </a:p>
          <a:p>
            <a:pPr algn="l">
              <a:lnSpc>
                <a:spcPts val="5040"/>
              </a:lnSpc>
            </a:pPr>
            <a:r>
              <a:rPr lang="en-US" sz="4200">
                <a:solidFill>
                  <a:srgbClr val="FFFFFF"/>
                </a:solidFill>
                <a:latin typeface="Arimo"/>
                <a:ea typeface="Arimo"/>
                <a:cs typeface="Arimo"/>
                <a:sym typeface="Arimo"/>
              </a:rPr>
              <a:t>Odds of a Successful Home Purchase</a:t>
            </a:r>
          </a:p>
        </p:txBody>
      </p:sp>
      <p:sp>
        <p:nvSpPr>
          <p:cNvPr name="TextBox 6" id="6"/>
          <p:cNvSpPr txBox="true"/>
          <p:nvPr/>
        </p:nvSpPr>
        <p:spPr>
          <a:xfrm rot="0">
            <a:off x="1028700" y="8931526"/>
            <a:ext cx="8833099" cy="326774"/>
          </a:xfrm>
          <a:prstGeom prst="rect">
            <a:avLst/>
          </a:prstGeom>
        </p:spPr>
        <p:txBody>
          <a:bodyPr anchor="t" rtlCol="false" tIns="0" lIns="0" bIns="0" rIns="0">
            <a:spAutoFit/>
          </a:bodyPr>
          <a:lstStyle/>
          <a:p>
            <a:pPr algn="ctr">
              <a:lnSpc>
                <a:spcPts val="2715"/>
              </a:lnSpc>
              <a:spcBef>
                <a:spcPct val="0"/>
              </a:spcBef>
            </a:pPr>
            <a:r>
              <a:rPr lang="en-US" sz="1939">
                <a:solidFill>
                  <a:srgbClr val="FFFFFF"/>
                </a:solidFill>
                <a:latin typeface="Gotham"/>
                <a:ea typeface="Gotham"/>
                <a:cs typeface="Gotham"/>
                <a:sym typeface="Gotham"/>
              </a:rPr>
              <a:t>SecurityNational Mortgage Company NMLS #3116|Equal Housing Lender</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13426B">
                <a:alpha val="100000"/>
              </a:srgbClr>
            </a:gs>
            <a:gs pos="50000">
              <a:srgbClr val="13426C">
                <a:alpha val="100000"/>
              </a:srgbClr>
            </a:gs>
            <a:gs pos="100000">
              <a:srgbClr val="000000">
                <a:alpha val="100000"/>
              </a:srgbClr>
            </a:gs>
          </a:gsLst>
          <a:lin ang="5400000"/>
        </a:gradFill>
      </p:bgPr>
    </p:bg>
    <p:spTree>
      <p:nvGrpSpPr>
        <p:cNvPr id="1" name=""/>
        <p:cNvGrpSpPr/>
        <p:nvPr/>
      </p:nvGrpSpPr>
      <p:grpSpPr>
        <a:xfrm>
          <a:off x="0" y="0"/>
          <a:ext cx="0" cy="0"/>
          <a:chOff x="0" y="0"/>
          <a:chExt cx="0" cy="0"/>
        </a:xfrm>
      </p:grpSpPr>
      <p:grpSp>
        <p:nvGrpSpPr>
          <p:cNvPr name="Group 2" id="2"/>
          <p:cNvGrpSpPr/>
          <p:nvPr/>
        </p:nvGrpSpPr>
        <p:grpSpPr>
          <a:xfrm rot="0">
            <a:off x="0" y="173025"/>
            <a:ext cx="12192000" cy="1046174"/>
            <a:chOff x="0" y="0"/>
            <a:chExt cx="16256000" cy="1394898"/>
          </a:xfrm>
        </p:grpSpPr>
        <p:sp>
          <p:nvSpPr>
            <p:cNvPr name="Freeform 3" id="3"/>
            <p:cNvSpPr/>
            <p:nvPr/>
          </p:nvSpPr>
          <p:spPr>
            <a:xfrm flipH="false" flipV="false" rot="0">
              <a:off x="0" y="0"/>
              <a:ext cx="16256000" cy="1394841"/>
            </a:xfrm>
            <a:custGeom>
              <a:avLst/>
              <a:gdLst/>
              <a:ahLst/>
              <a:cxnLst/>
              <a:rect r="r" b="b" t="t" l="l"/>
              <a:pathLst>
                <a:path h="1394841" w="16256000">
                  <a:moveTo>
                    <a:pt x="0" y="0"/>
                  </a:moveTo>
                  <a:lnTo>
                    <a:pt x="16256000" y="0"/>
                  </a:lnTo>
                  <a:lnTo>
                    <a:pt x="16256000" y="1394841"/>
                  </a:lnTo>
                  <a:lnTo>
                    <a:pt x="0" y="1394841"/>
                  </a:lnTo>
                  <a:close/>
                </a:path>
              </a:pathLst>
            </a:custGeom>
            <a:gradFill rotWithShape="true">
              <a:gsLst>
                <a:gs pos="0">
                  <a:srgbClr val="13426B">
                    <a:alpha val="100000"/>
                  </a:srgbClr>
                </a:gs>
                <a:gs pos="50000">
                  <a:srgbClr val="13426C">
                    <a:alpha val="100000"/>
                  </a:srgbClr>
                </a:gs>
                <a:gs pos="100000">
                  <a:srgbClr val="000000">
                    <a:alpha val="100000"/>
                  </a:srgbClr>
                </a:gs>
              </a:gsLst>
              <a:lin ang="5400000"/>
            </a:gradFill>
          </p:spPr>
        </p:sp>
      </p:grpSp>
      <p:sp>
        <p:nvSpPr>
          <p:cNvPr name="TextBox 4" id="4"/>
          <p:cNvSpPr txBox="true"/>
          <p:nvPr/>
        </p:nvSpPr>
        <p:spPr>
          <a:xfrm rot="0">
            <a:off x="309895" y="731917"/>
            <a:ext cx="12711837" cy="506921"/>
          </a:xfrm>
          <a:prstGeom prst="rect">
            <a:avLst/>
          </a:prstGeom>
        </p:spPr>
        <p:txBody>
          <a:bodyPr anchor="t" rtlCol="false" tIns="0" lIns="0" bIns="0" rIns="0">
            <a:spAutoFit/>
          </a:bodyPr>
          <a:lstStyle/>
          <a:p>
            <a:pPr algn="l">
              <a:lnSpc>
                <a:spcPts val="3598"/>
              </a:lnSpc>
            </a:pPr>
            <a:r>
              <a:rPr lang="en-US" sz="4200" spc="34">
                <a:solidFill>
                  <a:srgbClr val="F18C21"/>
                </a:solidFill>
                <a:latin typeface="Arimo"/>
                <a:ea typeface="Arimo"/>
                <a:cs typeface="Arimo"/>
                <a:sym typeface="Arimo"/>
              </a:rPr>
              <a:t>Perfect</a:t>
            </a:r>
            <a:r>
              <a:rPr lang="en-US" sz="4200" spc="34">
                <a:solidFill>
                  <a:srgbClr val="FFFFFF"/>
                </a:solidFill>
                <a:latin typeface="Arimo"/>
                <a:ea typeface="Arimo"/>
                <a:cs typeface="Arimo"/>
                <a:sym typeface="Arimo"/>
              </a:rPr>
              <a:t> Home-Buying Process</a:t>
            </a:r>
          </a:p>
        </p:txBody>
      </p:sp>
      <p:sp>
        <p:nvSpPr>
          <p:cNvPr name="TextBox 5" id="5"/>
          <p:cNvSpPr txBox="true"/>
          <p:nvPr/>
        </p:nvSpPr>
        <p:spPr>
          <a:xfrm rot="0">
            <a:off x="1036320" y="1681782"/>
            <a:ext cx="11155680" cy="1173386"/>
          </a:xfrm>
          <a:prstGeom prst="rect">
            <a:avLst/>
          </a:prstGeom>
        </p:spPr>
        <p:txBody>
          <a:bodyPr anchor="t" rtlCol="false" tIns="0" lIns="0" bIns="0" rIns="0">
            <a:spAutoFit/>
          </a:bodyPr>
          <a:lstStyle/>
          <a:p>
            <a:pPr algn="l">
              <a:lnSpc>
                <a:spcPts val="3600"/>
              </a:lnSpc>
            </a:pPr>
            <a:r>
              <a:rPr lang="en-US" sz="3000">
                <a:solidFill>
                  <a:srgbClr val="FFFFFF"/>
                </a:solidFill>
                <a:latin typeface="Arimo"/>
                <a:ea typeface="Arimo"/>
                <a:cs typeface="Arimo"/>
                <a:sym typeface="Arimo"/>
              </a:rPr>
              <a:t>Initial consultation </a:t>
            </a:r>
          </a:p>
          <a:p>
            <a:pPr algn="l">
              <a:lnSpc>
                <a:spcPts val="2879"/>
              </a:lnSpc>
            </a:pP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Discuss your needs/goals</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Provide home-buyer book</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Discuss market conditions</a:t>
            </a:r>
          </a:p>
          <a:p>
            <a:pPr algn="l" marL="1120140" indent="-373380" lvl="2">
              <a:lnSpc>
                <a:spcPts val="2879"/>
              </a:lnSpc>
            </a:pPr>
          </a:p>
        </p:txBody>
      </p:sp>
      <p:sp>
        <p:nvSpPr>
          <p:cNvPr name="TextBox 6" id="6"/>
          <p:cNvSpPr txBox="true"/>
          <p:nvPr/>
        </p:nvSpPr>
        <p:spPr>
          <a:xfrm rot="0">
            <a:off x="1036320" y="3962600"/>
            <a:ext cx="11155680" cy="1173386"/>
          </a:xfrm>
          <a:prstGeom prst="rect">
            <a:avLst/>
          </a:prstGeom>
        </p:spPr>
        <p:txBody>
          <a:bodyPr anchor="t" rtlCol="false" tIns="0" lIns="0" bIns="0" rIns="0">
            <a:spAutoFit/>
          </a:bodyPr>
          <a:lstStyle/>
          <a:p>
            <a:pPr algn="l">
              <a:lnSpc>
                <a:spcPts val="3600"/>
              </a:lnSpc>
            </a:pPr>
            <a:r>
              <a:rPr lang="en-US" sz="3000">
                <a:solidFill>
                  <a:srgbClr val="FFFFFF"/>
                </a:solidFill>
                <a:latin typeface="Arimo"/>
                <a:ea typeface="Arimo"/>
                <a:cs typeface="Arimo"/>
                <a:sym typeface="Arimo"/>
              </a:rPr>
              <a:t>Discuss mortgage &amp; pre-approval strategy </a:t>
            </a:r>
          </a:p>
          <a:p>
            <a:pPr algn="l">
              <a:lnSpc>
                <a:spcPts val="2879"/>
              </a:lnSpc>
            </a:pP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Helps determine buyer power</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Refines search price range</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Assists in making your offer more competitive</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Must present lender letter with any offer</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If paying cash, must present proof of funds</a:t>
            </a:r>
          </a:p>
          <a:p>
            <a:pPr algn="l" marL="1120140" indent="-373380" lvl="2">
              <a:lnSpc>
                <a:spcPts val="2879"/>
              </a:lnSpc>
            </a:pPr>
          </a:p>
        </p:txBody>
      </p:sp>
      <p:sp>
        <p:nvSpPr>
          <p:cNvPr name="TextBox 7" id="7"/>
          <p:cNvSpPr txBox="true"/>
          <p:nvPr/>
        </p:nvSpPr>
        <p:spPr>
          <a:xfrm rot="0">
            <a:off x="1036318" y="7505914"/>
            <a:ext cx="12867962" cy="1173385"/>
          </a:xfrm>
          <a:prstGeom prst="rect">
            <a:avLst/>
          </a:prstGeom>
        </p:spPr>
        <p:txBody>
          <a:bodyPr anchor="t" rtlCol="false" tIns="0" lIns="0" bIns="0" rIns="0">
            <a:spAutoFit/>
          </a:bodyPr>
          <a:lstStyle/>
          <a:p>
            <a:pPr algn="l">
              <a:lnSpc>
                <a:spcPts val="3600"/>
              </a:lnSpc>
            </a:pPr>
            <a:r>
              <a:rPr lang="en-US" sz="3000">
                <a:solidFill>
                  <a:srgbClr val="FFFFFF"/>
                </a:solidFill>
                <a:latin typeface="Arimo"/>
                <a:ea typeface="Arimo"/>
                <a:cs typeface="Arimo"/>
                <a:sym typeface="Arimo"/>
              </a:rPr>
              <a:t>Define your home-buying goals and home search criteria</a:t>
            </a:r>
          </a:p>
          <a:p>
            <a:pPr algn="l">
              <a:lnSpc>
                <a:spcPts val="2879"/>
              </a:lnSpc>
            </a:pP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Discuss various property types and locations</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Work within the confines of pre-approval range</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Search MLS and other sources for properties</a:t>
            </a:r>
          </a:p>
        </p:txBody>
      </p:sp>
      <p:sp>
        <p:nvSpPr>
          <p:cNvPr name="Freeform 8" id="8"/>
          <p:cNvSpPr/>
          <p:nvPr/>
        </p:nvSpPr>
        <p:spPr>
          <a:xfrm flipH="false" flipV="false" rot="0">
            <a:off x="14286673" y="8896928"/>
            <a:ext cx="3444044" cy="443595"/>
          </a:xfrm>
          <a:custGeom>
            <a:avLst/>
            <a:gdLst/>
            <a:ahLst/>
            <a:cxnLst/>
            <a:rect r="r" b="b" t="t" l="l"/>
            <a:pathLst>
              <a:path h="443595" w="3444044">
                <a:moveTo>
                  <a:pt x="0" y="0"/>
                </a:moveTo>
                <a:lnTo>
                  <a:pt x="3444044" y="0"/>
                </a:lnTo>
                <a:lnTo>
                  <a:pt x="3444044" y="443595"/>
                </a:lnTo>
                <a:lnTo>
                  <a:pt x="0" y="443595"/>
                </a:lnTo>
                <a:lnTo>
                  <a:pt x="0" y="0"/>
                </a:lnTo>
                <a:close/>
              </a:path>
            </a:pathLst>
          </a:custGeom>
          <a:blipFill>
            <a:blip r:embed="rId3"/>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13426B">
                <a:alpha val="100000"/>
              </a:srgbClr>
            </a:gs>
            <a:gs pos="50000">
              <a:srgbClr val="13426C">
                <a:alpha val="100000"/>
              </a:srgbClr>
            </a:gs>
            <a:gs pos="100000">
              <a:srgbClr val="000000">
                <a:alpha val="100000"/>
              </a:srgbClr>
            </a:gs>
          </a:gsLst>
          <a:lin ang="5400000"/>
        </a:gradFill>
      </p:bgPr>
    </p:bg>
    <p:spTree>
      <p:nvGrpSpPr>
        <p:cNvPr id="1" name=""/>
        <p:cNvGrpSpPr/>
        <p:nvPr/>
      </p:nvGrpSpPr>
      <p:grpSpPr>
        <a:xfrm>
          <a:off x="0" y="0"/>
          <a:ext cx="0" cy="0"/>
          <a:chOff x="0" y="0"/>
          <a:chExt cx="0" cy="0"/>
        </a:xfrm>
      </p:grpSpPr>
      <p:grpSp>
        <p:nvGrpSpPr>
          <p:cNvPr name="Group 2" id="2"/>
          <p:cNvGrpSpPr/>
          <p:nvPr/>
        </p:nvGrpSpPr>
        <p:grpSpPr>
          <a:xfrm rot="0">
            <a:off x="0" y="173025"/>
            <a:ext cx="12192000" cy="1046174"/>
            <a:chOff x="0" y="0"/>
            <a:chExt cx="16256000" cy="1394898"/>
          </a:xfrm>
        </p:grpSpPr>
        <p:sp>
          <p:nvSpPr>
            <p:cNvPr name="Freeform 3" id="3"/>
            <p:cNvSpPr/>
            <p:nvPr/>
          </p:nvSpPr>
          <p:spPr>
            <a:xfrm flipH="false" flipV="false" rot="0">
              <a:off x="0" y="0"/>
              <a:ext cx="16256000" cy="1394841"/>
            </a:xfrm>
            <a:custGeom>
              <a:avLst/>
              <a:gdLst/>
              <a:ahLst/>
              <a:cxnLst/>
              <a:rect r="r" b="b" t="t" l="l"/>
              <a:pathLst>
                <a:path h="1394841" w="16256000">
                  <a:moveTo>
                    <a:pt x="0" y="0"/>
                  </a:moveTo>
                  <a:lnTo>
                    <a:pt x="16256000" y="0"/>
                  </a:lnTo>
                  <a:lnTo>
                    <a:pt x="16256000" y="1394841"/>
                  </a:lnTo>
                  <a:lnTo>
                    <a:pt x="0" y="1394841"/>
                  </a:lnTo>
                  <a:close/>
                </a:path>
              </a:pathLst>
            </a:custGeom>
            <a:gradFill rotWithShape="true">
              <a:gsLst>
                <a:gs pos="0">
                  <a:srgbClr val="13426B">
                    <a:alpha val="100000"/>
                  </a:srgbClr>
                </a:gs>
                <a:gs pos="50000">
                  <a:srgbClr val="13426C">
                    <a:alpha val="100000"/>
                  </a:srgbClr>
                </a:gs>
                <a:gs pos="100000">
                  <a:srgbClr val="000000">
                    <a:alpha val="100000"/>
                  </a:srgbClr>
                </a:gs>
              </a:gsLst>
              <a:lin ang="5400000"/>
            </a:gradFill>
          </p:spPr>
        </p:sp>
      </p:grpSp>
      <p:sp>
        <p:nvSpPr>
          <p:cNvPr name="TextBox 4" id="4"/>
          <p:cNvSpPr txBox="true"/>
          <p:nvPr/>
        </p:nvSpPr>
        <p:spPr>
          <a:xfrm rot="0">
            <a:off x="309895" y="731917"/>
            <a:ext cx="12711837" cy="506921"/>
          </a:xfrm>
          <a:prstGeom prst="rect">
            <a:avLst/>
          </a:prstGeom>
        </p:spPr>
        <p:txBody>
          <a:bodyPr anchor="t" rtlCol="false" tIns="0" lIns="0" bIns="0" rIns="0">
            <a:spAutoFit/>
          </a:bodyPr>
          <a:lstStyle/>
          <a:p>
            <a:pPr algn="l">
              <a:lnSpc>
                <a:spcPts val="3598"/>
              </a:lnSpc>
            </a:pPr>
            <a:r>
              <a:rPr lang="en-US" sz="4200" spc="34">
                <a:solidFill>
                  <a:srgbClr val="F18C21"/>
                </a:solidFill>
                <a:latin typeface="Arimo"/>
                <a:ea typeface="Arimo"/>
                <a:cs typeface="Arimo"/>
                <a:sym typeface="Arimo"/>
              </a:rPr>
              <a:t>Perfect </a:t>
            </a:r>
            <a:r>
              <a:rPr lang="en-US" sz="4200" spc="34">
                <a:solidFill>
                  <a:srgbClr val="FFFFFF"/>
                </a:solidFill>
                <a:latin typeface="Arimo"/>
                <a:ea typeface="Arimo"/>
                <a:cs typeface="Arimo"/>
                <a:sym typeface="Arimo"/>
              </a:rPr>
              <a:t>Home-Buying Process</a:t>
            </a:r>
          </a:p>
        </p:txBody>
      </p:sp>
      <p:sp>
        <p:nvSpPr>
          <p:cNvPr name="TextBox 5" id="5"/>
          <p:cNvSpPr txBox="true"/>
          <p:nvPr/>
        </p:nvSpPr>
        <p:spPr>
          <a:xfrm rot="0">
            <a:off x="1036318" y="1503472"/>
            <a:ext cx="11155680" cy="1173385"/>
          </a:xfrm>
          <a:prstGeom prst="rect">
            <a:avLst/>
          </a:prstGeom>
        </p:spPr>
        <p:txBody>
          <a:bodyPr anchor="t" rtlCol="false" tIns="0" lIns="0" bIns="0" rIns="0">
            <a:spAutoFit/>
          </a:bodyPr>
          <a:lstStyle/>
          <a:p>
            <a:pPr algn="l">
              <a:lnSpc>
                <a:spcPts val="3600"/>
              </a:lnSpc>
            </a:pPr>
            <a:r>
              <a:rPr lang="en-US" sz="3000">
                <a:solidFill>
                  <a:srgbClr val="FFFFFF"/>
                </a:solidFill>
                <a:latin typeface="Arimo"/>
                <a:ea typeface="Arimo"/>
                <a:cs typeface="Arimo"/>
                <a:sym typeface="Arimo"/>
              </a:rPr>
              <a:t>View properties and select home</a:t>
            </a:r>
          </a:p>
          <a:p>
            <a:pPr algn="l">
              <a:lnSpc>
                <a:spcPts val="2879"/>
              </a:lnSpc>
            </a:pP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Schedule showings (some sellers require 24-hour notice)</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Attend showings with you</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Narrow down prospects</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Create market analysis, analyze comparables</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Discuss offer strategy</a:t>
            </a:r>
          </a:p>
        </p:txBody>
      </p:sp>
      <p:sp>
        <p:nvSpPr>
          <p:cNvPr name="TextBox 6" id="6"/>
          <p:cNvSpPr txBox="true"/>
          <p:nvPr/>
        </p:nvSpPr>
        <p:spPr>
          <a:xfrm rot="0">
            <a:off x="1036318" y="4521624"/>
            <a:ext cx="11155680" cy="1173386"/>
          </a:xfrm>
          <a:prstGeom prst="rect">
            <a:avLst/>
          </a:prstGeom>
        </p:spPr>
        <p:txBody>
          <a:bodyPr anchor="t" rtlCol="false" tIns="0" lIns="0" bIns="0" rIns="0">
            <a:spAutoFit/>
          </a:bodyPr>
          <a:lstStyle/>
          <a:p>
            <a:pPr algn="l">
              <a:lnSpc>
                <a:spcPts val="3600"/>
              </a:lnSpc>
            </a:pPr>
            <a:r>
              <a:rPr lang="en-US" sz="3000">
                <a:solidFill>
                  <a:srgbClr val="FFFFFF"/>
                </a:solidFill>
                <a:latin typeface="Arimo"/>
                <a:ea typeface="Arimo"/>
                <a:cs typeface="Arimo"/>
                <a:sym typeface="Arimo"/>
              </a:rPr>
              <a:t>Prepare, review and submit offer</a:t>
            </a:r>
          </a:p>
          <a:p>
            <a:pPr algn="l">
              <a:lnSpc>
                <a:spcPts val="2879"/>
              </a:lnSpc>
            </a:pP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Draft all offer documents and related addenda</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Review offer, disclosures, any legal issues with you</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Submit offer to seller or listing agent</a:t>
            </a:r>
          </a:p>
        </p:txBody>
      </p:sp>
      <p:sp>
        <p:nvSpPr>
          <p:cNvPr name="TextBox 7" id="7"/>
          <p:cNvSpPr txBox="true"/>
          <p:nvPr/>
        </p:nvSpPr>
        <p:spPr>
          <a:xfrm rot="0">
            <a:off x="1036318" y="6962607"/>
            <a:ext cx="12867962" cy="1173385"/>
          </a:xfrm>
          <a:prstGeom prst="rect">
            <a:avLst/>
          </a:prstGeom>
        </p:spPr>
        <p:txBody>
          <a:bodyPr anchor="t" rtlCol="false" tIns="0" lIns="0" bIns="0" rIns="0">
            <a:spAutoFit/>
          </a:bodyPr>
          <a:lstStyle/>
          <a:p>
            <a:pPr algn="l">
              <a:lnSpc>
                <a:spcPts val="3600"/>
              </a:lnSpc>
            </a:pPr>
            <a:r>
              <a:rPr lang="en-US" sz="3000">
                <a:solidFill>
                  <a:srgbClr val="FFFFFF"/>
                </a:solidFill>
                <a:latin typeface="Arimo"/>
                <a:ea typeface="Arimo"/>
                <a:cs typeface="Arimo"/>
                <a:sym typeface="Arimo"/>
              </a:rPr>
              <a:t>Contract acceptance and closing</a:t>
            </a:r>
          </a:p>
          <a:p>
            <a:pPr algn="l">
              <a:lnSpc>
                <a:spcPts val="2879"/>
              </a:lnSpc>
            </a:pP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Negotiate on your behalf to get contract accepted</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Review your dates and deadlines, any action steps</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Communicate with all related parties</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Attend final walk-through with you</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Facilitate and attend closing, subject to covid rules</a:t>
            </a:r>
          </a:p>
        </p:txBody>
      </p:sp>
      <p:sp>
        <p:nvSpPr>
          <p:cNvPr name="Freeform 8" id="8"/>
          <p:cNvSpPr/>
          <p:nvPr/>
        </p:nvSpPr>
        <p:spPr>
          <a:xfrm flipH="false" flipV="false" rot="0">
            <a:off x="14286673" y="8896928"/>
            <a:ext cx="3444044" cy="443595"/>
          </a:xfrm>
          <a:custGeom>
            <a:avLst/>
            <a:gdLst/>
            <a:ahLst/>
            <a:cxnLst/>
            <a:rect r="r" b="b" t="t" l="l"/>
            <a:pathLst>
              <a:path h="443595" w="3444044">
                <a:moveTo>
                  <a:pt x="0" y="0"/>
                </a:moveTo>
                <a:lnTo>
                  <a:pt x="3444044" y="0"/>
                </a:lnTo>
                <a:lnTo>
                  <a:pt x="3444044" y="443595"/>
                </a:lnTo>
                <a:lnTo>
                  <a:pt x="0" y="443595"/>
                </a:lnTo>
                <a:lnTo>
                  <a:pt x="0" y="0"/>
                </a:lnTo>
                <a:close/>
              </a:path>
            </a:pathLst>
          </a:custGeom>
          <a:blipFill>
            <a:blip r:embed="rId3"/>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13426B">
                <a:alpha val="100000"/>
              </a:srgbClr>
            </a:gs>
            <a:gs pos="50000">
              <a:srgbClr val="13426C">
                <a:alpha val="100000"/>
              </a:srgbClr>
            </a:gs>
            <a:gs pos="100000">
              <a:srgbClr val="000000">
                <a:alpha val="100000"/>
              </a:srgbClr>
            </a:gs>
          </a:gsLst>
          <a:lin ang="5400000"/>
        </a:gradFill>
      </p:bgPr>
    </p:bg>
    <p:spTree>
      <p:nvGrpSpPr>
        <p:cNvPr id="1" name=""/>
        <p:cNvGrpSpPr/>
        <p:nvPr/>
      </p:nvGrpSpPr>
      <p:grpSpPr>
        <a:xfrm>
          <a:off x="0" y="0"/>
          <a:ext cx="0" cy="0"/>
          <a:chOff x="0" y="0"/>
          <a:chExt cx="0" cy="0"/>
        </a:xfrm>
      </p:grpSpPr>
      <p:sp>
        <p:nvSpPr>
          <p:cNvPr name="Freeform 2" id="2" descr="A person and person standing in a yard  Description automatically generated"/>
          <p:cNvSpPr/>
          <p:nvPr/>
        </p:nvSpPr>
        <p:spPr>
          <a:xfrm flipH="false" flipV="false" rot="0">
            <a:off x="12437337" y="0"/>
            <a:ext cx="5850663" cy="10287000"/>
          </a:xfrm>
          <a:custGeom>
            <a:avLst/>
            <a:gdLst/>
            <a:ahLst/>
            <a:cxnLst/>
            <a:rect r="r" b="b" t="t" l="l"/>
            <a:pathLst>
              <a:path h="10287000" w="5850663">
                <a:moveTo>
                  <a:pt x="0" y="0"/>
                </a:moveTo>
                <a:lnTo>
                  <a:pt x="5850663" y="0"/>
                </a:lnTo>
                <a:lnTo>
                  <a:pt x="5850663" y="10287000"/>
                </a:lnTo>
                <a:lnTo>
                  <a:pt x="0" y="10287000"/>
                </a:lnTo>
                <a:lnTo>
                  <a:pt x="0" y="0"/>
                </a:lnTo>
                <a:close/>
              </a:path>
            </a:pathLst>
          </a:custGeom>
          <a:blipFill>
            <a:blip r:embed="rId3"/>
            <a:stretch>
              <a:fillRect l="-212579" t="0" r="0" b="0"/>
            </a:stretch>
          </a:blipFill>
        </p:spPr>
      </p:sp>
      <p:sp>
        <p:nvSpPr>
          <p:cNvPr name="TextBox 3" id="3"/>
          <p:cNvSpPr txBox="true"/>
          <p:nvPr/>
        </p:nvSpPr>
        <p:spPr>
          <a:xfrm rot="0">
            <a:off x="685800" y="773388"/>
            <a:ext cx="10167704" cy="911543"/>
          </a:xfrm>
          <a:prstGeom prst="rect">
            <a:avLst/>
          </a:prstGeom>
        </p:spPr>
        <p:txBody>
          <a:bodyPr anchor="t" rtlCol="false" tIns="0" lIns="0" bIns="0" rIns="0">
            <a:spAutoFit/>
          </a:bodyPr>
          <a:lstStyle/>
          <a:p>
            <a:pPr algn="l">
              <a:lnSpc>
                <a:spcPts val="7102"/>
              </a:lnSpc>
            </a:pPr>
            <a:r>
              <a:rPr lang="en-US" sz="5400" spc="64">
                <a:solidFill>
                  <a:srgbClr val="FFFFFF"/>
                </a:solidFill>
                <a:latin typeface="Arimo"/>
                <a:ea typeface="Arimo"/>
                <a:cs typeface="Arimo"/>
                <a:sym typeface="Arimo"/>
              </a:rPr>
              <a:t>Appraisal </a:t>
            </a:r>
            <a:r>
              <a:rPr lang="en-US" sz="5400" spc="64">
                <a:solidFill>
                  <a:srgbClr val="F18C21"/>
                </a:solidFill>
                <a:latin typeface="Arimo"/>
                <a:ea typeface="Arimo"/>
                <a:cs typeface="Arimo"/>
                <a:sym typeface="Arimo"/>
              </a:rPr>
              <a:t>Gap </a:t>
            </a:r>
            <a:r>
              <a:rPr lang="en-US" sz="5400" spc="64">
                <a:solidFill>
                  <a:srgbClr val="FFFFFF"/>
                </a:solidFill>
                <a:latin typeface="Arimo"/>
                <a:ea typeface="Arimo"/>
                <a:cs typeface="Arimo"/>
                <a:sym typeface="Arimo"/>
              </a:rPr>
              <a:t>Strategy</a:t>
            </a:r>
          </a:p>
        </p:txBody>
      </p:sp>
      <p:sp>
        <p:nvSpPr>
          <p:cNvPr name="TextBox 4" id="4"/>
          <p:cNvSpPr txBox="true"/>
          <p:nvPr/>
        </p:nvSpPr>
        <p:spPr>
          <a:xfrm rot="0">
            <a:off x="685800" y="2716438"/>
            <a:ext cx="10447020" cy="1924050"/>
          </a:xfrm>
          <a:prstGeom prst="rect">
            <a:avLst/>
          </a:prstGeom>
        </p:spPr>
        <p:txBody>
          <a:bodyPr anchor="t" rtlCol="false" tIns="0" lIns="0" bIns="0" rIns="0">
            <a:spAutoFit/>
          </a:bodyPr>
          <a:lstStyle/>
          <a:p>
            <a:pPr algn="l">
              <a:lnSpc>
                <a:spcPts val="3600"/>
              </a:lnSpc>
            </a:pPr>
            <a:r>
              <a:rPr lang="en-US" sz="3000">
                <a:solidFill>
                  <a:srgbClr val="FFFFFF"/>
                </a:solidFill>
                <a:latin typeface="Arimo"/>
                <a:ea typeface="Arimo"/>
                <a:cs typeface="Arimo"/>
                <a:sym typeface="Arimo"/>
              </a:rPr>
              <a:t>Why might appraisals start coming in low?</a:t>
            </a:r>
          </a:p>
          <a:p>
            <a:pPr algn="l">
              <a:lnSpc>
                <a:spcPts val="2879"/>
              </a:lnSpc>
            </a:pP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Appraisers use previous sale data to determine value</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Appreciation will happen too fast to rely on historical data</a:t>
            </a:r>
          </a:p>
          <a:p>
            <a:pPr algn="l" marL="1120140" indent="-373380" lvl="2">
              <a:lnSpc>
                <a:spcPts val="2879"/>
              </a:lnSpc>
            </a:pPr>
          </a:p>
        </p:txBody>
      </p:sp>
      <p:sp>
        <p:nvSpPr>
          <p:cNvPr name="TextBox 5" id="5"/>
          <p:cNvSpPr txBox="true"/>
          <p:nvPr/>
        </p:nvSpPr>
        <p:spPr>
          <a:xfrm rot="0">
            <a:off x="685800" y="5482498"/>
            <a:ext cx="10447020" cy="1562100"/>
          </a:xfrm>
          <a:prstGeom prst="rect">
            <a:avLst/>
          </a:prstGeom>
        </p:spPr>
        <p:txBody>
          <a:bodyPr anchor="t" rtlCol="false" tIns="0" lIns="0" bIns="0" rIns="0">
            <a:spAutoFit/>
          </a:bodyPr>
          <a:lstStyle/>
          <a:p>
            <a:pPr algn="l">
              <a:lnSpc>
                <a:spcPts val="3600"/>
              </a:lnSpc>
            </a:pPr>
            <a:r>
              <a:rPr lang="en-US" sz="3000">
                <a:solidFill>
                  <a:srgbClr val="F18C21"/>
                </a:solidFill>
                <a:latin typeface="Arimo"/>
                <a:ea typeface="Arimo"/>
                <a:cs typeface="Arimo"/>
                <a:sym typeface="Arimo"/>
              </a:rPr>
              <a:t>The Solution?</a:t>
            </a:r>
          </a:p>
          <a:p>
            <a:pPr algn="l">
              <a:lnSpc>
                <a:spcPts val="2879"/>
              </a:lnSpc>
            </a:pP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Appraisal Gap Strategy to remove appraisal contingency up front</a:t>
            </a:r>
          </a:p>
        </p:txBody>
      </p:sp>
      <p:sp>
        <p:nvSpPr>
          <p:cNvPr name="Freeform 6" id="6"/>
          <p:cNvSpPr/>
          <p:nvPr/>
        </p:nvSpPr>
        <p:spPr>
          <a:xfrm flipH="false" flipV="false" rot="0">
            <a:off x="1028700" y="8814705"/>
            <a:ext cx="3444044" cy="443595"/>
          </a:xfrm>
          <a:custGeom>
            <a:avLst/>
            <a:gdLst/>
            <a:ahLst/>
            <a:cxnLst/>
            <a:rect r="r" b="b" t="t" l="l"/>
            <a:pathLst>
              <a:path h="443595" w="3444044">
                <a:moveTo>
                  <a:pt x="0" y="0"/>
                </a:moveTo>
                <a:lnTo>
                  <a:pt x="3444044" y="0"/>
                </a:lnTo>
                <a:lnTo>
                  <a:pt x="3444044" y="443595"/>
                </a:lnTo>
                <a:lnTo>
                  <a:pt x="0" y="443595"/>
                </a:lnTo>
                <a:lnTo>
                  <a:pt x="0" y="0"/>
                </a:lnTo>
                <a:close/>
              </a:path>
            </a:pathLst>
          </a:custGeom>
          <a:blipFill>
            <a:blip r:embed="rId4"/>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158854" cy="3787254"/>
            <a:chOff x="0" y="0"/>
            <a:chExt cx="6878472" cy="5049672"/>
          </a:xfrm>
        </p:grpSpPr>
        <p:sp>
          <p:nvSpPr>
            <p:cNvPr name="Freeform 3" id="3"/>
            <p:cNvSpPr/>
            <p:nvPr/>
          </p:nvSpPr>
          <p:spPr>
            <a:xfrm flipH="false" flipV="false" rot="0">
              <a:off x="0" y="0"/>
              <a:ext cx="6878447" cy="5049647"/>
            </a:xfrm>
            <a:custGeom>
              <a:avLst/>
              <a:gdLst/>
              <a:ahLst/>
              <a:cxnLst/>
              <a:rect r="r" b="b" t="t" l="l"/>
              <a:pathLst>
                <a:path h="5049647" w="6878447">
                  <a:moveTo>
                    <a:pt x="0" y="0"/>
                  </a:moveTo>
                  <a:lnTo>
                    <a:pt x="6878447" y="0"/>
                  </a:lnTo>
                  <a:lnTo>
                    <a:pt x="6878447" y="5049647"/>
                  </a:lnTo>
                  <a:lnTo>
                    <a:pt x="0" y="5049647"/>
                  </a:lnTo>
                  <a:close/>
                </a:path>
              </a:pathLst>
            </a:custGeom>
            <a:solidFill>
              <a:srgbClr val="FFFFFF"/>
            </a:solidFill>
          </p:spPr>
        </p:sp>
      </p:grpSp>
      <p:grpSp>
        <p:nvGrpSpPr>
          <p:cNvPr name="Group 4" id="4"/>
          <p:cNvGrpSpPr/>
          <p:nvPr/>
        </p:nvGrpSpPr>
        <p:grpSpPr>
          <a:xfrm rot="0">
            <a:off x="-19050" y="173025"/>
            <a:ext cx="15748001" cy="1046174"/>
            <a:chOff x="0" y="0"/>
            <a:chExt cx="20997334" cy="1394898"/>
          </a:xfrm>
        </p:grpSpPr>
        <p:sp>
          <p:nvSpPr>
            <p:cNvPr name="Freeform 5" id="5"/>
            <p:cNvSpPr/>
            <p:nvPr/>
          </p:nvSpPr>
          <p:spPr>
            <a:xfrm flipH="false" flipV="false" rot="0">
              <a:off x="0" y="0"/>
              <a:ext cx="20997290" cy="1394841"/>
            </a:xfrm>
            <a:custGeom>
              <a:avLst/>
              <a:gdLst/>
              <a:ahLst/>
              <a:cxnLst/>
              <a:rect r="r" b="b" t="t" l="l"/>
              <a:pathLst>
                <a:path h="1394841" w="20997290">
                  <a:moveTo>
                    <a:pt x="0" y="0"/>
                  </a:moveTo>
                  <a:lnTo>
                    <a:pt x="20997290" y="0"/>
                  </a:lnTo>
                  <a:lnTo>
                    <a:pt x="20997290" y="1394841"/>
                  </a:lnTo>
                  <a:lnTo>
                    <a:pt x="0" y="1394841"/>
                  </a:lnTo>
                  <a:close/>
                </a:path>
              </a:pathLst>
            </a:custGeom>
            <a:gradFill rotWithShape="true">
              <a:gsLst>
                <a:gs pos="0">
                  <a:srgbClr val="13426B">
                    <a:alpha val="100000"/>
                  </a:srgbClr>
                </a:gs>
                <a:gs pos="50000">
                  <a:srgbClr val="13426C">
                    <a:alpha val="100000"/>
                  </a:srgbClr>
                </a:gs>
                <a:gs pos="100000">
                  <a:srgbClr val="000000">
                    <a:alpha val="100000"/>
                  </a:srgbClr>
                </a:gs>
              </a:gsLst>
              <a:lin ang="5400000"/>
            </a:gradFill>
          </p:spPr>
        </p:sp>
      </p:grpSp>
      <p:sp>
        <p:nvSpPr>
          <p:cNvPr name="TextBox 6" id="6"/>
          <p:cNvSpPr txBox="true"/>
          <p:nvPr/>
        </p:nvSpPr>
        <p:spPr>
          <a:xfrm rot="0">
            <a:off x="415307" y="644485"/>
            <a:ext cx="16284771" cy="506921"/>
          </a:xfrm>
          <a:prstGeom prst="rect">
            <a:avLst/>
          </a:prstGeom>
        </p:spPr>
        <p:txBody>
          <a:bodyPr anchor="t" rtlCol="false" tIns="0" lIns="0" bIns="0" rIns="0">
            <a:spAutoFit/>
          </a:bodyPr>
          <a:lstStyle/>
          <a:p>
            <a:pPr algn="l">
              <a:lnSpc>
                <a:spcPts val="3598"/>
              </a:lnSpc>
            </a:pPr>
            <a:r>
              <a:rPr lang="en-US" sz="4200" spc="34">
                <a:solidFill>
                  <a:srgbClr val="FFFFFF"/>
                </a:solidFill>
                <a:latin typeface="Arimo"/>
                <a:ea typeface="Arimo"/>
                <a:cs typeface="Arimo"/>
                <a:sym typeface="Arimo"/>
              </a:rPr>
              <a:t>Appraisal Gap Strategy = </a:t>
            </a:r>
            <a:r>
              <a:rPr lang="en-US" sz="4200" spc="34">
                <a:solidFill>
                  <a:srgbClr val="F18C21"/>
                </a:solidFill>
                <a:latin typeface="Arimo"/>
                <a:ea typeface="Arimo"/>
                <a:cs typeface="Arimo"/>
                <a:sym typeface="Arimo"/>
              </a:rPr>
              <a:t>Negligible Cash Difference</a:t>
            </a:r>
          </a:p>
        </p:txBody>
      </p:sp>
      <p:sp>
        <p:nvSpPr>
          <p:cNvPr name="Freeform 7" id="7"/>
          <p:cNvSpPr/>
          <p:nvPr/>
        </p:nvSpPr>
        <p:spPr>
          <a:xfrm flipH="false" flipV="false" rot="0">
            <a:off x="1795253" y="1723666"/>
            <a:ext cx="14697494" cy="7138066"/>
          </a:xfrm>
          <a:custGeom>
            <a:avLst/>
            <a:gdLst/>
            <a:ahLst/>
            <a:cxnLst/>
            <a:rect r="r" b="b" t="t" l="l"/>
            <a:pathLst>
              <a:path h="7138066" w="14697494">
                <a:moveTo>
                  <a:pt x="0" y="0"/>
                </a:moveTo>
                <a:lnTo>
                  <a:pt x="14697494" y="0"/>
                </a:lnTo>
                <a:lnTo>
                  <a:pt x="14697494" y="7138066"/>
                </a:lnTo>
                <a:lnTo>
                  <a:pt x="0" y="7138066"/>
                </a:lnTo>
                <a:lnTo>
                  <a:pt x="0" y="0"/>
                </a:lnTo>
                <a:close/>
              </a:path>
            </a:pathLst>
          </a:custGeom>
          <a:blipFill>
            <a:blip r:embed="rId3"/>
            <a:stretch>
              <a:fillRect l="0" t="0" r="0" b="-8648"/>
            </a:stretch>
          </a:blipFill>
        </p:spPr>
      </p:sp>
      <p:sp>
        <p:nvSpPr>
          <p:cNvPr name="Freeform 8" id="8"/>
          <p:cNvSpPr/>
          <p:nvPr/>
        </p:nvSpPr>
        <p:spPr>
          <a:xfrm flipH="false" flipV="false" rot="0">
            <a:off x="14175172" y="8861732"/>
            <a:ext cx="3084128" cy="396568"/>
          </a:xfrm>
          <a:custGeom>
            <a:avLst/>
            <a:gdLst/>
            <a:ahLst/>
            <a:cxnLst/>
            <a:rect r="r" b="b" t="t" l="l"/>
            <a:pathLst>
              <a:path h="396568" w="3084128">
                <a:moveTo>
                  <a:pt x="0" y="0"/>
                </a:moveTo>
                <a:lnTo>
                  <a:pt x="3084128" y="0"/>
                </a:lnTo>
                <a:lnTo>
                  <a:pt x="3084128" y="396568"/>
                </a:lnTo>
                <a:lnTo>
                  <a:pt x="0" y="396568"/>
                </a:lnTo>
                <a:lnTo>
                  <a:pt x="0" y="0"/>
                </a:lnTo>
                <a:close/>
              </a:path>
            </a:pathLst>
          </a:custGeom>
          <a:blipFill>
            <a:blip r:embed="rId4"/>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158854" cy="3787254"/>
            <a:chOff x="0" y="0"/>
            <a:chExt cx="6878472" cy="5049672"/>
          </a:xfrm>
        </p:grpSpPr>
        <p:sp>
          <p:nvSpPr>
            <p:cNvPr name="Freeform 3" id="3"/>
            <p:cNvSpPr/>
            <p:nvPr/>
          </p:nvSpPr>
          <p:spPr>
            <a:xfrm flipH="false" flipV="false" rot="0">
              <a:off x="0" y="0"/>
              <a:ext cx="6878447" cy="5049647"/>
            </a:xfrm>
            <a:custGeom>
              <a:avLst/>
              <a:gdLst/>
              <a:ahLst/>
              <a:cxnLst/>
              <a:rect r="r" b="b" t="t" l="l"/>
              <a:pathLst>
                <a:path h="5049647" w="6878447">
                  <a:moveTo>
                    <a:pt x="0" y="0"/>
                  </a:moveTo>
                  <a:lnTo>
                    <a:pt x="6878447" y="0"/>
                  </a:lnTo>
                  <a:lnTo>
                    <a:pt x="6878447" y="5049647"/>
                  </a:lnTo>
                  <a:lnTo>
                    <a:pt x="0" y="5049647"/>
                  </a:lnTo>
                  <a:close/>
                </a:path>
              </a:pathLst>
            </a:custGeom>
            <a:solidFill>
              <a:srgbClr val="FFFFFF"/>
            </a:solidFill>
          </p:spPr>
        </p:sp>
      </p:grpSp>
      <p:sp>
        <p:nvSpPr>
          <p:cNvPr name="Freeform 4" id="4"/>
          <p:cNvSpPr/>
          <p:nvPr/>
        </p:nvSpPr>
        <p:spPr>
          <a:xfrm flipH="false" flipV="false" rot="0">
            <a:off x="1028700" y="2252295"/>
            <a:ext cx="16230600" cy="6581060"/>
          </a:xfrm>
          <a:custGeom>
            <a:avLst/>
            <a:gdLst/>
            <a:ahLst/>
            <a:cxnLst/>
            <a:rect r="r" b="b" t="t" l="l"/>
            <a:pathLst>
              <a:path h="6581060" w="16230600">
                <a:moveTo>
                  <a:pt x="0" y="0"/>
                </a:moveTo>
                <a:lnTo>
                  <a:pt x="16230600" y="0"/>
                </a:lnTo>
                <a:lnTo>
                  <a:pt x="16230600" y="6581059"/>
                </a:lnTo>
                <a:lnTo>
                  <a:pt x="0" y="6581059"/>
                </a:lnTo>
                <a:lnTo>
                  <a:pt x="0" y="0"/>
                </a:lnTo>
                <a:close/>
              </a:path>
            </a:pathLst>
          </a:custGeom>
          <a:blipFill>
            <a:blip r:embed="rId3"/>
            <a:stretch>
              <a:fillRect l="0" t="0" r="0" b="-2287"/>
            </a:stretch>
          </a:blipFill>
        </p:spPr>
      </p:sp>
      <p:grpSp>
        <p:nvGrpSpPr>
          <p:cNvPr name="Group 5" id="5"/>
          <p:cNvGrpSpPr/>
          <p:nvPr/>
        </p:nvGrpSpPr>
        <p:grpSpPr>
          <a:xfrm rot="0">
            <a:off x="-19050" y="173025"/>
            <a:ext cx="15748001" cy="1046174"/>
            <a:chOff x="0" y="0"/>
            <a:chExt cx="20997334" cy="1394898"/>
          </a:xfrm>
        </p:grpSpPr>
        <p:sp>
          <p:nvSpPr>
            <p:cNvPr name="Freeform 6" id="6"/>
            <p:cNvSpPr/>
            <p:nvPr/>
          </p:nvSpPr>
          <p:spPr>
            <a:xfrm flipH="false" flipV="false" rot="0">
              <a:off x="0" y="0"/>
              <a:ext cx="20997290" cy="1394841"/>
            </a:xfrm>
            <a:custGeom>
              <a:avLst/>
              <a:gdLst/>
              <a:ahLst/>
              <a:cxnLst/>
              <a:rect r="r" b="b" t="t" l="l"/>
              <a:pathLst>
                <a:path h="1394841" w="20997290">
                  <a:moveTo>
                    <a:pt x="0" y="0"/>
                  </a:moveTo>
                  <a:lnTo>
                    <a:pt x="20997290" y="0"/>
                  </a:lnTo>
                  <a:lnTo>
                    <a:pt x="20997290" y="1394841"/>
                  </a:lnTo>
                  <a:lnTo>
                    <a:pt x="0" y="1394841"/>
                  </a:lnTo>
                  <a:close/>
                </a:path>
              </a:pathLst>
            </a:custGeom>
            <a:gradFill rotWithShape="true">
              <a:gsLst>
                <a:gs pos="0">
                  <a:srgbClr val="13426B">
                    <a:alpha val="100000"/>
                  </a:srgbClr>
                </a:gs>
                <a:gs pos="50000">
                  <a:srgbClr val="13426C">
                    <a:alpha val="100000"/>
                  </a:srgbClr>
                </a:gs>
                <a:gs pos="100000">
                  <a:srgbClr val="000000">
                    <a:alpha val="100000"/>
                  </a:srgbClr>
                </a:gs>
              </a:gsLst>
              <a:lin ang="5400000"/>
            </a:gradFill>
          </p:spPr>
        </p:sp>
      </p:grpSp>
      <p:sp>
        <p:nvSpPr>
          <p:cNvPr name="Freeform 7" id="7"/>
          <p:cNvSpPr/>
          <p:nvPr/>
        </p:nvSpPr>
        <p:spPr>
          <a:xfrm flipH="false" flipV="false" rot="0">
            <a:off x="14175172" y="8861732"/>
            <a:ext cx="3084128" cy="396568"/>
          </a:xfrm>
          <a:custGeom>
            <a:avLst/>
            <a:gdLst/>
            <a:ahLst/>
            <a:cxnLst/>
            <a:rect r="r" b="b" t="t" l="l"/>
            <a:pathLst>
              <a:path h="396568" w="3084128">
                <a:moveTo>
                  <a:pt x="0" y="0"/>
                </a:moveTo>
                <a:lnTo>
                  <a:pt x="3084128" y="0"/>
                </a:lnTo>
                <a:lnTo>
                  <a:pt x="3084128" y="396568"/>
                </a:lnTo>
                <a:lnTo>
                  <a:pt x="0" y="396568"/>
                </a:lnTo>
                <a:lnTo>
                  <a:pt x="0" y="0"/>
                </a:lnTo>
                <a:close/>
              </a:path>
            </a:pathLst>
          </a:custGeom>
          <a:blipFill>
            <a:blip r:embed="rId4"/>
            <a:stretch>
              <a:fillRect l="0" t="0" r="0" b="0"/>
            </a:stretch>
          </a:blipFill>
        </p:spPr>
      </p:sp>
      <p:sp>
        <p:nvSpPr>
          <p:cNvPr name="TextBox 8" id="8"/>
          <p:cNvSpPr txBox="true"/>
          <p:nvPr/>
        </p:nvSpPr>
        <p:spPr>
          <a:xfrm rot="0">
            <a:off x="415307" y="644485"/>
            <a:ext cx="16284771" cy="506921"/>
          </a:xfrm>
          <a:prstGeom prst="rect">
            <a:avLst/>
          </a:prstGeom>
        </p:spPr>
        <p:txBody>
          <a:bodyPr anchor="t" rtlCol="false" tIns="0" lIns="0" bIns="0" rIns="0">
            <a:spAutoFit/>
          </a:bodyPr>
          <a:lstStyle/>
          <a:p>
            <a:pPr algn="l">
              <a:lnSpc>
                <a:spcPts val="3598"/>
              </a:lnSpc>
            </a:pPr>
            <a:r>
              <a:rPr lang="en-US" sz="4200" spc="34">
                <a:solidFill>
                  <a:srgbClr val="FFFFFF"/>
                </a:solidFill>
                <a:latin typeface="Arimo"/>
                <a:ea typeface="Arimo"/>
                <a:cs typeface="Arimo"/>
                <a:sym typeface="Arimo"/>
              </a:rPr>
              <a:t>Appraisal Gap Strategy = </a:t>
            </a:r>
            <a:r>
              <a:rPr lang="en-US" sz="4200" spc="34">
                <a:solidFill>
                  <a:srgbClr val="F18C21"/>
                </a:solidFill>
                <a:latin typeface="Arimo"/>
                <a:ea typeface="Arimo"/>
                <a:cs typeface="Arimo"/>
                <a:sym typeface="Arimo"/>
              </a:rPr>
              <a:t>Negligible Cash Difference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13426B">
                <a:alpha val="100000"/>
              </a:srgbClr>
            </a:gs>
            <a:gs pos="50000">
              <a:srgbClr val="13426C">
                <a:alpha val="100000"/>
              </a:srgbClr>
            </a:gs>
            <a:gs pos="100000">
              <a:srgbClr val="000000">
                <a:alpha val="100000"/>
              </a:srgbClr>
            </a:gs>
          </a:gsLst>
          <a:lin ang="5400000"/>
        </a:gradFill>
      </p:bgPr>
    </p:bg>
    <p:spTree>
      <p:nvGrpSpPr>
        <p:cNvPr id="1" name=""/>
        <p:cNvGrpSpPr/>
        <p:nvPr/>
      </p:nvGrpSpPr>
      <p:grpSpPr>
        <a:xfrm>
          <a:off x="0" y="0"/>
          <a:ext cx="0" cy="0"/>
          <a:chOff x="0" y="0"/>
          <a:chExt cx="0" cy="0"/>
        </a:xfrm>
      </p:grpSpPr>
      <p:sp>
        <p:nvSpPr>
          <p:cNvPr name="Freeform 2" id="2" descr="A person and person standing in a yard  Description automatically generated"/>
          <p:cNvSpPr/>
          <p:nvPr/>
        </p:nvSpPr>
        <p:spPr>
          <a:xfrm flipH="false" flipV="false" rot="0">
            <a:off x="12424862" y="0"/>
            <a:ext cx="5863138" cy="10287000"/>
          </a:xfrm>
          <a:custGeom>
            <a:avLst/>
            <a:gdLst/>
            <a:ahLst/>
            <a:cxnLst/>
            <a:rect r="r" b="b" t="t" l="l"/>
            <a:pathLst>
              <a:path h="10287000" w="5863138">
                <a:moveTo>
                  <a:pt x="0" y="0"/>
                </a:moveTo>
                <a:lnTo>
                  <a:pt x="5863138" y="0"/>
                </a:lnTo>
                <a:lnTo>
                  <a:pt x="5863138" y="10287000"/>
                </a:lnTo>
                <a:lnTo>
                  <a:pt x="0" y="10287000"/>
                </a:lnTo>
                <a:lnTo>
                  <a:pt x="0" y="0"/>
                </a:lnTo>
                <a:close/>
              </a:path>
            </a:pathLst>
          </a:custGeom>
          <a:blipFill>
            <a:blip r:embed="rId3"/>
            <a:stretch>
              <a:fillRect l="-211914" t="0" r="0" b="0"/>
            </a:stretch>
          </a:blipFill>
        </p:spPr>
      </p:sp>
      <p:sp>
        <p:nvSpPr>
          <p:cNvPr name="TextBox 3" id="3"/>
          <p:cNvSpPr txBox="true"/>
          <p:nvPr/>
        </p:nvSpPr>
        <p:spPr>
          <a:xfrm rot="0">
            <a:off x="685800" y="773388"/>
            <a:ext cx="10167704" cy="1806892"/>
          </a:xfrm>
          <a:prstGeom prst="rect">
            <a:avLst/>
          </a:prstGeom>
        </p:spPr>
        <p:txBody>
          <a:bodyPr anchor="t" rtlCol="false" tIns="0" lIns="0" bIns="0" rIns="0">
            <a:spAutoFit/>
          </a:bodyPr>
          <a:lstStyle/>
          <a:p>
            <a:pPr algn="l">
              <a:lnSpc>
                <a:spcPts val="7102"/>
              </a:lnSpc>
            </a:pPr>
            <a:r>
              <a:rPr lang="en-US" sz="5400" spc="64">
                <a:solidFill>
                  <a:srgbClr val="FFFFFF"/>
                </a:solidFill>
                <a:latin typeface="Arimo"/>
                <a:ea typeface="Arimo"/>
                <a:cs typeface="Arimo"/>
                <a:sym typeface="Arimo"/>
              </a:rPr>
              <a:t>Fully </a:t>
            </a:r>
            <a:r>
              <a:rPr lang="en-US" sz="5400" spc="64">
                <a:solidFill>
                  <a:srgbClr val="F18C21"/>
                </a:solidFill>
                <a:latin typeface="Arimo"/>
                <a:ea typeface="Arimo"/>
                <a:cs typeface="Arimo"/>
                <a:sym typeface="Arimo"/>
              </a:rPr>
              <a:t>Underwritten </a:t>
            </a:r>
            <a:r>
              <a:rPr lang="en-US" sz="5400" spc="64">
                <a:solidFill>
                  <a:srgbClr val="FFFFFF"/>
                </a:solidFill>
                <a:latin typeface="Arimo"/>
                <a:ea typeface="Arimo"/>
                <a:cs typeface="Arimo"/>
                <a:sym typeface="Arimo"/>
              </a:rPr>
              <a:t>Loan Approval</a:t>
            </a:r>
          </a:p>
        </p:txBody>
      </p:sp>
      <p:sp>
        <p:nvSpPr>
          <p:cNvPr name="TextBox 4" id="4"/>
          <p:cNvSpPr txBox="true"/>
          <p:nvPr/>
        </p:nvSpPr>
        <p:spPr>
          <a:xfrm rot="0">
            <a:off x="685800" y="3461325"/>
            <a:ext cx="11155680" cy="2571750"/>
          </a:xfrm>
          <a:prstGeom prst="rect">
            <a:avLst/>
          </a:prstGeom>
        </p:spPr>
        <p:txBody>
          <a:bodyPr anchor="t" rtlCol="false" tIns="0" lIns="0" bIns="0" rIns="0">
            <a:spAutoFit/>
          </a:bodyPr>
          <a:lstStyle/>
          <a:p>
            <a:pPr algn="l">
              <a:lnSpc>
                <a:spcPts val="3600"/>
              </a:lnSpc>
            </a:pPr>
            <a:r>
              <a:rPr lang="en-US" sz="3000">
                <a:solidFill>
                  <a:srgbClr val="FFFFFF"/>
                </a:solidFill>
                <a:latin typeface="Arimo"/>
                <a:ea typeface="Arimo"/>
                <a:cs typeface="Arimo"/>
                <a:sym typeface="Arimo"/>
              </a:rPr>
              <a:t>34% of homes nationally sold all cash in 2023.</a:t>
            </a:r>
          </a:p>
          <a:p>
            <a:pPr algn="l">
              <a:lnSpc>
                <a:spcPts val="3600"/>
              </a:lnSpc>
            </a:pPr>
            <a:r>
              <a:rPr lang="en-US" sz="3000">
                <a:solidFill>
                  <a:srgbClr val="FFFFFF"/>
                </a:solidFill>
                <a:latin typeface="Arimo"/>
                <a:ea typeface="Arimo"/>
                <a:cs typeface="Arimo"/>
                <a:sym typeface="Arimo"/>
              </a:rPr>
              <a:t>How can financed buyers </a:t>
            </a:r>
            <a:r>
              <a:rPr lang="en-US" sz="3000">
                <a:solidFill>
                  <a:srgbClr val="F18C21"/>
                </a:solidFill>
                <a:latin typeface="Arimo"/>
                <a:ea typeface="Arimo"/>
                <a:cs typeface="Arimo"/>
                <a:sym typeface="Arimo"/>
              </a:rPr>
              <a:t>COMPETE</a:t>
            </a:r>
            <a:r>
              <a:rPr lang="en-US" sz="3000">
                <a:solidFill>
                  <a:srgbClr val="FFFFFF"/>
                </a:solidFill>
                <a:latin typeface="Arimo"/>
                <a:ea typeface="Arimo"/>
                <a:cs typeface="Arimo"/>
                <a:sym typeface="Arimo"/>
              </a:rPr>
              <a:t> in this market?</a:t>
            </a:r>
          </a:p>
          <a:p>
            <a:pPr algn="l">
              <a:lnSpc>
                <a:spcPts val="3600"/>
              </a:lnSpc>
            </a:pP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Complete pre-underwriting</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Get fully approved outside of the property/title/appraisal</a:t>
            </a:r>
          </a:p>
          <a:p>
            <a:pPr algn="l" marL="1400175" indent="-466725" lvl="2">
              <a:lnSpc>
                <a:spcPts val="3600"/>
              </a:lnSpc>
            </a:pPr>
          </a:p>
        </p:txBody>
      </p:sp>
      <p:sp>
        <p:nvSpPr>
          <p:cNvPr name="TextBox 5" id="5"/>
          <p:cNvSpPr txBox="true"/>
          <p:nvPr/>
        </p:nvSpPr>
        <p:spPr>
          <a:xfrm rot="0">
            <a:off x="685800" y="6319041"/>
            <a:ext cx="10447020" cy="2286000"/>
          </a:xfrm>
          <a:prstGeom prst="rect">
            <a:avLst/>
          </a:prstGeom>
        </p:spPr>
        <p:txBody>
          <a:bodyPr anchor="t" rtlCol="false" tIns="0" lIns="0" bIns="0" rIns="0">
            <a:spAutoFit/>
          </a:bodyPr>
          <a:lstStyle/>
          <a:p>
            <a:pPr algn="l">
              <a:lnSpc>
                <a:spcPts val="3600"/>
              </a:lnSpc>
            </a:pPr>
            <a:r>
              <a:rPr lang="en-US" sz="3000">
                <a:solidFill>
                  <a:srgbClr val="F18C21"/>
                </a:solidFill>
                <a:latin typeface="Arimo"/>
                <a:ea typeface="Arimo"/>
                <a:cs typeface="Arimo"/>
                <a:sym typeface="Arimo"/>
              </a:rPr>
              <a:t>Requirements:</a:t>
            </a:r>
          </a:p>
          <a:p>
            <a:pPr algn="l">
              <a:lnSpc>
                <a:spcPts val="2879"/>
              </a:lnSpc>
            </a:pP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Actively making offers in the next 60 days</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Ready to provide all documentation for full underwriting approval</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Signed buyer representation agreement</a:t>
            </a:r>
          </a:p>
        </p:txBody>
      </p:sp>
      <p:sp>
        <p:nvSpPr>
          <p:cNvPr name="Freeform 6" id="6"/>
          <p:cNvSpPr/>
          <p:nvPr/>
        </p:nvSpPr>
        <p:spPr>
          <a:xfrm flipH="false" flipV="false" rot="0">
            <a:off x="1028700" y="8814705"/>
            <a:ext cx="3444044" cy="443595"/>
          </a:xfrm>
          <a:custGeom>
            <a:avLst/>
            <a:gdLst/>
            <a:ahLst/>
            <a:cxnLst/>
            <a:rect r="r" b="b" t="t" l="l"/>
            <a:pathLst>
              <a:path h="443595" w="3444044">
                <a:moveTo>
                  <a:pt x="0" y="0"/>
                </a:moveTo>
                <a:lnTo>
                  <a:pt x="3444044" y="0"/>
                </a:lnTo>
                <a:lnTo>
                  <a:pt x="3444044" y="443595"/>
                </a:lnTo>
                <a:lnTo>
                  <a:pt x="0" y="443595"/>
                </a:lnTo>
                <a:lnTo>
                  <a:pt x="0" y="0"/>
                </a:lnTo>
                <a:close/>
              </a:path>
            </a:pathLst>
          </a:custGeom>
          <a:blipFill>
            <a:blip r:embed="rId4"/>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13426B">
                <a:alpha val="100000"/>
              </a:srgbClr>
            </a:gs>
            <a:gs pos="50000">
              <a:srgbClr val="13426C">
                <a:alpha val="100000"/>
              </a:srgbClr>
            </a:gs>
            <a:gs pos="100000">
              <a:srgbClr val="000000">
                <a:alpha val="100000"/>
              </a:srgbClr>
            </a:gs>
          </a:gsLst>
          <a:lin ang="5400000"/>
        </a:gradFill>
      </p:bgPr>
    </p:bg>
    <p:spTree>
      <p:nvGrpSpPr>
        <p:cNvPr id="1" name=""/>
        <p:cNvGrpSpPr/>
        <p:nvPr/>
      </p:nvGrpSpPr>
      <p:grpSpPr>
        <a:xfrm>
          <a:off x="0" y="0"/>
          <a:ext cx="0" cy="0"/>
          <a:chOff x="0" y="0"/>
          <a:chExt cx="0" cy="0"/>
        </a:xfrm>
      </p:grpSpPr>
      <p:sp>
        <p:nvSpPr>
          <p:cNvPr name="TextBox 2" id="2"/>
          <p:cNvSpPr txBox="true"/>
          <p:nvPr/>
        </p:nvSpPr>
        <p:spPr>
          <a:xfrm rot="0">
            <a:off x="1288485" y="2433039"/>
            <a:ext cx="16037544" cy="2286000"/>
          </a:xfrm>
          <a:prstGeom prst="rect">
            <a:avLst/>
          </a:prstGeom>
        </p:spPr>
        <p:txBody>
          <a:bodyPr anchor="t" rtlCol="false" tIns="0" lIns="0" bIns="0" rIns="0">
            <a:spAutoFit/>
          </a:bodyPr>
          <a:lstStyle/>
          <a:p>
            <a:pPr algn="l">
              <a:lnSpc>
                <a:spcPts val="3600"/>
              </a:lnSpc>
            </a:pPr>
            <a:r>
              <a:rPr lang="en-US" b="true" sz="3000">
                <a:solidFill>
                  <a:srgbClr val="F18C21"/>
                </a:solidFill>
                <a:latin typeface="Montserrat Bold"/>
                <a:ea typeface="Montserrat Bold"/>
                <a:cs typeface="Montserrat Bold"/>
                <a:sym typeface="Montserrat Bold"/>
              </a:rPr>
              <a:t>CASH PURCHASE PROGRAM</a:t>
            </a:r>
            <a:r>
              <a:rPr lang="en-US" b="true" sz="3000">
                <a:solidFill>
                  <a:srgbClr val="EDC967"/>
                </a:solidFill>
                <a:latin typeface="Montserrat Bold"/>
                <a:ea typeface="Montserrat Bold"/>
                <a:cs typeface="Montserrat Bold"/>
                <a:sym typeface="Montserrat Bold"/>
              </a:rPr>
              <a:t> </a:t>
            </a:r>
            <a:r>
              <a:rPr lang="en-US" sz="3000">
                <a:solidFill>
                  <a:srgbClr val="FFFFFF"/>
                </a:solidFill>
                <a:latin typeface="Montserrat"/>
                <a:ea typeface="Montserrat"/>
                <a:cs typeface="Montserrat"/>
                <a:sym typeface="Montserrat"/>
              </a:rPr>
              <a:t>provides home sellers and buyers the ability to make cash offers in today’s highly competitive real estate market. </a:t>
            </a:r>
          </a:p>
          <a:p>
            <a:pPr algn="l">
              <a:lnSpc>
                <a:spcPts val="3600"/>
              </a:lnSpc>
            </a:pPr>
            <a:r>
              <a:rPr lang="en-US" sz="3000">
                <a:solidFill>
                  <a:srgbClr val="FFFFFF"/>
                </a:solidFill>
                <a:latin typeface="Montserrat"/>
                <a:ea typeface="Montserrat"/>
                <a:cs typeface="Montserrat"/>
                <a:sym typeface="Montserrat"/>
              </a:rPr>
              <a:t>Quick closing cash offers are more likely to be accepted than conventional financing offers and will help you negotiate the best price and terms possible.</a:t>
            </a:r>
          </a:p>
          <a:p>
            <a:pPr algn="l">
              <a:lnSpc>
                <a:spcPts val="3600"/>
              </a:lnSpc>
            </a:pPr>
          </a:p>
        </p:txBody>
      </p:sp>
      <p:grpSp>
        <p:nvGrpSpPr>
          <p:cNvPr name="Group 3" id="3"/>
          <p:cNvGrpSpPr/>
          <p:nvPr/>
        </p:nvGrpSpPr>
        <p:grpSpPr>
          <a:xfrm rot="0">
            <a:off x="-33338" y="5129212"/>
            <a:ext cx="18316576" cy="5157788"/>
            <a:chOff x="0" y="0"/>
            <a:chExt cx="24422102" cy="6877050"/>
          </a:xfrm>
        </p:grpSpPr>
        <p:sp>
          <p:nvSpPr>
            <p:cNvPr name="Freeform 4" id="4"/>
            <p:cNvSpPr/>
            <p:nvPr/>
          </p:nvSpPr>
          <p:spPr>
            <a:xfrm flipH="false" flipV="false" rot="0">
              <a:off x="19050" y="23690"/>
              <a:ext cx="24384000" cy="6829601"/>
            </a:xfrm>
            <a:custGeom>
              <a:avLst/>
              <a:gdLst/>
              <a:ahLst/>
              <a:cxnLst/>
              <a:rect r="r" b="b" t="t" l="l"/>
              <a:pathLst>
                <a:path h="6829601" w="24384000">
                  <a:moveTo>
                    <a:pt x="0" y="0"/>
                  </a:moveTo>
                  <a:lnTo>
                    <a:pt x="24384000" y="0"/>
                  </a:lnTo>
                  <a:lnTo>
                    <a:pt x="24384000" y="6829601"/>
                  </a:lnTo>
                  <a:lnTo>
                    <a:pt x="0" y="6829601"/>
                  </a:lnTo>
                  <a:close/>
                </a:path>
              </a:pathLst>
            </a:custGeom>
            <a:gradFill rotWithShape="true">
              <a:gsLst>
                <a:gs pos="0">
                  <a:srgbClr val="13426B">
                    <a:alpha val="100000"/>
                  </a:srgbClr>
                </a:gs>
                <a:gs pos="50000">
                  <a:srgbClr val="13426C">
                    <a:alpha val="100000"/>
                  </a:srgbClr>
                </a:gs>
                <a:gs pos="100000">
                  <a:srgbClr val="000000">
                    <a:alpha val="100000"/>
                  </a:srgbClr>
                </a:gs>
              </a:gsLst>
              <a:lin ang="5400000"/>
            </a:gradFill>
          </p:spPr>
        </p:sp>
        <p:sp>
          <p:nvSpPr>
            <p:cNvPr name="Freeform 5" id="5"/>
            <p:cNvSpPr/>
            <p:nvPr/>
          </p:nvSpPr>
          <p:spPr>
            <a:xfrm flipH="false" flipV="false" rot="0">
              <a:off x="0" y="0"/>
              <a:ext cx="24422100" cy="6876980"/>
            </a:xfrm>
            <a:custGeom>
              <a:avLst/>
              <a:gdLst/>
              <a:ahLst/>
              <a:cxnLst/>
              <a:rect r="r" b="b" t="t" l="l"/>
              <a:pathLst>
                <a:path h="6876980" w="24422100">
                  <a:moveTo>
                    <a:pt x="19050" y="0"/>
                  </a:moveTo>
                  <a:lnTo>
                    <a:pt x="24403050" y="0"/>
                  </a:lnTo>
                  <a:cubicBezTo>
                    <a:pt x="24413590" y="0"/>
                    <a:pt x="24422100" y="10581"/>
                    <a:pt x="24422100" y="23690"/>
                  </a:cubicBezTo>
                  <a:lnTo>
                    <a:pt x="24422100" y="6853291"/>
                  </a:lnTo>
                  <a:cubicBezTo>
                    <a:pt x="24422100" y="6866399"/>
                    <a:pt x="24413590" y="6876980"/>
                    <a:pt x="24403050" y="6876980"/>
                  </a:cubicBezTo>
                  <a:lnTo>
                    <a:pt x="19050" y="6876980"/>
                  </a:lnTo>
                  <a:cubicBezTo>
                    <a:pt x="8509" y="6876980"/>
                    <a:pt x="0" y="6866399"/>
                    <a:pt x="0" y="6853291"/>
                  </a:cubicBezTo>
                  <a:lnTo>
                    <a:pt x="0" y="23690"/>
                  </a:lnTo>
                  <a:cubicBezTo>
                    <a:pt x="0" y="10581"/>
                    <a:pt x="8509" y="0"/>
                    <a:pt x="19050" y="0"/>
                  </a:cubicBezTo>
                  <a:moveTo>
                    <a:pt x="19050" y="47380"/>
                  </a:moveTo>
                  <a:lnTo>
                    <a:pt x="19050" y="23690"/>
                  </a:lnTo>
                  <a:lnTo>
                    <a:pt x="38100" y="23690"/>
                  </a:lnTo>
                  <a:lnTo>
                    <a:pt x="38100" y="6853291"/>
                  </a:lnTo>
                  <a:lnTo>
                    <a:pt x="19050" y="6853291"/>
                  </a:lnTo>
                  <a:lnTo>
                    <a:pt x="19050" y="6829601"/>
                  </a:lnTo>
                  <a:lnTo>
                    <a:pt x="24403050" y="6829601"/>
                  </a:lnTo>
                  <a:lnTo>
                    <a:pt x="24403050" y="6853291"/>
                  </a:lnTo>
                  <a:lnTo>
                    <a:pt x="24384000" y="6853291"/>
                  </a:lnTo>
                  <a:lnTo>
                    <a:pt x="24384000" y="23690"/>
                  </a:lnTo>
                  <a:lnTo>
                    <a:pt x="24403050" y="23690"/>
                  </a:lnTo>
                  <a:lnTo>
                    <a:pt x="24403050" y="47380"/>
                  </a:lnTo>
                  <a:lnTo>
                    <a:pt x="19050" y="47380"/>
                  </a:lnTo>
                  <a:close/>
                </a:path>
              </a:pathLst>
            </a:custGeom>
            <a:solidFill>
              <a:srgbClr val="042433"/>
            </a:solidFill>
          </p:spPr>
        </p:sp>
      </p:grpSp>
      <p:sp>
        <p:nvSpPr>
          <p:cNvPr name="Freeform 6" id="6" descr="Buy with cash"/>
          <p:cNvSpPr/>
          <p:nvPr/>
        </p:nvSpPr>
        <p:spPr>
          <a:xfrm flipH="false" flipV="false" rot="0">
            <a:off x="3789528" y="5689911"/>
            <a:ext cx="1720852" cy="1601268"/>
          </a:xfrm>
          <a:custGeom>
            <a:avLst/>
            <a:gdLst/>
            <a:ahLst/>
            <a:cxnLst/>
            <a:rect r="r" b="b" t="t" l="l"/>
            <a:pathLst>
              <a:path h="1601268" w="1720852">
                <a:moveTo>
                  <a:pt x="0" y="0"/>
                </a:moveTo>
                <a:lnTo>
                  <a:pt x="1720853" y="0"/>
                </a:lnTo>
                <a:lnTo>
                  <a:pt x="1720853" y="1601268"/>
                </a:lnTo>
                <a:lnTo>
                  <a:pt x="0" y="1601268"/>
                </a:lnTo>
                <a:lnTo>
                  <a:pt x="0" y="0"/>
                </a:lnTo>
                <a:close/>
              </a:path>
            </a:pathLst>
          </a:custGeom>
          <a:blipFill>
            <a:blip r:embed="rId3"/>
            <a:stretch>
              <a:fillRect l="0" t="0" r="-3774" b="0"/>
            </a:stretch>
          </a:blipFill>
        </p:spPr>
      </p:sp>
      <p:sp>
        <p:nvSpPr>
          <p:cNvPr name="Freeform 7" id="7" descr="Purchase with confidence"/>
          <p:cNvSpPr/>
          <p:nvPr/>
        </p:nvSpPr>
        <p:spPr>
          <a:xfrm flipH="false" flipV="false" rot="0">
            <a:off x="8052231" y="5572698"/>
            <a:ext cx="2183538" cy="1601268"/>
          </a:xfrm>
          <a:custGeom>
            <a:avLst/>
            <a:gdLst/>
            <a:ahLst/>
            <a:cxnLst/>
            <a:rect r="r" b="b" t="t" l="l"/>
            <a:pathLst>
              <a:path h="1601268" w="2183538">
                <a:moveTo>
                  <a:pt x="0" y="0"/>
                </a:moveTo>
                <a:lnTo>
                  <a:pt x="2183538" y="0"/>
                </a:lnTo>
                <a:lnTo>
                  <a:pt x="2183538" y="1601268"/>
                </a:lnTo>
                <a:lnTo>
                  <a:pt x="0" y="1601268"/>
                </a:lnTo>
                <a:lnTo>
                  <a:pt x="0" y="0"/>
                </a:lnTo>
                <a:close/>
              </a:path>
            </a:pathLst>
          </a:custGeom>
          <a:blipFill>
            <a:blip r:embed="rId4"/>
            <a:stretch>
              <a:fillRect l="0" t="0" r="-3774" b="0"/>
            </a:stretch>
          </a:blipFill>
        </p:spPr>
      </p:sp>
      <p:sp>
        <p:nvSpPr>
          <p:cNvPr name="Freeform 8" id="8" descr="Move only once"/>
          <p:cNvSpPr/>
          <p:nvPr/>
        </p:nvSpPr>
        <p:spPr>
          <a:xfrm flipH="false" flipV="false" rot="0">
            <a:off x="12476061" y="5600700"/>
            <a:ext cx="2190057" cy="1659078"/>
          </a:xfrm>
          <a:custGeom>
            <a:avLst/>
            <a:gdLst/>
            <a:ahLst/>
            <a:cxnLst/>
            <a:rect r="r" b="b" t="t" l="l"/>
            <a:pathLst>
              <a:path h="1659078" w="2190057">
                <a:moveTo>
                  <a:pt x="0" y="0"/>
                </a:moveTo>
                <a:lnTo>
                  <a:pt x="2190057" y="0"/>
                </a:lnTo>
                <a:lnTo>
                  <a:pt x="2190057" y="1659078"/>
                </a:lnTo>
                <a:lnTo>
                  <a:pt x="0" y="1659078"/>
                </a:lnTo>
                <a:lnTo>
                  <a:pt x="0" y="0"/>
                </a:lnTo>
                <a:close/>
              </a:path>
            </a:pathLst>
          </a:custGeom>
          <a:blipFill>
            <a:blip r:embed="rId5"/>
            <a:stretch>
              <a:fillRect l="0" t="0" r="-3773" b="0"/>
            </a:stretch>
          </a:blipFill>
        </p:spPr>
      </p:sp>
      <p:sp>
        <p:nvSpPr>
          <p:cNvPr name="TextBox 9" id="9"/>
          <p:cNvSpPr txBox="true"/>
          <p:nvPr/>
        </p:nvSpPr>
        <p:spPr>
          <a:xfrm rot="0">
            <a:off x="3564192" y="7494434"/>
            <a:ext cx="2217693" cy="359262"/>
          </a:xfrm>
          <a:prstGeom prst="rect">
            <a:avLst/>
          </a:prstGeom>
        </p:spPr>
        <p:txBody>
          <a:bodyPr anchor="t" rtlCol="false" tIns="0" lIns="0" bIns="0" rIns="0">
            <a:spAutoFit/>
          </a:bodyPr>
          <a:lstStyle/>
          <a:p>
            <a:pPr algn="ctr">
              <a:lnSpc>
                <a:spcPts val="2160"/>
              </a:lnSpc>
            </a:pPr>
            <a:r>
              <a:rPr lang="en-US" b="true" sz="1800">
                <a:solidFill>
                  <a:srgbClr val="F18C21"/>
                </a:solidFill>
                <a:latin typeface="Arimo Bold"/>
                <a:ea typeface="Arimo Bold"/>
                <a:cs typeface="Arimo Bold"/>
                <a:sym typeface="Arimo Bold"/>
              </a:rPr>
              <a:t>BUY WITH CASH</a:t>
            </a:r>
          </a:p>
          <a:p>
            <a:pPr algn="ctr">
              <a:lnSpc>
                <a:spcPts val="2160"/>
              </a:lnSpc>
            </a:pPr>
          </a:p>
          <a:p>
            <a:pPr algn="ctr">
              <a:lnSpc>
                <a:spcPts val="2160"/>
              </a:lnSpc>
            </a:pPr>
          </a:p>
        </p:txBody>
      </p:sp>
      <p:sp>
        <p:nvSpPr>
          <p:cNvPr name="TextBox 10" id="10"/>
          <p:cNvSpPr txBox="true"/>
          <p:nvPr/>
        </p:nvSpPr>
        <p:spPr>
          <a:xfrm rot="0">
            <a:off x="2735162" y="8024427"/>
            <a:ext cx="4045599" cy="340212"/>
          </a:xfrm>
          <a:prstGeom prst="rect">
            <a:avLst/>
          </a:prstGeom>
        </p:spPr>
        <p:txBody>
          <a:bodyPr anchor="t" rtlCol="false" tIns="0" lIns="0" bIns="0" rIns="0">
            <a:spAutoFit/>
          </a:bodyPr>
          <a:lstStyle/>
          <a:p>
            <a:pPr algn="ctr">
              <a:lnSpc>
                <a:spcPts val="1889"/>
              </a:lnSpc>
            </a:pPr>
            <a:r>
              <a:rPr lang="en-US" sz="1575">
                <a:solidFill>
                  <a:srgbClr val="FFFFFF"/>
                </a:solidFill>
                <a:latin typeface="Montserrat"/>
                <a:ea typeface="Montserrat"/>
                <a:cs typeface="Montserrat"/>
                <a:sym typeface="Montserrat"/>
              </a:rPr>
              <a:t>You become a cash buyer with no contingencies. Cash offers are 3x more likely to win.</a:t>
            </a:r>
          </a:p>
          <a:p>
            <a:pPr algn="ctr">
              <a:lnSpc>
                <a:spcPts val="1889"/>
              </a:lnSpc>
            </a:pPr>
          </a:p>
        </p:txBody>
      </p:sp>
      <p:sp>
        <p:nvSpPr>
          <p:cNvPr name="TextBox 11" id="11"/>
          <p:cNvSpPr txBox="true"/>
          <p:nvPr/>
        </p:nvSpPr>
        <p:spPr>
          <a:xfrm rot="0">
            <a:off x="7240276" y="7326236"/>
            <a:ext cx="3973794" cy="359262"/>
          </a:xfrm>
          <a:prstGeom prst="rect">
            <a:avLst/>
          </a:prstGeom>
        </p:spPr>
        <p:txBody>
          <a:bodyPr anchor="t" rtlCol="false" tIns="0" lIns="0" bIns="0" rIns="0">
            <a:spAutoFit/>
          </a:bodyPr>
          <a:lstStyle/>
          <a:p>
            <a:pPr algn="ctr">
              <a:lnSpc>
                <a:spcPts val="2160"/>
              </a:lnSpc>
            </a:pPr>
            <a:r>
              <a:rPr lang="en-US" b="true" sz="1800">
                <a:solidFill>
                  <a:srgbClr val="F18C21"/>
                </a:solidFill>
                <a:latin typeface="Arimo Bold"/>
                <a:ea typeface="Arimo Bold"/>
                <a:cs typeface="Arimo Bold"/>
                <a:sym typeface="Arimo Bold"/>
              </a:rPr>
              <a:t>PURCHASE WITH </a:t>
            </a:r>
          </a:p>
          <a:p>
            <a:pPr algn="ctr">
              <a:lnSpc>
                <a:spcPts val="2160"/>
              </a:lnSpc>
            </a:pPr>
            <a:r>
              <a:rPr lang="en-US" b="true" sz="1800">
                <a:solidFill>
                  <a:srgbClr val="F18C21"/>
                </a:solidFill>
                <a:latin typeface="Arimo Bold"/>
                <a:ea typeface="Arimo Bold"/>
                <a:cs typeface="Arimo Bold"/>
                <a:sym typeface="Arimo Bold"/>
              </a:rPr>
              <a:t>CONFIDENCE</a:t>
            </a:r>
          </a:p>
          <a:p>
            <a:pPr algn="ctr">
              <a:lnSpc>
                <a:spcPts val="2160"/>
              </a:lnSpc>
            </a:pPr>
          </a:p>
          <a:p>
            <a:pPr algn="ctr">
              <a:lnSpc>
                <a:spcPts val="2160"/>
              </a:lnSpc>
            </a:pPr>
          </a:p>
        </p:txBody>
      </p:sp>
      <p:sp>
        <p:nvSpPr>
          <p:cNvPr name="TextBox 12" id="12"/>
          <p:cNvSpPr txBox="true"/>
          <p:nvPr/>
        </p:nvSpPr>
        <p:spPr>
          <a:xfrm rot="0">
            <a:off x="7186887" y="8024427"/>
            <a:ext cx="4091511" cy="340212"/>
          </a:xfrm>
          <a:prstGeom prst="rect">
            <a:avLst/>
          </a:prstGeom>
        </p:spPr>
        <p:txBody>
          <a:bodyPr anchor="t" rtlCol="false" tIns="0" lIns="0" bIns="0" rIns="0">
            <a:spAutoFit/>
          </a:bodyPr>
          <a:lstStyle/>
          <a:p>
            <a:pPr algn="ctr">
              <a:lnSpc>
                <a:spcPts val="1889"/>
              </a:lnSpc>
            </a:pPr>
            <a:r>
              <a:rPr lang="en-US" sz="1575">
                <a:solidFill>
                  <a:srgbClr val="FFFFFF"/>
                </a:solidFill>
                <a:latin typeface="Montserrat"/>
                <a:ea typeface="Montserrat"/>
                <a:cs typeface="Montserrat"/>
                <a:sym typeface="Montserrat"/>
              </a:rPr>
              <a:t>Secure your dream home in half the time of a typical financed offer.</a:t>
            </a:r>
          </a:p>
          <a:p>
            <a:pPr algn="ctr">
              <a:lnSpc>
                <a:spcPts val="1889"/>
              </a:lnSpc>
            </a:pPr>
          </a:p>
        </p:txBody>
      </p:sp>
      <p:sp>
        <p:nvSpPr>
          <p:cNvPr name="TextBox 13" id="13"/>
          <p:cNvSpPr txBox="true"/>
          <p:nvPr/>
        </p:nvSpPr>
        <p:spPr>
          <a:xfrm rot="0">
            <a:off x="12322081" y="7494434"/>
            <a:ext cx="2529561" cy="819150"/>
          </a:xfrm>
          <a:prstGeom prst="rect">
            <a:avLst/>
          </a:prstGeom>
        </p:spPr>
        <p:txBody>
          <a:bodyPr anchor="t" rtlCol="false" tIns="0" lIns="0" bIns="0" rIns="0">
            <a:spAutoFit/>
          </a:bodyPr>
          <a:lstStyle/>
          <a:p>
            <a:pPr algn="ctr">
              <a:lnSpc>
                <a:spcPts val="2160"/>
              </a:lnSpc>
            </a:pPr>
            <a:r>
              <a:rPr lang="en-US" b="true" sz="1800">
                <a:solidFill>
                  <a:srgbClr val="F18C21"/>
                </a:solidFill>
                <a:latin typeface="Arimo Bold"/>
                <a:ea typeface="Arimo Bold"/>
                <a:cs typeface="Arimo Bold"/>
                <a:sym typeface="Arimo Bold"/>
              </a:rPr>
              <a:t>MOVE ONLY ONCE</a:t>
            </a:r>
          </a:p>
          <a:p>
            <a:pPr algn="ctr">
              <a:lnSpc>
                <a:spcPts val="2160"/>
              </a:lnSpc>
            </a:pPr>
          </a:p>
          <a:p>
            <a:pPr algn="ctr">
              <a:lnSpc>
                <a:spcPts val="2160"/>
              </a:lnSpc>
            </a:pPr>
          </a:p>
        </p:txBody>
      </p:sp>
      <p:sp>
        <p:nvSpPr>
          <p:cNvPr name="TextBox 14" id="14"/>
          <p:cNvSpPr txBox="true"/>
          <p:nvPr/>
        </p:nvSpPr>
        <p:spPr>
          <a:xfrm rot="0">
            <a:off x="11694628" y="8024427"/>
            <a:ext cx="3913010" cy="340212"/>
          </a:xfrm>
          <a:prstGeom prst="rect">
            <a:avLst/>
          </a:prstGeom>
        </p:spPr>
        <p:txBody>
          <a:bodyPr anchor="t" rtlCol="false" tIns="0" lIns="0" bIns="0" rIns="0">
            <a:spAutoFit/>
          </a:bodyPr>
          <a:lstStyle/>
          <a:p>
            <a:pPr algn="ctr">
              <a:lnSpc>
                <a:spcPts val="1889"/>
              </a:lnSpc>
            </a:pPr>
            <a:r>
              <a:rPr lang="en-US" sz="1575">
                <a:solidFill>
                  <a:srgbClr val="FFFFFF"/>
                </a:solidFill>
                <a:latin typeface="Montserrat"/>
                <a:ea typeface="Montserrat"/>
                <a:cs typeface="Montserrat"/>
                <a:sym typeface="Montserrat"/>
              </a:rPr>
              <a:t>You avoid the hassle of moving twice. You can move directly into your new home before selling your old one.</a:t>
            </a:r>
          </a:p>
        </p:txBody>
      </p:sp>
      <p:sp>
        <p:nvSpPr>
          <p:cNvPr name="TextBox 15" id="15"/>
          <p:cNvSpPr txBox="true"/>
          <p:nvPr/>
        </p:nvSpPr>
        <p:spPr>
          <a:xfrm rot="0">
            <a:off x="1288485" y="1241960"/>
            <a:ext cx="14626998" cy="606933"/>
          </a:xfrm>
          <a:prstGeom prst="rect">
            <a:avLst/>
          </a:prstGeom>
        </p:spPr>
        <p:txBody>
          <a:bodyPr anchor="t" rtlCol="false" tIns="0" lIns="0" bIns="0" rIns="0">
            <a:spAutoFit/>
          </a:bodyPr>
          <a:lstStyle/>
          <a:p>
            <a:pPr algn="l">
              <a:lnSpc>
                <a:spcPts val="4536"/>
              </a:lnSpc>
            </a:pPr>
            <a:r>
              <a:rPr lang="en-US" b="true" sz="4200">
                <a:solidFill>
                  <a:srgbClr val="FFFFFF"/>
                </a:solidFill>
                <a:latin typeface="Arimo Bold"/>
                <a:ea typeface="Arimo Bold"/>
                <a:cs typeface="Arimo Bold"/>
                <a:sym typeface="Arimo Bold"/>
              </a:rPr>
              <a:t>Submit an All-Cash Offer…</a:t>
            </a:r>
            <a:r>
              <a:rPr lang="en-US" b="true" sz="4200">
                <a:solidFill>
                  <a:srgbClr val="F18C21"/>
                </a:solidFill>
                <a:latin typeface="Arimo Bold"/>
                <a:ea typeface="Arimo Bold"/>
                <a:cs typeface="Arimo Bold"/>
                <a:sym typeface="Arimo Bold"/>
              </a:rPr>
              <a:t>WITHOUT THE CASH!</a:t>
            </a:r>
          </a:p>
        </p:txBody>
      </p:sp>
      <p:sp>
        <p:nvSpPr>
          <p:cNvPr name="Freeform 16" id="16"/>
          <p:cNvSpPr/>
          <p:nvPr/>
        </p:nvSpPr>
        <p:spPr>
          <a:xfrm flipH="false" flipV="false" rot="0">
            <a:off x="14286673" y="8896928"/>
            <a:ext cx="3444044" cy="443595"/>
          </a:xfrm>
          <a:custGeom>
            <a:avLst/>
            <a:gdLst/>
            <a:ahLst/>
            <a:cxnLst/>
            <a:rect r="r" b="b" t="t" l="l"/>
            <a:pathLst>
              <a:path h="443595" w="3444044">
                <a:moveTo>
                  <a:pt x="0" y="0"/>
                </a:moveTo>
                <a:lnTo>
                  <a:pt x="3444044" y="0"/>
                </a:lnTo>
                <a:lnTo>
                  <a:pt x="3444044" y="443595"/>
                </a:lnTo>
                <a:lnTo>
                  <a:pt x="0" y="443595"/>
                </a:lnTo>
                <a:lnTo>
                  <a:pt x="0" y="0"/>
                </a:lnTo>
                <a:close/>
              </a:path>
            </a:pathLst>
          </a:custGeom>
          <a:blipFill>
            <a:blip r:embed="rId6"/>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13426B">
                <a:alpha val="100000"/>
              </a:srgbClr>
            </a:gs>
            <a:gs pos="50000">
              <a:srgbClr val="13426C">
                <a:alpha val="100000"/>
              </a:srgbClr>
            </a:gs>
            <a:gs pos="100000">
              <a:srgbClr val="000000">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074986" y="3309735"/>
            <a:ext cx="4250761" cy="4422118"/>
          </a:xfrm>
          <a:custGeom>
            <a:avLst/>
            <a:gdLst/>
            <a:ahLst/>
            <a:cxnLst/>
            <a:rect r="r" b="b" t="t" l="l"/>
            <a:pathLst>
              <a:path h="4422118" w="4250761">
                <a:moveTo>
                  <a:pt x="0" y="0"/>
                </a:moveTo>
                <a:lnTo>
                  <a:pt x="4250760" y="0"/>
                </a:lnTo>
                <a:lnTo>
                  <a:pt x="4250760" y="4422117"/>
                </a:lnTo>
                <a:lnTo>
                  <a:pt x="0" y="4422117"/>
                </a:lnTo>
                <a:lnTo>
                  <a:pt x="0" y="0"/>
                </a:lnTo>
                <a:close/>
              </a:path>
            </a:pathLst>
          </a:custGeom>
          <a:blipFill>
            <a:blip r:embed="rId2"/>
            <a:stretch>
              <a:fillRect l="0" t="0" r="0" b="0"/>
            </a:stretch>
          </a:blipFill>
        </p:spPr>
      </p:sp>
      <p:sp>
        <p:nvSpPr>
          <p:cNvPr name="Freeform 3" id="3"/>
          <p:cNvSpPr/>
          <p:nvPr/>
        </p:nvSpPr>
        <p:spPr>
          <a:xfrm flipH="false" flipV="false" rot="0">
            <a:off x="13054825" y="3309735"/>
            <a:ext cx="4250761" cy="4422118"/>
          </a:xfrm>
          <a:custGeom>
            <a:avLst/>
            <a:gdLst/>
            <a:ahLst/>
            <a:cxnLst/>
            <a:rect r="r" b="b" t="t" l="l"/>
            <a:pathLst>
              <a:path h="4422118" w="4250761">
                <a:moveTo>
                  <a:pt x="0" y="0"/>
                </a:moveTo>
                <a:lnTo>
                  <a:pt x="4250761" y="0"/>
                </a:lnTo>
                <a:lnTo>
                  <a:pt x="4250761" y="4422117"/>
                </a:lnTo>
                <a:lnTo>
                  <a:pt x="0" y="4422117"/>
                </a:lnTo>
                <a:lnTo>
                  <a:pt x="0" y="0"/>
                </a:lnTo>
                <a:close/>
              </a:path>
            </a:pathLst>
          </a:custGeom>
          <a:blipFill>
            <a:blip r:embed="rId2"/>
            <a:stretch>
              <a:fillRect l="0" t="0" r="0" b="0"/>
            </a:stretch>
          </a:blipFill>
        </p:spPr>
      </p:sp>
      <p:sp>
        <p:nvSpPr>
          <p:cNvPr name="Freeform 4" id="4"/>
          <p:cNvSpPr/>
          <p:nvPr/>
        </p:nvSpPr>
        <p:spPr>
          <a:xfrm flipH="false" flipV="false" rot="0">
            <a:off x="4223841" y="1028700"/>
            <a:ext cx="9840317" cy="1267440"/>
          </a:xfrm>
          <a:custGeom>
            <a:avLst/>
            <a:gdLst/>
            <a:ahLst/>
            <a:cxnLst/>
            <a:rect r="r" b="b" t="t" l="l"/>
            <a:pathLst>
              <a:path h="1267440" w="9840317">
                <a:moveTo>
                  <a:pt x="0" y="0"/>
                </a:moveTo>
                <a:lnTo>
                  <a:pt x="9840318" y="0"/>
                </a:lnTo>
                <a:lnTo>
                  <a:pt x="9840318" y="1267440"/>
                </a:lnTo>
                <a:lnTo>
                  <a:pt x="0" y="1267440"/>
                </a:lnTo>
                <a:lnTo>
                  <a:pt x="0" y="0"/>
                </a:lnTo>
                <a:close/>
              </a:path>
            </a:pathLst>
          </a:custGeom>
          <a:blipFill>
            <a:blip r:embed="rId3"/>
            <a:stretch>
              <a:fillRect l="0" t="0" r="0" b="0"/>
            </a:stretch>
          </a:blipFill>
        </p:spPr>
      </p:sp>
      <p:sp>
        <p:nvSpPr>
          <p:cNvPr name="TextBox 5" id="5"/>
          <p:cNvSpPr txBox="true"/>
          <p:nvPr/>
        </p:nvSpPr>
        <p:spPr>
          <a:xfrm rot="0">
            <a:off x="6668883" y="4153117"/>
            <a:ext cx="5042805" cy="2687728"/>
          </a:xfrm>
          <a:prstGeom prst="rect">
            <a:avLst/>
          </a:prstGeom>
        </p:spPr>
        <p:txBody>
          <a:bodyPr anchor="t" rtlCol="false" tIns="0" lIns="0" bIns="0" rIns="0">
            <a:spAutoFit/>
          </a:bodyPr>
          <a:lstStyle/>
          <a:p>
            <a:pPr algn="ctr">
              <a:lnSpc>
                <a:spcPts val="3039"/>
              </a:lnSpc>
            </a:pPr>
            <a:r>
              <a:rPr lang="en-US" sz="2170">
                <a:solidFill>
                  <a:srgbClr val="FFFFFF"/>
                </a:solidFill>
                <a:latin typeface="Monument"/>
                <a:ea typeface="Monument"/>
                <a:cs typeface="Monument"/>
                <a:sym typeface="Monument"/>
              </a:rPr>
              <a:t>OUR GOAL IS TO HELP YOU ACCRUE WEALTH THROUGH THE ACQUISITION OF REAL ESTATE AND OUR MANAGEMENT OF THAT DEBT.</a:t>
            </a:r>
          </a:p>
        </p:txBody>
      </p:sp>
      <p:sp>
        <p:nvSpPr>
          <p:cNvPr name="TextBox 6" id="6"/>
          <p:cNvSpPr txBox="true"/>
          <p:nvPr/>
        </p:nvSpPr>
        <p:spPr>
          <a:xfrm rot="0">
            <a:off x="6769172" y="7423222"/>
            <a:ext cx="4842226" cy="308631"/>
          </a:xfrm>
          <a:prstGeom prst="rect">
            <a:avLst/>
          </a:prstGeom>
        </p:spPr>
        <p:txBody>
          <a:bodyPr anchor="t" rtlCol="false" tIns="0" lIns="0" bIns="0" rIns="0">
            <a:spAutoFit/>
          </a:bodyPr>
          <a:lstStyle/>
          <a:p>
            <a:pPr algn="ctr">
              <a:lnSpc>
                <a:spcPts val="2515"/>
              </a:lnSpc>
            </a:pPr>
            <a:r>
              <a:rPr lang="en-US" sz="1796">
                <a:solidFill>
                  <a:srgbClr val="FFFFFF"/>
                </a:solidFill>
                <a:latin typeface="Monument"/>
                <a:ea typeface="Monument"/>
                <a:cs typeface="Monument"/>
                <a:sym typeface="Monument"/>
              </a:rPr>
              <a:t>WWW..COM</a:t>
            </a:r>
          </a:p>
        </p:txBody>
      </p:sp>
      <p:sp>
        <p:nvSpPr>
          <p:cNvPr name="TextBox 7" id="7"/>
          <p:cNvSpPr txBox="true"/>
          <p:nvPr/>
        </p:nvSpPr>
        <p:spPr>
          <a:xfrm rot="0">
            <a:off x="873737" y="7088828"/>
            <a:ext cx="4842226" cy="624803"/>
          </a:xfrm>
          <a:prstGeom prst="rect">
            <a:avLst/>
          </a:prstGeom>
        </p:spPr>
        <p:txBody>
          <a:bodyPr anchor="t" rtlCol="false" tIns="0" lIns="0" bIns="0" rIns="0">
            <a:spAutoFit/>
          </a:bodyPr>
          <a:lstStyle/>
          <a:p>
            <a:pPr algn="ctr">
              <a:lnSpc>
                <a:spcPts val="2515"/>
              </a:lnSpc>
            </a:pPr>
            <a:r>
              <a:rPr lang="en-US" sz="1796">
                <a:solidFill>
                  <a:srgbClr val="0E416B"/>
                </a:solidFill>
                <a:latin typeface="Monument"/>
                <a:ea typeface="Monument"/>
                <a:cs typeface="Monument"/>
                <a:sym typeface="Monument"/>
              </a:rPr>
              <a:t>Name</a:t>
            </a:r>
          </a:p>
          <a:p>
            <a:pPr algn="ctr">
              <a:lnSpc>
                <a:spcPts val="2515"/>
              </a:lnSpc>
            </a:pPr>
            <a:r>
              <a:rPr lang="en-US" sz="1796">
                <a:solidFill>
                  <a:srgbClr val="0E416B"/>
                </a:solidFill>
                <a:latin typeface="Monument"/>
                <a:ea typeface="Monument"/>
                <a:cs typeface="Monument"/>
                <a:sym typeface="Monument"/>
              </a:rPr>
              <a:t>NMLS #123456</a:t>
            </a:r>
          </a:p>
        </p:txBody>
      </p:sp>
      <p:sp>
        <p:nvSpPr>
          <p:cNvPr name="TextBox 8" id="8"/>
          <p:cNvSpPr txBox="true"/>
          <p:nvPr/>
        </p:nvSpPr>
        <p:spPr>
          <a:xfrm rot="0">
            <a:off x="12904711" y="7088828"/>
            <a:ext cx="4842226" cy="624803"/>
          </a:xfrm>
          <a:prstGeom prst="rect">
            <a:avLst/>
          </a:prstGeom>
        </p:spPr>
        <p:txBody>
          <a:bodyPr anchor="t" rtlCol="false" tIns="0" lIns="0" bIns="0" rIns="0">
            <a:spAutoFit/>
          </a:bodyPr>
          <a:lstStyle/>
          <a:p>
            <a:pPr algn="ctr">
              <a:lnSpc>
                <a:spcPts val="2515"/>
              </a:lnSpc>
            </a:pPr>
            <a:r>
              <a:rPr lang="en-US" sz="1796">
                <a:solidFill>
                  <a:srgbClr val="0E416B"/>
                </a:solidFill>
                <a:latin typeface="Monument"/>
                <a:ea typeface="Monument"/>
                <a:cs typeface="Monument"/>
                <a:sym typeface="Monument"/>
              </a:rPr>
              <a:t>Name</a:t>
            </a:r>
          </a:p>
          <a:p>
            <a:pPr algn="ctr">
              <a:lnSpc>
                <a:spcPts val="2515"/>
              </a:lnSpc>
            </a:pPr>
            <a:r>
              <a:rPr lang="en-US" sz="1796">
                <a:solidFill>
                  <a:srgbClr val="0E416B"/>
                </a:solidFill>
                <a:latin typeface="Monument"/>
                <a:ea typeface="Monument"/>
                <a:cs typeface="Monument"/>
                <a:sym typeface="Monument"/>
              </a:rPr>
              <a:t>NMLS# 123456</a:t>
            </a:r>
          </a:p>
        </p:txBody>
      </p:sp>
      <p:sp>
        <p:nvSpPr>
          <p:cNvPr name="TextBox 9" id="9"/>
          <p:cNvSpPr txBox="true"/>
          <p:nvPr/>
        </p:nvSpPr>
        <p:spPr>
          <a:xfrm rot="0">
            <a:off x="8763419" y="8937844"/>
            <a:ext cx="8833099" cy="326774"/>
          </a:xfrm>
          <a:prstGeom prst="rect">
            <a:avLst/>
          </a:prstGeom>
        </p:spPr>
        <p:txBody>
          <a:bodyPr anchor="t" rtlCol="false" tIns="0" lIns="0" bIns="0" rIns="0">
            <a:spAutoFit/>
          </a:bodyPr>
          <a:lstStyle/>
          <a:p>
            <a:pPr algn="ctr">
              <a:lnSpc>
                <a:spcPts val="2715"/>
              </a:lnSpc>
              <a:spcBef>
                <a:spcPct val="0"/>
              </a:spcBef>
            </a:pPr>
            <a:r>
              <a:rPr lang="en-US" sz="1939">
                <a:solidFill>
                  <a:srgbClr val="FFFFFF"/>
                </a:solidFill>
                <a:latin typeface="Gotham"/>
                <a:ea typeface="Gotham"/>
                <a:cs typeface="Gotham"/>
                <a:sym typeface="Gotham"/>
              </a:rPr>
              <a:t>SecurityNational Mortgage Company NMLS #3116|Equal Housing Lender</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A white background with black dots  Description automatically generated"/>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15570940" y="9615054"/>
            <a:ext cx="2426114" cy="469048"/>
          </a:xfrm>
          <a:custGeom>
            <a:avLst/>
            <a:gdLst/>
            <a:ahLst/>
            <a:cxnLst/>
            <a:rect r="r" b="b" t="t" l="l"/>
            <a:pathLst>
              <a:path h="469048" w="2426114">
                <a:moveTo>
                  <a:pt x="0" y="0"/>
                </a:moveTo>
                <a:lnTo>
                  <a:pt x="2426114" y="0"/>
                </a:lnTo>
                <a:lnTo>
                  <a:pt x="2426114" y="469048"/>
                </a:lnTo>
                <a:lnTo>
                  <a:pt x="0" y="469048"/>
                </a:lnTo>
                <a:lnTo>
                  <a:pt x="0" y="0"/>
                </a:lnTo>
                <a:close/>
              </a:path>
            </a:pathLst>
          </a:custGeom>
          <a:blipFill>
            <a:blip r:embed="rId4"/>
            <a:stretch>
              <a:fillRect l="0" t="0" r="0" b="0"/>
            </a:stretch>
          </a:blipFill>
        </p:spPr>
      </p:sp>
      <p:grpSp>
        <p:nvGrpSpPr>
          <p:cNvPr name="Group 4" id="4"/>
          <p:cNvGrpSpPr/>
          <p:nvPr/>
        </p:nvGrpSpPr>
        <p:grpSpPr>
          <a:xfrm rot="0">
            <a:off x="0" y="0"/>
            <a:ext cx="5158854" cy="3787254"/>
            <a:chOff x="0" y="0"/>
            <a:chExt cx="6878472" cy="5049672"/>
          </a:xfrm>
        </p:grpSpPr>
        <p:sp>
          <p:nvSpPr>
            <p:cNvPr name="Freeform 5" id="5"/>
            <p:cNvSpPr/>
            <p:nvPr/>
          </p:nvSpPr>
          <p:spPr>
            <a:xfrm flipH="false" flipV="false" rot="0">
              <a:off x="0" y="0"/>
              <a:ext cx="6878447" cy="5049647"/>
            </a:xfrm>
            <a:custGeom>
              <a:avLst/>
              <a:gdLst/>
              <a:ahLst/>
              <a:cxnLst/>
              <a:rect r="r" b="b" t="t" l="l"/>
              <a:pathLst>
                <a:path h="5049647" w="6878447">
                  <a:moveTo>
                    <a:pt x="0" y="0"/>
                  </a:moveTo>
                  <a:lnTo>
                    <a:pt x="6878447" y="0"/>
                  </a:lnTo>
                  <a:lnTo>
                    <a:pt x="6878447" y="5049647"/>
                  </a:lnTo>
                  <a:lnTo>
                    <a:pt x="0" y="5049647"/>
                  </a:lnTo>
                  <a:close/>
                </a:path>
              </a:pathLst>
            </a:custGeom>
            <a:solidFill>
              <a:srgbClr val="FFFFFF"/>
            </a:solidFill>
          </p:spPr>
        </p:sp>
      </p:grpSp>
      <p:grpSp>
        <p:nvGrpSpPr>
          <p:cNvPr name="Group 6" id="6"/>
          <p:cNvGrpSpPr/>
          <p:nvPr/>
        </p:nvGrpSpPr>
        <p:grpSpPr>
          <a:xfrm rot="0">
            <a:off x="0" y="5266426"/>
            <a:ext cx="18288000" cy="5020574"/>
            <a:chOff x="0" y="0"/>
            <a:chExt cx="24384000" cy="6694098"/>
          </a:xfrm>
        </p:grpSpPr>
        <p:sp>
          <p:nvSpPr>
            <p:cNvPr name="Freeform 7" id="7"/>
            <p:cNvSpPr/>
            <p:nvPr/>
          </p:nvSpPr>
          <p:spPr>
            <a:xfrm flipH="false" flipV="false" rot="0">
              <a:off x="0" y="0"/>
              <a:ext cx="24384000" cy="6694043"/>
            </a:xfrm>
            <a:custGeom>
              <a:avLst/>
              <a:gdLst/>
              <a:ahLst/>
              <a:cxnLst/>
              <a:rect r="r" b="b" t="t" l="l"/>
              <a:pathLst>
                <a:path h="6694043" w="24384000">
                  <a:moveTo>
                    <a:pt x="0" y="0"/>
                  </a:moveTo>
                  <a:lnTo>
                    <a:pt x="24384000" y="0"/>
                  </a:lnTo>
                  <a:lnTo>
                    <a:pt x="24384000" y="6694043"/>
                  </a:lnTo>
                  <a:lnTo>
                    <a:pt x="0" y="6694043"/>
                  </a:lnTo>
                  <a:close/>
                </a:path>
              </a:pathLst>
            </a:custGeom>
            <a:gradFill rotWithShape="true">
              <a:gsLst>
                <a:gs pos="0">
                  <a:srgbClr val="13426B">
                    <a:alpha val="100000"/>
                  </a:srgbClr>
                </a:gs>
                <a:gs pos="50000">
                  <a:srgbClr val="13426C">
                    <a:alpha val="100000"/>
                  </a:srgbClr>
                </a:gs>
                <a:gs pos="100000">
                  <a:srgbClr val="000000">
                    <a:alpha val="100000"/>
                  </a:srgbClr>
                </a:gs>
              </a:gsLst>
              <a:lin ang="5400000"/>
            </a:gradFill>
          </p:spPr>
        </p:sp>
      </p:grpSp>
      <p:sp>
        <p:nvSpPr>
          <p:cNvPr name="Freeform 8" id="8" descr="A screenshot of a phone"/>
          <p:cNvSpPr/>
          <p:nvPr/>
        </p:nvSpPr>
        <p:spPr>
          <a:xfrm flipH="false" flipV="false" rot="0">
            <a:off x="414216" y="2135062"/>
            <a:ext cx="8474472" cy="6016875"/>
          </a:xfrm>
          <a:custGeom>
            <a:avLst/>
            <a:gdLst/>
            <a:ahLst/>
            <a:cxnLst/>
            <a:rect r="r" b="b" t="t" l="l"/>
            <a:pathLst>
              <a:path h="6016875" w="8474472">
                <a:moveTo>
                  <a:pt x="0" y="0"/>
                </a:moveTo>
                <a:lnTo>
                  <a:pt x="8474472" y="0"/>
                </a:lnTo>
                <a:lnTo>
                  <a:pt x="8474472" y="6016875"/>
                </a:lnTo>
                <a:lnTo>
                  <a:pt x="0" y="6016875"/>
                </a:lnTo>
                <a:lnTo>
                  <a:pt x="0" y="0"/>
                </a:lnTo>
                <a:close/>
              </a:path>
            </a:pathLst>
          </a:custGeom>
          <a:blipFill>
            <a:blip r:embed="rId5"/>
            <a:stretch>
              <a:fillRect l="0" t="-19" r="0" b="-19"/>
            </a:stretch>
          </a:blipFill>
        </p:spPr>
      </p:sp>
      <p:sp>
        <p:nvSpPr>
          <p:cNvPr name="Freeform 9" id="9" descr="Image"/>
          <p:cNvSpPr/>
          <p:nvPr/>
        </p:nvSpPr>
        <p:spPr>
          <a:xfrm flipH="false" flipV="false" rot="0">
            <a:off x="9399315" y="2135062"/>
            <a:ext cx="8331402" cy="6102752"/>
          </a:xfrm>
          <a:custGeom>
            <a:avLst/>
            <a:gdLst/>
            <a:ahLst/>
            <a:cxnLst/>
            <a:rect r="r" b="b" t="t" l="l"/>
            <a:pathLst>
              <a:path h="6102752" w="8331402">
                <a:moveTo>
                  <a:pt x="0" y="0"/>
                </a:moveTo>
                <a:lnTo>
                  <a:pt x="8331402" y="0"/>
                </a:lnTo>
                <a:lnTo>
                  <a:pt x="8331402" y="6102752"/>
                </a:lnTo>
                <a:lnTo>
                  <a:pt x="0" y="6102752"/>
                </a:lnTo>
                <a:lnTo>
                  <a:pt x="0" y="0"/>
                </a:lnTo>
                <a:close/>
              </a:path>
            </a:pathLst>
          </a:custGeom>
          <a:blipFill>
            <a:blip r:embed="rId6"/>
            <a:stretch>
              <a:fillRect l="0" t="-30" r="0" b="-30"/>
            </a:stretch>
          </a:blipFill>
        </p:spPr>
      </p:sp>
      <p:sp>
        <p:nvSpPr>
          <p:cNvPr name="TextBox 10" id="10"/>
          <p:cNvSpPr txBox="true"/>
          <p:nvPr/>
        </p:nvSpPr>
        <p:spPr>
          <a:xfrm rot="0">
            <a:off x="1028700" y="8931526"/>
            <a:ext cx="8833099" cy="326774"/>
          </a:xfrm>
          <a:prstGeom prst="rect">
            <a:avLst/>
          </a:prstGeom>
        </p:spPr>
        <p:txBody>
          <a:bodyPr anchor="t" rtlCol="false" tIns="0" lIns="0" bIns="0" rIns="0">
            <a:spAutoFit/>
          </a:bodyPr>
          <a:lstStyle/>
          <a:p>
            <a:pPr algn="ctr">
              <a:lnSpc>
                <a:spcPts val="2715"/>
              </a:lnSpc>
              <a:spcBef>
                <a:spcPct val="0"/>
              </a:spcBef>
            </a:pPr>
            <a:r>
              <a:rPr lang="en-US" sz="1939">
                <a:solidFill>
                  <a:srgbClr val="FFFFFF"/>
                </a:solidFill>
                <a:latin typeface="Gotham"/>
                <a:ea typeface="Gotham"/>
                <a:cs typeface="Gotham"/>
                <a:sym typeface="Gotham"/>
              </a:rPr>
              <a:t>SecurityNational Mortgage Company NMLS #3116|Equal Housing Lender</a:t>
            </a:r>
          </a:p>
        </p:txBody>
      </p:sp>
      <p:sp>
        <p:nvSpPr>
          <p:cNvPr name="Freeform 11" id="11"/>
          <p:cNvSpPr/>
          <p:nvPr/>
        </p:nvSpPr>
        <p:spPr>
          <a:xfrm flipH="false" flipV="false" rot="0">
            <a:off x="14286673" y="8896928"/>
            <a:ext cx="3444044" cy="443595"/>
          </a:xfrm>
          <a:custGeom>
            <a:avLst/>
            <a:gdLst/>
            <a:ahLst/>
            <a:cxnLst/>
            <a:rect r="r" b="b" t="t" l="l"/>
            <a:pathLst>
              <a:path h="443595" w="3444044">
                <a:moveTo>
                  <a:pt x="0" y="0"/>
                </a:moveTo>
                <a:lnTo>
                  <a:pt x="3444044" y="0"/>
                </a:lnTo>
                <a:lnTo>
                  <a:pt x="3444044" y="443595"/>
                </a:lnTo>
                <a:lnTo>
                  <a:pt x="0" y="443595"/>
                </a:lnTo>
                <a:lnTo>
                  <a:pt x="0" y="0"/>
                </a:lnTo>
                <a:close/>
              </a:path>
            </a:pathLst>
          </a:custGeom>
          <a:blipFill>
            <a:blip r:embed="rId7"/>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13426B">
                <a:alpha val="100000"/>
              </a:srgbClr>
            </a:gs>
            <a:gs pos="50000">
              <a:srgbClr val="13426C">
                <a:alpha val="100000"/>
              </a:srgbClr>
            </a:gs>
            <a:gs pos="100000">
              <a:srgbClr val="000000">
                <a:alpha val="100000"/>
              </a:srgbClr>
            </a:gs>
          </a:gsLst>
          <a:lin ang="5400000"/>
        </a:gradFill>
      </p:bgPr>
    </p:bg>
    <p:spTree>
      <p:nvGrpSpPr>
        <p:cNvPr id="1" name=""/>
        <p:cNvGrpSpPr/>
        <p:nvPr/>
      </p:nvGrpSpPr>
      <p:grpSpPr>
        <a:xfrm>
          <a:off x="0" y="0"/>
          <a:ext cx="0" cy="0"/>
          <a:chOff x="0" y="0"/>
          <a:chExt cx="0" cy="0"/>
        </a:xfrm>
      </p:grpSpPr>
      <p:sp>
        <p:nvSpPr>
          <p:cNvPr name="Freeform 2" id="2" descr="A person and person standing in a yard  Description automatically generated"/>
          <p:cNvSpPr/>
          <p:nvPr/>
        </p:nvSpPr>
        <p:spPr>
          <a:xfrm flipH="false" flipV="false" rot="0">
            <a:off x="12499711" y="0"/>
            <a:ext cx="5788289" cy="10287000"/>
          </a:xfrm>
          <a:custGeom>
            <a:avLst/>
            <a:gdLst/>
            <a:ahLst/>
            <a:cxnLst/>
            <a:rect r="r" b="b" t="t" l="l"/>
            <a:pathLst>
              <a:path h="10287000" w="5788289">
                <a:moveTo>
                  <a:pt x="0" y="0"/>
                </a:moveTo>
                <a:lnTo>
                  <a:pt x="5788289" y="0"/>
                </a:lnTo>
                <a:lnTo>
                  <a:pt x="5788289" y="10287000"/>
                </a:lnTo>
                <a:lnTo>
                  <a:pt x="0" y="10287000"/>
                </a:lnTo>
                <a:lnTo>
                  <a:pt x="0" y="0"/>
                </a:lnTo>
                <a:close/>
              </a:path>
            </a:pathLst>
          </a:custGeom>
          <a:blipFill>
            <a:blip r:embed="rId3"/>
            <a:stretch>
              <a:fillRect l="-215948" t="0" r="0" b="0"/>
            </a:stretch>
          </a:blipFill>
        </p:spPr>
      </p:sp>
      <p:sp>
        <p:nvSpPr>
          <p:cNvPr name="TextBox 3" id="3"/>
          <p:cNvSpPr txBox="true"/>
          <p:nvPr/>
        </p:nvSpPr>
        <p:spPr>
          <a:xfrm rot="0">
            <a:off x="685800" y="454304"/>
            <a:ext cx="10167704" cy="1806892"/>
          </a:xfrm>
          <a:prstGeom prst="rect">
            <a:avLst/>
          </a:prstGeom>
        </p:spPr>
        <p:txBody>
          <a:bodyPr anchor="t" rtlCol="false" tIns="0" lIns="0" bIns="0" rIns="0">
            <a:spAutoFit/>
          </a:bodyPr>
          <a:lstStyle/>
          <a:p>
            <a:pPr algn="l">
              <a:lnSpc>
                <a:spcPts val="7102"/>
              </a:lnSpc>
            </a:pPr>
            <a:r>
              <a:rPr lang="en-US" sz="5400" spc="64">
                <a:solidFill>
                  <a:srgbClr val="FFFFFF"/>
                </a:solidFill>
                <a:latin typeface="Arimo"/>
                <a:ea typeface="Arimo"/>
                <a:cs typeface="Arimo"/>
                <a:sym typeface="Arimo"/>
              </a:rPr>
              <a:t>The Solution? BECOME A </a:t>
            </a:r>
            <a:r>
              <a:rPr lang="en-US" b="true" sz="5400" i="true" spc="64">
                <a:solidFill>
                  <a:srgbClr val="F18C21"/>
                </a:solidFill>
                <a:latin typeface="Arimo Bold Italics"/>
                <a:ea typeface="Arimo Bold Italics"/>
                <a:cs typeface="Arimo Bold Italics"/>
                <a:sym typeface="Arimo Bold Italics"/>
              </a:rPr>
              <a:t>ADVANTAGE BUYER</a:t>
            </a:r>
          </a:p>
        </p:txBody>
      </p:sp>
      <p:sp>
        <p:nvSpPr>
          <p:cNvPr name="TextBox 4" id="4"/>
          <p:cNvSpPr txBox="true"/>
          <p:nvPr/>
        </p:nvSpPr>
        <p:spPr>
          <a:xfrm rot="0">
            <a:off x="685800" y="2716438"/>
            <a:ext cx="9677400" cy="1514475"/>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1. Comprehensive Upfront Market Analysis</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Understand why the housing market has been so resilient and continues to appreciate.  </a:t>
            </a:r>
          </a:p>
          <a:p>
            <a:pPr algn="l" marL="1120140" indent="-373380" lvl="2">
              <a:lnSpc>
                <a:spcPts val="2879"/>
              </a:lnSpc>
            </a:pPr>
          </a:p>
        </p:txBody>
      </p:sp>
      <p:sp>
        <p:nvSpPr>
          <p:cNvPr name="TextBox 5" id="5"/>
          <p:cNvSpPr txBox="true"/>
          <p:nvPr/>
        </p:nvSpPr>
        <p:spPr>
          <a:xfrm rot="0">
            <a:off x="657354" y="4048028"/>
            <a:ext cx="9081006" cy="481608"/>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2. 40 Steps To A Flawless Home Purchase</a:t>
            </a:r>
          </a:p>
        </p:txBody>
      </p:sp>
      <p:sp>
        <p:nvSpPr>
          <p:cNvPr name="TextBox 6" id="6"/>
          <p:cNvSpPr txBox="true"/>
          <p:nvPr/>
        </p:nvSpPr>
        <p:spPr>
          <a:xfrm rot="0">
            <a:off x="685800" y="4777666"/>
            <a:ext cx="9677400" cy="1173386"/>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3. Fully Underwritten Approval</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No loan contingencies</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Compete with all cash offers</a:t>
            </a:r>
          </a:p>
          <a:p>
            <a:pPr algn="l" marL="1120140" indent="-373380" lvl="2">
              <a:lnSpc>
                <a:spcPts val="2879"/>
              </a:lnSpc>
            </a:pPr>
          </a:p>
        </p:txBody>
      </p:sp>
      <p:sp>
        <p:nvSpPr>
          <p:cNvPr name="TextBox 7" id="7"/>
          <p:cNvSpPr txBox="true"/>
          <p:nvPr/>
        </p:nvSpPr>
        <p:spPr>
          <a:xfrm rot="0">
            <a:off x="685799" y="6153363"/>
            <a:ext cx="10498017" cy="1173385"/>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4. Make An All-Cash Offer - Buy Before You Sell – </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Move Into Your New Home Now &amp; Sell Your Old Home Later.</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Turn A Mortgage Financed Offer Into A Cash Offer</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Close on the new home in as little as 10 days</a:t>
            </a:r>
          </a:p>
          <a:p>
            <a:pPr algn="l" marL="1120140" indent="-373380" lvl="2">
              <a:lnSpc>
                <a:spcPts val="2879"/>
              </a:lnSpc>
              <a:buFont typeface="Arial"/>
              <a:buChar char="⚬"/>
            </a:pPr>
            <a:r>
              <a:rPr lang="en-US" sz="2400">
                <a:solidFill>
                  <a:srgbClr val="FFFFFF"/>
                </a:solidFill>
                <a:latin typeface="Montserrat"/>
                <a:ea typeface="Montserrat"/>
                <a:cs typeface="Montserrat"/>
                <a:sym typeface="Montserrat"/>
              </a:rPr>
              <a:t>Maximize profits on your departing home sale</a:t>
            </a:r>
          </a:p>
          <a:p>
            <a:pPr algn="l" marL="1120140" indent="-373380" lvl="2">
              <a:lnSpc>
                <a:spcPts val="2879"/>
              </a:lnSpc>
            </a:pPr>
          </a:p>
        </p:txBody>
      </p:sp>
      <p:sp>
        <p:nvSpPr>
          <p:cNvPr name="TextBox 8" id="8"/>
          <p:cNvSpPr txBox="true"/>
          <p:nvPr/>
        </p:nvSpPr>
        <p:spPr>
          <a:xfrm rot="0">
            <a:off x="1028700" y="9222223"/>
            <a:ext cx="6734027" cy="326774"/>
          </a:xfrm>
          <a:prstGeom prst="rect">
            <a:avLst/>
          </a:prstGeom>
        </p:spPr>
        <p:txBody>
          <a:bodyPr anchor="t" rtlCol="false" tIns="0" lIns="0" bIns="0" rIns="0">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#3116|Equal Housing Lender</a:t>
            </a:r>
          </a:p>
        </p:txBody>
      </p:sp>
      <p:sp>
        <p:nvSpPr>
          <p:cNvPr name="Freeform 9" id="9"/>
          <p:cNvSpPr/>
          <p:nvPr/>
        </p:nvSpPr>
        <p:spPr>
          <a:xfrm flipH="false" flipV="false" rot="0">
            <a:off x="1028700" y="8826253"/>
            <a:ext cx="3444044" cy="443595"/>
          </a:xfrm>
          <a:custGeom>
            <a:avLst/>
            <a:gdLst/>
            <a:ahLst/>
            <a:cxnLst/>
            <a:rect r="r" b="b" t="t" l="l"/>
            <a:pathLst>
              <a:path h="443595" w="3444044">
                <a:moveTo>
                  <a:pt x="0" y="0"/>
                </a:moveTo>
                <a:lnTo>
                  <a:pt x="3444044" y="0"/>
                </a:lnTo>
                <a:lnTo>
                  <a:pt x="3444044" y="443595"/>
                </a:lnTo>
                <a:lnTo>
                  <a:pt x="0" y="443595"/>
                </a:lnTo>
                <a:lnTo>
                  <a:pt x="0" y="0"/>
                </a:lnTo>
                <a:close/>
              </a:path>
            </a:pathLst>
          </a:custGeom>
          <a:blipFill>
            <a:blip r:embed="rId4"/>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158854" cy="3787254"/>
            <a:chOff x="0" y="0"/>
            <a:chExt cx="6878472" cy="5049672"/>
          </a:xfrm>
        </p:grpSpPr>
        <p:sp>
          <p:nvSpPr>
            <p:cNvPr name="Freeform 3" id="3"/>
            <p:cNvSpPr/>
            <p:nvPr/>
          </p:nvSpPr>
          <p:spPr>
            <a:xfrm flipH="false" flipV="false" rot="0">
              <a:off x="0" y="0"/>
              <a:ext cx="6878447" cy="5049647"/>
            </a:xfrm>
            <a:custGeom>
              <a:avLst/>
              <a:gdLst/>
              <a:ahLst/>
              <a:cxnLst/>
              <a:rect r="r" b="b" t="t" l="l"/>
              <a:pathLst>
                <a:path h="5049647" w="6878447">
                  <a:moveTo>
                    <a:pt x="0" y="0"/>
                  </a:moveTo>
                  <a:lnTo>
                    <a:pt x="6878447" y="0"/>
                  </a:lnTo>
                  <a:lnTo>
                    <a:pt x="6878447" y="5049647"/>
                  </a:lnTo>
                  <a:lnTo>
                    <a:pt x="0" y="5049647"/>
                  </a:lnTo>
                  <a:close/>
                </a:path>
              </a:pathLst>
            </a:custGeom>
            <a:solidFill>
              <a:srgbClr val="FFFFFF"/>
            </a:solidFill>
          </p:spPr>
        </p:sp>
      </p:grpSp>
      <p:grpSp>
        <p:nvGrpSpPr>
          <p:cNvPr name="Group 4" id="4"/>
          <p:cNvGrpSpPr/>
          <p:nvPr/>
        </p:nvGrpSpPr>
        <p:grpSpPr>
          <a:xfrm rot="0">
            <a:off x="0" y="173025"/>
            <a:ext cx="12192000" cy="1046174"/>
            <a:chOff x="0" y="0"/>
            <a:chExt cx="16256000" cy="1394898"/>
          </a:xfrm>
        </p:grpSpPr>
        <p:sp>
          <p:nvSpPr>
            <p:cNvPr name="Freeform 5" id="5"/>
            <p:cNvSpPr/>
            <p:nvPr/>
          </p:nvSpPr>
          <p:spPr>
            <a:xfrm flipH="false" flipV="false" rot="0">
              <a:off x="0" y="0"/>
              <a:ext cx="16256000" cy="1394841"/>
            </a:xfrm>
            <a:custGeom>
              <a:avLst/>
              <a:gdLst/>
              <a:ahLst/>
              <a:cxnLst/>
              <a:rect r="r" b="b" t="t" l="l"/>
              <a:pathLst>
                <a:path h="1394841" w="16256000">
                  <a:moveTo>
                    <a:pt x="0" y="0"/>
                  </a:moveTo>
                  <a:lnTo>
                    <a:pt x="16256000" y="0"/>
                  </a:lnTo>
                  <a:lnTo>
                    <a:pt x="16256000" y="1394841"/>
                  </a:lnTo>
                  <a:lnTo>
                    <a:pt x="0" y="1394841"/>
                  </a:lnTo>
                  <a:close/>
                </a:path>
              </a:pathLst>
            </a:custGeom>
            <a:gradFill rotWithShape="true">
              <a:gsLst>
                <a:gs pos="0">
                  <a:srgbClr val="13426B">
                    <a:alpha val="100000"/>
                  </a:srgbClr>
                </a:gs>
                <a:gs pos="50000">
                  <a:srgbClr val="13426C">
                    <a:alpha val="100000"/>
                  </a:srgbClr>
                </a:gs>
                <a:gs pos="100000">
                  <a:srgbClr val="000000">
                    <a:alpha val="100000"/>
                  </a:srgbClr>
                </a:gs>
              </a:gsLst>
              <a:lin ang="5400000"/>
            </a:gradFill>
          </p:spPr>
        </p:sp>
      </p:grpSp>
      <p:sp>
        <p:nvSpPr>
          <p:cNvPr name="Freeform 6" id="6"/>
          <p:cNvSpPr/>
          <p:nvPr/>
        </p:nvSpPr>
        <p:spPr>
          <a:xfrm flipH="false" flipV="false" rot="0">
            <a:off x="1201392" y="1857904"/>
            <a:ext cx="9368550" cy="8135589"/>
          </a:xfrm>
          <a:custGeom>
            <a:avLst/>
            <a:gdLst/>
            <a:ahLst/>
            <a:cxnLst/>
            <a:rect r="r" b="b" t="t" l="l"/>
            <a:pathLst>
              <a:path h="8135589" w="9368550">
                <a:moveTo>
                  <a:pt x="0" y="0"/>
                </a:moveTo>
                <a:lnTo>
                  <a:pt x="9368550" y="0"/>
                </a:lnTo>
                <a:lnTo>
                  <a:pt x="9368550" y="8135590"/>
                </a:lnTo>
                <a:lnTo>
                  <a:pt x="0" y="8135590"/>
                </a:lnTo>
                <a:lnTo>
                  <a:pt x="0" y="0"/>
                </a:lnTo>
                <a:close/>
              </a:path>
            </a:pathLst>
          </a:custGeom>
          <a:blipFill>
            <a:blip r:embed="rId3"/>
            <a:stretch>
              <a:fillRect l="0" t="0" r="0" b="0"/>
            </a:stretch>
          </a:blipFill>
        </p:spPr>
      </p:sp>
      <p:grpSp>
        <p:nvGrpSpPr>
          <p:cNvPr name="Group 7" id="7"/>
          <p:cNvGrpSpPr/>
          <p:nvPr/>
        </p:nvGrpSpPr>
        <p:grpSpPr>
          <a:xfrm rot="0">
            <a:off x="11421532" y="3443976"/>
            <a:ext cx="5665076" cy="3399046"/>
            <a:chOff x="0" y="0"/>
            <a:chExt cx="7553434" cy="4532062"/>
          </a:xfrm>
        </p:grpSpPr>
        <p:sp>
          <p:nvSpPr>
            <p:cNvPr name="Freeform 8" id="8"/>
            <p:cNvSpPr/>
            <p:nvPr/>
          </p:nvSpPr>
          <p:spPr>
            <a:xfrm flipH="false" flipV="false" rot="0">
              <a:off x="0" y="0"/>
              <a:ext cx="7553452" cy="4532122"/>
            </a:xfrm>
            <a:custGeom>
              <a:avLst/>
              <a:gdLst/>
              <a:ahLst/>
              <a:cxnLst/>
              <a:rect r="r" b="b" t="t" l="l"/>
              <a:pathLst>
                <a:path h="4532122" w="7553452">
                  <a:moveTo>
                    <a:pt x="0" y="0"/>
                  </a:moveTo>
                  <a:lnTo>
                    <a:pt x="7553452" y="0"/>
                  </a:lnTo>
                  <a:lnTo>
                    <a:pt x="7553452" y="4532122"/>
                  </a:lnTo>
                  <a:lnTo>
                    <a:pt x="0" y="4532122"/>
                  </a:lnTo>
                  <a:close/>
                </a:path>
              </a:pathLst>
            </a:custGeom>
            <a:solidFill>
              <a:srgbClr val="0A2540"/>
            </a:solidFill>
          </p:spPr>
        </p:sp>
      </p:grpSp>
      <p:sp>
        <p:nvSpPr>
          <p:cNvPr name="TextBox 9" id="9"/>
          <p:cNvSpPr txBox="true"/>
          <p:nvPr/>
        </p:nvSpPr>
        <p:spPr>
          <a:xfrm rot="0">
            <a:off x="11901801" y="4127128"/>
            <a:ext cx="4704540" cy="1306933"/>
          </a:xfrm>
          <a:prstGeom prst="rect">
            <a:avLst/>
          </a:prstGeom>
        </p:spPr>
        <p:txBody>
          <a:bodyPr anchor="t" rtlCol="false" tIns="0" lIns="0" bIns="0" rIns="0">
            <a:spAutoFit/>
          </a:bodyPr>
          <a:lstStyle/>
          <a:p>
            <a:pPr algn="ctr">
              <a:lnSpc>
                <a:spcPts val="8640"/>
              </a:lnSpc>
            </a:pPr>
            <a:r>
              <a:rPr lang="en-US" sz="7200" i="true">
                <a:solidFill>
                  <a:srgbClr val="00B050"/>
                </a:solidFill>
                <a:latin typeface="Arimo Italics"/>
                <a:ea typeface="Arimo Italics"/>
                <a:cs typeface="Arimo Italics"/>
                <a:sym typeface="Arimo Italics"/>
              </a:rPr>
              <a:t>74</a:t>
            </a:r>
            <a:r>
              <a:rPr lang="en-US" sz="7200" i="true">
                <a:solidFill>
                  <a:srgbClr val="FFFFFF"/>
                </a:solidFill>
                <a:latin typeface="Arimo Italics"/>
                <a:ea typeface="Arimo Italics"/>
                <a:cs typeface="Arimo Italics"/>
                <a:sym typeface="Arimo Italics"/>
              </a:rPr>
              <a:t> / </a:t>
            </a:r>
            <a:r>
              <a:rPr lang="en-US" sz="7200" i="true">
                <a:solidFill>
                  <a:srgbClr val="FF0000"/>
                </a:solidFill>
                <a:latin typeface="Arimo Italics"/>
                <a:ea typeface="Arimo Italics"/>
                <a:cs typeface="Arimo Italics"/>
                <a:sym typeface="Arimo Italics"/>
              </a:rPr>
              <a:t>7</a:t>
            </a:r>
            <a:r>
              <a:rPr lang="en-US" sz="7200" i="true">
                <a:solidFill>
                  <a:srgbClr val="FFFFFF"/>
                </a:solidFill>
                <a:latin typeface="Arimo Italics"/>
                <a:ea typeface="Arimo Italics"/>
                <a:cs typeface="Arimo Italics"/>
                <a:sym typeface="Arimo Italics"/>
              </a:rPr>
              <a:t> / 1</a:t>
            </a:r>
          </a:p>
        </p:txBody>
      </p:sp>
      <p:sp>
        <p:nvSpPr>
          <p:cNvPr name="TextBox 10" id="10"/>
          <p:cNvSpPr txBox="true"/>
          <p:nvPr/>
        </p:nvSpPr>
        <p:spPr>
          <a:xfrm rot="0">
            <a:off x="12228457" y="5425605"/>
            <a:ext cx="4051226" cy="629632"/>
          </a:xfrm>
          <a:prstGeom prst="rect">
            <a:avLst/>
          </a:prstGeom>
        </p:spPr>
        <p:txBody>
          <a:bodyPr anchor="t" rtlCol="false" tIns="0" lIns="0" bIns="0" rIns="0">
            <a:spAutoFit/>
          </a:bodyPr>
          <a:lstStyle/>
          <a:p>
            <a:pPr algn="ctr">
              <a:lnSpc>
                <a:spcPts val="4320"/>
              </a:lnSpc>
            </a:pPr>
            <a:r>
              <a:rPr lang="en-US" sz="3600" i="true">
                <a:solidFill>
                  <a:srgbClr val="FFFFFF"/>
                </a:solidFill>
                <a:latin typeface="Arimo Italics"/>
                <a:ea typeface="Arimo Italics"/>
                <a:cs typeface="Arimo Italics"/>
                <a:sym typeface="Arimo Italics"/>
              </a:rPr>
              <a:t>since 1942</a:t>
            </a:r>
          </a:p>
        </p:txBody>
      </p:sp>
      <p:sp>
        <p:nvSpPr>
          <p:cNvPr name="TextBox 11" id="11"/>
          <p:cNvSpPr txBox="true"/>
          <p:nvPr/>
        </p:nvSpPr>
        <p:spPr>
          <a:xfrm rot="0">
            <a:off x="398745" y="676407"/>
            <a:ext cx="11793255" cy="506921"/>
          </a:xfrm>
          <a:prstGeom prst="rect">
            <a:avLst/>
          </a:prstGeom>
        </p:spPr>
        <p:txBody>
          <a:bodyPr anchor="t" rtlCol="false" tIns="0" lIns="0" bIns="0" rIns="0">
            <a:spAutoFit/>
          </a:bodyPr>
          <a:lstStyle/>
          <a:p>
            <a:pPr algn="l">
              <a:lnSpc>
                <a:spcPts val="3598"/>
              </a:lnSpc>
            </a:pPr>
            <a:r>
              <a:rPr lang="en-US" sz="4200" spc="34">
                <a:solidFill>
                  <a:srgbClr val="FFFFFF"/>
                </a:solidFill>
                <a:latin typeface="Arimo"/>
                <a:ea typeface="Arimo"/>
                <a:cs typeface="Arimo"/>
                <a:sym typeface="Arimo"/>
              </a:rPr>
              <a:t>Home Prices </a:t>
            </a:r>
            <a:r>
              <a:rPr lang="en-US" sz="4200" spc="34">
                <a:solidFill>
                  <a:srgbClr val="F18C21"/>
                </a:solidFill>
                <a:latin typeface="Arimo"/>
                <a:ea typeface="Arimo"/>
                <a:cs typeface="Arimo"/>
                <a:sym typeface="Arimo"/>
              </a:rPr>
              <a:t>Go Up 90%</a:t>
            </a:r>
            <a:r>
              <a:rPr lang="en-US" sz="4200" spc="34">
                <a:solidFill>
                  <a:srgbClr val="ECC866"/>
                </a:solidFill>
                <a:latin typeface="Arimo"/>
                <a:ea typeface="Arimo"/>
                <a:cs typeface="Arimo"/>
                <a:sym typeface="Arimo"/>
              </a:rPr>
              <a:t> </a:t>
            </a:r>
            <a:r>
              <a:rPr lang="en-US" sz="4200" spc="34">
                <a:solidFill>
                  <a:srgbClr val="FFFFFF"/>
                </a:solidFill>
                <a:latin typeface="Arimo"/>
                <a:ea typeface="Arimo"/>
                <a:cs typeface="Arimo"/>
                <a:sym typeface="Arimo"/>
              </a:rPr>
              <a:t>Of The Time</a:t>
            </a:r>
          </a:p>
        </p:txBody>
      </p:sp>
      <p:sp>
        <p:nvSpPr>
          <p:cNvPr name="Freeform 12" id="12"/>
          <p:cNvSpPr/>
          <p:nvPr/>
        </p:nvSpPr>
        <p:spPr>
          <a:xfrm flipH="false" flipV="false" rot="0">
            <a:off x="14175172" y="8861732"/>
            <a:ext cx="3084128" cy="396568"/>
          </a:xfrm>
          <a:custGeom>
            <a:avLst/>
            <a:gdLst/>
            <a:ahLst/>
            <a:cxnLst/>
            <a:rect r="r" b="b" t="t" l="l"/>
            <a:pathLst>
              <a:path h="396568" w="3084128">
                <a:moveTo>
                  <a:pt x="0" y="0"/>
                </a:moveTo>
                <a:lnTo>
                  <a:pt x="3084128" y="0"/>
                </a:lnTo>
                <a:lnTo>
                  <a:pt x="3084128" y="396568"/>
                </a:lnTo>
                <a:lnTo>
                  <a:pt x="0" y="396568"/>
                </a:lnTo>
                <a:lnTo>
                  <a:pt x="0" y="0"/>
                </a:lnTo>
                <a:close/>
              </a:path>
            </a:pathLst>
          </a:custGeom>
          <a:blipFill>
            <a:blip r:embed="rId4"/>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158854" cy="3787254"/>
            <a:chOff x="0" y="0"/>
            <a:chExt cx="6878472" cy="5049672"/>
          </a:xfrm>
        </p:grpSpPr>
        <p:sp>
          <p:nvSpPr>
            <p:cNvPr name="Freeform 3" id="3"/>
            <p:cNvSpPr/>
            <p:nvPr/>
          </p:nvSpPr>
          <p:spPr>
            <a:xfrm flipH="false" flipV="false" rot="0">
              <a:off x="0" y="0"/>
              <a:ext cx="6878447" cy="5049647"/>
            </a:xfrm>
            <a:custGeom>
              <a:avLst/>
              <a:gdLst/>
              <a:ahLst/>
              <a:cxnLst/>
              <a:rect r="r" b="b" t="t" l="l"/>
              <a:pathLst>
                <a:path h="5049647" w="6878447">
                  <a:moveTo>
                    <a:pt x="0" y="0"/>
                  </a:moveTo>
                  <a:lnTo>
                    <a:pt x="6878447" y="0"/>
                  </a:lnTo>
                  <a:lnTo>
                    <a:pt x="6878447" y="5049647"/>
                  </a:lnTo>
                  <a:lnTo>
                    <a:pt x="0" y="5049647"/>
                  </a:lnTo>
                  <a:close/>
                </a:path>
              </a:pathLst>
            </a:custGeom>
            <a:solidFill>
              <a:srgbClr val="FFFFFF"/>
            </a:solidFill>
          </p:spPr>
        </p:sp>
      </p:grpSp>
      <p:grpSp>
        <p:nvGrpSpPr>
          <p:cNvPr name="Group 4" id="4"/>
          <p:cNvGrpSpPr/>
          <p:nvPr/>
        </p:nvGrpSpPr>
        <p:grpSpPr>
          <a:xfrm rot="0">
            <a:off x="0" y="173025"/>
            <a:ext cx="12192000" cy="1046174"/>
            <a:chOff x="0" y="0"/>
            <a:chExt cx="16256000" cy="1394898"/>
          </a:xfrm>
        </p:grpSpPr>
        <p:sp>
          <p:nvSpPr>
            <p:cNvPr name="Freeform 5" id="5"/>
            <p:cNvSpPr/>
            <p:nvPr/>
          </p:nvSpPr>
          <p:spPr>
            <a:xfrm flipH="false" flipV="false" rot="0">
              <a:off x="0" y="0"/>
              <a:ext cx="16256000" cy="1394841"/>
            </a:xfrm>
            <a:custGeom>
              <a:avLst/>
              <a:gdLst/>
              <a:ahLst/>
              <a:cxnLst/>
              <a:rect r="r" b="b" t="t" l="l"/>
              <a:pathLst>
                <a:path h="1394841" w="16256000">
                  <a:moveTo>
                    <a:pt x="0" y="0"/>
                  </a:moveTo>
                  <a:lnTo>
                    <a:pt x="16256000" y="0"/>
                  </a:lnTo>
                  <a:lnTo>
                    <a:pt x="16256000" y="1394841"/>
                  </a:lnTo>
                  <a:lnTo>
                    <a:pt x="0" y="1394841"/>
                  </a:lnTo>
                  <a:close/>
                </a:path>
              </a:pathLst>
            </a:custGeom>
            <a:gradFill rotWithShape="true">
              <a:gsLst>
                <a:gs pos="0">
                  <a:srgbClr val="13426B">
                    <a:alpha val="100000"/>
                  </a:srgbClr>
                </a:gs>
                <a:gs pos="50000">
                  <a:srgbClr val="13426C">
                    <a:alpha val="100000"/>
                  </a:srgbClr>
                </a:gs>
                <a:gs pos="100000">
                  <a:srgbClr val="000000">
                    <a:alpha val="100000"/>
                  </a:srgbClr>
                </a:gs>
              </a:gsLst>
              <a:lin ang="5400000"/>
            </a:gradFill>
          </p:spPr>
        </p:sp>
      </p:grpSp>
      <p:sp>
        <p:nvSpPr>
          <p:cNvPr name="TextBox 6" id="6"/>
          <p:cNvSpPr txBox="true"/>
          <p:nvPr/>
        </p:nvSpPr>
        <p:spPr>
          <a:xfrm rot="0">
            <a:off x="332748" y="681690"/>
            <a:ext cx="11526504" cy="506921"/>
          </a:xfrm>
          <a:prstGeom prst="rect">
            <a:avLst/>
          </a:prstGeom>
        </p:spPr>
        <p:txBody>
          <a:bodyPr anchor="t" rtlCol="false" tIns="0" lIns="0" bIns="0" rIns="0">
            <a:spAutoFit/>
          </a:bodyPr>
          <a:lstStyle/>
          <a:p>
            <a:pPr algn="l">
              <a:lnSpc>
                <a:spcPts val="3598"/>
              </a:lnSpc>
            </a:pPr>
            <a:r>
              <a:rPr lang="en-US" sz="4200" spc="34">
                <a:solidFill>
                  <a:srgbClr val="FFFFFF"/>
                </a:solidFill>
                <a:latin typeface="Arimo"/>
                <a:ea typeface="Arimo"/>
                <a:cs typeface="Arimo"/>
                <a:sym typeface="Arimo"/>
              </a:rPr>
              <a:t>This Cycle Is </a:t>
            </a:r>
            <a:r>
              <a:rPr lang="en-US" sz="4200" spc="34">
                <a:solidFill>
                  <a:srgbClr val="F18C21"/>
                </a:solidFill>
                <a:latin typeface="Arimo"/>
                <a:ea typeface="Arimo"/>
                <a:cs typeface="Arimo"/>
                <a:sym typeface="Arimo"/>
              </a:rPr>
              <a:t>NOTHING</a:t>
            </a:r>
            <a:r>
              <a:rPr lang="en-US" sz="4200" spc="34">
                <a:solidFill>
                  <a:srgbClr val="FFFFFF"/>
                </a:solidFill>
                <a:latin typeface="Arimo"/>
                <a:ea typeface="Arimo"/>
                <a:cs typeface="Arimo"/>
                <a:sym typeface="Arimo"/>
              </a:rPr>
              <a:t> Like The Last</a:t>
            </a:r>
          </a:p>
        </p:txBody>
      </p:sp>
      <p:graphicFrame>
        <p:nvGraphicFramePr>
          <p:cNvPr name="Table 7" id="7"/>
          <p:cNvGraphicFramePr>
            <a:graphicFrameLocks noGrp="true"/>
          </p:cNvGraphicFramePr>
          <p:nvPr/>
        </p:nvGraphicFramePr>
        <p:xfrm>
          <a:off x="2352675" y="1685925"/>
          <a:ext cx="13582650" cy="6915150"/>
        </p:xfrm>
        <a:graphic>
          <a:graphicData uri="http://schemas.openxmlformats.org/drawingml/2006/table">
            <a:tbl>
              <a:tblPr/>
              <a:tblGrid>
                <a:gridCol w="5141113"/>
                <a:gridCol w="3913986"/>
                <a:gridCol w="4527551"/>
              </a:tblGrid>
              <a:tr h="784672">
                <a:tc>
                  <a:txBody>
                    <a:bodyPr anchor="t" rtlCol="false"/>
                    <a:lstStyle/>
                    <a:p>
                      <a:pPr algn="l">
                        <a:lnSpc>
                          <a:spcPts val="2520"/>
                        </a:lnSpc>
                        <a:defRPr/>
                      </a:pPr>
                      <a:r>
                        <a:rPr lang="en-US" sz="2100" b="true">
                          <a:solidFill>
                            <a:srgbClr val="FFFFFF"/>
                          </a:solidFill>
                          <a:latin typeface="Arimo Bold"/>
                          <a:ea typeface="Arimo Bold"/>
                          <a:cs typeface="Arimo Bold"/>
                          <a:sym typeface="Arimo Bold"/>
                        </a:rPr>
                        <a:t>Key Variables</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063348"/>
                    </a:solidFill>
                  </a:tcPr>
                </a:tc>
                <a:tc>
                  <a:txBody>
                    <a:bodyPr anchor="t" rtlCol="false"/>
                    <a:lstStyle/>
                    <a:p>
                      <a:pPr algn="l">
                        <a:lnSpc>
                          <a:spcPts val="2520"/>
                        </a:lnSpc>
                        <a:defRPr/>
                      </a:pPr>
                      <a:r>
                        <a:rPr lang="en-US" sz="2100" b="true">
                          <a:solidFill>
                            <a:srgbClr val="FFFFFF"/>
                          </a:solidFill>
                          <a:latin typeface="Arimo Bold"/>
                          <a:ea typeface="Arimo Bold"/>
                          <a:cs typeface="Arimo Bold"/>
                          <a:sym typeface="Arimo Bold"/>
                        </a:rPr>
                        <a:t>Last Housing Cycle</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063348"/>
                    </a:solidFill>
                  </a:tcPr>
                </a:tc>
                <a:tc>
                  <a:txBody>
                    <a:bodyPr anchor="t" rtlCol="false"/>
                    <a:lstStyle/>
                    <a:p>
                      <a:pPr algn="l">
                        <a:lnSpc>
                          <a:spcPts val="2520"/>
                        </a:lnSpc>
                        <a:defRPr/>
                      </a:pPr>
                      <a:r>
                        <a:rPr lang="en-US" sz="2100" b="true">
                          <a:solidFill>
                            <a:srgbClr val="FFFFFF"/>
                          </a:solidFill>
                          <a:latin typeface="Arimo Bold"/>
                          <a:ea typeface="Arimo Bold"/>
                          <a:cs typeface="Arimo Bold"/>
                          <a:sym typeface="Arimo Bold"/>
                        </a:rPr>
                        <a:t>Current Housing Cycle</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063348"/>
                    </a:solidFill>
                  </a:tcPr>
                </a:tc>
              </a:tr>
              <a:tr h="983977">
                <a:tc>
                  <a:txBody>
                    <a:bodyPr anchor="t" rtlCol="false"/>
                    <a:lstStyle/>
                    <a:p>
                      <a:pPr algn="l">
                        <a:lnSpc>
                          <a:spcPts val="1980"/>
                        </a:lnSpc>
                        <a:defRPr/>
                      </a:pPr>
                      <a:r>
                        <a:rPr lang="en-US" sz="1650">
                          <a:solidFill>
                            <a:srgbClr val="000000"/>
                          </a:solidFill>
                          <a:latin typeface="Montserrat"/>
                          <a:ea typeface="Montserrat"/>
                          <a:cs typeface="Montserrat"/>
                          <a:sym typeface="Montserrat"/>
                        </a:rPr>
                        <a:t>Job Cuts</a:t>
                      </a:r>
                      <a:endParaRPr lang="en-US" sz="1100"/>
                    </a:p>
                    <a:p>
                      <a:pPr algn="l">
                        <a:lnSpc>
                          <a:spcPts val="1889"/>
                        </a:lnSpc>
                      </a:pPr>
                      <a:r>
                        <a:rPr lang="en-US" sz="1575">
                          <a:solidFill>
                            <a:srgbClr val="000000"/>
                          </a:solidFill>
                          <a:latin typeface="Montserrat"/>
                          <a:ea typeface="Montserrat"/>
                          <a:cs typeface="Montserrat"/>
                          <a:sym typeface="Montserrat"/>
                        </a:rPr>
                        <a:t>(net of gains and losses)</a:t>
                      </a:r>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Unemployment rate 10%</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Unemployment rate 3.7%</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r>
              <a:tr h="983977">
                <a:tc>
                  <a:txBody>
                    <a:bodyPr anchor="t" rtlCol="false"/>
                    <a:lstStyle/>
                    <a:p>
                      <a:pPr algn="l">
                        <a:lnSpc>
                          <a:spcPts val="1980"/>
                        </a:lnSpc>
                        <a:defRPr/>
                      </a:pPr>
                      <a:r>
                        <a:rPr lang="en-US" sz="1650">
                          <a:solidFill>
                            <a:srgbClr val="000000"/>
                          </a:solidFill>
                          <a:latin typeface="Montserrat"/>
                          <a:ea typeface="Montserrat"/>
                          <a:cs typeface="Montserrat"/>
                          <a:sym typeface="Montserrat"/>
                        </a:rPr>
                        <a:t>Total Jobs</a:t>
                      </a:r>
                      <a:endParaRPr lang="en-US" sz="1100"/>
                    </a:p>
                    <a:p>
                      <a:pPr algn="l">
                        <a:lnSpc>
                          <a:spcPts val="1889"/>
                        </a:lnSpc>
                      </a:pPr>
                      <a:r>
                        <a:rPr lang="en-US" sz="1575">
                          <a:solidFill>
                            <a:srgbClr val="000000"/>
                          </a:solidFill>
                          <a:latin typeface="Montserrat"/>
                          <a:ea typeface="Montserrat"/>
                          <a:cs typeface="Montserrat"/>
                          <a:sym typeface="Montserrat"/>
                        </a:rPr>
                        <a:t>(Household survey)</a:t>
                      </a:r>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138 million</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161 million</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r>
              <a:tr h="784672">
                <a:tc>
                  <a:txBody>
                    <a:bodyPr anchor="t" rtlCol="false"/>
                    <a:lstStyle/>
                    <a:p>
                      <a:pPr algn="l">
                        <a:lnSpc>
                          <a:spcPts val="1980"/>
                        </a:lnSpc>
                        <a:defRPr/>
                      </a:pPr>
                      <a:r>
                        <a:rPr lang="en-US" sz="1650">
                          <a:solidFill>
                            <a:srgbClr val="000000"/>
                          </a:solidFill>
                          <a:latin typeface="Montserrat"/>
                          <a:ea typeface="Montserrat"/>
                          <a:cs typeface="Montserrat"/>
                          <a:sym typeface="Montserrat"/>
                        </a:rPr>
                        <a:t>Subprime Loans</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2F2F2"/>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Prevalent</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2F2F2"/>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Virtually none</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2F2F2"/>
                    </a:solidFill>
                  </a:tcPr>
                </a:tc>
              </a:tr>
              <a:tr h="1023836">
                <a:tc>
                  <a:txBody>
                    <a:bodyPr anchor="t" rtlCol="false"/>
                    <a:lstStyle/>
                    <a:p>
                      <a:pPr algn="l">
                        <a:lnSpc>
                          <a:spcPts val="1980"/>
                        </a:lnSpc>
                        <a:defRPr/>
                      </a:pPr>
                      <a:r>
                        <a:rPr lang="en-US" sz="1650">
                          <a:solidFill>
                            <a:srgbClr val="000000"/>
                          </a:solidFill>
                          <a:latin typeface="Montserrat"/>
                          <a:ea typeface="Montserrat"/>
                          <a:cs typeface="Montserrat"/>
                          <a:sym typeface="Montserrat"/>
                        </a:rPr>
                        <a:t>5-year cumulative new home construction </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7.65 million</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4.6 million (40% less)</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r>
              <a:tr h="784672">
                <a:tc>
                  <a:txBody>
                    <a:bodyPr anchor="t" rtlCol="false"/>
                    <a:lstStyle/>
                    <a:p>
                      <a:pPr algn="l">
                        <a:lnSpc>
                          <a:spcPts val="1980"/>
                        </a:lnSpc>
                        <a:defRPr/>
                      </a:pPr>
                      <a:r>
                        <a:rPr lang="en-US" sz="1650">
                          <a:solidFill>
                            <a:srgbClr val="000000"/>
                          </a:solidFill>
                          <a:latin typeface="Montserrat"/>
                          <a:ea typeface="Montserrat"/>
                          <a:cs typeface="Montserrat"/>
                          <a:sym typeface="Montserrat"/>
                        </a:rPr>
                        <a:t>Inventory on Market</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2F2F2"/>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4 million </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2F2F2"/>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795k (80% less) </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2F2F2"/>
                    </a:solidFill>
                  </a:tcPr>
                </a:tc>
              </a:tr>
              <a:tr h="784672">
                <a:tc>
                  <a:txBody>
                    <a:bodyPr anchor="t" rtlCol="false"/>
                    <a:lstStyle/>
                    <a:p>
                      <a:pPr algn="l">
                        <a:lnSpc>
                          <a:spcPts val="1980"/>
                        </a:lnSpc>
                        <a:defRPr/>
                      </a:pPr>
                      <a:r>
                        <a:rPr lang="en-US" sz="1650">
                          <a:solidFill>
                            <a:srgbClr val="000000"/>
                          </a:solidFill>
                          <a:latin typeface="Montserrat"/>
                          <a:ea typeface="Montserrat"/>
                          <a:cs typeface="Montserrat"/>
                          <a:sym typeface="Montserrat"/>
                        </a:rPr>
                        <a:t>Mortgage Delinquency</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10.1%</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2.1%</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6E6E6"/>
                    </a:solidFill>
                  </a:tcPr>
                </a:tc>
              </a:tr>
              <a:tr h="784672">
                <a:tc>
                  <a:txBody>
                    <a:bodyPr anchor="t" rtlCol="false"/>
                    <a:lstStyle/>
                    <a:p>
                      <a:pPr algn="l">
                        <a:lnSpc>
                          <a:spcPts val="1980"/>
                        </a:lnSpc>
                        <a:defRPr/>
                      </a:pPr>
                      <a:r>
                        <a:rPr lang="en-US" sz="1650">
                          <a:solidFill>
                            <a:srgbClr val="000000"/>
                          </a:solidFill>
                          <a:latin typeface="Montserrat"/>
                          <a:ea typeface="Montserrat"/>
                          <a:cs typeface="Montserrat"/>
                          <a:sym typeface="Montserrat"/>
                        </a:rPr>
                        <a:t>Homes in Foreclosure</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2F2F2"/>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4.6%</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2F2F2"/>
                    </a:solidFill>
                  </a:tcPr>
                </a:tc>
                <a:tc>
                  <a:txBody>
                    <a:bodyPr anchor="t" rtlCol="false"/>
                    <a:lstStyle/>
                    <a:p>
                      <a:pPr algn="l">
                        <a:lnSpc>
                          <a:spcPts val="1980"/>
                        </a:lnSpc>
                        <a:defRPr/>
                      </a:pPr>
                      <a:r>
                        <a:rPr lang="en-US" sz="1650">
                          <a:solidFill>
                            <a:srgbClr val="000000"/>
                          </a:solidFill>
                          <a:latin typeface="Montserrat"/>
                          <a:ea typeface="Montserrat"/>
                          <a:cs typeface="Montserrat"/>
                          <a:sym typeface="Montserrat"/>
                        </a:rPr>
                        <a:t>1.05%</a:t>
                      </a:r>
                      <a:endParaRPr lang="en-US" sz="1100"/>
                    </a:p>
                  </a:txBody>
                  <a:tcPr marL="86670" marR="86670" marT="86670" marB="8667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F2F2F2"/>
                    </a:solidFill>
                  </a:tcPr>
                </a:tc>
              </a:tr>
            </a:tbl>
          </a:graphicData>
        </a:graphic>
      </p:graphicFrame>
      <p:sp>
        <p:nvSpPr>
          <p:cNvPr name="Freeform 8" id="8"/>
          <p:cNvSpPr/>
          <p:nvPr/>
        </p:nvSpPr>
        <p:spPr>
          <a:xfrm flipH="false" flipV="false" rot="0">
            <a:off x="14175172" y="8861732"/>
            <a:ext cx="3084128" cy="396568"/>
          </a:xfrm>
          <a:custGeom>
            <a:avLst/>
            <a:gdLst/>
            <a:ahLst/>
            <a:cxnLst/>
            <a:rect r="r" b="b" t="t" l="l"/>
            <a:pathLst>
              <a:path h="396568" w="3084128">
                <a:moveTo>
                  <a:pt x="0" y="0"/>
                </a:moveTo>
                <a:lnTo>
                  <a:pt x="3084128" y="0"/>
                </a:lnTo>
                <a:lnTo>
                  <a:pt x="3084128" y="396568"/>
                </a:lnTo>
                <a:lnTo>
                  <a:pt x="0" y="396568"/>
                </a:lnTo>
                <a:lnTo>
                  <a:pt x="0" y="0"/>
                </a:lnTo>
                <a:close/>
              </a:path>
            </a:pathLst>
          </a:custGeom>
          <a:blipFill>
            <a:blip r:embed="rId3"/>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158854" cy="3787254"/>
            <a:chOff x="0" y="0"/>
            <a:chExt cx="6878472" cy="5049672"/>
          </a:xfrm>
        </p:grpSpPr>
        <p:sp>
          <p:nvSpPr>
            <p:cNvPr name="Freeform 3" id="3"/>
            <p:cNvSpPr/>
            <p:nvPr/>
          </p:nvSpPr>
          <p:spPr>
            <a:xfrm flipH="false" flipV="false" rot="0">
              <a:off x="0" y="0"/>
              <a:ext cx="6878447" cy="5049647"/>
            </a:xfrm>
            <a:custGeom>
              <a:avLst/>
              <a:gdLst/>
              <a:ahLst/>
              <a:cxnLst/>
              <a:rect r="r" b="b" t="t" l="l"/>
              <a:pathLst>
                <a:path h="5049647" w="6878447">
                  <a:moveTo>
                    <a:pt x="0" y="0"/>
                  </a:moveTo>
                  <a:lnTo>
                    <a:pt x="6878447" y="0"/>
                  </a:lnTo>
                  <a:lnTo>
                    <a:pt x="6878447" y="5049647"/>
                  </a:lnTo>
                  <a:lnTo>
                    <a:pt x="0" y="5049647"/>
                  </a:lnTo>
                  <a:close/>
                </a:path>
              </a:pathLst>
            </a:custGeom>
            <a:solidFill>
              <a:srgbClr val="FFFFFF"/>
            </a:solidFill>
          </p:spPr>
        </p:sp>
      </p:grpSp>
      <p:grpSp>
        <p:nvGrpSpPr>
          <p:cNvPr name="Group 4" id="4"/>
          <p:cNvGrpSpPr/>
          <p:nvPr/>
        </p:nvGrpSpPr>
        <p:grpSpPr>
          <a:xfrm rot="0">
            <a:off x="0" y="173025"/>
            <a:ext cx="13643169" cy="1046174"/>
            <a:chOff x="0" y="0"/>
            <a:chExt cx="18190892" cy="1394898"/>
          </a:xfrm>
        </p:grpSpPr>
        <p:sp>
          <p:nvSpPr>
            <p:cNvPr name="Freeform 5" id="5"/>
            <p:cNvSpPr/>
            <p:nvPr/>
          </p:nvSpPr>
          <p:spPr>
            <a:xfrm flipH="false" flipV="false" rot="0">
              <a:off x="0" y="0"/>
              <a:ext cx="18190845" cy="1394841"/>
            </a:xfrm>
            <a:custGeom>
              <a:avLst/>
              <a:gdLst/>
              <a:ahLst/>
              <a:cxnLst/>
              <a:rect r="r" b="b" t="t" l="l"/>
              <a:pathLst>
                <a:path h="1394841" w="18190845">
                  <a:moveTo>
                    <a:pt x="0" y="0"/>
                  </a:moveTo>
                  <a:lnTo>
                    <a:pt x="18190845" y="0"/>
                  </a:lnTo>
                  <a:lnTo>
                    <a:pt x="18190845" y="1394841"/>
                  </a:lnTo>
                  <a:lnTo>
                    <a:pt x="0" y="1394841"/>
                  </a:lnTo>
                  <a:close/>
                </a:path>
              </a:pathLst>
            </a:custGeom>
            <a:gradFill rotWithShape="true">
              <a:gsLst>
                <a:gs pos="0">
                  <a:srgbClr val="13426B">
                    <a:alpha val="100000"/>
                  </a:srgbClr>
                </a:gs>
                <a:gs pos="50000">
                  <a:srgbClr val="13426C">
                    <a:alpha val="100000"/>
                  </a:srgbClr>
                </a:gs>
                <a:gs pos="100000">
                  <a:srgbClr val="000000">
                    <a:alpha val="100000"/>
                  </a:srgbClr>
                </a:gs>
              </a:gsLst>
              <a:lin ang="5400000"/>
            </a:gradFill>
          </p:spPr>
        </p:sp>
      </p:grpSp>
      <p:sp>
        <p:nvSpPr>
          <p:cNvPr name="TextBox 6" id="6"/>
          <p:cNvSpPr txBox="true"/>
          <p:nvPr/>
        </p:nvSpPr>
        <p:spPr>
          <a:xfrm rot="0">
            <a:off x="753534" y="1782498"/>
            <a:ext cx="16139160" cy="740867"/>
          </a:xfrm>
          <a:prstGeom prst="rect">
            <a:avLst/>
          </a:prstGeom>
        </p:spPr>
        <p:txBody>
          <a:bodyPr anchor="t" rtlCol="false" tIns="0" lIns="0" bIns="0" rIns="0">
            <a:spAutoFit/>
          </a:bodyPr>
          <a:lstStyle/>
          <a:p>
            <a:pPr algn="l">
              <a:lnSpc>
                <a:spcPts val="2940"/>
              </a:lnSpc>
            </a:pPr>
            <a:r>
              <a:rPr lang="en-US" sz="2700" spc="21">
                <a:solidFill>
                  <a:srgbClr val="000000"/>
                </a:solidFill>
                <a:latin typeface="Montserrat"/>
                <a:ea typeface="Montserrat"/>
                <a:cs typeface="Montserrat"/>
                <a:sym typeface="Montserrat"/>
              </a:rPr>
              <a:t>Prior to 2010, there were far more new homes constructed than there were new households formed. Since 2010, there have been far more new households created than new homes.  </a:t>
            </a:r>
          </a:p>
        </p:txBody>
      </p:sp>
      <p:grpSp>
        <p:nvGrpSpPr>
          <p:cNvPr name="Group 7" id="7"/>
          <p:cNvGrpSpPr/>
          <p:nvPr/>
        </p:nvGrpSpPr>
        <p:grpSpPr>
          <a:xfrm rot="0">
            <a:off x="2331720" y="2954049"/>
            <a:ext cx="13624560" cy="6435463"/>
            <a:chOff x="0" y="0"/>
            <a:chExt cx="18166080" cy="8580618"/>
          </a:xfrm>
        </p:grpSpPr>
        <p:sp>
          <p:nvSpPr>
            <p:cNvPr name="Freeform 8" id="8"/>
            <p:cNvSpPr/>
            <p:nvPr/>
          </p:nvSpPr>
          <p:spPr>
            <a:xfrm flipH="false" flipV="false" rot="0">
              <a:off x="0" y="0"/>
              <a:ext cx="18166080" cy="8580628"/>
            </a:xfrm>
            <a:custGeom>
              <a:avLst/>
              <a:gdLst/>
              <a:ahLst/>
              <a:cxnLst/>
              <a:rect r="r" b="b" t="t" l="l"/>
              <a:pathLst>
                <a:path h="8580628" w="18166080">
                  <a:moveTo>
                    <a:pt x="0" y="0"/>
                  </a:moveTo>
                  <a:lnTo>
                    <a:pt x="18166080" y="0"/>
                  </a:lnTo>
                  <a:lnTo>
                    <a:pt x="18166080" y="8580628"/>
                  </a:lnTo>
                  <a:lnTo>
                    <a:pt x="0" y="8580628"/>
                  </a:lnTo>
                  <a:close/>
                </a:path>
              </a:pathLst>
            </a:custGeom>
            <a:solidFill>
              <a:srgbClr val="0A2540"/>
            </a:solidFill>
          </p:spPr>
        </p:sp>
      </p:grpSp>
      <p:sp>
        <p:nvSpPr>
          <p:cNvPr name="Freeform 9" id="9" descr="Chart, bar chart  Description automatically generated"/>
          <p:cNvSpPr/>
          <p:nvPr/>
        </p:nvSpPr>
        <p:spPr>
          <a:xfrm flipH="false" flipV="false" rot="0">
            <a:off x="2764905" y="3711891"/>
            <a:ext cx="12684841" cy="5515383"/>
          </a:xfrm>
          <a:custGeom>
            <a:avLst/>
            <a:gdLst/>
            <a:ahLst/>
            <a:cxnLst/>
            <a:rect r="r" b="b" t="t" l="l"/>
            <a:pathLst>
              <a:path h="5515383" w="12684841">
                <a:moveTo>
                  <a:pt x="0" y="0"/>
                </a:moveTo>
                <a:lnTo>
                  <a:pt x="12684840" y="0"/>
                </a:lnTo>
                <a:lnTo>
                  <a:pt x="12684840" y="5515383"/>
                </a:lnTo>
                <a:lnTo>
                  <a:pt x="0" y="5515383"/>
                </a:lnTo>
                <a:lnTo>
                  <a:pt x="0" y="0"/>
                </a:lnTo>
                <a:close/>
              </a:path>
            </a:pathLst>
          </a:custGeom>
          <a:blipFill>
            <a:blip r:embed="rId3"/>
            <a:stretch>
              <a:fillRect l="0" t="-25367" r="-16040" b="-24753"/>
            </a:stretch>
          </a:blipFill>
        </p:spPr>
      </p:sp>
      <p:sp>
        <p:nvSpPr>
          <p:cNvPr name="AutoShape 10" id="10"/>
          <p:cNvSpPr/>
          <p:nvPr/>
        </p:nvSpPr>
        <p:spPr>
          <a:xfrm rot="5120274">
            <a:off x="4569324" y="3772940"/>
            <a:ext cx="514713" cy="0"/>
          </a:xfrm>
          <a:prstGeom prst="line">
            <a:avLst/>
          </a:prstGeom>
          <a:ln cap="rnd" w="28575">
            <a:solidFill>
              <a:srgbClr val="FF0000"/>
            </a:solidFill>
            <a:prstDash val="solid"/>
            <a:headEnd type="none" len="sm" w="sm"/>
            <a:tailEnd type="triangle" len="med" w="lg"/>
          </a:ln>
        </p:spPr>
      </p:sp>
      <p:sp>
        <p:nvSpPr>
          <p:cNvPr name="AutoShape 11" id="11"/>
          <p:cNvSpPr/>
          <p:nvPr/>
        </p:nvSpPr>
        <p:spPr>
          <a:xfrm rot="9292294">
            <a:off x="5312507" y="4306668"/>
            <a:ext cx="771803" cy="0"/>
          </a:xfrm>
          <a:prstGeom prst="line">
            <a:avLst/>
          </a:prstGeom>
          <a:ln cap="rnd" w="28575">
            <a:solidFill>
              <a:srgbClr val="FF0000"/>
            </a:solidFill>
            <a:prstDash val="solid"/>
            <a:headEnd type="none" len="sm" w="sm"/>
            <a:tailEnd type="triangle" len="med" w="lg"/>
          </a:ln>
        </p:spPr>
      </p:sp>
      <p:sp>
        <p:nvSpPr>
          <p:cNvPr name="TextBox 12" id="12"/>
          <p:cNvSpPr txBox="true"/>
          <p:nvPr/>
        </p:nvSpPr>
        <p:spPr>
          <a:xfrm rot="0">
            <a:off x="6118310" y="3984317"/>
            <a:ext cx="4405806" cy="296665"/>
          </a:xfrm>
          <a:prstGeom prst="rect">
            <a:avLst/>
          </a:prstGeom>
        </p:spPr>
        <p:txBody>
          <a:bodyPr anchor="t" rtlCol="false" tIns="0" lIns="0" bIns="0" rIns="0">
            <a:spAutoFit/>
          </a:bodyPr>
          <a:lstStyle/>
          <a:p>
            <a:pPr algn="l">
              <a:lnSpc>
                <a:spcPts val="1679"/>
              </a:lnSpc>
            </a:pPr>
            <a:r>
              <a:rPr lang="en-US" sz="1399" i="true">
                <a:solidFill>
                  <a:srgbClr val="FFFFFF"/>
                </a:solidFill>
                <a:latin typeface="Montserrat Italics"/>
                <a:ea typeface="Montserrat Italics"/>
                <a:cs typeface="Montserrat Italics"/>
                <a:sym typeface="Montserrat Italics"/>
              </a:rPr>
              <a:t>Most completions in history</a:t>
            </a:r>
          </a:p>
        </p:txBody>
      </p:sp>
      <p:sp>
        <p:nvSpPr>
          <p:cNvPr name="TextBox 13" id="13"/>
          <p:cNvSpPr txBox="true"/>
          <p:nvPr/>
        </p:nvSpPr>
        <p:spPr>
          <a:xfrm rot="0">
            <a:off x="2623778" y="3115919"/>
            <a:ext cx="4405806" cy="296665"/>
          </a:xfrm>
          <a:prstGeom prst="rect">
            <a:avLst/>
          </a:prstGeom>
        </p:spPr>
        <p:txBody>
          <a:bodyPr anchor="t" rtlCol="false" tIns="0" lIns="0" bIns="0" rIns="0">
            <a:spAutoFit/>
          </a:bodyPr>
          <a:lstStyle/>
          <a:p>
            <a:pPr algn="ctr">
              <a:lnSpc>
                <a:spcPts val="1679"/>
              </a:lnSpc>
            </a:pPr>
            <a:r>
              <a:rPr lang="en-US" sz="1399" i="true">
                <a:solidFill>
                  <a:srgbClr val="FFFFFF"/>
                </a:solidFill>
                <a:latin typeface="Montserrat Italics"/>
                <a:ea typeface="Montserrat Italics"/>
                <a:cs typeface="Montserrat Italics"/>
                <a:sym typeface="Montserrat Italics"/>
              </a:rPr>
              <a:t>Huge drop in formations</a:t>
            </a:r>
          </a:p>
        </p:txBody>
      </p:sp>
      <p:grpSp>
        <p:nvGrpSpPr>
          <p:cNvPr name="Group 14" id="14"/>
          <p:cNvGrpSpPr/>
          <p:nvPr/>
        </p:nvGrpSpPr>
        <p:grpSpPr>
          <a:xfrm rot="0">
            <a:off x="12783038" y="3258771"/>
            <a:ext cx="533451" cy="309109"/>
            <a:chOff x="0" y="0"/>
            <a:chExt cx="711269" cy="412146"/>
          </a:xfrm>
        </p:grpSpPr>
        <p:sp>
          <p:nvSpPr>
            <p:cNvPr name="Freeform 15" id="15"/>
            <p:cNvSpPr/>
            <p:nvPr/>
          </p:nvSpPr>
          <p:spPr>
            <a:xfrm flipH="false" flipV="false" rot="0">
              <a:off x="0" y="0"/>
              <a:ext cx="711327" cy="412115"/>
            </a:xfrm>
            <a:custGeom>
              <a:avLst/>
              <a:gdLst/>
              <a:ahLst/>
              <a:cxnLst/>
              <a:rect r="r" b="b" t="t" l="l"/>
              <a:pathLst>
                <a:path h="412115" w="711327">
                  <a:moveTo>
                    <a:pt x="0" y="68707"/>
                  </a:moveTo>
                  <a:cubicBezTo>
                    <a:pt x="0" y="30734"/>
                    <a:pt x="30734" y="0"/>
                    <a:pt x="68707" y="0"/>
                  </a:cubicBezTo>
                  <a:lnTo>
                    <a:pt x="642620" y="0"/>
                  </a:lnTo>
                  <a:cubicBezTo>
                    <a:pt x="680593" y="0"/>
                    <a:pt x="711327" y="30734"/>
                    <a:pt x="711327" y="68707"/>
                  </a:cubicBezTo>
                  <a:lnTo>
                    <a:pt x="711327" y="343408"/>
                  </a:lnTo>
                  <a:cubicBezTo>
                    <a:pt x="711327" y="381381"/>
                    <a:pt x="680593" y="412115"/>
                    <a:pt x="642620" y="412115"/>
                  </a:cubicBezTo>
                  <a:lnTo>
                    <a:pt x="68707" y="412115"/>
                  </a:lnTo>
                  <a:cubicBezTo>
                    <a:pt x="30734" y="412115"/>
                    <a:pt x="0" y="381381"/>
                    <a:pt x="0" y="343408"/>
                  </a:cubicBezTo>
                  <a:close/>
                </a:path>
              </a:pathLst>
            </a:custGeom>
            <a:solidFill>
              <a:srgbClr val="FCB21E"/>
            </a:solidFill>
          </p:spPr>
        </p:sp>
      </p:grpSp>
      <p:sp>
        <p:nvSpPr>
          <p:cNvPr name="TextBox 16" id="16"/>
          <p:cNvSpPr txBox="true"/>
          <p:nvPr/>
        </p:nvSpPr>
        <p:spPr>
          <a:xfrm rot="0">
            <a:off x="13435300" y="3257460"/>
            <a:ext cx="2317253" cy="296665"/>
          </a:xfrm>
          <a:prstGeom prst="rect">
            <a:avLst/>
          </a:prstGeom>
        </p:spPr>
        <p:txBody>
          <a:bodyPr anchor="t" rtlCol="false" tIns="0" lIns="0" bIns="0" rIns="0">
            <a:spAutoFit/>
          </a:bodyPr>
          <a:lstStyle/>
          <a:p>
            <a:pPr algn="l">
              <a:lnSpc>
                <a:spcPts val="1679"/>
              </a:lnSpc>
            </a:pPr>
            <a:r>
              <a:rPr lang="en-US" sz="1399">
                <a:solidFill>
                  <a:srgbClr val="FFFFFF"/>
                </a:solidFill>
                <a:latin typeface="Montserrat"/>
                <a:ea typeface="Montserrat"/>
                <a:cs typeface="Montserrat"/>
                <a:sym typeface="Montserrat"/>
              </a:rPr>
              <a:t>Completions</a:t>
            </a:r>
          </a:p>
        </p:txBody>
      </p:sp>
      <p:grpSp>
        <p:nvGrpSpPr>
          <p:cNvPr name="Group 17" id="17"/>
          <p:cNvGrpSpPr/>
          <p:nvPr/>
        </p:nvGrpSpPr>
        <p:grpSpPr>
          <a:xfrm rot="0">
            <a:off x="14950343" y="4176592"/>
            <a:ext cx="188260" cy="4088530"/>
            <a:chOff x="0" y="0"/>
            <a:chExt cx="251013" cy="5451373"/>
          </a:xfrm>
        </p:grpSpPr>
        <p:sp>
          <p:nvSpPr>
            <p:cNvPr name="Freeform 18" id="18"/>
            <p:cNvSpPr/>
            <p:nvPr/>
          </p:nvSpPr>
          <p:spPr>
            <a:xfrm flipH="false" flipV="false" rot="0">
              <a:off x="0" y="0"/>
              <a:ext cx="250952" cy="5451348"/>
            </a:xfrm>
            <a:custGeom>
              <a:avLst/>
              <a:gdLst/>
              <a:ahLst/>
              <a:cxnLst/>
              <a:rect r="r" b="b" t="t" l="l"/>
              <a:pathLst>
                <a:path h="5451348" w="250952">
                  <a:moveTo>
                    <a:pt x="0" y="41783"/>
                  </a:moveTo>
                  <a:cubicBezTo>
                    <a:pt x="0" y="18669"/>
                    <a:pt x="18669" y="0"/>
                    <a:pt x="41783" y="0"/>
                  </a:cubicBezTo>
                  <a:lnTo>
                    <a:pt x="209169" y="0"/>
                  </a:lnTo>
                  <a:cubicBezTo>
                    <a:pt x="232283" y="0"/>
                    <a:pt x="250952" y="18669"/>
                    <a:pt x="250952" y="41783"/>
                  </a:cubicBezTo>
                  <a:lnTo>
                    <a:pt x="250952" y="5409565"/>
                  </a:lnTo>
                  <a:cubicBezTo>
                    <a:pt x="250952" y="5432679"/>
                    <a:pt x="232283" y="5451348"/>
                    <a:pt x="209169" y="5451348"/>
                  </a:cubicBezTo>
                  <a:lnTo>
                    <a:pt x="41783" y="5451348"/>
                  </a:lnTo>
                  <a:cubicBezTo>
                    <a:pt x="18669" y="5451348"/>
                    <a:pt x="0" y="5432679"/>
                    <a:pt x="0" y="5409565"/>
                  </a:cubicBezTo>
                  <a:close/>
                </a:path>
              </a:pathLst>
            </a:custGeom>
            <a:solidFill>
              <a:srgbClr val="2C4156"/>
            </a:solidFill>
          </p:spPr>
        </p:sp>
      </p:grpSp>
      <p:grpSp>
        <p:nvGrpSpPr>
          <p:cNvPr name="Group 19" id="19"/>
          <p:cNvGrpSpPr/>
          <p:nvPr/>
        </p:nvGrpSpPr>
        <p:grpSpPr>
          <a:xfrm rot="0">
            <a:off x="15223585" y="5275501"/>
            <a:ext cx="188260" cy="2986921"/>
            <a:chOff x="0" y="0"/>
            <a:chExt cx="251013" cy="3982562"/>
          </a:xfrm>
        </p:grpSpPr>
        <p:sp>
          <p:nvSpPr>
            <p:cNvPr name="Freeform 20" id="20"/>
            <p:cNvSpPr/>
            <p:nvPr/>
          </p:nvSpPr>
          <p:spPr>
            <a:xfrm flipH="false" flipV="false" rot="0">
              <a:off x="0" y="0"/>
              <a:ext cx="250952" cy="3982466"/>
            </a:xfrm>
            <a:custGeom>
              <a:avLst/>
              <a:gdLst/>
              <a:ahLst/>
              <a:cxnLst/>
              <a:rect r="r" b="b" t="t" l="l"/>
              <a:pathLst>
                <a:path h="3982466" w="250952">
                  <a:moveTo>
                    <a:pt x="0" y="41783"/>
                  </a:moveTo>
                  <a:cubicBezTo>
                    <a:pt x="0" y="18669"/>
                    <a:pt x="18669" y="0"/>
                    <a:pt x="41783" y="0"/>
                  </a:cubicBezTo>
                  <a:lnTo>
                    <a:pt x="209169" y="0"/>
                  </a:lnTo>
                  <a:cubicBezTo>
                    <a:pt x="232283" y="0"/>
                    <a:pt x="250952" y="18669"/>
                    <a:pt x="250952" y="41783"/>
                  </a:cubicBezTo>
                  <a:lnTo>
                    <a:pt x="250952" y="3940683"/>
                  </a:lnTo>
                  <a:cubicBezTo>
                    <a:pt x="250952" y="3963797"/>
                    <a:pt x="232283" y="3982466"/>
                    <a:pt x="209169" y="3982466"/>
                  </a:cubicBezTo>
                  <a:lnTo>
                    <a:pt x="41783" y="3982466"/>
                  </a:lnTo>
                  <a:cubicBezTo>
                    <a:pt x="18669" y="3982466"/>
                    <a:pt x="0" y="3963797"/>
                    <a:pt x="0" y="3940683"/>
                  </a:cubicBezTo>
                  <a:close/>
                </a:path>
              </a:pathLst>
            </a:custGeom>
            <a:solidFill>
              <a:srgbClr val="2C4156"/>
            </a:solidFill>
          </p:spPr>
        </p:sp>
      </p:grpSp>
      <p:grpSp>
        <p:nvGrpSpPr>
          <p:cNvPr name="Group 21" id="21"/>
          <p:cNvGrpSpPr/>
          <p:nvPr/>
        </p:nvGrpSpPr>
        <p:grpSpPr>
          <a:xfrm rot="0">
            <a:off x="10298420" y="3253594"/>
            <a:ext cx="533452" cy="309109"/>
            <a:chOff x="0" y="0"/>
            <a:chExt cx="711269" cy="412145"/>
          </a:xfrm>
        </p:grpSpPr>
        <p:sp>
          <p:nvSpPr>
            <p:cNvPr name="Freeform 22" id="22"/>
            <p:cNvSpPr/>
            <p:nvPr/>
          </p:nvSpPr>
          <p:spPr>
            <a:xfrm flipH="false" flipV="false" rot="0">
              <a:off x="0" y="0"/>
              <a:ext cx="711327" cy="412115"/>
            </a:xfrm>
            <a:custGeom>
              <a:avLst/>
              <a:gdLst/>
              <a:ahLst/>
              <a:cxnLst/>
              <a:rect r="r" b="b" t="t" l="l"/>
              <a:pathLst>
                <a:path h="412115" w="711327">
                  <a:moveTo>
                    <a:pt x="0" y="68707"/>
                  </a:moveTo>
                  <a:cubicBezTo>
                    <a:pt x="0" y="30734"/>
                    <a:pt x="30734" y="0"/>
                    <a:pt x="68707" y="0"/>
                  </a:cubicBezTo>
                  <a:lnTo>
                    <a:pt x="642620" y="0"/>
                  </a:lnTo>
                  <a:cubicBezTo>
                    <a:pt x="680593" y="0"/>
                    <a:pt x="711327" y="30734"/>
                    <a:pt x="711327" y="68707"/>
                  </a:cubicBezTo>
                  <a:lnTo>
                    <a:pt x="711327" y="343408"/>
                  </a:lnTo>
                  <a:cubicBezTo>
                    <a:pt x="711327" y="381381"/>
                    <a:pt x="680593" y="412115"/>
                    <a:pt x="642620" y="412115"/>
                  </a:cubicBezTo>
                  <a:lnTo>
                    <a:pt x="68707" y="412115"/>
                  </a:lnTo>
                  <a:cubicBezTo>
                    <a:pt x="30734" y="412115"/>
                    <a:pt x="0" y="381381"/>
                    <a:pt x="0" y="343408"/>
                  </a:cubicBezTo>
                  <a:close/>
                </a:path>
              </a:pathLst>
            </a:custGeom>
            <a:solidFill>
              <a:srgbClr val="81D2F7"/>
            </a:solidFill>
          </p:spPr>
        </p:sp>
      </p:grpSp>
      <p:sp>
        <p:nvSpPr>
          <p:cNvPr name="TextBox 23" id="23"/>
          <p:cNvSpPr txBox="true"/>
          <p:nvPr/>
        </p:nvSpPr>
        <p:spPr>
          <a:xfrm rot="0">
            <a:off x="10950681" y="3252283"/>
            <a:ext cx="2317253" cy="296665"/>
          </a:xfrm>
          <a:prstGeom prst="rect">
            <a:avLst/>
          </a:prstGeom>
        </p:spPr>
        <p:txBody>
          <a:bodyPr anchor="t" rtlCol="false" tIns="0" lIns="0" bIns="0" rIns="0">
            <a:spAutoFit/>
          </a:bodyPr>
          <a:lstStyle/>
          <a:p>
            <a:pPr algn="l">
              <a:lnSpc>
                <a:spcPts val="1679"/>
              </a:lnSpc>
            </a:pPr>
            <a:r>
              <a:rPr lang="en-US" sz="1399">
                <a:solidFill>
                  <a:srgbClr val="FFFFFF"/>
                </a:solidFill>
                <a:latin typeface="Montserrat"/>
                <a:ea typeface="Montserrat"/>
                <a:cs typeface="Montserrat"/>
                <a:sym typeface="Montserrat"/>
              </a:rPr>
              <a:t>Formations</a:t>
            </a:r>
          </a:p>
        </p:txBody>
      </p:sp>
      <p:sp>
        <p:nvSpPr>
          <p:cNvPr name="TextBox 24" id="24"/>
          <p:cNvSpPr txBox="true"/>
          <p:nvPr/>
        </p:nvSpPr>
        <p:spPr>
          <a:xfrm rot="0">
            <a:off x="479230" y="647185"/>
            <a:ext cx="13643170" cy="355537"/>
          </a:xfrm>
          <a:prstGeom prst="rect">
            <a:avLst/>
          </a:prstGeom>
        </p:spPr>
        <p:txBody>
          <a:bodyPr anchor="t" rtlCol="false" tIns="0" lIns="0" bIns="0" rIns="0">
            <a:spAutoFit/>
          </a:bodyPr>
          <a:lstStyle/>
          <a:p>
            <a:pPr algn="l">
              <a:lnSpc>
                <a:spcPts val="3598"/>
              </a:lnSpc>
            </a:pPr>
            <a:r>
              <a:rPr lang="en-US" sz="4200" spc="34">
                <a:solidFill>
                  <a:srgbClr val="FFFFFF"/>
                </a:solidFill>
                <a:latin typeface="Arimo"/>
                <a:ea typeface="Arimo"/>
                <a:cs typeface="Arimo"/>
                <a:sym typeface="Arimo"/>
              </a:rPr>
              <a:t>Demographics </a:t>
            </a:r>
            <a:r>
              <a:rPr lang="en-US" sz="4200" spc="34">
                <a:solidFill>
                  <a:srgbClr val="ECC866"/>
                </a:solidFill>
                <a:latin typeface="Arimo"/>
                <a:ea typeface="Arimo"/>
                <a:cs typeface="Arimo"/>
                <a:sym typeface="Arimo"/>
              </a:rPr>
              <a:t>Driving</a:t>
            </a:r>
            <a:r>
              <a:rPr lang="en-US" sz="4200" spc="34">
                <a:solidFill>
                  <a:srgbClr val="FFFFFF"/>
                </a:solidFill>
                <a:latin typeface="Arimo"/>
                <a:ea typeface="Arimo"/>
                <a:cs typeface="Arimo"/>
                <a:sym typeface="Arimo"/>
              </a:rPr>
              <a:t> The Housing Market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158854" cy="3787254"/>
            <a:chOff x="0" y="0"/>
            <a:chExt cx="6878472" cy="5049672"/>
          </a:xfrm>
        </p:grpSpPr>
        <p:sp>
          <p:nvSpPr>
            <p:cNvPr name="Freeform 3" id="3"/>
            <p:cNvSpPr/>
            <p:nvPr/>
          </p:nvSpPr>
          <p:spPr>
            <a:xfrm flipH="false" flipV="false" rot="0">
              <a:off x="0" y="0"/>
              <a:ext cx="6878447" cy="5049647"/>
            </a:xfrm>
            <a:custGeom>
              <a:avLst/>
              <a:gdLst/>
              <a:ahLst/>
              <a:cxnLst/>
              <a:rect r="r" b="b" t="t" l="l"/>
              <a:pathLst>
                <a:path h="5049647" w="6878447">
                  <a:moveTo>
                    <a:pt x="0" y="0"/>
                  </a:moveTo>
                  <a:lnTo>
                    <a:pt x="6878447" y="0"/>
                  </a:lnTo>
                  <a:lnTo>
                    <a:pt x="6878447" y="5049647"/>
                  </a:lnTo>
                  <a:lnTo>
                    <a:pt x="0" y="5049647"/>
                  </a:lnTo>
                  <a:close/>
                </a:path>
              </a:pathLst>
            </a:custGeom>
            <a:solidFill>
              <a:srgbClr val="FFFFFF"/>
            </a:solidFill>
          </p:spPr>
        </p:sp>
      </p:grpSp>
      <p:grpSp>
        <p:nvGrpSpPr>
          <p:cNvPr name="Group 4" id="4"/>
          <p:cNvGrpSpPr/>
          <p:nvPr/>
        </p:nvGrpSpPr>
        <p:grpSpPr>
          <a:xfrm rot="0">
            <a:off x="0" y="173024"/>
            <a:ext cx="12192000" cy="1046174"/>
            <a:chOff x="0" y="0"/>
            <a:chExt cx="16256000" cy="1394898"/>
          </a:xfrm>
        </p:grpSpPr>
        <p:sp>
          <p:nvSpPr>
            <p:cNvPr name="Freeform 5" id="5"/>
            <p:cNvSpPr/>
            <p:nvPr/>
          </p:nvSpPr>
          <p:spPr>
            <a:xfrm flipH="false" flipV="false" rot="0">
              <a:off x="0" y="0"/>
              <a:ext cx="16256000" cy="1394841"/>
            </a:xfrm>
            <a:custGeom>
              <a:avLst/>
              <a:gdLst/>
              <a:ahLst/>
              <a:cxnLst/>
              <a:rect r="r" b="b" t="t" l="l"/>
              <a:pathLst>
                <a:path h="1394841" w="16256000">
                  <a:moveTo>
                    <a:pt x="0" y="0"/>
                  </a:moveTo>
                  <a:lnTo>
                    <a:pt x="16256000" y="0"/>
                  </a:lnTo>
                  <a:lnTo>
                    <a:pt x="16256000" y="1394841"/>
                  </a:lnTo>
                  <a:lnTo>
                    <a:pt x="0" y="1394841"/>
                  </a:lnTo>
                  <a:close/>
                </a:path>
              </a:pathLst>
            </a:custGeom>
            <a:gradFill rotWithShape="true">
              <a:gsLst>
                <a:gs pos="0">
                  <a:srgbClr val="13426B">
                    <a:alpha val="100000"/>
                  </a:srgbClr>
                </a:gs>
                <a:gs pos="50000">
                  <a:srgbClr val="13426C">
                    <a:alpha val="100000"/>
                  </a:srgbClr>
                </a:gs>
                <a:gs pos="100000">
                  <a:srgbClr val="000000">
                    <a:alpha val="100000"/>
                  </a:srgbClr>
                </a:gs>
              </a:gsLst>
              <a:lin ang="5400000"/>
            </a:gradFill>
          </p:spPr>
        </p:sp>
      </p:grpSp>
      <p:sp>
        <p:nvSpPr>
          <p:cNvPr name="TextBox 6" id="6"/>
          <p:cNvSpPr txBox="true"/>
          <p:nvPr/>
        </p:nvSpPr>
        <p:spPr>
          <a:xfrm rot="0">
            <a:off x="343762" y="680681"/>
            <a:ext cx="11848238" cy="506921"/>
          </a:xfrm>
          <a:prstGeom prst="rect">
            <a:avLst/>
          </a:prstGeom>
        </p:spPr>
        <p:txBody>
          <a:bodyPr anchor="t" rtlCol="false" tIns="0" lIns="0" bIns="0" rIns="0">
            <a:spAutoFit/>
          </a:bodyPr>
          <a:lstStyle/>
          <a:p>
            <a:pPr algn="l">
              <a:lnSpc>
                <a:spcPts val="3598"/>
              </a:lnSpc>
            </a:pPr>
            <a:r>
              <a:rPr lang="en-US" sz="4200" spc="34">
                <a:solidFill>
                  <a:srgbClr val="FFFFFF"/>
                </a:solidFill>
                <a:latin typeface="Arimo"/>
                <a:ea typeface="Arimo"/>
                <a:cs typeface="Arimo"/>
                <a:sym typeface="Arimo"/>
              </a:rPr>
              <a:t>Housing Inventory Is </a:t>
            </a:r>
            <a:r>
              <a:rPr lang="en-US" sz="4200" spc="34">
                <a:solidFill>
                  <a:srgbClr val="F18C21"/>
                </a:solidFill>
                <a:latin typeface="Arimo"/>
                <a:ea typeface="Arimo"/>
                <a:cs typeface="Arimo"/>
                <a:sym typeface="Arimo"/>
              </a:rPr>
              <a:t>Extremely Tight</a:t>
            </a:r>
          </a:p>
        </p:txBody>
      </p:sp>
      <p:sp>
        <p:nvSpPr>
          <p:cNvPr name="Freeform 7" id="7"/>
          <p:cNvSpPr/>
          <p:nvPr/>
        </p:nvSpPr>
        <p:spPr>
          <a:xfrm flipH="false" flipV="false" rot="0">
            <a:off x="3383280" y="1655534"/>
            <a:ext cx="11521440" cy="7798134"/>
          </a:xfrm>
          <a:custGeom>
            <a:avLst/>
            <a:gdLst/>
            <a:ahLst/>
            <a:cxnLst/>
            <a:rect r="r" b="b" t="t" l="l"/>
            <a:pathLst>
              <a:path h="7798134" w="11521440">
                <a:moveTo>
                  <a:pt x="0" y="0"/>
                </a:moveTo>
                <a:lnTo>
                  <a:pt x="11521440" y="0"/>
                </a:lnTo>
                <a:lnTo>
                  <a:pt x="11521440" y="7798134"/>
                </a:lnTo>
                <a:lnTo>
                  <a:pt x="0" y="7798134"/>
                </a:lnTo>
                <a:lnTo>
                  <a:pt x="0" y="0"/>
                </a:lnTo>
                <a:close/>
              </a:path>
            </a:pathLst>
          </a:custGeom>
          <a:blipFill>
            <a:blip r:embed="rId3"/>
            <a:stretch>
              <a:fillRect l="0" t="0" r="0" b="0"/>
            </a:stretch>
          </a:blipFill>
        </p:spPr>
      </p:sp>
      <p:sp>
        <p:nvSpPr>
          <p:cNvPr name="Freeform 8" id="8"/>
          <p:cNvSpPr/>
          <p:nvPr/>
        </p:nvSpPr>
        <p:spPr>
          <a:xfrm flipH="false" flipV="false" rot="0">
            <a:off x="14175172" y="8861732"/>
            <a:ext cx="3084128" cy="396568"/>
          </a:xfrm>
          <a:custGeom>
            <a:avLst/>
            <a:gdLst/>
            <a:ahLst/>
            <a:cxnLst/>
            <a:rect r="r" b="b" t="t" l="l"/>
            <a:pathLst>
              <a:path h="396568" w="3084128">
                <a:moveTo>
                  <a:pt x="0" y="0"/>
                </a:moveTo>
                <a:lnTo>
                  <a:pt x="3084128" y="0"/>
                </a:lnTo>
                <a:lnTo>
                  <a:pt x="3084128" y="396568"/>
                </a:lnTo>
                <a:lnTo>
                  <a:pt x="0" y="396568"/>
                </a:lnTo>
                <a:lnTo>
                  <a:pt x="0" y="0"/>
                </a:lnTo>
                <a:close/>
              </a:path>
            </a:pathLst>
          </a:custGeom>
          <a:blipFill>
            <a:blip r:embed="rId4"/>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158854" cy="3787254"/>
            <a:chOff x="0" y="0"/>
            <a:chExt cx="6878472" cy="5049672"/>
          </a:xfrm>
        </p:grpSpPr>
        <p:sp>
          <p:nvSpPr>
            <p:cNvPr name="Freeform 3" id="3"/>
            <p:cNvSpPr/>
            <p:nvPr/>
          </p:nvSpPr>
          <p:spPr>
            <a:xfrm flipH="false" flipV="false" rot="0">
              <a:off x="0" y="0"/>
              <a:ext cx="6878447" cy="5049647"/>
            </a:xfrm>
            <a:custGeom>
              <a:avLst/>
              <a:gdLst/>
              <a:ahLst/>
              <a:cxnLst/>
              <a:rect r="r" b="b" t="t" l="l"/>
              <a:pathLst>
                <a:path h="5049647" w="6878447">
                  <a:moveTo>
                    <a:pt x="0" y="0"/>
                  </a:moveTo>
                  <a:lnTo>
                    <a:pt x="6878447" y="0"/>
                  </a:lnTo>
                  <a:lnTo>
                    <a:pt x="6878447" y="5049647"/>
                  </a:lnTo>
                  <a:lnTo>
                    <a:pt x="0" y="5049647"/>
                  </a:lnTo>
                  <a:close/>
                </a:path>
              </a:pathLst>
            </a:custGeom>
            <a:solidFill>
              <a:srgbClr val="FFFFFF"/>
            </a:solidFill>
          </p:spPr>
        </p:sp>
      </p:grpSp>
      <p:grpSp>
        <p:nvGrpSpPr>
          <p:cNvPr name="Group 4" id="4"/>
          <p:cNvGrpSpPr/>
          <p:nvPr/>
        </p:nvGrpSpPr>
        <p:grpSpPr>
          <a:xfrm rot="0">
            <a:off x="0" y="173025"/>
            <a:ext cx="12192000" cy="1046174"/>
            <a:chOff x="0" y="0"/>
            <a:chExt cx="16256000" cy="1394898"/>
          </a:xfrm>
        </p:grpSpPr>
        <p:sp>
          <p:nvSpPr>
            <p:cNvPr name="Freeform 5" id="5"/>
            <p:cNvSpPr/>
            <p:nvPr/>
          </p:nvSpPr>
          <p:spPr>
            <a:xfrm flipH="false" flipV="false" rot="0">
              <a:off x="0" y="0"/>
              <a:ext cx="16256000" cy="1394841"/>
            </a:xfrm>
            <a:custGeom>
              <a:avLst/>
              <a:gdLst/>
              <a:ahLst/>
              <a:cxnLst/>
              <a:rect r="r" b="b" t="t" l="l"/>
              <a:pathLst>
                <a:path h="1394841" w="16256000">
                  <a:moveTo>
                    <a:pt x="0" y="0"/>
                  </a:moveTo>
                  <a:lnTo>
                    <a:pt x="16256000" y="0"/>
                  </a:lnTo>
                  <a:lnTo>
                    <a:pt x="16256000" y="1394841"/>
                  </a:lnTo>
                  <a:lnTo>
                    <a:pt x="0" y="1394841"/>
                  </a:lnTo>
                  <a:close/>
                </a:path>
              </a:pathLst>
            </a:custGeom>
            <a:gradFill rotWithShape="true">
              <a:gsLst>
                <a:gs pos="0">
                  <a:srgbClr val="13426B">
                    <a:alpha val="100000"/>
                  </a:srgbClr>
                </a:gs>
                <a:gs pos="50000">
                  <a:srgbClr val="13426C">
                    <a:alpha val="100000"/>
                  </a:srgbClr>
                </a:gs>
                <a:gs pos="100000">
                  <a:srgbClr val="000000">
                    <a:alpha val="100000"/>
                  </a:srgbClr>
                </a:gs>
              </a:gsLst>
              <a:lin ang="5400000"/>
            </a:gradFill>
          </p:spPr>
        </p:sp>
      </p:grpSp>
      <p:sp>
        <p:nvSpPr>
          <p:cNvPr name="TextBox 6" id="6"/>
          <p:cNvSpPr txBox="true"/>
          <p:nvPr/>
        </p:nvSpPr>
        <p:spPr>
          <a:xfrm rot="0">
            <a:off x="309895" y="731917"/>
            <a:ext cx="12711837" cy="506921"/>
          </a:xfrm>
          <a:prstGeom prst="rect">
            <a:avLst/>
          </a:prstGeom>
        </p:spPr>
        <p:txBody>
          <a:bodyPr anchor="t" rtlCol="false" tIns="0" lIns="0" bIns="0" rIns="0">
            <a:spAutoFit/>
          </a:bodyPr>
          <a:lstStyle/>
          <a:p>
            <a:pPr algn="l">
              <a:lnSpc>
                <a:spcPts val="3598"/>
              </a:lnSpc>
            </a:pPr>
            <a:r>
              <a:rPr lang="en-US" sz="4200" spc="34">
                <a:solidFill>
                  <a:srgbClr val="FFFFFF"/>
                </a:solidFill>
                <a:latin typeface="Arimo"/>
                <a:ea typeface="Arimo"/>
                <a:cs typeface="Arimo"/>
                <a:sym typeface="Arimo"/>
              </a:rPr>
              <a:t>34% Of All Sales Are </a:t>
            </a:r>
            <a:r>
              <a:rPr lang="en-US" sz="4200" spc="34">
                <a:solidFill>
                  <a:srgbClr val="F18C21"/>
                </a:solidFill>
                <a:latin typeface="Arimo"/>
                <a:ea typeface="Arimo"/>
                <a:cs typeface="Arimo"/>
                <a:sym typeface="Arimo"/>
              </a:rPr>
              <a:t>Sold To Cash Buyer</a:t>
            </a:r>
          </a:p>
        </p:txBody>
      </p:sp>
      <p:sp>
        <p:nvSpPr>
          <p:cNvPr name="Freeform 7" id="7"/>
          <p:cNvSpPr/>
          <p:nvPr/>
        </p:nvSpPr>
        <p:spPr>
          <a:xfrm flipH="false" flipV="false" rot="0">
            <a:off x="2172728" y="1395590"/>
            <a:ext cx="13942545" cy="7495820"/>
          </a:xfrm>
          <a:custGeom>
            <a:avLst/>
            <a:gdLst/>
            <a:ahLst/>
            <a:cxnLst/>
            <a:rect r="r" b="b" t="t" l="l"/>
            <a:pathLst>
              <a:path h="7495820" w="13942545">
                <a:moveTo>
                  <a:pt x="0" y="0"/>
                </a:moveTo>
                <a:lnTo>
                  <a:pt x="13942545" y="0"/>
                </a:lnTo>
                <a:lnTo>
                  <a:pt x="13942545" y="7495820"/>
                </a:lnTo>
                <a:lnTo>
                  <a:pt x="0" y="7495820"/>
                </a:lnTo>
                <a:lnTo>
                  <a:pt x="0" y="0"/>
                </a:lnTo>
                <a:close/>
              </a:path>
            </a:pathLst>
          </a:custGeom>
          <a:blipFill>
            <a:blip r:embed="rId3"/>
            <a:stretch>
              <a:fillRect l="0" t="0" r="0" b="0"/>
            </a:stretch>
          </a:blipFill>
        </p:spPr>
      </p:sp>
      <p:sp>
        <p:nvSpPr>
          <p:cNvPr name="Freeform 8" id="8"/>
          <p:cNvSpPr/>
          <p:nvPr/>
        </p:nvSpPr>
        <p:spPr>
          <a:xfrm flipH="false" flipV="false" rot="0">
            <a:off x="14175172" y="8861732"/>
            <a:ext cx="3084128" cy="396568"/>
          </a:xfrm>
          <a:custGeom>
            <a:avLst/>
            <a:gdLst/>
            <a:ahLst/>
            <a:cxnLst/>
            <a:rect r="r" b="b" t="t" l="l"/>
            <a:pathLst>
              <a:path h="396568" w="3084128">
                <a:moveTo>
                  <a:pt x="0" y="0"/>
                </a:moveTo>
                <a:lnTo>
                  <a:pt x="3084128" y="0"/>
                </a:lnTo>
                <a:lnTo>
                  <a:pt x="3084128" y="396568"/>
                </a:lnTo>
                <a:lnTo>
                  <a:pt x="0" y="396568"/>
                </a:lnTo>
                <a:lnTo>
                  <a:pt x="0" y="0"/>
                </a:lnTo>
                <a:close/>
              </a:path>
            </a:pathLst>
          </a:custGeom>
          <a:blipFill>
            <a:blip r:embed="rId4"/>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p:cSld>
    <p:bg>
      <p:bgPr>
        <a:gradFill rotWithShape="true">
          <a:gsLst>
            <a:gs pos="0">
              <a:srgbClr val="13426B">
                <a:alpha val="100000"/>
              </a:srgbClr>
            </a:gs>
            <a:gs pos="50000">
              <a:srgbClr val="13426C">
                <a:alpha val="100000"/>
              </a:srgbClr>
            </a:gs>
            <a:gs pos="100000">
              <a:srgbClr val="000000">
                <a:alpha val="100000"/>
              </a:srgbClr>
            </a:gs>
          </a:gsLst>
          <a:lin ang="5400000"/>
        </a:gradFill>
      </p:bgPr>
    </p:bg>
    <p:spTree>
      <p:nvGrpSpPr>
        <p:cNvPr id="1" name=""/>
        <p:cNvGrpSpPr/>
        <p:nvPr/>
      </p:nvGrpSpPr>
      <p:grpSpPr>
        <a:xfrm>
          <a:off x="0" y="0"/>
          <a:ext cx="0" cy="0"/>
          <a:chOff x="0" y="0"/>
          <a:chExt cx="0" cy="0"/>
        </a:xfrm>
      </p:grpSpPr>
      <p:sp>
        <p:nvSpPr>
          <p:cNvPr name="TextBox 2" id="2"/>
          <p:cNvSpPr txBox="true"/>
          <p:nvPr/>
        </p:nvSpPr>
        <p:spPr>
          <a:xfrm rot="0">
            <a:off x="942817" y="764518"/>
            <a:ext cx="13213080" cy="657225"/>
          </a:xfrm>
          <a:prstGeom prst="rect">
            <a:avLst/>
          </a:prstGeom>
        </p:spPr>
        <p:txBody>
          <a:bodyPr anchor="t" rtlCol="false" tIns="0" lIns="0" bIns="0" rIns="0">
            <a:spAutoFit/>
          </a:bodyPr>
          <a:lstStyle/>
          <a:p>
            <a:pPr algn="l">
              <a:lnSpc>
                <a:spcPts val="5040"/>
              </a:lnSpc>
            </a:pPr>
            <a:r>
              <a:rPr lang="en-US" sz="4200" b="true">
                <a:solidFill>
                  <a:srgbClr val="F18C21"/>
                </a:solidFill>
                <a:latin typeface="Arimo Bold"/>
                <a:ea typeface="Arimo Bold"/>
                <a:cs typeface="Arimo Bold"/>
                <a:sym typeface="Arimo Bold"/>
              </a:rPr>
              <a:t>40 </a:t>
            </a:r>
            <a:r>
              <a:rPr lang="en-US" sz="4200" b="true">
                <a:solidFill>
                  <a:srgbClr val="F2F2F2"/>
                </a:solidFill>
                <a:latin typeface="Arimo Bold"/>
                <a:ea typeface="Arimo Bold"/>
                <a:cs typeface="Arimo Bold"/>
                <a:sym typeface="Arimo Bold"/>
              </a:rPr>
              <a:t>Steps To A </a:t>
            </a:r>
            <a:r>
              <a:rPr lang="en-US" sz="4200" b="true">
                <a:solidFill>
                  <a:srgbClr val="F18C21"/>
                </a:solidFill>
                <a:latin typeface="Arimo Bold"/>
                <a:ea typeface="Arimo Bold"/>
                <a:cs typeface="Arimo Bold"/>
                <a:sym typeface="Arimo Bold"/>
              </a:rPr>
              <a:t>Flawless Home Purchase </a:t>
            </a:r>
          </a:p>
        </p:txBody>
      </p:sp>
      <p:sp>
        <p:nvSpPr>
          <p:cNvPr name="TextBox 3" id="3"/>
          <p:cNvSpPr txBox="true"/>
          <p:nvPr/>
        </p:nvSpPr>
        <p:spPr>
          <a:xfrm rot="0">
            <a:off x="942818" y="1911277"/>
            <a:ext cx="8961120" cy="8330003"/>
          </a:xfrm>
          <a:prstGeom prst="rect">
            <a:avLst/>
          </a:prstGeom>
        </p:spPr>
        <p:txBody>
          <a:bodyPr anchor="t" rtlCol="false" tIns="0" lIns="0" bIns="0" rIns="0">
            <a:spAutoFit/>
          </a:bodyPr>
          <a:lstStyle/>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Meet Buyers and Discuss Their Goals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Help Buyers Find a Mortgage Lender</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Overview Current Market Conditions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Explain Home Inspection Process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Educate Buyers About Local Neighborhoods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Explain School Districts Effect on Home Values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Schedule &amp; Organize All Showings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Look For Repair Issues While Showing</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Share Knowledge &amp; Insight About Homes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Discuss Homeowner’s Associations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Explain Property Appraisal Process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Discuss Multiple Offer Situations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Determine Property Inclusions &amp; Exclusions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Review Comps to Determine Value</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Verify Listing Data is Correct</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Educate on Sales Contract Options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Prepare &amp; Write Sales Contract </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Negotiate Buyers Offer With Listing Agent</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Explain Home Warranty Options</a:t>
            </a:r>
          </a:p>
          <a:p>
            <a:pPr algn="l" marL="434340" indent="-217170" lvl="1">
              <a:lnSpc>
                <a:spcPts val="3081"/>
              </a:lnSpc>
              <a:buAutoNum type="arabicPeriod" startAt="1"/>
            </a:pPr>
            <a:r>
              <a:rPr lang="en-US" sz="2400">
                <a:solidFill>
                  <a:srgbClr val="FFFFFF"/>
                </a:solidFill>
                <a:latin typeface="Montserrat"/>
                <a:ea typeface="Montserrat"/>
                <a:cs typeface="Montserrat"/>
                <a:sym typeface="Montserrat"/>
              </a:rPr>
              <a:t>Discuss Loan Objection Deadlines</a:t>
            </a:r>
          </a:p>
          <a:p>
            <a:pPr algn="l" marL="434340" indent="-217170" lvl="1">
              <a:lnSpc>
                <a:spcPts val="2879"/>
              </a:lnSpc>
            </a:pPr>
          </a:p>
        </p:txBody>
      </p:sp>
      <p:sp>
        <p:nvSpPr>
          <p:cNvPr name="TextBox 4" id="4"/>
          <p:cNvSpPr txBox="true"/>
          <p:nvPr/>
        </p:nvSpPr>
        <p:spPr>
          <a:xfrm rot="0">
            <a:off x="9235440" y="1911277"/>
            <a:ext cx="9326880" cy="7794422"/>
          </a:xfrm>
          <a:prstGeom prst="rect">
            <a:avLst/>
          </a:prstGeom>
        </p:spPr>
        <p:txBody>
          <a:bodyPr anchor="t" rtlCol="false" tIns="0" lIns="0" bIns="0" rIns="0">
            <a:spAutoFit/>
          </a:bodyPr>
          <a:lstStyle/>
          <a:p>
            <a:pPr algn="l">
              <a:lnSpc>
                <a:spcPts val="3081"/>
              </a:lnSpc>
            </a:pPr>
            <a:r>
              <a:rPr lang="en-US" sz="2400">
                <a:solidFill>
                  <a:srgbClr val="FFFFFF"/>
                </a:solidFill>
                <a:latin typeface="Montserrat"/>
                <a:ea typeface="Montserrat"/>
                <a:cs typeface="Montserrat"/>
                <a:sym typeface="Montserrat"/>
              </a:rPr>
              <a:t>21. </a:t>
            </a:r>
            <a:r>
              <a:rPr lang="en-US" sz="2400">
                <a:solidFill>
                  <a:srgbClr val="FFFFFF"/>
                </a:solidFill>
                <a:latin typeface="Montserrat"/>
                <a:ea typeface="Montserrat"/>
                <a:cs typeface="Montserrat"/>
                <a:sym typeface="Montserrat"/>
              </a:rPr>
              <a:t>Choose a Mutually Agreeable Closing Date</a:t>
            </a:r>
          </a:p>
          <a:p>
            <a:pPr algn="l">
              <a:lnSpc>
                <a:spcPts val="3081"/>
              </a:lnSpc>
            </a:pPr>
            <a:r>
              <a:rPr lang="en-US" sz="2400">
                <a:solidFill>
                  <a:srgbClr val="FFFFFF"/>
                </a:solidFill>
                <a:latin typeface="Montserrat"/>
                <a:ea typeface="Montserrat"/>
                <a:cs typeface="Montserrat"/>
                <a:sym typeface="Montserrat"/>
              </a:rPr>
              <a:t>22. </a:t>
            </a:r>
            <a:r>
              <a:rPr lang="en-US" sz="2400">
                <a:solidFill>
                  <a:srgbClr val="FFFFFF"/>
                </a:solidFill>
                <a:latin typeface="Montserrat"/>
                <a:ea typeface="Montserrat"/>
                <a:cs typeface="Montserrat"/>
                <a:sym typeface="Montserrat"/>
              </a:rPr>
              <a:t>Verify Listing Data is Correct</a:t>
            </a:r>
          </a:p>
          <a:p>
            <a:pPr algn="l">
              <a:lnSpc>
                <a:spcPts val="3081"/>
              </a:lnSpc>
            </a:pPr>
            <a:r>
              <a:rPr lang="en-US" sz="2400">
                <a:solidFill>
                  <a:srgbClr val="FFFFFF"/>
                </a:solidFill>
                <a:latin typeface="Montserrat"/>
                <a:ea typeface="Montserrat"/>
                <a:cs typeface="Montserrat"/>
                <a:sym typeface="Montserrat"/>
              </a:rPr>
              <a:t>23. </a:t>
            </a:r>
            <a:r>
              <a:rPr lang="en-US" sz="2400">
                <a:solidFill>
                  <a:srgbClr val="FFFFFF"/>
                </a:solidFill>
                <a:latin typeface="Montserrat"/>
                <a:ea typeface="Montserrat"/>
                <a:cs typeface="Montserrat"/>
                <a:sym typeface="Montserrat"/>
              </a:rPr>
              <a:t>Once Under Contract, Send to Title Company</a:t>
            </a:r>
          </a:p>
          <a:p>
            <a:pPr algn="l">
              <a:lnSpc>
                <a:spcPts val="3081"/>
              </a:lnSpc>
            </a:pPr>
            <a:r>
              <a:rPr lang="en-US" sz="2400">
                <a:solidFill>
                  <a:srgbClr val="FFFFFF"/>
                </a:solidFill>
                <a:latin typeface="Montserrat"/>
                <a:ea typeface="Montserrat"/>
                <a:cs typeface="Montserrat"/>
                <a:sym typeface="Montserrat"/>
              </a:rPr>
              <a:t>24. </a:t>
            </a:r>
            <a:r>
              <a:rPr lang="en-US" sz="2400">
                <a:solidFill>
                  <a:srgbClr val="FFFFFF"/>
                </a:solidFill>
                <a:latin typeface="Montserrat"/>
                <a:ea typeface="Montserrat"/>
                <a:cs typeface="Montserrat"/>
                <a:sym typeface="Montserrat"/>
              </a:rPr>
              <a:t>Obtain Copy of Sellers Disclosure for Buyers</a:t>
            </a:r>
          </a:p>
          <a:p>
            <a:pPr algn="l">
              <a:lnSpc>
                <a:spcPts val="3081"/>
              </a:lnSpc>
            </a:pPr>
            <a:r>
              <a:rPr lang="en-US" sz="2400">
                <a:solidFill>
                  <a:srgbClr val="FFFFFF"/>
                </a:solidFill>
                <a:latin typeface="Montserrat"/>
                <a:ea typeface="Montserrat"/>
                <a:cs typeface="Montserrat"/>
                <a:sym typeface="Montserrat"/>
              </a:rPr>
              <a:t>25. </a:t>
            </a:r>
            <a:r>
              <a:rPr lang="en-US" sz="2400">
                <a:solidFill>
                  <a:srgbClr val="FFFFFF"/>
                </a:solidFill>
                <a:latin typeface="Montserrat"/>
                <a:ea typeface="Montserrat"/>
                <a:cs typeface="Montserrat"/>
                <a:sym typeface="Montserrat"/>
              </a:rPr>
              <a:t>Deliver Copies of Contract/Addendum to Buyers</a:t>
            </a:r>
          </a:p>
          <a:p>
            <a:pPr algn="l">
              <a:lnSpc>
                <a:spcPts val="3081"/>
              </a:lnSpc>
            </a:pPr>
            <a:r>
              <a:rPr lang="en-US" sz="2400">
                <a:solidFill>
                  <a:srgbClr val="FFFFFF"/>
                </a:solidFill>
                <a:latin typeface="Montserrat"/>
                <a:ea typeface="Montserrat"/>
                <a:cs typeface="Montserrat"/>
                <a:sym typeface="Montserrat"/>
              </a:rPr>
              <a:t>26. </a:t>
            </a:r>
            <a:r>
              <a:rPr lang="en-US" sz="2400">
                <a:solidFill>
                  <a:srgbClr val="FFFFFF"/>
                </a:solidFill>
                <a:latin typeface="Montserrat"/>
                <a:ea typeface="Montserrat"/>
                <a:cs typeface="Montserrat"/>
                <a:sym typeface="Montserrat"/>
              </a:rPr>
              <a:t>Obtain a Copy of HOA Bylaws</a:t>
            </a:r>
          </a:p>
          <a:p>
            <a:pPr algn="l">
              <a:lnSpc>
                <a:spcPts val="3081"/>
              </a:lnSpc>
            </a:pPr>
            <a:r>
              <a:rPr lang="en-US" sz="2400">
                <a:solidFill>
                  <a:srgbClr val="FFFFFF"/>
                </a:solidFill>
                <a:latin typeface="Montserrat"/>
                <a:ea typeface="Montserrat"/>
                <a:cs typeface="Montserrat"/>
                <a:sym typeface="Montserrat"/>
              </a:rPr>
              <a:t>27. </a:t>
            </a:r>
            <a:r>
              <a:rPr lang="en-US" sz="2400">
                <a:solidFill>
                  <a:srgbClr val="FFFFFF"/>
                </a:solidFill>
                <a:latin typeface="Montserrat"/>
                <a:ea typeface="Montserrat"/>
                <a:cs typeface="Montserrat"/>
                <a:sym typeface="Montserrat"/>
              </a:rPr>
              <a:t>Meet Appraiser at Property With Prepared Comps</a:t>
            </a:r>
          </a:p>
          <a:p>
            <a:pPr algn="l">
              <a:lnSpc>
                <a:spcPts val="3081"/>
              </a:lnSpc>
            </a:pPr>
            <a:r>
              <a:rPr lang="en-US" sz="2400">
                <a:solidFill>
                  <a:srgbClr val="FFFFFF"/>
                </a:solidFill>
                <a:latin typeface="Montserrat"/>
                <a:ea typeface="Montserrat"/>
                <a:cs typeface="Montserrat"/>
                <a:sym typeface="Montserrat"/>
              </a:rPr>
              <a:t>28. </a:t>
            </a:r>
            <a:r>
              <a:rPr lang="en-US" sz="2400">
                <a:solidFill>
                  <a:srgbClr val="FFFFFF"/>
                </a:solidFill>
                <a:latin typeface="Montserrat"/>
                <a:ea typeface="Montserrat"/>
                <a:cs typeface="Montserrat"/>
                <a:sym typeface="Montserrat"/>
              </a:rPr>
              <a:t>Coordinate Inspections</a:t>
            </a:r>
          </a:p>
          <a:p>
            <a:pPr algn="l">
              <a:lnSpc>
                <a:spcPts val="3081"/>
              </a:lnSpc>
            </a:pPr>
            <a:r>
              <a:rPr lang="en-US" sz="2400">
                <a:solidFill>
                  <a:srgbClr val="FFFFFF"/>
                </a:solidFill>
                <a:latin typeface="Montserrat"/>
                <a:ea typeface="Montserrat"/>
                <a:cs typeface="Montserrat"/>
                <a:sym typeface="Montserrat"/>
              </a:rPr>
              <a:t>29. </a:t>
            </a:r>
            <a:r>
              <a:rPr lang="en-US" sz="2400">
                <a:solidFill>
                  <a:srgbClr val="FFFFFF"/>
                </a:solidFill>
                <a:latin typeface="Montserrat"/>
                <a:ea typeface="Montserrat"/>
                <a:cs typeface="Montserrat"/>
                <a:sym typeface="Montserrat"/>
              </a:rPr>
              <a:t>Meet Inspector at the Property</a:t>
            </a:r>
          </a:p>
          <a:p>
            <a:pPr algn="l">
              <a:lnSpc>
                <a:spcPts val="3081"/>
              </a:lnSpc>
            </a:pPr>
            <a:r>
              <a:rPr lang="en-US" sz="2400">
                <a:solidFill>
                  <a:srgbClr val="FFFFFF"/>
                </a:solidFill>
                <a:latin typeface="Montserrat"/>
                <a:ea typeface="Montserrat"/>
                <a:cs typeface="Montserrat"/>
                <a:sym typeface="Montserrat"/>
              </a:rPr>
              <a:t>30. </a:t>
            </a:r>
            <a:r>
              <a:rPr lang="en-US" sz="2400">
                <a:solidFill>
                  <a:srgbClr val="FFFFFF"/>
                </a:solidFill>
                <a:latin typeface="Montserrat"/>
                <a:ea typeface="Montserrat"/>
                <a:cs typeface="Montserrat"/>
                <a:sym typeface="Montserrat"/>
              </a:rPr>
              <a:t>Review Home Inspection With Buyers</a:t>
            </a:r>
          </a:p>
          <a:p>
            <a:pPr algn="l">
              <a:lnSpc>
                <a:spcPts val="3081"/>
              </a:lnSpc>
            </a:pPr>
            <a:r>
              <a:rPr lang="en-US" sz="2400">
                <a:solidFill>
                  <a:srgbClr val="FFFFFF"/>
                </a:solidFill>
                <a:latin typeface="Montserrat"/>
                <a:ea typeface="Montserrat"/>
                <a:cs typeface="Montserrat"/>
                <a:sym typeface="Montserrat"/>
              </a:rPr>
              <a:t>31. </a:t>
            </a:r>
            <a:r>
              <a:rPr lang="en-US" sz="2400">
                <a:solidFill>
                  <a:srgbClr val="FFFFFF"/>
                </a:solidFill>
                <a:latin typeface="Montserrat"/>
                <a:ea typeface="Montserrat"/>
                <a:cs typeface="Montserrat"/>
                <a:sym typeface="Montserrat"/>
              </a:rPr>
              <a:t>Negotiate Inspection Objections</a:t>
            </a:r>
          </a:p>
          <a:p>
            <a:pPr algn="l">
              <a:lnSpc>
                <a:spcPts val="3081"/>
              </a:lnSpc>
            </a:pPr>
            <a:r>
              <a:rPr lang="en-US" sz="2400">
                <a:solidFill>
                  <a:srgbClr val="FFFFFF"/>
                </a:solidFill>
                <a:latin typeface="Montserrat"/>
                <a:ea typeface="Montserrat"/>
                <a:cs typeface="Montserrat"/>
                <a:sym typeface="Montserrat"/>
              </a:rPr>
              <a:t>32. </a:t>
            </a:r>
            <a:r>
              <a:rPr lang="en-US" sz="2400">
                <a:solidFill>
                  <a:srgbClr val="FFFFFF"/>
                </a:solidFill>
                <a:latin typeface="Montserrat"/>
                <a:ea typeface="Montserrat"/>
                <a:cs typeface="Montserrat"/>
                <a:sym typeface="Montserrat"/>
              </a:rPr>
              <a:t>Get All Agreed Upon Repair Items in Writing</a:t>
            </a:r>
          </a:p>
          <a:p>
            <a:pPr algn="l">
              <a:lnSpc>
                <a:spcPts val="3081"/>
              </a:lnSpc>
            </a:pPr>
            <a:r>
              <a:rPr lang="en-US" sz="2400">
                <a:solidFill>
                  <a:srgbClr val="FFFFFF"/>
                </a:solidFill>
                <a:latin typeface="Montserrat"/>
                <a:ea typeface="Montserrat"/>
                <a:cs typeface="Montserrat"/>
                <a:sym typeface="Montserrat"/>
              </a:rPr>
              <a:t>33. </a:t>
            </a:r>
            <a:r>
              <a:rPr lang="en-US" sz="2400">
                <a:solidFill>
                  <a:srgbClr val="FFFFFF"/>
                </a:solidFill>
                <a:latin typeface="Montserrat"/>
                <a:ea typeface="Montserrat"/>
                <a:cs typeface="Montserrat"/>
                <a:sym typeface="Montserrat"/>
              </a:rPr>
              <a:t>Negotiate any Unsatisfactory Appraisal</a:t>
            </a:r>
          </a:p>
          <a:p>
            <a:pPr algn="l">
              <a:lnSpc>
                <a:spcPts val="3081"/>
              </a:lnSpc>
            </a:pPr>
            <a:r>
              <a:rPr lang="en-US" sz="2400">
                <a:solidFill>
                  <a:srgbClr val="FFFFFF"/>
                </a:solidFill>
                <a:latin typeface="Montserrat"/>
                <a:ea typeface="Montserrat"/>
                <a:cs typeface="Montserrat"/>
                <a:sym typeface="Montserrat"/>
              </a:rPr>
              <a:t>34. </a:t>
            </a:r>
            <a:r>
              <a:rPr lang="en-US" sz="2400">
                <a:solidFill>
                  <a:srgbClr val="FFFFFF"/>
                </a:solidFill>
                <a:latin typeface="Montserrat"/>
                <a:ea typeface="Montserrat"/>
                <a:cs typeface="Montserrat"/>
                <a:sym typeface="Montserrat"/>
              </a:rPr>
              <a:t>Coordinate Closing Times &amp; Location</a:t>
            </a:r>
          </a:p>
          <a:p>
            <a:pPr algn="l">
              <a:lnSpc>
                <a:spcPts val="3081"/>
              </a:lnSpc>
            </a:pPr>
            <a:r>
              <a:rPr lang="en-US" sz="2400">
                <a:solidFill>
                  <a:srgbClr val="FFFFFF"/>
                </a:solidFill>
                <a:latin typeface="Montserrat"/>
                <a:ea typeface="Montserrat"/>
                <a:cs typeface="Montserrat"/>
                <a:sym typeface="Montserrat"/>
              </a:rPr>
              <a:t>35. </a:t>
            </a:r>
            <a:r>
              <a:rPr lang="en-US" sz="2400">
                <a:solidFill>
                  <a:srgbClr val="FFFFFF"/>
                </a:solidFill>
                <a:latin typeface="Montserrat"/>
                <a:ea typeface="Montserrat"/>
                <a:cs typeface="Montserrat"/>
                <a:sym typeface="Montserrat"/>
              </a:rPr>
              <a:t>Aid in Transfer of Utilities &amp; Internet</a:t>
            </a:r>
          </a:p>
          <a:p>
            <a:pPr algn="l">
              <a:lnSpc>
                <a:spcPts val="3081"/>
              </a:lnSpc>
            </a:pPr>
            <a:r>
              <a:rPr lang="en-US" sz="2400">
                <a:solidFill>
                  <a:srgbClr val="FFFFFF"/>
                </a:solidFill>
                <a:latin typeface="Montserrat"/>
                <a:ea typeface="Montserrat"/>
                <a:cs typeface="Montserrat"/>
                <a:sym typeface="Montserrat"/>
              </a:rPr>
              <a:t>36. </a:t>
            </a:r>
            <a:r>
              <a:rPr lang="en-US" sz="2400">
                <a:solidFill>
                  <a:srgbClr val="FFFFFF"/>
                </a:solidFill>
                <a:latin typeface="Montserrat"/>
                <a:ea typeface="Montserrat"/>
                <a:cs typeface="Montserrat"/>
                <a:sym typeface="Montserrat"/>
              </a:rPr>
              <a:t>Receive and Review Closing Documents</a:t>
            </a:r>
          </a:p>
          <a:p>
            <a:pPr algn="l">
              <a:lnSpc>
                <a:spcPts val="3081"/>
              </a:lnSpc>
            </a:pPr>
            <a:r>
              <a:rPr lang="en-US" sz="2400">
                <a:solidFill>
                  <a:srgbClr val="FFFFFF"/>
                </a:solidFill>
                <a:latin typeface="Montserrat"/>
                <a:ea typeface="Montserrat"/>
                <a:cs typeface="Montserrat"/>
                <a:sym typeface="Montserrat"/>
              </a:rPr>
              <a:t>37. </a:t>
            </a:r>
            <a:r>
              <a:rPr lang="en-US" sz="2400">
                <a:solidFill>
                  <a:srgbClr val="FFFFFF"/>
                </a:solidFill>
                <a:latin typeface="Montserrat"/>
                <a:ea typeface="Montserrat"/>
                <a:cs typeface="Montserrat"/>
                <a:sym typeface="Montserrat"/>
              </a:rPr>
              <a:t>Verify any Repairs Have Been Made by Sellers</a:t>
            </a:r>
          </a:p>
          <a:p>
            <a:pPr algn="l">
              <a:lnSpc>
                <a:spcPts val="3081"/>
              </a:lnSpc>
            </a:pPr>
            <a:r>
              <a:rPr lang="en-US" sz="2400">
                <a:solidFill>
                  <a:srgbClr val="FFFFFF"/>
                </a:solidFill>
                <a:latin typeface="Montserrat"/>
                <a:ea typeface="Montserrat"/>
                <a:cs typeface="Montserrat"/>
                <a:sym typeface="Montserrat"/>
              </a:rPr>
              <a:t>38. </a:t>
            </a:r>
            <a:r>
              <a:rPr lang="en-US" sz="2400">
                <a:solidFill>
                  <a:srgbClr val="FFFFFF"/>
                </a:solidFill>
                <a:latin typeface="Montserrat"/>
                <a:ea typeface="Montserrat"/>
                <a:cs typeface="Montserrat"/>
                <a:sym typeface="Montserrat"/>
              </a:rPr>
              <a:t>Perform Final Walk-Through With Buyers</a:t>
            </a:r>
          </a:p>
          <a:p>
            <a:pPr algn="l">
              <a:lnSpc>
                <a:spcPts val="3081"/>
              </a:lnSpc>
            </a:pPr>
            <a:r>
              <a:rPr lang="en-US" sz="2400">
                <a:solidFill>
                  <a:srgbClr val="FFFFFF"/>
                </a:solidFill>
                <a:latin typeface="Montserrat"/>
                <a:ea typeface="Montserrat"/>
                <a:cs typeface="Montserrat"/>
                <a:sym typeface="Montserrat"/>
              </a:rPr>
              <a:t>39. </a:t>
            </a:r>
            <a:r>
              <a:rPr lang="en-US" sz="2400">
                <a:solidFill>
                  <a:srgbClr val="FFFFFF"/>
                </a:solidFill>
                <a:latin typeface="Montserrat"/>
                <a:ea typeface="Montserrat"/>
                <a:cs typeface="Montserrat"/>
                <a:sym typeface="Montserrat"/>
              </a:rPr>
              <a:t>Attend Closing &amp; Advise What to Look out for  </a:t>
            </a:r>
          </a:p>
          <a:p>
            <a:pPr algn="l">
              <a:lnSpc>
                <a:spcPts val="3081"/>
              </a:lnSpc>
            </a:pPr>
            <a:r>
              <a:rPr lang="en-US" sz="2400">
                <a:solidFill>
                  <a:srgbClr val="FFFFFF"/>
                </a:solidFill>
                <a:latin typeface="Montserrat"/>
                <a:ea typeface="Montserrat"/>
                <a:cs typeface="Montserrat"/>
                <a:sym typeface="Montserrat"/>
              </a:rPr>
              <a:t>40. </a:t>
            </a:r>
            <a:r>
              <a:rPr lang="en-US" sz="2400">
                <a:solidFill>
                  <a:srgbClr val="FFFFFF"/>
                </a:solidFill>
                <a:latin typeface="Montserrat"/>
                <a:ea typeface="Montserrat"/>
                <a:cs typeface="Montserrat"/>
                <a:sym typeface="Montserrat"/>
              </a:rPr>
              <a:t>Give Keys and Accessories to Buyers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DAGPvBsn1h0</dc:identifier>
  <dcterms:modified xsi:type="dcterms:W3CDTF">2011-08-01T06:04:30Z</dcterms:modified>
  <cp:revision>1</cp:revision>
  <dc:title>SNMC ADVANTAGE-BUYER.pptx</dc:title>
</cp:coreProperties>
</file>