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29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18288000" cy="10287000"/>
  <p:notesSz cx="6858000" cy="9144000"/>
  <p:embeddedFontLst>
    <p:embeddedFont>
      <p:font typeface="Montserrat Bold" charset="1" panose="00000800000000000000"/>
      <p:regular r:id="rId25"/>
    </p:embeddedFont>
    <p:embeddedFont>
      <p:font typeface="Montserrat Light" charset="1" panose="00000400000000000000"/>
      <p:regular r:id="rId26"/>
    </p:embeddedFont>
    <p:embeddedFont>
      <p:font typeface="Montserrat Light Italics" charset="1" panose="00000400000000000000"/>
      <p:regular r:id="rId27"/>
    </p:embeddedFont>
    <p:embeddedFont>
      <p:font typeface="Arimo Bold" charset="1" panose="020B0704020202020204"/>
      <p:regular r:id="rId28"/>
    </p:embeddedFont>
    <p:embeddedFont>
      <p:font typeface="Arimo" charset="1" panose="020B0604020202020204"/>
      <p:regular r:id="rId33"/>
    </p:embeddedFont>
    <p:embeddedFont>
      <p:font typeface="Montserrat" charset="1" panose="00000500000000000000"/>
      <p:regular r:id="rId34"/>
    </p:embeddedFont>
    <p:embeddedFont>
      <p:font typeface="Arimo Bold Italics" charset="1" panose="020B0704020202090204"/>
      <p:regular r:id="rId36"/>
    </p:embeddedFont>
    <p:embeddedFont>
      <p:font typeface="Arimo Italics" charset="1" panose="020B0604020202090204"/>
      <p:regular r:id="rId45"/>
    </p:embeddedFont>
    <p:embeddedFont>
      <p:font typeface="Monument" charset="1" panose="00000300000000000000"/>
      <p:regular r:id="rId5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notesMasters/notesMaster1.xml" Type="http://schemas.openxmlformats.org/officeDocument/2006/relationships/notesMaster"/><Relationship Id="rId3" Target="viewProps.xml" Type="http://schemas.openxmlformats.org/officeDocument/2006/relationships/viewProps"/><Relationship Id="rId30" Target="theme/theme2.xml" Type="http://schemas.openxmlformats.org/officeDocument/2006/relationships/theme"/><Relationship Id="rId31" Target="notesSlides/notesSlide1.xml" Type="http://schemas.openxmlformats.org/officeDocument/2006/relationships/notesSlide"/><Relationship Id="rId32" Target="notesSlides/notesSlide2.xml" Type="http://schemas.openxmlformats.org/officeDocument/2006/relationships/notesSlide"/><Relationship Id="rId33" Target="fonts/font33.fntdata" Type="http://schemas.openxmlformats.org/officeDocument/2006/relationships/font"/><Relationship Id="rId34" Target="fonts/font34.fntdata" Type="http://schemas.openxmlformats.org/officeDocument/2006/relationships/font"/><Relationship Id="rId35" Target="notesSlides/notesSlide3.xml" Type="http://schemas.openxmlformats.org/officeDocument/2006/relationships/notesSlide"/><Relationship Id="rId36" Target="fonts/font36.fntdata" Type="http://schemas.openxmlformats.org/officeDocument/2006/relationships/font"/><Relationship Id="rId37" Target="notesSlides/notesSlide4.xml" Type="http://schemas.openxmlformats.org/officeDocument/2006/relationships/notesSlide"/><Relationship Id="rId38" Target="notesSlides/notesSlide5.xml" Type="http://schemas.openxmlformats.org/officeDocument/2006/relationships/notesSlide"/><Relationship Id="rId39" Target="notesSlides/notesSlide6.xml" Type="http://schemas.openxmlformats.org/officeDocument/2006/relationships/notesSlide"/><Relationship Id="rId4" Target="theme/theme1.xml" Type="http://schemas.openxmlformats.org/officeDocument/2006/relationships/theme"/><Relationship Id="rId40" Target="notesSlides/notesSlide7.xml" Type="http://schemas.openxmlformats.org/officeDocument/2006/relationships/notesSlide"/><Relationship Id="rId41" Target="notesSlides/notesSlide8.xml" Type="http://schemas.openxmlformats.org/officeDocument/2006/relationships/notesSlide"/><Relationship Id="rId42" Target="notesSlides/notesSlide9.xml" Type="http://schemas.openxmlformats.org/officeDocument/2006/relationships/notesSlide"/><Relationship Id="rId43" Target="notesSlides/notesSlide10.xml" Type="http://schemas.openxmlformats.org/officeDocument/2006/relationships/notesSlide"/><Relationship Id="rId44" Target="notesSlides/notesSlide11.xml" Type="http://schemas.openxmlformats.org/officeDocument/2006/relationships/notesSlide"/><Relationship Id="rId45" Target="fonts/font45.fntdata" Type="http://schemas.openxmlformats.org/officeDocument/2006/relationships/font"/><Relationship Id="rId46" Target="notesSlides/notesSlide12.xml" Type="http://schemas.openxmlformats.org/officeDocument/2006/relationships/notesSlide"/><Relationship Id="rId47" Target="notesSlides/notesSlide13.xml" Type="http://schemas.openxmlformats.org/officeDocument/2006/relationships/notesSlide"/><Relationship Id="rId48" Target="notesSlides/notesSlide14.xml" Type="http://schemas.openxmlformats.org/officeDocument/2006/relationships/notesSlide"/><Relationship Id="rId49" Target="notesSlides/notesSlide15.xml" Type="http://schemas.openxmlformats.org/officeDocument/2006/relationships/notesSlide"/><Relationship Id="rId5" Target="tableStyles.xml" Type="http://schemas.openxmlformats.org/officeDocument/2006/relationships/tableStyles"/><Relationship Id="rId50" Target="notesSlides/notesSlide16.xml" Type="http://schemas.openxmlformats.org/officeDocument/2006/relationships/notesSlide"/><Relationship Id="rId51" Target="notesSlides/notesSlide17.xml" Type="http://schemas.openxmlformats.org/officeDocument/2006/relationships/notesSlide"/><Relationship Id="rId52" Target="notesSlides/notesSlide18.xml" Type="http://schemas.openxmlformats.org/officeDocument/2006/relationships/notesSlide"/><Relationship Id="rId53" Target="fonts/font53.fntdata" Type="http://schemas.openxmlformats.org/officeDocument/2006/relationships/font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.xml" Type="http://schemas.openxmlformats.org/officeDocument/2006/relationships/slide"/></Relationships>
</file>

<file path=ppt/notesSlides/_rels/notesSlide10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1.xml" Type="http://schemas.openxmlformats.org/officeDocument/2006/relationships/slide"/></Relationships>
</file>

<file path=ppt/notesSlides/_rels/notesSlide1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2.xml" Type="http://schemas.openxmlformats.org/officeDocument/2006/relationships/slide"/></Relationships>
</file>

<file path=ppt/notesSlides/_rels/notesSlide1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3.xml" Type="http://schemas.openxmlformats.org/officeDocument/2006/relationships/slide"/></Relationships>
</file>

<file path=ppt/notesSlides/_rels/notesSlide1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4.xml" Type="http://schemas.openxmlformats.org/officeDocument/2006/relationships/slide"/></Relationships>
</file>

<file path=ppt/notesSlides/_rels/notesSlide1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5.xml" Type="http://schemas.openxmlformats.org/officeDocument/2006/relationships/slide"/></Relationships>
</file>

<file path=ppt/notesSlides/_rels/notesSlide1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6.xml" Type="http://schemas.openxmlformats.org/officeDocument/2006/relationships/slide"/></Relationships>
</file>

<file path=ppt/notesSlides/_rels/notesSlide1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7.xml" Type="http://schemas.openxmlformats.org/officeDocument/2006/relationships/slide"/></Relationships>
</file>

<file path=ppt/notesSlides/_rels/notesSlide1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8.xml" Type="http://schemas.openxmlformats.org/officeDocument/2006/relationships/slide"/></Relationships>
</file>

<file path=ppt/notesSlides/_rels/notesSlide18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9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.xml" Type="http://schemas.openxmlformats.org/officeDocument/2006/relationships/slide"/></Relationships>
</file>

<file path=ppt/notesSlides/_rels/notesSlide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.xml" Type="http://schemas.openxmlformats.org/officeDocument/2006/relationships/slide"/></Relationships>
</file>

<file path=ppt/notesSlides/_rels/notesSlide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.xml" Type="http://schemas.openxmlformats.org/officeDocument/2006/relationships/slide"/></Relationships>
</file>

<file path=ppt/notesSlides/_rels/notesSlide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.xml" Type="http://schemas.openxmlformats.org/officeDocument/2006/relationships/slide"/></Relationships>
</file>

<file path=ppt/notesSlides/_rels/notesSlide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7.xml" Type="http://schemas.openxmlformats.org/officeDocument/2006/relationships/slide"/></Relationships>
</file>

<file path=ppt/notesSlides/_rels/notesSlide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8.xml" Type="http://schemas.openxmlformats.org/officeDocument/2006/relationships/slide"/></Relationships>
</file>

<file path=ppt/notesSlides/_rels/notesSlide8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9.xml" Type="http://schemas.openxmlformats.org/officeDocument/2006/relationships/slide"/></Relationships>
</file>

<file path=ppt/notesSlides/_rels/notesSlide9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0.xml" Type="http://schemas.openxmlformats.org/officeDocument/2006/relationships/slide"/></Relationships>
</file>

<file path=ppt/notesSlides/notesSlide1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10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Local market statistics provided by REALTOR or MBS Highway Report Card</a:t>
            </a:r>
          </a:p>
          <a:p>
            <a:r>
              <a:rPr lang="en-US"/>
              <a:t/>
            </a:r>
          </a:p>
          <a:p>
            <a:r>
              <a:rPr lang="en-US"/>
              <a:t>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11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Going back to 1942 home prices have moved higher 74 years, have been down only 7 years (4 of which were in the Great Recession), and flat in one ear (1955).  </a:t>
            </a:r>
          </a:p>
          <a:p>
            <a:r>
              <a:rPr lang="en-US"/>
              <a:t>That means residential real estate has a 90%-win rate as an asset class.</a:t>
            </a:r>
          </a:p>
          <a:p>
            <a:r>
              <a:rPr lang="en-US"/>
              <a:t>Regardless of interest rates and throughout elevated rate periods like the 70’s and 80’s, homes still continued to appreciate.  </a:t>
            </a:r>
          </a:p>
          <a:p>
            <a:r>
              <a:rPr lang="en-US"/>
              <a:t>Think in terms of decades rather than months and a year or two.  </a:t>
            </a:r>
          </a:p>
          <a:p>
            <a:r>
              <a:rPr lang="en-US"/>
              <a:t/>
            </a:r>
          </a:p>
          <a:p>
            <a:r>
              <a:rPr lang="en-US"/>
              <a:t>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12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13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13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14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14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What do you know about how real estate professionals like me get paid in the post NAR settlement?</a:t>
            </a:r>
          </a:p>
          <a:p>
            <a:r>
              <a:rPr lang="en-US"/>
              <a:t/>
            </a:r>
          </a:p>
          <a:p>
            <a:r>
              <a:rPr lang="en-US"/>
              <a:t>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15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16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16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Typical offer acceptance rate is about 20%, our process increases your offer acceptance rate to North of 50%.  </a:t>
            </a:r>
          </a:p>
          <a:p>
            <a:r>
              <a:rPr lang="en-US"/>
              <a:t/>
            </a:r>
          </a:p>
          <a:p>
            <a:r>
              <a:rPr lang="en-US"/>
              <a:t>https://www.google.com/search?q=on+average%2C+how+many+offers+are+there+on+homes&amp;rlz=1C1GCEA_enUS1034US1034&amp;oq=on+average%2C+how+many+offers+are+there+on+homes&amp;gs_lcrp=EgZjaHJvbWUyBggAEEUYOTIHCAEQIRigATIHCAIQIRigATIHCAMQIRigATIHCAQQIRigATIHCAUQIRirAtIBCDkyOTRqMGo3qAIAsAIA&amp;sourceid=chrome&amp;ie=UTF-8</a:t>
            </a:r>
          </a:p>
          <a:p>
            <a:r>
              <a:rPr lang="en-US"/>
              <a:t>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17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18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18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TheLoanAtlas.com/bulletproof-mbs</a:t>
            </a:r>
          </a:p>
          <a:p>
            <a:r>
              <a:rPr lang="en-US"/>
              <a:t>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2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This is the Kodak/Blockbuster moment for the RE industry &amp; why we have created Empowering Buyer Agents Through Chaos Bootcamp.  </a:t>
            </a:r>
          </a:p>
          <a:p>
            <a:r>
              <a:rPr lang="en-US"/>
              <a:t/>
            </a:r>
          </a:p>
          <a:p>
            <a:r>
              <a:rPr lang="en-US"/>
              <a:t>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3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4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4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“AS I SEE IT YOU HAVE THREE OPTIONS:</a:t>
            </a:r>
          </a:p>
          <a:p>
            <a:r>
              <a:rPr lang="en-US"/>
              <a:t/>
            </a:r>
          </a:p>
          <a:p>
            <a:r>
              <a:rPr lang="en-US"/>
              <a:t>SIT IDLY BY WHILE THE MARKET GOES HIGHER</a:t>
            </a:r>
          </a:p>
          <a:p>
            <a:r>
              <a:rPr lang="en-US"/>
              <a:t>DO THE BEAR MINIMUM TO GET PREPARED AND HOPE YOU ARE THE ONLY OFFER ON THE HOME YOU FALL IN LOVE WITH</a:t>
            </a:r>
          </a:p>
          <a:p>
            <a:r>
              <a:rPr lang="en-US"/>
              <a:t>OR BECOME A BULLETPROOF BUYER, WHO IS MORE PREPARED THAN ANYONE ELSE IN THE MARKET</a:t>
            </a:r>
          </a:p>
          <a:p>
            <a:r>
              <a:rPr lang="en-US"/>
              <a:t/>
            </a:r>
          </a:p>
          <a:p>
            <a:r>
              <a:rPr lang="en-US"/>
              <a:t>IN MY EXPERIENCE, A BULLETPROOF BUYER IS AT LEAST 3 X AS LIKELY TO GET THEIR OFFER ACCEPTED AND CLOSE ON THEIR NEW HOME.” </a:t>
            </a:r>
          </a:p>
          <a:p>
            <a:r>
              <a:rPr lang="en-US"/>
              <a:t/>
            </a:r>
          </a:p>
          <a:p>
            <a:r>
              <a:rPr lang="en-US"/>
              <a:t/>
            </a:r>
          </a:p>
          <a:p>
            <a:r>
              <a:rPr lang="en-US"/>
              <a:t/>
            </a:r>
          </a:p>
          <a:p>
            <a:r>
              <a:rPr lang="en-US"/>
              <a:t>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5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6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6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7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7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8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8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9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9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LOW INVENTORY MEANS MULTIPLE OFFER SITUATIONS FOR THE BEST HOMES IN THE BEST NEIGHBORHOODS </a:t>
            </a:r>
          </a:p>
          <a:p>
            <a:r>
              <a:rPr lang="en-US"/>
              <a:t>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15.png" Type="http://schemas.openxmlformats.org/officeDocument/2006/relationships/image"/><Relationship Id="rId4" Target="../media/image12.png" Type="http://schemas.openxmlformats.org/officeDocument/2006/relationships/image"/><Relationship Id="rId5" Target="../media/image2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14.png" Type="http://schemas.openxmlformats.org/officeDocument/2006/relationships/image"/><Relationship Id="rId4" Target="../media/image16.png" Type="http://schemas.openxmlformats.org/officeDocument/2006/relationships/image"/><Relationship Id="rId5" Target="../media/image7.png" Type="http://schemas.openxmlformats.org/officeDocument/2006/relationships/image"/><Relationship Id="rId6" Target="../media/image17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18.png" Type="http://schemas.openxmlformats.org/officeDocument/2006/relationships/image"/><Relationship Id="rId4" Target="../media/image14.png" Type="http://schemas.openxmlformats.org/officeDocument/2006/relationships/image"/><Relationship Id="rId5" Target="../media/image7.png" Type="http://schemas.openxmlformats.org/officeDocument/2006/relationships/image"/><Relationship Id="rId6" Target="../media/image17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19.png" Type="http://schemas.openxmlformats.org/officeDocument/2006/relationships/image"/><Relationship Id="rId4" Target="../media/image17.png" Type="http://schemas.openxmlformats.org/officeDocument/2006/relationships/image"/><Relationship Id="rId5" Target="../media/image7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2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20.png" Type="http://schemas.openxmlformats.org/officeDocument/2006/relationships/image"/><Relationship Id="rId4" Target="../media/image2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21.png" Type="http://schemas.openxmlformats.org/officeDocument/2006/relationships/image"/><Relationship Id="rId4" Target="../media/image7.png" Type="http://schemas.openxmlformats.org/officeDocument/2006/relationships/image"/><Relationship Id="rId5" Target="../media/image17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22.png" Type="http://schemas.openxmlformats.org/officeDocument/2006/relationships/image"/><Relationship Id="rId4" Target="../media/image10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9.jpeg" Type="http://schemas.openxmlformats.org/officeDocument/2006/relationships/image"/><Relationship Id="rId4" Target="../media/image10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23.png" Type="http://schemas.openxmlformats.org/officeDocument/2006/relationships/image"/><Relationship Id="rId4" Target="../media/image7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Relationship Id="rId7" Target="../media/image7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8.jpeg" Type="http://schemas.openxmlformats.org/officeDocument/2006/relationships/image"/><Relationship Id="rId4" Target="../media/image7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9.jpeg" Type="http://schemas.openxmlformats.org/officeDocument/2006/relationships/image"/><Relationship Id="rId4" Target="../media/image10.png" Type="http://schemas.openxmlformats.org/officeDocument/2006/relationships/image"/><Relationship Id="rId5" Target="../media/image2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9.jpeg" Type="http://schemas.openxmlformats.org/officeDocument/2006/relationships/image"/><Relationship Id="rId4" Target="../media/image10.png" Type="http://schemas.openxmlformats.org/officeDocument/2006/relationships/image"/><Relationship Id="rId5" Target="../media/image2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2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2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11.png" Type="http://schemas.openxmlformats.org/officeDocument/2006/relationships/image"/><Relationship Id="rId4" Target="../media/image12.png" Type="http://schemas.openxmlformats.org/officeDocument/2006/relationships/image"/><Relationship Id="rId5" Target="../media/image2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13.png" Type="http://schemas.openxmlformats.org/officeDocument/2006/relationships/image"/><Relationship Id="rId4" Target="../media/image14.png" Type="http://schemas.openxmlformats.org/officeDocument/2006/relationships/image"/><Relationship Id="rId5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E416B">
                <a:alpha val="100000"/>
              </a:srgbClr>
            </a:gs>
            <a:gs pos="100000">
              <a:srgbClr val="000000">
                <a:alpha val="100000"/>
              </a:srgbClr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714966" y="4463688"/>
            <a:ext cx="15440269" cy="36840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88632" indent="-244316" lvl="1">
              <a:lnSpc>
                <a:spcPts val="3240"/>
              </a:lnSpc>
              <a:buFont typeface="Arial"/>
              <a:buChar char="•"/>
            </a:pPr>
            <a:r>
              <a:rPr lang="en-US" b="true" sz="27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42% </a:t>
            </a:r>
            <a:r>
              <a:rPr lang="en-US" sz="27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of recent buyers reported that their agent was </a:t>
            </a:r>
            <a:r>
              <a:rPr lang="en-US" sz="2700" u="sng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“less helpful than expected.”</a:t>
            </a:r>
          </a:p>
          <a:p>
            <a:pPr algn="l" marL="488632" indent="-244316" lvl="1">
              <a:lnSpc>
                <a:spcPts val="3240"/>
              </a:lnSpc>
              <a:buFont typeface="Arial"/>
              <a:buChar char="•"/>
            </a:pPr>
            <a:r>
              <a:rPr lang="en-US" b="true" sz="27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54% </a:t>
            </a:r>
            <a:r>
              <a:rPr lang="en-US" sz="27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said that the agent </a:t>
            </a:r>
            <a:r>
              <a:rPr lang="en-US" sz="2700" u="sng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“cared more about making a deal than their best interests.”</a:t>
            </a:r>
          </a:p>
          <a:p>
            <a:pPr algn="l" marL="488632" indent="-244316" lvl="1">
              <a:lnSpc>
                <a:spcPts val="3240"/>
              </a:lnSpc>
              <a:buFont typeface="Arial"/>
              <a:buChar char="•"/>
            </a:pPr>
            <a:r>
              <a:rPr lang="en-US" b="true" sz="27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61% </a:t>
            </a:r>
            <a:r>
              <a:rPr lang="en-US" sz="27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of sellers support a commission structure in which </a:t>
            </a:r>
            <a:r>
              <a:rPr lang="en-US" sz="2700" u="sng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buyers are responsible</a:t>
            </a:r>
            <a:r>
              <a:rPr lang="en-US" sz="27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for paying their own agent. 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611310" y="8851881"/>
            <a:ext cx="1101867" cy="300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80"/>
              </a:lnSpc>
            </a:pPr>
            <a:r>
              <a:rPr lang="en-US" sz="1650" i="true" spc="64">
                <a:solidFill>
                  <a:srgbClr val="FFFFFF"/>
                </a:solidFill>
                <a:latin typeface="Montserrat Light Italics"/>
                <a:ea typeface="Montserrat Light Italics"/>
                <a:cs typeface="Montserrat Light Italics"/>
                <a:sym typeface="Montserrat Light Italics"/>
              </a:rPr>
              <a:t>Source: </a:t>
            </a:r>
          </a:p>
        </p:txBody>
      </p:sp>
      <p:sp>
        <p:nvSpPr>
          <p:cNvPr name="Freeform 4" id="4" descr="HousingWire - The Full Picture for Housing Leaders."/>
          <p:cNvSpPr/>
          <p:nvPr/>
        </p:nvSpPr>
        <p:spPr>
          <a:xfrm flipH="false" flipV="false" rot="0">
            <a:off x="2616880" y="8763036"/>
            <a:ext cx="2163249" cy="437720"/>
          </a:xfrm>
          <a:custGeom>
            <a:avLst/>
            <a:gdLst/>
            <a:ahLst/>
            <a:cxnLst/>
            <a:rect r="r" b="b" t="t" l="l"/>
            <a:pathLst>
              <a:path h="437720" w="2163249">
                <a:moveTo>
                  <a:pt x="0" y="0"/>
                </a:moveTo>
                <a:lnTo>
                  <a:pt x="2163250" y="0"/>
                </a:lnTo>
                <a:lnTo>
                  <a:pt x="2163250" y="437720"/>
                </a:lnTo>
                <a:lnTo>
                  <a:pt x="0" y="4377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2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2471059" y="8672418"/>
            <a:ext cx="4101974" cy="528337"/>
          </a:xfrm>
          <a:custGeom>
            <a:avLst/>
            <a:gdLst/>
            <a:ahLst/>
            <a:cxnLst/>
            <a:rect r="r" b="b" t="t" l="l"/>
            <a:pathLst>
              <a:path h="528337" w="4101974">
                <a:moveTo>
                  <a:pt x="0" y="0"/>
                </a:moveTo>
                <a:lnTo>
                  <a:pt x="4101975" y="0"/>
                </a:lnTo>
                <a:lnTo>
                  <a:pt x="4101975" y="528337"/>
                </a:lnTo>
                <a:lnTo>
                  <a:pt x="0" y="5283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325388" y="897244"/>
            <a:ext cx="15637226" cy="8659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02"/>
              </a:lnSpc>
            </a:pPr>
            <a:r>
              <a:rPr lang="en-US" b="true" sz="6600" spc="64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Where Is The Puck Headed?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714966" y="2596551"/>
            <a:ext cx="14858067" cy="11250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Clever Real Estate conducted a survey of Americans who bought a home in the past two years or </a:t>
            </a:r>
            <a:r>
              <a:rPr lang="en-US" sz="3000" b="true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plan to buy a home in the next two years</a:t>
            </a:r>
            <a:r>
              <a:rPr lang="en-US" sz="3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.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E416B">
                <a:alpha val="100000"/>
              </a:srgbClr>
            </a:gs>
            <a:gs pos="50000">
              <a:srgbClr val="0A365B">
                <a:alpha val="100000"/>
              </a:srgbClr>
            </a:gs>
            <a:gs pos="100000">
              <a:srgbClr val="000000">
                <a:alpha val="100000"/>
              </a:srgbClr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819196" y="2247812"/>
            <a:ext cx="14649610" cy="7238062"/>
            <a:chOff x="0" y="0"/>
            <a:chExt cx="19532814" cy="965075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9532854" cy="9650730"/>
            </a:xfrm>
            <a:custGeom>
              <a:avLst/>
              <a:gdLst/>
              <a:ahLst/>
              <a:cxnLst/>
              <a:rect r="r" b="b" t="t" l="l"/>
              <a:pathLst>
                <a:path h="9650730" w="19532854">
                  <a:moveTo>
                    <a:pt x="0" y="0"/>
                  </a:moveTo>
                  <a:lnTo>
                    <a:pt x="19532854" y="0"/>
                  </a:lnTo>
                  <a:lnTo>
                    <a:pt x="19532854" y="9650730"/>
                  </a:lnTo>
                  <a:lnTo>
                    <a:pt x="0" y="9650730"/>
                  </a:lnTo>
                  <a:close/>
                </a:path>
              </a:pathLst>
            </a:custGeom>
            <a:solidFill>
              <a:srgbClr val="437FB9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1957452" y="452107"/>
            <a:ext cx="14373096" cy="14678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b="true" sz="4800" spc="64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75% fewer homes </a:t>
            </a:r>
            <a:r>
              <a:rPr lang="en-US" sz="4800" spc="64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on the market today</a:t>
            </a:r>
          </a:p>
          <a:p>
            <a:pPr algn="ctr">
              <a:lnSpc>
                <a:spcPts val="5759"/>
              </a:lnSpc>
            </a:pPr>
            <a:r>
              <a:rPr lang="en-US" sz="4800" spc="64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than when the market crashed.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902036" y="9635328"/>
            <a:ext cx="3597664" cy="300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80"/>
              </a:lnSpc>
            </a:pPr>
            <a:r>
              <a:rPr lang="en-US" sz="1650" i="true" spc="64">
                <a:solidFill>
                  <a:srgbClr val="FFFFFF"/>
                </a:solidFill>
                <a:latin typeface="Montserrat Light Italics"/>
                <a:ea typeface="Montserrat Light Italics"/>
                <a:cs typeface="Montserrat Light Italics"/>
                <a:sym typeface="Montserrat Light Italics"/>
              </a:rPr>
              <a:t>Source: NAR, Redfin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294769" y="1671279"/>
            <a:ext cx="15698462" cy="8379437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2318349" y="3424935"/>
            <a:ext cx="887066" cy="300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980"/>
              </a:lnSpc>
            </a:pPr>
            <a:r>
              <a:rPr lang="en-US" sz="165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4m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14333833" y="5846174"/>
            <a:ext cx="1847767" cy="782628"/>
            <a:chOff x="0" y="0"/>
            <a:chExt cx="2463690" cy="1043504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463673" cy="1043559"/>
            </a:xfrm>
            <a:custGeom>
              <a:avLst/>
              <a:gdLst/>
              <a:ahLst/>
              <a:cxnLst/>
              <a:rect r="r" b="b" t="t" l="l"/>
              <a:pathLst>
                <a:path h="1043559" w="2463673">
                  <a:moveTo>
                    <a:pt x="19050" y="0"/>
                  </a:moveTo>
                  <a:lnTo>
                    <a:pt x="1433957" y="0"/>
                  </a:lnTo>
                  <a:lnTo>
                    <a:pt x="1433957" y="19050"/>
                  </a:lnTo>
                  <a:lnTo>
                    <a:pt x="1433957" y="0"/>
                  </a:lnTo>
                  <a:lnTo>
                    <a:pt x="1433957" y="19050"/>
                  </a:lnTo>
                  <a:lnTo>
                    <a:pt x="1433957" y="0"/>
                  </a:lnTo>
                  <a:lnTo>
                    <a:pt x="2040382" y="0"/>
                  </a:lnTo>
                  <a:lnTo>
                    <a:pt x="2040382" y="19050"/>
                  </a:lnTo>
                  <a:lnTo>
                    <a:pt x="2040382" y="0"/>
                  </a:lnTo>
                  <a:lnTo>
                    <a:pt x="2444623" y="0"/>
                  </a:lnTo>
                  <a:cubicBezTo>
                    <a:pt x="2455164" y="0"/>
                    <a:pt x="2463673" y="8509"/>
                    <a:pt x="2463673" y="19050"/>
                  </a:cubicBezTo>
                  <a:lnTo>
                    <a:pt x="2463673" y="605536"/>
                  </a:lnTo>
                  <a:lnTo>
                    <a:pt x="2444623" y="605536"/>
                  </a:lnTo>
                  <a:lnTo>
                    <a:pt x="2444623" y="586486"/>
                  </a:lnTo>
                  <a:cubicBezTo>
                    <a:pt x="2455164" y="586486"/>
                    <a:pt x="2463673" y="594995"/>
                    <a:pt x="2463673" y="605536"/>
                  </a:cubicBezTo>
                  <a:lnTo>
                    <a:pt x="2463673" y="856869"/>
                  </a:lnTo>
                  <a:lnTo>
                    <a:pt x="2444623" y="856869"/>
                  </a:lnTo>
                  <a:lnTo>
                    <a:pt x="2463673" y="856869"/>
                  </a:lnTo>
                  <a:lnTo>
                    <a:pt x="2463673" y="1024509"/>
                  </a:lnTo>
                  <a:cubicBezTo>
                    <a:pt x="2463673" y="1035050"/>
                    <a:pt x="2455164" y="1043559"/>
                    <a:pt x="2444623" y="1043559"/>
                  </a:cubicBezTo>
                  <a:lnTo>
                    <a:pt x="2040382" y="1043559"/>
                  </a:lnTo>
                  <a:cubicBezTo>
                    <a:pt x="2033905" y="1043559"/>
                    <a:pt x="2027936" y="1040384"/>
                    <a:pt x="2024507" y="1034923"/>
                  </a:cubicBezTo>
                  <a:lnTo>
                    <a:pt x="1883283" y="820039"/>
                  </a:lnTo>
                  <a:lnTo>
                    <a:pt x="1899158" y="809625"/>
                  </a:lnTo>
                  <a:lnTo>
                    <a:pt x="1907159" y="826897"/>
                  </a:lnTo>
                  <a:lnTo>
                    <a:pt x="1441958" y="1041781"/>
                  </a:lnTo>
                  <a:cubicBezTo>
                    <a:pt x="1439418" y="1042924"/>
                    <a:pt x="1436751" y="1043559"/>
                    <a:pt x="1433957" y="1043559"/>
                  </a:cubicBezTo>
                  <a:lnTo>
                    <a:pt x="19050" y="1043559"/>
                  </a:lnTo>
                  <a:cubicBezTo>
                    <a:pt x="8509" y="1043559"/>
                    <a:pt x="0" y="1035050"/>
                    <a:pt x="0" y="1024509"/>
                  </a:cubicBezTo>
                  <a:lnTo>
                    <a:pt x="0" y="856869"/>
                  </a:lnTo>
                  <a:lnTo>
                    <a:pt x="19050" y="856869"/>
                  </a:lnTo>
                  <a:lnTo>
                    <a:pt x="0" y="856869"/>
                  </a:lnTo>
                  <a:lnTo>
                    <a:pt x="0" y="605536"/>
                  </a:lnTo>
                  <a:cubicBezTo>
                    <a:pt x="0" y="594995"/>
                    <a:pt x="8509" y="586486"/>
                    <a:pt x="19050" y="586486"/>
                  </a:cubicBezTo>
                  <a:lnTo>
                    <a:pt x="19050" y="605536"/>
                  </a:lnTo>
                  <a:lnTo>
                    <a:pt x="0" y="605536"/>
                  </a:ln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moveTo>
                    <a:pt x="19050" y="38100"/>
                  </a:moveTo>
                  <a:lnTo>
                    <a:pt x="19050" y="19050"/>
                  </a:lnTo>
                  <a:lnTo>
                    <a:pt x="38100" y="19050"/>
                  </a:lnTo>
                  <a:lnTo>
                    <a:pt x="38100" y="605536"/>
                  </a:lnTo>
                  <a:cubicBezTo>
                    <a:pt x="38100" y="616077"/>
                    <a:pt x="29591" y="624586"/>
                    <a:pt x="19050" y="624586"/>
                  </a:cubicBezTo>
                  <a:lnTo>
                    <a:pt x="19050" y="605536"/>
                  </a:lnTo>
                  <a:lnTo>
                    <a:pt x="38100" y="605536"/>
                  </a:lnTo>
                  <a:lnTo>
                    <a:pt x="38100" y="856869"/>
                  </a:lnTo>
                  <a:lnTo>
                    <a:pt x="38100" y="1024509"/>
                  </a:lnTo>
                  <a:lnTo>
                    <a:pt x="19050" y="1024509"/>
                  </a:lnTo>
                  <a:lnTo>
                    <a:pt x="19050" y="1005459"/>
                  </a:lnTo>
                  <a:lnTo>
                    <a:pt x="1433957" y="1005459"/>
                  </a:lnTo>
                  <a:lnTo>
                    <a:pt x="1433957" y="1024509"/>
                  </a:lnTo>
                  <a:lnTo>
                    <a:pt x="1425956" y="1007237"/>
                  </a:lnTo>
                  <a:lnTo>
                    <a:pt x="1891157" y="792353"/>
                  </a:lnTo>
                  <a:cubicBezTo>
                    <a:pt x="1899666" y="788416"/>
                    <a:pt x="1909826" y="791337"/>
                    <a:pt x="1915033" y="799211"/>
                  </a:cubicBezTo>
                  <a:lnTo>
                    <a:pt x="2056130" y="1014095"/>
                  </a:lnTo>
                  <a:lnTo>
                    <a:pt x="2040255" y="1024509"/>
                  </a:lnTo>
                  <a:lnTo>
                    <a:pt x="2040255" y="1005459"/>
                  </a:lnTo>
                  <a:lnTo>
                    <a:pt x="2444496" y="1005459"/>
                  </a:lnTo>
                  <a:lnTo>
                    <a:pt x="2444496" y="1024509"/>
                  </a:lnTo>
                  <a:lnTo>
                    <a:pt x="2425446" y="1024509"/>
                  </a:lnTo>
                  <a:lnTo>
                    <a:pt x="2425446" y="856869"/>
                  </a:lnTo>
                  <a:lnTo>
                    <a:pt x="2425446" y="605536"/>
                  </a:lnTo>
                  <a:lnTo>
                    <a:pt x="2444496" y="605536"/>
                  </a:lnTo>
                  <a:lnTo>
                    <a:pt x="2444496" y="624586"/>
                  </a:lnTo>
                  <a:cubicBezTo>
                    <a:pt x="2433955" y="624586"/>
                    <a:pt x="2425446" y="616077"/>
                    <a:pt x="2425446" y="605536"/>
                  </a:cubicBezTo>
                  <a:lnTo>
                    <a:pt x="2425446" y="19050"/>
                  </a:lnTo>
                  <a:lnTo>
                    <a:pt x="2444496" y="19050"/>
                  </a:lnTo>
                  <a:lnTo>
                    <a:pt x="2444496" y="38100"/>
                  </a:lnTo>
                  <a:lnTo>
                    <a:pt x="2040382" y="38100"/>
                  </a:lnTo>
                  <a:lnTo>
                    <a:pt x="1433957" y="38100"/>
                  </a:lnTo>
                  <a:lnTo>
                    <a:pt x="19050" y="38100"/>
                  </a:lnTo>
                  <a:close/>
                </a:path>
              </a:pathLst>
            </a:custGeom>
            <a:solidFill>
              <a:srgbClr val="F18C21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9050"/>
              <a:ext cx="2463690" cy="106255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60"/>
                </a:lnSpc>
              </a:pPr>
              <a:r>
                <a:rPr lang="en-US" sz="1800" b="true">
                  <a:solidFill>
                    <a:srgbClr val="FFFFFF"/>
                  </a:solidFill>
                  <a:latin typeface="Arimo Bold"/>
                  <a:ea typeface="Arimo Bold"/>
                  <a:cs typeface="Arimo Bold"/>
                  <a:sym typeface="Arimo Bold"/>
                </a:rPr>
                <a:t>Today</a:t>
              </a:r>
            </a:p>
            <a:p>
              <a:pPr algn="ctr">
                <a:lnSpc>
                  <a:spcPts val="2160"/>
                </a:lnSpc>
              </a:pPr>
              <a:r>
                <a:rPr lang="en-US" sz="180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1,002,695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4937892" y="2573904"/>
            <a:ext cx="1847767" cy="782628"/>
            <a:chOff x="0" y="0"/>
            <a:chExt cx="2463690" cy="1043504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463673" cy="1043559"/>
            </a:xfrm>
            <a:custGeom>
              <a:avLst/>
              <a:gdLst/>
              <a:ahLst/>
              <a:cxnLst/>
              <a:rect r="r" b="b" t="t" l="l"/>
              <a:pathLst>
                <a:path h="1043559" w="2463673">
                  <a:moveTo>
                    <a:pt x="19050" y="0"/>
                  </a:moveTo>
                  <a:lnTo>
                    <a:pt x="1433957" y="0"/>
                  </a:lnTo>
                  <a:lnTo>
                    <a:pt x="1433957" y="19050"/>
                  </a:lnTo>
                  <a:lnTo>
                    <a:pt x="1433957" y="0"/>
                  </a:lnTo>
                  <a:lnTo>
                    <a:pt x="1433957" y="19050"/>
                  </a:lnTo>
                  <a:lnTo>
                    <a:pt x="1433957" y="0"/>
                  </a:lnTo>
                  <a:lnTo>
                    <a:pt x="2040382" y="0"/>
                  </a:lnTo>
                  <a:lnTo>
                    <a:pt x="2040382" y="19050"/>
                  </a:lnTo>
                  <a:lnTo>
                    <a:pt x="2040382" y="0"/>
                  </a:lnTo>
                  <a:lnTo>
                    <a:pt x="2444623" y="0"/>
                  </a:lnTo>
                  <a:cubicBezTo>
                    <a:pt x="2455164" y="0"/>
                    <a:pt x="2463673" y="8509"/>
                    <a:pt x="2463673" y="19050"/>
                  </a:cubicBezTo>
                  <a:lnTo>
                    <a:pt x="2463673" y="605536"/>
                  </a:lnTo>
                  <a:lnTo>
                    <a:pt x="2444623" y="605536"/>
                  </a:lnTo>
                  <a:lnTo>
                    <a:pt x="2444623" y="586486"/>
                  </a:lnTo>
                  <a:cubicBezTo>
                    <a:pt x="2455164" y="586486"/>
                    <a:pt x="2463673" y="594995"/>
                    <a:pt x="2463673" y="605536"/>
                  </a:cubicBezTo>
                  <a:lnTo>
                    <a:pt x="2463673" y="856869"/>
                  </a:lnTo>
                  <a:lnTo>
                    <a:pt x="2444623" y="856869"/>
                  </a:lnTo>
                  <a:lnTo>
                    <a:pt x="2463673" y="856869"/>
                  </a:lnTo>
                  <a:lnTo>
                    <a:pt x="2463673" y="1024509"/>
                  </a:lnTo>
                  <a:cubicBezTo>
                    <a:pt x="2463673" y="1035050"/>
                    <a:pt x="2455164" y="1043559"/>
                    <a:pt x="2444623" y="1043559"/>
                  </a:cubicBezTo>
                  <a:lnTo>
                    <a:pt x="2040382" y="1043559"/>
                  </a:lnTo>
                  <a:cubicBezTo>
                    <a:pt x="2033905" y="1043559"/>
                    <a:pt x="2027936" y="1040384"/>
                    <a:pt x="2024507" y="1034923"/>
                  </a:cubicBezTo>
                  <a:lnTo>
                    <a:pt x="1883283" y="820039"/>
                  </a:lnTo>
                  <a:lnTo>
                    <a:pt x="1899158" y="809625"/>
                  </a:lnTo>
                  <a:lnTo>
                    <a:pt x="1907159" y="826897"/>
                  </a:lnTo>
                  <a:lnTo>
                    <a:pt x="1441958" y="1041781"/>
                  </a:lnTo>
                  <a:cubicBezTo>
                    <a:pt x="1439418" y="1042924"/>
                    <a:pt x="1436751" y="1043559"/>
                    <a:pt x="1433957" y="1043559"/>
                  </a:cubicBezTo>
                  <a:lnTo>
                    <a:pt x="19050" y="1043559"/>
                  </a:lnTo>
                  <a:cubicBezTo>
                    <a:pt x="8509" y="1043559"/>
                    <a:pt x="0" y="1035050"/>
                    <a:pt x="0" y="1024509"/>
                  </a:cubicBezTo>
                  <a:lnTo>
                    <a:pt x="0" y="856869"/>
                  </a:lnTo>
                  <a:lnTo>
                    <a:pt x="19050" y="856869"/>
                  </a:lnTo>
                  <a:lnTo>
                    <a:pt x="0" y="856869"/>
                  </a:lnTo>
                  <a:lnTo>
                    <a:pt x="0" y="605536"/>
                  </a:lnTo>
                  <a:cubicBezTo>
                    <a:pt x="0" y="594995"/>
                    <a:pt x="8509" y="586486"/>
                    <a:pt x="19050" y="586486"/>
                  </a:cubicBezTo>
                  <a:lnTo>
                    <a:pt x="19050" y="605536"/>
                  </a:lnTo>
                  <a:lnTo>
                    <a:pt x="0" y="605536"/>
                  </a:ln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moveTo>
                    <a:pt x="19050" y="38100"/>
                  </a:moveTo>
                  <a:lnTo>
                    <a:pt x="19050" y="19050"/>
                  </a:lnTo>
                  <a:lnTo>
                    <a:pt x="38100" y="19050"/>
                  </a:lnTo>
                  <a:lnTo>
                    <a:pt x="38100" y="605536"/>
                  </a:lnTo>
                  <a:cubicBezTo>
                    <a:pt x="38100" y="616077"/>
                    <a:pt x="29591" y="624586"/>
                    <a:pt x="19050" y="624586"/>
                  </a:cubicBezTo>
                  <a:lnTo>
                    <a:pt x="19050" y="605536"/>
                  </a:lnTo>
                  <a:lnTo>
                    <a:pt x="38100" y="605536"/>
                  </a:lnTo>
                  <a:lnTo>
                    <a:pt x="38100" y="856869"/>
                  </a:lnTo>
                  <a:lnTo>
                    <a:pt x="38100" y="1024509"/>
                  </a:lnTo>
                  <a:lnTo>
                    <a:pt x="19050" y="1024509"/>
                  </a:lnTo>
                  <a:lnTo>
                    <a:pt x="19050" y="1005459"/>
                  </a:lnTo>
                  <a:lnTo>
                    <a:pt x="1433957" y="1005459"/>
                  </a:lnTo>
                  <a:lnTo>
                    <a:pt x="1433957" y="1024509"/>
                  </a:lnTo>
                  <a:lnTo>
                    <a:pt x="1425956" y="1007237"/>
                  </a:lnTo>
                  <a:lnTo>
                    <a:pt x="1891157" y="792353"/>
                  </a:lnTo>
                  <a:cubicBezTo>
                    <a:pt x="1899666" y="788416"/>
                    <a:pt x="1909826" y="791337"/>
                    <a:pt x="1915033" y="799211"/>
                  </a:cubicBezTo>
                  <a:lnTo>
                    <a:pt x="2056130" y="1014095"/>
                  </a:lnTo>
                  <a:lnTo>
                    <a:pt x="2040255" y="1024509"/>
                  </a:lnTo>
                  <a:lnTo>
                    <a:pt x="2040255" y="1005459"/>
                  </a:lnTo>
                  <a:lnTo>
                    <a:pt x="2444496" y="1005459"/>
                  </a:lnTo>
                  <a:lnTo>
                    <a:pt x="2444496" y="1024509"/>
                  </a:lnTo>
                  <a:lnTo>
                    <a:pt x="2425446" y="1024509"/>
                  </a:lnTo>
                  <a:lnTo>
                    <a:pt x="2425446" y="856869"/>
                  </a:lnTo>
                  <a:lnTo>
                    <a:pt x="2425446" y="605536"/>
                  </a:lnTo>
                  <a:lnTo>
                    <a:pt x="2444496" y="605536"/>
                  </a:lnTo>
                  <a:lnTo>
                    <a:pt x="2444496" y="624586"/>
                  </a:lnTo>
                  <a:cubicBezTo>
                    <a:pt x="2433955" y="624586"/>
                    <a:pt x="2425446" y="616077"/>
                    <a:pt x="2425446" y="605536"/>
                  </a:cubicBezTo>
                  <a:lnTo>
                    <a:pt x="2425446" y="19050"/>
                  </a:lnTo>
                  <a:lnTo>
                    <a:pt x="2444496" y="19050"/>
                  </a:lnTo>
                  <a:lnTo>
                    <a:pt x="2444496" y="38100"/>
                  </a:lnTo>
                  <a:lnTo>
                    <a:pt x="2040382" y="38100"/>
                  </a:lnTo>
                  <a:lnTo>
                    <a:pt x="1433957" y="38100"/>
                  </a:lnTo>
                  <a:lnTo>
                    <a:pt x="19050" y="38100"/>
                  </a:lnTo>
                  <a:close/>
                </a:path>
              </a:pathLst>
            </a:custGeom>
            <a:solidFill>
              <a:srgbClr val="F18C21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19050"/>
              <a:ext cx="2463690" cy="106255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60"/>
                </a:lnSpc>
              </a:pPr>
              <a:r>
                <a:rPr lang="en-US" sz="1800" b="true">
                  <a:solidFill>
                    <a:srgbClr val="FFFFFF"/>
                  </a:solidFill>
                  <a:latin typeface="Arimo Bold"/>
                  <a:ea typeface="Arimo Bold"/>
                  <a:cs typeface="Arimo Bold"/>
                  <a:sym typeface="Arimo Bold"/>
                </a:rPr>
                <a:t>Crash</a:t>
              </a:r>
            </a:p>
            <a:p>
              <a:pPr algn="ctr">
                <a:lnSpc>
                  <a:spcPts val="2160"/>
                </a:lnSpc>
              </a:pPr>
              <a:r>
                <a:rPr lang="en-US" sz="180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+4,000,000</a:t>
              </a: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6878389" y="9096271"/>
            <a:ext cx="4281728" cy="3240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Inventory of homes on the market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6632337" y="9132709"/>
            <a:ext cx="270621" cy="270621"/>
            <a:chOff x="0" y="0"/>
            <a:chExt cx="360828" cy="360828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19050" y="19050"/>
              <a:ext cx="322707" cy="322707"/>
            </a:xfrm>
            <a:custGeom>
              <a:avLst/>
              <a:gdLst/>
              <a:ahLst/>
              <a:cxnLst/>
              <a:rect r="r" b="b" t="t" l="l"/>
              <a:pathLst>
                <a:path h="322707" w="322707">
                  <a:moveTo>
                    <a:pt x="0" y="161417"/>
                  </a:moveTo>
                  <a:cubicBezTo>
                    <a:pt x="0" y="72263"/>
                    <a:pt x="72263" y="0"/>
                    <a:pt x="161417" y="0"/>
                  </a:cubicBezTo>
                  <a:cubicBezTo>
                    <a:pt x="250571" y="0"/>
                    <a:pt x="322707" y="72263"/>
                    <a:pt x="322707" y="161417"/>
                  </a:cubicBezTo>
                  <a:cubicBezTo>
                    <a:pt x="322707" y="250571"/>
                    <a:pt x="250444" y="322707"/>
                    <a:pt x="161417" y="322707"/>
                  </a:cubicBezTo>
                  <a:cubicBezTo>
                    <a:pt x="72390" y="322707"/>
                    <a:pt x="0" y="250444"/>
                    <a:pt x="0" y="161417"/>
                  </a:cubicBezTo>
                  <a:close/>
                </a:path>
              </a:pathLst>
            </a:custGeom>
            <a:solidFill>
              <a:srgbClr val="F18C21"/>
            </a:solid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360934" cy="360934"/>
            </a:xfrm>
            <a:custGeom>
              <a:avLst/>
              <a:gdLst/>
              <a:ahLst/>
              <a:cxnLst/>
              <a:rect r="r" b="b" t="t" l="l"/>
              <a:pathLst>
                <a:path h="360934" w="360934">
                  <a:moveTo>
                    <a:pt x="0" y="180467"/>
                  </a:moveTo>
                  <a:cubicBezTo>
                    <a:pt x="0" y="80772"/>
                    <a:pt x="80772" y="0"/>
                    <a:pt x="180467" y="0"/>
                  </a:cubicBezTo>
                  <a:lnTo>
                    <a:pt x="180467" y="19050"/>
                  </a:lnTo>
                  <a:lnTo>
                    <a:pt x="180467" y="0"/>
                  </a:lnTo>
                  <a:cubicBezTo>
                    <a:pt x="280162" y="0"/>
                    <a:pt x="360934" y="80772"/>
                    <a:pt x="360934" y="180467"/>
                  </a:cubicBezTo>
                  <a:lnTo>
                    <a:pt x="341884" y="180467"/>
                  </a:lnTo>
                  <a:lnTo>
                    <a:pt x="360934" y="180467"/>
                  </a:lnTo>
                  <a:cubicBezTo>
                    <a:pt x="360934" y="280162"/>
                    <a:pt x="280162" y="360934"/>
                    <a:pt x="180467" y="360934"/>
                  </a:cubicBezTo>
                  <a:lnTo>
                    <a:pt x="180467" y="341884"/>
                  </a:lnTo>
                  <a:lnTo>
                    <a:pt x="180467" y="360934"/>
                  </a:lnTo>
                  <a:cubicBezTo>
                    <a:pt x="80772" y="360807"/>
                    <a:pt x="0" y="280035"/>
                    <a:pt x="0" y="180467"/>
                  </a:cubicBezTo>
                  <a:lnTo>
                    <a:pt x="19050" y="180467"/>
                  </a:lnTo>
                  <a:lnTo>
                    <a:pt x="38100" y="180467"/>
                  </a:lnTo>
                  <a:lnTo>
                    <a:pt x="19050" y="180467"/>
                  </a:lnTo>
                  <a:lnTo>
                    <a:pt x="0" y="180467"/>
                  </a:lnTo>
                  <a:moveTo>
                    <a:pt x="38100" y="180467"/>
                  </a:moveTo>
                  <a:cubicBezTo>
                    <a:pt x="38100" y="191008"/>
                    <a:pt x="29591" y="199517"/>
                    <a:pt x="19050" y="199517"/>
                  </a:cubicBezTo>
                  <a:cubicBezTo>
                    <a:pt x="8509" y="199517"/>
                    <a:pt x="0" y="190881"/>
                    <a:pt x="0" y="180467"/>
                  </a:cubicBezTo>
                  <a:cubicBezTo>
                    <a:pt x="0" y="170053"/>
                    <a:pt x="8509" y="161417"/>
                    <a:pt x="19050" y="161417"/>
                  </a:cubicBezTo>
                  <a:cubicBezTo>
                    <a:pt x="29591" y="161417"/>
                    <a:pt x="38100" y="169926"/>
                    <a:pt x="38100" y="180467"/>
                  </a:cubicBezTo>
                  <a:cubicBezTo>
                    <a:pt x="38100" y="259080"/>
                    <a:pt x="101854" y="322834"/>
                    <a:pt x="180467" y="322834"/>
                  </a:cubicBezTo>
                  <a:cubicBezTo>
                    <a:pt x="259080" y="322834"/>
                    <a:pt x="322834" y="259080"/>
                    <a:pt x="322834" y="180467"/>
                  </a:cubicBezTo>
                  <a:cubicBezTo>
                    <a:pt x="322834" y="101854"/>
                    <a:pt x="258953" y="38100"/>
                    <a:pt x="180467" y="38100"/>
                  </a:cubicBezTo>
                  <a:lnTo>
                    <a:pt x="180467" y="19050"/>
                  </a:lnTo>
                  <a:lnTo>
                    <a:pt x="180467" y="38100"/>
                  </a:lnTo>
                  <a:cubicBezTo>
                    <a:pt x="101854" y="38100"/>
                    <a:pt x="38100" y="101854"/>
                    <a:pt x="38100" y="180467"/>
                  </a:cubicBezTo>
                  <a:close/>
                </a:path>
              </a:pathLst>
            </a:custGeom>
            <a:solidFill>
              <a:srgbClr val="ECC866"/>
            </a:solidFill>
          </p:spPr>
        </p:sp>
      </p:grpSp>
      <p:sp>
        <p:nvSpPr>
          <p:cNvPr name="TextBox 18" id="18"/>
          <p:cNvSpPr txBox="true"/>
          <p:nvPr/>
        </p:nvSpPr>
        <p:spPr>
          <a:xfrm rot="0">
            <a:off x="2318349" y="4522545"/>
            <a:ext cx="887066" cy="300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980"/>
              </a:lnSpc>
            </a:pPr>
            <a:r>
              <a:rPr lang="en-US" sz="165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3m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2318349" y="5629252"/>
            <a:ext cx="887066" cy="300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980"/>
              </a:lnSpc>
            </a:pPr>
            <a:r>
              <a:rPr lang="en-US" sz="165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2m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2318349" y="6749130"/>
            <a:ext cx="887066" cy="300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980"/>
              </a:lnSpc>
            </a:pPr>
            <a:r>
              <a:rPr lang="en-US" sz="165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1m</a:t>
            </a:r>
          </a:p>
        </p:txBody>
      </p:sp>
      <p:sp>
        <p:nvSpPr>
          <p:cNvPr name="Freeform 21" id="21" descr="Special MBS Highway offers for NAMB"/>
          <p:cNvSpPr/>
          <p:nvPr/>
        </p:nvSpPr>
        <p:spPr>
          <a:xfrm flipH="false" flipV="false" rot="0">
            <a:off x="1888877" y="8637254"/>
            <a:ext cx="2208396" cy="1082260"/>
          </a:xfrm>
          <a:custGeom>
            <a:avLst/>
            <a:gdLst/>
            <a:ahLst/>
            <a:cxnLst/>
            <a:rect r="r" b="b" t="t" l="l"/>
            <a:pathLst>
              <a:path h="1082260" w="2208396">
                <a:moveTo>
                  <a:pt x="0" y="0"/>
                </a:moveTo>
                <a:lnTo>
                  <a:pt x="2208396" y="0"/>
                </a:lnTo>
                <a:lnTo>
                  <a:pt x="2208396" y="1082260"/>
                </a:lnTo>
                <a:lnTo>
                  <a:pt x="0" y="10822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13157326" y="9521647"/>
            <a:ext cx="4101974" cy="528337"/>
          </a:xfrm>
          <a:custGeom>
            <a:avLst/>
            <a:gdLst/>
            <a:ahLst/>
            <a:cxnLst/>
            <a:rect r="r" b="b" t="t" l="l"/>
            <a:pathLst>
              <a:path h="528337" w="4101974">
                <a:moveTo>
                  <a:pt x="0" y="0"/>
                </a:moveTo>
                <a:lnTo>
                  <a:pt x="4101974" y="0"/>
                </a:lnTo>
                <a:lnTo>
                  <a:pt x="4101974" y="528337"/>
                </a:lnTo>
                <a:lnTo>
                  <a:pt x="0" y="52833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5158854" cy="3787254"/>
            <a:chOff x="0" y="0"/>
            <a:chExt cx="6878472" cy="504967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878447" cy="5049647"/>
            </a:xfrm>
            <a:custGeom>
              <a:avLst/>
              <a:gdLst/>
              <a:ahLst/>
              <a:cxnLst/>
              <a:rect r="r" b="b" t="t" l="l"/>
              <a:pathLst>
                <a:path h="5049647" w="6878447">
                  <a:moveTo>
                    <a:pt x="0" y="0"/>
                  </a:moveTo>
                  <a:lnTo>
                    <a:pt x="6878447" y="0"/>
                  </a:lnTo>
                  <a:lnTo>
                    <a:pt x="6878447" y="5049647"/>
                  </a:lnTo>
                  <a:lnTo>
                    <a:pt x="0" y="504964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4" id="4" descr="MBS Highway"/>
          <p:cNvSpPr/>
          <p:nvPr/>
        </p:nvSpPr>
        <p:spPr>
          <a:xfrm flipH="false" flipV="false" rot="0">
            <a:off x="1028700" y="8796021"/>
            <a:ext cx="2857354" cy="387018"/>
          </a:xfrm>
          <a:custGeom>
            <a:avLst/>
            <a:gdLst/>
            <a:ahLst/>
            <a:cxnLst/>
            <a:rect r="r" b="b" t="t" l="l"/>
            <a:pathLst>
              <a:path h="387018" w="2857354">
                <a:moveTo>
                  <a:pt x="0" y="0"/>
                </a:moveTo>
                <a:lnTo>
                  <a:pt x="2857354" y="0"/>
                </a:lnTo>
                <a:lnTo>
                  <a:pt x="2857354" y="387018"/>
                </a:lnTo>
                <a:lnTo>
                  <a:pt x="0" y="3870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3422" r="0" b="-13422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4098066" y="450318"/>
            <a:ext cx="9458898" cy="8807982"/>
          </a:xfrm>
          <a:custGeom>
            <a:avLst/>
            <a:gdLst/>
            <a:ahLst/>
            <a:cxnLst/>
            <a:rect r="r" b="b" t="t" l="l"/>
            <a:pathLst>
              <a:path h="8807982" w="9458898">
                <a:moveTo>
                  <a:pt x="0" y="0"/>
                </a:moveTo>
                <a:lnTo>
                  <a:pt x="9458897" y="0"/>
                </a:lnTo>
                <a:lnTo>
                  <a:pt x="9458897" y="8807982"/>
                </a:lnTo>
                <a:lnTo>
                  <a:pt x="0" y="88079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-38302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3768975" y="8765131"/>
            <a:ext cx="3490325" cy="448798"/>
          </a:xfrm>
          <a:custGeom>
            <a:avLst/>
            <a:gdLst/>
            <a:ahLst/>
            <a:cxnLst/>
            <a:rect r="r" b="b" t="t" l="l"/>
            <a:pathLst>
              <a:path h="448798" w="3490325">
                <a:moveTo>
                  <a:pt x="0" y="0"/>
                </a:moveTo>
                <a:lnTo>
                  <a:pt x="3490325" y="0"/>
                </a:lnTo>
                <a:lnTo>
                  <a:pt x="3490325" y="448798"/>
                </a:lnTo>
                <a:lnTo>
                  <a:pt x="0" y="44879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5400000">
            <a:off x="15739846" y="-1594"/>
            <a:ext cx="2546560" cy="2549747"/>
          </a:xfrm>
          <a:custGeom>
            <a:avLst/>
            <a:gdLst/>
            <a:ahLst/>
            <a:cxnLst/>
            <a:rect r="r" b="b" t="t" l="l"/>
            <a:pathLst>
              <a:path h="2549747" w="2546560">
                <a:moveTo>
                  <a:pt x="0" y="0"/>
                </a:moveTo>
                <a:lnTo>
                  <a:pt x="2546560" y="0"/>
                </a:lnTo>
                <a:lnTo>
                  <a:pt x="2546560" y="2549748"/>
                </a:lnTo>
                <a:lnTo>
                  <a:pt x="0" y="254974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5158854" cy="3787254"/>
            <a:chOff x="0" y="0"/>
            <a:chExt cx="6878472" cy="504967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878447" cy="5049647"/>
            </a:xfrm>
            <a:custGeom>
              <a:avLst/>
              <a:gdLst/>
              <a:ahLst/>
              <a:cxnLst/>
              <a:rect r="r" b="b" t="t" l="l"/>
              <a:pathLst>
                <a:path h="5049647" w="6878447">
                  <a:moveTo>
                    <a:pt x="0" y="0"/>
                  </a:moveTo>
                  <a:lnTo>
                    <a:pt x="6878447" y="0"/>
                  </a:lnTo>
                  <a:lnTo>
                    <a:pt x="6878447" y="5049647"/>
                  </a:lnTo>
                  <a:lnTo>
                    <a:pt x="0" y="504964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-54982" y="190555"/>
            <a:ext cx="12192000" cy="1046173"/>
            <a:chOff x="0" y="0"/>
            <a:chExt cx="16256000" cy="139489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6256000" cy="1394841"/>
            </a:xfrm>
            <a:custGeom>
              <a:avLst/>
              <a:gdLst/>
              <a:ahLst/>
              <a:cxnLst/>
              <a:rect r="r" b="b" t="t" l="l"/>
              <a:pathLst>
                <a:path h="1394841" w="16256000">
                  <a:moveTo>
                    <a:pt x="0" y="0"/>
                  </a:moveTo>
                  <a:lnTo>
                    <a:pt x="16256000" y="0"/>
                  </a:lnTo>
                  <a:lnTo>
                    <a:pt x="16256000" y="1394841"/>
                  </a:lnTo>
                  <a:lnTo>
                    <a:pt x="0" y="1394841"/>
                  </a:lnTo>
                  <a:close/>
                </a:path>
              </a:pathLst>
            </a:custGeom>
            <a:gradFill rotWithShape="true">
              <a:gsLst>
                <a:gs pos="0">
                  <a:srgbClr val="0E416B">
                    <a:alpha val="100000"/>
                  </a:srgbClr>
                </a:gs>
                <a:gs pos="50000">
                  <a:srgbClr val="0A365B">
                    <a:alpha val="100000"/>
                  </a:srgbClr>
                </a:gs>
                <a:gs pos="100000">
                  <a:srgbClr val="000000">
                    <a:alpha val="100000"/>
                  </a:srgbClr>
                </a:gs>
              </a:gsLst>
              <a:lin ang="5400000"/>
            </a:gra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201392" y="1857904"/>
            <a:ext cx="9368550" cy="8135589"/>
          </a:xfrm>
          <a:custGeom>
            <a:avLst/>
            <a:gdLst/>
            <a:ahLst/>
            <a:cxnLst/>
            <a:rect r="r" b="b" t="t" l="l"/>
            <a:pathLst>
              <a:path h="8135589" w="9368550">
                <a:moveTo>
                  <a:pt x="0" y="0"/>
                </a:moveTo>
                <a:lnTo>
                  <a:pt x="9368550" y="0"/>
                </a:lnTo>
                <a:lnTo>
                  <a:pt x="9368550" y="8135590"/>
                </a:lnTo>
                <a:lnTo>
                  <a:pt x="0" y="81355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1421532" y="3443976"/>
            <a:ext cx="5665076" cy="3399046"/>
            <a:chOff x="0" y="0"/>
            <a:chExt cx="7553434" cy="453206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7553452" cy="4532122"/>
            </a:xfrm>
            <a:custGeom>
              <a:avLst/>
              <a:gdLst/>
              <a:ahLst/>
              <a:cxnLst/>
              <a:rect r="r" b="b" t="t" l="l"/>
              <a:pathLst>
                <a:path h="4532122" w="7553452">
                  <a:moveTo>
                    <a:pt x="0" y="0"/>
                  </a:moveTo>
                  <a:lnTo>
                    <a:pt x="7553452" y="0"/>
                  </a:lnTo>
                  <a:lnTo>
                    <a:pt x="7553452" y="4532122"/>
                  </a:lnTo>
                  <a:lnTo>
                    <a:pt x="0" y="4532122"/>
                  </a:lnTo>
                  <a:close/>
                </a:path>
              </a:pathLst>
            </a:custGeom>
            <a:solidFill>
              <a:srgbClr val="0E416B"/>
            </a:solidFill>
          </p:spPr>
        </p:sp>
      </p:grpSp>
      <p:sp>
        <p:nvSpPr>
          <p:cNvPr name="Freeform 9" id="9" descr="MBS Highway"/>
          <p:cNvSpPr/>
          <p:nvPr/>
        </p:nvSpPr>
        <p:spPr>
          <a:xfrm flipH="false" flipV="false" rot="0">
            <a:off x="8497389" y="9244012"/>
            <a:ext cx="3293307" cy="490406"/>
          </a:xfrm>
          <a:custGeom>
            <a:avLst/>
            <a:gdLst/>
            <a:ahLst/>
            <a:cxnLst/>
            <a:rect r="r" b="b" t="t" l="l"/>
            <a:pathLst>
              <a:path h="490406" w="3293307">
                <a:moveTo>
                  <a:pt x="0" y="0"/>
                </a:moveTo>
                <a:lnTo>
                  <a:pt x="3293307" y="0"/>
                </a:lnTo>
                <a:lnTo>
                  <a:pt x="3293307" y="490406"/>
                </a:lnTo>
                <a:lnTo>
                  <a:pt x="0" y="49040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7688" r="0" b="-7688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3768975" y="8765131"/>
            <a:ext cx="3490325" cy="448798"/>
          </a:xfrm>
          <a:custGeom>
            <a:avLst/>
            <a:gdLst/>
            <a:ahLst/>
            <a:cxnLst/>
            <a:rect r="r" b="b" t="t" l="l"/>
            <a:pathLst>
              <a:path h="448798" w="3490325">
                <a:moveTo>
                  <a:pt x="0" y="0"/>
                </a:moveTo>
                <a:lnTo>
                  <a:pt x="3490325" y="0"/>
                </a:lnTo>
                <a:lnTo>
                  <a:pt x="3490325" y="448798"/>
                </a:lnTo>
                <a:lnTo>
                  <a:pt x="0" y="44879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5400000">
            <a:off x="15739846" y="-1594"/>
            <a:ext cx="2546560" cy="2549747"/>
          </a:xfrm>
          <a:custGeom>
            <a:avLst/>
            <a:gdLst/>
            <a:ahLst/>
            <a:cxnLst/>
            <a:rect r="r" b="b" t="t" l="l"/>
            <a:pathLst>
              <a:path h="2549747" w="2546560">
                <a:moveTo>
                  <a:pt x="0" y="0"/>
                </a:moveTo>
                <a:lnTo>
                  <a:pt x="2546560" y="0"/>
                </a:lnTo>
                <a:lnTo>
                  <a:pt x="2546560" y="2549748"/>
                </a:lnTo>
                <a:lnTo>
                  <a:pt x="0" y="254974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1901801" y="4127128"/>
            <a:ext cx="4704540" cy="13069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7200" i="true">
                <a:solidFill>
                  <a:srgbClr val="00B050"/>
                </a:solidFill>
                <a:latin typeface="Arimo Italics"/>
                <a:ea typeface="Arimo Italics"/>
                <a:cs typeface="Arimo Italics"/>
                <a:sym typeface="Arimo Italics"/>
              </a:rPr>
              <a:t>74</a:t>
            </a:r>
            <a:r>
              <a:rPr lang="en-US" sz="7200" i="true">
                <a:solidFill>
                  <a:srgbClr val="FFFFFF"/>
                </a:solidFill>
                <a:latin typeface="Arimo Italics"/>
                <a:ea typeface="Arimo Italics"/>
                <a:cs typeface="Arimo Italics"/>
                <a:sym typeface="Arimo Italics"/>
              </a:rPr>
              <a:t> / </a:t>
            </a:r>
            <a:r>
              <a:rPr lang="en-US" sz="7200" i="true">
                <a:solidFill>
                  <a:srgbClr val="FF0000"/>
                </a:solidFill>
                <a:latin typeface="Arimo Italics"/>
                <a:ea typeface="Arimo Italics"/>
                <a:cs typeface="Arimo Italics"/>
                <a:sym typeface="Arimo Italics"/>
              </a:rPr>
              <a:t>7</a:t>
            </a:r>
            <a:r>
              <a:rPr lang="en-US" sz="7200" i="true">
                <a:solidFill>
                  <a:srgbClr val="FFFFFF"/>
                </a:solidFill>
                <a:latin typeface="Arimo Italics"/>
                <a:ea typeface="Arimo Italics"/>
                <a:cs typeface="Arimo Italics"/>
                <a:sym typeface="Arimo Italics"/>
              </a:rPr>
              <a:t> / 1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2228457" y="5425605"/>
            <a:ext cx="4051226" cy="6296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i="true">
                <a:solidFill>
                  <a:srgbClr val="FFFFFF"/>
                </a:solidFill>
                <a:latin typeface="Arimo Italics"/>
                <a:ea typeface="Arimo Italics"/>
                <a:cs typeface="Arimo Italics"/>
                <a:sym typeface="Arimo Italics"/>
              </a:rPr>
              <a:t>since 1942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398745" y="676407"/>
            <a:ext cx="11793255" cy="5069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98"/>
              </a:lnSpc>
            </a:pPr>
            <a:r>
              <a:rPr lang="en-US" sz="4200" spc="34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Home Prices </a:t>
            </a:r>
            <a:r>
              <a:rPr lang="en-US" sz="4200" spc="34">
                <a:solidFill>
                  <a:srgbClr val="F18C21"/>
                </a:solidFill>
                <a:latin typeface="Arimo"/>
                <a:ea typeface="Arimo"/>
                <a:cs typeface="Arimo"/>
                <a:sym typeface="Arimo"/>
              </a:rPr>
              <a:t>Go Up 90% Of</a:t>
            </a:r>
            <a:r>
              <a:rPr lang="en-US" sz="4200" spc="34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The Time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5158854" cy="3787254"/>
            <a:chOff x="0" y="0"/>
            <a:chExt cx="6878472" cy="504967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878447" cy="5049647"/>
            </a:xfrm>
            <a:custGeom>
              <a:avLst/>
              <a:gdLst/>
              <a:ahLst/>
              <a:cxnLst/>
              <a:rect r="r" b="b" t="t" l="l"/>
              <a:pathLst>
                <a:path h="5049647" w="6878447">
                  <a:moveTo>
                    <a:pt x="0" y="0"/>
                  </a:moveTo>
                  <a:lnTo>
                    <a:pt x="6878447" y="0"/>
                  </a:lnTo>
                  <a:lnTo>
                    <a:pt x="6878447" y="5049647"/>
                  </a:lnTo>
                  <a:lnTo>
                    <a:pt x="0" y="504964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-54982" y="190555"/>
            <a:ext cx="12192000" cy="1667742"/>
            <a:chOff x="0" y="0"/>
            <a:chExt cx="16256000" cy="222365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6256000" cy="2223643"/>
            </a:xfrm>
            <a:custGeom>
              <a:avLst/>
              <a:gdLst/>
              <a:ahLst/>
              <a:cxnLst/>
              <a:rect r="r" b="b" t="t" l="l"/>
              <a:pathLst>
                <a:path h="2223643" w="16256000">
                  <a:moveTo>
                    <a:pt x="0" y="0"/>
                  </a:moveTo>
                  <a:lnTo>
                    <a:pt x="16256000" y="0"/>
                  </a:lnTo>
                  <a:lnTo>
                    <a:pt x="16256000" y="2223643"/>
                  </a:lnTo>
                  <a:lnTo>
                    <a:pt x="0" y="2223643"/>
                  </a:lnTo>
                  <a:close/>
                </a:path>
              </a:pathLst>
            </a:custGeom>
            <a:gradFill rotWithShape="true">
              <a:gsLst>
                <a:gs pos="0">
                  <a:srgbClr val="0E416B">
                    <a:alpha val="100000"/>
                  </a:srgbClr>
                </a:gs>
                <a:gs pos="50000">
                  <a:srgbClr val="0A365B">
                    <a:alpha val="100000"/>
                  </a:srgbClr>
                </a:gs>
                <a:gs pos="100000">
                  <a:srgbClr val="000000">
                    <a:alpha val="100000"/>
                  </a:srgbClr>
                </a:gs>
              </a:gsLst>
              <a:lin ang="5400000"/>
            </a:gra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2285888" y="4816192"/>
            <a:ext cx="4480703" cy="2848842"/>
          </a:xfrm>
          <a:custGeom>
            <a:avLst/>
            <a:gdLst/>
            <a:ahLst/>
            <a:cxnLst/>
            <a:rect r="r" b="b" t="t" l="l"/>
            <a:pathLst>
              <a:path h="2848842" w="4480703">
                <a:moveTo>
                  <a:pt x="0" y="0"/>
                </a:moveTo>
                <a:lnTo>
                  <a:pt x="4480704" y="0"/>
                </a:lnTo>
                <a:lnTo>
                  <a:pt x="4480704" y="2848843"/>
                </a:lnTo>
                <a:lnTo>
                  <a:pt x="0" y="28488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AutoShape 7" id="7"/>
          <p:cNvSpPr/>
          <p:nvPr/>
        </p:nvSpPr>
        <p:spPr>
          <a:xfrm>
            <a:off x="11445670" y="4224894"/>
            <a:ext cx="3773863" cy="1423199"/>
          </a:xfrm>
          <a:prstGeom prst="line">
            <a:avLst/>
          </a:prstGeom>
          <a:ln cap="rnd" w="28575">
            <a:solidFill>
              <a:srgbClr val="111112"/>
            </a:solidFill>
            <a:prstDash val="solid"/>
            <a:headEnd type="none" len="sm" w="sm"/>
            <a:tailEnd type="triangle" len="med" w="lg"/>
          </a:ln>
        </p:spPr>
      </p:sp>
      <p:grpSp>
        <p:nvGrpSpPr>
          <p:cNvPr name="Group 8" id="8"/>
          <p:cNvGrpSpPr/>
          <p:nvPr/>
        </p:nvGrpSpPr>
        <p:grpSpPr>
          <a:xfrm rot="0">
            <a:off x="-54982" y="3851670"/>
            <a:ext cx="11640746" cy="794075"/>
            <a:chOff x="0" y="0"/>
            <a:chExt cx="15520994" cy="105876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5521051" cy="1058799"/>
            </a:xfrm>
            <a:custGeom>
              <a:avLst/>
              <a:gdLst/>
              <a:ahLst/>
              <a:cxnLst/>
              <a:rect r="r" b="b" t="t" l="l"/>
              <a:pathLst>
                <a:path h="1058799" w="15521051">
                  <a:moveTo>
                    <a:pt x="0" y="0"/>
                  </a:moveTo>
                  <a:lnTo>
                    <a:pt x="15521051" y="0"/>
                  </a:lnTo>
                  <a:lnTo>
                    <a:pt x="15521051" y="1058799"/>
                  </a:lnTo>
                  <a:lnTo>
                    <a:pt x="0" y="1058799"/>
                  </a:lnTo>
                  <a:close/>
                </a:path>
              </a:pathLst>
            </a:custGeom>
            <a:gradFill rotWithShape="true">
              <a:gsLst>
                <a:gs pos="0">
                  <a:srgbClr val="0E416B">
                    <a:alpha val="100000"/>
                  </a:srgbClr>
                </a:gs>
                <a:gs pos="50000">
                  <a:srgbClr val="0A365B">
                    <a:alpha val="100000"/>
                  </a:srgbClr>
                </a:gs>
                <a:gs pos="100000">
                  <a:srgbClr val="000000">
                    <a:alpha val="100000"/>
                  </a:srgbClr>
                </a:gs>
              </a:gsLst>
              <a:lin ang="5400000"/>
            </a:gradFill>
          </p:spPr>
        </p:sp>
      </p:grpSp>
      <p:sp>
        <p:nvSpPr>
          <p:cNvPr name="AutoShape 10" id="10"/>
          <p:cNvSpPr/>
          <p:nvPr/>
        </p:nvSpPr>
        <p:spPr>
          <a:xfrm>
            <a:off x="11445671" y="6264640"/>
            <a:ext cx="4292582" cy="179025"/>
          </a:xfrm>
          <a:prstGeom prst="line">
            <a:avLst/>
          </a:prstGeom>
          <a:ln cap="rnd" w="28575">
            <a:solidFill>
              <a:srgbClr val="111112"/>
            </a:solidFill>
            <a:prstDash val="solid"/>
            <a:headEnd type="none" len="sm" w="sm"/>
            <a:tailEnd type="triangle" len="med" w="lg"/>
          </a:ln>
        </p:spPr>
      </p:sp>
      <p:grpSp>
        <p:nvGrpSpPr>
          <p:cNvPr name="Group 11" id="11"/>
          <p:cNvGrpSpPr/>
          <p:nvPr/>
        </p:nvGrpSpPr>
        <p:grpSpPr>
          <a:xfrm rot="0">
            <a:off x="-54982" y="5891416"/>
            <a:ext cx="11640746" cy="794074"/>
            <a:chOff x="0" y="0"/>
            <a:chExt cx="15520994" cy="105876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5521051" cy="1058799"/>
            </a:xfrm>
            <a:custGeom>
              <a:avLst/>
              <a:gdLst/>
              <a:ahLst/>
              <a:cxnLst/>
              <a:rect r="r" b="b" t="t" l="l"/>
              <a:pathLst>
                <a:path h="1058799" w="15521051">
                  <a:moveTo>
                    <a:pt x="0" y="0"/>
                  </a:moveTo>
                  <a:lnTo>
                    <a:pt x="15521051" y="0"/>
                  </a:lnTo>
                  <a:lnTo>
                    <a:pt x="15521051" y="1058799"/>
                  </a:lnTo>
                  <a:lnTo>
                    <a:pt x="0" y="1058799"/>
                  </a:lnTo>
                  <a:close/>
                </a:path>
              </a:pathLst>
            </a:custGeom>
            <a:gradFill rotWithShape="true">
              <a:gsLst>
                <a:gs pos="0">
                  <a:srgbClr val="0E416B">
                    <a:alpha val="100000"/>
                  </a:srgbClr>
                </a:gs>
                <a:gs pos="50000">
                  <a:srgbClr val="0A365B">
                    <a:alpha val="100000"/>
                  </a:srgbClr>
                </a:gs>
                <a:gs pos="100000">
                  <a:srgbClr val="000000">
                    <a:alpha val="100000"/>
                  </a:srgbClr>
                </a:gs>
              </a:gsLst>
              <a:lin ang="5400000"/>
            </a:gradFill>
          </p:spPr>
        </p:sp>
      </p:grpSp>
      <p:sp>
        <p:nvSpPr>
          <p:cNvPr name="AutoShape 13" id="13"/>
          <p:cNvSpPr/>
          <p:nvPr/>
        </p:nvSpPr>
        <p:spPr>
          <a:xfrm flipV="true">
            <a:off x="11152257" y="6838000"/>
            <a:ext cx="3161912" cy="1539022"/>
          </a:xfrm>
          <a:prstGeom prst="line">
            <a:avLst/>
          </a:prstGeom>
          <a:ln cap="rnd" w="28575">
            <a:solidFill>
              <a:srgbClr val="111112"/>
            </a:solidFill>
            <a:prstDash val="solid"/>
            <a:headEnd type="none" len="sm" w="sm"/>
            <a:tailEnd type="triangle" len="med" w="lg"/>
          </a:ln>
        </p:spPr>
      </p:sp>
      <p:grpSp>
        <p:nvGrpSpPr>
          <p:cNvPr name="Group 14" id="14"/>
          <p:cNvGrpSpPr/>
          <p:nvPr/>
        </p:nvGrpSpPr>
        <p:grpSpPr>
          <a:xfrm rot="0">
            <a:off x="0" y="7926892"/>
            <a:ext cx="11640746" cy="794074"/>
            <a:chOff x="0" y="0"/>
            <a:chExt cx="15520994" cy="1058766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5521051" cy="1058799"/>
            </a:xfrm>
            <a:custGeom>
              <a:avLst/>
              <a:gdLst/>
              <a:ahLst/>
              <a:cxnLst/>
              <a:rect r="r" b="b" t="t" l="l"/>
              <a:pathLst>
                <a:path h="1058799" w="15521051">
                  <a:moveTo>
                    <a:pt x="0" y="0"/>
                  </a:moveTo>
                  <a:lnTo>
                    <a:pt x="15521051" y="0"/>
                  </a:lnTo>
                  <a:lnTo>
                    <a:pt x="15521051" y="1058799"/>
                  </a:lnTo>
                  <a:lnTo>
                    <a:pt x="0" y="1058799"/>
                  </a:lnTo>
                  <a:close/>
                </a:path>
              </a:pathLst>
            </a:custGeom>
            <a:gradFill rotWithShape="true">
              <a:gsLst>
                <a:gs pos="0">
                  <a:srgbClr val="0E416B">
                    <a:alpha val="100000"/>
                  </a:srgbClr>
                </a:gs>
                <a:gs pos="50000">
                  <a:srgbClr val="0A365B">
                    <a:alpha val="100000"/>
                  </a:srgbClr>
                </a:gs>
                <a:gs pos="100000">
                  <a:srgbClr val="000000">
                    <a:alpha val="100000"/>
                  </a:srgbClr>
                </a:gs>
              </a:gsLst>
              <a:lin ang="5400000"/>
            </a:gradFill>
          </p:spPr>
        </p:sp>
      </p:grpSp>
      <p:sp>
        <p:nvSpPr>
          <p:cNvPr name="Freeform 16" id="16"/>
          <p:cNvSpPr/>
          <p:nvPr/>
        </p:nvSpPr>
        <p:spPr>
          <a:xfrm flipH="false" flipV="false" rot="5400000">
            <a:off x="15739846" y="-1594"/>
            <a:ext cx="2546560" cy="2549747"/>
          </a:xfrm>
          <a:custGeom>
            <a:avLst/>
            <a:gdLst/>
            <a:ahLst/>
            <a:cxnLst/>
            <a:rect r="r" b="b" t="t" l="l"/>
            <a:pathLst>
              <a:path h="2549747" w="2546560">
                <a:moveTo>
                  <a:pt x="0" y="0"/>
                </a:moveTo>
                <a:lnTo>
                  <a:pt x="2546560" y="0"/>
                </a:lnTo>
                <a:lnTo>
                  <a:pt x="2546560" y="2549748"/>
                </a:lnTo>
                <a:lnTo>
                  <a:pt x="0" y="25497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3768975" y="8765131"/>
            <a:ext cx="3490325" cy="448798"/>
          </a:xfrm>
          <a:custGeom>
            <a:avLst/>
            <a:gdLst/>
            <a:ahLst/>
            <a:cxnLst/>
            <a:rect r="r" b="b" t="t" l="l"/>
            <a:pathLst>
              <a:path h="448798" w="3490325">
                <a:moveTo>
                  <a:pt x="0" y="0"/>
                </a:moveTo>
                <a:lnTo>
                  <a:pt x="3490325" y="0"/>
                </a:lnTo>
                <a:lnTo>
                  <a:pt x="3490325" y="448798"/>
                </a:lnTo>
                <a:lnTo>
                  <a:pt x="0" y="44879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398745" y="676407"/>
            <a:ext cx="11793255" cy="3555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98"/>
              </a:lnSpc>
            </a:pPr>
            <a:r>
              <a:rPr lang="en-US" sz="4200" spc="34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Our Value to You and Your Family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398745" y="1278114"/>
            <a:ext cx="11793255" cy="3555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98"/>
              </a:lnSpc>
            </a:pPr>
            <a:r>
              <a:rPr lang="en-US" sz="4200" i="true" spc="34">
                <a:solidFill>
                  <a:srgbClr val="F18C21"/>
                </a:solidFill>
                <a:latin typeface="Arimo Italics"/>
                <a:ea typeface="Arimo Italics"/>
                <a:cs typeface="Arimo Italics"/>
                <a:sym typeface="Arimo Italics"/>
              </a:rPr>
              <a:t>Before, During, &amp; After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490185" y="2364189"/>
            <a:ext cx="11004140" cy="1432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>
                <a:solidFill>
                  <a:srgbClr val="111112"/>
                </a:solidFill>
                <a:latin typeface="Montserrat"/>
                <a:ea typeface="Montserrat"/>
                <a:cs typeface="Montserrat"/>
                <a:sym typeface="Montserrat"/>
              </a:rPr>
              <a:t>Our goal is to help you become a more </a:t>
            </a:r>
            <a:r>
              <a:rPr lang="en-US" b="true" sz="3000">
                <a:solidFill>
                  <a:srgbClr val="11111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educated</a:t>
            </a:r>
            <a:r>
              <a:rPr lang="en-US" sz="3000">
                <a:solidFill>
                  <a:srgbClr val="111112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b="true" sz="3000">
                <a:solidFill>
                  <a:srgbClr val="11111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confident</a:t>
            </a:r>
            <a:r>
              <a:rPr lang="en-US" sz="3000">
                <a:solidFill>
                  <a:srgbClr val="111112"/>
                </a:solidFill>
                <a:latin typeface="Montserrat"/>
                <a:ea typeface="Montserrat"/>
                <a:cs typeface="Montserrat"/>
                <a:sym typeface="Montserrat"/>
              </a:rPr>
              <a:t> and </a:t>
            </a:r>
            <a:r>
              <a:rPr lang="en-US" b="true" sz="3000">
                <a:solidFill>
                  <a:srgbClr val="11111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successful</a:t>
            </a:r>
            <a:r>
              <a:rPr lang="en-US" sz="3000">
                <a:solidFill>
                  <a:srgbClr val="111112"/>
                </a:solidFill>
                <a:latin typeface="Montserrat"/>
                <a:ea typeface="Montserrat"/>
                <a:cs typeface="Montserrat"/>
                <a:sym typeface="Montserrat"/>
              </a:rPr>
              <a:t> homeowner.</a:t>
            </a:r>
          </a:p>
          <a:p>
            <a:pPr algn="l">
              <a:lnSpc>
                <a:spcPts val="3600"/>
              </a:lnSpc>
            </a:pPr>
          </a:p>
        </p:txBody>
      </p:sp>
      <p:sp>
        <p:nvSpPr>
          <p:cNvPr name="TextBox 21" id="21"/>
          <p:cNvSpPr txBox="true"/>
          <p:nvPr/>
        </p:nvSpPr>
        <p:spPr>
          <a:xfrm rot="0">
            <a:off x="419565" y="3994344"/>
            <a:ext cx="10963241" cy="409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>
                <a:solidFill>
                  <a:srgbClr val="F18C21"/>
                </a:solidFill>
                <a:latin typeface="Montserrat"/>
                <a:ea typeface="Montserrat"/>
                <a:cs typeface="Montserrat"/>
                <a:sym typeface="Montserrat"/>
              </a:rPr>
              <a:t>BEFORE </a:t>
            </a:r>
            <a:r>
              <a:rPr lang="en-US" sz="27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|  Preparing and Planning </a:t>
            </a:r>
            <a:r>
              <a:rPr lang="en-US" sz="2700" b="true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(30% of our value)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419565" y="4825717"/>
            <a:ext cx="10358559" cy="10531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111112"/>
                </a:solidFill>
                <a:latin typeface="Montserrat"/>
                <a:ea typeface="Montserrat"/>
                <a:cs typeface="Montserrat"/>
                <a:sym typeface="Montserrat"/>
              </a:rPr>
              <a:t>Creating a more intentional process before buying or selling to ensure this strategy fits into your short and long-term goals. </a:t>
            </a:r>
          </a:p>
          <a:p>
            <a:pPr algn="l">
              <a:lnSpc>
                <a:spcPts val="2879"/>
              </a:lnSpc>
            </a:pPr>
          </a:p>
        </p:txBody>
      </p:sp>
      <p:sp>
        <p:nvSpPr>
          <p:cNvPr name="TextBox 23" id="23"/>
          <p:cNvSpPr txBox="true"/>
          <p:nvPr/>
        </p:nvSpPr>
        <p:spPr>
          <a:xfrm rot="0">
            <a:off x="419566" y="6034090"/>
            <a:ext cx="11074758" cy="409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>
                <a:solidFill>
                  <a:srgbClr val="F18C21"/>
                </a:solidFill>
                <a:latin typeface="Montserrat"/>
                <a:ea typeface="Montserrat"/>
                <a:cs typeface="Montserrat"/>
                <a:sym typeface="Montserrat"/>
              </a:rPr>
              <a:t>DURING </a:t>
            </a:r>
            <a:r>
              <a:rPr lang="en-US" sz="27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|  Your Contract Period </a:t>
            </a:r>
            <a:r>
              <a:rPr lang="en-US" sz="2700" b="true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(10% of our value)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419565" y="6847525"/>
            <a:ext cx="10358559" cy="7761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111112"/>
                </a:solidFill>
                <a:latin typeface="Montserrat"/>
                <a:ea typeface="Montserrat"/>
                <a:cs typeface="Montserrat"/>
                <a:sym typeface="Montserrat"/>
              </a:rPr>
              <a:t>Allowing you to the experience the </a:t>
            </a:r>
            <a:r>
              <a:rPr lang="en-US" b="true" sz="2400">
                <a:solidFill>
                  <a:srgbClr val="11111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joy</a:t>
            </a:r>
            <a:r>
              <a:rPr lang="en-US" sz="2400">
                <a:solidFill>
                  <a:srgbClr val="111112"/>
                </a:solidFill>
                <a:latin typeface="Montserrat"/>
                <a:ea typeface="Montserrat"/>
                <a:cs typeface="Montserrat"/>
                <a:sym typeface="Montserrat"/>
              </a:rPr>
              <a:t> of the  homebuying process instead of the </a:t>
            </a:r>
            <a:r>
              <a:rPr lang="en-US" b="true" sz="2400">
                <a:solidFill>
                  <a:srgbClr val="11111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anxiety</a:t>
            </a:r>
            <a:r>
              <a:rPr lang="en-US" sz="2400">
                <a:solidFill>
                  <a:srgbClr val="111112"/>
                </a:solidFill>
                <a:latin typeface="Montserrat"/>
                <a:ea typeface="Montserrat"/>
                <a:cs typeface="Montserrat"/>
                <a:sym typeface="Montserrat"/>
              </a:rPr>
              <a:t> of a typical real estate transaction.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474549" y="8069566"/>
            <a:ext cx="10908258" cy="409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>
                <a:solidFill>
                  <a:srgbClr val="F18C21"/>
                </a:solidFill>
                <a:latin typeface="Montserrat"/>
                <a:ea typeface="Montserrat"/>
                <a:cs typeface="Montserrat"/>
                <a:sym typeface="Montserrat"/>
              </a:rPr>
              <a:t>AFTER</a:t>
            </a:r>
            <a:r>
              <a:rPr lang="en-US" sz="2700">
                <a:solidFill>
                  <a:srgbClr val="ECC86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7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|  Building Generational Wealth </a:t>
            </a:r>
            <a:r>
              <a:rPr lang="en-US" sz="2700" b="true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(60% of our value)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474548" y="8912501"/>
            <a:ext cx="10358559" cy="7761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111112"/>
                </a:solidFill>
                <a:latin typeface="Montserrat"/>
                <a:ea typeface="Montserrat"/>
                <a:cs typeface="Montserrat"/>
                <a:sym typeface="Montserrat"/>
              </a:rPr>
              <a:t>Helping you accomplish your </a:t>
            </a:r>
            <a:r>
              <a:rPr lang="en-US" b="true" sz="2400">
                <a:solidFill>
                  <a:srgbClr val="11111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real estate </a:t>
            </a:r>
            <a:r>
              <a:rPr lang="en-US" sz="2400">
                <a:solidFill>
                  <a:srgbClr val="111112"/>
                </a:solidFill>
                <a:latin typeface="Montserrat"/>
                <a:ea typeface="Montserrat"/>
                <a:cs typeface="Montserrat"/>
                <a:sym typeface="Montserrat"/>
              </a:rPr>
              <a:t>and </a:t>
            </a:r>
            <a:r>
              <a:rPr lang="en-US" b="true" sz="2400">
                <a:solidFill>
                  <a:srgbClr val="11111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financial goals </a:t>
            </a:r>
            <a:r>
              <a:rPr lang="en-US" sz="2400">
                <a:solidFill>
                  <a:srgbClr val="111112"/>
                </a:solidFill>
                <a:latin typeface="Montserrat"/>
                <a:ea typeface="Montserrat"/>
                <a:cs typeface="Montserrat"/>
                <a:sym typeface="Montserrat"/>
              </a:rPr>
              <a:t>through our advice and network of professionals.  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E416B">
                <a:alpha val="100000"/>
              </a:srgbClr>
            </a:gs>
            <a:gs pos="50000">
              <a:srgbClr val="0A365B">
                <a:alpha val="100000"/>
              </a:srgbClr>
            </a:gs>
            <a:gs pos="100000">
              <a:srgbClr val="000000">
                <a:alpha val="100000"/>
              </a:srgbClr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16532648" y="4324765"/>
            <a:ext cx="42862" cy="1216497"/>
          </a:xfrm>
          <a:prstGeom prst="line">
            <a:avLst/>
          </a:prstGeom>
          <a:ln cap="rnd" w="47625">
            <a:solidFill>
              <a:srgbClr val="F18C21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3" id="3"/>
          <p:cNvGrpSpPr/>
          <p:nvPr/>
        </p:nvGrpSpPr>
        <p:grpSpPr>
          <a:xfrm rot="0">
            <a:off x="13036185" y="2292082"/>
            <a:ext cx="4667829" cy="2525775"/>
            <a:chOff x="0" y="0"/>
            <a:chExt cx="6223772" cy="33677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223762" cy="3367659"/>
            </a:xfrm>
            <a:custGeom>
              <a:avLst/>
              <a:gdLst/>
              <a:ahLst/>
              <a:cxnLst/>
              <a:rect r="r" b="b" t="t" l="l"/>
              <a:pathLst>
                <a:path h="3367659" w="6223762">
                  <a:moveTo>
                    <a:pt x="0" y="0"/>
                  </a:moveTo>
                  <a:lnTo>
                    <a:pt x="3630549" y="0"/>
                  </a:lnTo>
                  <a:lnTo>
                    <a:pt x="5186426" y="0"/>
                  </a:lnTo>
                  <a:lnTo>
                    <a:pt x="6223762" y="0"/>
                  </a:lnTo>
                  <a:lnTo>
                    <a:pt x="6223762" y="1964436"/>
                  </a:lnTo>
                  <a:lnTo>
                    <a:pt x="6223762" y="2806319"/>
                  </a:lnTo>
                  <a:lnTo>
                    <a:pt x="6223762" y="3367659"/>
                  </a:lnTo>
                  <a:lnTo>
                    <a:pt x="5186426" y="3367659"/>
                  </a:lnTo>
                  <a:lnTo>
                    <a:pt x="4616196" y="2733167"/>
                  </a:lnTo>
                  <a:lnTo>
                    <a:pt x="3630422" y="3367659"/>
                  </a:lnTo>
                  <a:lnTo>
                    <a:pt x="0" y="3367659"/>
                  </a:lnTo>
                  <a:lnTo>
                    <a:pt x="0" y="2806319"/>
                  </a:lnTo>
                  <a:lnTo>
                    <a:pt x="0" y="196443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6223772" cy="3386750"/>
            </a:xfrm>
            <a:prstGeom prst="rect">
              <a:avLst/>
            </a:prstGeom>
          </p:spPr>
          <p:txBody>
            <a:bodyPr anchor="t" rtlCol="false" tIns="50800" lIns="50800" bIns="50800" rIns="50800"/>
            <a:lstStyle/>
            <a:p>
              <a:pPr algn="l">
                <a:lnSpc>
                  <a:spcPts val="2160"/>
                </a:lnSpc>
              </a:pPr>
              <a:r>
                <a:rPr lang="en-US" sz="1800" b="true">
                  <a:solidFill>
                    <a:srgbClr val="F18C21"/>
                  </a:solidFill>
                  <a:latin typeface="Arimo Bold"/>
                  <a:ea typeface="Arimo Bold"/>
                  <a:cs typeface="Arimo Bold"/>
                  <a:sym typeface="Arimo Bold"/>
                </a:rPr>
                <a:t>7. Long-term commitment</a:t>
              </a:r>
            </a:p>
            <a:p>
              <a:pPr algn="l" marL="271462" indent="-135731" lvl="1">
                <a:lnSpc>
                  <a:spcPts val="1800"/>
                </a:lnSpc>
                <a:buFont typeface="Arial"/>
                <a:buChar char="•"/>
              </a:pPr>
              <a:r>
                <a:rPr lang="en-US" sz="1500">
                  <a:solidFill>
                    <a:srgbClr val="11111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Evaluation of financial needs outside the home</a:t>
              </a:r>
            </a:p>
            <a:p>
              <a:pPr algn="l" marL="271462" indent="-135731" lvl="1">
                <a:lnSpc>
                  <a:spcPts val="1800"/>
                </a:lnSpc>
                <a:buFont typeface="Arial"/>
                <a:buChar char="•"/>
              </a:pPr>
              <a:r>
                <a:rPr lang="en-US" sz="1500">
                  <a:solidFill>
                    <a:srgbClr val="11111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Maintenance service providers to maximize your home’s value</a:t>
              </a:r>
            </a:p>
            <a:p>
              <a:pPr algn="l" marL="271462" indent="-135731" lvl="1">
                <a:lnSpc>
                  <a:spcPts val="1800"/>
                </a:lnSpc>
                <a:buFont typeface="Arial"/>
                <a:buChar char="•"/>
              </a:pPr>
              <a:r>
                <a:rPr lang="en-US" sz="1500">
                  <a:solidFill>
                    <a:srgbClr val="11111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Mortgage under constant management </a:t>
              </a:r>
            </a:p>
            <a:p>
              <a:pPr algn="l" marL="271462" indent="-135731" lvl="1">
                <a:lnSpc>
                  <a:spcPts val="1800"/>
                </a:lnSpc>
                <a:buFont typeface="Arial"/>
                <a:buChar char="•"/>
              </a:pPr>
              <a:r>
                <a:rPr lang="en-US" sz="1500">
                  <a:solidFill>
                    <a:srgbClr val="11111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Annual financial review &amp; goal setting</a:t>
              </a:r>
            </a:p>
            <a:p>
              <a:pPr algn="l" marL="271462" indent="-135731" lvl="1">
                <a:lnSpc>
                  <a:spcPts val="1800"/>
                </a:lnSpc>
                <a:buFont typeface="Arial"/>
                <a:buChar char="•"/>
              </a:pPr>
              <a:r>
                <a:rPr lang="en-US" sz="1500">
                  <a:solidFill>
                    <a:srgbClr val="11111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Monthly real estate wealth digest </a:t>
              </a:r>
            </a:p>
          </p:txBody>
        </p:sp>
      </p:grpSp>
      <p:sp>
        <p:nvSpPr>
          <p:cNvPr name="AutoShape 6" id="6"/>
          <p:cNvSpPr/>
          <p:nvPr/>
        </p:nvSpPr>
        <p:spPr>
          <a:xfrm>
            <a:off x="14019302" y="5869944"/>
            <a:ext cx="42863" cy="1171359"/>
          </a:xfrm>
          <a:prstGeom prst="line">
            <a:avLst/>
          </a:prstGeom>
          <a:ln cap="rnd" w="47625">
            <a:solidFill>
              <a:srgbClr val="F18C21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7" id="7"/>
          <p:cNvGrpSpPr/>
          <p:nvPr/>
        </p:nvGrpSpPr>
        <p:grpSpPr>
          <a:xfrm rot="0">
            <a:off x="11008261" y="6659422"/>
            <a:ext cx="4506334" cy="2962736"/>
            <a:chOff x="0" y="0"/>
            <a:chExt cx="6008446" cy="3950314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6008370" cy="3950335"/>
            </a:xfrm>
            <a:custGeom>
              <a:avLst/>
              <a:gdLst/>
              <a:ahLst/>
              <a:cxnLst/>
              <a:rect r="r" b="b" t="t" l="l"/>
              <a:pathLst>
                <a:path h="3950335" w="6008370">
                  <a:moveTo>
                    <a:pt x="0" y="0"/>
                  </a:moveTo>
                  <a:lnTo>
                    <a:pt x="3504946" y="0"/>
                  </a:lnTo>
                  <a:lnTo>
                    <a:pt x="4020566" y="365633"/>
                  </a:lnTo>
                  <a:lnTo>
                    <a:pt x="5006975" y="0"/>
                  </a:lnTo>
                  <a:lnTo>
                    <a:pt x="6008370" y="0"/>
                  </a:lnTo>
                  <a:lnTo>
                    <a:pt x="6008370" y="658368"/>
                  </a:lnTo>
                  <a:lnTo>
                    <a:pt x="6008370" y="1645920"/>
                  </a:lnTo>
                  <a:lnTo>
                    <a:pt x="6008370" y="3950335"/>
                  </a:lnTo>
                  <a:lnTo>
                    <a:pt x="5006975" y="3950335"/>
                  </a:lnTo>
                  <a:lnTo>
                    <a:pt x="3504946" y="3950335"/>
                  </a:lnTo>
                  <a:lnTo>
                    <a:pt x="0" y="3950335"/>
                  </a:lnTo>
                  <a:lnTo>
                    <a:pt x="0" y="1645920"/>
                  </a:lnTo>
                  <a:lnTo>
                    <a:pt x="0" y="65836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19050"/>
              <a:ext cx="6008446" cy="3969364"/>
            </a:xfrm>
            <a:prstGeom prst="rect">
              <a:avLst/>
            </a:prstGeom>
          </p:spPr>
          <p:txBody>
            <a:bodyPr anchor="t" rtlCol="false" tIns="50800" lIns="50800" bIns="50800" rIns="50800"/>
            <a:lstStyle/>
            <a:p>
              <a:pPr algn="l">
                <a:lnSpc>
                  <a:spcPts val="2160"/>
                </a:lnSpc>
              </a:pPr>
            </a:p>
            <a:p>
              <a:pPr algn="l">
                <a:lnSpc>
                  <a:spcPts val="2160"/>
                </a:lnSpc>
              </a:pPr>
              <a:r>
                <a:rPr lang="en-US" sz="1800" b="true">
                  <a:solidFill>
                    <a:srgbClr val="F18C21"/>
                  </a:solidFill>
                  <a:latin typeface="Arimo Bold"/>
                  <a:ea typeface="Arimo Bold"/>
                  <a:cs typeface="Arimo Bold"/>
                  <a:sym typeface="Arimo Bold"/>
                </a:rPr>
                <a:t>6. Contract acceptance and closing</a:t>
              </a:r>
            </a:p>
            <a:p>
              <a:pPr algn="l" marL="271462" indent="-135731" lvl="1">
                <a:lnSpc>
                  <a:spcPts val="1800"/>
                </a:lnSpc>
                <a:buFont typeface="Arial"/>
                <a:buChar char="•"/>
              </a:pPr>
              <a:r>
                <a:rPr lang="en-US" sz="1500">
                  <a:solidFill>
                    <a:srgbClr val="11111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Negotiate on your behalf to get contract accepted</a:t>
              </a:r>
            </a:p>
            <a:p>
              <a:pPr algn="l" marL="271462" indent="-135731" lvl="1">
                <a:lnSpc>
                  <a:spcPts val="1800"/>
                </a:lnSpc>
                <a:buFont typeface="Arial"/>
                <a:buChar char="•"/>
              </a:pPr>
              <a:r>
                <a:rPr lang="en-US" sz="1500">
                  <a:solidFill>
                    <a:srgbClr val="11111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Review your dates and deadlines, any action steps</a:t>
              </a:r>
            </a:p>
            <a:p>
              <a:pPr algn="l" marL="271462" indent="-135731" lvl="1">
                <a:lnSpc>
                  <a:spcPts val="1800"/>
                </a:lnSpc>
                <a:buFont typeface="Arial"/>
                <a:buChar char="•"/>
              </a:pPr>
              <a:r>
                <a:rPr lang="en-US" sz="1500">
                  <a:solidFill>
                    <a:srgbClr val="11111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Communicate with all related parties</a:t>
              </a:r>
            </a:p>
            <a:p>
              <a:pPr algn="l" marL="271462" indent="-135731" lvl="1">
                <a:lnSpc>
                  <a:spcPts val="1800"/>
                </a:lnSpc>
                <a:buFont typeface="Arial"/>
                <a:buChar char="•"/>
              </a:pPr>
              <a:r>
                <a:rPr lang="en-US" sz="1500">
                  <a:solidFill>
                    <a:srgbClr val="11111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Attend final walk-through with you</a:t>
              </a:r>
            </a:p>
            <a:p>
              <a:pPr algn="l" marL="271462" indent="-135731" lvl="1">
                <a:lnSpc>
                  <a:spcPts val="1800"/>
                </a:lnSpc>
                <a:buFont typeface="Arial"/>
                <a:buChar char="•"/>
              </a:pPr>
              <a:r>
                <a:rPr lang="en-US" sz="1500">
                  <a:solidFill>
                    <a:srgbClr val="11111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Facilitate and attend closing</a:t>
              </a:r>
            </a:p>
          </p:txBody>
        </p:sp>
      </p:grpSp>
      <p:sp>
        <p:nvSpPr>
          <p:cNvPr name="AutoShape 10" id="10"/>
          <p:cNvSpPr/>
          <p:nvPr/>
        </p:nvSpPr>
        <p:spPr>
          <a:xfrm>
            <a:off x="11591680" y="4474462"/>
            <a:ext cx="42862" cy="1150097"/>
          </a:xfrm>
          <a:prstGeom prst="line">
            <a:avLst/>
          </a:prstGeom>
          <a:ln cap="rnd" w="47625">
            <a:solidFill>
              <a:srgbClr val="F18C21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1" id="11"/>
          <p:cNvGrpSpPr/>
          <p:nvPr/>
        </p:nvGrpSpPr>
        <p:grpSpPr>
          <a:xfrm rot="0">
            <a:off x="8825260" y="2292082"/>
            <a:ext cx="3776812" cy="2525775"/>
            <a:chOff x="0" y="0"/>
            <a:chExt cx="5035750" cy="33677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5035804" cy="3367659"/>
            </a:xfrm>
            <a:custGeom>
              <a:avLst/>
              <a:gdLst/>
              <a:ahLst/>
              <a:cxnLst/>
              <a:rect r="r" b="b" t="t" l="l"/>
              <a:pathLst>
                <a:path h="3367659" w="5035804">
                  <a:moveTo>
                    <a:pt x="0" y="0"/>
                  </a:moveTo>
                  <a:lnTo>
                    <a:pt x="2937510" y="0"/>
                  </a:lnTo>
                  <a:lnTo>
                    <a:pt x="4196461" y="0"/>
                  </a:lnTo>
                  <a:lnTo>
                    <a:pt x="5035804" y="0"/>
                  </a:lnTo>
                  <a:lnTo>
                    <a:pt x="5035804" y="1964436"/>
                  </a:lnTo>
                  <a:lnTo>
                    <a:pt x="5035804" y="2806319"/>
                  </a:lnTo>
                  <a:lnTo>
                    <a:pt x="5035804" y="3367659"/>
                  </a:lnTo>
                  <a:lnTo>
                    <a:pt x="4196461" y="3367659"/>
                  </a:lnTo>
                  <a:lnTo>
                    <a:pt x="3681730" y="2890266"/>
                  </a:lnTo>
                  <a:lnTo>
                    <a:pt x="2937510" y="3367659"/>
                  </a:lnTo>
                  <a:lnTo>
                    <a:pt x="0" y="3367659"/>
                  </a:lnTo>
                  <a:lnTo>
                    <a:pt x="0" y="2806319"/>
                  </a:lnTo>
                  <a:lnTo>
                    <a:pt x="0" y="196443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19050"/>
              <a:ext cx="5035750" cy="3386750"/>
            </a:xfrm>
            <a:prstGeom prst="rect">
              <a:avLst/>
            </a:prstGeom>
          </p:spPr>
          <p:txBody>
            <a:bodyPr anchor="t" rtlCol="false" tIns="50800" lIns="50800" bIns="50800" rIns="50800"/>
            <a:lstStyle/>
            <a:p>
              <a:pPr algn="l">
                <a:lnSpc>
                  <a:spcPts val="2160"/>
                </a:lnSpc>
              </a:pPr>
              <a:r>
                <a:rPr lang="en-US" sz="1800" b="true">
                  <a:solidFill>
                    <a:srgbClr val="F18C21"/>
                  </a:solidFill>
                  <a:latin typeface="Arimo Bold"/>
                  <a:ea typeface="Arimo Bold"/>
                  <a:cs typeface="Arimo Bold"/>
                  <a:sym typeface="Arimo Bold"/>
                </a:rPr>
                <a:t>5. Prepare, submit, and negotiate offer</a:t>
              </a:r>
            </a:p>
            <a:p>
              <a:pPr algn="l" marL="271462" indent="-135731" lvl="1">
                <a:lnSpc>
                  <a:spcPts val="1800"/>
                </a:lnSpc>
                <a:buFont typeface="Arial"/>
                <a:buChar char="•"/>
              </a:pPr>
              <a:r>
                <a:rPr lang="en-US" sz="1500">
                  <a:solidFill>
                    <a:srgbClr val="11111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Draft all offer documents and related addenda</a:t>
              </a:r>
            </a:p>
            <a:p>
              <a:pPr algn="l" marL="271462" indent="-135731" lvl="1">
                <a:lnSpc>
                  <a:spcPts val="1800"/>
                </a:lnSpc>
                <a:buFont typeface="Arial"/>
                <a:buChar char="•"/>
              </a:pPr>
              <a:r>
                <a:rPr lang="en-US" sz="1500">
                  <a:solidFill>
                    <a:srgbClr val="11111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Review offer, disclosures, any legal issues </a:t>
              </a:r>
            </a:p>
            <a:p>
              <a:pPr algn="l" marL="271462" indent="-135731" lvl="1">
                <a:lnSpc>
                  <a:spcPts val="1800"/>
                </a:lnSpc>
                <a:buFont typeface="Arial"/>
                <a:buChar char="•"/>
              </a:pPr>
              <a:r>
                <a:rPr lang="en-US" sz="1500">
                  <a:solidFill>
                    <a:srgbClr val="11111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Submit offer to seller or listing agent</a:t>
              </a:r>
            </a:p>
          </p:txBody>
        </p:sp>
      </p:grpSp>
      <p:sp>
        <p:nvSpPr>
          <p:cNvPr name="AutoShape 14" id="14"/>
          <p:cNvSpPr/>
          <p:nvPr/>
        </p:nvSpPr>
        <p:spPr>
          <a:xfrm rot="5124344">
            <a:off x="8581389" y="6484090"/>
            <a:ext cx="1070239" cy="0"/>
          </a:xfrm>
          <a:prstGeom prst="line">
            <a:avLst/>
          </a:prstGeom>
          <a:ln cap="rnd" w="47625">
            <a:solidFill>
              <a:srgbClr val="F18C21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5" id="15"/>
          <p:cNvGrpSpPr/>
          <p:nvPr/>
        </p:nvGrpSpPr>
        <p:grpSpPr>
          <a:xfrm rot="0">
            <a:off x="6026619" y="6659422"/>
            <a:ext cx="4372042" cy="2962738"/>
            <a:chOff x="0" y="0"/>
            <a:chExt cx="5829390" cy="3950318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5829427" cy="3950335"/>
            </a:xfrm>
            <a:custGeom>
              <a:avLst/>
              <a:gdLst/>
              <a:ahLst/>
              <a:cxnLst/>
              <a:rect r="r" b="b" t="t" l="l"/>
              <a:pathLst>
                <a:path h="3950335" w="5829427">
                  <a:moveTo>
                    <a:pt x="0" y="0"/>
                  </a:moveTo>
                  <a:lnTo>
                    <a:pt x="3400425" y="0"/>
                  </a:lnTo>
                  <a:lnTo>
                    <a:pt x="4107942" y="523240"/>
                  </a:lnTo>
                  <a:lnTo>
                    <a:pt x="4857877" y="0"/>
                  </a:lnTo>
                  <a:lnTo>
                    <a:pt x="5829427" y="0"/>
                  </a:lnTo>
                  <a:lnTo>
                    <a:pt x="5829427" y="658368"/>
                  </a:lnTo>
                  <a:lnTo>
                    <a:pt x="5829427" y="1645920"/>
                  </a:lnTo>
                  <a:lnTo>
                    <a:pt x="5829427" y="3950335"/>
                  </a:lnTo>
                  <a:lnTo>
                    <a:pt x="4857877" y="3950335"/>
                  </a:lnTo>
                  <a:lnTo>
                    <a:pt x="3400425" y="3950335"/>
                  </a:lnTo>
                  <a:lnTo>
                    <a:pt x="0" y="3950335"/>
                  </a:lnTo>
                  <a:lnTo>
                    <a:pt x="0" y="1645920"/>
                  </a:lnTo>
                  <a:lnTo>
                    <a:pt x="0" y="65836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19050"/>
              <a:ext cx="5829390" cy="3969368"/>
            </a:xfrm>
            <a:prstGeom prst="rect">
              <a:avLst/>
            </a:prstGeom>
          </p:spPr>
          <p:txBody>
            <a:bodyPr anchor="t" rtlCol="false" tIns="50800" lIns="50800" bIns="50800" rIns="50800"/>
            <a:lstStyle/>
            <a:p>
              <a:pPr algn="l">
                <a:lnSpc>
                  <a:spcPts val="2160"/>
                </a:lnSpc>
              </a:pPr>
            </a:p>
            <a:p>
              <a:pPr algn="l">
                <a:lnSpc>
                  <a:spcPts val="2160"/>
                </a:lnSpc>
              </a:pPr>
              <a:r>
                <a:rPr lang="en-US" sz="1800" b="true">
                  <a:solidFill>
                    <a:srgbClr val="F18C21"/>
                  </a:solidFill>
                  <a:latin typeface="Arimo Bold"/>
                  <a:ea typeface="Arimo Bold"/>
                  <a:cs typeface="Arimo Bold"/>
                  <a:sym typeface="Arimo Bold"/>
                </a:rPr>
                <a:t>4. View properties and select a home</a:t>
              </a:r>
            </a:p>
            <a:p>
              <a:pPr algn="l" marL="271462" indent="-135731" lvl="1">
                <a:lnSpc>
                  <a:spcPts val="1800"/>
                </a:lnSpc>
                <a:buFont typeface="Arial"/>
                <a:buChar char="•"/>
              </a:pPr>
              <a:r>
                <a:rPr lang="en-US" sz="1500">
                  <a:solidFill>
                    <a:srgbClr val="11111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Schedule showings (some sellers require 24-hour notice)</a:t>
              </a:r>
            </a:p>
            <a:p>
              <a:pPr algn="l" marL="271462" indent="-135731" lvl="1">
                <a:lnSpc>
                  <a:spcPts val="1800"/>
                </a:lnSpc>
                <a:buFont typeface="Arial"/>
                <a:buChar char="•"/>
              </a:pPr>
              <a:r>
                <a:rPr lang="en-US" sz="1500">
                  <a:solidFill>
                    <a:srgbClr val="11111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Attend showings with you</a:t>
              </a:r>
            </a:p>
            <a:p>
              <a:pPr algn="l" marL="271462" indent="-135731" lvl="1">
                <a:lnSpc>
                  <a:spcPts val="1800"/>
                </a:lnSpc>
                <a:buFont typeface="Arial"/>
                <a:buChar char="•"/>
              </a:pPr>
              <a:r>
                <a:rPr lang="en-US" sz="1500">
                  <a:solidFill>
                    <a:srgbClr val="11111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Narrow down prospects</a:t>
              </a:r>
            </a:p>
            <a:p>
              <a:pPr algn="l" marL="271462" indent="-135731" lvl="1">
                <a:lnSpc>
                  <a:spcPts val="1800"/>
                </a:lnSpc>
                <a:buFont typeface="Arial"/>
                <a:buChar char="•"/>
              </a:pPr>
              <a:r>
                <a:rPr lang="en-US" sz="1500">
                  <a:solidFill>
                    <a:srgbClr val="11111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Create dynamic market analysis, analyze comparable sales</a:t>
              </a:r>
            </a:p>
            <a:p>
              <a:pPr algn="l" marL="271462" indent="-135731" lvl="1">
                <a:lnSpc>
                  <a:spcPts val="1800"/>
                </a:lnSpc>
                <a:buFont typeface="Arial"/>
                <a:buChar char="•"/>
              </a:pPr>
              <a:r>
                <a:rPr lang="en-US" sz="1500">
                  <a:solidFill>
                    <a:srgbClr val="11111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Discuss offer strategy</a:t>
              </a:r>
            </a:p>
          </p:txBody>
        </p:sp>
      </p:grpSp>
      <p:sp>
        <p:nvSpPr>
          <p:cNvPr name="AutoShape 18" id="18"/>
          <p:cNvSpPr/>
          <p:nvPr/>
        </p:nvSpPr>
        <p:spPr>
          <a:xfrm flipH="true">
            <a:off x="6693571" y="4474462"/>
            <a:ext cx="405537" cy="1092602"/>
          </a:xfrm>
          <a:prstGeom prst="line">
            <a:avLst/>
          </a:prstGeom>
          <a:ln cap="rnd" w="47625">
            <a:solidFill>
              <a:srgbClr val="F18C21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9" id="19"/>
          <p:cNvGrpSpPr/>
          <p:nvPr/>
        </p:nvGrpSpPr>
        <p:grpSpPr>
          <a:xfrm rot="0">
            <a:off x="4614336" y="1969336"/>
            <a:ext cx="3776812" cy="2848521"/>
            <a:chOff x="0" y="0"/>
            <a:chExt cx="5035750" cy="3798028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5035804" cy="3797935"/>
            </a:xfrm>
            <a:custGeom>
              <a:avLst/>
              <a:gdLst/>
              <a:ahLst/>
              <a:cxnLst/>
              <a:rect r="r" b="b" t="t" l="l"/>
              <a:pathLst>
                <a:path h="3797935" w="5035804">
                  <a:moveTo>
                    <a:pt x="0" y="0"/>
                  </a:moveTo>
                  <a:lnTo>
                    <a:pt x="2937510" y="0"/>
                  </a:lnTo>
                  <a:lnTo>
                    <a:pt x="4196461" y="0"/>
                  </a:lnTo>
                  <a:lnTo>
                    <a:pt x="5035804" y="0"/>
                  </a:lnTo>
                  <a:lnTo>
                    <a:pt x="5035804" y="2215515"/>
                  </a:lnTo>
                  <a:lnTo>
                    <a:pt x="5035804" y="3164967"/>
                  </a:lnTo>
                  <a:lnTo>
                    <a:pt x="5035804" y="3797935"/>
                  </a:lnTo>
                  <a:lnTo>
                    <a:pt x="4196461" y="3797935"/>
                  </a:lnTo>
                  <a:lnTo>
                    <a:pt x="3251454" y="3410077"/>
                  </a:lnTo>
                  <a:lnTo>
                    <a:pt x="2937510" y="3797935"/>
                  </a:lnTo>
                  <a:lnTo>
                    <a:pt x="0" y="3797935"/>
                  </a:lnTo>
                  <a:lnTo>
                    <a:pt x="0" y="3164967"/>
                  </a:lnTo>
                  <a:lnTo>
                    <a:pt x="0" y="221551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19050"/>
              <a:ext cx="5035750" cy="3817078"/>
            </a:xfrm>
            <a:prstGeom prst="rect">
              <a:avLst/>
            </a:prstGeom>
          </p:spPr>
          <p:txBody>
            <a:bodyPr anchor="t" rtlCol="false" tIns="50800" lIns="50800" bIns="50800" rIns="50800"/>
            <a:lstStyle/>
            <a:p>
              <a:pPr algn="l">
                <a:lnSpc>
                  <a:spcPts val="2160"/>
                </a:lnSpc>
              </a:pPr>
              <a:r>
                <a:rPr lang="en-US" sz="1800" b="true">
                  <a:solidFill>
                    <a:srgbClr val="F18C21"/>
                  </a:solidFill>
                  <a:latin typeface="Arimo Bold"/>
                  <a:ea typeface="Arimo Bold"/>
                  <a:cs typeface="Arimo Bold"/>
                  <a:sym typeface="Arimo Bold"/>
                </a:rPr>
                <a:t>3. Define your home-buying goals and home search criteria</a:t>
              </a:r>
            </a:p>
            <a:p>
              <a:pPr algn="l" marL="271462" indent="-135731" lvl="1">
                <a:lnSpc>
                  <a:spcPts val="1800"/>
                </a:lnSpc>
                <a:buFont typeface="Arial"/>
                <a:buChar char="•"/>
              </a:pPr>
              <a:r>
                <a:rPr lang="en-US" sz="1500">
                  <a:solidFill>
                    <a:srgbClr val="11111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Discuss various property types and locations</a:t>
              </a:r>
            </a:p>
            <a:p>
              <a:pPr algn="l" marL="271462" indent="-135731" lvl="1">
                <a:lnSpc>
                  <a:spcPts val="1800"/>
                </a:lnSpc>
                <a:buFont typeface="Arial"/>
                <a:buChar char="•"/>
              </a:pPr>
              <a:r>
                <a:rPr lang="en-US" sz="1500">
                  <a:solidFill>
                    <a:srgbClr val="11111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Work within the confines of pre-approval range</a:t>
              </a:r>
            </a:p>
            <a:p>
              <a:pPr algn="l" marL="271462" indent="-135731" lvl="1">
                <a:lnSpc>
                  <a:spcPts val="1800"/>
                </a:lnSpc>
                <a:buFont typeface="Arial"/>
                <a:buChar char="•"/>
              </a:pPr>
              <a:r>
                <a:rPr lang="en-US" sz="1500">
                  <a:solidFill>
                    <a:srgbClr val="11111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Search MLS and other sources for properties</a:t>
              </a:r>
            </a:p>
          </p:txBody>
        </p:sp>
      </p:grpSp>
      <p:sp>
        <p:nvSpPr>
          <p:cNvPr name="AutoShape 22" id="22"/>
          <p:cNvSpPr/>
          <p:nvPr/>
        </p:nvSpPr>
        <p:spPr>
          <a:xfrm rot="5124344">
            <a:off x="3633579" y="6484090"/>
            <a:ext cx="1070239" cy="0"/>
          </a:xfrm>
          <a:prstGeom prst="line">
            <a:avLst/>
          </a:prstGeom>
          <a:ln cap="rnd" w="47625">
            <a:solidFill>
              <a:srgbClr val="F18C21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23" id="23"/>
          <p:cNvGrpSpPr/>
          <p:nvPr/>
        </p:nvGrpSpPr>
        <p:grpSpPr>
          <a:xfrm rot="0">
            <a:off x="1199124" y="6659422"/>
            <a:ext cx="4216672" cy="2962740"/>
            <a:chOff x="0" y="0"/>
            <a:chExt cx="5622230" cy="395032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5622290" cy="3950335"/>
            </a:xfrm>
            <a:custGeom>
              <a:avLst/>
              <a:gdLst/>
              <a:ahLst/>
              <a:cxnLst/>
              <a:rect r="r" b="b" t="t" l="l"/>
              <a:pathLst>
                <a:path h="3950335" w="5622290">
                  <a:moveTo>
                    <a:pt x="0" y="0"/>
                  </a:moveTo>
                  <a:lnTo>
                    <a:pt x="3279648" y="0"/>
                  </a:lnTo>
                  <a:lnTo>
                    <a:pt x="4006469" y="323469"/>
                  </a:lnTo>
                  <a:lnTo>
                    <a:pt x="4685157" y="0"/>
                  </a:lnTo>
                  <a:lnTo>
                    <a:pt x="5622290" y="0"/>
                  </a:lnTo>
                  <a:lnTo>
                    <a:pt x="5622290" y="658368"/>
                  </a:lnTo>
                  <a:lnTo>
                    <a:pt x="5622290" y="1645920"/>
                  </a:lnTo>
                  <a:lnTo>
                    <a:pt x="5622290" y="3950335"/>
                  </a:lnTo>
                  <a:lnTo>
                    <a:pt x="4685157" y="3950335"/>
                  </a:lnTo>
                  <a:lnTo>
                    <a:pt x="3279648" y="3950335"/>
                  </a:lnTo>
                  <a:lnTo>
                    <a:pt x="0" y="3950335"/>
                  </a:lnTo>
                  <a:lnTo>
                    <a:pt x="0" y="1645920"/>
                  </a:lnTo>
                  <a:lnTo>
                    <a:pt x="0" y="65836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19050"/>
              <a:ext cx="5622230" cy="3969370"/>
            </a:xfrm>
            <a:prstGeom prst="rect">
              <a:avLst/>
            </a:prstGeom>
          </p:spPr>
          <p:txBody>
            <a:bodyPr anchor="t" rtlCol="false" tIns="50800" lIns="50800" bIns="50800" rIns="50800"/>
            <a:lstStyle/>
            <a:p>
              <a:pPr algn="l">
                <a:lnSpc>
                  <a:spcPts val="2160"/>
                </a:lnSpc>
              </a:pPr>
            </a:p>
            <a:p>
              <a:pPr algn="l">
                <a:lnSpc>
                  <a:spcPts val="2160"/>
                </a:lnSpc>
              </a:pPr>
              <a:r>
                <a:rPr lang="en-US" sz="1800" b="true">
                  <a:solidFill>
                    <a:srgbClr val="F18C21"/>
                  </a:solidFill>
                  <a:latin typeface="Arimo Bold"/>
                  <a:ea typeface="Arimo Bold"/>
                  <a:cs typeface="Arimo Bold"/>
                  <a:sym typeface="Arimo Bold"/>
                </a:rPr>
                <a:t>2. Discuss Mortgage &amp; Pre-approval Strategy</a:t>
              </a:r>
            </a:p>
            <a:p>
              <a:pPr algn="l" marL="271462" indent="-135731" lvl="1">
                <a:lnSpc>
                  <a:spcPts val="1800"/>
                </a:lnSpc>
                <a:buFont typeface="Arial"/>
                <a:buChar char="•"/>
              </a:pPr>
              <a:r>
                <a:rPr lang="en-US" sz="1500">
                  <a:solidFill>
                    <a:srgbClr val="11111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Helps determine buyer ability</a:t>
              </a:r>
            </a:p>
            <a:p>
              <a:pPr algn="l" marL="271462" indent="-135731" lvl="1">
                <a:lnSpc>
                  <a:spcPts val="1800"/>
                </a:lnSpc>
                <a:buFont typeface="Arial"/>
                <a:buChar char="•"/>
              </a:pPr>
              <a:r>
                <a:rPr lang="en-US" sz="1500">
                  <a:solidFill>
                    <a:srgbClr val="11111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Refines search price range</a:t>
              </a:r>
            </a:p>
            <a:p>
              <a:pPr algn="l" marL="271462" indent="-135731" lvl="1">
                <a:lnSpc>
                  <a:spcPts val="1800"/>
                </a:lnSpc>
                <a:buFont typeface="Arial"/>
                <a:buChar char="•"/>
              </a:pPr>
              <a:r>
                <a:rPr lang="en-US" sz="1500">
                  <a:solidFill>
                    <a:srgbClr val="11111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Assists in making your offer more competitive</a:t>
              </a:r>
            </a:p>
            <a:p>
              <a:pPr algn="l" marL="271462" indent="-135731" lvl="1">
                <a:lnSpc>
                  <a:spcPts val="1800"/>
                </a:lnSpc>
                <a:buFont typeface="Arial"/>
                <a:buChar char="•"/>
              </a:pPr>
              <a:r>
                <a:rPr lang="en-US" sz="1500">
                  <a:solidFill>
                    <a:srgbClr val="11111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Must present lender letter with any offer</a:t>
              </a:r>
            </a:p>
            <a:p>
              <a:pPr algn="l" marL="271462" indent="-135731" lvl="1">
                <a:lnSpc>
                  <a:spcPts val="1800"/>
                </a:lnSpc>
                <a:buFont typeface="Arial"/>
                <a:buChar char="•"/>
              </a:pPr>
              <a:r>
                <a:rPr lang="en-US" sz="1500">
                  <a:solidFill>
                    <a:srgbClr val="11111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If paying cash, must present proof of funds</a:t>
              </a:r>
            </a:p>
          </p:txBody>
        </p:sp>
      </p:grpSp>
      <p:sp>
        <p:nvSpPr>
          <p:cNvPr name="AutoShape 26" id="26"/>
          <p:cNvSpPr/>
          <p:nvPr/>
        </p:nvSpPr>
        <p:spPr>
          <a:xfrm rot="5124344">
            <a:off x="1174620" y="5067346"/>
            <a:ext cx="1070239" cy="0"/>
          </a:xfrm>
          <a:prstGeom prst="line">
            <a:avLst/>
          </a:prstGeom>
          <a:ln cap="rnd" w="47625">
            <a:solidFill>
              <a:srgbClr val="F18C21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27" id="27"/>
          <p:cNvGrpSpPr/>
          <p:nvPr/>
        </p:nvGrpSpPr>
        <p:grpSpPr>
          <a:xfrm rot="0">
            <a:off x="403412" y="3015046"/>
            <a:ext cx="3776812" cy="1802811"/>
            <a:chOff x="0" y="0"/>
            <a:chExt cx="5035750" cy="2403748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5035804" cy="2403856"/>
            </a:xfrm>
            <a:custGeom>
              <a:avLst/>
              <a:gdLst/>
              <a:ahLst/>
              <a:cxnLst/>
              <a:rect r="r" b="b" t="t" l="l"/>
              <a:pathLst>
                <a:path h="2403856" w="5035804">
                  <a:moveTo>
                    <a:pt x="0" y="0"/>
                  </a:moveTo>
                  <a:lnTo>
                    <a:pt x="839343" y="0"/>
                  </a:lnTo>
                  <a:lnTo>
                    <a:pt x="2098294" y="0"/>
                  </a:lnTo>
                  <a:lnTo>
                    <a:pt x="5035804" y="0"/>
                  </a:lnTo>
                  <a:lnTo>
                    <a:pt x="5035804" y="1402207"/>
                  </a:lnTo>
                  <a:lnTo>
                    <a:pt x="5035804" y="2003171"/>
                  </a:lnTo>
                  <a:lnTo>
                    <a:pt x="5035804" y="2403856"/>
                  </a:lnTo>
                  <a:lnTo>
                    <a:pt x="2098167" y="2403856"/>
                  </a:lnTo>
                  <a:lnTo>
                    <a:pt x="1653159" y="2204085"/>
                  </a:lnTo>
                  <a:lnTo>
                    <a:pt x="839216" y="2403856"/>
                  </a:lnTo>
                  <a:lnTo>
                    <a:pt x="0" y="2403856"/>
                  </a:lnTo>
                  <a:lnTo>
                    <a:pt x="0" y="2003171"/>
                  </a:lnTo>
                  <a:lnTo>
                    <a:pt x="0" y="140220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0" y="-19050"/>
              <a:ext cx="5035750" cy="2422798"/>
            </a:xfrm>
            <a:prstGeom prst="rect">
              <a:avLst/>
            </a:prstGeom>
          </p:spPr>
          <p:txBody>
            <a:bodyPr anchor="t" rtlCol="false" tIns="50800" lIns="50800" bIns="50800" rIns="50800"/>
            <a:lstStyle/>
            <a:p>
              <a:pPr algn="l">
                <a:lnSpc>
                  <a:spcPts val="2160"/>
                </a:lnSpc>
              </a:pPr>
              <a:r>
                <a:rPr lang="en-US" sz="1800" b="true">
                  <a:solidFill>
                    <a:srgbClr val="F18C21"/>
                  </a:solidFill>
                  <a:latin typeface="Arimo Bold"/>
                  <a:ea typeface="Arimo Bold"/>
                  <a:cs typeface="Arimo Bold"/>
                  <a:sym typeface="Arimo Bold"/>
                </a:rPr>
                <a:t>1. Initial Consultation</a:t>
              </a:r>
            </a:p>
            <a:p>
              <a:pPr algn="l" marL="271462" indent="-135731" lvl="1">
                <a:lnSpc>
                  <a:spcPts val="1800"/>
                </a:lnSpc>
                <a:buFont typeface="Arial"/>
                <a:buChar char="•"/>
              </a:pPr>
              <a:r>
                <a:rPr lang="en-US" sz="1500">
                  <a:solidFill>
                    <a:srgbClr val="11111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Discuss your dreams &amp; goals</a:t>
              </a:r>
            </a:p>
            <a:p>
              <a:pPr algn="l" marL="271462" indent="-135731" lvl="1">
                <a:lnSpc>
                  <a:spcPts val="1800"/>
                </a:lnSpc>
                <a:buFont typeface="Arial"/>
                <a:buChar char="•"/>
              </a:pPr>
              <a:r>
                <a:rPr lang="en-US" sz="1500">
                  <a:solidFill>
                    <a:srgbClr val="11111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Provide home-buyer book</a:t>
              </a:r>
            </a:p>
            <a:p>
              <a:pPr algn="l" marL="271462" indent="-135731" lvl="1">
                <a:lnSpc>
                  <a:spcPts val="1800"/>
                </a:lnSpc>
                <a:buFont typeface="Arial"/>
                <a:buChar char="•"/>
              </a:pPr>
              <a:r>
                <a:rPr lang="en-US" sz="1500">
                  <a:solidFill>
                    <a:srgbClr val="11111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Discuss market conditions &amp; bulletproof buyer strategy </a:t>
              </a:r>
            </a:p>
          </p:txBody>
        </p:sp>
      </p:grpSp>
      <p:sp>
        <p:nvSpPr>
          <p:cNvPr name="AutoShape 30" id="30"/>
          <p:cNvSpPr/>
          <p:nvPr/>
        </p:nvSpPr>
        <p:spPr>
          <a:xfrm rot="10677">
            <a:off x="-83602" y="5711595"/>
            <a:ext cx="18400221" cy="0"/>
          </a:xfrm>
          <a:prstGeom prst="line">
            <a:avLst/>
          </a:prstGeom>
          <a:ln cap="rnd" w="2857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31" id="31"/>
          <p:cNvGrpSpPr/>
          <p:nvPr/>
        </p:nvGrpSpPr>
        <p:grpSpPr>
          <a:xfrm rot="0">
            <a:off x="1261341" y="5272722"/>
            <a:ext cx="896798" cy="896798"/>
            <a:chOff x="0" y="0"/>
            <a:chExt cx="1195730" cy="119573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19050" y="19050"/>
              <a:ext cx="1157605" cy="1157605"/>
            </a:xfrm>
            <a:custGeom>
              <a:avLst/>
              <a:gdLst/>
              <a:ahLst/>
              <a:cxnLst/>
              <a:rect r="r" b="b" t="t" l="l"/>
              <a:pathLst>
                <a:path h="1157605" w="1157605">
                  <a:moveTo>
                    <a:pt x="0" y="578866"/>
                  </a:moveTo>
                  <a:cubicBezTo>
                    <a:pt x="0" y="259207"/>
                    <a:pt x="259207" y="0"/>
                    <a:pt x="578866" y="0"/>
                  </a:cubicBezTo>
                  <a:cubicBezTo>
                    <a:pt x="898525" y="0"/>
                    <a:pt x="1157605" y="259207"/>
                    <a:pt x="1157605" y="578866"/>
                  </a:cubicBezTo>
                  <a:cubicBezTo>
                    <a:pt x="1157605" y="898525"/>
                    <a:pt x="898525" y="1157605"/>
                    <a:pt x="578866" y="1157605"/>
                  </a:cubicBezTo>
                  <a:cubicBezTo>
                    <a:pt x="259207" y="1157605"/>
                    <a:pt x="0" y="898525"/>
                    <a:pt x="0" y="578866"/>
                  </a:cubicBezTo>
                  <a:close/>
                </a:path>
              </a:pathLst>
            </a:custGeom>
            <a:solidFill>
              <a:srgbClr val="F18C21"/>
            </a:solidFill>
          </p:spPr>
        </p:sp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1195832" cy="1195832"/>
            </a:xfrm>
            <a:custGeom>
              <a:avLst/>
              <a:gdLst/>
              <a:ahLst/>
              <a:cxnLst/>
              <a:rect r="r" b="b" t="t" l="l"/>
              <a:pathLst>
                <a:path h="1195832" w="1195832">
                  <a:moveTo>
                    <a:pt x="0" y="597916"/>
                  </a:moveTo>
                  <a:cubicBezTo>
                    <a:pt x="0" y="267716"/>
                    <a:pt x="267716" y="0"/>
                    <a:pt x="597916" y="0"/>
                  </a:cubicBezTo>
                  <a:lnTo>
                    <a:pt x="597916" y="19050"/>
                  </a:lnTo>
                  <a:lnTo>
                    <a:pt x="597916" y="0"/>
                  </a:lnTo>
                  <a:cubicBezTo>
                    <a:pt x="928116" y="0"/>
                    <a:pt x="1195832" y="267716"/>
                    <a:pt x="1195832" y="597916"/>
                  </a:cubicBezTo>
                  <a:lnTo>
                    <a:pt x="1176782" y="597916"/>
                  </a:lnTo>
                  <a:lnTo>
                    <a:pt x="1195832" y="597916"/>
                  </a:lnTo>
                  <a:cubicBezTo>
                    <a:pt x="1195832" y="928116"/>
                    <a:pt x="928116" y="1195832"/>
                    <a:pt x="597916" y="1195832"/>
                  </a:cubicBezTo>
                  <a:lnTo>
                    <a:pt x="597916" y="1176782"/>
                  </a:lnTo>
                  <a:lnTo>
                    <a:pt x="597916" y="1195832"/>
                  </a:lnTo>
                  <a:cubicBezTo>
                    <a:pt x="267716" y="1195705"/>
                    <a:pt x="0" y="928116"/>
                    <a:pt x="0" y="597916"/>
                  </a:cubicBezTo>
                  <a:lnTo>
                    <a:pt x="19050" y="597916"/>
                  </a:lnTo>
                  <a:lnTo>
                    <a:pt x="38100" y="597916"/>
                  </a:lnTo>
                  <a:lnTo>
                    <a:pt x="19050" y="597916"/>
                  </a:lnTo>
                  <a:lnTo>
                    <a:pt x="0" y="597916"/>
                  </a:lnTo>
                  <a:moveTo>
                    <a:pt x="38100" y="597916"/>
                  </a:moveTo>
                  <a:cubicBezTo>
                    <a:pt x="38100" y="608457"/>
                    <a:pt x="29591" y="616966"/>
                    <a:pt x="19050" y="616966"/>
                  </a:cubicBezTo>
                  <a:cubicBezTo>
                    <a:pt x="8509" y="616966"/>
                    <a:pt x="0" y="608330"/>
                    <a:pt x="0" y="597916"/>
                  </a:cubicBezTo>
                  <a:cubicBezTo>
                    <a:pt x="0" y="587502"/>
                    <a:pt x="8509" y="578866"/>
                    <a:pt x="19050" y="578866"/>
                  </a:cubicBezTo>
                  <a:cubicBezTo>
                    <a:pt x="29591" y="578866"/>
                    <a:pt x="38100" y="587375"/>
                    <a:pt x="38100" y="597916"/>
                  </a:cubicBezTo>
                  <a:cubicBezTo>
                    <a:pt x="38100" y="907034"/>
                    <a:pt x="288671" y="1157605"/>
                    <a:pt x="597916" y="1157605"/>
                  </a:cubicBezTo>
                  <a:cubicBezTo>
                    <a:pt x="907161" y="1157605"/>
                    <a:pt x="1157605" y="907034"/>
                    <a:pt x="1157605" y="597916"/>
                  </a:cubicBezTo>
                  <a:cubicBezTo>
                    <a:pt x="1157605" y="288798"/>
                    <a:pt x="907034" y="38100"/>
                    <a:pt x="597916" y="38100"/>
                  </a:cubicBezTo>
                  <a:lnTo>
                    <a:pt x="597916" y="19050"/>
                  </a:lnTo>
                  <a:lnTo>
                    <a:pt x="597916" y="38100"/>
                  </a:lnTo>
                  <a:cubicBezTo>
                    <a:pt x="288671" y="38100"/>
                    <a:pt x="38100" y="288671"/>
                    <a:pt x="38100" y="59791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4" id="34"/>
            <p:cNvSpPr txBox="true"/>
            <p:nvPr/>
          </p:nvSpPr>
          <p:spPr>
            <a:xfrm>
              <a:off x="0" y="-19050"/>
              <a:ext cx="1195730" cy="12147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040"/>
                </a:lnSpc>
              </a:pPr>
              <a:r>
                <a:rPr lang="en-US" sz="4200" b="true">
                  <a:solidFill>
                    <a:srgbClr val="FFFFFF"/>
                  </a:solidFill>
                  <a:latin typeface="Arimo Bold"/>
                  <a:ea typeface="Arimo Bold"/>
                  <a:cs typeface="Arimo Bold"/>
                  <a:sym typeface="Arimo Bold"/>
                </a:rPr>
                <a:t>1</a:t>
              </a: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3731826" y="5272722"/>
            <a:ext cx="896797" cy="896798"/>
            <a:chOff x="0" y="0"/>
            <a:chExt cx="1195730" cy="1195730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19050" y="19050"/>
              <a:ext cx="1157605" cy="1157605"/>
            </a:xfrm>
            <a:custGeom>
              <a:avLst/>
              <a:gdLst/>
              <a:ahLst/>
              <a:cxnLst/>
              <a:rect r="r" b="b" t="t" l="l"/>
              <a:pathLst>
                <a:path h="1157605" w="1157605">
                  <a:moveTo>
                    <a:pt x="0" y="578866"/>
                  </a:moveTo>
                  <a:cubicBezTo>
                    <a:pt x="0" y="259207"/>
                    <a:pt x="259207" y="0"/>
                    <a:pt x="578866" y="0"/>
                  </a:cubicBezTo>
                  <a:cubicBezTo>
                    <a:pt x="898525" y="0"/>
                    <a:pt x="1157605" y="259207"/>
                    <a:pt x="1157605" y="578866"/>
                  </a:cubicBezTo>
                  <a:cubicBezTo>
                    <a:pt x="1157605" y="898525"/>
                    <a:pt x="898525" y="1157605"/>
                    <a:pt x="578866" y="1157605"/>
                  </a:cubicBezTo>
                  <a:cubicBezTo>
                    <a:pt x="259207" y="1157605"/>
                    <a:pt x="0" y="898525"/>
                    <a:pt x="0" y="578866"/>
                  </a:cubicBezTo>
                  <a:close/>
                </a:path>
              </a:pathLst>
            </a:custGeom>
            <a:solidFill>
              <a:srgbClr val="F18C21"/>
            </a:solidFill>
          </p:spPr>
        </p:sp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1195832" cy="1195832"/>
            </a:xfrm>
            <a:custGeom>
              <a:avLst/>
              <a:gdLst/>
              <a:ahLst/>
              <a:cxnLst/>
              <a:rect r="r" b="b" t="t" l="l"/>
              <a:pathLst>
                <a:path h="1195832" w="1195832">
                  <a:moveTo>
                    <a:pt x="0" y="597916"/>
                  </a:moveTo>
                  <a:cubicBezTo>
                    <a:pt x="0" y="267716"/>
                    <a:pt x="267716" y="0"/>
                    <a:pt x="597916" y="0"/>
                  </a:cubicBezTo>
                  <a:lnTo>
                    <a:pt x="597916" y="19050"/>
                  </a:lnTo>
                  <a:lnTo>
                    <a:pt x="597916" y="0"/>
                  </a:lnTo>
                  <a:cubicBezTo>
                    <a:pt x="928116" y="0"/>
                    <a:pt x="1195832" y="267716"/>
                    <a:pt x="1195832" y="597916"/>
                  </a:cubicBezTo>
                  <a:lnTo>
                    <a:pt x="1176782" y="597916"/>
                  </a:lnTo>
                  <a:lnTo>
                    <a:pt x="1195832" y="597916"/>
                  </a:lnTo>
                  <a:cubicBezTo>
                    <a:pt x="1195832" y="928116"/>
                    <a:pt x="928116" y="1195832"/>
                    <a:pt x="597916" y="1195832"/>
                  </a:cubicBezTo>
                  <a:lnTo>
                    <a:pt x="597916" y="1176782"/>
                  </a:lnTo>
                  <a:lnTo>
                    <a:pt x="597916" y="1195832"/>
                  </a:lnTo>
                  <a:cubicBezTo>
                    <a:pt x="267716" y="1195705"/>
                    <a:pt x="0" y="928116"/>
                    <a:pt x="0" y="597916"/>
                  </a:cubicBezTo>
                  <a:lnTo>
                    <a:pt x="19050" y="597916"/>
                  </a:lnTo>
                  <a:lnTo>
                    <a:pt x="38100" y="597916"/>
                  </a:lnTo>
                  <a:lnTo>
                    <a:pt x="19050" y="597916"/>
                  </a:lnTo>
                  <a:lnTo>
                    <a:pt x="0" y="597916"/>
                  </a:lnTo>
                  <a:moveTo>
                    <a:pt x="38100" y="597916"/>
                  </a:moveTo>
                  <a:cubicBezTo>
                    <a:pt x="38100" y="608457"/>
                    <a:pt x="29591" y="616966"/>
                    <a:pt x="19050" y="616966"/>
                  </a:cubicBezTo>
                  <a:cubicBezTo>
                    <a:pt x="8509" y="616966"/>
                    <a:pt x="0" y="608330"/>
                    <a:pt x="0" y="597916"/>
                  </a:cubicBezTo>
                  <a:cubicBezTo>
                    <a:pt x="0" y="587502"/>
                    <a:pt x="8509" y="578866"/>
                    <a:pt x="19050" y="578866"/>
                  </a:cubicBezTo>
                  <a:cubicBezTo>
                    <a:pt x="29591" y="578866"/>
                    <a:pt x="38100" y="587375"/>
                    <a:pt x="38100" y="597916"/>
                  </a:cubicBezTo>
                  <a:cubicBezTo>
                    <a:pt x="38100" y="907034"/>
                    <a:pt x="288671" y="1157605"/>
                    <a:pt x="597916" y="1157605"/>
                  </a:cubicBezTo>
                  <a:cubicBezTo>
                    <a:pt x="907161" y="1157605"/>
                    <a:pt x="1157605" y="907034"/>
                    <a:pt x="1157605" y="597916"/>
                  </a:cubicBezTo>
                  <a:cubicBezTo>
                    <a:pt x="1157605" y="288798"/>
                    <a:pt x="907034" y="38100"/>
                    <a:pt x="597916" y="38100"/>
                  </a:cubicBezTo>
                  <a:lnTo>
                    <a:pt x="597916" y="19050"/>
                  </a:lnTo>
                  <a:lnTo>
                    <a:pt x="597916" y="38100"/>
                  </a:lnTo>
                  <a:cubicBezTo>
                    <a:pt x="288671" y="38100"/>
                    <a:pt x="38100" y="288671"/>
                    <a:pt x="38100" y="59791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8" id="38"/>
            <p:cNvSpPr txBox="true"/>
            <p:nvPr/>
          </p:nvSpPr>
          <p:spPr>
            <a:xfrm>
              <a:off x="0" y="-19050"/>
              <a:ext cx="1195730" cy="12147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040"/>
                </a:lnSpc>
              </a:pPr>
              <a:r>
                <a:rPr lang="en-US" sz="4200" b="true">
                  <a:solidFill>
                    <a:srgbClr val="FFFFFF"/>
                  </a:solidFill>
                  <a:latin typeface="Arimo Bold"/>
                  <a:ea typeface="Arimo Bold"/>
                  <a:cs typeface="Arimo Bold"/>
                  <a:sym typeface="Arimo Bold"/>
                </a:rPr>
                <a:t>2</a:t>
              </a:r>
            </a:p>
          </p:txBody>
        </p:sp>
      </p:grpSp>
      <p:grpSp>
        <p:nvGrpSpPr>
          <p:cNvPr name="Group 39" id="39"/>
          <p:cNvGrpSpPr/>
          <p:nvPr/>
        </p:nvGrpSpPr>
        <p:grpSpPr>
          <a:xfrm rot="0">
            <a:off x="6202311" y="5272722"/>
            <a:ext cx="896798" cy="896798"/>
            <a:chOff x="0" y="0"/>
            <a:chExt cx="1195730" cy="1195730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19050" y="19050"/>
              <a:ext cx="1157605" cy="1157605"/>
            </a:xfrm>
            <a:custGeom>
              <a:avLst/>
              <a:gdLst/>
              <a:ahLst/>
              <a:cxnLst/>
              <a:rect r="r" b="b" t="t" l="l"/>
              <a:pathLst>
                <a:path h="1157605" w="1157605">
                  <a:moveTo>
                    <a:pt x="0" y="578866"/>
                  </a:moveTo>
                  <a:cubicBezTo>
                    <a:pt x="0" y="259207"/>
                    <a:pt x="259207" y="0"/>
                    <a:pt x="578866" y="0"/>
                  </a:cubicBezTo>
                  <a:cubicBezTo>
                    <a:pt x="898525" y="0"/>
                    <a:pt x="1157605" y="259207"/>
                    <a:pt x="1157605" y="578866"/>
                  </a:cubicBezTo>
                  <a:cubicBezTo>
                    <a:pt x="1157605" y="898525"/>
                    <a:pt x="898525" y="1157605"/>
                    <a:pt x="578866" y="1157605"/>
                  </a:cubicBezTo>
                  <a:cubicBezTo>
                    <a:pt x="259207" y="1157605"/>
                    <a:pt x="0" y="898525"/>
                    <a:pt x="0" y="578866"/>
                  </a:cubicBezTo>
                  <a:close/>
                </a:path>
              </a:pathLst>
            </a:custGeom>
            <a:solidFill>
              <a:srgbClr val="F18C21"/>
            </a:solidFill>
          </p:spPr>
        </p:sp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1195832" cy="1195832"/>
            </a:xfrm>
            <a:custGeom>
              <a:avLst/>
              <a:gdLst/>
              <a:ahLst/>
              <a:cxnLst/>
              <a:rect r="r" b="b" t="t" l="l"/>
              <a:pathLst>
                <a:path h="1195832" w="1195832">
                  <a:moveTo>
                    <a:pt x="0" y="597916"/>
                  </a:moveTo>
                  <a:cubicBezTo>
                    <a:pt x="0" y="267716"/>
                    <a:pt x="267716" y="0"/>
                    <a:pt x="597916" y="0"/>
                  </a:cubicBezTo>
                  <a:lnTo>
                    <a:pt x="597916" y="19050"/>
                  </a:lnTo>
                  <a:lnTo>
                    <a:pt x="597916" y="0"/>
                  </a:lnTo>
                  <a:cubicBezTo>
                    <a:pt x="928116" y="0"/>
                    <a:pt x="1195832" y="267716"/>
                    <a:pt x="1195832" y="597916"/>
                  </a:cubicBezTo>
                  <a:lnTo>
                    <a:pt x="1176782" y="597916"/>
                  </a:lnTo>
                  <a:lnTo>
                    <a:pt x="1195832" y="597916"/>
                  </a:lnTo>
                  <a:cubicBezTo>
                    <a:pt x="1195832" y="928116"/>
                    <a:pt x="928116" y="1195832"/>
                    <a:pt x="597916" y="1195832"/>
                  </a:cubicBezTo>
                  <a:lnTo>
                    <a:pt x="597916" y="1176782"/>
                  </a:lnTo>
                  <a:lnTo>
                    <a:pt x="597916" y="1195832"/>
                  </a:lnTo>
                  <a:cubicBezTo>
                    <a:pt x="267716" y="1195705"/>
                    <a:pt x="0" y="928116"/>
                    <a:pt x="0" y="597916"/>
                  </a:cubicBezTo>
                  <a:lnTo>
                    <a:pt x="19050" y="597916"/>
                  </a:lnTo>
                  <a:lnTo>
                    <a:pt x="38100" y="597916"/>
                  </a:lnTo>
                  <a:lnTo>
                    <a:pt x="19050" y="597916"/>
                  </a:lnTo>
                  <a:lnTo>
                    <a:pt x="0" y="597916"/>
                  </a:lnTo>
                  <a:moveTo>
                    <a:pt x="38100" y="597916"/>
                  </a:moveTo>
                  <a:cubicBezTo>
                    <a:pt x="38100" y="608457"/>
                    <a:pt x="29591" y="616966"/>
                    <a:pt x="19050" y="616966"/>
                  </a:cubicBezTo>
                  <a:cubicBezTo>
                    <a:pt x="8509" y="616966"/>
                    <a:pt x="0" y="608330"/>
                    <a:pt x="0" y="597916"/>
                  </a:cubicBezTo>
                  <a:cubicBezTo>
                    <a:pt x="0" y="587502"/>
                    <a:pt x="8509" y="578866"/>
                    <a:pt x="19050" y="578866"/>
                  </a:cubicBezTo>
                  <a:cubicBezTo>
                    <a:pt x="29591" y="578866"/>
                    <a:pt x="38100" y="587375"/>
                    <a:pt x="38100" y="597916"/>
                  </a:cubicBezTo>
                  <a:cubicBezTo>
                    <a:pt x="38100" y="907034"/>
                    <a:pt x="288671" y="1157605"/>
                    <a:pt x="597916" y="1157605"/>
                  </a:cubicBezTo>
                  <a:cubicBezTo>
                    <a:pt x="907161" y="1157605"/>
                    <a:pt x="1157605" y="907034"/>
                    <a:pt x="1157605" y="597916"/>
                  </a:cubicBezTo>
                  <a:cubicBezTo>
                    <a:pt x="1157605" y="288798"/>
                    <a:pt x="907034" y="38100"/>
                    <a:pt x="597916" y="38100"/>
                  </a:cubicBezTo>
                  <a:lnTo>
                    <a:pt x="597916" y="19050"/>
                  </a:lnTo>
                  <a:lnTo>
                    <a:pt x="597916" y="38100"/>
                  </a:lnTo>
                  <a:cubicBezTo>
                    <a:pt x="288671" y="38100"/>
                    <a:pt x="38100" y="288671"/>
                    <a:pt x="38100" y="59791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2" id="42"/>
            <p:cNvSpPr txBox="true"/>
            <p:nvPr/>
          </p:nvSpPr>
          <p:spPr>
            <a:xfrm>
              <a:off x="0" y="-19050"/>
              <a:ext cx="1195730" cy="12147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040"/>
                </a:lnSpc>
              </a:pPr>
              <a:r>
                <a:rPr lang="en-US" sz="4200" b="true">
                  <a:solidFill>
                    <a:srgbClr val="FFFFFF"/>
                  </a:solidFill>
                  <a:latin typeface="Arimo Bold"/>
                  <a:ea typeface="Arimo Bold"/>
                  <a:cs typeface="Arimo Bold"/>
                  <a:sym typeface="Arimo Bold"/>
                </a:rPr>
                <a:t>3</a:t>
              </a:r>
            </a:p>
          </p:txBody>
        </p:sp>
      </p:grpSp>
      <p:grpSp>
        <p:nvGrpSpPr>
          <p:cNvPr name="Group 43" id="43"/>
          <p:cNvGrpSpPr/>
          <p:nvPr/>
        </p:nvGrpSpPr>
        <p:grpSpPr>
          <a:xfrm rot="0">
            <a:off x="8672796" y="5272722"/>
            <a:ext cx="896798" cy="896798"/>
            <a:chOff x="0" y="0"/>
            <a:chExt cx="1195730" cy="1195730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19050" y="19050"/>
              <a:ext cx="1157605" cy="1157605"/>
            </a:xfrm>
            <a:custGeom>
              <a:avLst/>
              <a:gdLst/>
              <a:ahLst/>
              <a:cxnLst/>
              <a:rect r="r" b="b" t="t" l="l"/>
              <a:pathLst>
                <a:path h="1157605" w="1157605">
                  <a:moveTo>
                    <a:pt x="0" y="578866"/>
                  </a:moveTo>
                  <a:cubicBezTo>
                    <a:pt x="0" y="259207"/>
                    <a:pt x="259207" y="0"/>
                    <a:pt x="578866" y="0"/>
                  </a:cubicBezTo>
                  <a:cubicBezTo>
                    <a:pt x="898525" y="0"/>
                    <a:pt x="1157605" y="259207"/>
                    <a:pt x="1157605" y="578866"/>
                  </a:cubicBezTo>
                  <a:cubicBezTo>
                    <a:pt x="1157605" y="898525"/>
                    <a:pt x="898525" y="1157605"/>
                    <a:pt x="578866" y="1157605"/>
                  </a:cubicBezTo>
                  <a:cubicBezTo>
                    <a:pt x="259207" y="1157605"/>
                    <a:pt x="0" y="898525"/>
                    <a:pt x="0" y="578866"/>
                  </a:cubicBezTo>
                  <a:close/>
                </a:path>
              </a:pathLst>
            </a:custGeom>
            <a:solidFill>
              <a:srgbClr val="F18C21"/>
            </a:solidFill>
          </p:spPr>
        </p:sp>
        <p:sp>
          <p:nvSpPr>
            <p:cNvPr name="Freeform 45" id="45"/>
            <p:cNvSpPr/>
            <p:nvPr/>
          </p:nvSpPr>
          <p:spPr>
            <a:xfrm flipH="false" flipV="false" rot="0">
              <a:off x="0" y="0"/>
              <a:ext cx="1195832" cy="1195832"/>
            </a:xfrm>
            <a:custGeom>
              <a:avLst/>
              <a:gdLst/>
              <a:ahLst/>
              <a:cxnLst/>
              <a:rect r="r" b="b" t="t" l="l"/>
              <a:pathLst>
                <a:path h="1195832" w="1195832">
                  <a:moveTo>
                    <a:pt x="0" y="597916"/>
                  </a:moveTo>
                  <a:cubicBezTo>
                    <a:pt x="0" y="267716"/>
                    <a:pt x="267716" y="0"/>
                    <a:pt x="597916" y="0"/>
                  </a:cubicBezTo>
                  <a:lnTo>
                    <a:pt x="597916" y="19050"/>
                  </a:lnTo>
                  <a:lnTo>
                    <a:pt x="597916" y="0"/>
                  </a:lnTo>
                  <a:cubicBezTo>
                    <a:pt x="928116" y="0"/>
                    <a:pt x="1195832" y="267716"/>
                    <a:pt x="1195832" y="597916"/>
                  </a:cubicBezTo>
                  <a:lnTo>
                    <a:pt x="1176782" y="597916"/>
                  </a:lnTo>
                  <a:lnTo>
                    <a:pt x="1195832" y="597916"/>
                  </a:lnTo>
                  <a:cubicBezTo>
                    <a:pt x="1195832" y="928116"/>
                    <a:pt x="928116" y="1195832"/>
                    <a:pt x="597916" y="1195832"/>
                  </a:cubicBezTo>
                  <a:lnTo>
                    <a:pt x="597916" y="1176782"/>
                  </a:lnTo>
                  <a:lnTo>
                    <a:pt x="597916" y="1195832"/>
                  </a:lnTo>
                  <a:cubicBezTo>
                    <a:pt x="267716" y="1195705"/>
                    <a:pt x="0" y="928116"/>
                    <a:pt x="0" y="597916"/>
                  </a:cubicBezTo>
                  <a:lnTo>
                    <a:pt x="19050" y="597916"/>
                  </a:lnTo>
                  <a:lnTo>
                    <a:pt x="38100" y="597916"/>
                  </a:lnTo>
                  <a:lnTo>
                    <a:pt x="19050" y="597916"/>
                  </a:lnTo>
                  <a:lnTo>
                    <a:pt x="0" y="597916"/>
                  </a:lnTo>
                  <a:moveTo>
                    <a:pt x="38100" y="597916"/>
                  </a:moveTo>
                  <a:cubicBezTo>
                    <a:pt x="38100" y="608457"/>
                    <a:pt x="29591" y="616966"/>
                    <a:pt x="19050" y="616966"/>
                  </a:cubicBezTo>
                  <a:cubicBezTo>
                    <a:pt x="8509" y="616966"/>
                    <a:pt x="0" y="608330"/>
                    <a:pt x="0" y="597916"/>
                  </a:cubicBezTo>
                  <a:cubicBezTo>
                    <a:pt x="0" y="587502"/>
                    <a:pt x="8509" y="578866"/>
                    <a:pt x="19050" y="578866"/>
                  </a:cubicBezTo>
                  <a:cubicBezTo>
                    <a:pt x="29591" y="578866"/>
                    <a:pt x="38100" y="587375"/>
                    <a:pt x="38100" y="597916"/>
                  </a:cubicBezTo>
                  <a:cubicBezTo>
                    <a:pt x="38100" y="907034"/>
                    <a:pt x="288671" y="1157605"/>
                    <a:pt x="597916" y="1157605"/>
                  </a:cubicBezTo>
                  <a:cubicBezTo>
                    <a:pt x="907161" y="1157605"/>
                    <a:pt x="1157605" y="907034"/>
                    <a:pt x="1157605" y="597916"/>
                  </a:cubicBezTo>
                  <a:cubicBezTo>
                    <a:pt x="1157605" y="288798"/>
                    <a:pt x="907034" y="38100"/>
                    <a:pt x="597916" y="38100"/>
                  </a:cubicBezTo>
                  <a:lnTo>
                    <a:pt x="597916" y="19050"/>
                  </a:lnTo>
                  <a:lnTo>
                    <a:pt x="597916" y="38100"/>
                  </a:lnTo>
                  <a:cubicBezTo>
                    <a:pt x="288671" y="38100"/>
                    <a:pt x="38100" y="288671"/>
                    <a:pt x="38100" y="59791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6" id="46"/>
            <p:cNvSpPr txBox="true"/>
            <p:nvPr/>
          </p:nvSpPr>
          <p:spPr>
            <a:xfrm>
              <a:off x="0" y="-19050"/>
              <a:ext cx="1195730" cy="12147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040"/>
                </a:lnSpc>
              </a:pPr>
              <a:r>
                <a:rPr lang="en-US" sz="4200" b="true">
                  <a:solidFill>
                    <a:srgbClr val="FFFFFF"/>
                  </a:solidFill>
                  <a:latin typeface="Arimo Bold"/>
                  <a:ea typeface="Arimo Bold"/>
                  <a:cs typeface="Arimo Bold"/>
                  <a:sym typeface="Arimo Bold"/>
                </a:rPr>
                <a:t>4</a:t>
              </a:r>
            </a:p>
          </p:txBody>
        </p:sp>
      </p:grpSp>
      <p:grpSp>
        <p:nvGrpSpPr>
          <p:cNvPr name="Group 47" id="47"/>
          <p:cNvGrpSpPr/>
          <p:nvPr/>
        </p:nvGrpSpPr>
        <p:grpSpPr>
          <a:xfrm rot="0">
            <a:off x="11143281" y="5272722"/>
            <a:ext cx="896798" cy="896798"/>
            <a:chOff x="0" y="0"/>
            <a:chExt cx="1195730" cy="1195730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19050" y="19050"/>
              <a:ext cx="1157605" cy="1157605"/>
            </a:xfrm>
            <a:custGeom>
              <a:avLst/>
              <a:gdLst/>
              <a:ahLst/>
              <a:cxnLst/>
              <a:rect r="r" b="b" t="t" l="l"/>
              <a:pathLst>
                <a:path h="1157605" w="1157605">
                  <a:moveTo>
                    <a:pt x="0" y="578866"/>
                  </a:moveTo>
                  <a:cubicBezTo>
                    <a:pt x="0" y="259207"/>
                    <a:pt x="259207" y="0"/>
                    <a:pt x="578866" y="0"/>
                  </a:cubicBezTo>
                  <a:cubicBezTo>
                    <a:pt x="898525" y="0"/>
                    <a:pt x="1157605" y="259207"/>
                    <a:pt x="1157605" y="578866"/>
                  </a:cubicBezTo>
                  <a:cubicBezTo>
                    <a:pt x="1157605" y="898525"/>
                    <a:pt x="898525" y="1157605"/>
                    <a:pt x="578866" y="1157605"/>
                  </a:cubicBezTo>
                  <a:cubicBezTo>
                    <a:pt x="259207" y="1157605"/>
                    <a:pt x="0" y="898525"/>
                    <a:pt x="0" y="578866"/>
                  </a:cubicBezTo>
                  <a:close/>
                </a:path>
              </a:pathLst>
            </a:custGeom>
            <a:solidFill>
              <a:srgbClr val="F18C21"/>
            </a:solidFill>
          </p:spPr>
        </p:sp>
        <p:sp>
          <p:nvSpPr>
            <p:cNvPr name="Freeform 49" id="49"/>
            <p:cNvSpPr/>
            <p:nvPr/>
          </p:nvSpPr>
          <p:spPr>
            <a:xfrm flipH="false" flipV="false" rot="0">
              <a:off x="0" y="0"/>
              <a:ext cx="1195832" cy="1195832"/>
            </a:xfrm>
            <a:custGeom>
              <a:avLst/>
              <a:gdLst/>
              <a:ahLst/>
              <a:cxnLst/>
              <a:rect r="r" b="b" t="t" l="l"/>
              <a:pathLst>
                <a:path h="1195832" w="1195832">
                  <a:moveTo>
                    <a:pt x="0" y="597916"/>
                  </a:moveTo>
                  <a:cubicBezTo>
                    <a:pt x="0" y="267716"/>
                    <a:pt x="267716" y="0"/>
                    <a:pt x="597916" y="0"/>
                  </a:cubicBezTo>
                  <a:lnTo>
                    <a:pt x="597916" y="19050"/>
                  </a:lnTo>
                  <a:lnTo>
                    <a:pt x="597916" y="0"/>
                  </a:lnTo>
                  <a:cubicBezTo>
                    <a:pt x="928116" y="0"/>
                    <a:pt x="1195832" y="267716"/>
                    <a:pt x="1195832" y="597916"/>
                  </a:cubicBezTo>
                  <a:lnTo>
                    <a:pt x="1176782" y="597916"/>
                  </a:lnTo>
                  <a:lnTo>
                    <a:pt x="1195832" y="597916"/>
                  </a:lnTo>
                  <a:cubicBezTo>
                    <a:pt x="1195832" y="928116"/>
                    <a:pt x="928116" y="1195832"/>
                    <a:pt x="597916" y="1195832"/>
                  </a:cubicBezTo>
                  <a:lnTo>
                    <a:pt x="597916" y="1176782"/>
                  </a:lnTo>
                  <a:lnTo>
                    <a:pt x="597916" y="1195832"/>
                  </a:lnTo>
                  <a:cubicBezTo>
                    <a:pt x="267716" y="1195705"/>
                    <a:pt x="0" y="928116"/>
                    <a:pt x="0" y="597916"/>
                  </a:cubicBezTo>
                  <a:lnTo>
                    <a:pt x="19050" y="597916"/>
                  </a:lnTo>
                  <a:lnTo>
                    <a:pt x="38100" y="597916"/>
                  </a:lnTo>
                  <a:lnTo>
                    <a:pt x="19050" y="597916"/>
                  </a:lnTo>
                  <a:lnTo>
                    <a:pt x="0" y="597916"/>
                  </a:lnTo>
                  <a:moveTo>
                    <a:pt x="38100" y="597916"/>
                  </a:moveTo>
                  <a:cubicBezTo>
                    <a:pt x="38100" y="608457"/>
                    <a:pt x="29591" y="616966"/>
                    <a:pt x="19050" y="616966"/>
                  </a:cubicBezTo>
                  <a:cubicBezTo>
                    <a:pt x="8509" y="616966"/>
                    <a:pt x="0" y="608330"/>
                    <a:pt x="0" y="597916"/>
                  </a:cubicBezTo>
                  <a:cubicBezTo>
                    <a:pt x="0" y="587502"/>
                    <a:pt x="8509" y="578866"/>
                    <a:pt x="19050" y="578866"/>
                  </a:cubicBezTo>
                  <a:cubicBezTo>
                    <a:pt x="29591" y="578866"/>
                    <a:pt x="38100" y="587375"/>
                    <a:pt x="38100" y="597916"/>
                  </a:cubicBezTo>
                  <a:cubicBezTo>
                    <a:pt x="38100" y="907034"/>
                    <a:pt x="288671" y="1157605"/>
                    <a:pt x="597916" y="1157605"/>
                  </a:cubicBezTo>
                  <a:cubicBezTo>
                    <a:pt x="907161" y="1157605"/>
                    <a:pt x="1157605" y="907034"/>
                    <a:pt x="1157605" y="597916"/>
                  </a:cubicBezTo>
                  <a:cubicBezTo>
                    <a:pt x="1157605" y="288798"/>
                    <a:pt x="907034" y="38100"/>
                    <a:pt x="597916" y="38100"/>
                  </a:cubicBezTo>
                  <a:lnTo>
                    <a:pt x="597916" y="19050"/>
                  </a:lnTo>
                  <a:lnTo>
                    <a:pt x="597916" y="38100"/>
                  </a:lnTo>
                  <a:cubicBezTo>
                    <a:pt x="288671" y="38100"/>
                    <a:pt x="38100" y="288671"/>
                    <a:pt x="38100" y="59791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0" id="50"/>
            <p:cNvSpPr txBox="true"/>
            <p:nvPr/>
          </p:nvSpPr>
          <p:spPr>
            <a:xfrm>
              <a:off x="0" y="-19050"/>
              <a:ext cx="1195730" cy="12147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040"/>
                </a:lnSpc>
              </a:pPr>
              <a:r>
                <a:rPr lang="en-US" sz="4200" b="true">
                  <a:solidFill>
                    <a:srgbClr val="FFFFFF"/>
                  </a:solidFill>
                  <a:latin typeface="Arimo Bold"/>
                  <a:ea typeface="Arimo Bold"/>
                  <a:cs typeface="Arimo Bold"/>
                  <a:sym typeface="Arimo Bold"/>
                </a:rPr>
                <a:t>5</a:t>
              </a:r>
            </a:p>
          </p:txBody>
        </p:sp>
      </p:grpSp>
      <p:grpSp>
        <p:nvGrpSpPr>
          <p:cNvPr name="Group 51" id="51"/>
          <p:cNvGrpSpPr/>
          <p:nvPr/>
        </p:nvGrpSpPr>
        <p:grpSpPr>
          <a:xfrm rot="0">
            <a:off x="13613766" y="5272722"/>
            <a:ext cx="896798" cy="896798"/>
            <a:chOff x="0" y="0"/>
            <a:chExt cx="1195730" cy="1195730"/>
          </a:xfrm>
        </p:grpSpPr>
        <p:sp>
          <p:nvSpPr>
            <p:cNvPr name="Freeform 52" id="52"/>
            <p:cNvSpPr/>
            <p:nvPr/>
          </p:nvSpPr>
          <p:spPr>
            <a:xfrm flipH="false" flipV="false" rot="0">
              <a:off x="19050" y="19050"/>
              <a:ext cx="1157605" cy="1157605"/>
            </a:xfrm>
            <a:custGeom>
              <a:avLst/>
              <a:gdLst/>
              <a:ahLst/>
              <a:cxnLst/>
              <a:rect r="r" b="b" t="t" l="l"/>
              <a:pathLst>
                <a:path h="1157605" w="1157605">
                  <a:moveTo>
                    <a:pt x="0" y="578866"/>
                  </a:moveTo>
                  <a:cubicBezTo>
                    <a:pt x="0" y="259207"/>
                    <a:pt x="259207" y="0"/>
                    <a:pt x="578866" y="0"/>
                  </a:cubicBezTo>
                  <a:cubicBezTo>
                    <a:pt x="898525" y="0"/>
                    <a:pt x="1157605" y="259207"/>
                    <a:pt x="1157605" y="578866"/>
                  </a:cubicBezTo>
                  <a:cubicBezTo>
                    <a:pt x="1157605" y="898525"/>
                    <a:pt x="898525" y="1157605"/>
                    <a:pt x="578866" y="1157605"/>
                  </a:cubicBezTo>
                  <a:cubicBezTo>
                    <a:pt x="259207" y="1157605"/>
                    <a:pt x="0" y="898525"/>
                    <a:pt x="0" y="578866"/>
                  </a:cubicBezTo>
                  <a:close/>
                </a:path>
              </a:pathLst>
            </a:custGeom>
            <a:solidFill>
              <a:srgbClr val="F18C21"/>
            </a:solidFill>
          </p:spPr>
        </p:sp>
        <p:sp>
          <p:nvSpPr>
            <p:cNvPr name="Freeform 53" id="53"/>
            <p:cNvSpPr/>
            <p:nvPr/>
          </p:nvSpPr>
          <p:spPr>
            <a:xfrm flipH="false" flipV="false" rot="0">
              <a:off x="0" y="0"/>
              <a:ext cx="1195832" cy="1195832"/>
            </a:xfrm>
            <a:custGeom>
              <a:avLst/>
              <a:gdLst/>
              <a:ahLst/>
              <a:cxnLst/>
              <a:rect r="r" b="b" t="t" l="l"/>
              <a:pathLst>
                <a:path h="1195832" w="1195832">
                  <a:moveTo>
                    <a:pt x="0" y="597916"/>
                  </a:moveTo>
                  <a:cubicBezTo>
                    <a:pt x="0" y="267716"/>
                    <a:pt x="267716" y="0"/>
                    <a:pt x="597916" y="0"/>
                  </a:cubicBezTo>
                  <a:lnTo>
                    <a:pt x="597916" y="19050"/>
                  </a:lnTo>
                  <a:lnTo>
                    <a:pt x="597916" y="0"/>
                  </a:lnTo>
                  <a:cubicBezTo>
                    <a:pt x="928116" y="0"/>
                    <a:pt x="1195832" y="267716"/>
                    <a:pt x="1195832" y="597916"/>
                  </a:cubicBezTo>
                  <a:lnTo>
                    <a:pt x="1176782" y="597916"/>
                  </a:lnTo>
                  <a:lnTo>
                    <a:pt x="1195832" y="597916"/>
                  </a:lnTo>
                  <a:cubicBezTo>
                    <a:pt x="1195832" y="928116"/>
                    <a:pt x="928116" y="1195832"/>
                    <a:pt x="597916" y="1195832"/>
                  </a:cubicBezTo>
                  <a:lnTo>
                    <a:pt x="597916" y="1176782"/>
                  </a:lnTo>
                  <a:lnTo>
                    <a:pt x="597916" y="1195832"/>
                  </a:lnTo>
                  <a:cubicBezTo>
                    <a:pt x="267716" y="1195705"/>
                    <a:pt x="0" y="928116"/>
                    <a:pt x="0" y="597916"/>
                  </a:cubicBezTo>
                  <a:lnTo>
                    <a:pt x="19050" y="597916"/>
                  </a:lnTo>
                  <a:lnTo>
                    <a:pt x="38100" y="597916"/>
                  </a:lnTo>
                  <a:lnTo>
                    <a:pt x="19050" y="597916"/>
                  </a:lnTo>
                  <a:lnTo>
                    <a:pt x="0" y="597916"/>
                  </a:lnTo>
                  <a:moveTo>
                    <a:pt x="38100" y="597916"/>
                  </a:moveTo>
                  <a:cubicBezTo>
                    <a:pt x="38100" y="608457"/>
                    <a:pt x="29591" y="616966"/>
                    <a:pt x="19050" y="616966"/>
                  </a:cubicBezTo>
                  <a:cubicBezTo>
                    <a:pt x="8509" y="616966"/>
                    <a:pt x="0" y="608330"/>
                    <a:pt x="0" y="597916"/>
                  </a:cubicBezTo>
                  <a:cubicBezTo>
                    <a:pt x="0" y="587502"/>
                    <a:pt x="8509" y="578866"/>
                    <a:pt x="19050" y="578866"/>
                  </a:cubicBezTo>
                  <a:cubicBezTo>
                    <a:pt x="29591" y="578866"/>
                    <a:pt x="38100" y="587375"/>
                    <a:pt x="38100" y="597916"/>
                  </a:cubicBezTo>
                  <a:cubicBezTo>
                    <a:pt x="38100" y="907034"/>
                    <a:pt x="288671" y="1157605"/>
                    <a:pt x="597916" y="1157605"/>
                  </a:cubicBezTo>
                  <a:cubicBezTo>
                    <a:pt x="907161" y="1157605"/>
                    <a:pt x="1157605" y="907034"/>
                    <a:pt x="1157605" y="597916"/>
                  </a:cubicBezTo>
                  <a:cubicBezTo>
                    <a:pt x="1157605" y="288798"/>
                    <a:pt x="907034" y="38100"/>
                    <a:pt x="597916" y="38100"/>
                  </a:cubicBezTo>
                  <a:lnTo>
                    <a:pt x="597916" y="19050"/>
                  </a:lnTo>
                  <a:lnTo>
                    <a:pt x="597916" y="38100"/>
                  </a:lnTo>
                  <a:cubicBezTo>
                    <a:pt x="288671" y="38100"/>
                    <a:pt x="38100" y="288671"/>
                    <a:pt x="38100" y="59791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4" id="54"/>
            <p:cNvSpPr txBox="true"/>
            <p:nvPr/>
          </p:nvSpPr>
          <p:spPr>
            <a:xfrm>
              <a:off x="0" y="-19050"/>
              <a:ext cx="1195730" cy="12147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040"/>
                </a:lnSpc>
              </a:pPr>
              <a:r>
                <a:rPr lang="en-US" sz="4200" b="true">
                  <a:solidFill>
                    <a:srgbClr val="FFFFFF"/>
                  </a:solidFill>
                  <a:latin typeface="Arimo Bold"/>
                  <a:ea typeface="Arimo Bold"/>
                  <a:cs typeface="Arimo Bold"/>
                  <a:sym typeface="Arimo Bold"/>
                </a:rPr>
                <a:t>6</a:t>
              </a:r>
            </a:p>
          </p:txBody>
        </p:sp>
      </p:grpSp>
      <p:grpSp>
        <p:nvGrpSpPr>
          <p:cNvPr name="Group 55" id="55"/>
          <p:cNvGrpSpPr/>
          <p:nvPr/>
        </p:nvGrpSpPr>
        <p:grpSpPr>
          <a:xfrm rot="0">
            <a:off x="16084249" y="5272722"/>
            <a:ext cx="896798" cy="896798"/>
            <a:chOff x="0" y="0"/>
            <a:chExt cx="1195730" cy="1195730"/>
          </a:xfrm>
        </p:grpSpPr>
        <p:sp>
          <p:nvSpPr>
            <p:cNvPr name="Freeform 56" id="56"/>
            <p:cNvSpPr/>
            <p:nvPr/>
          </p:nvSpPr>
          <p:spPr>
            <a:xfrm flipH="false" flipV="false" rot="0">
              <a:off x="19050" y="19050"/>
              <a:ext cx="1157605" cy="1157605"/>
            </a:xfrm>
            <a:custGeom>
              <a:avLst/>
              <a:gdLst/>
              <a:ahLst/>
              <a:cxnLst/>
              <a:rect r="r" b="b" t="t" l="l"/>
              <a:pathLst>
                <a:path h="1157605" w="1157605">
                  <a:moveTo>
                    <a:pt x="0" y="578866"/>
                  </a:moveTo>
                  <a:cubicBezTo>
                    <a:pt x="0" y="259207"/>
                    <a:pt x="259207" y="0"/>
                    <a:pt x="578866" y="0"/>
                  </a:cubicBezTo>
                  <a:cubicBezTo>
                    <a:pt x="898525" y="0"/>
                    <a:pt x="1157605" y="259207"/>
                    <a:pt x="1157605" y="578866"/>
                  </a:cubicBezTo>
                  <a:cubicBezTo>
                    <a:pt x="1157605" y="898525"/>
                    <a:pt x="898525" y="1157605"/>
                    <a:pt x="578866" y="1157605"/>
                  </a:cubicBezTo>
                  <a:cubicBezTo>
                    <a:pt x="259207" y="1157605"/>
                    <a:pt x="0" y="898525"/>
                    <a:pt x="0" y="578866"/>
                  </a:cubicBezTo>
                  <a:close/>
                </a:path>
              </a:pathLst>
            </a:custGeom>
            <a:solidFill>
              <a:srgbClr val="F18C21"/>
            </a:solidFill>
          </p:spPr>
        </p:sp>
        <p:sp>
          <p:nvSpPr>
            <p:cNvPr name="Freeform 57" id="57"/>
            <p:cNvSpPr/>
            <p:nvPr/>
          </p:nvSpPr>
          <p:spPr>
            <a:xfrm flipH="false" flipV="false" rot="0">
              <a:off x="0" y="0"/>
              <a:ext cx="1195832" cy="1195832"/>
            </a:xfrm>
            <a:custGeom>
              <a:avLst/>
              <a:gdLst/>
              <a:ahLst/>
              <a:cxnLst/>
              <a:rect r="r" b="b" t="t" l="l"/>
              <a:pathLst>
                <a:path h="1195832" w="1195832">
                  <a:moveTo>
                    <a:pt x="0" y="597916"/>
                  </a:moveTo>
                  <a:cubicBezTo>
                    <a:pt x="0" y="267716"/>
                    <a:pt x="267716" y="0"/>
                    <a:pt x="597916" y="0"/>
                  </a:cubicBezTo>
                  <a:lnTo>
                    <a:pt x="597916" y="19050"/>
                  </a:lnTo>
                  <a:lnTo>
                    <a:pt x="597916" y="0"/>
                  </a:lnTo>
                  <a:cubicBezTo>
                    <a:pt x="928116" y="0"/>
                    <a:pt x="1195832" y="267716"/>
                    <a:pt x="1195832" y="597916"/>
                  </a:cubicBezTo>
                  <a:lnTo>
                    <a:pt x="1176782" y="597916"/>
                  </a:lnTo>
                  <a:lnTo>
                    <a:pt x="1195832" y="597916"/>
                  </a:lnTo>
                  <a:cubicBezTo>
                    <a:pt x="1195832" y="928116"/>
                    <a:pt x="928116" y="1195832"/>
                    <a:pt x="597916" y="1195832"/>
                  </a:cubicBezTo>
                  <a:lnTo>
                    <a:pt x="597916" y="1176782"/>
                  </a:lnTo>
                  <a:lnTo>
                    <a:pt x="597916" y="1195832"/>
                  </a:lnTo>
                  <a:cubicBezTo>
                    <a:pt x="267716" y="1195705"/>
                    <a:pt x="0" y="928116"/>
                    <a:pt x="0" y="597916"/>
                  </a:cubicBezTo>
                  <a:lnTo>
                    <a:pt x="19050" y="597916"/>
                  </a:lnTo>
                  <a:lnTo>
                    <a:pt x="38100" y="597916"/>
                  </a:lnTo>
                  <a:lnTo>
                    <a:pt x="19050" y="597916"/>
                  </a:lnTo>
                  <a:lnTo>
                    <a:pt x="0" y="597916"/>
                  </a:lnTo>
                  <a:moveTo>
                    <a:pt x="38100" y="597916"/>
                  </a:moveTo>
                  <a:cubicBezTo>
                    <a:pt x="38100" y="608457"/>
                    <a:pt x="29591" y="616966"/>
                    <a:pt x="19050" y="616966"/>
                  </a:cubicBezTo>
                  <a:cubicBezTo>
                    <a:pt x="8509" y="616966"/>
                    <a:pt x="0" y="608330"/>
                    <a:pt x="0" y="597916"/>
                  </a:cubicBezTo>
                  <a:cubicBezTo>
                    <a:pt x="0" y="587502"/>
                    <a:pt x="8509" y="578866"/>
                    <a:pt x="19050" y="578866"/>
                  </a:cubicBezTo>
                  <a:cubicBezTo>
                    <a:pt x="29591" y="578866"/>
                    <a:pt x="38100" y="587375"/>
                    <a:pt x="38100" y="597916"/>
                  </a:cubicBezTo>
                  <a:cubicBezTo>
                    <a:pt x="38100" y="907034"/>
                    <a:pt x="288671" y="1157605"/>
                    <a:pt x="597916" y="1157605"/>
                  </a:cubicBezTo>
                  <a:cubicBezTo>
                    <a:pt x="907161" y="1157605"/>
                    <a:pt x="1157605" y="907034"/>
                    <a:pt x="1157605" y="597916"/>
                  </a:cubicBezTo>
                  <a:cubicBezTo>
                    <a:pt x="1157605" y="288798"/>
                    <a:pt x="907034" y="38100"/>
                    <a:pt x="597916" y="38100"/>
                  </a:cubicBezTo>
                  <a:lnTo>
                    <a:pt x="597916" y="19050"/>
                  </a:lnTo>
                  <a:lnTo>
                    <a:pt x="597916" y="38100"/>
                  </a:lnTo>
                  <a:cubicBezTo>
                    <a:pt x="288671" y="38100"/>
                    <a:pt x="38100" y="288671"/>
                    <a:pt x="38100" y="59791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8" id="58"/>
            <p:cNvSpPr txBox="true"/>
            <p:nvPr/>
          </p:nvSpPr>
          <p:spPr>
            <a:xfrm>
              <a:off x="0" y="-19050"/>
              <a:ext cx="1195730" cy="12147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040"/>
                </a:lnSpc>
              </a:pPr>
              <a:r>
                <a:rPr lang="en-US" sz="4200" b="true">
                  <a:solidFill>
                    <a:srgbClr val="FFFFFF"/>
                  </a:solidFill>
                  <a:latin typeface="Arimo Bold"/>
                  <a:ea typeface="Arimo Bold"/>
                  <a:cs typeface="Arimo Bold"/>
                  <a:sym typeface="Arimo Bold"/>
                </a:rPr>
                <a:t>7</a:t>
              </a:r>
            </a:p>
          </p:txBody>
        </p:sp>
      </p:grpSp>
      <p:sp>
        <p:nvSpPr>
          <p:cNvPr name="TextBox 59" id="59"/>
          <p:cNvSpPr txBox="true"/>
          <p:nvPr/>
        </p:nvSpPr>
        <p:spPr>
          <a:xfrm rot="0">
            <a:off x="1957452" y="553291"/>
            <a:ext cx="14373096" cy="847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80"/>
              </a:lnSpc>
            </a:pPr>
            <a:r>
              <a:rPr lang="en-US" b="true" sz="5400" spc="64">
                <a:solidFill>
                  <a:srgbClr val="F18C21"/>
                </a:solidFill>
                <a:latin typeface="Arimo Bold"/>
                <a:ea typeface="Arimo Bold"/>
                <a:cs typeface="Arimo Bold"/>
                <a:sym typeface="Arimo Bold"/>
              </a:rPr>
              <a:t>ADVANTAGE </a:t>
            </a:r>
            <a:r>
              <a:rPr lang="en-US" b="true" sz="5400" spc="64">
                <a:solidFill>
                  <a:srgbClr val="F18C21"/>
                </a:solidFill>
                <a:latin typeface="Arimo Bold"/>
                <a:ea typeface="Arimo Bold"/>
                <a:cs typeface="Arimo Bold"/>
                <a:sym typeface="Arimo Bold"/>
              </a:rPr>
              <a:t>Home Buyer Process </a:t>
            </a:r>
          </a:p>
        </p:txBody>
      </p:sp>
      <p:sp>
        <p:nvSpPr>
          <p:cNvPr name="Freeform 60" id="60"/>
          <p:cNvSpPr/>
          <p:nvPr/>
        </p:nvSpPr>
        <p:spPr>
          <a:xfrm flipH="false" flipV="false" rot="0">
            <a:off x="14186026" y="9765033"/>
            <a:ext cx="4101974" cy="528337"/>
          </a:xfrm>
          <a:custGeom>
            <a:avLst/>
            <a:gdLst/>
            <a:ahLst/>
            <a:cxnLst/>
            <a:rect r="r" b="b" t="t" l="l"/>
            <a:pathLst>
              <a:path h="528337" w="4101974">
                <a:moveTo>
                  <a:pt x="0" y="0"/>
                </a:moveTo>
                <a:lnTo>
                  <a:pt x="4101974" y="0"/>
                </a:lnTo>
                <a:lnTo>
                  <a:pt x="4101974" y="528337"/>
                </a:lnTo>
                <a:lnTo>
                  <a:pt x="0" y="5283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E416B">
                <a:alpha val="100000"/>
              </a:srgbClr>
            </a:gs>
            <a:gs pos="50000">
              <a:srgbClr val="0A365B">
                <a:alpha val="100000"/>
              </a:srgbClr>
            </a:gs>
            <a:gs pos="100000">
              <a:srgbClr val="000000">
                <a:alpha val="100000"/>
              </a:srgbClr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412387" y="0"/>
            <a:ext cx="5875613" cy="10287000"/>
          </a:xfrm>
          <a:custGeom>
            <a:avLst/>
            <a:gdLst/>
            <a:ahLst/>
            <a:cxnLst/>
            <a:rect r="r" b="b" t="t" l="l"/>
            <a:pathLst>
              <a:path h="10287000" w="5875613">
                <a:moveTo>
                  <a:pt x="0" y="0"/>
                </a:moveTo>
                <a:lnTo>
                  <a:pt x="5875613" y="0"/>
                </a:lnTo>
                <a:lnTo>
                  <a:pt x="5875613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11252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63826" y="2719412"/>
            <a:ext cx="10879418" cy="3371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00"/>
              </a:lnSpc>
            </a:pPr>
            <a:r>
              <a:rPr lang="en-US" sz="3000" b="true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1.  </a:t>
            </a:r>
            <a:r>
              <a:rPr lang="en-US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Percentage of the purchase price of the home</a:t>
            </a:r>
          </a:p>
          <a:p>
            <a:pPr algn="l">
              <a:lnSpc>
                <a:spcPts val="5400"/>
              </a:lnSpc>
            </a:pPr>
            <a:r>
              <a:rPr lang="en-US" sz="3000" b="true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2.  </a:t>
            </a:r>
            <a:r>
              <a:rPr lang="en-US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Hourly rate</a:t>
            </a:r>
          </a:p>
          <a:p>
            <a:pPr algn="l">
              <a:lnSpc>
                <a:spcPts val="5400"/>
              </a:lnSpc>
            </a:pPr>
            <a:r>
              <a:rPr lang="en-US" sz="3000" b="true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3.  </a:t>
            </a:r>
            <a:r>
              <a:rPr lang="en-US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Flat fee</a:t>
            </a:r>
          </a:p>
          <a:p>
            <a:pPr algn="l">
              <a:lnSpc>
                <a:spcPts val="5400"/>
              </a:lnSpc>
            </a:pPr>
            <a:r>
              <a:rPr lang="en-US" sz="3000" b="true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4.  </a:t>
            </a:r>
            <a:r>
              <a:rPr lang="en-US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 la carte menu</a:t>
            </a:r>
          </a:p>
          <a:p>
            <a:pPr algn="l">
              <a:lnSpc>
                <a:spcPts val="5400"/>
              </a:lnSpc>
            </a:pPr>
            <a:r>
              <a:rPr lang="en-US" sz="3000" b="true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5.  </a:t>
            </a:r>
            <a:r>
              <a:rPr lang="en-US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Monthly retainer  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876528" y="595219"/>
            <a:ext cx="10256292" cy="1933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b="true" sz="4200" spc="64">
                <a:solidFill>
                  <a:srgbClr val="F18C21"/>
                </a:solidFill>
                <a:latin typeface="Arimo Bold"/>
                <a:ea typeface="Arimo Bold"/>
                <a:cs typeface="Arimo Bold"/>
                <a:sym typeface="Arimo Bold"/>
              </a:rPr>
              <a:t>How Are Realtors </a:t>
            </a:r>
          </a:p>
          <a:p>
            <a:pPr algn="l">
              <a:lnSpc>
                <a:spcPts val="5040"/>
              </a:lnSpc>
            </a:pPr>
            <a:r>
              <a:rPr lang="en-US" b="true" sz="4200" spc="64">
                <a:solidFill>
                  <a:srgbClr val="F18C21"/>
                </a:solidFill>
                <a:latin typeface="Arimo Bold"/>
                <a:ea typeface="Arimo Bold"/>
                <a:cs typeface="Arimo Bold"/>
                <a:sym typeface="Arimo Bold"/>
              </a:rPr>
              <a:t>Compensated NOW? </a:t>
            </a:r>
          </a:p>
          <a:p>
            <a:pPr algn="l">
              <a:lnSpc>
                <a:spcPts val="5040"/>
              </a:lnSpc>
            </a:pP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028700" y="8729963"/>
            <a:ext cx="4101974" cy="528337"/>
          </a:xfrm>
          <a:custGeom>
            <a:avLst/>
            <a:gdLst/>
            <a:ahLst/>
            <a:cxnLst/>
            <a:rect r="r" b="b" t="t" l="l"/>
            <a:pathLst>
              <a:path h="528337" w="4101974">
                <a:moveTo>
                  <a:pt x="0" y="0"/>
                </a:moveTo>
                <a:lnTo>
                  <a:pt x="4101974" y="0"/>
                </a:lnTo>
                <a:lnTo>
                  <a:pt x="4101974" y="528337"/>
                </a:lnTo>
                <a:lnTo>
                  <a:pt x="0" y="5283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5158854" cy="3787254"/>
            <a:chOff x="0" y="0"/>
            <a:chExt cx="6878472" cy="504967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878447" cy="5049647"/>
            </a:xfrm>
            <a:custGeom>
              <a:avLst/>
              <a:gdLst/>
              <a:ahLst/>
              <a:cxnLst/>
              <a:rect r="r" b="b" t="t" l="l"/>
              <a:pathLst>
                <a:path h="5049647" w="6878447">
                  <a:moveTo>
                    <a:pt x="0" y="0"/>
                  </a:moveTo>
                  <a:lnTo>
                    <a:pt x="6878447" y="0"/>
                  </a:lnTo>
                  <a:lnTo>
                    <a:pt x="6878447" y="5049647"/>
                  </a:lnTo>
                  <a:lnTo>
                    <a:pt x="0" y="504964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-19050" y="173025"/>
            <a:ext cx="9365228" cy="1046174"/>
            <a:chOff x="0" y="0"/>
            <a:chExt cx="12486970" cy="139489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2487021" cy="1394841"/>
            </a:xfrm>
            <a:custGeom>
              <a:avLst/>
              <a:gdLst/>
              <a:ahLst/>
              <a:cxnLst/>
              <a:rect r="r" b="b" t="t" l="l"/>
              <a:pathLst>
                <a:path h="1394841" w="12487021">
                  <a:moveTo>
                    <a:pt x="0" y="0"/>
                  </a:moveTo>
                  <a:lnTo>
                    <a:pt x="12487021" y="0"/>
                  </a:lnTo>
                  <a:lnTo>
                    <a:pt x="12487021" y="1394841"/>
                  </a:lnTo>
                  <a:lnTo>
                    <a:pt x="0" y="1394841"/>
                  </a:lnTo>
                  <a:close/>
                </a:path>
              </a:pathLst>
            </a:custGeom>
            <a:gradFill rotWithShape="true">
              <a:gsLst>
                <a:gs pos="0">
                  <a:srgbClr val="0E416B">
                    <a:alpha val="100000"/>
                  </a:srgbClr>
                </a:gs>
                <a:gs pos="50000">
                  <a:srgbClr val="0A365B">
                    <a:alpha val="100000"/>
                  </a:srgbClr>
                </a:gs>
                <a:gs pos="100000">
                  <a:srgbClr val="000000">
                    <a:alpha val="100000"/>
                  </a:srgbClr>
                </a:gs>
              </a:gsLst>
              <a:lin ang="5400000"/>
            </a:gra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727753" y="1356239"/>
            <a:ext cx="14832495" cy="7316222"/>
          </a:xfrm>
          <a:custGeom>
            <a:avLst/>
            <a:gdLst/>
            <a:ahLst/>
            <a:cxnLst/>
            <a:rect r="r" b="b" t="t" l="l"/>
            <a:pathLst>
              <a:path h="7316222" w="14832495">
                <a:moveTo>
                  <a:pt x="0" y="0"/>
                </a:moveTo>
                <a:lnTo>
                  <a:pt x="14832495" y="0"/>
                </a:lnTo>
                <a:lnTo>
                  <a:pt x="14832495" y="7316222"/>
                </a:lnTo>
                <a:lnTo>
                  <a:pt x="0" y="731622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3768975" y="8809502"/>
            <a:ext cx="3490325" cy="448798"/>
          </a:xfrm>
          <a:custGeom>
            <a:avLst/>
            <a:gdLst/>
            <a:ahLst/>
            <a:cxnLst/>
            <a:rect r="r" b="b" t="t" l="l"/>
            <a:pathLst>
              <a:path h="448798" w="3490325">
                <a:moveTo>
                  <a:pt x="0" y="0"/>
                </a:moveTo>
                <a:lnTo>
                  <a:pt x="3490325" y="0"/>
                </a:lnTo>
                <a:lnTo>
                  <a:pt x="3490325" y="448798"/>
                </a:lnTo>
                <a:lnTo>
                  <a:pt x="0" y="4487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5400000">
            <a:off x="15739846" y="-1594"/>
            <a:ext cx="2546560" cy="2549747"/>
          </a:xfrm>
          <a:custGeom>
            <a:avLst/>
            <a:gdLst/>
            <a:ahLst/>
            <a:cxnLst/>
            <a:rect r="r" b="b" t="t" l="l"/>
            <a:pathLst>
              <a:path h="2549747" w="2546560">
                <a:moveTo>
                  <a:pt x="0" y="0"/>
                </a:moveTo>
                <a:lnTo>
                  <a:pt x="2546560" y="0"/>
                </a:lnTo>
                <a:lnTo>
                  <a:pt x="2546560" y="2549748"/>
                </a:lnTo>
                <a:lnTo>
                  <a:pt x="0" y="254974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415307" y="580303"/>
            <a:ext cx="8728694" cy="5069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98"/>
              </a:lnSpc>
            </a:pPr>
            <a:r>
              <a:rPr lang="en-US" b="true" sz="4200" spc="34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Representation Strategies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E416B">
                <a:alpha val="100000"/>
              </a:srgbClr>
            </a:gs>
            <a:gs pos="50000">
              <a:srgbClr val="0A365B">
                <a:alpha val="100000"/>
              </a:srgbClr>
            </a:gs>
            <a:gs pos="100000">
              <a:srgbClr val="000000">
                <a:alpha val="100000"/>
              </a:srgbClr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462286" y="0"/>
            <a:ext cx="5825714" cy="10287000"/>
          </a:xfrm>
          <a:custGeom>
            <a:avLst/>
            <a:gdLst/>
            <a:ahLst/>
            <a:cxnLst/>
            <a:rect r="r" b="b" t="t" l="l"/>
            <a:pathLst>
              <a:path h="10287000" w="5825714">
                <a:moveTo>
                  <a:pt x="0" y="0"/>
                </a:moveTo>
                <a:lnTo>
                  <a:pt x="5825714" y="0"/>
                </a:lnTo>
                <a:lnTo>
                  <a:pt x="582571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13918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570940" y="9615054"/>
            <a:ext cx="2426114" cy="469048"/>
          </a:xfrm>
          <a:custGeom>
            <a:avLst/>
            <a:gdLst/>
            <a:ahLst/>
            <a:cxnLst/>
            <a:rect r="r" b="b" t="t" l="l"/>
            <a:pathLst>
              <a:path h="469048" w="2426114">
                <a:moveTo>
                  <a:pt x="0" y="0"/>
                </a:moveTo>
                <a:lnTo>
                  <a:pt x="2426114" y="0"/>
                </a:lnTo>
                <a:lnTo>
                  <a:pt x="2426114" y="469048"/>
                </a:lnTo>
                <a:lnTo>
                  <a:pt x="0" y="4690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685800" y="578904"/>
            <a:ext cx="10167704" cy="18068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102"/>
              </a:lnSpc>
            </a:pPr>
            <a:r>
              <a:rPr lang="en-US" sz="5400" spc="64">
                <a:solidFill>
                  <a:srgbClr val="F18C21"/>
                </a:solidFill>
                <a:latin typeface="Arimo"/>
                <a:ea typeface="Arimo"/>
                <a:cs typeface="Arimo"/>
                <a:sym typeface="Arimo"/>
              </a:rPr>
              <a:t>Fully Underwritten</a:t>
            </a:r>
            <a:r>
              <a:rPr lang="en-US" sz="5400" spc="64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Loan Approval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685800" y="3092829"/>
            <a:ext cx="10980174" cy="11733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Over 34% of homes nationally are selling for all cash in 2024.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685800" y="7264611"/>
            <a:ext cx="10447020" cy="1924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>
                <a:solidFill>
                  <a:srgbClr val="F18C21"/>
                </a:solidFill>
                <a:latin typeface="Arimo"/>
                <a:ea typeface="Arimo"/>
                <a:cs typeface="Arimo"/>
                <a:sym typeface="Arimo"/>
              </a:rPr>
              <a:t>Requirements:</a:t>
            </a:r>
          </a:p>
          <a:p>
            <a:pPr algn="l">
              <a:lnSpc>
                <a:spcPts val="2879"/>
              </a:lnSpc>
            </a:pPr>
          </a:p>
          <a:p>
            <a:pPr algn="l" marL="1120140" indent="-373380" lvl="2">
              <a:lnSpc>
                <a:spcPts val="2879"/>
              </a:lnSpc>
              <a:buFont typeface="Arial"/>
              <a:buChar char="⚬"/>
            </a:pPr>
            <a:r>
              <a:rPr lang="en-US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Actively making offers in the next 60 days</a:t>
            </a:r>
          </a:p>
          <a:p>
            <a:pPr algn="l" marL="1120140" indent="-373380" lvl="2">
              <a:lnSpc>
                <a:spcPts val="2879"/>
              </a:lnSpc>
              <a:buFont typeface="Arial"/>
              <a:buChar char="⚬"/>
            </a:pPr>
            <a:r>
              <a:rPr lang="en-US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Ready to provide all documentation for full underwriting approval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85800" y="4536832"/>
            <a:ext cx="10980174" cy="3009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How can financed buyers </a:t>
            </a:r>
            <a:r>
              <a:rPr lang="en-US" sz="3000">
                <a:solidFill>
                  <a:srgbClr val="F18C21"/>
                </a:solidFill>
                <a:latin typeface="Arimo"/>
                <a:ea typeface="Arimo"/>
                <a:cs typeface="Arimo"/>
                <a:sym typeface="Arimo"/>
              </a:rPr>
              <a:t>COMPETE</a:t>
            </a:r>
            <a:r>
              <a:rPr lang="en-US" sz="30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in this market?</a:t>
            </a:r>
          </a:p>
          <a:p>
            <a:pPr algn="l">
              <a:lnSpc>
                <a:spcPts val="2879"/>
              </a:lnSpc>
            </a:pPr>
          </a:p>
          <a:p>
            <a:pPr algn="l" marL="1036320" indent="-345440" lvl="2">
              <a:lnSpc>
                <a:spcPts val="2879"/>
              </a:lnSpc>
              <a:buFont typeface="Arial"/>
              <a:buChar char="⚬"/>
            </a:pPr>
            <a:r>
              <a:rPr lang="en-US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Complete pre-underwriting</a:t>
            </a:r>
          </a:p>
          <a:p>
            <a:pPr algn="l" marL="1036320" indent="-345440" lvl="2">
              <a:lnSpc>
                <a:spcPts val="2879"/>
              </a:lnSpc>
              <a:buFont typeface="Arial"/>
              <a:buChar char="⚬"/>
            </a:pPr>
            <a:r>
              <a:rPr lang="en-US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Get fully approved outside of the property/title/appraisal</a:t>
            </a:r>
          </a:p>
          <a:p>
            <a:pPr algn="l" marL="1036320" indent="-345440" lvl="2">
              <a:lnSpc>
                <a:spcPts val="2879"/>
              </a:lnSpc>
              <a:buFont typeface="Arial"/>
              <a:buChar char="⚬"/>
            </a:pPr>
            <a:r>
              <a:rPr lang="en-US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Appraisal gap strategy </a:t>
            </a:r>
          </a:p>
          <a:p>
            <a:pPr algn="l" marL="1036320" indent="-345440" lvl="2">
              <a:lnSpc>
                <a:spcPts val="2879"/>
              </a:lnSpc>
              <a:buFont typeface="Arial"/>
              <a:buChar char="⚬"/>
            </a:pPr>
            <a:r>
              <a:rPr lang="en-US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Cash purchase program</a:t>
            </a:r>
          </a:p>
          <a:p>
            <a:pPr algn="l" marL="1120140" indent="-373380" lvl="2">
              <a:lnSpc>
                <a:spcPts val="2879"/>
              </a:lnSpc>
            </a:pPr>
          </a:p>
          <a:p>
            <a:pPr algn="l" marL="1120140" indent="-373380" lvl="2">
              <a:lnSpc>
                <a:spcPts val="2879"/>
              </a:lnSpc>
            </a:pP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E416B">
                <a:alpha val="100000"/>
              </a:srgbClr>
            </a:gs>
            <a:gs pos="50000">
              <a:srgbClr val="0A365B">
                <a:alpha val="100000"/>
              </a:srgbClr>
            </a:gs>
            <a:gs pos="100000">
              <a:srgbClr val="000000">
                <a:alpha val="100000"/>
              </a:srgbClr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A person and person standing in a yard  Description automatically generated"/>
          <p:cNvSpPr/>
          <p:nvPr/>
        </p:nvSpPr>
        <p:spPr>
          <a:xfrm flipH="false" flipV="false" rot="0">
            <a:off x="12462286" y="0"/>
            <a:ext cx="5825714" cy="10287000"/>
          </a:xfrm>
          <a:custGeom>
            <a:avLst/>
            <a:gdLst/>
            <a:ahLst/>
            <a:cxnLst/>
            <a:rect r="r" b="b" t="t" l="l"/>
            <a:pathLst>
              <a:path h="10287000" w="5825714">
                <a:moveTo>
                  <a:pt x="0" y="0"/>
                </a:moveTo>
                <a:lnTo>
                  <a:pt x="5825714" y="0"/>
                </a:lnTo>
                <a:lnTo>
                  <a:pt x="582571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13918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570940" y="9615054"/>
            <a:ext cx="2426114" cy="469048"/>
          </a:xfrm>
          <a:custGeom>
            <a:avLst/>
            <a:gdLst/>
            <a:ahLst/>
            <a:cxnLst/>
            <a:rect r="r" b="b" t="t" l="l"/>
            <a:pathLst>
              <a:path h="469048" w="2426114">
                <a:moveTo>
                  <a:pt x="0" y="0"/>
                </a:moveTo>
                <a:lnTo>
                  <a:pt x="2426114" y="0"/>
                </a:lnTo>
                <a:lnTo>
                  <a:pt x="2426114" y="469048"/>
                </a:lnTo>
                <a:lnTo>
                  <a:pt x="0" y="4690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876528" y="595219"/>
            <a:ext cx="10256292" cy="1933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spc="64">
                <a:solidFill>
                  <a:srgbClr val="F18C21"/>
                </a:solidFill>
                <a:latin typeface="Arimo"/>
                <a:ea typeface="Arimo"/>
                <a:cs typeface="Arimo"/>
                <a:sym typeface="Arimo"/>
              </a:rPr>
              <a:t>Next Steps:</a:t>
            </a:r>
          </a:p>
          <a:p>
            <a:pPr algn="l">
              <a:lnSpc>
                <a:spcPts val="5040"/>
              </a:lnSpc>
            </a:pPr>
            <a:r>
              <a:rPr lang="en-US" b="true" sz="4200" i="true" spc="64">
                <a:solidFill>
                  <a:srgbClr val="F18C21"/>
                </a:solidFill>
                <a:latin typeface="Arimo Bold Italics"/>
                <a:ea typeface="Arimo Bold Italics"/>
                <a:cs typeface="Arimo Bold Italics"/>
                <a:sym typeface="Arimo Bold Italics"/>
              </a:rPr>
              <a:t>SNMC ADVANTAGE</a:t>
            </a:r>
            <a:r>
              <a:rPr lang="en-US" sz="4200" spc="64">
                <a:solidFill>
                  <a:srgbClr val="F18C21"/>
                </a:solidFill>
                <a:latin typeface="Arimo"/>
                <a:ea typeface="Arimo"/>
                <a:cs typeface="Arimo"/>
                <a:sym typeface="Arimo"/>
              </a:rPr>
              <a:t> Buyer Consultation</a:t>
            </a:r>
          </a:p>
          <a:p>
            <a:pPr algn="l">
              <a:lnSpc>
                <a:spcPts val="5040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1562672" y="2880099"/>
            <a:ext cx="9846858" cy="5936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Signing the </a:t>
            </a:r>
            <a:r>
              <a:rPr lang="en-US" sz="3000" b="true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Buyer Agency Agreement </a:t>
            </a:r>
            <a:r>
              <a:rPr lang="en-US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outlining the details of our partnership.</a:t>
            </a:r>
          </a:p>
          <a:p>
            <a:pPr algn="l">
              <a:lnSpc>
                <a:spcPts val="3600"/>
              </a:lnSpc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876528" y="2861050"/>
            <a:ext cx="440481" cy="6127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true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1. </a:t>
            </a:r>
          </a:p>
          <a:p>
            <a:pPr algn="l">
              <a:lnSpc>
                <a:spcPts val="3600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1562672" y="4163337"/>
            <a:ext cx="9570148" cy="11695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true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Fully underwritten loan approval </a:t>
            </a:r>
            <a:r>
              <a:rPr lang="en-US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by Mark and his team to ensure you are bulletproof.</a:t>
            </a:r>
          </a:p>
          <a:p>
            <a:pPr algn="l">
              <a:lnSpc>
                <a:spcPts val="3600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876528" y="4144288"/>
            <a:ext cx="440481" cy="6127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true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2. </a:t>
            </a:r>
          </a:p>
          <a:p>
            <a:pPr algn="l">
              <a:lnSpc>
                <a:spcPts val="3600"/>
              </a:lnSpc>
            </a:pPr>
          </a:p>
        </p:txBody>
      </p:sp>
      <p:sp>
        <p:nvSpPr>
          <p:cNvPr name="TextBox 9" id="9"/>
          <p:cNvSpPr txBox="true"/>
          <p:nvPr/>
        </p:nvSpPr>
        <p:spPr>
          <a:xfrm rot="0">
            <a:off x="1562670" y="5528113"/>
            <a:ext cx="10256291" cy="1371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Consult with Mark and determine if</a:t>
            </a:r>
            <a:r>
              <a:rPr lang="en-US" sz="3000" b="true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Appraisal Gap Strategy &amp; Cash Purchase Program </a:t>
            </a:r>
            <a:r>
              <a:rPr lang="en-US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are appropriate based on the time horizon for your move to TX. 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876528" y="5509065"/>
            <a:ext cx="440481" cy="6127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true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3. </a:t>
            </a:r>
          </a:p>
          <a:p>
            <a:pPr algn="l">
              <a:lnSpc>
                <a:spcPts val="3600"/>
              </a:lnSpc>
            </a:pPr>
          </a:p>
        </p:txBody>
      </p:sp>
      <p:sp>
        <p:nvSpPr>
          <p:cNvPr name="TextBox 11" id="11"/>
          <p:cNvSpPr txBox="true"/>
          <p:nvPr/>
        </p:nvSpPr>
        <p:spPr>
          <a:xfrm rot="0">
            <a:off x="1562672" y="7387205"/>
            <a:ext cx="9846858" cy="11695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Schedule time to begin </a:t>
            </a:r>
            <a:r>
              <a:rPr lang="en-US" sz="3000" b="true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looking at homes</a:t>
            </a:r>
            <a:r>
              <a:rPr lang="en-US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  </a:t>
            </a:r>
          </a:p>
          <a:p>
            <a:pPr algn="l">
              <a:lnSpc>
                <a:spcPts val="3600"/>
              </a:lnSpc>
            </a:pPr>
          </a:p>
        </p:txBody>
      </p:sp>
      <p:sp>
        <p:nvSpPr>
          <p:cNvPr name="TextBox 12" id="12"/>
          <p:cNvSpPr txBox="true"/>
          <p:nvPr/>
        </p:nvSpPr>
        <p:spPr>
          <a:xfrm rot="0">
            <a:off x="876528" y="7368156"/>
            <a:ext cx="440481" cy="6127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true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4. </a:t>
            </a:r>
          </a:p>
          <a:p>
            <a:pPr algn="l">
              <a:lnSpc>
                <a:spcPts val="3600"/>
              </a:lnSpc>
            </a:pP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74986" y="3309735"/>
            <a:ext cx="4250761" cy="4422118"/>
          </a:xfrm>
          <a:custGeom>
            <a:avLst/>
            <a:gdLst/>
            <a:ahLst/>
            <a:cxnLst/>
            <a:rect r="r" b="b" t="t" l="l"/>
            <a:pathLst>
              <a:path h="4422118" w="4250761">
                <a:moveTo>
                  <a:pt x="0" y="0"/>
                </a:moveTo>
                <a:lnTo>
                  <a:pt x="4250760" y="0"/>
                </a:lnTo>
                <a:lnTo>
                  <a:pt x="4250760" y="4422117"/>
                </a:lnTo>
                <a:lnTo>
                  <a:pt x="0" y="44221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054825" y="3309735"/>
            <a:ext cx="4250761" cy="4422118"/>
          </a:xfrm>
          <a:custGeom>
            <a:avLst/>
            <a:gdLst/>
            <a:ahLst/>
            <a:cxnLst/>
            <a:rect r="r" b="b" t="t" l="l"/>
            <a:pathLst>
              <a:path h="4422118" w="4250761">
                <a:moveTo>
                  <a:pt x="0" y="0"/>
                </a:moveTo>
                <a:lnTo>
                  <a:pt x="4250761" y="0"/>
                </a:lnTo>
                <a:lnTo>
                  <a:pt x="4250761" y="4422117"/>
                </a:lnTo>
                <a:lnTo>
                  <a:pt x="0" y="44221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6668883" y="4153117"/>
            <a:ext cx="5042805" cy="26877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39"/>
              </a:lnSpc>
            </a:pPr>
            <a:r>
              <a:rPr lang="en-US" sz="2170">
                <a:solidFill>
                  <a:srgbClr val="0E416B"/>
                </a:solidFill>
                <a:latin typeface="Monument"/>
                <a:ea typeface="Monument"/>
                <a:cs typeface="Monument"/>
                <a:sym typeface="Monument"/>
              </a:rPr>
              <a:t>OUR GOAL IS TO HELP YOU ACCRUE WEALTH THROUGH THE ACQUISITION OF REAL ESTATE AND OUR MANAGEMENT OF THAT DEBT.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028700" y="1028700"/>
            <a:ext cx="8534071" cy="1097340"/>
          </a:xfrm>
          <a:custGeom>
            <a:avLst/>
            <a:gdLst/>
            <a:ahLst/>
            <a:cxnLst/>
            <a:rect r="r" b="b" t="t" l="l"/>
            <a:pathLst>
              <a:path h="1097340" w="8534071">
                <a:moveTo>
                  <a:pt x="0" y="0"/>
                </a:moveTo>
                <a:lnTo>
                  <a:pt x="8534071" y="0"/>
                </a:lnTo>
                <a:lnTo>
                  <a:pt x="8534071" y="1097340"/>
                </a:lnTo>
                <a:lnTo>
                  <a:pt x="0" y="10973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6769172" y="7423222"/>
            <a:ext cx="4842226" cy="3086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15"/>
              </a:lnSpc>
            </a:pPr>
            <a:r>
              <a:rPr lang="en-US" sz="1796">
                <a:solidFill>
                  <a:srgbClr val="0E416B"/>
                </a:solidFill>
                <a:latin typeface="Monument"/>
                <a:ea typeface="Monument"/>
                <a:cs typeface="Monument"/>
                <a:sym typeface="Monument"/>
              </a:rPr>
              <a:t>WWW..COM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873737" y="7088828"/>
            <a:ext cx="4842226" cy="6248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15"/>
              </a:lnSpc>
            </a:pPr>
            <a:r>
              <a:rPr lang="en-US" sz="1796">
                <a:solidFill>
                  <a:srgbClr val="0E416B"/>
                </a:solidFill>
                <a:latin typeface="Monument"/>
                <a:ea typeface="Monument"/>
                <a:cs typeface="Monument"/>
                <a:sym typeface="Monument"/>
              </a:rPr>
              <a:t>Name</a:t>
            </a:r>
          </a:p>
          <a:p>
            <a:pPr algn="ctr">
              <a:lnSpc>
                <a:spcPts val="2515"/>
              </a:lnSpc>
            </a:pPr>
            <a:r>
              <a:rPr lang="en-US" sz="1796">
                <a:solidFill>
                  <a:srgbClr val="0E416B"/>
                </a:solidFill>
                <a:latin typeface="Monument"/>
                <a:ea typeface="Monument"/>
                <a:cs typeface="Monument"/>
                <a:sym typeface="Monument"/>
              </a:rPr>
              <a:t>NMLS #123456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2904711" y="7088828"/>
            <a:ext cx="4842226" cy="6248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15"/>
              </a:lnSpc>
            </a:pPr>
            <a:r>
              <a:rPr lang="en-US" sz="1796">
                <a:solidFill>
                  <a:srgbClr val="0E416B"/>
                </a:solidFill>
                <a:latin typeface="Monument"/>
                <a:ea typeface="Monument"/>
                <a:cs typeface="Monument"/>
                <a:sym typeface="Monument"/>
              </a:rPr>
              <a:t>Name</a:t>
            </a:r>
          </a:p>
          <a:p>
            <a:pPr algn="ctr">
              <a:lnSpc>
                <a:spcPts val="2515"/>
              </a:lnSpc>
            </a:pPr>
            <a:r>
              <a:rPr lang="en-US" sz="1796">
                <a:solidFill>
                  <a:srgbClr val="0E416B"/>
                </a:solidFill>
                <a:latin typeface="Monument"/>
                <a:ea typeface="Monument"/>
                <a:cs typeface="Monument"/>
                <a:sym typeface="Monument"/>
              </a:rPr>
              <a:t>NMLS# 123456</a:t>
            </a:r>
          </a:p>
        </p:txBody>
      </p:sp>
    </p:spTree>
  </p:cSld>
  <p:clrMapOvr>
    <a:masterClrMapping/>
  </p:clrMapOvr>
  <p:transition spd="fast">
    <p:fade/>
  </p:transition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70249" y="976033"/>
            <a:ext cx="6438736" cy="8334933"/>
          </a:xfrm>
          <a:custGeom>
            <a:avLst/>
            <a:gdLst/>
            <a:ahLst/>
            <a:cxnLst/>
            <a:rect r="r" b="b" t="t" l="l"/>
            <a:pathLst>
              <a:path h="8334933" w="6438736">
                <a:moveTo>
                  <a:pt x="0" y="0"/>
                </a:moveTo>
                <a:lnTo>
                  <a:pt x="6438737" y="0"/>
                </a:lnTo>
                <a:lnTo>
                  <a:pt x="6438737" y="8334933"/>
                </a:lnTo>
                <a:lnTo>
                  <a:pt x="0" y="83349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56" r="0" b="-56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413845" y="873897"/>
            <a:ext cx="9003905" cy="4186815"/>
          </a:xfrm>
          <a:custGeom>
            <a:avLst/>
            <a:gdLst/>
            <a:ahLst/>
            <a:cxnLst/>
            <a:rect r="r" b="b" t="t" l="l"/>
            <a:pathLst>
              <a:path h="4186815" w="9003905">
                <a:moveTo>
                  <a:pt x="0" y="0"/>
                </a:moveTo>
                <a:lnTo>
                  <a:pt x="9003905" y="0"/>
                </a:lnTo>
                <a:lnTo>
                  <a:pt x="9003905" y="4186815"/>
                </a:lnTo>
                <a:lnTo>
                  <a:pt x="0" y="41868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42" r="0" b="-42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8298534" y="5375541"/>
            <a:ext cx="9117408" cy="1533639"/>
          </a:xfrm>
          <a:custGeom>
            <a:avLst/>
            <a:gdLst/>
            <a:ahLst/>
            <a:cxnLst/>
            <a:rect r="r" b="b" t="t" l="l"/>
            <a:pathLst>
              <a:path h="1533639" w="9117408">
                <a:moveTo>
                  <a:pt x="0" y="0"/>
                </a:moveTo>
                <a:lnTo>
                  <a:pt x="9117408" y="0"/>
                </a:lnTo>
                <a:lnTo>
                  <a:pt x="9117408" y="1533639"/>
                </a:lnTo>
                <a:lnTo>
                  <a:pt x="0" y="153363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413845" y="7224009"/>
            <a:ext cx="9072704" cy="1964195"/>
          </a:xfrm>
          <a:custGeom>
            <a:avLst/>
            <a:gdLst/>
            <a:ahLst/>
            <a:cxnLst/>
            <a:rect r="r" b="b" t="t" l="l"/>
            <a:pathLst>
              <a:path h="1964195" w="9072704">
                <a:moveTo>
                  <a:pt x="0" y="0"/>
                </a:moveTo>
                <a:lnTo>
                  <a:pt x="9072703" y="0"/>
                </a:lnTo>
                <a:lnTo>
                  <a:pt x="9072703" y="1964195"/>
                </a:lnTo>
                <a:lnTo>
                  <a:pt x="0" y="19641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24194" y="3777018"/>
            <a:ext cx="18239613" cy="2732966"/>
            <a:chOff x="0" y="0"/>
            <a:chExt cx="24319484" cy="364395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4319485" cy="3644011"/>
            </a:xfrm>
            <a:custGeom>
              <a:avLst/>
              <a:gdLst/>
              <a:ahLst/>
              <a:cxnLst/>
              <a:rect r="r" b="b" t="t" l="l"/>
              <a:pathLst>
                <a:path h="3644011" w="24319485">
                  <a:moveTo>
                    <a:pt x="0" y="0"/>
                  </a:moveTo>
                  <a:lnTo>
                    <a:pt x="24319485" y="0"/>
                  </a:lnTo>
                  <a:lnTo>
                    <a:pt x="24319485" y="3644011"/>
                  </a:lnTo>
                  <a:lnTo>
                    <a:pt x="0" y="3644011"/>
                  </a:lnTo>
                  <a:close/>
                </a:path>
              </a:pathLst>
            </a:custGeom>
            <a:solidFill>
              <a:srgbClr val="0E416B"/>
            </a:solidFill>
          </p:spPr>
        </p:sp>
      </p:grpSp>
      <p:sp>
        <p:nvSpPr>
          <p:cNvPr name="TextBox 8" id="8"/>
          <p:cNvSpPr txBox="true"/>
          <p:nvPr/>
        </p:nvSpPr>
        <p:spPr>
          <a:xfrm rot="0">
            <a:off x="1325386" y="4277506"/>
            <a:ext cx="15637226" cy="17700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02"/>
              </a:lnSpc>
            </a:pPr>
            <a:r>
              <a:rPr lang="en-US" b="true" sz="6600" spc="64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How do your buyer agents respond to this?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3996223" y="9310966"/>
            <a:ext cx="3490325" cy="448798"/>
          </a:xfrm>
          <a:custGeom>
            <a:avLst/>
            <a:gdLst/>
            <a:ahLst/>
            <a:cxnLst/>
            <a:rect r="r" b="b" t="t" l="l"/>
            <a:pathLst>
              <a:path h="448798" w="3490325">
                <a:moveTo>
                  <a:pt x="0" y="0"/>
                </a:moveTo>
                <a:lnTo>
                  <a:pt x="3490326" y="0"/>
                </a:lnTo>
                <a:lnTo>
                  <a:pt x="3490326" y="448799"/>
                </a:lnTo>
                <a:lnTo>
                  <a:pt x="0" y="44879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876528" y="595220"/>
            <a:ext cx="10256292" cy="2571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spc="64">
                <a:solidFill>
                  <a:srgbClr val="0E416B"/>
                </a:solidFill>
                <a:latin typeface="Arimo"/>
                <a:ea typeface="Arimo"/>
                <a:cs typeface="Arimo"/>
                <a:sym typeface="Arimo"/>
              </a:rPr>
              <a:t>Become So Valuable… </a:t>
            </a:r>
          </a:p>
          <a:p>
            <a:pPr algn="l">
              <a:lnSpc>
                <a:spcPts val="5040"/>
              </a:lnSpc>
            </a:pPr>
            <a:r>
              <a:rPr lang="en-US" sz="4200" spc="64">
                <a:solidFill>
                  <a:srgbClr val="F18C21"/>
                </a:solidFill>
                <a:latin typeface="Arimo"/>
                <a:ea typeface="Arimo"/>
                <a:cs typeface="Arimo"/>
                <a:sym typeface="Arimo"/>
              </a:rPr>
              <a:t>Agents Will Never Give Three Cards Again </a:t>
            </a:r>
          </a:p>
          <a:p>
            <a:pPr algn="l">
              <a:lnSpc>
                <a:spcPts val="5040"/>
              </a:lnSpc>
            </a:pPr>
          </a:p>
        </p:txBody>
      </p:sp>
      <p:sp>
        <p:nvSpPr>
          <p:cNvPr name="TextBox 3" id="3"/>
          <p:cNvSpPr txBox="true"/>
          <p:nvPr/>
        </p:nvSpPr>
        <p:spPr>
          <a:xfrm rot="0">
            <a:off x="1668441" y="3434255"/>
            <a:ext cx="10597827" cy="6127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>
                <a:solidFill>
                  <a:srgbClr val="0E416B"/>
                </a:solidFill>
                <a:latin typeface="Arimo"/>
                <a:ea typeface="Arimo"/>
                <a:cs typeface="Arimo"/>
                <a:sym typeface="Arimo"/>
              </a:rPr>
              <a:t>Most REALTORS are </a:t>
            </a:r>
            <a:r>
              <a:rPr lang="en-US" sz="3000" b="true">
                <a:solidFill>
                  <a:srgbClr val="0E416B"/>
                </a:solidFill>
                <a:latin typeface="Arimo Bold"/>
                <a:ea typeface="Arimo Bold"/>
                <a:cs typeface="Arimo Bold"/>
                <a:sym typeface="Arimo Bold"/>
              </a:rPr>
              <a:t>significantly underprepared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982298" y="3434256"/>
            <a:ext cx="440481" cy="6127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true">
                <a:solidFill>
                  <a:srgbClr val="F18C21"/>
                </a:solidFill>
                <a:latin typeface="Arimo Bold"/>
                <a:ea typeface="Arimo Bold"/>
                <a:cs typeface="Arimo Bold"/>
                <a:sym typeface="Arimo Bold"/>
              </a:rPr>
              <a:t>1. </a:t>
            </a:r>
          </a:p>
          <a:p>
            <a:pPr algn="l">
              <a:lnSpc>
                <a:spcPts val="3600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1668441" y="4368048"/>
            <a:ext cx="10597827" cy="11695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>
                <a:solidFill>
                  <a:srgbClr val="0E416B"/>
                </a:solidFill>
                <a:latin typeface="Montserrat"/>
                <a:ea typeface="Montserrat"/>
                <a:cs typeface="Montserrat"/>
                <a:sym typeface="Montserrat"/>
              </a:rPr>
              <a:t>Buyers and sellers WILL negotiate compensation and/or go directly to the listing agent </a:t>
            </a:r>
          </a:p>
          <a:p>
            <a:pPr algn="l">
              <a:lnSpc>
                <a:spcPts val="3600"/>
              </a:lnSpc>
            </a:pPr>
            <a:r>
              <a:rPr lang="en-US" sz="3000" b="true">
                <a:solidFill>
                  <a:srgbClr val="0E416B"/>
                </a:solidFill>
                <a:latin typeface="Arimo Bold"/>
                <a:ea typeface="Arimo Bold"/>
                <a:cs typeface="Arimo Bold"/>
                <a:sym typeface="Arimo Bold"/>
              </a:rPr>
              <a:t>(estimated to drop 25 to 50%)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982298" y="4349000"/>
            <a:ext cx="440481" cy="6127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true">
                <a:solidFill>
                  <a:srgbClr val="F18C21"/>
                </a:solidFill>
                <a:latin typeface="Arimo Bold"/>
                <a:ea typeface="Arimo Bold"/>
                <a:cs typeface="Arimo Bold"/>
                <a:sym typeface="Arimo Bold"/>
              </a:rPr>
              <a:t>2. </a:t>
            </a:r>
          </a:p>
          <a:p>
            <a:pPr algn="l">
              <a:lnSpc>
                <a:spcPts val="3600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1668441" y="6148321"/>
            <a:ext cx="9846858" cy="11695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>
                <a:solidFill>
                  <a:srgbClr val="0E416B"/>
                </a:solidFill>
                <a:latin typeface="Montserrat"/>
                <a:ea typeface="Montserrat"/>
                <a:cs typeface="Montserrat"/>
                <a:sym typeface="Montserrat"/>
              </a:rPr>
              <a:t>Real estate insiders estimate </a:t>
            </a:r>
            <a:r>
              <a:rPr lang="en-US" sz="3000" b="true">
                <a:solidFill>
                  <a:srgbClr val="0E416B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20% to 40% attrition </a:t>
            </a:r>
            <a:r>
              <a:rPr lang="en-US" sz="3000">
                <a:solidFill>
                  <a:srgbClr val="0E416B"/>
                </a:solidFill>
                <a:latin typeface="Montserrat"/>
                <a:ea typeface="Montserrat"/>
                <a:cs typeface="Montserrat"/>
                <a:sym typeface="Montserrat"/>
              </a:rPr>
              <a:t>in the industry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82298" y="6129273"/>
            <a:ext cx="440481" cy="6127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true">
                <a:solidFill>
                  <a:srgbClr val="F18C21"/>
                </a:solidFill>
                <a:latin typeface="Arimo Bold"/>
                <a:ea typeface="Arimo Bold"/>
                <a:cs typeface="Arimo Bold"/>
                <a:sym typeface="Arimo Bold"/>
              </a:rPr>
              <a:t>3. </a:t>
            </a:r>
          </a:p>
          <a:p>
            <a:pPr algn="l">
              <a:lnSpc>
                <a:spcPts val="3600"/>
              </a:lnSpc>
            </a:pPr>
          </a:p>
        </p:txBody>
      </p:sp>
      <p:grpSp>
        <p:nvGrpSpPr>
          <p:cNvPr name="Group 9" id="9"/>
          <p:cNvGrpSpPr/>
          <p:nvPr/>
        </p:nvGrpSpPr>
        <p:grpSpPr>
          <a:xfrm rot="0">
            <a:off x="10950252" y="-572168"/>
            <a:ext cx="7874163" cy="11400094"/>
            <a:chOff x="0" y="0"/>
            <a:chExt cx="4013200" cy="581025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270510" y="270510"/>
              <a:ext cx="3473450" cy="5269230"/>
            </a:xfrm>
            <a:custGeom>
              <a:avLst/>
              <a:gdLst/>
              <a:ahLst/>
              <a:cxnLst/>
              <a:rect r="r" b="b" t="t" l="l"/>
              <a:pathLst>
                <a:path h="5269230" w="3473450">
                  <a:moveTo>
                    <a:pt x="0" y="0"/>
                  </a:moveTo>
                  <a:lnTo>
                    <a:pt x="3473450" y="0"/>
                  </a:lnTo>
                  <a:lnTo>
                    <a:pt x="3473450" y="5269230"/>
                  </a:lnTo>
                  <a:lnTo>
                    <a:pt x="0" y="5269230"/>
                  </a:lnTo>
                  <a:close/>
                </a:path>
              </a:pathLst>
            </a:custGeom>
            <a:blipFill>
              <a:blip r:embed="rId3"/>
              <a:stretch>
                <a:fillRect l="-63775" t="0" r="-63775" b="0"/>
              </a:stretch>
            </a:blipFill>
          </p:spPr>
        </p:sp>
      </p:grpSp>
      <p:sp>
        <p:nvSpPr>
          <p:cNvPr name="Freeform 11" id="11"/>
          <p:cNvSpPr/>
          <p:nvPr/>
        </p:nvSpPr>
        <p:spPr>
          <a:xfrm flipH="false" flipV="false" rot="0">
            <a:off x="1028700" y="8809502"/>
            <a:ext cx="3490325" cy="448798"/>
          </a:xfrm>
          <a:custGeom>
            <a:avLst/>
            <a:gdLst/>
            <a:ahLst/>
            <a:cxnLst/>
            <a:rect r="r" b="b" t="t" l="l"/>
            <a:pathLst>
              <a:path h="448798" w="3490325">
                <a:moveTo>
                  <a:pt x="0" y="0"/>
                </a:moveTo>
                <a:lnTo>
                  <a:pt x="3490325" y="0"/>
                </a:lnTo>
                <a:lnTo>
                  <a:pt x="3490325" y="448798"/>
                </a:lnTo>
                <a:lnTo>
                  <a:pt x="0" y="4487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E416B">
                <a:alpha val="100000"/>
              </a:srgbClr>
            </a:gs>
            <a:gs pos="50000">
              <a:srgbClr val="0A365B">
                <a:alpha val="100000"/>
              </a:srgbClr>
            </a:gs>
            <a:gs pos="100000">
              <a:srgbClr val="000000">
                <a:alpha val="100000"/>
              </a:srgbClr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A person and person standing in a yard  Description automatically generated"/>
          <p:cNvSpPr/>
          <p:nvPr/>
        </p:nvSpPr>
        <p:spPr>
          <a:xfrm flipH="false" flipV="false" rot="0">
            <a:off x="12374963" y="0"/>
            <a:ext cx="5913037" cy="10287000"/>
          </a:xfrm>
          <a:custGeom>
            <a:avLst/>
            <a:gdLst/>
            <a:ahLst/>
            <a:cxnLst/>
            <a:rect r="r" b="b" t="t" l="l"/>
            <a:pathLst>
              <a:path h="10287000" w="5913037">
                <a:moveTo>
                  <a:pt x="0" y="0"/>
                </a:moveTo>
                <a:lnTo>
                  <a:pt x="5913037" y="0"/>
                </a:lnTo>
                <a:lnTo>
                  <a:pt x="5913037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09282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570940" y="9615054"/>
            <a:ext cx="2426114" cy="469048"/>
          </a:xfrm>
          <a:custGeom>
            <a:avLst/>
            <a:gdLst/>
            <a:ahLst/>
            <a:cxnLst/>
            <a:rect r="r" b="b" t="t" l="l"/>
            <a:pathLst>
              <a:path h="469048" w="2426114">
                <a:moveTo>
                  <a:pt x="0" y="0"/>
                </a:moveTo>
                <a:lnTo>
                  <a:pt x="2426114" y="0"/>
                </a:lnTo>
                <a:lnTo>
                  <a:pt x="2426114" y="469048"/>
                </a:lnTo>
                <a:lnTo>
                  <a:pt x="0" y="4690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685800" y="254279"/>
            <a:ext cx="11115675" cy="8372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102"/>
              </a:lnSpc>
            </a:pPr>
            <a:r>
              <a:rPr lang="en-US" b="true" sz="3600" i="true" spc="64">
                <a:solidFill>
                  <a:srgbClr val="FFFFFF"/>
                </a:solidFill>
                <a:latin typeface="Arimo Bold Italics"/>
                <a:ea typeface="Arimo Bold Italics"/>
                <a:cs typeface="Arimo Bold Italics"/>
                <a:sym typeface="Arimo Bold Italics"/>
              </a:rPr>
              <a:t>SNMC ADVANTAGE</a:t>
            </a:r>
            <a:r>
              <a:rPr lang="en-US" sz="3600" spc="64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BUYER CONSULTATION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810492" y="2131341"/>
            <a:ext cx="9677400" cy="6630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Dreams &amp; Goals Call Notes: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930951" y="2794378"/>
            <a:ext cx="9677400" cy="4505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82930" indent="-291465" lvl="1">
              <a:lnSpc>
                <a:spcPts val="3240"/>
              </a:lnSpc>
              <a:buFont typeface="Arial"/>
              <a:buChar char="•"/>
            </a:pPr>
            <a:r>
              <a:rPr lang="en-US" sz="27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Relocating family from CA to TX</a:t>
            </a:r>
          </a:p>
          <a:p>
            <a:pPr algn="l">
              <a:lnSpc>
                <a:spcPts val="3240"/>
              </a:lnSpc>
            </a:pPr>
          </a:p>
          <a:p>
            <a:pPr algn="l" marL="582930" indent="-291465" lvl="1">
              <a:lnSpc>
                <a:spcPts val="3240"/>
              </a:lnSpc>
              <a:buFont typeface="Arial"/>
              <a:buChar char="•"/>
            </a:pPr>
            <a:r>
              <a:rPr lang="en-US" sz="27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Bought a home in 2006 and concerned about buying into a real estate bubble</a:t>
            </a:r>
          </a:p>
          <a:p>
            <a:pPr algn="l">
              <a:lnSpc>
                <a:spcPts val="3240"/>
              </a:lnSpc>
            </a:pPr>
          </a:p>
          <a:p>
            <a:pPr algn="l" marL="582930" indent="-291465" lvl="1">
              <a:lnSpc>
                <a:spcPts val="3240"/>
              </a:lnSpc>
              <a:buFont typeface="Arial"/>
              <a:buChar char="•"/>
            </a:pPr>
            <a:r>
              <a:rPr lang="en-US" sz="27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Bought a home in 2018 and had a terrible time with the loan and homebuying process</a:t>
            </a:r>
          </a:p>
          <a:p>
            <a:pPr algn="l">
              <a:lnSpc>
                <a:spcPts val="3240"/>
              </a:lnSpc>
            </a:pPr>
          </a:p>
          <a:p>
            <a:pPr algn="l" marL="582930" indent="-291465" lvl="1">
              <a:lnSpc>
                <a:spcPts val="3240"/>
              </a:lnSpc>
              <a:buFont typeface="Arial"/>
              <a:buChar char="•"/>
            </a:pPr>
            <a:r>
              <a:rPr lang="en-US" sz="27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Aware real estate commission may now fall on the buyer and not necessarily paid by the seller</a:t>
            </a:r>
          </a:p>
          <a:p>
            <a:pPr algn="l">
              <a:lnSpc>
                <a:spcPts val="3240"/>
              </a:lnSpc>
            </a:pP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028700" y="8757028"/>
            <a:ext cx="4101974" cy="528337"/>
          </a:xfrm>
          <a:custGeom>
            <a:avLst/>
            <a:gdLst/>
            <a:ahLst/>
            <a:cxnLst/>
            <a:rect r="r" b="b" t="t" l="l"/>
            <a:pathLst>
              <a:path h="528337" w="4101974">
                <a:moveTo>
                  <a:pt x="0" y="0"/>
                </a:moveTo>
                <a:lnTo>
                  <a:pt x="4101974" y="0"/>
                </a:lnTo>
                <a:lnTo>
                  <a:pt x="4101974" y="528338"/>
                </a:lnTo>
                <a:lnTo>
                  <a:pt x="0" y="52833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E416B">
                <a:alpha val="100000"/>
              </a:srgbClr>
            </a:gs>
            <a:gs pos="50000">
              <a:srgbClr val="0A365B">
                <a:alpha val="100000"/>
              </a:srgbClr>
            </a:gs>
            <a:gs pos="100000">
              <a:srgbClr val="000000">
                <a:alpha val="100000"/>
              </a:srgbClr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A person and person standing in a yard  Description automatically generated"/>
          <p:cNvSpPr/>
          <p:nvPr/>
        </p:nvSpPr>
        <p:spPr>
          <a:xfrm flipH="false" flipV="false" rot="0">
            <a:off x="12374963" y="0"/>
            <a:ext cx="5913037" cy="10287000"/>
          </a:xfrm>
          <a:custGeom>
            <a:avLst/>
            <a:gdLst/>
            <a:ahLst/>
            <a:cxnLst/>
            <a:rect r="r" b="b" t="t" l="l"/>
            <a:pathLst>
              <a:path h="10287000" w="5913037">
                <a:moveTo>
                  <a:pt x="0" y="0"/>
                </a:moveTo>
                <a:lnTo>
                  <a:pt x="5913037" y="0"/>
                </a:lnTo>
                <a:lnTo>
                  <a:pt x="5913037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09282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570940" y="9615054"/>
            <a:ext cx="2426114" cy="469048"/>
          </a:xfrm>
          <a:custGeom>
            <a:avLst/>
            <a:gdLst/>
            <a:ahLst/>
            <a:cxnLst/>
            <a:rect r="r" b="b" t="t" l="l"/>
            <a:pathLst>
              <a:path h="469048" w="2426114">
                <a:moveTo>
                  <a:pt x="0" y="0"/>
                </a:moveTo>
                <a:lnTo>
                  <a:pt x="2426114" y="0"/>
                </a:lnTo>
                <a:lnTo>
                  <a:pt x="2426114" y="469048"/>
                </a:lnTo>
                <a:lnTo>
                  <a:pt x="0" y="4690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685800" y="254279"/>
            <a:ext cx="10167704" cy="8372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102"/>
              </a:lnSpc>
            </a:pPr>
            <a:r>
              <a:rPr lang="en-US" b="true" sz="3600" i="true" spc="64">
                <a:solidFill>
                  <a:srgbClr val="FFFFFF"/>
                </a:solidFill>
                <a:latin typeface="Arimo Bold Italics"/>
                <a:ea typeface="Arimo Bold Italics"/>
                <a:cs typeface="Arimo Bold Italics"/>
                <a:sym typeface="Arimo Bold Italics"/>
              </a:rPr>
              <a:t>SNMC ADVANTAGE</a:t>
            </a:r>
            <a:r>
              <a:rPr lang="en-US" sz="3600" spc="64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BUYER CONSULTATION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810492" y="2131342"/>
            <a:ext cx="9677400" cy="12476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1. Comprehensive Market Analysis</a:t>
            </a:r>
          </a:p>
          <a:p>
            <a:pPr algn="l" marL="1065848" indent="-355282" lvl="2">
              <a:lnSpc>
                <a:spcPts val="2520"/>
              </a:lnSpc>
              <a:buFont typeface="Arial"/>
              <a:buChar char="⚬"/>
            </a:pPr>
            <a:r>
              <a:rPr lang="en-US" sz="2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Understand why the housing market has been so resilient and continues to appreciate 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810492" y="5206414"/>
            <a:ext cx="10498017" cy="13646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3. Underwritten Approval &amp; Competitive Offer Strategies </a:t>
            </a:r>
          </a:p>
          <a:p>
            <a:pPr algn="l" marL="1065848" indent="-355282" lvl="2">
              <a:lnSpc>
                <a:spcPts val="2520"/>
              </a:lnSpc>
              <a:buFont typeface="Arial"/>
              <a:buChar char="⚬"/>
            </a:pPr>
            <a:r>
              <a:rPr lang="en-US" sz="2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Compete with all cash offers</a:t>
            </a:r>
          </a:p>
          <a:p>
            <a:pPr algn="l" marL="1065848" indent="-355282" lvl="2">
              <a:lnSpc>
                <a:spcPts val="2520"/>
              </a:lnSpc>
              <a:buFont typeface="Arial"/>
              <a:buChar char="⚬"/>
            </a:pPr>
            <a:r>
              <a:rPr lang="en-US" sz="2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No loan contingencies</a:t>
            </a:r>
          </a:p>
          <a:p>
            <a:pPr algn="l" marL="1065848" indent="-355282" lvl="2">
              <a:lnSpc>
                <a:spcPts val="2520"/>
              </a:lnSpc>
              <a:buFont typeface="Arial"/>
              <a:buChar char="⚬"/>
            </a:pPr>
            <a:r>
              <a:rPr lang="en-US" sz="2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Appraisal gap strategies </a:t>
            </a:r>
          </a:p>
          <a:p>
            <a:pPr algn="l" marL="1065848" indent="-355282" lvl="2">
              <a:lnSpc>
                <a:spcPts val="2520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810490" y="3826350"/>
            <a:ext cx="10719993" cy="9326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2. Successful Homeownership Before, During, and After   </a:t>
            </a:r>
          </a:p>
          <a:p>
            <a:pPr algn="l">
              <a:lnSpc>
                <a:spcPts val="3240"/>
              </a:lnSpc>
            </a:pPr>
            <a:r>
              <a:rPr lang="en-US" sz="27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   Your New Home Purchase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028700" y="8757028"/>
            <a:ext cx="4101974" cy="528337"/>
          </a:xfrm>
          <a:custGeom>
            <a:avLst/>
            <a:gdLst/>
            <a:ahLst/>
            <a:cxnLst/>
            <a:rect r="r" b="b" t="t" l="l"/>
            <a:pathLst>
              <a:path h="528337" w="4101974">
                <a:moveTo>
                  <a:pt x="0" y="0"/>
                </a:moveTo>
                <a:lnTo>
                  <a:pt x="4101974" y="0"/>
                </a:lnTo>
                <a:lnTo>
                  <a:pt x="4101974" y="528338"/>
                </a:lnTo>
                <a:lnTo>
                  <a:pt x="0" y="52833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E416B">
                <a:alpha val="100000"/>
              </a:srgbClr>
            </a:gs>
            <a:gs pos="50000">
              <a:srgbClr val="0A365B">
                <a:alpha val="100000"/>
              </a:srgbClr>
            </a:gs>
            <a:gs pos="100000">
              <a:srgbClr val="000000">
                <a:alpha val="100000"/>
              </a:srgbClr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325386" y="3690619"/>
            <a:ext cx="15637226" cy="27048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02"/>
              </a:lnSpc>
            </a:pPr>
            <a:r>
              <a:rPr lang="en-US" sz="6000" spc="64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What do you believe will happen to </a:t>
            </a:r>
          </a:p>
          <a:p>
            <a:pPr algn="ctr">
              <a:lnSpc>
                <a:spcPts val="7102"/>
              </a:lnSpc>
            </a:pPr>
            <a:r>
              <a:rPr lang="en-US" b="true" sz="6000" spc="64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home prices </a:t>
            </a:r>
            <a:r>
              <a:rPr lang="en-US" sz="6000" spc="64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if rates move to</a:t>
            </a:r>
          </a:p>
          <a:p>
            <a:pPr algn="ctr">
              <a:lnSpc>
                <a:spcPts val="7102"/>
              </a:lnSpc>
            </a:pPr>
            <a:r>
              <a:rPr lang="en-US" sz="6000" spc="64" u="sng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5%</a:t>
            </a:r>
            <a:r>
              <a:rPr lang="en-US" sz="6000" spc="64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?</a:t>
            </a:r>
            <a:r>
              <a:rPr lang="en-US" sz="6000" spc="64" u="sng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028700" y="8757028"/>
            <a:ext cx="4101974" cy="528337"/>
          </a:xfrm>
          <a:custGeom>
            <a:avLst/>
            <a:gdLst/>
            <a:ahLst/>
            <a:cxnLst/>
            <a:rect r="r" b="b" t="t" l="l"/>
            <a:pathLst>
              <a:path h="528337" w="4101974">
                <a:moveTo>
                  <a:pt x="0" y="0"/>
                </a:moveTo>
                <a:lnTo>
                  <a:pt x="4101974" y="0"/>
                </a:lnTo>
                <a:lnTo>
                  <a:pt x="4101974" y="528338"/>
                </a:lnTo>
                <a:lnTo>
                  <a:pt x="0" y="5283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E416B">
                <a:alpha val="100000"/>
              </a:srgbClr>
            </a:gs>
            <a:gs pos="50000">
              <a:srgbClr val="0A365B">
                <a:alpha val="100000"/>
              </a:srgbClr>
            </a:gs>
            <a:gs pos="100000">
              <a:srgbClr val="000000">
                <a:alpha val="100000"/>
              </a:srgbClr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325386" y="2825607"/>
            <a:ext cx="15637226" cy="1886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02"/>
              </a:lnSpc>
            </a:pPr>
            <a:r>
              <a:rPr lang="en-US" sz="4800" spc="64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Historically, when </a:t>
            </a:r>
            <a:r>
              <a:rPr lang="en-US" b="true" sz="4800" spc="64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headline</a:t>
            </a:r>
            <a:r>
              <a:rPr lang="en-US" sz="4800" spc="64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b="true" sz="4800" spc="64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inflation</a:t>
            </a:r>
            <a:r>
              <a:rPr lang="en-US" sz="4800" spc="64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4800" spc="64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is</a:t>
            </a:r>
            <a:r>
              <a:rPr lang="en-US" b="true" sz="4800" spc="64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 above 5% </a:t>
            </a:r>
            <a:r>
              <a:rPr lang="en-US" sz="4800" spc="64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and </a:t>
            </a:r>
            <a:r>
              <a:rPr lang="en-US" b="true" sz="4800" spc="64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unemployment</a:t>
            </a:r>
            <a:r>
              <a:rPr lang="en-US" sz="4800" spc="64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4800" spc="64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is</a:t>
            </a:r>
            <a:r>
              <a:rPr lang="en-US" b="true" sz="4800" spc="64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 below 5%</a:t>
            </a:r>
            <a:r>
              <a:rPr lang="en-US" sz="4800" spc="64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,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325386" y="4823018"/>
            <a:ext cx="15637226" cy="9825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02"/>
              </a:lnSpc>
            </a:pPr>
            <a:r>
              <a:rPr lang="en-US" b="true" sz="4800" spc="64">
                <a:solidFill>
                  <a:srgbClr val="F18C21"/>
                </a:solidFill>
                <a:latin typeface="Arimo Bold"/>
                <a:ea typeface="Arimo Bold"/>
                <a:cs typeface="Arimo Bold"/>
                <a:sym typeface="Arimo Bold"/>
              </a:rPr>
              <a:t>THERE IS A </a:t>
            </a:r>
            <a:r>
              <a:rPr lang="en-US" b="true" sz="4800" spc="64" u="sng">
                <a:solidFill>
                  <a:srgbClr val="F18C21"/>
                </a:solidFill>
                <a:latin typeface="Arimo Bold"/>
                <a:ea typeface="Arimo Bold"/>
                <a:cs typeface="Arimo Bold"/>
                <a:sym typeface="Arimo Bold"/>
              </a:rPr>
              <a:t>100% CHANCE</a:t>
            </a:r>
            <a:r>
              <a:rPr lang="en-US" b="true" sz="4800" spc="64">
                <a:solidFill>
                  <a:srgbClr val="F18C21"/>
                </a:solidFill>
                <a:latin typeface="Arimo Bold"/>
                <a:ea typeface="Arimo Bold"/>
                <a:cs typeface="Arimo Bold"/>
                <a:sym typeface="Arimo Bold"/>
              </a:rPr>
              <a:t> OF A RECESSION.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325386" y="5944909"/>
            <a:ext cx="15637226" cy="9539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02"/>
              </a:lnSpc>
            </a:pPr>
            <a:r>
              <a:rPr lang="en-US" sz="4800" spc="64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This happened in Q4 of 2021.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325386" y="6743249"/>
            <a:ext cx="15637226" cy="10112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50"/>
              </a:lnSpc>
            </a:pPr>
            <a:r>
              <a:rPr lang="en-US" sz="2100" i="true" spc="64">
                <a:solidFill>
                  <a:srgbClr val="FFFFFF"/>
                </a:solidFill>
                <a:latin typeface="Montserrat Light Italics"/>
                <a:ea typeface="Montserrat Light Italics"/>
                <a:cs typeface="Montserrat Light Italics"/>
                <a:sym typeface="Montserrat Light Italics"/>
              </a:rPr>
              <a:t>Source: Department of Labor and Statistics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028700" y="8757028"/>
            <a:ext cx="4101974" cy="528337"/>
          </a:xfrm>
          <a:custGeom>
            <a:avLst/>
            <a:gdLst/>
            <a:ahLst/>
            <a:cxnLst/>
            <a:rect r="r" b="b" t="t" l="l"/>
            <a:pathLst>
              <a:path h="528337" w="4101974">
                <a:moveTo>
                  <a:pt x="0" y="0"/>
                </a:moveTo>
                <a:lnTo>
                  <a:pt x="4101974" y="0"/>
                </a:lnTo>
                <a:lnTo>
                  <a:pt x="4101974" y="528338"/>
                </a:lnTo>
                <a:lnTo>
                  <a:pt x="0" y="5283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E416B">
                <a:alpha val="100000"/>
              </a:srgbClr>
            </a:gs>
            <a:gs pos="50000">
              <a:srgbClr val="0A365B">
                <a:alpha val="100000"/>
              </a:srgbClr>
            </a:gs>
            <a:gs pos="100000">
              <a:srgbClr val="000000">
                <a:alpha val="100000"/>
              </a:srgbClr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819196" y="1622305"/>
            <a:ext cx="14649610" cy="6788844"/>
            <a:chOff x="0" y="0"/>
            <a:chExt cx="19532814" cy="905179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9532854" cy="9051798"/>
            </a:xfrm>
            <a:custGeom>
              <a:avLst/>
              <a:gdLst/>
              <a:ahLst/>
              <a:cxnLst/>
              <a:rect r="r" b="b" t="t" l="l"/>
              <a:pathLst>
                <a:path h="9051798" w="19532854">
                  <a:moveTo>
                    <a:pt x="0" y="0"/>
                  </a:moveTo>
                  <a:lnTo>
                    <a:pt x="19532854" y="0"/>
                  </a:lnTo>
                  <a:lnTo>
                    <a:pt x="19532854" y="9051798"/>
                  </a:lnTo>
                  <a:lnTo>
                    <a:pt x="0" y="9051798"/>
                  </a:lnTo>
                  <a:close/>
                </a:path>
              </a:pathLst>
            </a:custGeom>
            <a:solidFill>
              <a:srgbClr val="0E416B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1957452" y="452107"/>
            <a:ext cx="14373096" cy="7291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4800" spc="64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Mortgage rates plummet in </a:t>
            </a:r>
            <a:r>
              <a:rPr lang="en-US" b="true" sz="4800" spc="64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recessions.</a:t>
            </a:r>
          </a:p>
        </p:txBody>
      </p:sp>
      <p:sp>
        <p:nvSpPr>
          <p:cNvPr name="Freeform 5" id="5" descr="A picture containing text, screenshot, font  Description automatically generated"/>
          <p:cNvSpPr/>
          <p:nvPr/>
        </p:nvSpPr>
        <p:spPr>
          <a:xfrm flipH="false" flipV="false" rot="0">
            <a:off x="2354271" y="2145859"/>
            <a:ext cx="14335450" cy="6126976"/>
          </a:xfrm>
          <a:custGeom>
            <a:avLst/>
            <a:gdLst/>
            <a:ahLst/>
            <a:cxnLst/>
            <a:rect r="r" b="b" t="t" l="l"/>
            <a:pathLst>
              <a:path h="6126976" w="14335450">
                <a:moveTo>
                  <a:pt x="0" y="0"/>
                </a:moveTo>
                <a:lnTo>
                  <a:pt x="14335451" y="0"/>
                </a:lnTo>
                <a:lnTo>
                  <a:pt x="14335451" y="6126976"/>
                </a:lnTo>
                <a:lnTo>
                  <a:pt x="0" y="61269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0427" r="0" b="-8105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5147194" y="3309952"/>
            <a:ext cx="160752" cy="1789587"/>
            <a:chOff x="0" y="0"/>
            <a:chExt cx="214336" cy="238611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14376" cy="2386076"/>
            </a:xfrm>
            <a:custGeom>
              <a:avLst/>
              <a:gdLst/>
              <a:ahLst/>
              <a:cxnLst/>
              <a:rect r="r" b="b" t="t" l="l"/>
              <a:pathLst>
                <a:path h="2386076" w="214376">
                  <a:moveTo>
                    <a:pt x="0" y="0"/>
                  </a:moveTo>
                  <a:lnTo>
                    <a:pt x="214376" y="0"/>
                  </a:lnTo>
                  <a:lnTo>
                    <a:pt x="214376" y="2386076"/>
                  </a:lnTo>
                  <a:lnTo>
                    <a:pt x="0" y="2386076"/>
                  </a:lnTo>
                  <a:close/>
                </a:path>
              </a:pathLst>
            </a:custGeom>
            <a:solidFill>
              <a:srgbClr val="ECC866">
                <a:alpha val="57647"/>
              </a:srgbClr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5591140" y="2568313"/>
            <a:ext cx="288679" cy="1347288"/>
            <a:chOff x="0" y="0"/>
            <a:chExt cx="384906" cy="1796384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384937" cy="1796415"/>
            </a:xfrm>
            <a:custGeom>
              <a:avLst/>
              <a:gdLst/>
              <a:ahLst/>
              <a:cxnLst/>
              <a:rect r="r" b="b" t="t" l="l"/>
              <a:pathLst>
                <a:path h="1796415" w="384937">
                  <a:moveTo>
                    <a:pt x="0" y="0"/>
                  </a:moveTo>
                  <a:lnTo>
                    <a:pt x="384937" y="0"/>
                  </a:lnTo>
                  <a:lnTo>
                    <a:pt x="384937" y="1796415"/>
                  </a:lnTo>
                  <a:lnTo>
                    <a:pt x="0" y="1796415"/>
                  </a:lnTo>
                  <a:close/>
                </a:path>
              </a:pathLst>
            </a:custGeom>
            <a:solidFill>
              <a:srgbClr val="ECC866">
                <a:alpha val="57647"/>
              </a:srgbClr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7893417" y="4990060"/>
            <a:ext cx="140155" cy="558835"/>
            <a:chOff x="0" y="0"/>
            <a:chExt cx="186874" cy="745114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86817" cy="745109"/>
            </a:xfrm>
            <a:custGeom>
              <a:avLst/>
              <a:gdLst/>
              <a:ahLst/>
              <a:cxnLst/>
              <a:rect r="r" b="b" t="t" l="l"/>
              <a:pathLst>
                <a:path h="745109" w="186817">
                  <a:moveTo>
                    <a:pt x="0" y="0"/>
                  </a:moveTo>
                  <a:lnTo>
                    <a:pt x="186817" y="0"/>
                  </a:lnTo>
                  <a:lnTo>
                    <a:pt x="186817" y="745109"/>
                  </a:lnTo>
                  <a:lnTo>
                    <a:pt x="0" y="745109"/>
                  </a:lnTo>
                  <a:close/>
                </a:path>
              </a:pathLst>
            </a:custGeom>
            <a:solidFill>
              <a:srgbClr val="ECC866">
                <a:alpha val="57647"/>
              </a:srgbClr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0814870" y="5961106"/>
            <a:ext cx="154004" cy="558835"/>
            <a:chOff x="0" y="0"/>
            <a:chExt cx="205338" cy="745114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05359" cy="745109"/>
            </a:xfrm>
            <a:custGeom>
              <a:avLst/>
              <a:gdLst/>
              <a:ahLst/>
              <a:cxnLst/>
              <a:rect r="r" b="b" t="t" l="l"/>
              <a:pathLst>
                <a:path h="745109" w="205359">
                  <a:moveTo>
                    <a:pt x="0" y="0"/>
                  </a:moveTo>
                  <a:lnTo>
                    <a:pt x="205359" y="0"/>
                  </a:lnTo>
                  <a:lnTo>
                    <a:pt x="205359" y="745109"/>
                  </a:lnTo>
                  <a:lnTo>
                    <a:pt x="0" y="745109"/>
                  </a:lnTo>
                  <a:close/>
                </a:path>
              </a:pathLst>
            </a:custGeom>
            <a:solidFill>
              <a:srgbClr val="ECC866">
                <a:alpha val="57647"/>
              </a:srgbClr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12383414" y="6091511"/>
            <a:ext cx="308094" cy="678821"/>
            <a:chOff x="0" y="0"/>
            <a:chExt cx="410792" cy="905094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410845" cy="905129"/>
            </a:xfrm>
            <a:custGeom>
              <a:avLst/>
              <a:gdLst/>
              <a:ahLst/>
              <a:cxnLst/>
              <a:rect r="r" b="b" t="t" l="l"/>
              <a:pathLst>
                <a:path h="905129" w="410845">
                  <a:moveTo>
                    <a:pt x="0" y="0"/>
                  </a:moveTo>
                  <a:lnTo>
                    <a:pt x="410845" y="0"/>
                  </a:lnTo>
                  <a:lnTo>
                    <a:pt x="410845" y="905129"/>
                  </a:lnTo>
                  <a:lnTo>
                    <a:pt x="0" y="905129"/>
                  </a:lnTo>
                  <a:close/>
                </a:path>
              </a:pathLst>
            </a:custGeom>
            <a:solidFill>
              <a:srgbClr val="ECC866">
                <a:alpha val="57647"/>
              </a:srgbClr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15425294" y="6980480"/>
            <a:ext cx="87306" cy="414707"/>
            <a:chOff x="0" y="0"/>
            <a:chExt cx="116408" cy="552942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16459" cy="552958"/>
            </a:xfrm>
            <a:custGeom>
              <a:avLst/>
              <a:gdLst/>
              <a:ahLst/>
              <a:cxnLst/>
              <a:rect r="r" b="b" t="t" l="l"/>
              <a:pathLst>
                <a:path h="552958" w="116459">
                  <a:moveTo>
                    <a:pt x="0" y="0"/>
                  </a:moveTo>
                  <a:lnTo>
                    <a:pt x="116459" y="0"/>
                  </a:lnTo>
                  <a:lnTo>
                    <a:pt x="116459" y="552958"/>
                  </a:lnTo>
                  <a:lnTo>
                    <a:pt x="0" y="552958"/>
                  </a:lnTo>
                  <a:close/>
                </a:path>
              </a:pathLst>
            </a:custGeom>
            <a:solidFill>
              <a:srgbClr val="ECC866">
                <a:alpha val="57647"/>
              </a:srgbClr>
            </a:solidFill>
          </p:spPr>
        </p:sp>
      </p:grpSp>
      <p:sp>
        <p:nvSpPr>
          <p:cNvPr name="TextBox 18" id="18"/>
          <p:cNvSpPr txBox="true"/>
          <p:nvPr/>
        </p:nvSpPr>
        <p:spPr>
          <a:xfrm rot="0">
            <a:off x="13671511" y="6450160"/>
            <a:ext cx="2361733" cy="2929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3.75% to 2.75%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137648" y="5374595"/>
            <a:ext cx="2879668" cy="2929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7.375% to 6.75%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7437852" y="4854125"/>
            <a:ext cx="2879668" cy="2929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11% to 8.75%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5248994" y="3013960"/>
            <a:ext cx="2879668" cy="2929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18% to 13%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2787146" y="3633682"/>
            <a:ext cx="2879668" cy="2929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16% to 11.75%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2300966" y="5689832"/>
            <a:ext cx="2879668" cy="2929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6% to 4.875%</a:t>
            </a:r>
          </a:p>
        </p:txBody>
      </p:sp>
      <p:grpSp>
        <p:nvGrpSpPr>
          <p:cNvPr name="Group 24" id="24"/>
          <p:cNvGrpSpPr/>
          <p:nvPr/>
        </p:nvGrpSpPr>
        <p:grpSpPr>
          <a:xfrm rot="0">
            <a:off x="2695705" y="1869499"/>
            <a:ext cx="707724" cy="99459"/>
            <a:chOff x="0" y="0"/>
            <a:chExt cx="943632" cy="132612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943610" cy="132588"/>
            </a:xfrm>
            <a:custGeom>
              <a:avLst/>
              <a:gdLst/>
              <a:ahLst/>
              <a:cxnLst/>
              <a:rect r="r" b="b" t="t" l="l"/>
              <a:pathLst>
                <a:path h="132588" w="943610">
                  <a:moveTo>
                    <a:pt x="0" y="0"/>
                  </a:moveTo>
                  <a:lnTo>
                    <a:pt x="943610" y="0"/>
                  </a:lnTo>
                  <a:lnTo>
                    <a:pt x="943610" y="132588"/>
                  </a:lnTo>
                  <a:lnTo>
                    <a:pt x="0" y="13258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6" id="26"/>
          <p:cNvGrpSpPr/>
          <p:nvPr/>
        </p:nvGrpSpPr>
        <p:grpSpPr>
          <a:xfrm rot="0">
            <a:off x="7163357" y="1869499"/>
            <a:ext cx="707724" cy="99459"/>
            <a:chOff x="0" y="0"/>
            <a:chExt cx="943632" cy="132612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943610" cy="132588"/>
            </a:xfrm>
            <a:custGeom>
              <a:avLst/>
              <a:gdLst/>
              <a:ahLst/>
              <a:cxnLst/>
              <a:rect r="r" b="b" t="t" l="l"/>
              <a:pathLst>
                <a:path h="132588" w="943610">
                  <a:moveTo>
                    <a:pt x="0" y="0"/>
                  </a:moveTo>
                  <a:lnTo>
                    <a:pt x="943610" y="0"/>
                  </a:lnTo>
                  <a:lnTo>
                    <a:pt x="943610" y="132588"/>
                  </a:lnTo>
                  <a:lnTo>
                    <a:pt x="0" y="132588"/>
                  </a:lnTo>
                  <a:close/>
                </a:path>
              </a:pathLst>
            </a:custGeom>
            <a:solidFill>
              <a:srgbClr val="BFBFBF">
                <a:alpha val="46275"/>
              </a:srgbClr>
            </a:solidFill>
          </p:spPr>
        </p:sp>
      </p:grpSp>
      <p:sp>
        <p:nvSpPr>
          <p:cNvPr name="TextBox 28" id="28"/>
          <p:cNvSpPr txBox="true"/>
          <p:nvPr/>
        </p:nvSpPr>
        <p:spPr>
          <a:xfrm rot="0">
            <a:off x="3520250" y="1757200"/>
            <a:ext cx="4281728" cy="3240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30-year fixed mortgage rate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7980980" y="1757200"/>
            <a:ext cx="4281728" cy="3240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Recessions</a:t>
            </a:r>
          </a:p>
        </p:txBody>
      </p:sp>
      <p:grpSp>
        <p:nvGrpSpPr>
          <p:cNvPr name="Group 30" id="30"/>
          <p:cNvGrpSpPr/>
          <p:nvPr/>
        </p:nvGrpSpPr>
        <p:grpSpPr>
          <a:xfrm rot="0">
            <a:off x="10575402" y="5713244"/>
            <a:ext cx="1995150" cy="301341"/>
            <a:chOff x="0" y="0"/>
            <a:chExt cx="2660200" cy="401788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2660142" cy="401828"/>
            </a:xfrm>
            <a:custGeom>
              <a:avLst/>
              <a:gdLst/>
              <a:ahLst/>
              <a:cxnLst/>
              <a:rect r="r" b="b" t="t" l="l"/>
              <a:pathLst>
                <a:path h="401828" w="2660142">
                  <a:moveTo>
                    <a:pt x="0" y="0"/>
                  </a:moveTo>
                  <a:lnTo>
                    <a:pt x="2660142" y="0"/>
                  </a:lnTo>
                  <a:lnTo>
                    <a:pt x="2660142" y="401828"/>
                  </a:lnTo>
                  <a:lnTo>
                    <a:pt x="0" y="401828"/>
                  </a:lnTo>
                  <a:close/>
                </a:path>
              </a:pathLst>
            </a:custGeom>
            <a:solidFill>
              <a:srgbClr val="AE8625"/>
            </a:solidFill>
          </p:spPr>
        </p:sp>
        <p:sp>
          <p:nvSpPr>
            <p:cNvPr name="TextBox 32" id="32"/>
            <p:cNvSpPr txBox="true"/>
            <p:nvPr/>
          </p:nvSpPr>
          <p:spPr>
            <a:xfrm>
              <a:off x="0" y="-19050"/>
              <a:ext cx="2660200" cy="4208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20"/>
                </a:lnSpc>
              </a:pPr>
              <a:r>
                <a:rPr lang="en-US" sz="1350" b="true">
                  <a:solidFill>
                    <a:srgbClr val="FFFFFF"/>
                  </a:solidFill>
                  <a:latin typeface="Arimo Bold"/>
                  <a:ea typeface="Arimo Bold"/>
                  <a:cs typeface="Arimo Bold"/>
                  <a:sym typeface="Arimo Bold"/>
                </a:rPr>
                <a:t>+3.25mm qualified</a:t>
              </a:r>
            </a:p>
          </p:txBody>
        </p:sp>
      </p:grpSp>
      <p:grpSp>
        <p:nvGrpSpPr>
          <p:cNvPr name="Group 33" id="33"/>
          <p:cNvGrpSpPr/>
          <p:nvPr/>
        </p:nvGrpSpPr>
        <p:grpSpPr>
          <a:xfrm rot="0">
            <a:off x="7853750" y="5233127"/>
            <a:ext cx="1995150" cy="301341"/>
            <a:chOff x="0" y="0"/>
            <a:chExt cx="2660200" cy="401788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2660142" cy="401828"/>
            </a:xfrm>
            <a:custGeom>
              <a:avLst/>
              <a:gdLst/>
              <a:ahLst/>
              <a:cxnLst/>
              <a:rect r="r" b="b" t="t" l="l"/>
              <a:pathLst>
                <a:path h="401828" w="2660142">
                  <a:moveTo>
                    <a:pt x="0" y="0"/>
                  </a:moveTo>
                  <a:lnTo>
                    <a:pt x="2660142" y="0"/>
                  </a:lnTo>
                  <a:lnTo>
                    <a:pt x="2660142" y="401828"/>
                  </a:lnTo>
                  <a:lnTo>
                    <a:pt x="0" y="401828"/>
                  </a:lnTo>
                  <a:close/>
                </a:path>
              </a:pathLst>
            </a:custGeom>
            <a:solidFill>
              <a:srgbClr val="AE8625"/>
            </a:solidFill>
          </p:spPr>
        </p:sp>
        <p:sp>
          <p:nvSpPr>
            <p:cNvPr name="TextBox 35" id="35"/>
            <p:cNvSpPr txBox="true"/>
            <p:nvPr/>
          </p:nvSpPr>
          <p:spPr>
            <a:xfrm>
              <a:off x="0" y="-19050"/>
              <a:ext cx="2660200" cy="4208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20"/>
                </a:lnSpc>
              </a:pPr>
              <a:r>
                <a:rPr lang="en-US" sz="1350" b="true">
                  <a:solidFill>
                    <a:srgbClr val="FFFFFF"/>
                  </a:solidFill>
                  <a:latin typeface="Arimo Bold"/>
                  <a:ea typeface="Arimo Bold"/>
                  <a:cs typeface="Arimo Bold"/>
                  <a:sym typeface="Arimo Bold"/>
                </a:rPr>
                <a:t>+11.25mm qualified</a:t>
              </a:r>
            </a:p>
          </p:txBody>
        </p:sp>
      </p:grpSp>
      <p:grpSp>
        <p:nvGrpSpPr>
          <p:cNvPr name="Group 36" id="36"/>
          <p:cNvGrpSpPr/>
          <p:nvPr/>
        </p:nvGrpSpPr>
        <p:grpSpPr>
          <a:xfrm rot="0">
            <a:off x="5674533" y="3381410"/>
            <a:ext cx="1995150" cy="301341"/>
            <a:chOff x="0" y="0"/>
            <a:chExt cx="2660200" cy="401788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2660142" cy="401828"/>
            </a:xfrm>
            <a:custGeom>
              <a:avLst/>
              <a:gdLst/>
              <a:ahLst/>
              <a:cxnLst/>
              <a:rect r="r" b="b" t="t" l="l"/>
              <a:pathLst>
                <a:path h="401828" w="2660142">
                  <a:moveTo>
                    <a:pt x="0" y="0"/>
                  </a:moveTo>
                  <a:lnTo>
                    <a:pt x="2660142" y="0"/>
                  </a:lnTo>
                  <a:lnTo>
                    <a:pt x="2660142" y="401828"/>
                  </a:lnTo>
                  <a:lnTo>
                    <a:pt x="0" y="401828"/>
                  </a:lnTo>
                  <a:close/>
                </a:path>
              </a:pathLst>
            </a:custGeom>
            <a:solidFill>
              <a:srgbClr val="AE8625"/>
            </a:solidFill>
          </p:spPr>
        </p:sp>
        <p:sp>
          <p:nvSpPr>
            <p:cNvPr name="TextBox 38" id="38"/>
            <p:cNvSpPr txBox="true"/>
            <p:nvPr/>
          </p:nvSpPr>
          <p:spPr>
            <a:xfrm>
              <a:off x="0" y="-19050"/>
              <a:ext cx="2660200" cy="4208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20"/>
                </a:lnSpc>
              </a:pPr>
              <a:r>
                <a:rPr lang="en-US" sz="1350" b="true">
                  <a:solidFill>
                    <a:srgbClr val="FFFFFF"/>
                  </a:solidFill>
                  <a:latin typeface="Arimo Bold"/>
                  <a:ea typeface="Arimo Bold"/>
                  <a:cs typeface="Arimo Bold"/>
                  <a:sym typeface="Arimo Bold"/>
                </a:rPr>
                <a:t>+20mm qualified</a:t>
              </a:r>
            </a:p>
          </p:txBody>
        </p:sp>
      </p:grpSp>
      <p:grpSp>
        <p:nvGrpSpPr>
          <p:cNvPr name="Group 39" id="39"/>
          <p:cNvGrpSpPr/>
          <p:nvPr/>
        </p:nvGrpSpPr>
        <p:grpSpPr>
          <a:xfrm rot="0">
            <a:off x="3229404" y="4001158"/>
            <a:ext cx="1995150" cy="301341"/>
            <a:chOff x="0" y="0"/>
            <a:chExt cx="2660200" cy="401788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2660142" cy="401828"/>
            </a:xfrm>
            <a:custGeom>
              <a:avLst/>
              <a:gdLst/>
              <a:ahLst/>
              <a:cxnLst/>
              <a:rect r="r" b="b" t="t" l="l"/>
              <a:pathLst>
                <a:path h="401828" w="2660142">
                  <a:moveTo>
                    <a:pt x="0" y="0"/>
                  </a:moveTo>
                  <a:lnTo>
                    <a:pt x="2660142" y="0"/>
                  </a:lnTo>
                  <a:lnTo>
                    <a:pt x="2660142" y="401828"/>
                  </a:lnTo>
                  <a:lnTo>
                    <a:pt x="0" y="401828"/>
                  </a:lnTo>
                  <a:close/>
                </a:path>
              </a:pathLst>
            </a:custGeom>
            <a:solidFill>
              <a:srgbClr val="AE8625"/>
            </a:solidFill>
          </p:spPr>
        </p:sp>
        <p:sp>
          <p:nvSpPr>
            <p:cNvPr name="TextBox 41" id="41"/>
            <p:cNvSpPr txBox="true"/>
            <p:nvPr/>
          </p:nvSpPr>
          <p:spPr>
            <a:xfrm>
              <a:off x="0" y="-19050"/>
              <a:ext cx="2660200" cy="4208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20"/>
                </a:lnSpc>
              </a:pPr>
              <a:r>
                <a:rPr lang="en-US" sz="1350" b="true">
                  <a:solidFill>
                    <a:srgbClr val="FFFFFF"/>
                  </a:solidFill>
                  <a:latin typeface="Arimo Bold"/>
                  <a:ea typeface="Arimo Bold"/>
                  <a:cs typeface="Arimo Bold"/>
                  <a:sym typeface="Arimo Bold"/>
                </a:rPr>
                <a:t>+21.25mm qualified</a:t>
              </a:r>
            </a:p>
          </p:txBody>
        </p:sp>
      </p:grpSp>
      <p:grpSp>
        <p:nvGrpSpPr>
          <p:cNvPr name="Group 42" id="42"/>
          <p:cNvGrpSpPr/>
          <p:nvPr/>
        </p:nvGrpSpPr>
        <p:grpSpPr>
          <a:xfrm rot="0">
            <a:off x="12743224" y="6043186"/>
            <a:ext cx="1995150" cy="301341"/>
            <a:chOff x="0" y="0"/>
            <a:chExt cx="2660200" cy="401788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2660142" cy="401828"/>
            </a:xfrm>
            <a:custGeom>
              <a:avLst/>
              <a:gdLst/>
              <a:ahLst/>
              <a:cxnLst/>
              <a:rect r="r" b="b" t="t" l="l"/>
              <a:pathLst>
                <a:path h="401828" w="2660142">
                  <a:moveTo>
                    <a:pt x="0" y="0"/>
                  </a:moveTo>
                  <a:lnTo>
                    <a:pt x="2660142" y="0"/>
                  </a:lnTo>
                  <a:lnTo>
                    <a:pt x="2660142" y="401828"/>
                  </a:lnTo>
                  <a:lnTo>
                    <a:pt x="0" y="401828"/>
                  </a:lnTo>
                  <a:close/>
                </a:path>
              </a:pathLst>
            </a:custGeom>
            <a:solidFill>
              <a:srgbClr val="AE8625"/>
            </a:solidFill>
          </p:spPr>
        </p:sp>
        <p:sp>
          <p:nvSpPr>
            <p:cNvPr name="TextBox 44" id="44"/>
            <p:cNvSpPr txBox="true"/>
            <p:nvPr/>
          </p:nvSpPr>
          <p:spPr>
            <a:xfrm>
              <a:off x="0" y="-19050"/>
              <a:ext cx="2660200" cy="4208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20"/>
                </a:lnSpc>
              </a:pPr>
              <a:r>
                <a:rPr lang="en-US" sz="1350" b="true">
                  <a:solidFill>
                    <a:srgbClr val="FFFFFF"/>
                  </a:solidFill>
                  <a:latin typeface="Arimo Bold"/>
                  <a:ea typeface="Arimo Bold"/>
                  <a:cs typeface="Arimo Bold"/>
                  <a:sym typeface="Arimo Bold"/>
                </a:rPr>
                <a:t>+5.6mm qualified</a:t>
              </a:r>
            </a:p>
          </p:txBody>
        </p:sp>
      </p:grpSp>
      <p:grpSp>
        <p:nvGrpSpPr>
          <p:cNvPr name="Group 45" id="45"/>
          <p:cNvGrpSpPr/>
          <p:nvPr/>
        </p:nvGrpSpPr>
        <p:grpSpPr>
          <a:xfrm rot="0">
            <a:off x="13854802" y="6785792"/>
            <a:ext cx="1995150" cy="301341"/>
            <a:chOff x="0" y="0"/>
            <a:chExt cx="2660200" cy="401788"/>
          </a:xfrm>
        </p:grpSpPr>
        <p:sp>
          <p:nvSpPr>
            <p:cNvPr name="Freeform 46" id="46"/>
            <p:cNvSpPr/>
            <p:nvPr/>
          </p:nvSpPr>
          <p:spPr>
            <a:xfrm flipH="false" flipV="false" rot="0">
              <a:off x="0" y="0"/>
              <a:ext cx="2660142" cy="401828"/>
            </a:xfrm>
            <a:custGeom>
              <a:avLst/>
              <a:gdLst/>
              <a:ahLst/>
              <a:cxnLst/>
              <a:rect r="r" b="b" t="t" l="l"/>
              <a:pathLst>
                <a:path h="401828" w="2660142">
                  <a:moveTo>
                    <a:pt x="0" y="0"/>
                  </a:moveTo>
                  <a:lnTo>
                    <a:pt x="2660142" y="0"/>
                  </a:lnTo>
                  <a:lnTo>
                    <a:pt x="2660142" y="401828"/>
                  </a:lnTo>
                  <a:lnTo>
                    <a:pt x="0" y="401828"/>
                  </a:lnTo>
                  <a:close/>
                </a:path>
              </a:pathLst>
            </a:custGeom>
            <a:solidFill>
              <a:srgbClr val="AE8625"/>
            </a:solidFill>
          </p:spPr>
        </p:sp>
        <p:sp>
          <p:nvSpPr>
            <p:cNvPr name="TextBox 47" id="47"/>
            <p:cNvSpPr txBox="true"/>
            <p:nvPr/>
          </p:nvSpPr>
          <p:spPr>
            <a:xfrm>
              <a:off x="0" y="-19050"/>
              <a:ext cx="2660200" cy="4208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20"/>
                </a:lnSpc>
              </a:pPr>
              <a:r>
                <a:rPr lang="en-US" sz="1350" b="true">
                  <a:solidFill>
                    <a:srgbClr val="FFFFFF"/>
                  </a:solidFill>
                  <a:latin typeface="Arimo Bold"/>
                  <a:ea typeface="Arimo Bold"/>
                  <a:cs typeface="Arimo Bold"/>
                  <a:sym typeface="Arimo Bold"/>
                </a:rPr>
                <a:t>+5mm qualified</a:t>
              </a:r>
            </a:p>
          </p:txBody>
        </p:sp>
      </p:grpSp>
      <p:sp>
        <p:nvSpPr>
          <p:cNvPr name="TextBox 48" id="48"/>
          <p:cNvSpPr txBox="true"/>
          <p:nvPr/>
        </p:nvSpPr>
        <p:spPr>
          <a:xfrm rot="0">
            <a:off x="1819195" y="8988044"/>
            <a:ext cx="3597664" cy="300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80"/>
              </a:lnSpc>
            </a:pPr>
            <a:r>
              <a:rPr lang="en-US" sz="1650" i="true" spc="64">
                <a:solidFill>
                  <a:srgbClr val="FFFFFF"/>
                </a:solidFill>
                <a:latin typeface="Montserrat Light Italics"/>
                <a:ea typeface="Montserrat Light Italics"/>
                <a:cs typeface="Montserrat Light Italics"/>
                <a:sym typeface="Montserrat Light Italics"/>
              </a:rPr>
              <a:t>Source: Freddie Mac</a:t>
            </a:r>
          </a:p>
        </p:txBody>
      </p:sp>
      <p:grpSp>
        <p:nvGrpSpPr>
          <p:cNvPr name="Group 49" id="49"/>
          <p:cNvGrpSpPr/>
          <p:nvPr/>
        </p:nvGrpSpPr>
        <p:grpSpPr>
          <a:xfrm rot="0">
            <a:off x="3680714" y="5099537"/>
            <a:ext cx="269749" cy="800167"/>
            <a:chOff x="0" y="0"/>
            <a:chExt cx="359666" cy="1066890"/>
          </a:xfrm>
        </p:grpSpPr>
        <p:sp>
          <p:nvSpPr>
            <p:cNvPr name="Freeform 50" id="50"/>
            <p:cNvSpPr/>
            <p:nvPr/>
          </p:nvSpPr>
          <p:spPr>
            <a:xfrm flipH="false" flipV="false" rot="0">
              <a:off x="0" y="0"/>
              <a:ext cx="359664" cy="1066927"/>
            </a:xfrm>
            <a:custGeom>
              <a:avLst/>
              <a:gdLst/>
              <a:ahLst/>
              <a:cxnLst/>
              <a:rect r="r" b="b" t="t" l="l"/>
              <a:pathLst>
                <a:path h="1066927" w="359664">
                  <a:moveTo>
                    <a:pt x="0" y="0"/>
                  </a:moveTo>
                  <a:lnTo>
                    <a:pt x="359664" y="0"/>
                  </a:lnTo>
                  <a:lnTo>
                    <a:pt x="359664" y="1066927"/>
                  </a:lnTo>
                  <a:lnTo>
                    <a:pt x="0" y="1066927"/>
                  </a:lnTo>
                  <a:close/>
                </a:path>
              </a:pathLst>
            </a:custGeom>
            <a:solidFill>
              <a:srgbClr val="ECC866">
                <a:alpha val="57647"/>
              </a:srgbClr>
            </a:solidFill>
          </p:spPr>
        </p:sp>
      </p:grpSp>
      <p:sp>
        <p:nvSpPr>
          <p:cNvPr name="TextBox 51" id="51"/>
          <p:cNvSpPr txBox="true"/>
          <p:nvPr/>
        </p:nvSpPr>
        <p:spPr>
          <a:xfrm rot="0">
            <a:off x="2907629" y="5932684"/>
            <a:ext cx="2879668" cy="3431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10% to 9%</a:t>
            </a:r>
          </a:p>
        </p:txBody>
      </p:sp>
      <p:grpSp>
        <p:nvGrpSpPr>
          <p:cNvPr name="Group 52" id="52"/>
          <p:cNvGrpSpPr/>
          <p:nvPr/>
        </p:nvGrpSpPr>
        <p:grpSpPr>
          <a:xfrm rot="0">
            <a:off x="3349887" y="6296374"/>
            <a:ext cx="1995150" cy="301341"/>
            <a:chOff x="0" y="0"/>
            <a:chExt cx="2660200" cy="401788"/>
          </a:xfrm>
        </p:grpSpPr>
        <p:sp>
          <p:nvSpPr>
            <p:cNvPr name="Freeform 53" id="53"/>
            <p:cNvSpPr/>
            <p:nvPr/>
          </p:nvSpPr>
          <p:spPr>
            <a:xfrm flipH="false" flipV="false" rot="0">
              <a:off x="0" y="0"/>
              <a:ext cx="2660142" cy="401828"/>
            </a:xfrm>
            <a:custGeom>
              <a:avLst/>
              <a:gdLst/>
              <a:ahLst/>
              <a:cxnLst/>
              <a:rect r="r" b="b" t="t" l="l"/>
              <a:pathLst>
                <a:path h="401828" w="2660142">
                  <a:moveTo>
                    <a:pt x="0" y="0"/>
                  </a:moveTo>
                  <a:lnTo>
                    <a:pt x="2660142" y="0"/>
                  </a:lnTo>
                  <a:lnTo>
                    <a:pt x="2660142" y="401828"/>
                  </a:lnTo>
                  <a:lnTo>
                    <a:pt x="0" y="401828"/>
                  </a:lnTo>
                  <a:close/>
                </a:path>
              </a:pathLst>
            </a:custGeom>
            <a:solidFill>
              <a:srgbClr val="AE8625"/>
            </a:solidFill>
          </p:spPr>
        </p:sp>
        <p:sp>
          <p:nvSpPr>
            <p:cNvPr name="TextBox 54" id="54"/>
            <p:cNvSpPr txBox="true"/>
            <p:nvPr/>
          </p:nvSpPr>
          <p:spPr>
            <a:xfrm>
              <a:off x="0" y="-19050"/>
              <a:ext cx="2660200" cy="4208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20"/>
                </a:lnSpc>
              </a:pPr>
              <a:r>
                <a:rPr lang="en-US" sz="1350" b="true">
                  <a:solidFill>
                    <a:srgbClr val="FFFFFF"/>
                  </a:solidFill>
                  <a:latin typeface="Arimo Bold"/>
                  <a:ea typeface="Arimo Bold"/>
                  <a:cs typeface="Arimo Bold"/>
                  <a:sym typeface="Arimo Bold"/>
                </a:rPr>
                <a:t>+5mm qualified</a:t>
              </a:r>
            </a:p>
          </p:txBody>
        </p:sp>
      </p:grpSp>
      <p:sp>
        <p:nvSpPr>
          <p:cNvPr name="Freeform 55" id="55" descr="Special MBS Highway offers for NAMB"/>
          <p:cNvSpPr/>
          <p:nvPr/>
        </p:nvSpPr>
        <p:spPr>
          <a:xfrm flipH="false" flipV="false" rot="0">
            <a:off x="4049256" y="8592124"/>
            <a:ext cx="2208396" cy="1082261"/>
          </a:xfrm>
          <a:custGeom>
            <a:avLst/>
            <a:gdLst/>
            <a:ahLst/>
            <a:cxnLst/>
            <a:rect r="r" b="b" t="t" l="l"/>
            <a:pathLst>
              <a:path h="1082261" w="2208396">
                <a:moveTo>
                  <a:pt x="0" y="0"/>
                </a:moveTo>
                <a:lnTo>
                  <a:pt x="2208396" y="0"/>
                </a:lnTo>
                <a:lnTo>
                  <a:pt x="2208396" y="1082260"/>
                </a:lnTo>
                <a:lnTo>
                  <a:pt x="0" y="10822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6" id="56"/>
          <p:cNvSpPr/>
          <p:nvPr/>
        </p:nvSpPr>
        <p:spPr>
          <a:xfrm flipH="false" flipV="false" rot="0">
            <a:off x="13157326" y="8729963"/>
            <a:ext cx="4101974" cy="528337"/>
          </a:xfrm>
          <a:custGeom>
            <a:avLst/>
            <a:gdLst/>
            <a:ahLst/>
            <a:cxnLst/>
            <a:rect r="r" b="b" t="t" l="l"/>
            <a:pathLst>
              <a:path h="528337" w="4101974">
                <a:moveTo>
                  <a:pt x="0" y="0"/>
                </a:moveTo>
                <a:lnTo>
                  <a:pt x="4101974" y="0"/>
                </a:lnTo>
                <a:lnTo>
                  <a:pt x="4101974" y="528337"/>
                </a:lnTo>
                <a:lnTo>
                  <a:pt x="0" y="52833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E416B">
                <a:alpha val="100000"/>
              </a:srgbClr>
            </a:gs>
            <a:gs pos="50000">
              <a:srgbClr val="0A365B">
                <a:alpha val="100000"/>
              </a:srgbClr>
            </a:gs>
            <a:gs pos="100000">
              <a:srgbClr val="000000">
                <a:alpha val="100000"/>
              </a:srgbClr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A graph showing the growth of a company  Description automatically generated"/>
          <p:cNvSpPr/>
          <p:nvPr/>
        </p:nvSpPr>
        <p:spPr>
          <a:xfrm flipH="false" flipV="false" rot="0">
            <a:off x="536874" y="2764356"/>
            <a:ext cx="17214252" cy="5834079"/>
          </a:xfrm>
          <a:custGeom>
            <a:avLst/>
            <a:gdLst/>
            <a:ahLst/>
            <a:cxnLst/>
            <a:rect r="r" b="b" t="t" l="l"/>
            <a:pathLst>
              <a:path h="5834079" w="17214252">
                <a:moveTo>
                  <a:pt x="0" y="0"/>
                </a:moveTo>
                <a:lnTo>
                  <a:pt x="17214252" y="0"/>
                </a:lnTo>
                <a:lnTo>
                  <a:pt x="17214252" y="5834079"/>
                </a:lnTo>
                <a:lnTo>
                  <a:pt x="0" y="58340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294" r="0" b="-294"/>
            </a:stretch>
          </a:blipFill>
        </p:spPr>
      </p:sp>
      <p:grpSp>
        <p:nvGrpSpPr>
          <p:cNvPr name="Group 3" id="3"/>
          <p:cNvGrpSpPr/>
          <p:nvPr/>
        </p:nvGrpSpPr>
        <p:grpSpPr>
          <a:xfrm rot="-731294">
            <a:off x="3048834" y="7090098"/>
            <a:ext cx="269732" cy="223457"/>
            <a:chOff x="0" y="0"/>
            <a:chExt cx="359642" cy="29794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59664" cy="297942"/>
            </a:xfrm>
            <a:custGeom>
              <a:avLst/>
              <a:gdLst/>
              <a:ahLst/>
              <a:cxnLst/>
              <a:rect r="r" b="b" t="t" l="l"/>
              <a:pathLst>
                <a:path h="297942" w="359664">
                  <a:moveTo>
                    <a:pt x="0" y="74422"/>
                  </a:moveTo>
                  <a:lnTo>
                    <a:pt x="210693" y="74422"/>
                  </a:lnTo>
                  <a:lnTo>
                    <a:pt x="210693" y="0"/>
                  </a:lnTo>
                  <a:lnTo>
                    <a:pt x="359664" y="148971"/>
                  </a:lnTo>
                  <a:lnTo>
                    <a:pt x="210693" y="297942"/>
                  </a:lnTo>
                  <a:lnTo>
                    <a:pt x="210693" y="223393"/>
                  </a:lnTo>
                  <a:lnTo>
                    <a:pt x="0" y="223393"/>
                  </a:lnTo>
                  <a:close/>
                </a:path>
              </a:pathLst>
            </a:custGeom>
            <a:solidFill>
              <a:srgbClr val="ECC866"/>
            </a:solidFill>
          </p:spPr>
        </p:sp>
      </p:grpSp>
      <p:grpSp>
        <p:nvGrpSpPr>
          <p:cNvPr name="Group 5" id="5"/>
          <p:cNvGrpSpPr/>
          <p:nvPr/>
        </p:nvGrpSpPr>
        <p:grpSpPr>
          <a:xfrm rot="-731294">
            <a:off x="3732528" y="7067754"/>
            <a:ext cx="269732" cy="223457"/>
            <a:chOff x="0" y="0"/>
            <a:chExt cx="359642" cy="29794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59664" cy="297942"/>
            </a:xfrm>
            <a:custGeom>
              <a:avLst/>
              <a:gdLst/>
              <a:ahLst/>
              <a:cxnLst/>
              <a:rect r="r" b="b" t="t" l="l"/>
              <a:pathLst>
                <a:path h="297942" w="359664">
                  <a:moveTo>
                    <a:pt x="0" y="74422"/>
                  </a:moveTo>
                  <a:lnTo>
                    <a:pt x="210693" y="74422"/>
                  </a:lnTo>
                  <a:lnTo>
                    <a:pt x="210693" y="0"/>
                  </a:lnTo>
                  <a:lnTo>
                    <a:pt x="359664" y="148971"/>
                  </a:lnTo>
                  <a:lnTo>
                    <a:pt x="210693" y="297942"/>
                  </a:lnTo>
                  <a:lnTo>
                    <a:pt x="210693" y="223393"/>
                  </a:lnTo>
                  <a:lnTo>
                    <a:pt x="0" y="223393"/>
                  </a:lnTo>
                  <a:close/>
                </a:path>
              </a:pathLst>
            </a:custGeom>
            <a:solidFill>
              <a:srgbClr val="ECC866"/>
            </a:solidFill>
          </p:spPr>
        </p:sp>
      </p:grpSp>
      <p:grpSp>
        <p:nvGrpSpPr>
          <p:cNvPr name="Group 7" id="7"/>
          <p:cNvGrpSpPr/>
          <p:nvPr/>
        </p:nvGrpSpPr>
        <p:grpSpPr>
          <a:xfrm rot="-731294">
            <a:off x="6551589" y="6717954"/>
            <a:ext cx="269732" cy="223457"/>
            <a:chOff x="0" y="0"/>
            <a:chExt cx="359642" cy="29794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59664" cy="297942"/>
            </a:xfrm>
            <a:custGeom>
              <a:avLst/>
              <a:gdLst/>
              <a:ahLst/>
              <a:cxnLst/>
              <a:rect r="r" b="b" t="t" l="l"/>
              <a:pathLst>
                <a:path h="297942" w="359664">
                  <a:moveTo>
                    <a:pt x="0" y="74422"/>
                  </a:moveTo>
                  <a:lnTo>
                    <a:pt x="210693" y="74422"/>
                  </a:lnTo>
                  <a:lnTo>
                    <a:pt x="210693" y="0"/>
                  </a:lnTo>
                  <a:lnTo>
                    <a:pt x="359664" y="148971"/>
                  </a:lnTo>
                  <a:lnTo>
                    <a:pt x="210693" y="297942"/>
                  </a:lnTo>
                  <a:lnTo>
                    <a:pt x="210693" y="223393"/>
                  </a:lnTo>
                  <a:lnTo>
                    <a:pt x="0" y="223393"/>
                  </a:lnTo>
                  <a:close/>
                </a:path>
              </a:pathLst>
            </a:custGeom>
            <a:solidFill>
              <a:srgbClr val="ECC866"/>
            </a:solidFill>
          </p:spPr>
        </p:sp>
      </p:grpSp>
      <p:grpSp>
        <p:nvGrpSpPr>
          <p:cNvPr name="Group 9" id="9"/>
          <p:cNvGrpSpPr/>
          <p:nvPr/>
        </p:nvGrpSpPr>
        <p:grpSpPr>
          <a:xfrm rot="-731294">
            <a:off x="10056214" y="6135105"/>
            <a:ext cx="269731" cy="223456"/>
            <a:chOff x="0" y="0"/>
            <a:chExt cx="359642" cy="297942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359664" cy="297942"/>
            </a:xfrm>
            <a:custGeom>
              <a:avLst/>
              <a:gdLst/>
              <a:ahLst/>
              <a:cxnLst/>
              <a:rect r="r" b="b" t="t" l="l"/>
              <a:pathLst>
                <a:path h="297942" w="359664">
                  <a:moveTo>
                    <a:pt x="0" y="74422"/>
                  </a:moveTo>
                  <a:lnTo>
                    <a:pt x="210693" y="74422"/>
                  </a:lnTo>
                  <a:lnTo>
                    <a:pt x="210693" y="0"/>
                  </a:lnTo>
                  <a:lnTo>
                    <a:pt x="359664" y="148971"/>
                  </a:lnTo>
                  <a:lnTo>
                    <a:pt x="210693" y="297942"/>
                  </a:lnTo>
                  <a:lnTo>
                    <a:pt x="210693" y="223393"/>
                  </a:lnTo>
                  <a:lnTo>
                    <a:pt x="0" y="223393"/>
                  </a:lnTo>
                  <a:close/>
                </a:path>
              </a:pathLst>
            </a:custGeom>
            <a:solidFill>
              <a:srgbClr val="ECC866"/>
            </a:solidFill>
          </p:spPr>
        </p:sp>
      </p:grpSp>
      <p:grpSp>
        <p:nvGrpSpPr>
          <p:cNvPr name="Group 11" id="11"/>
          <p:cNvGrpSpPr/>
          <p:nvPr/>
        </p:nvGrpSpPr>
        <p:grpSpPr>
          <a:xfrm rot="-731294">
            <a:off x="16164714" y="4926573"/>
            <a:ext cx="269732" cy="223456"/>
            <a:chOff x="0" y="0"/>
            <a:chExt cx="359642" cy="297942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359664" cy="297942"/>
            </a:xfrm>
            <a:custGeom>
              <a:avLst/>
              <a:gdLst/>
              <a:ahLst/>
              <a:cxnLst/>
              <a:rect r="r" b="b" t="t" l="l"/>
              <a:pathLst>
                <a:path h="297942" w="359664">
                  <a:moveTo>
                    <a:pt x="0" y="74422"/>
                  </a:moveTo>
                  <a:lnTo>
                    <a:pt x="210693" y="74422"/>
                  </a:lnTo>
                  <a:lnTo>
                    <a:pt x="210693" y="0"/>
                  </a:lnTo>
                  <a:lnTo>
                    <a:pt x="359664" y="148971"/>
                  </a:lnTo>
                  <a:lnTo>
                    <a:pt x="210693" y="297942"/>
                  </a:lnTo>
                  <a:lnTo>
                    <a:pt x="210693" y="223393"/>
                  </a:lnTo>
                  <a:lnTo>
                    <a:pt x="0" y="223393"/>
                  </a:lnTo>
                  <a:close/>
                </a:path>
              </a:pathLst>
            </a:custGeom>
            <a:solidFill>
              <a:srgbClr val="ECC866"/>
            </a:solidFill>
          </p:spPr>
        </p:sp>
      </p:grpSp>
      <p:sp>
        <p:nvSpPr>
          <p:cNvPr name="TextBox 13" id="13"/>
          <p:cNvSpPr txBox="true"/>
          <p:nvPr/>
        </p:nvSpPr>
        <p:spPr>
          <a:xfrm rot="0">
            <a:off x="1957452" y="452107"/>
            <a:ext cx="14373096" cy="14678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4800" spc="64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Housing prices have gone </a:t>
            </a:r>
            <a:r>
              <a:rPr lang="en-US" sz="4800" spc="64" u="sng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up</a:t>
            </a:r>
            <a:r>
              <a:rPr lang="en-US" sz="4800" spc="64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in</a:t>
            </a:r>
          </a:p>
          <a:p>
            <a:pPr algn="ctr">
              <a:lnSpc>
                <a:spcPts val="5759"/>
              </a:lnSpc>
            </a:pPr>
            <a:r>
              <a:rPr lang="en-US" b="true" sz="4800" spc="64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5 of the last 6 recessions.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628314" y="8881202"/>
            <a:ext cx="4909521" cy="300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80"/>
              </a:lnSpc>
            </a:pPr>
            <a:r>
              <a:rPr lang="en-US" sz="1650" i="true" spc="64">
                <a:solidFill>
                  <a:srgbClr val="FFFFFF"/>
                </a:solidFill>
                <a:latin typeface="Montserrat Light Italics"/>
                <a:ea typeface="Montserrat Light Italics"/>
                <a:cs typeface="Montserrat Light Italics"/>
                <a:sym typeface="Montserrat Light Italics"/>
              </a:rPr>
              <a:t>Source: Federal Housing Finance Agency</a:t>
            </a:r>
          </a:p>
        </p:txBody>
      </p:sp>
      <p:sp>
        <p:nvSpPr>
          <p:cNvPr name="Freeform 15" id="15" descr="MBS Highway"/>
          <p:cNvSpPr/>
          <p:nvPr/>
        </p:nvSpPr>
        <p:spPr>
          <a:xfrm flipH="false" flipV="false" rot="0">
            <a:off x="12740812" y="8072538"/>
            <a:ext cx="1746714" cy="437373"/>
          </a:xfrm>
          <a:custGeom>
            <a:avLst/>
            <a:gdLst/>
            <a:ahLst/>
            <a:cxnLst/>
            <a:rect r="r" b="b" t="t" l="l"/>
            <a:pathLst>
              <a:path h="437373" w="1746714">
                <a:moveTo>
                  <a:pt x="0" y="0"/>
                </a:moveTo>
                <a:lnTo>
                  <a:pt x="1746714" y="0"/>
                </a:lnTo>
                <a:lnTo>
                  <a:pt x="1746714" y="437373"/>
                </a:lnTo>
                <a:lnTo>
                  <a:pt x="0" y="43737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-45744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3157326" y="8767520"/>
            <a:ext cx="4101974" cy="528337"/>
          </a:xfrm>
          <a:custGeom>
            <a:avLst/>
            <a:gdLst/>
            <a:ahLst/>
            <a:cxnLst/>
            <a:rect r="r" b="b" t="t" l="l"/>
            <a:pathLst>
              <a:path h="528337" w="4101974">
                <a:moveTo>
                  <a:pt x="0" y="0"/>
                </a:moveTo>
                <a:lnTo>
                  <a:pt x="4101974" y="0"/>
                </a:lnTo>
                <a:lnTo>
                  <a:pt x="4101974" y="528338"/>
                </a:lnTo>
                <a:lnTo>
                  <a:pt x="0" y="52833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DAGPuo4S4X4</dc:identifier>
  <dcterms:modified xsi:type="dcterms:W3CDTF">2011-08-01T06:04:30Z</dcterms:modified>
  <cp:revision>1</cp:revision>
  <dc:title>SNMC Advantage-Buyer-Consultation_082224.pptx</dc:title>
</cp:coreProperties>
</file>