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Canva Sans" charset="1" panose="020B0503030501040103"/>
      <p:regular r:id="rId27"/>
    </p:embeddedFont>
    <p:embeddedFont>
      <p:font typeface="Canva Sans Bold" charset="1" panose="020B0803030501040103"/>
      <p:regular r:id="rId28"/>
    </p:embeddedFont>
    <p:embeddedFont>
      <p:font typeface="Gotham" charset="1" panose="00000000000000000000"/>
      <p:regular r:id="rId29"/>
    </p:embeddedFont>
    <p:embeddedFont>
      <p:font typeface="Nourd" charset="1" panose="00000500000000000000"/>
      <p:regular r:id="rId30"/>
    </p:embeddedFont>
    <p:embeddedFont>
      <p:font typeface="Nourd Bold" charset="1" panose="00000800000000000000"/>
      <p:regular r:id="rId31"/>
    </p:embeddedFont>
    <p:embeddedFont>
      <p:font typeface="The Seasons" charset="1" panose="00000000000000000000"/>
      <p:regular r:id="rId32"/>
    </p:embeddedFont>
    <p:embeddedFont>
      <p:font typeface="Buffalo" charset="1" panose="00000500000000000000"/>
      <p:regular r:id="rId33"/>
    </p:embeddedFont>
    <p:embeddedFont>
      <p:font typeface="Monument" charset="1" panose="000003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 y="1033808"/>
            <a:ext cx="18607826" cy="8461791"/>
            <a:chOff x="0" y="0"/>
            <a:chExt cx="24810435" cy="11282388"/>
          </a:xfrm>
        </p:grpSpPr>
        <p:sp>
          <p:nvSpPr>
            <p:cNvPr name="TextBox 3" id="3"/>
            <p:cNvSpPr txBox="true"/>
            <p:nvPr/>
          </p:nvSpPr>
          <p:spPr>
            <a:xfrm rot="0">
              <a:off x="18120422" y="5305855"/>
              <a:ext cx="2451594" cy="700912"/>
            </a:xfrm>
            <a:prstGeom prst="rect">
              <a:avLst/>
            </a:prstGeom>
          </p:spPr>
          <p:txBody>
            <a:bodyPr anchor="t" rtlCol="false" tIns="0" lIns="0" bIns="0" rIns="0">
              <a:spAutoFit/>
            </a:bodyPr>
            <a:lstStyle/>
            <a:p>
              <a:pPr algn="ctr">
                <a:lnSpc>
                  <a:spcPts val="4473"/>
                </a:lnSpc>
                <a:spcBef>
                  <a:spcPct val="0"/>
                </a:spcBef>
              </a:pPr>
              <a:r>
                <a:rPr lang="en-US" sz="3195">
                  <a:solidFill>
                    <a:srgbClr val="FFFFFF"/>
                  </a:solidFill>
                  <a:latin typeface="Canva Sans"/>
                  <a:ea typeface="Canva Sans"/>
                  <a:cs typeface="Canva Sans"/>
                  <a:sym typeface="Canva Sans"/>
                </a:rPr>
                <a:t>Borrower</a:t>
              </a:r>
            </a:p>
          </p:txBody>
        </p:sp>
        <p:sp>
          <p:nvSpPr>
            <p:cNvPr name="TextBox 4" id="4"/>
            <p:cNvSpPr txBox="true"/>
            <p:nvPr/>
          </p:nvSpPr>
          <p:spPr>
            <a:xfrm rot="0">
              <a:off x="18638529" y="7073042"/>
              <a:ext cx="1415378" cy="700912"/>
            </a:xfrm>
            <a:prstGeom prst="rect">
              <a:avLst/>
            </a:prstGeom>
          </p:spPr>
          <p:txBody>
            <a:bodyPr anchor="t" rtlCol="false" tIns="0" lIns="0" bIns="0" rIns="0">
              <a:spAutoFit/>
            </a:bodyPr>
            <a:lstStyle/>
            <a:p>
              <a:pPr algn="ctr">
                <a:lnSpc>
                  <a:spcPts val="4473"/>
                </a:lnSpc>
                <a:spcBef>
                  <a:spcPct val="0"/>
                </a:spcBef>
              </a:pPr>
              <a:r>
                <a:rPr lang="en-US" sz="3195">
                  <a:solidFill>
                    <a:srgbClr val="FFFFFF"/>
                  </a:solidFill>
                  <a:latin typeface="Canva Sans"/>
                  <a:ea typeface="Canva Sans"/>
                  <a:cs typeface="Canva Sans"/>
                  <a:sym typeface="Canva Sans"/>
                </a:rPr>
                <a:t>DATE</a:t>
              </a:r>
            </a:p>
          </p:txBody>
        </p:sp>
        <p:grpSp>
          <p:nvGrpSpPr>
            <p:cNvPr name="Group 5" id="5"/>
            <p:cNvGrpSpPr/>
            <p:nvPr/>
          </p:nvGrpSpPr>
          <p:grpSpPr>
            <a:xfrm rot="0">
              <a:off x="15680033" y="5070569"/>
              <a:ext cx="7332371" cy="1228634"/>
              <a:chOff x="0" y="0"/>
              <a:chExt cx="1541045" cy="258222"/>
            </a:xfrm>
          </p:grpSpPr>
          <p:sp>
            <p:nvSpPr>
              <p:cNvPr name="Freeform 6" id="6"/>
              <p:cNvSpPr/>
              <p:nvPr/>
            </p:nvSpPr>
            <p:spPr>
              <a:xfrm flipH="false" flipV="false" rot="0">
                <a:off x="0" y="0"/>
                <a:ext cx="1541045" cy="258222"/>
              </a:xfrm>
              <a:custGeom>
                <a:avLst/>
                <a:gdLst/>
                <a:ahLst/>
                <a:cxnLst/>
                <a:rect r="r" b="b" t="t" l="l"/>
                <a:pathLst>
                  <a:path h="258222" w="1541045">
                    <a:moveTo>
                      <a:pt x="71798" y="0"/>
                    </a:moveTo>
                    <a:lnTo>
                      <a:pt x="1469247" y="0"/>
                    </a:lnTo>
                    <a:cubicBezTo>
                      <a:pt x="1508900" y="0"/>
                      <a:pt x="1541045" y="32145"/>
                      <a:pt x="1541045" y="71798"/>
                    </a:cubicBezTo>
                    <a:lnTo>
                      <a:pt x="1541045" y="186424"/>
                    </a:lnTo>
                    <a:cubicBezTo>
                      <a:pt x="1541045" y="226077"/>
                      <a:pt x="1508900" y="258222"/>
                      <a:pt x="1469247" y="258222"/>
                    </a:cubicBezTo>
                    <a:lnTo>
                      <a:pt x="71798" y="258222"/>
                    </a:lnTo>
                    <a:cubicBezTo>
                      <a:pt x="32145" y="258222"/>
                      <a:pt x="0" y="226077"/>
                      <a:pt x="0" y="186424"/>
                    </a:cubicBezTo>
                    <a:lnTo>
                      <a:pt x="0" y="71798"/>
                    </a:lnTo>
                    <a:cubicBezTo>
                      <a:pt x="0" y="32145"/>
                      <a:pt x="32145" y="0"/>
                      <a:pt x="71798" y="0"/>
                    </a:cubicBezTo>
                    <a:close/>
                  </a:path>
                </a:pathLst>
              </a:custGeom>
              <a:solidFill>
                <a:srgbClr val="0E416B"/>
              </a:solidFill>
            </p:spPr>
          </p:sp>
          <p:sp>
            <p:nvSpPr>
              <p:cNvPr name="TextBox 7" id="7"/>
              <p:cNvSpPr txBox="true"/>
              <p:nvPr/>
            </p:nvSpPr>
            <p:spPr>
              <a:xfrm>
                <a:off x="0" y="-38100"/>
                <a:ext cx="1541045" cy="296322"/>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5680033" y="6837756"/>
              <a:ext cx="7332371" cy="1228634"/>
              <a:chOff x="0" y="0"/>
              <a:chExt cx="1541045" cy="258222"/>
            </a:xfrm>
          </p:grpSpPr>
          <p:sp>
            <p:nvSpPr>
              <p:cNvPr name="Freeform 9" id="9"/>
              <p:cNvSpPr/>
              <p:nvPr/>
            </p:nvSpPr>
            <p:spPr>
              <a:xfrm flipH="false" flipV="false" rot="0">
                <a:off x="0" y="0"/>
                <a:ext cx="1541045" cy="258222"/>
              </a:xfrm>
              <a:custGeom>
                <a:avLst/>
                <a:gdLst/>
                <a:ahLst/>
                <a:cxnLst/>
                <a:rect r="r" b="b" t="t" l="l"/>
                <a:pathLst>
                  <a:path h="258222" w="1541045">
                    <a:moveTo>
                      <a:pt x="71798" y="0"/>
                    </a:moveTo>
                    <a:lnTo>
                      <a:pt x="1469247" y="0"/>
                    </a:lnTo>
                    <a:cubicBezTo>
                      <a:pt x="1508900" y="0"/>
                      <a:pt x="1541045" y="32145"/>
                      <a:pt x="1541045" y="71798"/>
                    </a:cubicBezTo>
                    <a:lnTo>
                      <a:pt x="1541045" y="186424"/>
                    </a:lnTo>
                    <a:cubicBezTo>
                      <a:pt x="1541045" y="226077"/>
                      <a:pt x="1508900" y="258222"/>
                      <a:pt x="1469247" y="258222"/>
                    </a:cubicBezTo>
                    <a:lnTo>
                      <a:pt x="71798" y="258222"/>
                    </a:lnTo>
                    <a:cubicBezTo>
                      <a:pt x="32145" y="258222"/>
                      <a:pt x="0" y="226077"/>
                      <a:pt x="0" y="186424"/>
                    </a:cubicBezTo>
                    <a:lnTo>
                      <a:pt x="0" y="71798"/>
                    </a:lnTo>
                    <a:cubicBezTo>
                      <a:pt x="0" y="32145"/>
                      <a:pt x="32145" y="0"/>
                      <a:pt x="71798" y="0"/>
                    </a:cubicBezTo>
                    <a:close/>
                  </a:path>
                </a:pathLst>
              </a:custGeom>
              <a:solidFill>
                <a:srgbClr val="0E416B"/>
              </a:solidFill>
            </p:spPr>
          </p:sp>
          <p:sp>
            <p:nvSpPr>
              <p:cNvPr name="TextBox 10" id="10"/>
              <p:cNvSpPr txBox="true"/>
              <p:nvPr/>
            </p:nvSpPr>
            <p:spPr>
              <a:xfrm>
                <a:off x="0" y="-38100"/>
                <a:ext cx="1541045" cy="296322"/>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3696761" y="0"/>
              <a:ext cx="16990485" cy="2236199"/>
            </a:xfrm>
            <a:custGeom>
              <a:avLst/>
              <a:gdLst/>
              <a:ahLst/>
              <a:cxnLst/>
              <a:rect r="r" b="b" t="t" l="l"/>
              <a:pathLst>
                <a:path h="2236199" w="16990485">
                  <a:moveTo>
                    <a:pt x="0" y="0"/>
                  </a:moveTo>
                  <a:lnTo>
                    <a:pt x="16990485" y="0"/>
                  </a:lnTo>
                  <a:lnTo>
                    <a:pt x="16990485" y="2236199"/>
                  </a:lnTo>
                  <a:lnTo>
                    <a:pt x="0" y="2236199"/>
                  </a:lnTo>
                  <a:lnTo>
                    <a:pt x="0" y="0"/>
                  </a:lnTo>
                  <a:close/>
                </a:path>
              </a:pathLst>
            </a:custGeom>
            <a:blipFill>
              <a:blip r:embed="rId2"/>
              <a:stretch>
                <a:fillRect l="0" t="0" r="-2357" b="0"/>
              </a:stretch>
            </a:blipFill>
          </p:spPr>
        </p:sp>
        <p:sp>
          <p:nvSpPr>
            <p:cNvPr name="AutoShape 12" id="12"/>
            <p:cNvSpPr/>
            <p:nvPr/>
          </p:nvSpPr>
          <p:spPr>
            <a:xfrm>
              <a:off x="0" y="10983938"/>
              <a:ext cx="24810435" cy="0"/>
            </a:xfrm>
            <a:prstGeom prst="line">
              <a:avLst/>
            </a:prstGeom>
            <a:ln cap="flat" w="596900">
              <a:solidFill>
                <a:srgbClr val="0E416B"/>
              </a:solidFill>
              <a:prstDash val="solid"/>
              <a:headEnd type="none" len="sm" w="sm"/>
              <a:tailEnd type="none" len="sm" w="sm"/>
            </a:ln>
          </p:spPr>
        </p:sp>
        <p:grpSp>
          <p:nvGrpSpPr>
            <p:cNvPr name="Group 13" id="13"/>
            <p:cNvGrpSpPr/>
            <p:nvPr/>
          </p:nvGrpSpPr>
          <p:grpSpPr>
            <a:xfrm rot="0">
              <a:off x="4012316" y="2892789"/>
              <a:ext cx="5878534" cy="6995160"/>
              <a:chOff x="0" y="0"/>
              <a:chExt cx="3790950" cy="4511040"/>
            </a:xfrm>
          </p:grpSpPr>
          <p:sp>
            <p:nvSpPr>
              <p:cNvPr name="Freeform 14" id="14"/>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15" id="15"/>
            <p:cNvSpPr txBox="true"/>
            <p:nvPr/>
          </p:nvSpPr>
          <p:spPr>
            <a:xfrm rot="0">
              <a:off x="18120422" y="5305855"/>
              <a:ext cx="2451594" cy="700912"/>
            </a:xfrm>
            <a:prstGeom prst="rect">
              <a:avLst/>
            </a:prstGeom>
          </p:spPr>
          <p:txBody>
            <a:bodyPr anchor="t" rtlCol="false" tIns="0" lIns="0" bIns="0" rIns="0">
              <a:spAutoFit/>
            </a:bodyPr>
            <a:lstStyle/>
            <a:p>
              <a:pPr algn="ctr">
                <a:lnSpc>
                  <a:spcPts val="4473"/>
                </a:lnSpc>
                <a:spcBef>
                  <a:spcPct val="0"/>
                </a:spcBef>
              </a:pPr>
              <a:r>
                <a:rPr lang="en-US" sz="3195">
                  <a:solidFill>
                    <a:srgbClr val="FFFFFF"/>
                  </a:solidFill>
                  <a:latin typeface="Canva Sans"/>
                  <a:ea typeface="Canva Sans"/>
                  <a:cs typeface="Canva Sans"/>
                  <a:sym typeface="Canva Sans"/>
                </a:rPr>
                <a:t>Borrower</a:t>
              </a:r>
            </a:p>
          </p:txBody>
        </p:sp>
        <p:sp>
          <p:nvSpPr>
            <p:cNvPr name="TextBox 16" id="16"/>
            <p:cNvSpPr txBox="true"/>
            <p:nvPr/>
          </p:nvSpPr>
          <p:spPr>
            <a:xfrm rot="0">
              <a:off x="15680033" y="2778489"/>
              <a:ext cx="7159511" cy="1372366"/>
            </a:xfrm>
            <a:prstGeom prst="rect">
              <a:avLst/>
            </a:prstGeom>
          </p:spPr>
          <p:txBody>
            <a:bodyPr anchor="t" rtlCol="false" tIns="0" lIns="0" bIns="0" rIns="0">
              <a:spAutoFit/>
            </a:bodyPr>
            <a:lstStyle/>
            <a:p>
              <a:pPr algn="ctr">
                <a:lnSpc>
                  <a:spcPts val="8684"/>
                </a:lnSpc>
              </a:pPr>
              <a:r>
                <a:rPr lang="en-US" b="true" sz="6203">
                  <a:solidFill>
                    <a:srgbClr val="0E416B"/>
                  </a:solidFill>
                  <a:latin typeface="Canva Sans Bold"/>
                  <a:ea typeface="Canva Sans Bold"/>
                  <a:cs typeface="Canva Sans Bold"/>
                  <a:sym typeface="Canva Sans Bold"/>
                </a:rPr>
                <a:t>Financial Plan</a:t>
              </a:r>
            </a:p>
          </p:txBody>
        </p:sp>
        <p:sp>
          <p:nvSpPr>
            <p:cNvPr name="TextBox 17" id="17"/>
            <p:cNvSpPr txBox="true"/>
            <p:nvPr/>
          </p:nvSpPr>
          <p:spPr>
            <a:xfrm rot="0">
              <a:off x="17892514" y="4461170"/>
              <a:ext cx="2990217" cy="609399"/>
            </a:xfrm>
            <a:prstGeom prst="rect">
              <a:avLst/>
            </a:prstGeom>
          </p:spPr>
          <p:txBody>
            <a:bodyPr anchor="t" rtlCol="false" tIns="0" lIns="0" bIns="0" rIns="0">
              <a:spAutoFit/>
            </a:bodyPr>
            <a:lstStyle/>
            <a:p>
              <a:pPr algn="ctr">
                <a:lnSpc>
                  <a:spcPts val="3815"/>
                </a:lnSpc>
              </a:pPr>
              <a:r>
                <a:rPr lang="en-US" b="true" sz="2725">
                  <a:solidFill>
                    <a:srgbClr val="0E416B"/>
                  </a:solidFill>
                  <a:latin typeface="Canva Sans Bold"/>
                  <a:ea typeface="Canva Sans Bold"/>
                  <a:cs typeface="Canva Sans Bold"/>
                  <a:sym typeface="Canva Sans Bold"/>
                </a:rPr>
                <a:t>Prepared for:</a:t>
              </a:r>
            </a:p>
          </p:txBody>
        </p:sp>
        <p:sp>
          <p:nvSpPr>
            <p:cNvPr name="TextBox 18" id="18"/>
            <p:cNvSpPr txBox="true"/>
            <p:nvPr/>
          </p:nvSpPr>
          <p:spPr>
            <a:xfrm rot="0">
              <a:off x="18657460" y="7073042"/>
              <a:ext cx="1377518" cy="700912"/>
            </a:xfrm>
            <a:prstGeom prst="rect">
              <a:avLst/>
            </a:prstGeom>
          </p:spPr>
          <p:txBody>
            <a:bodyPr anchor="t" rtlCol="false" tIns="0" lIns="0" bIns="0" rIns="0">
              <a:spAutoFit/>
            </a:bodyPr>
            <a:lstStyle/>
            <a:p>
              <a:pPr algn="ctr">
                <a:lnSpc>
                  <a:spcPts val="4473"/>
                </a:lnSpc>
                <a:spcBef>
                  <a:spcPct val="0"/>
                </a:spcBef>
              </a:pPr>
              <a:r>
                <a:rPr lang="en-US" sz="3195">
                  <a:solidFill>
                    <a:srgbClr val="FFFFFF"/>
                  </a:solidFill>
                  <a:latin typeface="Canva Sans"/>
                  <a:ea typeface="Canva Sans"/>
                  <a:cs typeface="Canva Sans"/>
                  <a:sym typeface="Canva Sans"/>
                </a:rPr>
                <a:t>Date </a:t>
              </a:r>
            </a:p>
          </p:txBody>
        </p:sp>
        <p:sp>
          <p:nvSpPr>
            <p:cNvPr name="TextBox 19" id="19"/>
            <p:cNvSpPr txBox="true"/>
            <p:nvPr/>
          </p:nvSpPr>
          <p:spPr>
            <a:xfrm rot="0">
              <a:off x="7921994" y="10732265"/>
              <a:ext cx="11777465" cy="419824"/>
            </a:xfrm>
            <a:prstGeom prst="rect">
              <a:avLst/>
            </a:prstGeom>
          </p:spPr>
          <p:txBody>
            <a:bodyPr anchor="t" rtlCol="false" tIns="0" lIns="0" bIns="0" rIns="0">
              <a:spAutoFit/>
            </a:bodyPr>
            <a:lstStyle/>
            <a:p>
              <a:pPr algn="ctr">
                <a:lnSpc>
                  <a:spcPts val="2715"/>
                </a:lnSpc>
                <a:spcBef>
                  <a:spcPct val="0"/>
                </a:spcBef>
              </a:pPr>
              <a:r>
                <a:rPr lang="en-US" sz="1939">
                  <a:solidFill>
                    <a:srgbClr val="FFFFFF"/>
                  </a:solidFill>
                  <a:latin typeface="Gotham"/>
                  <a:ea typeface="Gotham"/>
                  <a:cs typeface="Gotham"/>
                  <a:sym typeface="Gotham"/>
                </a:rPr>
                <a:t>SecurityNational Mortgage Company NMLS #3116|Equal Housing Lender</a:t>
              </a:r>
            </a:p>
          </p:txBody>
        </p:sp>
        <p:sp>
          <p:nvSpPr>
            <p:cNvPr name="TextBox 20" id="20"/>
            <p:cNvSpPr txBox="true"/>
            <p:nvPr/>
          </p:nvSpPr>
          <p:spPr>
            <a:xfrm rot="0">
              <a:off x="6151963" y="1795509"/>
              <a:ext cx="6040041" cy="805180"/>
            </a:xfrm>
            <a:prstGeom prst="rect">
              <a:avLst/>
            </a:prstGeom>
          </p:spPr>
          <p:txBody>
            <a:bodyPr anchor="t" rtlCol="false" tIns="0" lIns="0" bIns="0" rIns="0">
              <a:spAutoFit/>
            </a:bodyPr>
            <a:lstStyle/>
            <a:p>
              <a:pPr algn="ctr">
                <a:lnSpc>
                  <a:spcPts val="5040"/>
                </a:lnSpc>
              </a:pPr>
              <a:r>
                <a:rPr lang="en-US" sz="3600">
                  <a:solidFill>
                    <a:srgbClr val="0E416B"/>
                  </a:solidFill>
                  <a:latin typeface="Gotham"/>
                  <a:ea typeface="Gotham"/>
                  <a:cs typeface="Gotham"/>
                  <a:sym typeface="Gotham"/>
                </a:rPr>
                <a:t>Mortgage Company</a:t>
              </a:r>
            </a:p>
          </p:txBody>
        </p:sp>
        <p:sp>
          <p:nvSpPr>
            <p:cNvPr name="TextBox 21" id="21"/>
            <p:cNvSpPr txBox="true"/>
            <p:nvPr/>
          </p:nvSpPr>
          <p:spPr>
            <a:xfrm rot="0">
              <a:off x="7658798" y="5244196"/>
              <a:ext cx="3432770" cy="805180"/>
            </a:xfrm>
            <a:prstGeom prst="rect">
              <a:avLst/>
            </a:prstGeom>
          </p:spPr>
          <p:txBody>
            <a:bodyPr anchor="t" rtlCol="false" tIns="0" lIns="0" bIns="0" rIns="0">
              <a:spAutoFit/>
            </a:bodyPr>
            <a:lstStyle/>
            <a:p>
              <a:pPr algn="ctr">
                <a:lnSpc>
                  <a:spcPts val="5040"/>
                </a:lnSpc>
              </a:pPr>
              <a:r>
                <a:rPr lang="en-US" sz="3600">
                  <a:solidFill>
                    <a:srgbClr val="0E416B"/>
                  </a:solidFill>
                  <a:latin typeface="Gotham"/>
                  <a:ea typeface="Gotham"/>
                  <a:cs typeface="Gotham"/>
                  <a:sym typeface="Gotham"/>
                </a:rPr>
                <a:t>Team Logo</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471662" y="5028162"/>
            <a:ext cx="1405377" cy="1816978"/>
          </a:xfrm>
          <a:prstGeom prst="rect">
            <a:avLst/>
          </a:prstGeom>
        </p:spPr>
        <p:txBody>
          <a:bodyPr anchor="t" rtlCol="false" tIns="0" lIns="0" bIns="0" rIns="0">
            <a:spAutoFit/>
          </a:bodyPr>
          <a:lstStyle/>
          <a:p>
            <a:pPr algn="ctr">
              <a:lnSpc>
                <a:spcPts val="4827"/>
              </a:lnSpc>
            </a:pPr>
            <a:r>
              <a:rPr lang="en-US" sz="3448" spc="541">
                <a:solidFill>
                  <a:srgbClr val="00024B">
                    <a:alpha val="22745"/>
                  </a:srgbClr>
                </a:solidFill>
                <a:latin typeface="The Seasons"/>
                <a:ea typeface="The Seasons"/>
                <a:cs typeface="The Seasons"/>
                <a:sym typeface="The Seasons"/>
              </a:rPr>
              <a:t>LEND</a:t>
            </a:r>
          </a:p>
          <a:p>
            <a:pPr algn="ctr">
              <a:lnSpc>
                <a:spcPts val="4827"/>
              </a:lnSpc>
            </a:pPr>
            <a:r>
              <a:rPr lang="en-US" sz="3448" spc="541">
                <a:solidFill>
                  <a:srgbClr val="00024B">
                    <a:alpha val="22745"/>
                  </a:srgbClr>
                </a:solidFill>
                <a:latin typeface="The Seasons"/>
                <a:ea typeface="The Seasons"/>
                <a:cs typeface="The Seasons"/>
                <a:sym typeface="The Seasons"/>
              </a:rPr>
              <a:t>WITH</a:t>
            </a:r>
          </a:p>
          <a:p>
            <a:pPr algn="ctr">
              <a:lnSpc>
                <a:spcPts val="4827"/>
              </a:lnSpc>
              <a:spcBef>
                <a:spcPct val="0"/>
              </a:spcBef>
            </a:pPr>
            <a:r>
              <a:rPr lang="en-US" sz="3448" spc="541">
                <a:solidFill>
                  <a:srgbClr val="00024B">
                    <a:alpha val="22745"/>
                  </a:srgbClr>
                </a:solidFill>
                <a:latin typeface="The Seasons"/>
                <a:ea typeface="The Seasons"/>
                <a:cs typeface="The Seasons"/>
                <a:sym typeface="The Seasons"/>
              </a:rPr>
              <a:t>LOVE</a:t>
            </a:r>
          </a:p>
        </p:txBody>
      </p:sp>
      <p:sp>
        <p:nvSpPr>
          <p:cNvPr name="TextBox 3" id="3"/>
          <p:cNvSpPr txBox="true"/>
          <p:nvPr/>
        </p:nvSpPr>
        <p:spPr>
          <a:xfrm rot="0">
            <a:off x="1028700" y="933450"/>
            <a:ext cx="8009632" cy="1739027"/>
          </a:xfrm>
          <a:prstGeom prst="rect">
            <a:avLst/>
          </a:prstGeom>
        </p:spPr>
        <p:txBody>
          <a:bodyPr anchor="t" rtlCol="false" tIns="0" lIns="0" bIns="0" rIns="0">
            <a:spAutoFit/>
          </a:bodyPr>
          <a:lstStyle/>
          <a:p>
            <a:pPr algn="l">
              <a:lnSpc>
                <a:spcPts val="7048"/>
              </a:lnSpc>
            </a:pPr>
            <a:r>
              <a:rPr lang="en-US" sz="5034">
                <a:solidFill>
                  <a:srgbClr val="13416A"/>
                </a:solidFill>
                <a:latin typeface="Nourd"/>
                <a:ea typeface="Nourd"/>
                <a:cs typeface="Nourd"/>
                <a:sym typeface="Nourd"/>
              </a:rPr>
              <a:t>How can I save you money?</a:t>
            </a:r>
          </a:p>
          <a:p>
            <a:pPr algn="l">
              <a:lnSpc>
                <a:spcPts val="7048"/>
              </a:lnSpc>
            </a:pPr>
            <a:r>
              <a:rPr lang="en-US" sz="5034">
                <a:solidFill>
                  <a:srgbClr val="13416A"/>
                </a:solidFill>
                <a:latin typeface="Nourd"/>
                <a:ea typeface="Nourd"/>
                <a:cs typeface="Nourd"/>
                <a:sym typeface="Nourd"/>
              </a:rPr>
              <a:t> </a:t>
            </a:r>
          </a:p>
        </p:txBody>
      </p:sp>
      <p:grpSp>
        <p:nvGrpSpPr>
          <p:cNvPr name="Group 4" id="4"/>
          <p:cNvGrpSpPr/>
          <p:nvPr/>
        </p:nvGrpSpPr>
        <p:grpSpPr>
          <a:xfrm rot="0">
            <a:off x="5454169" y="2335718"/>
            <a:ext cx="11805131" cy="5994793"/>
            <a:chOff x="0" y="0"/>
            <a:chExt cx="2568849" cy="1304494"/>
          </a:xfrm>
        </p:grpSpPr>
        <p:sp>
          <p:nvSpPr>
            <p:cNvPr name="Freeform 5" id="5"/>
            <p:cNvSpPr/>
            <p:nvPr/>
          </p:nvSpPr>
          <p:spPr>
            <a:xfrm flipH="false" flipV="false" rot="0">
              <a:off x="0" y="0"/>
              <a:ext cx="2568849" cy="1304494"/>
            </a:xfrm>
            <a:custGeom>
              <a:avLst/>
              <a:gdLst/>
              <a:ahLst/>
              <a:cxnLst/>
              <a:rect r="r" b="b" t="t" l="l"/>
              <a:pathLst>
                <a:path h="1304494" w="2568849">
                  <a:moveTo>
                    <a:pt x="23609" y="0"/>
                  </a:moveTo>
                  <a:lnTo>
                    <a:pt x="2545240" y="0"/>
                  </a:lnTo>
                  <a:cubicBezTo>
                    <a:pt x="2551502" y="0"/>
                    <a:pt x="2557507" y="2487"/>
                    <a:pt x="2561935" y="6915"/>
                  </a:cubicBezTo>
                  <a:cubicBezTo>
                    <a:pt x="2566362" y="11343"/>
                    <a:pt x="2568849" y="17348"/>
                    <a:pt x="2568849" y="23609"/>
                  </a:cubicBezTo>
                  <a:lnTo>
                    <a:pt x="2568849" y="1280885"/>
                  </a:lnTo>
                  <a:cubicBezTo>
                    <a:pt x="2568849" y="1293924"/>
                    <a:pt x="2558279" y="1304494"/>
                    <a:pt x="2545240" y="1304494"/>
                  </a:cubicBezTo>
                  <a:lnTo>
                    <a:pt x="23609" y="1304494"/>
                  </a:lnTo>
                  <a:cubicBezTo>
                    <a:pt x="17348" y="1304494"/>
                    <a:pt x="11343" y="1302006"/>
                    <a:pt x="6915" y="1297579"/>
                  </a:cubicBezTo>
                  <a:cubicBezTo>
                    <a:pt x="2487" y="1293151"/>
                    <a:pt x="0" y="1287146"/>
                    <a:pt x="0" y="1280885"/>
                  </a:cubicBezTo>
                  <a:lnTo>
                    <a:pt x="0" y="23609"/>
                  </a:lnTo>
                  <a:cubicBezTo>
                    <a:pt x="0" y="17348"/>
                    <a:pt x="2487" y="11343"/>
                    <a:pt x="6915" y="6915"/>
                  </a:cubicBezTo>
                  <a:cubicBezTo>
                    <a:pt x="11343" y="2487"/>
                    <a:pt x="17348" y="0"/>
                    <a:pt x="23609" y="0"/>
                  </a:cubicBezTo>
                  <a:close/>
                </a:path>
              </a:pathLst>
            </a:custGeom>
            <a:solidFill>
              <a:srgbClr val="13416A"/>
            </a:solidFill>
          </p:spPr>
        </p:sp>
        <p:sp>
          <p:nvSpPr>
            <p:cNvPr name="TextBox 6" id="6"/>
            <p:cNvSpPr txBox="true"/>
            <p:nvPr/>
          </p:nvSpPr>
          <p:spPr>
            <a:xfrm>
              <a:off x="0" y="-28575"/>
              <a:ext cx="2568849" cy="1333069"/>
            </a:xfrm>
            <a:prstGeom prst="rect">
              <a:avLst/>
            </a:prstGeom>
          </p:spPr>
          <p:txBody>
            <a:bodyPr anchor="ctr" rtlCol="false" tIns="50800" lIns="50800" bIns="50800" rIns="50800"/>
            <a:lstStyle/>
            <a:p>
              <a:pPr algn="ctr">
                <a:lnSpc>
                  <a:spcPts val="1956"/>
                </a:lnSpc>
              </a:pPr>
            </a:p>
          </p:txBody>
        </p:sp>
      </p:grpSp>
      <p:sp>
        <p:nvSpPr>
          <p:cNvPr name="Freeform 7" id="7"/>
          <p:cNvSpPr/>
          <p:nvPr/>
        </p:nvSpPr>
        <p:spPr>
          <a:xfrm flipH="false" flipV="false" rot="0">
            <a:off x="5664873" y="2558955"/>
            <a:ext cx="11414489" cy="5562144"/>
          </a:xfrm>
          <a:custGeom>
            <a:avLst/>
            <a:gdLst/>
            <a:ahLst/>
            <a:cxnLst/>
            <a:rect r="r" b="b" t="t" l="l"/>
            <a:pathLst>
              <a:path h="5562144" w="11414489">
                <a:moveTo>
                  <a:pt x="0" y="0"/>
                </a:moveTo>
                <a:lnTo>
                  <a:pt x="11414488" y="0"/>
                </a:lnTo>
                <a:lnTo>
                  <a:pt x="11414488" y="5562145"/>
                </a:lnTo>
                <a:lnTo>
                  <a:pt x="0" y="5562145"/>
                </a:lnTo>
                <a:lnTo>
                  <a:pt x="0" y="0"/>
                </a:lnTo>
                <a:close/>
              </a:path>
            </a:pathLst>
          </a:custGeom>
          <a:blipFill>
            <a:blip r:embed="rId2"/>
            <a:stretch>
              <a:fillRect l="0" t="-971" r="0" b="-11654"/>
            </a:stretch>
          </a:blipFill>
        </p:spPr>
      </p:sp>
      <p:sp>
        <p:nvSpPr>
          <p:cNvPr name="TextBox 8" id="8"/>
          <p:cNvSpPr txBox="true"/>
          <p:nvPr/>
        </p:nvSpPr>
        <p:spPr>
          <a:xfrm rot="0">
            <a:off x="1028700" y="4236633"/>
            <a:ext cx="4425469" cy="1725934"/>
          </a:xfrm>
          <a:prstGeom prst="rect">
            <a:avLst/>
          </a:prstGeom>
        </p:spPr>
        <p:txBody>
          <a:bodyPr anchor="t" rtlCol="false" tIns="0" lIns="0" bIns="0" rIns="0">
            <a:spAutoFit/>
          </a:bodyPr>
          <a:lstStyle/>
          <a:p>
            <a:pPr algn="ctr">
              <a:lnSpc>
                <a:spcPts val="4619"/>
              </a:lnSpc>
            </a:pPr>
            <a:r>
              <a:rPr lang="en-US" sz="3299">
                <a:solidFill>
                  <a:srgbClr val="13416A"/>
                </a:solidFill>
                <a:latin typeface="Nourd"/>
                <a:ea typeface="Nourd"/>
                <a:cs typeface="Nourd"/>
                <a:sym typeface="Nourd"/>
              </a:rPr>
              <a:t>Weekly forecast and economic calendar monitoring</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712174" y="2374832"/>
            <a:ext cx="7547126" cy="3792431"/>
          </a:xfrm>
          <a:custGeom>
            <a:avLst/>
            <a:gdLst/>
            <a:ahLst/>
            <a:cxnLst/>
            <a:rect r="r" b="b" t="t" l="l"/>
            <a:pathLst>
              <a:path h="3792431" w="7547126">
                <a:moveTo>
                  <a:pt x="0" y="0"/>
                </a:moveTo>
                <a:lnTo>
                  <a:pt x="7547126" y="0"/>
                </a:lnTo>
                <a:lnTo>
                  <a:pt x="7547126" y="3792430"/>
                </a:lnTo>
                <a:lnTo>
                  <a:pt x="0" y="3792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002887" y="2784985"/>
            <a:ext cx="7547126" cy="3383987"/>
            <a:chOff x="0" y="0"/>
            <a:chExt cx="1487224" cy="666843"/>
          </a:xfrm>
        </p:grpSpPr>
        <p:sp>
          <p:nvSpPr>
            <p:cNvPr name="Freeform 4" id="4"/>
            <p:cNvSpPr/>
            <p:nvPr/>
          </p:nvSpPr>
          <p:spPr>
            <a:xfrm flipH="false" flipV="false" rot="0">
              <a:off x="0" y="0"/>
              <a:ext cx="1487224" cy="666843"/>
            </a:xfrm>
            <a:custGeom>
              <a:avLst/>
              <a:gdLst/>
              <a:ahLst/>
              <a:cxnLst/>
              <a:rect r="r" b="b" t="t" l="l"/>
              <a:pathLst>
                <a:path h="666843" w="1487224">
                  <a:moveTo>
                    <a:pt x="52316" y="0"/>
                  </a:moveTo>
                  <a:lnTo>
                    <a:pt x="1434907" y="0"/>
                  </a:lnTo>
                  <a:cubicBezTo>
                    <a:pt x="1448782" y="0"/>
                    <a:pt x="1462089" y="5512"/>
                    <a:pt x="1471901" y="15323"/>
                  </a:cubicBezTo>
                  <a:cubicBezTo>
                    <a:pt x="1481712" y="25134"/>
                    <a:pt x="1487224" y="38441"/>
                    <a:pt x="1487224" y="52316"/>
                  </a:cubicBezTo>
                  <a:lnTo>
                    <a:pt x="1487224" y="614526"/>
                  </a:lnTo>
                  <a:cubicBezTo>
                    <a:pt x="1487224" y="643420"/>
                    <a:pt x="1463801" y="666843"/>
                    <a:pt x="1434907" y="666843"/>
                  </a:cubicBezTo>
                  <a:lnTo>
                    <a:pt x="52316" y="666843"/>
                  </a:lnTo>
                  <a:cubicBezTo>
                    <a:pt x="38441" y="666843"/>
                    <a:pt x="25134" y="661331"/>
                    <a:pt x="15323" y="651520"/>
                  </a:cubicBezTo>
                  <a:cubicBezTo>
                    <a:pt x="5512" y="641708"/>
                    <a:pt x="0" y="628401"/>
                    <a:pt x="0" y="614526"/>
                  </a:cubicBezTo>
                  <a:lnTo>
                    <a:pt x="0" y="52316"/>
                  </a:lnTo>
                  <a:cubicBezTo>
                    <a:pt x="0" y="23423"/>
                    <a:pt x="23423" y="0"/>
                    <a:pt x="52316" y="0"/>
                  </a:cubicBezTo>
                  <a:close/>
                </a:path>
              </a:pathLst>
            </a:custGeom>
            <a:solidFill>
              <a:srgbClr val="13416A"/>
            </a:solidFill>
          </p:spPr>
        </p:sp>
        <p:sp>
          <p:nvSpPr>
            <p:cNvPr name="TextBox 5" id="5"/>
            <p:cNvSpPr txBox="true"/>
            <p:nvPr/>
          </p:nvSpPr>
          <p:spPr>
            <a:xfrm>
              <a:off x="0" y="-19050"/>
              <a:ext cx="1487224" cy="685893"/>
            </a:xfrm>
            <a:prstGeom prst="rect">
              <a:avLst/>
            </a:prstGeom>
          </p:spPr>
          <p:txBody>
            <a:bodyPr anchor="ctr" rtlCol="false" tIns="29822" lIns="29822" bIns="29822" rIns="29822"/>
            <a:lstStyle/>
            <a:p>
              <a:pPr algn="ctr">
                <a:lnSpc>
                  <a:spcPts val="1561"/>
                </a:lnSpc>
              </a:pPr>
            </a:p>
          </p:txBody>
        </p:sp>
      </p:grpSp>
      <p:sp>
        <p:nvSpPr>
          <p:cNvPr name="Freeform 6" id="6"/>
          <p:cNvSpPr/>
          <p:nvPr/>
        </p:nvSpPr>
        <p:spPr>
          <a:xfrm flipH="false" flipV="false" rot="0">
            <a:off x="9712174" y="6682845"/>
            <a:ext cx="7547126" cy="1556595"/>
          </a:xfrm>
          <a:custGeom>
            <a:avLst/>
            <a:gdLst/>
            <a:ahLst/>
            <a:cxnLst/>
            <a:rect r="r" b="b" t="t" l="l"/>
            <a:pathLst>
              <a:path h="1556595" w="7547126">
                <a:moveTo>
                  <a:pt x="0" y="0"/>
                </a:moveTo>
                <a:lnTo>
                  <a:pt x="7547126" y="0"/>
                </a:lnTo>
                <a:lnTo>
                  <a:pt x="7547126" y="1556594"/>
                </a:lnTo>
                <a:lnTo>
                  <a:pt x="0" y="15565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28700" y="933450"/>
            <a:ext cx="11858476" cy="796421"/>
          </a:xfrm>
          <a:prstGeom prst="rect">
            <a:avLst/>
          </a:prstGeom>
        </p:spPr>
        <p:txBody>
          <a:bodyPr anchor="t" rtlCol="false" tIns="0" lIns="0" bIns="0" rIns="0">
            <a:spAutoFit/>
          </a:bodyPr>
          <a:lstStyle/>
          <a:p>
            <a:pPr algn="l">
              <a:lnSpc>
                <a:spcPts val="6502"/>
              </a:lnSpc>
            </a:pPr>
            <a:r>
              <a:rPr lang="en-US" sz="4644">
                <a:solidFill>
                  <a:srgbClr val="2D4A6F"/>
                </a:solidFill>
                <a:latin typeface="Nourd"/>
                <a:ea typeface="Nourd"/>
                <a:cs typeface="Nourd"/>
                <a:sym typeface="Nourd"/>
              </a:rPr>
              <a:t>How familiar are you with the term </a:t>
            </a:r>
            <a:r>
              <a:rPr lang="en-US" sz="4644" b="true">
                <a:solidFill>
                  <a:srgbClr val="2D4A6F"/>
                </a:solidFill>
                <a:latin typeface="Nourd Bold"/>
                <a:ea typeface="Nourd Bold"/>
                <a:cs typeface="Nourd Bold"/>
                <a:sym typeface="Nourd Bold"/>
              </a:rPr>
              <a:t>points</a:t>
            </a:r>
            <a:r>
              <a:rPr lang="en-US" sz="4644">
                <a:solidFill>
                  <a:srgbClr val="2D4A6F"/>
                </a:solidFill>
                <a:latin typeface="Nourd"/>
                <a:ea typeface="Nourd"/>
                <a:cs typeface="Nourd"/>
                <a:sym typeface="Nourd"/>
              </a:rPr>
              <a:t>?  </a:t>
            </a:r>
          </a:p>
        </p:txBody>
      </p:sp>
      <p:sp>
        <p:nvSpPr>
          <p:cNvPr name="TextBox 8" id="8"/>
          <p:cNvSpPr txBox="true"/>
          <p:nvPr/>
        </p:nvSpPr>
        <p:spPr>
          <a:xfrm rot="0">
            <a:off x="2271900" y="3161825"/>
            <a:ext cx="7009102" cy="2764605"/>
          </a:xfrm>
          <a:prstGeom prst="rect">
            <a:avLst/>
          </a:prstGeom>
        </p:spPr>
        <p:txBody>
          <a:bodyPr anchor="t" rtlCol="false" tIns="0" lIns="0" bIns="0" rIns="0">
            <a:spAutoFit/>
          </a:bodyPr>
          <a:lstStyle/>
          <a:p>
            <a:pPr algn="ctr">
              <a:lnSpc>
                <a:spcPts val="4490"/>
              </a:lnSpc>
              <a:spcBef>
                <a:spcPct val="0"/>
              </a:spcBef>
            </a:pPr>
            <a:r>
              <a:rPr lang="en-US" sz="3207">
                <a:solidFill>
                  <a:srgbClr val="FCFCFC"/>
                </a:solidFill>
                <a:latin typeface="Nourd"/>
                <a:ea typeface="Nourd"/>
                <a:cs typeface="Nourd"/>
                <a:sym typeface="Nourd"/>
              </a:rPr>
              <a:t>If you lowered your rate by 0.25%, how much do you think it would lower you monthly payment?</a:t>
            </a:r>
          </a:p>
          <a:p>
            <a:pPr algn="ctr">
              <a:lnSpc>
                <a:spcPts val="4490"/>
              </a:lnSpc>
              <a:spcBef>
                <a:spcPct val="0"/>
              </a:spcBef>
            </a:pPr>
          </a:p>
          <a:p>
            <a:pPr algn="ctr">
              <a:lnSpc>
                <a:spcPts val="4490"/>
              </a:lnSpc>
              <a:spcBef>
                <a:spcPct val="0"/>
              </a:spcBef>
            </a:pPr>
            <a:r>
              <a:rPr lang="en-US" sz="3207">
                <a:solidFill>
                  <a:srgbClr val="FCFCFC"/>
                </a:solidFill>
                <a:latin typeface="Nourd"/>
                <a:ea typeface="Nourd"/>
                <a:cs typeface="Nourd"/>
                <a:sym typeface="Nourd"/>
              </a:rPr>
              <a:t>$__________ / month.</a:t>
            </a:r>
          </a:p>
        </p:txBody>
      </p:sp>
      <p:sp>
        <p:nvSpPr>
          <p:cNvPr name="TextBox 9" id="9"/>
          <p:cNvSpPr txBox="true"/>
          <p:nvPr/>
        </p:nvSpPr>
        <p:spPr>
          <a:xfrm rot="0">
            <a:off x="11190850" y="2539836"/>
            <a:ext cx="951509" cy="545130"/>
          </a:xfrm>
          <a:prstGeom prst="rect">
            <a:avLst/>
          </a:prstGeom>
        </p:spPr>
        <p:txBody>
          <a:bodyPr anchor="t" rtlCol="false" tIns="0" lIns="0" bIns="0" rIns="0">
            <a:spAutoFit/>
          </a:bodyPr>
          <a:lstStyle/>
          <a:p>
            <a:pPr algn="ctr">
              <a:lnSpc>
                <a:spcPts val="4477"/>
              </a:lnSpc>
              <a:spcBef>
                <a:spcPct val="0"/>
              </a:spcBef>
            </a:pPr>
            <a:r>
              <a:rPr lang="en-US" b="true" sz="3198">
                <a:solidFill>
                  <a:srgbClr val="2D4A6F"/>
                </a:solidFill>
                <a:latin typeface="Nourd Bold"/>
                <a:ea typeface="Nourd Bold"/>
                <a:cs typeface="Nourd Bold"/>
                <a:sym typeface="Nourd Bold"/>
              </a:rPr>
              <a:t>Rate</a:t>
            </a:r>
          </a:p>
        </p:txBody>
      </p:sp>
      <p:sp>
        <p:nvSpPr>
          <p:cNvPr name="TextBox 10" id="10"/>
          <p:cNvSpPr txBox="true"/>
          <p:nvPr/>
        </p:nvSpPr>
        <p:spPr>
          <a:xfrm rot="0">
            <a:off x="14755585" y="2539836"/>
            <a:ext cx="1312977" cy="545130"/>
          </a:xfrm>
          <a:prstGeom prst="rect">
            <a:avLst/>
          </a:prstGeom>
        </p:spPr>
        <p:txBody>
          <a:bodyPr anchor="t" rtlCol="false" tIns="0" lIns="0" bIns="0" rIns="0">
            <a:spAutoFit/>
          </a:bodyPr>
          <a:lstStyle/>
          <a:p>
            <a:pPr algn="ctr">
              <a:lnSpc>
                <a:spcPts val="4477"/>
              </a:lnSpc>
              <a:spcBef>
                <a:spcPct val="0"/>
              </a:spcBef>
            </a:pPr>
            <a:r>
              <a:rPr lang="en-US" b="true" sz="3198">
                <a:solidFill>
                  <a:srgbClr val="2D4A6F"/>
                </a:solidFill>
                <a:latin typeface="Nourd Bold"/>
                <a:ea typeface="Nourd Bold"/>
                <a:cs typeface="Nourd Bold"/>
                <a:sym typeface="Nourd Bold"/>
              </a:rPr>
              <a:t>Points</a:t>
            </a:r>
          </a:p>
        </p:txBody>
      </p:sp>
      <p:sp>
        <p:nvSpPr>
          <p:cNvPr name="TextBox 11" id="11"/>
          <p:cNvSpPr txBox="true"/>
          <p:nvPr/>
        </p:nvSpPr>
        <p:spPr>
          <a:xfrm rot="0">
            <a:off x="7893042" y="3250172"/>
            <a:ext cx="7547126" cy="545130"/>
          </a:xfrm>
          <a:prstGeom prst="rect">
            <a:avLst/>
          </a:prstGeom>
        </p:spPr>
        <p:txBody>
          <a:bodyPr anchor="t" rtlCol="false" tIns="0" lIns="0" bIns="0" rIns="0">
            <a:spAutoFit/>
          </a:bodyPr>
          <a:lstStyle/>
          <a:p>
            <a:pPr algn="ctr">
              <a:lnSpc>
                <a:spcPts val="4477"/>
              </a:lnSpc>
              <a:spcBef>
                <a:spcPct val="0"/>
              </a:spcBef>
            </a:pPr>
            <a:r>
              <a:rPr lang="en-US" sz="3198">
                <a:solidFill>
                  <a:srgbClr val="2D4A6F"/>
                </a:solidFill>
                <a:latin typeface="Nourd"/>
                <a:ea typeface="Nourd"/>
                <a:cs typeface="Nourd"/>
                <a:sym typeface="Nourd"/>
              </a:rPr>
              <a:t>8.125</a:t>
            </a:r>
            <a:r>
              <a:rPr lang="en-US" sz="3198">
                <a:solidFill>
                  <a:srgbClr val="2D4A6F"/>
                </a:solidFill>
                <a:latin typeface="Nourd"/>
                <a:ea typeface="Nourd"/>
                <a:cs typeface="Nourd"/>
                <a:sym typeface="Nourd"/>
              </a:rPr>
              <a:t>%</a:t>
            </a:r>
          </a:p>
        </p:txBody>
      </p:sp>
      <p:sp>
        <p:nvSpPr>
          <p:cNvPr name="TextBox 12" id="12"/>
          <p:cNvSpPr txBox="true"/>
          <p:nvPr/>
        </p:nvSpPr>
        <p:spPr>
          <a:xfrm rot="0">
            <a:off x="15056580" y="3250172"/>
            <a:ext cx="767175" cy="545130"/>
          </a:xfrm>
          <a:prstGeom prst="rect">
            <a:avLst/>
          </a:prstGeom>
        </p:spPr>
        <p:txBody>
          <a:bodyPr anchor="t" rtlCol="false" tIns="0" lIns="0" bIns="0" rIns="0">
            <a:spAutoFit/>
          </a:bodyPr>
          <a:lstStyle/>
          <a:p>
            <a:pPr algn="ctr">
              <a:lnSpc>
                <a:spcPts val="4477"/>
              </a:lnSpc>
              <a:spcBef>
                <a:spcPct val="0"/>
              </a:spcBef>
            </a:pPr>
            <a:r>
              <a:rPr lang="en-US" sz="3198">
                <a:solidFill>
                  <a:srgbClr val="2D4A6F"/>
                </a:solidFill>
                <a:latin typeface="Nourd"/>
                <a:ea typeface="Nourd"/>
                <a:cs typeface="Nourd"/>
                <a:sym typeface="Nourd"/>
              </a:rPr>
              <a:t>1.00</a:t>
            </a:r>
          </a:p>
        </p:txBody>
      </p:sp>
      <p:sp>
        <p:nvSpPr>
          <p:cNvPr name="TextBox 13" id="13"/>
          <p:cNvSpPr txBox="true"/>
          <p:nvPr/>
        </p:nvSpPr>
        <p:spPr>
          <a:xfrm rot="0">
            <a:off x="9909727" y="6798119"/>
            <a:ext cx="3314079" cy="526108"/>
          </a:xfrm>
          <a:prstGeom prst="rect">
            <a:avLst/>
          </a:prstGeom>
        </p:spPr>
        <p:txBody>
          <a:bodyPr anchor="t" rtlCol="false" tIns="0" lIns="0" bIns="0" rIns="0">
            <a:spAutoFit/>
          </a:bodyPr>
          <a:lstStyle/>
          <a:p>
            <a:pPr algn="ctr">
              <a:lnSpc>
                <a:spcPts val="4316"/>
              </a:lnSpc>
              <a:spcBef>
                <a:spcPct val="0"/>
              </a:spcBef>
            </a:pPr>
            <a:r>
              <a:rPr lang="en-US" sz="3083">
                <a:solidFill>
                  <a:srgbClr val="2D4A6F"/>
                </a:solidFill>
                <a:latin typeface="Nourd"/>
                <a:ea typeface="Nourd"/>
                <a:cs typeface="Nourd"/>
                <a:sym typeface="Nourd"/>
              </a:rPr>
              <a:t>Payment @ 8.125%</a:t>
            </a:r>
          </a:p>
        </p:txBody>
      </p:sp>
      <p:sp>
        <p:nvSpPr>
          <p:cNvPr name="TextBox 14" id="14"/>
          <p:cNvSpPr txBox="true"/>
          <p:nvPr/>
        </p:nvSpPr>
        <p:spPr>
          <a:xfrm rot="0">
            <a:off x="14735134" y="6778650"/>
            <a:ext cx="1646837" cy="545130"/>
          </a:xfrm>
          <a:prstGeom prst="rect">
            <a:avLst/>
          </a:prstGeom>
        </p:spPr>
        <p:txBody>
          <a:bodyPr anchor="t" rtlCol="false" tIns="0" lIns="0" bIns="0" rIns="0">
            <a:spAutoFit/>
          </a:bodyPr>
          <a:lstStyle/>
          <a:p>
            <a:pPr algn="ctr">
              <a:lnSpc>
                <a:spcPts val="4477"/>
              </a:lnSpc>
              <a:spcBef>
                <a:spcPct val="0"/>
              </a:spcBef>
            </a:pPr>
            <a:r>
              <a:rPr lang="en-US" sz="3198">
                <a:solidFill>
                  <a:srgbClr val="2D4A6F"/>
                </a:solidFill>
                <a:latin typeface="Nourd"/>
                <a:ea typeface="Nourd"/>
                <a:cs typeface="Nourd"/>
                <a:sym typeface="Nourd"/>
              </a:rPr>
              <a:t>$1,811.69</a:t>
            </a:r>
          </a:p>
        </p:txBody>
      </p:sp>
      <p:sp>
        <p:nvSpPr>
          <p:cNvPr name="Freeform 15" id="15"/>
          <p:cNvSpPr/>
          <p:nvPr/>
        </p:nvSpPr>
        <p:spPr>
          <a:xfrm flipH="false" flipV="false" rot="0">
            <a:off x="2002887" y="6682845"/>
            <a:ext cx="7547126" cy="1556595"/>
          </a:xfrm>
          <a:custGeom>
            <a:avLst/>
            <a:gdLst/>
            <a:ahLst/>
            <a:cxnLst/>
            <a:rect r="r" b="b" t="t" l="l"/>
            <a:pathLst>
              <a:path h="1556595" w="7547126">
                <a:moveTo>
                  <a:pt x="0" y="0"/>
                </a:moveTo>
                <a:lnTo>
                  <a:pt x="7547126" y="0"/>
                </a:lnTo>
                <a:lnTo>
                  <a:pt x="7547126" y="1556594"/>
                </a:lnTo>
                <a:lnTo>
                  <a:pt x="0" y="15565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2306987" y="6851395"/>
            <a:ext cx="3188731" cy="413902"/>
          </a:xfrm>
          <a:prstGeom prst="rect">
            <a:avLst/>
          </a:prstGeom>
        </p:spPr>
        <p:txBody>
          <a:bodyPr anchor="t" rtlCol="false" tIns="0" lIns="0" bIns="0" rIns="0">
            <a:spAutoFit/>
          </a:bodyPr>
          <a:lstStyle/>
          <a:p>
            <a:pPr algn="ctr">
              <a:lnSpc>
                <a:spcPts val="3322"/>
              </a:lnSpc>
              <a:spcBef>
                <a:spcPct val="0"/>
              </a:spcBef>
            </a:pPr>
            <a:r>
              <a:rPr lang="en-US" sz="2372">
                <a:solidFill>
                  <a:srgbClr val="2D4A6F"/>
                </a:solidFill>
                <a:latin typeface="Nourd"/>
                <a:ea typeface="Nourd"/>
                <a:cs typeface="Nourd"/>
                <a:sym typeface="Nourd"/>
              </a:rPr>
              <a:t>Projected Loan Amount</a:t>
            </a:r>
          </a:p>
        </p:txBody>
      </p:sp>
      <p:sp>
        <p:nvSpPr>
          <p:cNvPr name="TextBox 17" id="17"/>
          <p:cNvSpPr txBox="true"/>
          <p:nvPr/>
        </p:nvSpPr>
        <p:spPr>
          <a:xfrm rot="0">
            <a:off x="7396131" y="6851395"/>
            <a:ext cx="540143" cy="413902"/>
          </a:xfrm>
          <a:prstGeom prst="rect">
            <a:avLst/>
          </a:prstGeom>
        </p:spPr>
        <p:txBody>
          <a:bodyPr anchor="t" rtlCol="false" tIns="0" lIns="0" bIns="0" rIns="0">
            <a:spAutoFit/>
          </a:bodyPr>
          <a:lstStyle/>
          <a:p>
            <a:pPr algn="ctr">
              <a:lnSpc>
                <a:spcPts val="3322"/>
              </a:lnSpc>
              <a:spcBef>
                <a:spcPct val="0"/>
              </a:spcBef>
            </a:pPr>
            <a:r>
              <a:rPr lang="en-US" sz="2372">
                <a:solidFill>
                  <a:srgbClr val="2D4A6F"/>
                </a:solidFill>
                <a:latin typeface="Nourd"/>
                <a:ea typeface="Nourd"/>
                <a:cs typeface="Nourd"/>
                <a:sym typeface="Nourd"/>
              </a:rPr>
              <a:t>1% =</a:t>
            </a:r>
          </a:p>
        </p:txBody>
      </p:sp>
      <p:sp>
        <p:nvSpPr>
          <p:cNvPr name="TextBox 18" id="18"/>
          <p:cNvSpPr txBox="true"/>
          <p:nvPr/>
        </p:nvSpPr>
        <p:spPr>
          <a:xfrm rot="0">
            <a:off x="3233032" y="7590057"/>
            <a:ext cx="1336640" cy="413902"/>
          </a:xfrm>
          <a:prstGeom prst="rect">
            <a:avLst/>
          </a:prstGeom>
        </p:spPr>
        <p:txBody>
          <a:bodyPr anchor="t" rtlCol="false" tIns="0" lIns="0" bIns="0" rIns="0">
            <a:spAutoFit/>
          </a:bodyPr>
          <a:lstStyle/>
          <a:p>
            <a:pPr algn="ctr">
              <a:lnSpc>
                <a:spcPts val="3322"/>
              </a:lnSpc>
              <a:spcBef>
                <a:spcPct val="0"/>
              </a:spcBef>
            </a:pPr>
            <a:r>
              <a:rPr lang="en-US" sz="2372">
                <a:solidFill>
                  <a:srgbClr val="2D4A6F"/>
                </a:solidFill>
                <a:latin typeface="Nourd"/>
                <a:ea typeface="Nourd"/>
                <a:cs typeface="Nourd"/>
                <a:sym typeface="Nourd"/>
              </a:rPr>
              <a:t>$244,000</a:t>
            </a:r>
          </a:p>
        </p:txBody>
      </p:sp>
      <p:sp>
        <p:nvSpPr>
          <p:cNvPr name="TextBox 19" id="19"/>
          <p:cNvSpPr txBox="true"/>
          <p:nvPr/>
        </p:nvSpPr>
        <p:spPr>
          <a:xfrm rot="0">
            <a:off x="6920503" y="7612595"/>
            <a:ext cx="1672289" cy="413902"/>
          </a:xfrm>
          <a:prstGeom prst="rect">
            <a:avLst/>
          </a:prstGeom>
        </p:spPr>
        <p:txBody>
          <a:bodyPr anchor="t" rtlCol="false" tIns="0" lIns="0" bIns="0" rIns="0">
            <a:spAutoFit/>
          </a:bodyPr>
          <a:lstStyle/>
          <a:p>
            <a:pPr algn="ctr">
              <a:lnSpc>
                <a:spcPts val="3322"/>
              </a:lnSpc>
              <a:spcBef>
                <a:spcPct val="0"/>
              </a:spcBef>
            </a:pPr>
            <a:r>
              <a:rPr lang="en-US" sz="2372">
                <a:solidFill>
                  <a:srgbClr val="2D4A6F"/>
                </a:solidFill>
                <a:latin typeface="Nourd"/>
                <a:ea typeface="Nourd"/>
                <a:cs typeface="Nourd"/>
                <a:sym typeface="Nourd"/>
              </a:rPr>
              <a:t>$2,440.00</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1758012" y="3434811"/>
            <a:ext cx="5501288" cy="2942061"/>
            <a:chOff x="0" y="0"/>
            <a:chExt cx="1487224" cy="795360"/>
          </a:xfrm>
        </p:grpSpPr>
        <p:sp>
          <p:nvSpPr>
            <p:cNvPr name="Freeform 3" id="3"/>
            <p:cNvSpPr/>
            <p:nvPr/>
          </p:nvSpPr>
          <p:spPr>
            <a:xfrm flipH="false" flipV="false" rot="0">
              <a:off x="0" y="0"/>
              <a:ext cx="1487224" cy="795360"/>
            </a:xfrm>
            <a:custGeom>
              <a:avLst/>
              <a:gdLst/>
              <a:ahLst/>
              <a:cxnLst/>
              <a:rect r="r" b="b" t="t" l="l"/>
              <a:pathLst>
                <a:path h="795360" w="1487224">
                  <a:moveTo>
                    <a:pt x="71772" y="0"/>
                  </a:moveTo>
                  <a:lnTo>
                    <a:pt x="1415452" y="0"/>
                  </a:lnTo>
                  <a:cubicBezTo>
                    <a:pt x="1455090" y="0"/>
                    <a:pt x="1487224" y="32133"/>
                    <a:pt x="1487224" y="71772"/>
                  </a:cubicBezTo>
                  <a:lnTo>
                    <a:pt x="1487224" y="723588"/>
                  </a:lnTo>
                  <a:cubicBezTo>
                    <a:pt x="1487224" y="763226"/>
                    <a:pt x="1455090" y="795360"/>
                    <a:pt x="1415452" y="795360"/>
                  </a:cubicBezTo>
                  <a:lnTo>
                    <a:pt x="71772" y="795360"/>
                  </a:lnTo>
                  <a:cubicBezTo>
                    <a:pt x="32133" y="795360"/>
                    <a:pt x="0" y="763226"/>
                    <a:pt x="0" y="723588"/>
                  </a:cubicBezTo>
                  <a:lnTo>
                    <a:pt x="0" y="71772"/>
                  </a:lnTo>
                  <a:cubicBezTo>
                    <a:pt x="0" y="32133"/>
                    <a:pt x="32133" y="0"/>
                    <a:pt x="71772" y="0"/>
                  </a:cubicBezTo>
                  <a:close/>
                </a:path>
              </a:pathLst>
            </a:custGeom>
            <a:solidFill>
              <a:srgbClr val="13416A"/>
            </a:solidFill>
          </p:spPr>
        </p:sp>
        <p:sp>
          <p:nvSpPr>
            <p:cNvPr name="TextBox 4" id="4"/>
            <p:cNvSpPr txBox="true"/>
            <p:nvPr/>
          </p:nvSpPr>
          <p:spPr>
            <a:xfrm>
              <a:off x="0" y="-19050"/>
              <a:ext cx="1487224" cy="814410"/>
            </a:xfrm>
            <a:prstGeom prst="rect">
              <a:avLst/>
            </a:prstGeom>
          </p:spPr>
          <p:txBody>
            <a:bodyPr anchor="ctr" rtlCol="false" tIns="29822" lIns="29822" bIns="29822" rIns="29822"/>
            <a:lstStyle/>
            <a:p>
              <a:pPr algn="ctr">
                <a:lnSpc>
                  <a:spcPts val="1561"/>
                </a:lnSpc>
              </a:pPr>
            </a:p>
          </p:txBody>
        </p:sp>
      </p:grpSp>
      <p:sp>
        <p:nvSpPr>
          <p:cNvPr name="TextBox 5" id="5"/>
          <p:cNvSpPr txBox="true"/>
          <p:nvPr/>
        </p:nvSpPr>
        <p:spPr>
          <a:xfrm rot="0">
            <a:off x="1028700" y="942975"/>
            <a:ext cx="10761911" cy="737698"/>
          </a:xfrm>
          <a:prstGeom prst="rect">
            <a:avLst/>
          </a:prstGeom>
        </p:spPr>
        <p:txBody>
          <a:bodyPr anchor="t" rtlCol="false" tIns="0" lIns="0" bIns="0" rIns="0">
            <a:spAutoFit/>
          </a:bodyPr>
          <a:lstStyle/>
          <a:p>
            <a:pPr algn="l">
              <a:lnSpc>
                <a:spcPts val="6064"/>
              </a:lnSpc>
            </a:pPr>
            <a:r>
              <a:rPr lang="en-US" sz="4331">
                <a:solidFill>
                  <a:srgbClr val="13416A"/>
                </a:solidFill>
                <a:latin typeface="Nourd"/>
                <a:ea typeface="Nourd"/>
                <a:cs typeface="Nourd"/>
                <a:sym typeface="Nourd"/>
              </a:rPr>
              <a:t>How familiar are you with the term points?  </a:t>
            </a:r>
          </a:p>
        </p:txBody>
      </p:sp>
      <p:sp>
        <p:nvSpPr>
          <p:cNvPr name="TextBox 6" id="6"/>
          <p:cNvSpPr txBox="true"/>
          <p:nvPr/>
        </p:nvSpPr>
        <p:spPr>
          <a:xfrm rot="0">
            <a:off x="11758012" y="3696588"/>
            <a:ext cx="5501288" cy="2455080"/>
          </a:xfrm>
          <a:prstGeom prst="rect">
            <a:avLst/>
          </a:prstGeom>
        </p:spPr>
        <p:txBody>
          <a:bodyPr anchor="t" rtlCol="false" tIns="0" lIns="0" bIns="0" rIns="0">
            <a:spAutoFit/>
          </a:bodyPr>
          <a:lstStyle/>
          <a:p>
            <a:pPr algn="ctr">
              <a:lnSpc>
                <a:spcPts val="3273"/>
              </a:lnSpc>
            </a:pPr>
            <a:r>
              <a:rPr lang="en-US" sz="2338">
                <a:solidFill>
                  <a:srgbClr val="FCFCFC"/>
                </a:solidFill>
                <a:latin typeface="Nourd"/>
                <a:ea typeface="Nourd"/>
                <a:cs typeface="Nourd"/>
                <a:sym typeface="Nourd"/>
              </a:rPr>
              <a:t>The average loan is only in place 5 years.</a:t>
            </a:r>
          </a:p>
          <a:p>
            <a:pPr algn="ctr">
              <a:lnSpc>
                <a:spcPts val="3273"/>
              </a:lnSpc>
            </a:pPr>
            <a:r>
              <a:rPr lang="en-US" sz="2338">
                <a:solidFill>
                  <a:srgbClr val="FCFCFC"/>
                </a:solidFill>
                <a:latin typeface="Nourd"/>
                <a:ea typeface="Nourd"/>
                <a:cs typeface="Nourd"/>
                <a:sym typeface="Nourd"/>
              </a:rPr>
              <a:t>It would take almost </a:t>
            </a:r>
          </a:p>
          <a:p>
            <a:pPr algn="ctr">
              <a:lnSpc>
                <a:spcPts val="3273"/>
              </a:lnSpc>
            </a:pPr>
            <a:r>
              <a:rPr lang="en-US" sz="2338" b="true">
                <a:solidFill>
                  <a:srgbClr val="FCFCFC"/>
                </a:solidFill>
                <a:latin typeface="Nourd Bold"/>
                <a:ea typeface="Nourd Bold"/>
                <a:cs typeface="Nourd Bold"/>
                <a:sym typeface="Nourd Bold"/>
              </a:rPr>
              <a:t>3.6</a:t>
            </a:r>
            <a:r>
              <a:rPr lang="en-US" sz="2338" b="true">
                <a:solidFill>
                  <a:srgbClr val="FCFCFC"/>
                </a:solidFill>
                <a:latin typeface="Nourd Bold"/>
                <a:ea typeface="Nourd Bold"/>
                <a:cs typeface="Nourd Bold"/>
                <a:sym typeface="Nourd Bold"/>
              </a:rPr>
              <a:t> years (44 months)</a:t>
            </a:r>
          </a:p>
          <a:p>
            <a:pPr algn="ctr">
              <a:lnSpc>
                <a:spcPts val="3273"/>
              </a:lnSpc>
            </a:pPr>
            <a:r>
              <a:rPr lang="en-US" sz="2338">
                <a:solidFill>
                  <a:srgbClr val="FCFCFC"/>
                </a:solidFill>
                <a:latin typeface="Nourd"/>
                <a:ea typeface="Nourd"/>
                <a:cs typeface="Nourd"/>
                <a:sym typeface="Nourd"/>
              </a:rPr>
              <a:t>to make your </a:t>
            </a:r>
          </a:p>
          <a:p>
            <a:pPr algn="ctr">
              <a:lnSpc>
                <a:spcPts val="3273"/>
              </a:lnSpc>
              <a:spcBef>
                <a:spcPct val="0"/>
              </a:spcBef>
            </a:pPr>
            <a:r>
              <a:rPr lang="en-US" sz="2338">
                <a:solidFill>
                  <a:srgbClr val="FCFCFC"/>
                </a:solidFill>
                <a:latin typeface="Nourd"/>
                <a:ea typeface="Nourd"/>
                <a:cs typeface="Nourd"/>
                <a:sym typeface="Nourd"/>
              </a:rPr>
              <a:t> money back</a:t>
            </a:r>
          </a:p>
        </p:txBody>
      </p:sp>
      <p:sp>
        <p:nvSpPr>
          <p:cNvPr name="TextBox 7" id="7"/>
          <p:cNvSpPr txBox="true"/>
          <p:nvPr/>
        </p:nvSpPr>
        <p:spPr>
          <a:xfrm rot="0">
            <a:off x="3511652" y="2631575"/>
            <a:ext cx="7053241" cy="4976224"/>
          </a:xfrm>
          <a:prstGeom prst="rect">
            <a:avLst/>
          </a:prstGeom>
        </p:spPr>
        <p:txBody>
          <a:bodyPr anchor="t" rtlCol="false" tIns="0" lIns="0" bIns="0" rIns="0">
            <a:spAutoFit/>
          </a:bodyPr>
          <a:lstStyle/>
          <a:p>
            <a:pPr algn="l" marL="609978" indent="-304989" lvl="1">
              <a:lnSpc>
                <a:spcPts val="3955"/>
              </a:lnSpc>
              <a:buFont typeface="Arial"/>
              <a:buChar char="•"/>
            </a:pPr>
            <a:r>
              <a:rPr lang="en-US" sz="2825">
                <a:solidFill>
                  <a:srgbClr val="13416A"/>
                </a:solidFill>
                <a:latin typeface="Nourd"/>
                <a:ea typeface="Nourd"/>
                <a:cs typeface="Nourd"/>
                <a:sym typeface="Nourd"/>
              </a:rPr>
              <a:t>Would you pay $6,900</a:t>
            </a:r>
          </a:p>
          <a:p>
            <a:pPr algn="l">
              <a:lnSpc>
                <a:spcPts val="3955"/>
              </a:lnSpc>
            </a:pPr>
            <a:r>
              <a:rPr lang="en-US" sz="2825">
                <a:solidFill>
                  <a:srgbClr val="13416A"/>
                </a:solidFill>
                <a:latin typeface="Nourd"/>
                <a:ea typeface="Nourd"/>
                <a:cs typeface="Nourd"/>
                <a:sym typeface="Nourd"/>
              </a:rPr>
              <a:t>       today to save $156.4 a month?</a:t>
            </a:r>
          </a:p>
          <a:p>
            <a:pPr algn="l" marL="609978" indent="-304989" lvl="1">
              <a:lnSpc>
                <a:spcPts val="3955"/>
              </a:lnSpc>
              <a:buFont typeface="Arial"/>
              <a:buChar char="•"/>
            </a:pPr>
            <a:r>
              <a:rPr lang="en-US" sz="2825">
                <a:solidFill>
                  <a:srgbClr val="13416A"/>
                </a:solidFill>
                <a:latin typeface="Nourd"/>
                <a:ea typeface="Nourd"/>
                <a:cs typeface="Nourd"/>
                <a:sym typeface="Nourd"/>
              </a:rPr>
              <a:t>How long do you plan on living in this home?</a:t>
            </a:r>
          </a:p>
          <a:p>
            <a:pPr algn="l" marL="609978" indent="-304989" lvl="1">
              <a:lnSpc>
                <a:spcPts val="3955"/>
              </a:lnSpc>
              <a:buFont typeface="Arial"/>
              <a:buChar char="•"/>
            </a:pPr>
            <a:r>
              <a:rPr lang="en-US" sz="2825">
                <a:solidFill>
                  <a:srgbClr val="13416A"/>
                </a:solidFill>
                <a:latin typeface="Nourd"/>
                <a:ea typeface="Nourd"/>
                <a:cs typeface="Nourd"/>
                <a:sym typeface="Nourd"/>
              </a:rPr>
              <a:t>How many homes have you owned?</a:t>
            </a:r>
          </a:p>
          <a:p>
            <a:pPr algn="l" marL="609978" indent="-304989" lvl="1">
              <a:lnSpc>
                <a:spcPts val="3955"/>
              </a:lnSpc>
              <a:buFont typeface="Arial"/>
              <a:buChar char="•"/>
            </a:pPr>
            <a:r>
              <a:rPr lang="en-US" sz="2825">
                <a:solidFill>
                  <a:srgbClr val="13416A"/>
                </a:solidFill>
                <a:latin typeface="Nourd"/>
                <a:ea typeface="Nourd"/>
                <a:cs typeface="Nourd"/>
                <a:sym typeface="Nourd"/>
              </a:rPr>
              <a:t>How long did you live in your last home?</a:t>
            </a:r>
          </a:p>
          <a:p>
            <a:pPr algn="l" marL="609978" indent="-304989" lvl="1">
              <a:lnSpc>
                <a:spcPts val="3955"/>
              </a:lnSpc>
              <a:buFont typeface="Arial"/>
              <a:buChar char="•"/>
            </a:pPr>
            <a:r>
              <a:rPr lang="en-US" sz="2825">
                <a:solidFill>
                  <a:srgbClr val="13416A"/>
                </a:solidFill>
                <a:latin typeface="Nourd"/>
                <a:ea typeface="Nourd"/>
                <a:cs typeface="Nourd"/>
                <a:sym typeface="Nourd"/>
              </a:rPr>
              <a:t>Have you ever refinanced? If so, how many times?</a:t>
            </a:r>
          </a:p>
          <a:p>
            <a:pPr algn="l" marL="609978" indent="-304989" lvl="1">
              <a:lnSpc>
                <a:spcPts val="3955"/>
              </a:lnSpc>
              <a:buFont typeface="Arial"/>
              <a:buChar char="•"/>
            </a:pPr>
            <a:r>
              <a:rPr lang="en-US" sz="2825">
                <a:solidFill>
                  <a:srgbClr val="13416A"/>
                </a:solidFill>
                <a:latin typeface="Nourd"/>
                <a:ea typeface="Nourd"/>
                <a:cs typeface="Nourd"/>
                <a:sym typeface="Nourd"/>
              </a:rPr>
              <a:t>When did you buy your first home?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363912" y="5578148"/>
            <a:ext cx="1612685" cy="2088596"/>
          </a:xfrm>
          <a:prstGeom prst="rect">
            <a:avLst/>
          </a:prstGeom>
        </p:spPr>
        <p:txBody>
          <a:bodyPr anchor="t" rtlCol="false" tIns="0" lIns="0" bIns="0" rIns="0">
            <a:spAutoFit/>
          </a:bodyPr>
          <a:lstStyle/>
          <a:p>
            <a:pPr algn="ctr">
              <a:lnSpc>
                <a:spcPts val="5539"/>
              </a:lnSpc>
            </a:pPr>
            <a:r>
              <a:rPr lang="en-US" sz="3956" spc="621">
                <a:solidFill>
                  <a:srgbClr val="00024B">
                    <a:alpha val="22745"/>
                  </a:srgbClr>
                </a:solidFill>
                <a:latin typeface="The Seasons"/>
                <a:ea typeface="The Seasons"/>
                <a:cs typeface="The Seasons"/>
                <a:sym typeface="The Seasons"/>
              </a:rPr>
              <a:t>LEND</a:t>
            </a:r>
          </a:p>
          <a:p>
            <a:pPr algn="ctr">
              <a:lnSpc>
                <a:spcPts val="5539"/>
              </a:lnSpc>
            </a:pPr>
            <a:r>
              <a:rPr lang="en-US" sz="3956" spc="621">
                <a:solidFill>
                  <a:srgbClr val="00024B">
                    <a:alpha val="22745"/>
                  </a:srgbClr>
                </a:solidFill>
                <a:latin typeface="The Seasons"/>
                <a:ea typeface="The Seasons"/>
                <a:cs typeface="The Seasons"/>
                <a:sym typeface="The Seasons"/>
              </a:rPr>
              <a:t>WITH</a:t>
            </a:r>
          </a:p>
          <a:p>
            <a:pPr algn="ctr">
              <a:lnSpc>
                <a:spcPts val="5539"/>
              </a:lnSpc>
              <a:spcBef>
                <a:spcPct val="0"/>
              </a:spcBef>
            </a:pPr>
            <a:r>
              <a:rPr lang="en-US" sz="3956" spc="621">
                <a:solidFill>
                  <a:srgbClr val="00024B">
                    <a:alpha val="22745"/>
                  </a:srgbClr>
                </a:solidFill>
                <a:latin typeface="The Seasons"/>
                <a:ea typeface="The Seasons"/>
                <a:cs typeface="The Seasons"/>
                <a:sym typeface="The Seasons"/>
              </a:rPr>
              <a:t>LOVE</a:t>
            </a:r>
          </a:p>
        </p:txBody>
      </p:sp>
      <p:sp>
        <p:nvSpPr>
          <p:cNvPr name="Freeform 3" id="3"/>
          <p:cNvSpPr/>
          <p:nvPr/>
        </p:nvSpPr>
        <p:spPr>
          <a:xfrm flipH="false" flipV="false" rot="0">
            <a:off x="2877461" y="1899310"/>
            <a:ext cx="5309761" cy="6363904"/>
          </a:xfrm>
          <a:custGeom>
            <a:avLst/>
            <a:gdLst/>
            <a:ahLst/>
            <a:cxnLst/>
            <a:rect r="r" b="b" t="t" l="l"/>
            <a:pathLst>
              <a:path h="6363904" w="5309761">
                <a:moveTo>
                  <a:pt x="0" y="0"/>
                </a:moveTo>
                <a:lnTo>
                  <a:pt x="5309760" y="0"/>
                </a:lnTo>
                <a:lnTo>
                  <a:pt x="5309760" y="6363904"/>
                </a:lnTo>
                <a:lnTo>
                  <a:pt x="0" y="6363904"/>
                </a:lnTo>
                <a:lnTo>
                  <a:pt x="0" y="0"/>
                </a:lnTo>
                <a:close/>
              </a:path>
            </a:pathLst>
          </a:custGeom>
          <a:blipFill>
            <a:blip r:embed="rId2"/>
            <a:stretch>
              <a:fillRect l="0" t="0" r="0" b="0"/>
            </a:stretch>
          </a:blipFill>
        </p:spPr>
      </p:sp>
      <p:grpSp>
        <p:nvGrpSpPr>
          <p:cNvPr name="Group 4" id="4"/>
          <p:cNvGrpSpPr/>
          <p:nvPr/>
        </p:nvGrpSpPr>
        <p:grpSpPr>
          <a:xfrm rot="0">
            <a:off x="7836124" y="1899310"/>
            <a:ext cx="9423176" cy="6478642"/>
            <a:chOff x="0" y="0"/>
            <a:chExt cx="1760889" cy="1210650"/>
          </a:xfrm>
        </p:grpSpPr>
        <p:sp>
          <p:nvSpPr>
            <p:cNvPr name="Freeform 5" id="5"/>
            <p:cNvSpPr/>
            <p:nvPr/>
          </p:nvSpPr>
          <p:spPr>
            <a:xfrm flipH="false" flipV="false" rot="0">
              <a:off x="0" y="0"/>
              <a:ext cx="1760889" cy="1210650"/>
            </a:xfrm>
            <a:custGeom>
              <a:avLst/>
              <a:gdLst/>
              <a:ahLst/>
              <a:cxnLst/>
              <a:rect r="r" b="b" t="t" l="l"/>
              <a:pathLst>
                <a:path h="1210650" w="1760889">
                  <a:moveTo>
                    <a:pt x="29577" y="0"/>
                  </a:moveTo>
                  <a:lnTo>
                    <a:pt x="1731312" y="0"/>
                  </a:lnTo>
                  <a:cubicBezTo>
                    <a:pt x="1739156" y="0"/>
                    <a:pt x="1746679" y="3116"/>
                    <a:pt x="1752226" y="8663"/>
                  </a:cubicBezTo>
                  <a:cubicBezTo>
                    <a:pt x="1757773" y="14210"/>
                    <a:pt x="1760889" y="21733"/>
                    <a:pt x="1760889" y="29577"/>
                  </a:cubicBezTo>
                  <a:lnTo>
                    <a:pt x="1760889" y="1181073"/>
                  </a:lnTo>
                  <a:cubicBezTo>
                    <a:pt x="1760889" y="1197408"/>
                    <a:pt x="1747647" y="1210650"/>
                    <a:pt x="1731312" y="1210650"/>
                  </a:cubicBezTo>
                  <a:lnTo>
                    <a:pt x="29577" y="1210650"/>
                  </a:lnTo>
                  <a:cubicBezTo>
                    <a:pt x="13242" y="1210650"/>
                    <a:pt x="0" y="1197408"/>
                    <a:pt x="0" y="1181073"/>
                  </a:cubicBezTo>
                  <a:lnTo>
                    <a:pt x="0" y="29577"/>
                  </a:lnTo>
                  <a:cubicBezTo>
                    <a:pt x="0" y="21733"/>
                    <a:pt x="3116" y="14210"/>
                    <a:pt x="8663" y="8663"/>
                  </a:cubicBezTo>
                  <a:cubicBezTo>
                    <a:pt x="14210" y="3116"/>
                    <a:pt x="21733" y="0"/>
                    <a:pt x="29577" y="0"/>
                  </a:cubicBezTo>
                  <a:close/>
                </a:path>
              </a:pathLst>
            </a:custGeom>
            <a:solidFill>
              <a:srgbClr val="C70F0B"/>
            </a:solidFill>
          </p:spPr>
        </p:sp>
        <p:sp>
          <p:nvSpPr>
            <p:cNvPr name="TextBox 6" id="6"/>
            <p:cNvSpPr txBox="true"/>
            <p:nvPr/>
          </p:nvSpPr>
          <p:spPr>
            <a:xfrm>
              <a:off x="0" y="-28575"/>
              <a:ext cx="1760889" cy="1239225"/>
            </a:xfrm>
            <a:prstGeom prst="rect">
              <a:avLst/>
            </a:prstGeom>
          </p:spPr>
          <p:txBody>
            <a:bodyPr anchor="ctr" rtlCol="false" tIns="50800" lIns="50800" bIns="50800" rIns="50800"/>
            <a:lstStyle/>
            <a:p>
              <a:pPr algn="ctr">
                <a:lnSpc>
                  <a:spcPts val="1956"/>
                </a:lnSpc>
              </a:pPr>
            </a:p>
          </p:txBody>
        </p:sp>
      </p:grpSp>
      <p:sp>
        <p:nvSpPr>
          <p:cNvPr name="Freeform 7" id="7"/>
          <p:cNvSpPr/>
          <p:nvPr/>
        </p:nvSpPr>
        <p:spPr>
          <a:xfrm flipH="false" flipV="false" rot="0">
            <a:off x="8985210" y="2832987"/>
            <a:ext cx="7232402" cy="4592575"/>
          </a:xfrm>
          <a:custGeom>
            <a:avLst/>
            <a:gdLst/>
            <a:ahLst/>
            <a:cxnLst/>
            <a:rect r="r" b="b" t="t" l="l"/>
            <a:pathLst>
              <a:path h="4592575" w="7232402">
                <a:moveTo>
                  <a:pt x="0" y="0"/>
                </a:moveTo>
                <a:lnTo>
                  <a:pt x="7232402" y="0"/>
                </a:lnTo>
                <a:lnTo>
                  <a:pt x="7232402" y="4592575"/>
                </a:lnTo>
                <a:lnTo>
                  <a:pt x="0" y="45925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028700" y="933450"/>
            <a:ext cx="12024420" cy="755807"/>
          </a:xfrm>
          <a:prstGeom prst="rect">
            <a:avLst/>
          </a:prstGeom>
        </p:spPr>
        <p:txBody>
          <a:bodyPr anchor="t" rtlCol="false" tIns="0" lIns="0" bIns="0" rIns="0">
            <a:spAutoFit/>
          </a:bodyPr>
          <a:lstStyle/>
          <a:p>
            <a:pPr algn="l">
              <a:lnSpc>
                <a:spcPts val="6116"/>
              </a:lnSpc>
            </a:pPr>
            <a:r>
              <a:rPr lang="en-US" sz="4368">
                <a:solidFill>
                  <a:srgbClr val="13416A"/>
                </a:solidFill>
                <a:latin typeface="Nourd"/>
                <a:ea typeface="Nourd"/>
                <a:cs typeface="Nourd"/>
                <a:sym typeface="Nourd"/>
              </a:rPr>
              <a:t>Down Payment Analysis and Document Review  </a:t>
            </a:r>
          </a:p>
        </p:txBody>
      </p:sp>
      <p:sp>
        <p:nvSpPr>
          <p:cNvPr name="TextBox 9" id="9"/>
          <p:cNvSpPr txBox="true"/>
          <p:nvPr/>
        </p:nvSpPr>
        <p:spPr>
          <a:xfrm rot="0">
            <a:off x="8985210" y="3266039"/>
            <a:ext cx="2269596" cy="584757"/>
          </a:xfrm>
          <a:prstGeom prst="rect">
            <a:avLst/>
          </a:prstGeom>
        </p:spPr>
        <p:txBody>
          <a:bodyPr anchor="t" rtlCol="false" tIns="0" lIns="0" bIns="0" rIns="0">
            <a:spAutoFit/>
          </a:bodyPr>
          <a:lstStyle/>
          <a:p>
            <a:pPr algn="ctr">
              <a:lnSpc>
                <a:spcPts val="4843"/>
              </a:lnSpc>
              <a:spcBef>
                <a:spcPct val="0"/>
              </a:spcBef>
            </a:pPr>
            <a:r>
              <a:rPr lang="en-US" b="true" sz="3459">
                <a:solidFill>
                  <a:srgbClr val="FCFCFC"/>
                </a:solidFill>
                <a:latin typeface="Canva Sans Bold"/>
                <a:ea typeface="Canva Sans Bold"/>
                <a:cs typeface="Canva Sans Bold"/>
                <a:sym typeface="Canva Sans Bold"/>
              </a:rPr>
              <a:t>Checking</a:t>
            </a:r>
          </a:p>
        </p:txBody>
      </p:sp>
      <p:sp>
        <p:nvSpPr>
          <p:cNvPr name="TextBox 10" id="10"/>
          <p:cNvSpPr txBox="true"/>
          <p:nvPr/>
        </p:nvSpPr>
        <p:spPr>
          <a:xfrm rot="0">
            <a:off x="8985210" y="4803558"/>
            <a:ext cx="1921533" cy="584757"/>
          </a:xfrm>
          <a:prstGeom prst="rect">
            <a:avLst/>
          </a:prstGeom>
        </p:spPr>
        <p:txBody>
          <a:bodyPr anchor="t" rtlCol="false" tIns="0" lIns="0" bIns="0" rIns="0">
            <a:spAutoFit/>
          </a:bodyPr>
          <a:lstStyle/>
          <a:p>
            <a:pPr algn="ctr">
              <a:lnSpc>
                <a:spcPts val="4843"/>
              </a:lnSpc>
              <a:spcBef>
                <a:spcPct val="0"/>
              </a:spcBef>
            </a:pPr>
            <a:r>
              <a:rPr lang="en-US" b="true" sz="3459">
                <a:solidFill>
                  <a:srgbClr val="FCFCFC"/>
                </a:solidFill>
                <a:latin typeface="Canva Sans Bold"/>
                <a:ea typeface="Canva Sans Bold"/>
                <a:cs typeface="Canva Sans Bold"/>
                <a:sym typeface="Canva Sans Bold"/>
              </a:rPr>
              <a:t>Savings</a:t>
            </a:r>
          </a:p>
        </p:txBody>
      </p:sp>
      <p:sp>
        <p:nvSpPr>
          <p:cNvPr name="TextBox 11" id="11"/>
          <p:cNvSpPr txBox="true"/>
          <p:nvPr/>
        </p:nvSpPr>
        <p:spPr>
          <a:xfrm rot="0">
            <a:off x="7081069" y="6341077"/>
            <a:ext cx="7232402" cy="584757"/>
          </a:xfrm>
          <a:prstGeom prst="rect">
            <a:avLst/>
          </a:prstGeom>
        </p:spPr>
        <p:txBody>
          <a:bodyPr anchor="t" rtlCol="false" tIns="0" lIns="0" bIns="0" rIns="0">
            <a:spAutoFit/>
          </a:bodyPr>
          <a:lstStyle/>
          <a:p>
            <a:pPr algn="ctr">
              <a:lnSpc>
                <a:spcPts val="4843"/>
              </a:lnSpc>
              <a:spcBef>
                <a:spcPct val="0"/>
              </a:spcBef>
            </a:pPr>
            <a:r>
              <a:rPr lang="en-US" b="true" sz="3459">
                <a:solidFill>
                  <a:srgbClr val="FCFCFC"/>
                </a:solidFill>
                <a:latin typeface="Canva Sans Bold"/>
                <a:ea typeface="Canva Sans Bold"/>
                <a:cs typeface="Canva Sans Bold"/>
                <a:sym typeface="Canva Sans Bold"/>
              </a:rPr>
              <a:t>Money Market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173255" y="5464149"/>
            <a:ext cx="1602136" cy="2075744"/>
          </a:xfrm>
          <a:prstGeom prst="rect">
            <a:avLst/>
          </a:prstGeom>
        </p:spPr>
        <p:txBody>
          <a:bodyPr anchor="t" rtlCol="false" tIns="0" lIns="0" bIns="0" rIns="0">
            <a:spAutoFit/>
          </a:bodyPr>
          <a:lstStyle/>
          <a:p>
            <a:pPr algn="ctr">
              <a:lnSpc>
                <a:spcPts val="5503"/>
              </a:lnSpc>
            </a:pPr>
            <a:r>
              <a:rPr lang="en-US" sz="3931" spc="617">
                <a:solidFill>
                  <a:srgbClr val="00024B">
                    <a:alpha val="22745"/>
                  </a:srgbClr>
                </a:solidFill>
                <a:latin typeface="The Seasons"/>
                <a:ea typeface="The Seasons"/>
                <a:cs typeface="The Seasons"/>
                <a:sym typeface="The Seasons"/>
              </a:rPr>
              <a:t>LEND</a:t>
            </a:r>
          </a:p>
          <a:p>
            <a:pPr algn="ctr">
              <a:lnSpc>
                <a:spcPts val="5503"/>
              </a:lnSpc>
            </a:pPr>
            <a:r>
              <a:rPr lang="en-US" sz="3931" spc="617">
                <a:solidFill>
                  <a:srgbClr val="00024B">
                    <a:alpha val="22745"/>
                  </a:srgbClr>
                </a:solidFill>
                <a:latin typeface="The Seasons"/>
                <a:ea typeface="The Seasons"/>
                <a:cs typeface="The Seasons"/>
                <a:sym typeface="The Seasons"/>
              </a:rPr>
              <a:t>WITH</a:t>
            </a:r>
          </a:p>
          <a:p>
            <a:pPr algn="ctr">
              <a:lnSpc>
                <a:spcPts val="5503"/>
              </a:lnSpc>
              <a:spcBef>
                <a:spcPct val="0"/>
              </a:spcBef>
            </a:pPr>
            <a:r>
              <a:rPr lang="en-US" sz="3931" spc="617">
                <a:solidFill>
                  <a:srgbClr val="00024B">
                    <a:alpha val="22745"/>
                  </a:srgbClr>
                </a:solidFill>
                <a:latin typeface="The Seasons"/>
                <a:ea typeface="The Seasons"/>
                <a:cs typeface="The Seasons"/>
                <a:sym typeface="The Seasons"/>
              </a:rPr>
              <a:t>LOVE</a:t>
            </a:r>
          </a:p>
        </p:txBody>
      </p:sp>
      <p:sp>
        <p:nvSpPr>
          <p:cNvPr name="Freeform 3" id="3"/>
          <p:cNvSpPr/>
          <p:nvPr/>
        </p:nvSpPr>
        <p:spPr>
          <a:xfrm flipH="false" flipV="false" rot="0">
            <a:off x="6929927" y="3691859"/>
            <a:ext cx="1130234" cy="1299311"/>
          </a:xfrm>
          <a:custGeom>
            <a:avLst/>
            <a:gdLst/>
            <a:ahLst/>
            <a:cxnLst/>
            <a:rect r="r" b="b" t="t" l="l"/>
            <a:pathLst>
              <a:path h="1299311" w="1130234">
                <a:moveTo>
                  <a:pt x="0" y="0"/>
                </a:moveTo>
                <a:lnTo>
                  <a:pt x="1130234" y="0"/>
                </a:lnTo>
                <a:lnTo>
                  <a:pt x="1130234" y="1299311"/>
                </a:lnTo>
                <a:lnTo>
                  <a:pt x="0" y="1299311"/>
                </a:lnTo>
                <a:lnTo>
                  <a:pt x="0" y="0"/>
                </a:lnTo>
                <a:close/>
              </a:path>
            </a:pathLst>
          </a:custGeom>
          <a:blipFill>
            <a:blip r:embed="rId2"/>
            <a:stretch>
              <a:fillRect l="0" t="-12948" r="0" b="-11859"/>
            </a:stretch>
          </a:blipFill>
        </p:spPr>
      </p:sp>
      <p:grpSp>
        <p:nvGrpSpPr>
          <p:cNvPr name="Group 4" id="4"/>
          <p:cNvGrpSpPr/>
          <p:nvPr/>
        </p:nvGrpSpPr>
        <p:grpSpPr>
          <a:xfrm rot="0">
            <a:off x="7727892" y="2006668"/>
            <a:ext cx="9531408" cy="6239781"/>
            <a:chOff x="0" y="0"/>
            <a:chExt cx="1791170" cy="1172598"/>
          </a:xfrm>
        </p:grpSpPr>
        <p:sp>
          <p:nvSpPr>
            <p:cNvPr name="Freeform 5" id="5"/>
            <p:cNvSpPr/>
            <p:nvPr/>
          </p:nvSpPr>
          <p:spPr>
            <a:xfrm flipH="false" flipV="false" rot="0">
              <a:off x="0" y="0"/>
              <a:ext cx="1791170" cy="1172598"/>
            </a:xfrm>
            <a:custGeom>
              <a:avLst/>
              <a:gdLst/>
              <a:ahLst/>
              <a:cxnLst/>
              <a:rect r="r" b="b" t="t" l="l"/>
              <a:pathLst>
                <a:path h="1172598" w="1791170">
                  <a:moveTo>
                    <a:pt x="29241" y="0"/>
                  </a:moveTo>
                  <a:lnTo>
                    <a:pt x="1761929" y="0"/>
                  </a:lnTo>
                  <a:cubicBezTo>
                    <a:pt x="1778079" y="0"/>
                    <a:pt x="1791170" y="13092"/>
                    <a:pt x="1791170" y="29241"/>
                  </a:cubicBezTo>
                  <a:lnTo>
                    <a:pt x="1791170" y="1143357"/>
                  </a:lnTo>
                  <a:cubicBezTo>
                    <a:pt x="1791170" y="1151112"/>
                    <a:pt x="1788090" y="1158550"/>
                    <a:pt x="1782606" y="1164034"/>
                  </a:cubicBezTo>
                  <a:cubicBezTo>
                    <a:pt x="1777122" y="1169517"/>
                    <a:pt x="1769684" y="1172598"/>
                    <a:pt x="1761929" y="1172598"/>
                  </a:cubicBezTo>
                  <a:lnTo>
                    <a:pt x="29241" y="1172598"/>
                  </a:lnTo>
                  <a:cubicBezTo>
                    <a:pt x="13092" y="1172598"/>
                    <a:pt x="0" y="1159506"/>
                    <a:pt x="0" y="1143357"/>
                  </a:cubicBezTo>
                  <a:lnTo>
                    <a:pt x="0" y="29241"/>
                  </a:lnTo>
                  <a:cubicBezTo>
                    <a:pt x="0" y="13092"/>
                    <a:pt x="13092" y="0"/>
                    <a:pt x="29241" y="0"/>
                  </a:cubicBezTo>
                  <a:close/>
                </a:path>
              </a:pathLst>
            </a:custGeom>
            <a:solidFill>
              <a:srgbClr val="717273"/>
            </a:solidFill>
          </p:spPr>
        </p:sp>
        <p:sp>
          <p:nvSpPr>
            <p:cNvPr name="TextBox 6" id="6"/>
            <p:cNvSpPr txBox="true"/>
            <p:nvPr/>
          </p:nvSpPr>
          <p:spPr>
            <a:xfrm>
              <a:off x="0" y="-28575"/>
              <a:ext cx="1791170" cy="1201173"/>
            </a:xfrm>
            <a:prstGeom prst="rect">
              <a:avLst/>
            </a:prstGeom>
          </p:spPr>
          <p:txBody>
            <a:bodyPr anchor="ctr" rtlCol="false" tIns="50800" lIns="50800" bIns="50800" rIns="50800"/>
            <a:lstStyle/>
            <a:p>
              <a:pPr algn="ctr">
                <a:lnSpc>
                  <a:spcPts val="1956"/>
                </a:lnSpc>
              </a:pPr>
            </a:p>
          </p:txBody>
        </p:sp>
      </p:grpSp>
      <p:sp>
        <p:nvSpPr>
          <p:cNvPr name="Freeform 7" id="7"/>
          <p:cNvSpPr/>
          <p:nvPr/>
        </p:nvSpPr>
        <p:spPr>
          <a:xfrm flipH="false" flipV="false" rot="0">
            <a:off x="8991087" y="2824649"/>
            <a:ext cx="7054996" cy="4479922"/>
          </a:xfrm>
          <a:custGeom>
            <a:avLst/>
            <a:gdLst/>
            <a:ahLst/>
            <a:cxnLst/>
            <a:rect r="r" b="b" t="t" l="l"/>
            <a:pathLst>
              <a:path h="4479922" w="7054996">
                <a:moveTo>
                  <a:pt x="0" y="0"/>
                </a:moveTo>
                <a:lnTo>
                  <a:pt x="7054996" y="0"/>
                </a:lnTo>
                <a:lnTo>
                  <a:pt x="7054996" y="4479923"/>
                </a:lnTo>
                <a:lnTo>
                  <a:pt x="0" y="44799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2717238" y="1882771"/>
            <a:ext cx="4899642" cy="6363678"/>
          </a:xfrm>
          <a:custGeom>
            <a:avLst/>
            <a:gdLst/>
            <a:ahLst/>
            <a:cxnLst/>
            <a:rect r="r" b="b" t="t" l="l"/>
            <a:pathLst>
              <a:path h="6363678" w="4899642">
                <a:moveTo>
                  <a:pt x="0" y="0"/>
                </a:moveTo>
                <a:lnTo>
                  <a:pt x="4899642" y="0"/>
                </a:lnTo>
                <a:lnTo>
                  <a:pt x="4899642" y="6363678"/>
                </a:lnTo>
                <a:lnTo>
                  <a:pt x="0" y="6363678"/>
                </a:lnTo>
                <a:lnTo>
                  <a:pt x="0" y="0"/>
                </a:lnTo>
                <a:close/>
              </a:path>
            </a:pathLst>
          </a:custGeom>
          <a:blipFill>
            <a:blip r:embed="rId5"/>
            <a:stretch>
              <a:fillRect l="0" t="0" r="0" b="0"/>
            </a:stretch>
          </a:blipFill>
        </p:spPr>
      </p:sp>
      <p:sp>
        <p:nvSpPr>
          <p:cNvPr name="TextBox 9" id="9"/>
          <p:cNvSpPr txBox="true"/>
          <p:nvPr/>
        </p:nvSpPr>
        <p:spPr>
          <a:xfrm rot="0">
            <a:off x="1028700" y="942975"/>
            <a:ext cx="12569279" cy="779351"/>
          </a:xfrm>
          <a:prstGeom prst="rect">
            <a:avLst/>
          </a:prstGeom>
        </p:spPr>
        <p:txBody>
          <a:bodyPr anchor="t" rtlCol="false" tIns="0" lIns="0" bIns="0" rIns="0">
            <a:spAutoFit/>
          </a:bodyPr>
          <a:lstStyle/>
          <a:p>
            <a:pPr algn="l">
              <a:lnSpc>
                <a:spcPts val="6393"/>
              </a:lnSpc>
            </a:pPr>
            <a:r>
              <a:rPr lang="en-US" sz="4566">
                <a:solidFill>
                  <a:srgbClr val="13416A"/>
                </a:solidFill>
                <a:latin typeface="Nourd"/>
                <a:ea typeface="Nourd"/>
                <a:cs typeface="Nourd"/>
                <a:sym typeface="Nourd"/>
              </a:rPr>
              <a:t>Down Payment Analysis and Document Review  </a:t>
            </a:r>
          </a:p>
        </p:txBody>
      </p:sp>
      <p:sp>
        <p:nvSpPr>
          <p:cNvPr name="TextBox 10" id="10"/>
          <p:cNvSpPr txBox="true"/>
          <p:nvPr/>
        </p:nvSpPr>
        <p:spPr>
          <a:xfrm rot="0">
            <a:off x="8674230" y="3244934"/>
            <a:ext cx="3497273" cy="572049"/>
          </a:xfrm>
          <a:prstGeom prst="rect">
            <a:avLst/>
          </a:prstGeom>
        </p:spPr>
        <p:txBody>
          <a:bodyPr anchor="t" rtlCol="false" tIns="0" lIns="0" bIns="0" rIns="0">
            <a:spAutoFit/>
          </a:bodyPr>
          <a:lstStyle/>
          <a:p>
            <a:pPr algn="ctr">
              <a:lnSpc>
                <a:spcPts val="4725"/>
              </a:lnSpc>
              <a:spcBef>
                <a:spcPct val="0"/>
              </a:spcBef>
            </a:pPr>
            <a:r>
              <a:rPr lang="en-US" b="true" sz="3375">
                <a:solidFill>
                  <a:srgbClr val="FCFCFC"/>
                </a:solidFill>
                <a:latin typeface="Canva Sans Bold"/>
                <a:ea typeface="Canva Sans Bold"/>
                <a:cs typeface="Canva Sans Bold"/>
                <a:sym typeface="Canva Sans Bold"/>
              </a:rPr>
              <a:t>Credit Card</a:t>
            </a:r>
          </a:p>
        </p:txBody>
      </p:sp>
      <p:sp>
        <p:nvSpPr>
          <p:cNvPr name="TextBox 11" id="11"/>
          <p:cNvSpPr txBox="true"/>
          <p:nvPr/>
        </p:nvSpPr>
        <p:spPr>
          <a:xfrm rot="0">
            <a:off x="8513791" y="4745248"/>
            <a:ext cx="3497273" cy="572049"/>
          </a:xfrm>
          <a:prstGeom prst="rect">
            <a:avLst/>
          </a:prstGeom>
        </p:spPr>
        <p:txBody>
          <a:bodyPr anchor="t" rtlCol="false" tIns="0" lIns="0" bIns="0" rIns="0">
            <a:spAutoFit/>
          </a:bodyPr>
          <a:lstStyle/>
          <a:p>
            <a:pPr algn="ctr">
              <a:lnSpc>
                <a:spcPts val="4725"/>
              </a:lnSpc>
              <a:spcBef>
                <a:spcPct val="0"/>
              </a:spcBef>
            </a:pPr>
            <a:r>
              <a:rPr lang="en-US" b="true" sz="3375">
                <a:solidFill>
                  <a:srgbClr val="FCFCFC"/>
                </a:solidFill>
                <a:latin typeface="Canva Sans Bold"/>
                <a:ea typeface="Canva Sans Bold"/>
                <a:cs typeface="Canva Sans Bold"/>
                <a:sym typeface="Canva Sans Bold"/>
              </a:rPr>
              <a:t>Consumer</a:t>
            </a:r>
          </a:p>
        </p:txBody>
      </p:sp>
      <p:sp>
        <p:nvSpPr>
          <p:cNvPr name="TextBox 12" id="12"/>
          <p:cNvSpPr txBox="true"/>
          <p:nvPr/>
        </p:nvSpPr>
        <p:spPr>
          <a:xfrm rot="0">
            <a:off x="8060161" y="6245563"/>
            <a:ext cx="3497273" cy="572049"/>
          </a:xfrm>
          <a:prstGeom prst="rect">
            <a:avLst/>
          </a:prstGeom>
        </p:spPr>
        <p:txBody>
          <a:bodyPr anchor="t" rtlCol="false" tIns="0" lIns="0" bIns="0" rIns="0">
            <a:spAutoFit/>
          </a:bodyPr>
          <a:lstStyle/>
          <a:p>
            <a:pPr algn="ctr">
              <a:lnSpc>
                <a:spcPts val="4725"/>
              </a:lnSpc>
              <a:spcBef>
                <a:spcPct val="0"/>
              </a:spcBef>
            </a:pPr>
            <a:r>
              <a:rPr lang="en-US" b="true" sz="3375">
                <a:solidFill>
                  <a:srgbClr val="FCFCFC"/>
                </a:solidFill>
                <a:latin typeface="Canva Sans Bold"/>
                <a:ea typeface="Canva Sans Bold"/>
                <a:cs typeface="Canva Sans Bold"/>
                <a:sym typeface="Canva Sans Bold"/>
              </a:rPr>
              <a:t>Other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579897" y="1938629"/>
            <a:ext cx="5274445" cy="6252615"/>
          </a:xfrm>
          <a:custGeom>
            <a:avLst/>
            <a:gdLst/>
            <a:ahLst/>
            <a:cxnLst/>
            <a:rect r="r" b="b" t="t" l="l"/>
            <a:pathLst>
              <a:path h="6252615" w="5274445">
                <a:moveTo>
                  <a:pt x="0" y="0"/>
                </a:moveTo>
                <a:lnTo>
                  <a:pt x="5274445" y="0"/>
                </a:lnTo>
                <a:lnTo>
                  <a:pt x="5274445" y="6252615"/>
                </a:lnTo>
                <a:lnTo>
                  <a:pt x="0" y="6252615"/>
                </a:lnTo>
                <a:lnTo>
                  <a:pt x="0" y="0"/>
                </a:lnTo>
                <a:close/>
              </a:path>
            </a:pathLst>
          </a:custGeom>
          <a:blipFill>
            <a:blip r:embed="rId2"/>
            <a:stretch>
              <a:fillRect l="0" t="0" r="0" b="0"/>
            </a:stretch>
          </a:blipFill>
        </p:spPr>
      </p:sp>
      <p:grpSp>
        <p:nvGrpSpPr>
          <p:cNvPr name="Group 3" id="3"/>
          <p:cNvGrpSpPr/>
          <p:nvPr/>
        </p:nvGrpSpPr>
        <p:grpSpPr>
          <a:xfrm rot="0">
            <a:off x="9003975" y="2122603"/>
            <a:ext cx="8255325" cy="6068641"/>
            <a:chOff x="0" y="0"/>
            <a:chExt cx="1754473" cy="1289745"/>
          </a:xfrm>
        </p:grpSpPr>
        <p:sp>
          <p:nvSpPr>
            <p:cNvPr name="Freeform 4" id="4"/>
            <p:cNvSpPr/>
            <p:nvPr/>
          </p:nvSpPr>
          <p:spPr>
            <a:xfrm flipH="false" flipV="false" rot="0">
              <a:off x="0" y="0"/>
              <a:ext cx="1754473" cy="1289745"/>
            </a:xfrm>
            <a:custGeom>
              <a:avLst/>
              <a:gdLst/>
              <a:ahLst/>
              <a:cxnLst/>
              <a:rect r="r" b="b" t="t" l="l"/>
              <a:pathLst>
                <a:path h="1289745" w="1754473">
                  <a:moveTo>
                    <a:pt x="33761" y="0"/>
                  </a:moveTo>
                  <a:lnTo>
                    <a:pt x="1720711" y="0"/>
                  </a:lnTo>
                  <a:cubicBezTo>
                    <a:pt x="1739357" y="0"/>
                    <a:pt x="1754473" y="15115"/>
                    <a:pt x="1754473" y="33761"/>
                  </a:cubicBezTo>
                  <a:lnTo>
                    <a:pt x="1754473" y="1255984"/>
                  </a:lnTo>
                  <a:cubicBezTo>
                    <a:pt x="1754473" y="1274630"/>
                    <a:pt x="1739357" y="1289745"/>
                    <a:pt x="1720711" y="1289745"/>
                  </a:cubicBezTo>
                  <a:lnTo>
                    <a:pt x="33761" y="1289745"/>
                  </a:lnTo>
                  <a:cubicBezTo>
                    <a:pt x="15115" y="1289745"/>
                    <a:pt x="0" y="1274630"/>
                    <a:pt x="0" y="1255984"/>
                  </a:cubicBezTo>
                  <a:lnTo>
                    <a:pt x="0" y="33761"/>
                  </a:lnTo>
                  <a:cubicBezTo>
                    <a:pt x="0" y="15115"/>
                    <a:pt x="15115" y="0"/>
                    <a:pt x="33761" y="0"/>
                  </a:cubicBezTo>
                  <a:close/>
                </a:path>
              </a:pathLst>
            </a:custGeom>
            <a:solidFill>
              <a:srgbClr val="FC944D"/>
            </a:solidFill>
          </p:spPr>
        </p:sp>
        <p:sp>
          <p:nvSpPr>
            <p:cNvPr name="TextBox 5" id="5"/>
            <p:cNvSpPr txBox="true"/>
            <p:nvPr/>
          </p:nvSpPr>
          <p:spPr>
            <a:xfrm>
              <a:off x="0" y="-28575"/>
              <a:ext cx="1754473" cy="1318320"/>
            </a:xfrm>
            <a:prstGeom prst="rect">
              <a:avLst/>
            </a:prstGeom>
          </p:spPr>
          <p:txBody>
            <a:bodyPr anchor="ctr" rtlCol="false" tIns="50800" lIns="50800" bIns="50800" rIns="50800"/>
            <a:lstStyle/>
            <a:p>
              <a:pPr algn="ctr">
                <a:lnSpc>
                  <a:spcPts val="1956"/>
                </a:lnSpc>
              </a:pPr>
            </a:p>
          </p:txBody>
        </p:sp>
      </p:grpSp>
      <p:sp>
        <p:nvSpPr>
          <p:cNvPr name="Freeform 6" id="6"/>
          <p:cNvSpPr/>
          <p:nvPr/>
        </p:nvSpPr>
        <p:spPr>
          <a:xfrm flipH="false" flipV="false" rot="0">
            <a:off x="9226048" y="3137867"/>
            <a:ext cx="6359233" cy="4038113"/>
          </a:xfrm>
          <a:custGeom>
            <a:avLst/>
            <a:gdLst/>
            <a:ahLst/>
            <a:cxnLst/>
            <a:rect r="r" b="b" t="t" l="l"/>
            <a:pathLst>
              <a:path h="4038113" w="6359233">
                <a:moveTo>
                  <a:pt x="0" y="0"/>
                </a:moveTo>
                <a:lnTo>
                  <a:pt x="6359233" y="0"/>
                </a:lnTo>
                <a:lnTo>
                  <a:pt x="6359233" y="4038113"/>
                </a:lnTo>
                <a:lnTo>
                  <a:pt x="0" y="40381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37253" y="933450"/>
            <a:ext cx="13085415" cy="812676"/>
          </a:xfrm>
          <a:prstGeom prst="rect">
            <a:avLst/>
          </a:prstGeom>
        </p:spPr>
        <p:txBody>
          <a:bodyPr anchor="t" rtlCol="false" tIns="0" lIns="0" bIns="0" rIns="0">
            <a:spAutoFit/>
          </a:bodyPr>
          <a:lstStyle/>
          <a:p>
            <a:pPr algn="l">
              <a:lnSpc>
                <a:spcPts val="6656"/>
              </a:lnSpc>
            </a:pPr>
            <a:r>
              <a:rPr lang="en-US" sz="4754">
                <a:solidFill>
                  <a:srgbClr val="13416A"/>
                </a:solidFill>
                <a:latin typeface="Nourd"/>
                <a:ea typeface="Nourd"/>
                <a:cs typeface="Nourd"/>
                <a:sym typeface="Nourd"/>
              </a:rPr>
              <a:t>Down Payment Analysis and Document Review  </a:t>
            </a:r>
          </a:p>
        </p:txBody>
      </p:sp>
      <p:sp>
        <p:nvSpPr>
          <p:cNvPr name="TextBox 8" id="8"/>
          <p:cNvSpPr txBox="true"/>
          <p:nvPr/>
        </p:nvSpPr>
        <p:spPr>
          <a:xfrm rot="0">
            <a:off x="8854342" y="3583289"/>
            <a:ext cx="3152372" cy="512684"/>
          </a:xfrm>
          <a:prstGeom prst="rect">
            <a:avLst/>
          </a:prstGeom>
        </p:spPr>
        <p:txBody>
          <a:bodyPr anchor="t" rtlCol="false" tIns="0" lIns="0" bIns="0" rIns="0">
            <a:spAutoFit/>
          </a:bodyPr>
          <a:lstStyle/>
          <a:p>
            <a:pPr algn="ctr">
              <a:lnSpc>
                <a:spcPts val="4259"/>
              </a:lnSpc>
              <a:spcBef>
                <a:spcPct val="0"/>
              </a:spcBef>
            </a:pPr>
            <a:r>
              <a:rPr lang="en-US" b="true" sz="3042">
                <a:solidFill>
                  <a:srgbClr val="FCFCFC"/>
                </a:solidFill>
                <a:latin typeface="Canva Sans Bold"/>
                <a:ea typeface="Canva Sans Bold"/>
                <a:cs typeface="Canva Sans Bold"/>
                <a:sym typeface="Canva Sans Bold"/>
              </a:rPr>
              <a:t>401K, IRA</a:t>
            </a:r>
          </a:p>
        </p:txBody>
      </p:sp>
      <p:sp>
        <p:nvSpPr>
          <p:cNvPr name="TextBox 9" id="9"/>
          <p:cNvSpPr txBox="true"/>
          <p:nvPr/>
        </p:nvSpPr>
        <p:spPr>
          <a:xfrm rot="0">
            <a:off x="8438076" y="4872006"/>
            <a:ext cx="3152372" cy="512684"/>
          </a:xfrm>
          <a:prstGeom prst="rect">
            <a:avLst/>
          </a:prstGeom>
        </p:spPr>
        <p:txBody>
          <a:bodyPr anchor="t" rtlCol="false" tIns="0" lIns="0" bIns="0" rIns="0">
            <a:spAutoFit/>
          </a:bodyPr>
          <a:lstStyle/>
          <a:p>
            <a:pPr algn="ctr">
              <a:lnSpc>
                <a:spcPts val="4259"/>
              </a:lnSpc>
              <a:spcBef>
                <a:spcPct val="0"/>
              </a:spcBef>
            </a:pPr>
            <a:r>
              <a:rPr lang="en-US" b="true" sz="3042">
                <a:solidFill>
                  <a:srgbClr val="FCFCFC"/>
                </a:solidFill>
                <a:latin typeface="Canva Sans Bold"/>
                <a:ea typeface="Canva Sans Bold"/>
                <a:cs typeface="Canva Sans Bold"/>
                <a:sym typeface="Canva Sans Bold"/>
              </a:rPr>
              <a:t>Stocks</a:t>
            </a:r>
          </a:p>
        </p:txBody>
      </p:sp>
      <p:sp>
        <p:nvSpPr>
          <p:cNvPr name="TextBox 10" id="10"/>
          <p:cNvSpPr txBox="true"/>
          <p:nvPr/>
        </p:nvSpPr>
        <p:spPr>
          <a:xfrm rot="0">
            <a:off x="9226048" y="5899207"/>
            <a:ext cx="3152372" cy="1045490"/>
          </a:xfrm>
          <a:prstGeom prst="rect">
            <a:avLst/>
          </a:prstGeom>
        </p:spPr>
        <p:txBody>
          <a:bodyPr anchor="t" rtlCol="false" tIns="0" lIns="0" bIns="0" rIns="0">
            <a:spAutoFit/>
          </a:bodyPr>
          <a:lstStyle/>
          <a:p>
            <a:pPr algn="ctr">
              <a:lnSpc>
                <a:spcPts val="4259"/>
              </a:lnSpc>
              <a:spcBef>
                <a:spcPct val="0"/>
              </a:spcBef>
            </a:pPr>
            <a:r>
              <a:rPr lang="en-US" b="true" sz="3042">
                <a:solidFill>
                  <a:srgbClr val="FCFCFC"/>
                </a:solidFill>
                <a:latin typeface="Canva Sans Bold"/>
                <a:ea typeface="Canva Sans Bold"/>
                <a:cs typeface="Canva Sans Bold"/>
                <a:sym typeface="Canva Sans Bold"/>
              </a:rPr>
              <a:t>Life Insurance (CV)</a:t>
            </a:r>
          </a:p>
        </p:txBody>
      </p:sp>
      <p:sp>
        <p:nvSpPr>
          <p:cNvPr name="AutoShape 11" id="11"/>
          <p:cNvSpPr/>
          <p:nvPr/>
        </p:nvSpPr>
        <p:spPr>
          <a:xfrm>
            <a:off x="1287385" y="5228361"/>
            <a:ext cx="7716590" cy="0"/>
          </a:xfrm>
          <a:prstGeom prst="line">
            <a:avLst/>
          </a:prstGeom>
          <a:ln cap="flat" w="190500">
            <a:solidFill>
              <a:srgbClr val="FFFFFF"/>
            </a:solidFill>
            <a:prstDash val="solid"/>
            <a:headEnd type="none" len="sm" w="sm"/>
            <a:tailEnd type="none" len="sm" w="sm"/>
          </a:ln>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964993" y="1914819"/>
            <a:ext cx="5634016" cy="6419712"/>
          </a:xfrm>
          <a:custGeom>
            <a:avLst/>
            <a:gdLst/>
            <a:ahLst/>
            <a:cxnLst/>
            <a:rect r="r" b="b" t="t" l="l"/>
            <a:pathLst>
              <a:path h="6419712" w="5634016">
                <a:moveTo>
                  <a:pt x="0" y="0"/>
                </a:moveTo>
                <a:lnTo>
                  <a:pt x="5634016" y="0"/>
                </a:lnTo>
                <a:lnTo>
                  <a:pt x="5634016" y="6419712"/>
                </a:lnTo>
                <a:lnTo>
                  <a:pt x="0" y="6419712"/>
                </a:lnTo>
                <a:lnTo>
                  <a:pt x="0" y="0"/>
                </a:lnTo>
                <a:close/>
              </a:path>
            </a:pathLst>
          </a:custGeom>
          <a:blipFill>
            <a:blip r:embed="rId2"/>
            <a:stretch>
              <a:fillRect l="0" t="0" r="0" b="0"/>
            </a:stretch>
          </a:blipFill>
        </p:spPr>
      </p:sp>
      <p:grpSp>
        <p:nvGrpSpPr>
          <p:cNvPr name="Group 3" id="3"/>
          <p:cNvGrpSpPr/>
          <p:nvPr/>
        </p:nvGrpSpPr>
        <p:grpSpPr>
          <a:xfrm rot="0">
            <a:off x="7700800" y="2069907"/>
            <a:ext cx="9558500" cy="6264624"/>
            <a:chOff x="0" y="0"/>
            <a:chExt cx="1832264" cy="1200863"/>
          </a:xfrm>
        </p:grpSpPr>
        <p:sp>
          <p:nvSpPr>
            <p:cNvPr name="Freeform 4" id="4"/>
            <p:cNvSpPr/>
            <p:nvPr/>
          </p:nvSpPr>
          <p:spPr>
            <a:xfrm flipH="false" flipV="false" rot="0">
              <a:off x="0" y="0"/>
              <a:ext cx="1832264" cy="1200863"/>
            </a:xfrm>
            <a:custGeom>
              <a:avLst/>
              <a:gdLst/>
              <a:ahLst/>
              <a:cxnLst/>
              <a:rect r="r" b="b" t="t" l="l"/>
              <a:pathLst>
                <a:path h="1200863" w="1832264">
                  <a:moveTo>
                    <a:pt x="29158" y="0"/>
                  </a:moveTo>
                  <a:lnTo>
                    <a:pt x="1803106" y="0"/>
                  </a:lnTo>
                  <a:cubicBezTo>
                    <a:pt x="1819210" y="0"/>
                    <a:pt x="1832264" y="13055"/>
                    <a:pt x="1832264" y="29158"/>
                  </a:cubicBezTo>
                  <a:lnTo>
                    <a:pt x="1832264" y="1171705"/>
                  </a:lnTo>
                  <a:cubicBezTo>
                    <a:pt x="1832264" y="1179438"/>
                    <a:pt x="1829192" y="1186854"/>
                    <a:pt x="1823724" y="1192322"/>
                  </a:cubicBezTo>
                  <a:cubicBezTo>
                    <a:pt x="1818256" y="1197791"/>
                    <a:pt x="1810839" y="1200863"/>
                    <a:pt x="1803106" y="1200863"/>
                  </a:cubicBezTo>
                  <a:lnTo>
                    <a:pt x="29158" y="1200863"/>
                  </a:lnTo>
                  <a:cubicBezTo>
                    <a:pt x="13055" y="1200863"/>
                    <a:pt x="0" y="1187808"/>
                    <a:pt x="0" y="1171705"/>
                  </a:cubicBezTo>
                  <a:lnTo>
                    <a:pt x="0" y="29158"/>
                  </a:lnTo>
                  <a:cubicBezTo>
                    <a:pt x="0" y="13055"/>
                    <a:pt x="13055" y="0"/>
                    <a:pt x="29158" y="0"/>
                  </a:cubicBezTo>
                  <a:close/>
                </a:path>
              </a:pathLst>
            </a:custGeom>
            <a:solidFill>
              <a:srgbClr val="5D85CD"/>
            </a:solidFill>
          </p:spPr>
        </p:sp>
        <p:sp>
          <p:nvSpPr>
            <p:cNvPr name="TextBox 5" id="5"/>
            <p:cNvSpPr txBox="true"/>
            <p:nvPr/>
          </p:nvSpPr>
          <p:spPr>
            <a:xfrm>
              <a:off x="0" y="-28575"/>
              <a:ext cx="1832264" cy="1229438"/>
            </a:xfrm>
            <a:prstGeom prst="rect">
              <a:avLst/>
            </a:prstGeom>
          </p:spPr>
          <p:txBody>
            <a:bodyPr anchor="ctr" rtlCol="false" tIns="50800" lIns="50800" bIns="50800" rIns="50800"/>
            <a:lstStyle/>
            <a:p>
              <a:pPr algn="ctr">
                <a:lnSpc>
                  <a:spcPts val="1956"/>
                </a:lnSpc>
              </a:pPr>
            </a:p>
          </p:txBody>
        </p:sp>
      </p:grpSp>
      <p:sp>
        <p:nvSpPr>
          <p:cNvPr name="Freeform 6" id="6"/>
          <p:cNvSpPr/>
          <p:nvPr/>
        </p:nvSpPr>
        <p:spPr>
          <a:xfrm flipH="false" flipV="false" rot="0">
            <a:off x="8996958" y="2912912"/>
            <a:ext cx="6966184" cy="4423527"/>
          </a:xfrm>
          <a:custGeom>
            <a:avLst/>
            <a:gdLst/>
            <a:ahLst/>
            <a:cxnLst/>
            <a:rect r="r" b="b" t="t" l="l"/>
            <a:pathLst>
              <a:path h="4423527" w="6966184">
                <a:moveTo>
                  <a:pt x="0" y="0"/>
                </a:moveTo>
                <a:lnTo>
                  <a:pt x="6966184" y="0"/>
                </a:lnTo>
                <a:lnTo>
                  <a:pt x="6966184" y="4423527"/>
                </a:lnTo>
                <a:lnTo>
                  <a:pt x="0" y="442352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933450"/>
            <a:ext cx="13428018" cy="838091"/>
          </a:xfrm>
          <a:prstGeom prst="rect">
            <a:avLst/>
          </a:prstGeom>
        </p:spPr>
        <p:txBody>
          <a:bodyPr anchor="t" rtlCol="false" tIns="0" lIns="0" bIns="0" rIns="0">
            <a:spAutoFit/>
          </a:bodyPr>
          <a:lstStyle/>
          <a:p>
            <a:pPr algn="l">
              <a:lnSpc>
                <a:spcPts val="6831"/>
              </a:lnSpc>
            </a:pPr>
            <a:r>
              <a:rPr lang="en-US" sz="4879">
                <a:solidFill>
                  <a:srgbClr val="13416A"/>
                </a:solidFill>
                <a:latin typeface="Nourd"/>
                <a:ea typeface="Nourd"/>
                <a:cs typeface="Nourd"/>
                <a:sym typeface="Nourd"/>
              </a:rPr>
              <a:t>Down Payment Analysis and Document Review  </a:t>
            </a:r>
          </a:p>
        </p:txBody>
      </p:sp>
      <p:sp>
        <p:nvSpPr>
          <p:cNvPr name="TextBox 8" id="8"/>
          <p:cNvSpPr txBox="true"/>
          <p:nvPr/>
        </p:nvSpPr>
        <p:spPr>
          <a:xfrm rot="0">
            <a:off x="9026803" y="3321600"/>
            <a:ext cx="3453247" cy="565687"/>
          </a:xfrm>
          <a:prstGeom prst="rect">
            <a:avLst/>
          </a:prstGeom>
        </p:spPr>
        <p:txBody>
          <a:bodyPr anchor="t" rtlCol="false" tIns="0" lIns="0" bIns="0" rIns="0">
            <a:spAutoFit/>
          </a:bodyPr>
          <a:lstStyle/>
          <a:p>
            <a:pPr algn="ctr">
              <a:lnSpc>
                <a:spcPts val="4665"/>
              </a:lnSpc>
              <a:spcBef>
                <a:spcPct val="0"/>
              </a:spcBef>
            </a:pPr>
            <a:r>
              <a:rPr lang="en-US" b="true" sz="3332">
                <a:solidFill>
                  <a:srgbClr val="FCFCFC"/>
                </a:solidFill>
                <a:latin typeface="Canva Sans Bold"/>
                <a:ea typeface="Canva Sans Bold"/>
                <a:cs typeface="Canva Sans Bold"/>
                <a:sym typeface="Canva Sans Bold"/>
              </a:rPr>
              <a:t>Retirement Age</a:t>
            </a:r>
          </a:p>
        </p:txBody>
      </p:sp>
      <p:sp>
        <p:nvSpPr>
          <p:cNvPr name="TextBox 9" id="9"/>
          <p:cNvSpPr txBox="true"/>
          <p:nvPr/>
        </p:nvSpPr>
        <p:spPr>
          <a:xfrm rot="0">
            <a:off x="8466618" y="4808494"/>
            <a:ext cx="3270029" cy="565687"/>
          </a:xfrm>
          <a:prstGeom prst="rect">
            <a:avLst/>
          </a:prstGeom>
        </p:spPr>
        <p:txBody>
          <a:bodyPr anchor="t" rtlCol="false" tIns="0" lIns="0" bIns="0" rIns="0">
            <a:spAutoFit/>
          </a:bodyPr>
          <a:lstStyle/>
          <a:p>
            <a:pPr algn="ctr">
              <a:lnSpc>
                <a:spcPts val="4665"/>
              </a:lnSpc>
              <a:spcBef>
                <a:spcPct val="0"/>
              </a:spcBef>
            </a:pPr>
            <a:r>
              <a:rPr lang="en-US" b="true" sz="3332">
                <a:solidFill>
                  <a:srgbClr val="FCFCFC"/>
                </a:solidFill>
                <a:latin typeface="Canva Sans Bold"/>
                <a:ea typeface="Canva Sans Bold"/>
                <a:cs typeface="Canva Sans Bold"/>
                <a:sym typeface="Canva Sans Bold"/>
              </a:rPr>
              <a:t>Location</a:t>
            </a:r>
          </a:p>
        </p:txBody>
      </p:sp>
      <p:sp>
        <p:nvSpPr>
          <p:cNvPr name="TextBox 10" id="10"/>
          <p:cNvSpPr txBox="true"/>
          <p:nvPr/>
        </p:nvSpPr>
        <p:spPr>
          <a:xfrm rot="0">
            <a:off x="8466618" y="6298863"/>
            <a:ext cx="3453247" cy="565687"/>
          </a:xfrm>
          <a:prstGeom prst="rect">
            <a:avLst/>
          </a:prstGeom>
        </p:spPr>
        <p:txBody>
          <a:bodyPr anchor="t" rtlCol="false" tIns="0" lIns="0" bIns="0" rIns="0">
            <a:spAutoFit/>
          </a:bodyPr>
          <a:lstStyle/>
          <a:p>
            <a:pPr algn="ctr">
              <a:lnSpc>
                <a:spcPts val="4665"/>
              </a:lnSpc>
              <a:spcBef>
                <a:spcPct val="0"/>
              </a:spcBef>
            </a:pPr>
            <a:r>
              <a:rPr lang="en-US" b="true" sz="3332">
                <a:solidFill>
                  <a:srgbClr val="FCFCFC"/>
                </a:solidFill>
                <a:latin typeface="Canva Sans Bold"/>
                <a:ea typeface="Canva Sans Bold"/>
                <a:cs typeface="Canva Sans Bold"/>
                <a:sym typeface="Canva Sans Bold"/>
              </a:rPr>
              <a:t>Life Style</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3470847" y="1678206"/>
          <a:ext cx="22932279" cy="11874019"/>
        </p:xfrm>
        <a:graphic>
          <a:graphicData uri="http://schemas.openxmlformats.org/drawingml/2006/table">
            <a:tbl>
              <a:tblPr/>
              <a:tblGrid>
                <a:gridCol w="6048996"/>
                <a:gridCol w="16883284"/>
              </a:tblGrid>
              <a:tr h="2790749">
                <a:tc>
                  <a:txBody>
                    <a:bodyPr anchor="t" rtlCol="false"/>
                    <a:lstStyle/>
                    <a:p>
                      <a:pPr algn="ctr">
                        <a:lnSpc>
                          <a:spcPts val="2197"/>
                        </a:lnSpc>
                        <a:defRPr/>
                      </a:pPr>
                      <a:r>
                        <a:rPr lang="en-US" sz="1569" b="true">
                          <a:solidFill>
                            <a:srgbClr val="FCFCFC"/>
                          </a:solidFill>
                          <a:latin typeface="Canva Sans Bold"/>
                          <a:ea typeface="Canva Sans Bold"/>
                          <a:cs typeface="Canva Sans Bold"/>
                          <a:sym typeface="Canva Sans Bold"/>
                        </a:rPr>
                        <a:t>Market Analysis Weekly Updates Short Term: Lock or Float? Long Term: Annual Reviews</a:t>
                      </a:r>
                      <a:endParaRPr lang="en-US" sz="1100"/>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13416A"/>
                    </a:solidFill>
                  </a:tcPr>
                </a:tc>
                <a:tc>
                  <a:txBody>
                    <a:bodyPr anchor="t" rtlCol="false"/>
                    <a:lstStyle/>
                    <a:p>
                      <a:pPr algn="ctr">
                        <a:lnSpc>
                          <a:spcPts val="2197"/>
                        </a:lnSpc>
                        <a:defRPr/>
                      </a:pPr>
                      <a:r>
                        <a:rPr lang="en-US" sz="1569" b="true">
                          <a:solidFill>
                            <a:srgbClr val="FCFCFC"/>
                          </a:solidFill>
                          <a:latin typeface="Canva Sans Bold"/>
                          <a:ea typeface="Canva Sans Bold"/>
                          <a:cs typeface="Canva Sans Bold"/>
                          <a:sym typeface="Canva Sans Bold"/>
                        </a:rPr>
                        <a:t>Expected Closing Date: Approximately 45 Days</a:t>
                      </a:r>
                      <a:endParaRPr lang="en-US" sz="1100"/>
                    </a:p>
                    <a:p>
                      <a:pPr algn="ctr">
                        <a:lnSpc>
                          <a:spcPts val="2197"/>
                        </a:lnSpc>
                      </a:pPr>
                    </a:p>
                    <a:p>
                      <a:pPr algn="ctr">
                        <a:lnSpc>
                          <a:spcPts val="2197"/>
                        </a:lnSpc>
                      </a:pPr>
                      <a:r>
                        <a:rPr lang="en-US" sz="1569" b="true">
                          <a:solidFill>
                            <a:srgbClr val="FCFCFC"/>
                          </a:solidFill>
                          <a:latin typeface="Canva Sans Bold"/>
                          <a:ea typeface="Canva Sans Bold"/>
                          <a:cs typeface="Canva Sans Bold"/>
                          <a:sym typeface="Canva Sans Bold"/>
                        </a:rPr>
                        <a:t>With interest rates expected to climb, the current bias is always toward locking, but….</a:t>
                      </a:r>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13416A"/>
                    </a:solidFill>
                  </a:tcPr>
                </a:tc>
              </a:tr>
              <a:tr h="2345004">
                <a:tc>
                  <a:txBody>
                    <a:bodyPr anchor="t" rtlCol="false"/>
                    <a:lstStyle/>
                    <a:p>
                      <a:pPr algn="ctr">
                        <a:lnSpc>
                          <a:spcPts val="2197"/>
                        </a:lnSpc>
                        <a:defRPr/>
                      </a:pPr>
                      <a:r>
                        <a:rPr lang="en-US" sz="1569" b="true">
                          <a:solidFill>
                            <a:srgbClr val="FCFCFC"/>
                          </a:solidFill>
                          <a:latin typeface="Canva Sans Bold"/>
                          <a:ea typeface="Canva Sans Bold"/>
                          <a:cs typeface="Canva Sans Bold"/>
                          <a:sym typeface="Canva Sans Bold"/>
                        </a:rPr>
                        <a:t>Down Payment Analysis</a:t>
                      </a:r>
                      <a:endParaRPr lang="en-US" sz="1100"/>
                    </a:p>
                    <a:p>
                      <a:pPr algn="ctr">
                        <a:lnSpc>
                          <a:spcPts val="2197"/>
                        </a:lnSpc>
                      </a:pPr>
                      <a:r>
                        <a:rPr lang="en-US" sz="1569">
                          <a:solidFill>
                            <a:srgbClr val="FCFCFC"/>
                          </a:solidFill>
                          <a:latin typeface="Canva Sans"/>
                          <a:ea typeface="Canva Sans"/>
                          <a:cs typeface="Canva Sans"/>
                          <a:sym typeface="Canva Sans"/>
                        </a:rPr>
                        <a:t>I recommend _20_% down</a:t>
                      </a:r>
                    </a:p>
                    <a:p>
                      <a:pPr algn="ctr">
                        <a:lnSpc>
                          <a:spcPts val="2197"/>
                        </a:lnSpc>
                      </a:pPr>
                      <a:r>
                        <a:rPr lang="en-US" sz="1569">
                          <a:solidFill>
                            <a:srgbClr val="FCFCFC"/>
                          </a:solidFill>
                          <a:latin typeface="Canva Sans"/>
                          <a:ea typeface="Canva Sans"/>
                          <a:cs typeface="Canva Sans"/>
                          <a:sym typeface="Canva Sans"/>
                        </a:rPr>
                        <a:t>payment because</a:t>
                      </a:r>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668BB1"/>
                    </a:solidFill>
                  </a:tcPr>
                </a:tc>
                <a:tc>
                  <a:txBody>
                    <a:bodyPr anchor="t" rtlCol="false"/>
                    <a:lstStyle/>
                    <a:p>
                      <a:pPr algn="ctr">
                        <a:lnSpc>
                          <a:spcPts val="2197"/>
                        </a:lnSpc>
                        <a:defRPr/>
                      </a:pPr>
                      <a:r>
                        <a:rPr lang="en-US" sz="1569">
                          <a:solidFill>
                            <a:srgbClr val="FCFCFC"/>
                          </a:solidFill>
                          <a:latin typeface="Canva Sans"/>
                          <a:ea typeface="Canva Sans"/>
                          <a:cs typeface="Canva Sans"/>
                          <a:sym typeface="Canva Sans"/>
                        </a:rPr>
                        <a:t>We believe the biggest mistake buyers make is putting too much down on their home. Whether it be paying down a higher cost debt or increasing liquidity, most money is better utilized in other ways.</a:t>
                      </a:r>
                      <a:endParaRPr lang="en-US" sz="1100"/>
                    </a:p>
                    <a:p>
                      <a:pPr algn="ctr">
                        <a:lnSpc>
                          <a:spcPts val="2197"/>
                        </a:lnSpc>
                      </a:pPr>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668BB1"/>
                    </a:solidFill>
                  </a:tcPr>
                </a:tc>
              </a:tr>
              <a:tr h="2360581">
                <a:tc>
                  <a:txBody>
                    <a:bodyPr anchor="t" rtlCol="false"/>
                    <a:lstStyle/>
                    <a:p>
                      <a:pPr algn="ctr">
                        <a:lnSpc>
                          <a:spcPts val="2197"/>
                        </a:lnSpc>
                        <a:defRPr/>
                      </a:pPr>
                      <a:r>
                        <a:rPr lang="en-US" sz="1569" b="true">
                          <a:solidFill>
                            <a:srgbClr val="FCFCFC"/>
                          </a:solidFill>
                          <a:latin typeface="Canva Sans Bold"/>
                          <a:ea typeface="Canva Sans Bold"/>
                          <a:cs typeface="Canva Sans Bold"/>
                          <a:sym typeface="Canva Sans Bold"/>
                        </a:rPr>
                        <a:t>Product Selection</a:t>
                      </a:r>
                      <a:endParaRPr lang="en-US" sz="1100"/>
                    </a:p>
                    <a:p>
                      <a:pPr algn="ctr">
                        <a:lnSpc>
                          <a:spcPts val="2197"/>
                        </a:lnSpc>
                      </a:pPr>
                      <a:r>
                        <a:rPr lang="en-US" sz="1569">
                          <a:solidFill>
                            <a:srgbClr val="FCFCFC"/>
                          </a:solidFill>
                          <a:latin typeface="Canva Sans"/>
                          <a:ea typeface="Canva Sans"/>
                          <a:cs typeface="Canva Sans"/>
                          <a:sym typeface="Canva Sans"/>
                        </a:rPr>
                        <a:t>Years in house?___</a:t>
                      </a:r>
                    </a:p>
                    <a:p>
                      <a:pPr algn="ctr">
                        <a:lnSpc>
                          <a:spcPts val="2197"/>
                        </a:lnSpc>
                      </a:pPr>
                      <a:r>
                        <a:rPr lang="en-US" sz="1569">
                          <a:solidFill>
                            <a:srgbClr val="FCFCFC"/>
                          </a:solidFill>
                          <a:latin typeface="Canva Sans"/>
                          <a:ea typeface="Canva Sans"/>
                          <a:cs typeface="Canva Sans"/>
                          <a:sym typeface="Canva Sans"/>
                        </a:rPr>
                        <a:t>Years with loan?___</a:t>
                      </a:r>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13416A"/>
                    </a:solidFill>
                  </a:tcPr>
                </a:tc>
                <a:tc>
                  <a:txBody>
                    <a:bodyPr anchor="t" rtlCol="false"/>
                    <a:lstStyle/>
                    <a:p>
                      <a:pPr algn="ctr">
                        <a:lnSpc>
                          <a:spcPts val="2197"/>
                        </a:lnSpc>
                        <a:defRPr/>
                      </a:pPr>
                      <a:r>
                        <a:rPr lang="en-US" sz="1569">
                          <a:solidFill>
                            <a:srgbClr val="FCFCFC"/>
                          </a:solidFill>
                          <a:latin typeface="Canva Sans"/>
                          <a:ea typeface="Canva Sans"/>
                          <a:cs typeface="Canva Sans"/>
                          <a:sym typeface="Canva Sans"/>
                        </a:rPr>
                        <a:t>With rates at all time lows, fixed rate mortgages became more popular than ever. With rates increasing it became more important to work with a professional who can explain the details of all of your options.</a:t>
                      </a:r>
                      <a:endParaRPr lang="en-US" sz="1100"/>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13416A"/>
                    </a:solidFill>
                  </a:tcPr>
                </a:tc>
              </a:tr>
              <a:tr h="2017103">
                <a:tc>
                  <a:txBody>
                    <a:bodyPr anchor="t" rtlCol="false"/>
                    <a:lstStyle/>
                    <a:p>
                      <a:pPr algn="ctr">
                        <a:lnSpc>
                          <a:spcPts val="2197"/>
                        </a:lnSpc>
                        <a:defRPr/>
                      </a:pPr>
                      <a:r>
                        <a:rPr lang="en-US" sz="1569" b="true">
                          <a:solidFill>
                            <a:srgbClr val="FCFCFC"/>
                          </a:solidFill>
                          <a:latin typeface="Canva Sans Bold"/>
                          <a:ea typeface="Canva Sans Bold"/>
                          <a:cs typeface="Canva Sans Bold"/>
                          <a:sym typeface="Canva Sans Bold"/>
                        </a:rPr>
                        <a:t>Debt Retirement Plan</a:t>
                      </a:r>
                      <a:endParaRPr lang="en-US" sz="1100"/>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668BB1"/>
                    </a:solidFill>
                  </a:tcPr>
                </a:tc>
                <a:tc>
                  <a:txBody>
                    <a:bodyPr anchor="t" rtlCol="false"/>
                    <a:lstStyle/>
                    <a:p>
                      <a:pPr algn="ctr">
                        <a:lnSpc>
                          <a:spcPts val="2197"/>
                        </a:lnSpc>
                        <a:defRPr/>
                      </a:pPr>
                      <a:r>
                        <a:rPr lang="en-US" sz="1569">
                          <a:solidFill>
                            <a:srgbClr val="FCFCFC"/>
                          </a:solidFill>
                          <a:latin typeface="Canva Sans"/>
                          <a:ea typeface="Canva Sans"/>
                          <a:cs typeface="Canva Sans"/>
                          <a:sym typeface="Canva Sans"/>
                        </a:rPr>
                        <a:t>The first priority for a stable financial future is to secure your emergency funds and to pay off all high cost debt. From there, it is to invest and balance wisely.</a:t>
                      </a:r>
                      <a:endParaRPr lang="en-US" sz="1100"/>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668BB1"/>
                    </a:solidFill>
                  </a:tcPr>
                </a:tc>
              </a:tr>
              <a:tr h="2360581">
                <a:tc>
                  <a:txBody>
                    <a:bodyPr anchor="t" rtlCol="false"/>
                    <a:lstStyle/>
                    <a:p>
                      <a:pPr algn="ctr">
                        <a:lnSpc>
                          <a:spcPts val="2197"/>
                        </a:lnSpc>
                        <a:defRPr/>
                      </a:pPr>
                      <a:r>
                        <a:rPr lang="en-US" sz="1569" b="true">
                          <a:solidFill>
                            <a:srgbClr val="FCFCFC"/>
                          </a:solidFill>
                          <a:latin typeface="Canva Sans Bold"/>
                          <a:ea typeface="Canva Sans Bold"/>
                          <a:cs typeface="Canva Sans Bold"/>
                          <a:sym typeface="Canva Sans Bold"/>
                        </a:rPr>
                        <a:t>Financial Plan</a:t>
                      </a:r>
                      <a:endParaRPr lang="en-US" sz="1100"/>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13416A"/>
                    </a:solidFill>
                  </a:tcPr>
                </a:tc>
                <a:tc>
                  <a:txBody>
                    <a:bodyPr anchor="t" rtlCol="false"/>
                    <a:lstStyle/>
                    <a:p>
                      <a:pPr algn="ctr">
                        <a:lnSpc>
                          <a:spcPts val="2197"/>
                        </a:lnSpc>
                        <a:defRPr/>
                      </a:pPr>
                      <a:r>
                        <a:rPr lang="en-US" sz="1569">
                          <a:solidFill>
                            <a:srgbClr val="FCFCFC"/>
                          </a:solidFill>
                          <a:latin typeface="Canva Sans"/>
                          <a:ea typeface="Canva Sans"/>
                          <a:cs typeface="Canva Sans"/>
                          <a:sym typeface="Canva Sans"/>
                        </a:rPr>
                        <a:t>Once you have a solid emergency fund and have paid off all high cost debt, your focus turns to investing and paying off lower cost auto loans and have mortgages. If you are going to error, then do so on the side that gives you control…</a:t>
                      </a:r>
                      <a:endParaRPr lang="en-US" sz="1100"/>
                    </a:p>
                  </a:txBody>
                  <a:tcPr marL="253464" marR="253464" marT="253464" marB="253464" anchor="ctr">
                    <a:lnL cmpd="sng" algn="ctr" cap="flat" w="79040">
                      <a:solidFill>
                        <a:srgbClr val="FCFCFC"/>
                      </a:solidFill>
                      <a:prstDash val="solid"/>
                      <a:round/>
                      <a:headEnd type="none" w="med" len="med"/>
                      <a:tailEnd type="none" w="med" len="med"/>
                    </a:lnL>
                    <a:lnR cmpd="sng" algn="ctr" cap="flat" w="79040">
                      <a:solidFill>
                        <a:srgbClr val="FCFCFC"/>
                      </a:solidFill>
                      <a:prstDash val="solid"/>
                      <a:round/>
                      <a:headEnd type="none" w="med" len="med"/>
                      <a:tailEnd type="none" w="med" len="med"/>
                    </a:lnR>
                    <a:lnT cmpd="sng" algn="ctr" cap="flat" w="79040">
                      <a:solidFill>
                        <a:srgbClr val="FCFCFC"/>
                      </a:solidFill>
                      <a:prstDash val="solid"/>
                      <a:round/>
                      <a:headEnd type="none" w="med" len="med"/>
                      <a:tailEnd type="none" w="med" len="med"/>
                    </a:lnT>
                    <a:lnB cmpd="sng" algn="ctr" cap="flat" w="79040">
                      <a:solidFill>
                        <a:srgbClr val="FCFCFC"/>
                      </a:solidFill>
                      <a:prstDash val="solid"/>
                      <a:round/>
                      <a:headEnd type="none" w="med" len="med"/>
                      <a:tailEnd type="none" w="med" len="med"/>
                    </a:lnB>
                    <a:solidFill>
                      <a:srgbClr val="13416A"/>
                    </a:solidFill>
                  </a:tcPr>
                </a:tc>
              </a:tr>
            </a:tbl>
          </a:graphicData>
        </a:graphic>
      </p:graphicFrame>
      <p:sp>
        <p:nvSpPr>
          <p:cNvPr name="TextBox 3" id="3"/>
          <p:cNvSpPr txBox="true"/>
          <p:nvPr/>
        </p:nvSpPr>
        <p:spPr>
          <a:xfrm rot="0">
            <a:off x="1028700" y="962025"/>
            <a:ext cx="5505748" cy="629056"/>
          </a:xfrm>
          <a:prstGeom prst="rect">
            <a:avLst/>
          </a:prstGeom>
        </p:spPr>
        <p:txBody>
          <a:bodyPr anchor="t" rtlCol="false" tIns="0" lIns="0" bIns="0" rIns="0">
            <a:spAutoFit/>
          </a:bodyPr>
          <a:lstStyle/>
          <a:p>
            <a:pPr algn="l">
              <a:lnSpc>
                <a:spcPts val="5227"/>
              </a:lnSpc>
            </a:pPr>
            <a:r>
              <a:rPr lang="en-US" sz="3734">
                <a:solidFill>
                  <a:srgbClr val="13416A"/>
                </a:solidFill>
                <a:latin typeface="Nourd"/>
                <a:ea typeface="Nourd"/>
                <a:cs typeface="Nourd"/>
                <a:sym typeface="Nourd"/>
              </a:rPr>
              <a:t>Strategic Mortgage Plan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970443" y="923925"/>
            <a:ext cx="10070455" cy="961340"/>
          </a:xfrm>
          <a:prstGeom prst="rect">
            <a:avLst/>
          </a:prstGeom>
        </p:spPr>
        <p:txBody>
          <a:bodyPr anchor="t" rtlCol="false" tIns="0" lIns="0" bIns="0" rIns="0">
            <a:spAutoFit/>
          </a:bodyPr>
          <a:lstStyle/>
          <a:p>
            <a:pPr algn="ctr">
              <a:lnSpc>
                <a:spcPts val="7912"/>
              </a:lnSpc>
            </a:pPr>
            <a:r>
              <a:rPr lang="en-US" sz="5651">
                <a:solidFill>
                  <a:srgbClr val="13416A"/>
                </a:solidFill>
                <a:latin typeface="Nourd"/>
                <a:ea typeface="Nourd"/>
                <a:cs typeface="Nourd"/>
                <a:sym typeface="Nourd"/>
              </a:rPr>
              <a:t>Your Mortgage Loan Estimate   </a:t>
            </a:r>
          </a:p>
        </p:txBody>
      </p:sp>
      <p:sp>
        <p:nvSpPr>
          <p:cNvPr name="Freeform 3" id="3"/>
          <p:cNvSpPr/>
          <p:nvPr/>
        </p:nvSpPr>
        <p:spPr>
          <a:xfrm flipH="false" flipV="false" rot="0">
            <a:off x="1117057" y="3687370"/>
            <a:ext cx="7062728" cy="3549021"/>
          </a:xfrm>
          <a:custGeom>
            <a:avLst/>
            <a:gdLst/>
            <a:ahLst/>
            <a:cxnLst/>
            <a:rect r="r" b="b" t="t" l="l"/>
            <a:pathLst>
              <a:path h="3549021" w="7062728">
                <a:moveTo>
                  <a:pt x="0" y="0"/>
                </a:moveTo>
                <a:lnTo>
                  <a:pt x="7062728" y="0"/>
                </a:lnTo>
                <a:lnTo>
                  <a:pt x="7062728" y="3549021"/>
                </a:lnTo>
                <a:lnTo>
                  <a:pt x="0" y="3549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108215" y="3687370"/>
            <a:ext cx="7062728" cy="3549021"/>
          </a:xfrm>
          <a:custGeom>
            <a:avLst/>
            <a:gdLst/>
            <a:ahLst/>
            <a:cxnLst/>
            <a:rect r="r" b="b" t="t" l="l"/>
            <a:pathLst>
              <a:path h="3549021" w="7062728">
                <a:moveTo>
                  <a:pt x="0" y="0"/>
                </a:moveTo>
                <a:lnTo>
                  <a:pt x="7062728" y="0"/>
                </a:lnTo>
                <a:lnTo>
                  <a:pt x="7062728" y="3549021"/>
                </a:lnTo>
                <a:lnTo>
                  <a:pt x="0" y="3549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2562521" y="2530625"/>
            <a:ext cx="4171801" cy="961340"/>
          </a:xfrm>
          <a:prstGeom prst="rect">
            <a:avLst/>
          </a:prstGeom>
        </p:spPr>
        <p:txBody>
          <a:bodyPr anchor="t" rtlCol="false" tIns="0" lIns="0" bIns="0" rIns="0">
            <a:spAutoFit/>
          </a:bodyPr>
          <a:lstStyle/>
          <a:p>
            <a:pPr algn="ctr">
              <a:lnSpc>
                <a:spcPts val="7912"/>
              </a:lnSpc>
            </a:pPr>
            <a:r>
              <a:rPr lang="en-US" sz="5651">
                <a:solidFill>
                  <a:srgbClr val="13416A"/>
                </a:solidFill>
                <a:latin typeface="Nourd"/>
                <a:ea typeface="Nourd"/>
                <a:cs typeface="Nourd"/>
                <a:sym typeface="Nourd"/>
              </a:rPr>
              <a:t>Fixed Costs  </a:t>
            </a:r>
          </a:p>
        </p:txBody>
      </p:sp>
      <p:sp>
        <p:nvSpPr>
          <p:cNvPr name="TextBox 6" id="6"/>
          <p:cNvSpPr txBox="true"/>
          <p:nvPr/>
        </p:nvSpPr>
        <p:spPr>
          <a:xfrm rot="0">
            <a:off x="11083381" y="2530625"/>
            <a:ext cx="5112395" cy="961340"/>
          </a:xfrm>
          <a:prstGeom prst="rect">
            <a:avLst/>
          </a:prstGeom>
        </p:spPr>
        <p:txBody>
          <a:bodyPr anchor="t" rtlCol="false" tIns="0" lIns="0" bIns="0" rIns="0">
            <a:spAutoFit/>
          </a:bodyPr>
          <a:lstStyle/>
          <a:p>
            <a:pPr algn="ctr">
              <a:lnSpc>
                <a:spcPts val="7912"/>
              </a:lnSpc>
            </a:pPr>
            <a:r>
              <a:rPr lang="en-US" sz="5651">
                <a:solidFill>
                  <a:srgbClr val="13416A"/>
                </a:solidFill>
                <a:latin typeface="Nourd"/>
                <a:ea typeface="Nourd"/>
                <a:cs typeface="Nourd"/>
                <a:sym typeface="Nourd"/>
              </a:rPr>
              <a:t>Variable Costs  </a:t>
            </a:r>
          </a:p>
        </p:txBody>
      </p:sp>
      <p:sp>
        <p:nvSpPr>
          <p:cNvPr name="TextBox 7" id="7"/>
          <p:cNvSpPr txBox="true"/>
          <p:nvPr/>
        </p:nvSpPr>
        <p:spPr>
          <a:xfrm rot="0">
            <a:off x="1233329" y="3829317"/>
            <a:ext cx="2716441"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Administration</a:t>
            </a:r>
          </a:p>
        </p:txBody>
      </p:sp>
      <p:sp>
        <p:nvSpPr>
          <p:cNvPr name="TextBox 8" id="8"/>
          <p:cNvSpPr txBox="true"/>
          <p:nvPr/>
        </p:nvSpPr>
        <p:spPr>
          <a:xfrm rot="0">
            <a:off x="10666711" y="3829317"/>
            <a:ext cx="1358220"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Pre-Paids</a:t>
            </a:r>
          </a:p>
        </p:txBody>
      </p:sp>
      <p:sp>
        <p:nvSpPr>
          <p:cNvPr name="TextBox 9" id="9"/>
          <p:cNvSpPr txBox="true"/>
          <p:nvPr/>
        </p:nvSpPr>
        <p:spPr>
          <a:xfrm rot="0">
            <a:off x="10666711" y="4523111"/>
            <a:ext cx="2485479"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Title and Closing</a:t>
            </a:r>
          </a:p>
        </p:txBody>
      </p:sp>
      <p:sp>
        <p:nvSpPr>
          <p:cNvPr name="TextBox 10" id="10"/>
          <p:cNvSpPr txBox="true"/>
          <p:nvPr/>
        </p:nvSpPr>
        <p:spPr>
          <a:xfrm rot="0">
            <a:off x="1687423" y="4523111"/>
            <a:ext cx="1603623"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Appraisal</a:t>
            </a:r>
          </a:p>
        </p:txBody>
      </p:sp>
      <p:sp>
        <p:nvSpPr>
          <p:cNvPr name="TextBox 11" id="11"/>
          <p:cNvSpPr txBox="true"/>
          <p:nvPr/>
        </p:nvSpPr>
        <p:spPr>
          <a:xfrm rot="0">
            <a:off x="10666711" y="5221612"/>
            <a:ext cx="2485479"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Escrow Reserves </a:t>
            </a:r>
          </a:p>
        </p:txBody>
      </p:sp>
      <p:sp>
        <p:nvSpPr>
          <p:cNvPr name="TextBox 12" id="12"/>
          <p:cNvSpPr txBox="true"/>
          <p:nvPr/>
        </p:nvSpPr>
        <p:spPr>
          <a:xfrm rot="0">
            <a:off x="5040113" y="3829317"/>
            <a:ext cx="2716441"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$1,695.00</a:t>
            </a:r>
          </a:p>
        </p:txBody>
      </p:sp>
      <p:sp>
        <p:nvSpPr>
          <p:cNvPr name="TextBox 13" id="13"/>
          <p:cNvSpPr txBox="true"/>
          <p:nvPr/>
        </p:nvSpPr>
        <p:spPr>
          <a:xfrm rot="0">
            <a:off x="4985985" y="4523111"/>
            <a:ext cx="2716441"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$625.00</a:t>
            </a:r>
          </a:p>
        </p:txBody>
      </p:sp>
      <p:sp>
        <p:nvSpPr>
          <p:cNvPr name="TextBox 14" id="14"/>
          <p:cNvSpPr txBox="true"/>
          <p:nvPr/>
        </p:nvSpPr>
        <p:spPr>
          <a:xfrm rot="0">
            <a:off x="14026639" y="4523111"/>
            <a:ext cx="2716441"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$1.937.00</a:t>
            </a:r>
          </a:p>
        </p:txBody>
      </p:sp>
      <p:sp>
        <p:nvSpPr>
          <p:cNvPr name="TextBox 15" id="15"/>
          <p:cNvSpPr txBox="true"/>
          <p:nvPr/>
        </p:nvSpPr>
        <p:spPr>
          <a:xfrm rot="0">
            <a:off x="14040898" y="3829317"/>
            <a:ext cx="2716441"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$1,253.00</a:t>
            </a:r>
          </a:p>
        </p:txBody>
      </p:sp>
      <p:sp>
        <p:nvSpPr>
          <p:cNvPr name="TextBox 16" id="16"/>
          <p:cNvSpPr txBox="true"/>
          <p:nvPr/>
        </p:nvSpPr>
        <p:spPr>
          <a:xfrm rot="0">
            <a:off x="14026639" y="5226931"/>
            <a:ext cx="2716441" cy="422276"/>
          </a:xfrm>
          <a:prstGeom prst="rect">
            <a:avLst/>
          </a:prstGeom>
        </p:spPr>
        <p:txBody>
          <a:bodyPr anchor="t" rtlCol="false" tIns="0" lIns="0" bIns="0" rIns="0">
            <a:spAutoFit/>
          </a:bodyPr>
          <a:lstStyle/>
          <a:p>
            <a:pPr algn="ctr">
              <a:lnSpc>
                <a:spcPts val="3499"/>
              </a:lnSpc>
            </a:pPr>
            <a:r>
              <a:rPr lang="en-US" sz="2499">
                <a:solidFill>
                  <a:srgbClr val="000000"/>
                </a:solidFill>
                <a:latin typeface="Nourd"/>
                <a:ea typeface="Nourd"/>
                <a:cs typeface="Nourd"/>
                <a:sym typeface="Nourd"/>
              </a:rPr>
              <a:t>$591.49</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37247" y="1176911"/>
            <a:ext cx="13812303" cy="7885553"/>
          </a:xfrm>
          <a:prstGeom prst="rect">
            <a:avLst/>
          </a:prstGeom>
        </p:spPr>
        <p:txBody>
          <a:bodyPr anchor="t" rtlCol="false" tIns="0" lIns="0" bIns="0" rIns="0">
            <a:spAutoFit/>
          </a:bodyPr>
          <a:lstStyle/>
          <a:p>
            <a:pPr algn="ctr">
              <a:lnSpc>
                <a:spcPts val="4480"/>
              </a:lnSpc>
              <a:spcBef>
                <a:spcPct val="0"/>
              </a:spcBef>
            </a:pPr>
            <a:r>
              <a:rPr lang="en-US" b="true" sz="3200">
                <a:solidFill>
                  <a:srgbClr val="13416A"/>
                </a:solidFill>
                <a:latin typeface="Nourd Bold"/>
                <a:ea typeface="Nourd Bold"/>
                <a:cs typeface="Nourd Bold"/>
                <a:sym typeface="Nourd Bold"/>
              </a:rPr>
              <a:t>Things that can affect your approval (please contact me prior to any of these things taking place.):</a:t>
            </a:r>
          </a:p>
          <a:p>
            <a:pPr algn="ctr">
              <a:lnSpc>
                <a:spcPts val="4480"/>
              </a:lnSpc>
            </a:pPr>
          </a:p>
          <a:p>
            <a:pPr algn="l" marL="690973" indent="-345486" lvl="1">
              <a:lnSpc>
                <a:spcPts val="4480"/>
              </a:lnSpc>
              <a:buFont typeface="Arial"/>
              <a:buChar char="•"/>
            </a:pPr>
            <a:r>
              <a:rPr lang="en-US" b="true" sz="3200">
                <a:solidFill>
                  <a:srgbClr val="13416A"/>
                </a:solidFill>
                <a:latin typeface="Nourd Bold"/>
                <a:ea typeface="Nourd Bold"/>
                <a:cs typeface="Nourd Bold"/>
                <a:sym typeface="Nourd Bold"/>
              </a:rPr>
              <a:t>Any new debt or inquiries on your credit.</a:t>
            </a:r>
          </a:p>
          <a:p>
            <a:pPr algn="l" marL="690973" indent="-345486" lvl="1">
              <a:lnSpc>
                <a:spcPts val="4480"/>
              </a:lnSpc>
              <a:buFont typeface="Arial"/>
              <a:buChar char="•"/>
            </a:pPr>
            <a:r>
              <a:rPr lang="en-US" b="true" sz="3200">
                <a:solidFill>
                  <a:srgbClr val="13416A"/>
                </a:solidFill>
                <a:latin typeface="Nourd Bold"/>
                <a:ea typeface="Nourd Bold"/>
                <a:cs typeface="Nourd Bold"/>
                <a:sym typeface="Nourd Bold"/>
              </a:rPr>
              <a:t>Any use of part or all assets.</a:t>
            </a:r>
          </a:p>
          <a:p>
            <a:pPr algn="l" marL="690973" indent="-345486" lvl="1">
              <a:lnSpc>
                <a:spcPts val="4480"/>
              </a:lnSpc>
              <a:buFont typeface="Arial"/>
              <a:buChar char="•"/>
            </a:pPr>
            <a:r>
              <a:rPr lang="en-US" b="true" sz="3200">
                <a:solidFill>
                  <a:srgbClr val="13416A"/>
                </a:solidFill>
                <a:latin typeface="Nourd Bold"/>
                <a:ea typeface="Nourd Bold"/>
                <a:cs typeface="Nourd Bold"/>
                <a:sym typeface="Nourd Bold"/>
              </a:rPr>
              <a:t>A collection notification.</a:t>
            </a:r>
          </a:p>
          <a:p>
            <a:pPr algn="l" marL="690973" indent="-345486" lvl="1">
              <a:lnSpc>
                <a:spcPts val="4480"/>
              </a:lnSpc>
              <a:buFont typeface="Arial"/>
              <a:buChar char="•"/>
            </a:pPr>
            <a:r>
              <a:rPr lang="en-US" b="true" sz="3200">
                <a:solidFill>
                  <a:srgbClr val="13416A"/>
                </a:solidFill>
                <a:latin typeface="Nourd Bold"/>
                <a:ea typeface="Nourd Bold"/>
                <a:cs typeface="Nourd Bold"/>
                <a:sym typeface="Nourd Bold"/>
              </a:rPr>
              <a:t>A 30 day late payment.</a:t>
            </a:r>
          </a:p>
          <a:p>
            <a:pPr algn="l" marL="690973" indent="-345486" lvl="1">
              <a:lnSpc>
                <a:spcPts val="4480"/>
              </a:lnSpc>
              <a:buFont typeface="Arial"/>
              <a:buChar char="•"/>
            </a:pPr>
            <a:r>
              <a:rPr lang="en-US" b="true" sz="3200">
                <a:solidFill>
                  <a:srgbClr val="13416A"/>
                </a:solidFill>
                <a:latin typeface="Nourd Bold"/>
                <a:ea typeface="Nourd Bold"/>
                <a:cs typeface="Nourd Bold"/>
                <a:sym typeface="Nourd Bold"/>
              </a:rPr>
              <a:t>Job change of any kind.</a:t>
            </a:r>
          </a:p>
          <a:p>
            <a:pPr algn="l" marL="690973" indent="-345486" lvl="1">
              <a:lnSpc>
                <a:spcPts val="4480"/>
              </a:lnSpc>
              <a:buFont typeface="Arial"/>
              <a:buChar char="•"/>
            </a:pPr>
            <a:r>
              <a:rPr lang="en-US" b="true" sz="3200">
                <a:solidFill>
                  <a:srgbClr val="13416A"/>
                </a:solidFill>
                <a:latin typeface="Nourd Bold"/>
                <a:ea typeface="Nourd Bold"/>
                <a:cs typeface="Nourd Bold"/>
                <a:sym typeface="Nourd Bold"/>
              </a:rPr>
              <a:t>Do not co-sign for anyone.</a:t>
            </a:r>
          </a:p>
          <a:p>
            <a:pPr algn="l" marL="690973" indent="-345486" lvl="1">
              <a:lnSpc>
                <a:spcPts val="4480"/>
              </a:lnSpc>
              <a:buFont typeface="Arial"/>
              <a:buChar char="•"/>
            </a:pPr>
            <a:r>
              <a:rPr lang="en-US" b="true" sz="3200">
                <a:solidFill>
                  <a:srgbClr val="13416A"/>
                </a:solidFill>
                <a:latin typeface="Nourd Bold"/>
                <a:ea typeface="Nourd Bold"/>
                <a:cs typeface="Nourd Bold"/>
                <a:sym typeface="Nourd Bold"/>
              </a:rPr>
              <a:t>Call me before any large deposits are made to any account.</a:t>
            </a:r>
          </a:p>
          <a:p>
            <a:pPr algn="ctr">
              <a:lnSpc>
                <a:spcPts val="4480"/>
              </a:lnSpc>
              <a:spcBef>
                <a:spcPct val="0"/>
              </a:spcBef>
            </a:pPr>
          </a:p>
          <a:p>
            <a:pPr algn="ctr">
              <a:lnSpc>
                <a:spcPts val="4480"/>
              </a:lnSpc>
              <a:spcBef>
                <a:spcPct val="0"/>
              </a:spcBef>
            </a:pPr>
            <a:r>
              <a:rPr lang="en-US" b="true" sz="3200">
                <a:solidFill>
                  <a:srgbClr val="13416A"/>
                </a:solidFill>
                <a:latin typeface="Nourd Bold"/>
                <a:ea typeface="Nourd Bold"/>
                <a:cs typeface="Nourd Bold"/>
                <a:sym typeface="Nourd Bold"/>
              </a:rPr>
              <a:t>Also please make sure that all of your funds to close are seasoned for 2 months or we can document source. If you would like to discuss other options please call.</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558718" y="2503814"/>
            <a:ext cx="13700582" cy="4553996"/>
          </a:xfrm>
          <a:prstGeom prst="rect">
            <a:avLst/>
          </a:prstGeom>
        </p:spPr>
        <p:txBody>
          <a:bodyPr anchor="t" rtlCol="false" tIns="0" lIns="0" bIns="0" rIns="0">
            <a:spAutoFit/>
          </a:bodyPr>
          <a:lstStyle/>
          <a:p>
            <a:pPr algn="just">
              <a:lnSpc>
                <a:spcPts val="4553"/>
              </a:lnSpc>
            </a:pPr>
            <a:r>
              <a:rPr lang="en-US" sz="3252">
                <a:solidFill>
                  <a:srgbClr val="13416A"/>
                </a:solidFill>
                <a:latin typeface="Nourd"/>
                <a:ea typeface="Nourd"/>
                <a:cs typeface="Nourd"/>
                <a:sym typeface="Nourd"/>
              </a:rPr>
              <a:t>• My Primary Role is to help you select the perfect loan strategy for you and your family and to help you integrate that strategy into your overall financial plan. That allows you to maximize your savings, cash flow and net worth.</a:t>
            </a:r>
          </a:p>
          <a:p>
            <a:pPr algn="just">
              <a:lnSpc>
                <a:spcPts val="4553"/>
              </a:lnSpc>
            </a:pPr>
          </a:p>
          <a:p>
            <a:pPr algn="just">
              <a:lnSpc>
                <a:spcPts val="4553"/>
              </a:lnSpc>
            </a:pPr>
            <a:r>
              <a:rPr lang="en-US" sz="3252">
                <a:solidFill>
                  <a:srgbClr val="13416A"/>
                </a:solidFill>
                <a:latin typeface="Nourd"/>
                <a:ea typeface="Nourd"/>
                <a:cs typeface="Nourd"/>
                <a:sym typeface="Nourd"/>
              </a:rPr>
              <a:t>• Simply stated, I am here to help you save money and to make this process both easy and enjoyable. I will take care of your loan so you can get back to your life.</a:t>
            </a:r>
          </a:p>
        </p:txBody>
      </p:sp>
      <p:sp>
        <p:nvSpPr>
          <p:cNvPr name="TextBox 3" id="3"/>
          <p:cNvSpPr txBox="true"/>
          <p:nvPr/>
        </p:nvSpPr>
        <p:spPr>
          <a:xfrm rot="0">
            <a:off x="1045220" y="923925"/>
            <a:ext cx="8098780" cy="887911"/>
          </a:xfrm>
          <a:prstGeom prst="rect">
            <a:avLst/>
          </a:prstGeom>
        </p:spPr>
        <p:txBody>
          <a:bodyPr anchor="t" rtlCol="false" tIns="0" lIns="0" bIns="0" rIns="0">
            <a:spAutoFit/>
          </a:bodyPr>
          <a:lstStyle/>
          <a:p>
            <a:pPr algn="ctr">
              <a:lnSpc>
                <a:spcPts val="7235"/>
              </a:lnSpc>
            </a:pPr>
            <a:r>
              <a:rPr lang="en-US" b="true" sz="5167">
                <a:solidFill>
                  <a:srgbClr val="13416A"/>
                </a:solidFill>
                <a:latin typeface="Nourd Bold"/>
                <a:ea typeface="Nourd Bold"/>
                <a:cs typeface="Nourd Bold"/>
                <a:sym typeface="Nourd Bold"/>
              </a:rPr>
              <a:t>THE SNMC DIFFERENCE </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33450"/>
            <a:ext cx="5621685" cy="821609"/>
          </a:xfrm>
          <a:prstGeom prst="rect">
            <a:avLst/>
          </a:prstGeom>
        </p:spPr>
        <p:txBody>
          <a:bodyPr anchor="t" rtlCol="false" tIns="0" lIns="0" bIns="0" rIns="0">
            <a:spAutoFit/>
          </a:bodyPr>
          <a:lstStyle/>
          <a:p>
            <a:pPr algn="l">
              <a:lnSpc>
                <a:spcPts val="6689"/>
              </a:lnSpc>
            </a:pPr>
            <a:r>
              <a:rPr lang="en-US" sz="4778">
                <a:solidFill>
                  <a:srgbClr val="13416A"/>
                </a:solidFill>
                <a:latin typeface="Nourd"/>
                <a:ea typeface="Nourd"/>
                <a:cs typeface="Nourd"/>
                <a:sym typeface="Nourd"/>
              </a:rPr>
              <a:t> How Do You Feel?  </a:t>
            </a:r>
          </a:p>
        </p:txBody>
      </p:sp>
      <p:sp>
        <p:nvSpPr>
          <p:cNvPr name="TextBox 3" id="3"/>
          <p:cNvSpPr txBox="true"/>
          <p:nvPr/>
        </p:nvSpPr>
        <p:spPr>
          <a:xfrm rot="0">
            <a:off x="1028700" y="1919977"/>
            <a:ext cx="16230600" cy="5775603"/>
          </a:xfrm>
          <a:prstGeom prst="rect">
            <a:avLst/>
          </a:prstGeom>
        </p:spPr>
        <p:txBody>
          <a:bodyPr anchor="t" rtlCol="false" tIns="0" lIns="0" bIns="0" rIns="0">
            <a:spAutoFit/>
          </a:bodyPr>
          <a:lstStyle/>
          <a:p>
            <a:pPr algn="l" marL="643291" indent="-321646" lvl="1">
              <a:lnSpc>
                <a:spcPts val="4171"/>
              </a:lnSpc>
              <a:buFont typeface="Arial"/>
              <a:buChar char="•"/>
            </a:pPr>
            <a:r>
              <a:rPr lang="en-US" b="true" sz="2979">
                <a:solidFill>
                  <a:srgbClr val="13416A"/>
                </a:solidFill>
                <a:latin typeface="Nourd Bold"/>
                <a:ea typeface="Nourd Bold"/>
                <a:cs typeface="Nourd Bold"/>
                <a:sym typeface="Nourd Bold"/>
              </a:rPr>
              <a:t> Have we answered all of your initial questions and concerns professionally?</a:t>
            </a:r>
          </a:p>
          <a:p>
            <a:pPr algn="l">
              <a:lnSpc>
                <a:spcPts val="4171"/>
              </a:lnSpc>
            </a:pPr>
          </a:p>
          <a:p>
            <a:pPr algn="l" marL="643291" indent="-321646" lvl="1">
              <a:lnSpc>
                <a:spcPts val="4171"/>
              </a:lnSpc>
              <a:buFont typeface="Arial"/>
              <a:buChar char="•"/>
            </a:pPr>
            <a:r>
              <a:rPr lang="en-US" b="true" sz="2979">
                <a:solidFill>
                  <a:srgbClr val="13416A"/>
                </a:solidFill>
                <a:latin typeface="Nourd Bold"/>
                <a:ea typeface="Nourd Bold"/>
                <a:cs typeface="Nourd Bold"/>
                <a:sym typeface="Nourd Bold"/>
              </a:rPr>
              <a:t> Have we met your expectations thus far?</a:t>
            </a:r>
          </a:p>
          <a:p>
            <a:pPr algn="l">
              <a:lnSpc>
                <a:spcPts val="4171"/>
              </a:lnSpc>
            </a:pPr>
          </a:p>
          <a:p>
            <a:pPr algn="l" marL="643291" indent="-321646" lvl="1">
              <a:lnSpc>
                <a:spcPts val="4171"/>
              </a:lnSpc>
              <a:buFont typeface="Arial"/>
              <a:buChar char="•"/>
            </a:pPr>
            <a:r>
              <a:rPr lang="en-US" b="true" sz="2979">
                <a:solidFill>
                  <a:srgbClr val="13416A"/>
                </a:solidFill>
                <a:latin typeface="Nourd Bold"/>
                <a:ea typeface="Nourd Bold"/>
                <a:cs typeface="Nourd Bold"/>
                <a:sym typeface="Nourd Bold"/>
              </a:rPr>
              <a:t> If not, what do we need to do?</a:t>
            </a:r>
          </a:p>
          <a:p>
            <a:pPr algn="l">
              <a:lnSpc>
                <a:spcPts val="4171"/>
              </a:lnSpc>
            </a:pPr>
          </a:p>
          <a:p>
            <a:pPr algn="l" marL="643291" indent="-321646" lvl="1">
              <a:lnSpc>
                <a:spcPts val="4171"/>
              </a:lnSpc>
              <a:buFont typeface="Arial"/>
              <a:buChar char="•"/>
            </a:pPr>
            <a:r>
              <a:rPr lang="en-US" b="true" sz="2979">
                <a:solidFill>
                  <a:srgbClr val="13416A"/>
                </a:solidFill>
                <a:latin typeface="Nourd Bold"/>
                <a:ea typeface="Nourd Bold"/>
                <a:cs typeface="Nourd Bold"/>
                <a:sym typeface="Nourd Bold"/>
              </a:rPr>
              <a:t> Do you feel less stressed than before?</a:t>
            </a:r>
          </a:p>
          <a:p>
            <a:pPr algn="l">
              <a:lnSpc>
                <a:spcPts val="4171"/>
              </a:lnSpc>
            </a:pPr>
          </a:p>
          <a:p>
            <a:pPr algn="l" marL="643291" indent="-321646" lvl="1">
              <a:lnSpc>
                <a:spcPts val="4171"/>
              </a:lnSpc>
              <a:buFont typeface="Arial"/>
              <a:buChar char="•"/>
            </a:pPr>
            <a:r>
              <a:rPr lang="en-US" b="true" sz="2979">
                <a:solidFill>
                  <a:srgbClr val="13416A"/>
                </a:solidFill>
                <a:latin typeface="Nourd Bold"/>
                <a:ea typeface="Nourd Bold"/>
                <a:cs typeface="Nourd Bold"/>
                <a:sym typeface="Nourd Bold"/>
              </a:rPr>
              <a:t> Did we show you how we can save you money?</a:t>
            </a:r>
          </a:p>
          <a:p>
            <a:pPr algn="l">
              <a:lnSpc>
                <a:spcPts val="4171"/>
              </a:lnSpc>
            </a:pPr>
          </a:p>
          <a:p>
            <a:pPr algn="l" marL="643291" indent="-321646" lvl="1">
              <a:lnSpc>
                <a:spcPts val="4171"/>
              </a:lnSpc>
              <a:buFont typeface="Arial"/>
              <a:buChar char="•"/>
            </a:pPr>
            <a:r>
              <a:rPr lang="en-US" b="true" sz="2979">
                <a:solidFill>
                  <a:srgbClr val="13416A"/>
                </a:solidFill>
                <a:latin typeface="Nourd Bold"/>
                <a:ea typeface="Nourd Bold"/>
                <a:cs typeface="Nourd Bold"/>
                <a:sym typeface="Nourd Bold"/>
              </a:rPr>
              <a:t> Do you feel like we delivered on our commitments thus far?</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7850311"/>
            <a:ext cx="2921070" cy="960302"/>
          </a:xfrm>
          <a:custGeom>
            <a:avLst/>
            <a:gdLst/>
            <a:ahLst/>
            <a:cxnLst/>
            <a:rect r="r" b="b" t="t" l="l"/>
            <a:pathLst>
              <a:path h="960302" w="2921070">
                <a:moveTo>
                  <a:pt x="0" y="0"/>
                </a:moveTo>
                <a:lnTo>
                  <a:pt x="2921070" y="0"/>
                </a:lnTo>
                <a:lnTo>
                  <a:pt x="2921070" y="960302"/>
                </a:lnTo>
                <a:lnTo>
                  <a:pt x="0" y="960302"/>
                </a:lnTo>
                <a:lnTo>
                  <a:pt x="0" y="0"/>
                </a:lnTo>
                <a:close/>
              </a:path>
            </a:pathLst>
          </a:custGeom>
          <a:blipFill>
            <a:blip r:embed="rId2"/>
            <a:stretch>
              <a:fillRect l="0" t="0" r="0" b="0"/>
            </a:stretch>
          </a:blipFill>
        </p:spPr>
      </p:sp>
      <p:sp>
        <p:nvSpPr>
          <p:cNvPr name="AutoShape 3" id="3"/>
          <p:cNvSpPr/>
          <p:nvPr/>
        </p:nvSpPr>
        <p:spPr>
          <a:xfrm>
            <a:off x="-3" y="9271762"/>
            <a:ext cx="18607826" cy="0"/>
          </a:xfrm>
          <a:prstGeom prst="line">
            <a:avLst/>
          </a:prstGeom>
          <a:ln cap="flat" w="447675">
            <a:solidFill>
              <a:srgbClr val="0E416B"/>
            </a:solidFill>
            <a:prstDash val="solid"/>
            <a:headEnd type="none" len="sm" w="sm"/>
            <a:tailEnd type="none" len="sm" w="sm"/>
          </a:ln>
        </p:spPr>
      </p:sp>
      <p:sp>
        <p:nvSpPr>
          <p:cNvPr name="TextBox 4" id="4"/>
          <p:cNvSpPr txBox="true"/>
          <p:nvPr/>
        </p:nvSpPr>
        <p:spPr>
          <a:xfrm rot="0">
            <a:off x="3949770" y="8023711"/>
            <a:ext cx="3752656" cy="546826"/>
          </a:xfrm>
          <a:prstGeom prst="rect">
            <a:avLst/>
          </a:prstGeom>
        </p:spPr>
        <p:txBody>
          <a:bodyPr anchor="t" rtlCol="false" tIns="0" lIns="0" bIns="0" rIns="0">
            <a:spAutoFit/>
          </a:bodyPr>
          <a:lstStyle/>
          <a:p>
            <a:pPr algn="ctr">
              <a:lnSpc>
                <a:spcPts val="4548"/>
              </a:lnSpc>
            </a:pPr>
            <a:r>
              <a:rPr lang="en-US" sz="3248" spc="149">
                <a:solidFill>
                  <a:srgbClr val="13416A"/>
                </a:solidFill>
                <a:latin typeface="Buffalo"/>
                <a:ea typeface="Buffalo"/>
                <a:cs typeface="Buffalo"/>
                <a:sym typeface="Buffalo"/>
              </a:rPr>
              <a:t>Turning houses into Homes</a:t>
            </a:r>
          </a:p>
        </p:txBody>
      </p:sp>
      <p:grpSp>
        <p:nvGrpSpPr>
          <p:cNvPr name="Group 5" id="5"/>
          <p:cNvGrpSpPr/>
          <p:nvPr/>
        </p:nvGrpSpPr>
        <p:grpSpPr>
          <a:xfrm rot="0">
            <a:off x="1028700" y="1028700"/>
            <a:ext cx="4408900" cy="5246370"/>
            <a:chOff x="0" y="0"/>
            <a:chExt cx="3790950" cy="4511040"/>
          </a:xfrm>
        </p:grpSpPr>
        <p:sp>
          <p:nvSpPr>
            <p:cNvPr name="Freeform 6" id="6"/>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7" id="7"/>
          <p:cNvSpPr txBox="true"/>
          <p:nvPr/>
        </p:nvSpPr>
        <p:spPr>
          <a:xfrm rot="0">
            <a:off x="6668883" y="2693333"/>
            <a:ext cx="5042805" cy="762554"/>
          </a:xfrm>
          <a:prstGeom prst="rect">
            <a:avLst/>
          </a:prstGeom>
        </p:spPr>
        <p:txBody>
          <a:bodyPr anchor="t" rtlCol="false" tIns="0" lIns="0" bIns="0" rIns="0">
            <a:spAutoFit/>
          </a:bodyPr>
          <a:lstStyle/>
          <a:p>
            <a:pPr algn="ctr">
              <a:lnSpc>
                <a:spcPts val="3039"/>
              </a:lnSpc>
            </a:pPr>
            <a:r>
              <a:rPr lang="en-US" sz="2170">
                <a:solidFill>
                  <a:srgbClr val="0E416B"/>
                </a:solidFill>
                <a:latin typeface="Monument"/>
                <a:ea typeface="Monument"/>
                <a:cs typeface="Monument"/>
                <a:sym typeface="Monument"/>
              </a:rPr>
              <a:t>TEAM </a:t>
            </a:r>
          </a:p>
          <a:p>
            <a:pPr algn="ctr">
              <a:lnSpc>
                <a:spcPts val="3039"/>
              </a:lnSpc>
            </a:pPr>
            <a:r>
              <a:rPr lang="en-US" sz="2170">
                <a:solidFill>
                  <a:srgbClr val="0E416B"/>
                </a:solidFill>
                <a:latin typeface="Monument"/>
                <a:ea typeface="Monument"/>
                <a:cs typeface="Monument"/>
                <a:sym typeface="Monument"/>
              </a:rPr>
              <a:t>MOTTO</a:t>
            </a:r>
          </a:p>
        </p:txBody>
      </p:sp>
      <p:sp>
        <p:nvSpPr>
          <p:cNvPr name="TextBox 8" id="8"/>
          <p:cNvSpPr txBox="true"/>
          <p:nvPr/>
        </p:nvSpPr>
        <p:spPr>
          <a:xfrm rot="0">
            <a:off x="6722887" y="6606013"/>
            <a:ext cx="4842226" cy="373507"/>
          </a:xfrm>
          <a:prstGeom prst="rect">
            <a:avLst/>
          </a:prstGeom>
        </p:spPr>
        <p:txBody>
          <a:bodyPr anchor="t" rtlCol="false" tIns="0" lIns="0" bIns="0" rIns="0">
            <a:spAutoFit/>
          </a:bodyPr>
          <a:lstStyle/>
          <a:p>
            <a:pPr algn="ctr">
              <a:lnSpc>
                <a:spcPts val="3037"/>
              </a:lnSpc>
            </a:pPr>
            <a:r>
              <a:rPr lang="en-US" sz="2169">
                <a:solidFill>
                  <a:srgbClr val="0E416B"/>
                </a:solidFill>
                <a:latin typeface="Monument"/>
                <a:ea typeface="Monument"/>
                <a:cs typeface="Monument"/>
                <a:sym typeface="Monument"/>
              </a:rPr>
              <a:t>SNMC.com</a:t>
            </a:r>
          </a:p>
        </p:txBody>
      </p:sp>
      <p:sp>
        <p:nvSpPr>
          <p:cNvPr name="TextBox 9" id="9"/>
          <p:cNvSpPr txBox="true"/>
          <p:nvPr/>
        </p:nvSpPr>
        <p:spPr>
          <a:xfrm rot="0">
            <a:off x="1192875" y="6352483"/>
            <a:ext cx="5289703" cy="842721"/>
          </a:xfrm>
          <a:prstGeom prst="rect">
            <a:avLst/>
          </a:prstGeom>
        </p:spPr>
        <p:txBody>
          <a:bodyPr anchor="t" rtlCol="false" tIns="0" lIns="0" bIns="0" rIns="0">
            <a:spAutoFit/>
          </a:bodyPr>
          <a:lstStyle/>
          <a:p>
            <a:pPr algn="l">
              <a:lnSpc>
                <a:spcPts val="3425"/>
              </a:lnSpc>
            </a:pPr>
            <a:r>
              <a:rPr lang="en-US" sz="2447">
                <a:solidFill>
                  <a:srgbClr val="0E416B"/>
                </a:solidFill>
                <a:latin typeface="Monument"/>
                <a:ea typeface="Monument"/>
                <a:cs typeface="Monument"/>
                <a:sym typeface="Monument"/>
              </a:rPr>
              <a:t>Loan Officer</a:t>
            </a:r>
          </a:p>
          <a:p>
            <a:pPr algn="l">
              <a:lnSpc>
                <a:spcPts val="3425"/>
              </a:lnSpc>
            </a:pPr>
            <a:r>
              <a:rPr lang="en-US" sz="2447">
                <a:solidFill>
                  <a:srgbClr val="0E416B"/>
                </a:solidFill>
                <a:latin typeface="Monument"/>
                <a:ea typeface="Monument"/>
                <a:cs typeface="Monument"/>
                <a:sym typeface="Monument"/>
              </a:rPr>
              <a:t>NMLS #123456</a:t>
            </a:r>
          </a:p>
        </p:txBody>
      </p:sp>
      <p:sp>
        <p:nvSpPr>
          <p:cNvPr name="TextBox 10" id="10"/>
          <p:cNvSpPr txBox="true"/>
          <p:nvPr/>
        </p:nvSpPr>
        <p:spPr>
          <a:xfrm rot="0">
            <a:off x="13153653" y="6325452"/>
            <a:ext cx="3681754" cy="869752"/>
          </a:xfrm>
          <a:prstGeom prst="rect">
            <a:avLst/>
          </a:prstGeom>
        </p:spPr>
        <p:txBody>
          <a:bodyPr anchor="t" rtlCol="false" tIns="0" lIns="0" bIns="0" rIns="0">
            <a:spAutoFit/>
          </a:bodyPr>
          <a:lstStyle/>
          <a:p>
            <a:pPr algn="r">
              <a:lnSpc>
                <a:spcPts val="3510"/>
              </a:lnSpc>
            </a:pPr>
            <a:r>
              <a:rPr lang="en-US" sz="2507">
                <a:solidFill>
                  <a:srgbClr val="0E416B"/>
                </a:solidFill>
                <a:latin typeface="Monument"/>
                <a:ea typeface="Monument"/>
                <a:cs typeface="Monument"/>
                <a:sym typeface="Monument"/>
              </a:rPr>
              <a:t>Team Member</a:t>
            </a:r>
          </a:p>
          <a:p>
            <a:pPr algn="r">
              <a:lnSpc>
                <a:spcPts val="3510"/>
              </a:lnSpc>
            </a:pPr>
            <a:r>
              <a:rPr lang="en-US" sz="2507">
                <a:solidFill>
                  <a:srgbClr val="0E416B"/>
                </a:solidFill>
                <a:latin typeface="Monument"/>
                <a:ea typeface="Monument"/>
                <a:cs typeface="Monument"/>
                <a:sym typeface="Monument"/>
              </a:rPr>
              <a:t>NMLS# 123456</a:t>
            </a:r>
          </a:p>
        </p:txBody>
      </p:sp>
      <p:grpSp>
        <p:nvGrpSpPr>
          <p:cNvPr name="Group 11" id="11"/>
          <p:cNvGrpSpPr/>
          <p:nvPr/>
        </p:nvGrpSpPr>
        <p:grpSpPr>
          <a:xfrm rot="0">
            <a:off x="12850400" y="1028700"/>
            <a:ext cx="4408900" cy="5246370"/>
            <a:chOff x="0" y="0"/>
            <a:chExt cx="3790950" cy="4511040"/>
          </a:xfrm>
        </p:grpSpPr>
        <p:sp>
          <p:nvSpPr>
            <p:cNvPr name="Freeform 12" id="12"/>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solidFill>
              <a:srgbClr val="000000">
                <a:alpha val="0"/>
              </a:srgbClr>
            </a:solidFill>
            <a:ln w="12700">
              <a:solidFill>
                <a:srgbClr val="000000"/>
              </a:solidFill>
            </a:ln>
          </p:spPr>
        </p:sp>
      </p:grpSp>
      <p:sp>
        <p:nvSpPr>
          <p:cNvPr name="TextBox 13" id="13"/>
          <p:cNvSpPr txBox="true"/>
          <p:nvPr/>
        </p:nvSpPr>
        <p:spPr>
          <a:xfrm rot="0">
            <a:off x="6668883" y="3408262"/>
            <a:ext cx="5042805" cy="762554"/>
          </a:xfrm>
          <a:prstGeom prst="rect">
            <a:avLst/>
          </a:prstGeom>
        </p:spPr>
        <p:txBody>
          <a:bodyPr anchor="t" rtlCol="false" tIns="0" lIns="0" bIns="0" rIns="0">
            <a:spAutoFit/>
          </a:bodyPr>
          <a:lstStyle/>
          <a:p>
            <a:pPr algn="ctr">
              <a:lnSpc>
                <a:spcPts val="3039"/>
              </a:lnSpc>
            </a:pPr>
            <a:r>
              <a:rPr lang="en-US" sz="2170">
                <a:solidFill>
                  <a:srgbClr val="0E416B"/>
                </a:solidFill>
                <a:latin typeface="Monument"/>
                <a:ea typeface="Monument"/>
                <a:cs typeface="Monument"/>
                <a:sym typeface="Monument"/>
              </a:rPr>
              <a:t>TEAM </a:t>
            </a:r>
          </a:p>
          <a:p>
            <a:pPr algn="ctr">
              <a:lnSpc>
                <a:spcPts val="3039"/>
              </a:lnSpc>
            </a:pPr>
            <a:r>
              <a:rPr lang="en-US" sz="2170">
                <a:solidFill>
                  <a:srgbClr val="0E416B"/>
                </a:solidFill>
                <a:latin typeface="Monument"/>
                <a:ea typeface="Monument"/>
                <a:cs typeface="Monument"/>
                <a:sym typeface="Monument"/>
              </a:rPr>
              <a:t>LOGO</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6843117" cy="920259"/>
          </a:xfrm>
          <a:prstGeom prst="rect">
            <a:avLst/>
          </a:prstGeom>
        </p:spPr>
        <p:txBody>
          <a:bodyPr anchor="t" rtlCol="false" tIns="0" lIns="0" bIns="0" rIns="0">
            <a:spAutoFit/>
          </a:bodyPr>
          <a:lstStyle/>
          <a:p>
            <a:pPr algn="ctr">
              <a:lnSpc>
                <a:spcPts val="7552"/>
              </a:lnSpc>
            </a:pPr>
            <a:r>
              <a:rPr lang="en-US" sz="5394">
                <a:solidFill>
                  <a:srgbClr val="13416A"/>
                </a:solidFill>
                <a:latin typeface="Nourd"/>
                <a:ea typeface="Nourd"/>
                <a:cs typeface="Nourd"/>
                <a:sym typeface="Nourd"/>
              </a:rPr>
              <a:t>My Questions for You:</a:t>
            </a:r>
          </a:p>
        </p:txBody>
      </p:sp>
      <p:sp>
        <p:nvSpPr>
          <p:cNvPr name="TextBox 3" id="3"/>
          <p:cNvSpPr txBox="true"/>
          <p:nvPr/>
        </p:nvSpPr>
        <p:spPr>
          <a:xfrm rot="0">
            <a:off x="3999625" y="2451540"/>
            <a:ext cx="13259675" cy="3580831"/>
          </a:xfrm>
          <a:prstGeom prst="rect">
            <a:avLst/>
          </a:prstGeom>
        </p:spPr>
        <p:txBody>
          <a:bodyPr anchor="t" rtlCol="false" tIns="0" lIns="0" bIns="0" rIns="0">
            <a:spAutoFit/>
          </a:bodyPr>
          <a:lstStyle/>
          <a:p>
            <a:pPr algn="just">
              <a:lnSpc>
                <a:spcPts val="4756"/>
              </a:lnSpc>
            </a:pPr>
            <a:r>
              <a:rPr lang="en-US" sz="3397">
                <a:solidFill>
                  <a:srgbClr val="13416A"/>
                </a:solidFill>
                <a:latin typeface="Nourd"/>
                <a:ea typeface="Nourd"/>
                <a:cs typeface="Nourd"/>
                <a:sym typeface="Nourd"/>
              </a:rPr>
              <a:t>•What is most important about this home loan to you?</a:t>
            </a:r>
          </a:p>
          <a:p>
            <a:pPr algn="just">
              <a:lnSpc>
                <a:spcPts val="4756"/>
              </a:lnSpc>
            </a:pPr>
          </a:p>
          <a:p>
            <a:pPr algn="just">
              <a:lnSpc>
                <a:spcPts val="4756"/>
              </a:lnSpc>
            </a:pPr>
            <a:r>
              <a:rPr lang="en-US" sz="3397">
                <a:solidFill>
                  <a:srgbClr val="13416A"/>
                </a:solidFill>
                <a:latin typeface="Nourd"/>
                <a:ea typeface="Nourd"/>
                <a:cs typeface="Nourd"/>
                <a:sym typeface="Nourd"/>
              </a:rPr>
              <a:t>•What are your concerns? </a:t>
            </a:r>
          </a:p>
          <a:p>
            <a:pPr algn="just">
              <a:lnSpc>
                <a:spcPts val="4756"/>
              </a:lnSpc>
            </a:pPr>
          </a:p>
          <a:p>
            <a:pPr algn="just">
              <a:lnSpc>
                <a:spcPts val="4756"/>
              </a:lnSpc>
            </a:pPr>
            <a:r>
              <a:rPr lang="en-US" sz="3397">
                <a:solidFill>
                  <a:srgbClr val="13416A"/>
                </a:solidFill>
                <a:latin typeface="Nourd"/>
                <a:ea typeface="Nourd"/>
                <a:cs typeface="Nourd"/>
                <a:sym typeface="Nourd"/>
              </a:rPr>
              <a:t>•Please describe what EXCELLENT customer service means to you?</a:t>
            </a:r>
          </a:p>
          <a:p>
            <a:pPr algn="just">
              <a:lnSpc>
                <a:spcPts val="4756"/>
              </a:lnSpc>
            </a:pP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952500" y="942975"/>
            <a:ext cx="6397526" cy="722375"/>
          </a:xfrm>
          <a:prstGeom prst="rect">
            <a:avLst/>
          </a:prstGeom>
        </p:spPr>
        <p:txBody>
          <a:bodyPr anchor="t" rtlCol="false" tIns="0" lIns="0" bIns="0" rIns="0">
            <a:spAutoFit/>
          </a:bodyPr>
          <a:lstStyle/>
          <a:p>
            <a:pPr algn="ctr">
              <a:lnSpc>
                <a:spcPts val="5859"/>
              </a:lnSpc>
            </a:pPr>
            <a:r>
              <a:rPr lang="en-US" sz="4185">
                <a:solidFill>
                  <a:srgbClr val="13416A"/>
                </a:solidFill>
                <a:latin typeface="Nourd"/>
                <a:ea typeface="Nourd"/>
                <a:cs typeface="Nourd"/>
                <a:sym typeface="Nourd"/>
              </a:rPr>
              <a:t>My Commitments for You: </a:t>
            </a:r>
          </a:p>
        </p:txBody>
      </p:sp>
      <p:sp>
        <p:nvSpPr>
          <p:cNvPr name="TextBox 3" id="3"/>
          <p:cNvSpPr txBox="true"/>
          <p:nvPr/>
        </p:nvSpPr>
        <p:spPr>
          <a:xfrm rot="0">
            <a:off x="3838604" y="1661913"/>
            <a:ext cx="13227790" cy="7596387"/>
          </a:xfrm>
          <a:prstGeom prst="rect">
            <a:avLst/>
          </a:prstGeom>
        </p:spPr>
        <p:txBody>
          <a:bodyPr anchor="t" rtlCol="false" tIns="0" lIns="0" bIns="0" rIns="0">
            <a:spAutoFit/>
          </a:bodyPr>
          <a:lstStyle/>
          <a:p>
            <a:pPr algn="l">
              <a:lnSpc>
                <a:spcPts val="3625"/>
              </a:lnSpc>
            </a:pPr>
            <a:r>
              <a:rPr lang="en-US" sz="2589">
                <a:solidFill>
                  <a:srgbClr val="13416A"/>
                </a:solidFill>
                <a:latin typeface="Nourd"/>
                <a:ea typeface="Nourd"/>
                <a:cs typeface="Nourd"/>
                <a:sym typeface="Nourd"/>
              </a:rPr>
              <a:t>•Your closing costs will ALWAYS be equal to or LESS than our Loan Disclosure.</a:t>
            </a:r>
          </a:p>
          <a:p>
            <a:pPr algn="l">
              <a:lnSpc>
                <a:spcPts val="3625"/>
              </a:lnSpc>
            </a:pPr>
            <a:r>
              <a:rPr lang="en-US" sz="2589">
                <a:solidFill>
                  <a:srgbClr val="13416A"/>
                </a:solidFill>
                <a:latin typeface="Nourd"/>
                <a:ea typeface="Nourd"/>
                <a:cs typeface="Nourd"/>
                <a:sym typeface="Nourd"/>
              </a:rPr>
              <a:t>•We will ALWAYS honor our approval letters/commitments and close your loan.</a:t>
            </a:r>
          </a:p>
          <a:p>
            <a:pPr algn="l">
              <a:lnSpc>
                <a:spcPts val="3625"/>
              </a:lnSpc>
            </a:pPr>
            <a:r>
              <a:rPr lang="en-US" sz="2589">
                <a:solidFill>
                  <a:srgbClr val="13416A"/>
                </a:solidFill>
                <a:latin typeface="Nourd"/>
                <a:ea typeface="Nourd"/>
                <a:cs typeface="Nourd"/>
                <a:sym typeface="Nourd"/>
              </a:rPr>
              <a:t>•We will NEVER cause your closing to be delayed.</a:t>
            </a:r>
          </a:p>
          <a:p>
            <a:pPr algn="l">
              <a:lnSpc>
                <a:spcPts val="3625"/>
              </a:lnSpc>
            </a:pPr>
            <a:r>
              <a:rPr lang="en-US" sz="2589">
                <a:solidFill>
                  <a:srgbClr val="13416A"/>
                </a:solidFill>
                <a:latin typeface="Nourd"/>
                <a:ea typeface="Nourd"/>
                <a:cs typeface="Nourd"/>
                <a:sym typeface="Nourd"/>
              </a:rPr>
              <a:t>•We will ALWAYS ask the necessary questions to learn and understand YOUR financial goals and will explain EVERY piece of the loan process.</a:t>
            </a:r>
          </a:p>
          <a:p>
            <a:pPr algn="l">
              <a:lnSpc>
                <a:spcPts val="3625"/>
              </a:lnSpc>
            </a:pPr>
            <a:r>
              <a:rPr lang="en-US" sz="2589">
                <a:solidFill>
                  <a:srgbClr val="13416A"/>
                </a:solidFill>
                <a:latin typeface="Nourd"/>
                <a:ea typeface="Nourd"/>
                <a:cs typeface="Nourd"/>
                <a:sym typeface="Nourd"/>
              </a:rPr>
              <a:t>•We will study and review ALL of the possible scenarios to ensure you get the best options for your needs.</a:t>
            </a:r>
          </a:p>
          <a:p>
            <a:pPr algn="l">
              <a:lnSpc>
                <a:spcPts val="3625"/>
              </a:lnSpc>
            </a:pPr>
            <a:r>
              <a:rPr lang="en-US" sz="2589">
                <a:solidFill>
                  <a:srgbClr val="13416A"/>
                </a:solidFill>
                <a:latin typeface="Nourd"/>
                <a:ea typeface="Nourd"/>
                <a:cs typeface="Nourd"/>
                <a:sym typeface="Nourd"/>
              </a:rPr>
              <a:t>•We will communicate with your agent, CPA, Advisors, and/or attorneys to ensure your overall financial plans are integrated.</a:t>
            </a:r>
          </a:p>
          <a:p>
            <a:pPr algn="l">
              <a:lnSpc>
                <a:spcPts val="3625"/>
              </a:lnSpc>
            </a:pPr>
            <a:r>
              <a:rPr lang="en-US" sz="2589">
                <a:solidFill>
                  <a:srgbClr val="13416A"/>
                </a:solidFill>
                <a:latin typeface="Nourd"/>
                <a:ea typeface="Nourd"/>
                <a:cs typeface="Nourd"/>
                <a:sym typeface="Nourd"/>
              </a:rPr>
              <a:t>•Just like a professional financial advisor will manage assets, we will manage your mortgage after closing, so you are ALWAYS in the best loan.</a:t>
            </a:r>
          </a:p>
          <a:p>
            <a:pPr algn="l">
              <a:lnSpc>
                <a:spcPts val="3625"/>
              </a:lnSpc>
            </a:pPr>
            <a:r>
              <a:rPr lang="en-US" sz="2589">
                <a:solidFill>
                  <a:srgbClr val="13416A"/>
                </a:solidFill>
                <a:latin typeface="Nourd"/>
                <a:ea typeface="Nourd"/>
                <a:cs typeface="Nourd"/>
                <a:sym typeface="Nourd"/>
              </a:rPr>
              <a:t>•We will ALWAYS communicate pro-actively by giving you, your agent, and the seller’s agent a written update via email.</a:t>
            </a:r>
          </a:p>
          <a:p>
            <a:pPr algn="l">
              <a:lnSpc>
                <a:spcPts val="3625"/>
              </a:lnSpc>
            </a:pPr>
            <a:r>
              <a:rPr lang="en-US" sz="2589">
                <a:solidFill>
                  <a:srgbClr val="13416A"/>
                </a:solidFill>
                <a:latin typeface="Nourd"/>
                <a:ea typeface="Nourd"/>
                <a:cs typeface="Nourd"/>
                <a:sym typeface="Nourd"/>
              </a:rPr>
              <a:t>•We will ALWAYS ask you to explain your vision of excellent customer service so we can serve you better.</a:t>
            </a:r>
          </a:p>
          <a:p>
            <a:pPr algn="l">
              <a:lnSpc>
                <a:spcPts val="3625"/>
              </a:lnSpc>
            </a:pPr>
            <a:r>
              <a:rPr lang="en-US" sz="2589">
                <a:solidFill>
                  <a:srgbClr val="13416A"/>
                </a:solidFill>
                <a:latin typeface="Nourd"/>
                <a:ea typeface="Nourd"/>
                <a:cs typeface="Nourd"/>
                <a:sym typeface="Nourd"/>
              </a:rPr>
              <a:t>•We will ALWAYS do everything that we can to deliver your vision PLUS.</a:t>
            </a:r>
          </a:p>
          <a:p>
            <a:pPr algn="ctr">
              <a:lnSpc>
                <a:spcPts val="3016"/>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982074" y="1881684"/>
            <a:ext cx="2403920" cy="556481"/>
          </a:xfrm>
          <a:prstGeom prst="rect">
            <a:avLst/>
          </a:prstGeom>
        </p:spPr>
        <p:txBody>
          <a:bodyPr anchor="t" rtlCol="false" tIns="0" lIns="0" bIns="0" rIns="0">
            <a:spAutoFit/>
          </a:bodyPr>
          <a:lstStyle/>
          <a:p>
            <a:pPr algn="ctr">
              <a:lnSpc>
                <a:spcPts val="4588"/>
              </a:lnSpc>
            </a:pPr>
            <a:r>
              <a:rPr lang="en-US" b="true" sz="3277">
                <a:solidFill>
                  <a:srgbClr val="13416A"/>
                </a:solidFill>
                <a:latin typeface="Nourd Bold"/>
                <a:ea typeface="Nourd Bold"/>
                <a:cs typeface="Nourd Bold"/>
                <a:sym typeface="Nourd Bold"/>
              </a:rPr>
              <a:t>1938-2009</a:t>
            </a:r>
          </a:p>
        </p:txBody>
      </p:sp>
      <p:sp>
        <p:nvSpPr>
          <p:cNvPr name="TextBox 3" id="3"/>
          <p:cNvSpPr txBox="true"/>
          <p:nvPr/>
        </p:nvSpPr>
        <p:spPr>
          <a:xfrm rot="0">
            <a:off x="1028700" y="952500"/>
            <a:ext cx="8845302" cy="687955"/>
          </a:xfrm>
          <a:prstGeom prst="rect">
            <a:avLst/>
          </a:prstGeom>
        </p:spPr>
        <p:txBody>
          <a:bodyPr anchor="t" rtlCol="false" tIns="0" lIns="0" bIns="0" rIns="0">
            <a:spAutoFit/>
          </a:bodyPr>
          <a:lstStyle/>
          <a:p>
            <a:pPr algn="l">
              <a:lnSpc>
                <a:spcPts val="5656"/>
              </a:lnSpc>
            </a:pPr>
            <a:r>
              <a:rPr lang="en-US" sz="4040">
                <a:solidFill>
                  <a:srgbClr val="13416A"/>
                </a:solidFill>
                <a:latin typeface="Nourd"/>
                <a:ea typeface="Nourd"/>
                <a:cs typeface="Nourd"/>
                <a:sym typeface="Nourd"/>
              </a:rPr>
              <a:t>How can you get me the lowers rate? </a:t>
            </a:r>
          </a:p>
        </p:txBody>
      </p:sp>
      <p:sp>
        <p:nvSpPr>
          <p:cNvPr name="Freeform 4" id="4"/>
          <p:cNvSpPr/>
          <p:nvPr/>
        </p:nvSpPr>
        <p:spPr>
          <a:xfrm flipH="false" flipV="false" rot="0">
            <a:off x="4741789" y="3167956"/>
            <a:ext cx="2369677" cy="1753561"/>
          </a:xfrm>
          <a:custGeom>
            <a:avLst/>
            <a:gdLst/>
            <a:ahLst/>
            <a:cxnLst/>
            <a:rect r="r" b="b" t="t" l="l"/>
            <a:pathLst>
              <a:path h="1753561" w="2369677">
                <a:moveTo>
                  <a:pt x="0" y="0"/>
                </a:moveTo>
                <a:lnTo>
                  <a:pt x="2369677" y="0"/>
                </a:lnTo>
                <a:lnTo>
                  <a:pt x="2369677" y="1753560"/>
                </a:lnTo>
                <a:lnTo>
                  <a:pt x="0" y="17535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7653121" y="3167956"/>
            <a:ext cx="2369677" cy="1753561"/>
          </a:xfrm>
          <a:custGeom>
            <a:avLst/>
            <a:gdLst/>
            <a:ahLst/>
            <a:cxnLst/>
            <a:rect r="r" b="b" t="t" l="l"/>
            <a:pathLst>
              <a:path h="1753561" w="2369677">
                <a:moveTo>
                  <a:pt x="2369676" y="0"/>
                </a:moveTo>
                <a:lnTo>
                  <a:pt x="0" y="0"/>
                </a:lnTo>
                <a:lnTo>
                  <a:pt x="0" y="1753560"/>
                </a:lnTo>
                <a:lnTo>
                  <a:pt x="2369676" y="1753560"/>
                </a:lnTo>
                <a:lnTo>
                  <a:pt x="236967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14679605" y="2861045"/>
            <a:ext cx="1901230" cy="979133"/>
          </a:xfrm>
          <a:custGeom>
            <a:avLst/>
            <a:gdLst/>
            <a:ahLst/>
            <a:cxnLst/>
            <a:rect r="r" b="b" t="t" l="l"/>
            <a:pathLst>
              <a:path h="979133" w="1901230">
                <a:moveTo>
                  <a:pt x="0" y="0"/>
                </a:moveTo>
                <a:lnTo>
                  <a:pt x="1901230" y="0"/>
                </a:lnTo>
                <a:lnTo>
                  <a:pt x="1901230" y="979133"/>
                </a:lnTo>
                <a:lnTo>
                  <a:pt x="0" y="9791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3279178" y="5559652"/>
            <a:ext cx="3970206" cy="1934637"/>
          </a:xfrm>
          <a:prstGeom prst="rect">
            <a:avLst/>
          </a:prstGeom>
        </p:spPr>
        <p:txBody>
          <a:bodyPr anchor="t" rtlCol="false" tIns="0" lIns="0" bIns="0" rIns="0">
            <a:spAutoFit/>
          </a:bodyPr>
          <a:lstStyle/>
          <a:p>
            <a:pPr algn="ctr">
              <a:lnSpc>
                <a:spcPts val="3759"/>
              </a:lnSpc>
            </a:pPr>
            <a:r>
              <a:rPr lang="en-US" sz="2685">
                <a:solidFill>
                  <a:srgbClr val="13416A"/>
                </a:solidFill>
                <a:latin typeface="Nourd"/>
                <a:ea typeface="Nourd"/>
                <a:cs typeface="Nourd"/>
                <a:sym typeface="Nourd"/>
              </a:rPr>
              <a:t>Conforming</a:t>
            </a:r>
          </a:p>
          <a:p>
            <a:pPr algn="ctr">
              <a:lnSpc>
                <a:spcPts val="3759"/>
              </a:lnSpc>
            </a:pPr>
            <a:r>
              <a:rPr lang="en-US" sz="2685">
                <a:solidFill>
                  <a:srgbClr val="13416A"/>
                </a:solidFill>
                <a:latin typeface="Nourd"/>
                <a:ea typeface="Nourd"/>
                <a:cs typeface="Nourd"/>
                <a:sym typeface="Nourd"/>
              </a:rPr>
              <a:t>Rates were the same for</a:t>
            </a:r>
          </a:p>
          <a:p>
            <a:pPr algn="ctr">
              <a:lnSpc>
                <a:spcPts val="3759"/>
              </a:lnSpc>
            </a:pPr>
            <a:r>
              <a:rPr lang="en-US" sz="2685">
                <a:solidFill>
                  <a:srgbClr val="13416A"/>
                </a:solidFill>
                <a:latin typeface="Nourd"/>
                <a:ea typeface="Nourd"/>
                <a:cs typeface="Nourd"/>
                <a:sym typeface="Nourd"/>
              </a:rPr>
              <a:t>Everyone who qualified</a:t>
            </a:r>
          </a:p>
          <a:p>
            <a:pPr algn="ctr">
              <a:lnSpc>
                <a:spcPts val="4122"/>
              </a:lnSpc>
            </a:pPr>
          </a:p>
        </p:txBody>
      </p:sp>
      <p:sp>
        <p:nvSpPr>
          <p:cNvPr name="TextBox 8" id="8"/>
          <p:cNvSpPr txBox="true"/>
          <p:nvPr/>
        </p:nvSpPr>
        <p:spPr>
          <a:xfrm rot="0">
            <a:off x="7729354" y="5568139"/>
            <a:ext cx="4288331" cy="1722215"/>
          </a:xfrm>
          <a:prstGeom prst="rect">
            <a:avLst/>
          </a:prstGeom>
        </p:spPr>
        <p:txBody>
          <a:bodyPr anchor="t" rtlCol="false" tIns="0" lIns="0" bIns="0" rIns="0">
            <a:spAutoFit/>
          </a:bodyPr>
          <a:lstStyle/>
          <a:p>
            <a:pPr algn="ctr">
              <a:lnSpc>
                <a:spcPts val="3447"/>
              </a:lnSpc>
            </a:pPr>
            <a:r>
              <a:rPr lang="en-US" sz="2462">
                <a:solidFill>
                  <a:srgbClr val="13416A"/>
                </a:solidFill>
                <a:latin typeface="Nourd"/>
                <a:ea typeface="Nourd"/>
                <a:cs typeface="Nourd"/>
                <a:sym typeface="Nourd"/>
              </a:rPr>
              <a:t>Sub-Prime</a:t>
            </a:r>
          </a:p>
          <a:p>
            <a:pPr algn="ctr">
              <a:lnSpc>
                <a:spcPts val="3447"/>
              </a:lnSpc>
            </a:pPr>
            <a:r>
              <a:rPr lang="en-US" sz="2462">
                <a:solidFill>
                  <a:srgbClr val="13416A"/>
                </a:solidFill>
                <a:latin typeface="Nourd"/>
                <a:ea typeface="Nourd"/>
                <a:cs typeface="Nourd"/>
                <a:sym typeface="Nourd"/>
              </a:rPr>
              <a:t>“Non-conforming”</a:t>
            </a:r>
          </a:p>
          <a:p>
            <a:pPr algn="ctr">
              <a:lnSpc>
                <a:spcPts val="3447"/>
              </a:lnSpc>
            </a:pPr>
            <a:r>
              <a:rPr lang="en-US" sz="2462">
                <a:solidFill>
                  <a:srgbClr val="13416A"/>
                </a:solidFill>
                <a:latin typeface="Nourd"/>
                <a:ea typeface="Nourd"/>
                <a:cs typeface="Nourd"/>
                <a:sym typeface="Nourd"/>
              </a:rPr>
              <a:t>Rates varied greatly, based </a:t>
            </a:r>
          </a:p>
          <a:p>
            <a:pPr algn="ctr">
              <a:lnSpc>
                <a:spcPts val="3447"/>
              </a:lnSpc>
            </a:pPr>
            <a:r>
              <a:rPr lang="en-US" sz="2462">
                <a:solidFill>
                  <a:srgbClr val="13416A"/>
                </a:solidFill>
                <a:latin typeface="Nourd"/>
                <a:ea typeface="Nourd"/>
                <a:cs typeface="Nourd"/>
                <a:sym typeface="Nourd"/>
              </a:rPr>
              <a:t>on anything &amp; everything</a:t>
            </a:r>
          </a:p>
        </p:txBody>
      </p:sp>
      <p:sp>
        <p:nvSpPr>
          <p:cNvPr name="TextBox 9" id="9"/>
          <p:cNvSpPr txBox="true"/>
          <p:nvPr/>
        </p:nvSpPr>
        <p:spPr>
          <a:xfrm rot="0">
            <a:off x="14220746" y="1872159"/>
            <a:ext cx="3038554" cy="1324874"/>
          </a:xfrm>
          <a:prstGeom prst="rect">
            <a:avLst/>
          </a:prstGeom>
        </p:spPr>
        <p:txBody>
          <a:bodyPr anchor="t" rtlCol="false" tIns="0" lIns="0" bIns="0" rIns="0">
            <a:spAutoFit/>
          </a:bodyPr>
          <a:lstStyle/>
          <a:p>
            <a:pPr algn="ctr">
              <a:lnSpc>
                <a:spcPts val="4471"/>
              </a:lnSpc>
            </a:pPr>
            <a:r>
              <a:rPr lang="en-US" sz="3193" b="true">
                <a:solidFill>
                  <a:srgbClr val="13416A"/>
                </a:solidFill>
                <a:latin typeface="Nourd Bold"/>
                <a:ea typeface="Nourd Bold"/>
                <a:cs typeface="Nourd Bold"/>
                <a:sym typeface="Nourd Bold"/>
              </a:rPr>
              <a:t>2009-Present</a:t>
            </a:r>
          </a:p>
          <a:p>
            <a:pPr algn="ctr">
              <a:lnSpc>
                <a:spcPts val="6290"/>
              </a:lnSpc>
            </a:pPr>
            <a:r>
              <a:rPr lang="en-US" b="true" sz="4492">
                <a:solidFill>
                  <a:srgbClr val="13416A"/>
                </a:solidFill>
                <a:latin typeface="Nourd Bold"/>
                <a:ea typeface="Nourd Bold"/>
                <a:cs typeface="Nourd Bold"/>
                <a:sym typeface="Nourd Bold"/>
              </a:rPr>
              <a:t> </a:t>
            </a:r>
          </a:p>
        </p:txBody>
      </p:sp>
      <p:sp>
        <p:nvSpPr>
          <p:cNvPr name="TextBox 10" id="10"/>
          <p:cNvSpPr txBox="true"/>
          <p:nvPr/>
        </p:nvSpPr>
        <p:spPr>
          <a:xfrm rot="0">
            <a:off x="14220746" y="4319653"/>
            <a:ext cx="3038554" cy="2930316"/>
          </a:xfrm>
          <a:prstGeom prst="rect">
            <a:avLst/>
          </a:prstGeom>
        </p:spPr>
        <p:txBody>
          <a:bodyPr anchor="t" rtlCol="false" tIns="0" lIns="0" bIns="0" rIns="0">
            <a:spAutoFit/>
          </a:bodyPr>
          <a:lstStyle/>
          <a:p>
            <a:pPr algn="ctr">
              <a:lnSpc>
                <a:spcPts val="3759"/>
              </a:lnSpc>
            </a:pPr>
            <a:r>
              <a:rPr lang="en-US" sz="2685">
                <a:solidFill>
                  <a:srgbClr val="13416A"/>
                </a:solidFill>
                <a:latin typeface="Nourd"/>
                <a:ea typeface="Nourd"/>
                <a:cs typeface="Nourd"/>
                <a:sym typeface="Nourd"/>
              </a:rPr>
              <a:t>Conventional</a:t>
            </a:r>
          </a:p>
          <a:p>
            <a:pPr algn="ctr">
              <a:lnSpc>
                <a:spcPts val="3759"/>
              </a:lnSpc>
            </a:pPr>
            <a:r>
              <a:rPr lang="en-US" sz="2685">
                <a:solidFill>
                  <a:srgbClr val="13416A"/>
                </a:solidFill>
                <a:latin typeface="Nourd"/>
                <a:ea typeface="Nourd"/>
                <a:cs typeface="Nourd"/>
                <a:sym typeface="Nourd"/>
              </a:rPr>
              <a:t>Based on Loan Level Pricing</a:t>
            </a:r>
          </a:p>
          <a:p>
            <a:pPr algn="ctr">
              <a:lnSpc>
                <a:spcPts val="3759"/>
              </a:lnSpc>
            </a:pPr>
            <a:r>
              <a:rPr lang="en-US" sz="2685">
                <a:solidFill>
                  <a:srgbClr val="13416A"/>
                </a:solidFill>
                <a:latin typeface="Nourd"/>
                <a:ea typeface="Nourd"/>
                <a:cs typeface="Nourd"/>
                <a:sym typeface="Nourd"/>
              </a:rPr>
              <a:t>Adjustments (LLPA)</a:t>
            </a:r>
          </a:p>
          <a:p>
            <a:pPr algn="ctr">
              <a:lnSpc>
                <a:spcPts val="4122"/>
              </a:lnSpc>
            </a:pPr>
          </a:p>
          <a:p>
            <a:pPr algn="ctr">
              <a:lnSpc>
                <a:spcPts val="4122"/>
              </a:lnSpc>
            </a:pPr>
          </a:p>
        </p:txBody>
      </p:sp>
      <p:sp>
        <p:nvSpPr>
          <p:cNvPr name="Freeform 11" id="11"/>
          <p:cNvSpPr/>
          <p:nvPr/>
        </p:nvSpPr>
        <p:spPr>
          <a:xfrm flipH="false" flipV="false" rot="0">
            <a:off x="6437217" y="2588130"/>
            <a:ext cx="1991326" cy="1563191"/>
          </a:xfrm>
          <a:custGeom>
            <a:avLst/>
            <a:gdLst/>
            <a:ahLst/>
            <a:cxnLst/>
            <a:rect r="r" b="b" t="t" l="l"/>
            <a:pathLst>
              <a:path h="1563191" w="1991326">
                <a:moveTo>
                  <a:pt x="0" y="0"/>
                </a:moveTo>
                <a:lnTo>
                  <a:pt x="1991326" y="0"/>
                </a:lnTo>
                <a:lnTo>
                  <a:pt x="1991326" y="1563190"/>
                </a:lnTo>
                <a:lnTo>
                  <a:pt x="0" y="156319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6339601" y="2567933"/>
            <a:ext cx="2186557" cy="1809376"/>
          </a:xfrm>
          <a:custGeom>
            <a:avLst/>
            <a:gdLst/>
            <a:ahLst/>
            <a:cxnLst/>
            <a:rect r="r" b="b" t="t" l="l"/>
            <a:pathLst>
              <a:path h="1809376" w="2186557">
                <a:moveTo>
                  <a:pt x="0" y="0"/>
                </a:moveTo>
                <a:lnTo>
                  <a:pt x="2186557" y="0"/>
                </a:lnTo>
                <a:lnTo>
                  <a:pt x="2186557" y="1809376"/>
                </a:lnTo>
                <a:lnTo>
                  <a:pt x="0" y="180937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706103" y="2335852"/>
            <a:ext cx="6117932" cy="6890317"/>
          </a:xfrm>
          <a:prstGeom prst="rect">
            <a:avLst/>
          </a:prstGeom>
        </p:spPr>
        <p:txBody>
          <a:bodyPr anchor="t" rtlCol="false" tIns="0" lIns="0" bIns="0" rIns="0">
            <a:spAutoFit/>
          </a:bodyPr>
          <a:lstStyle/>
          <a:p>
            <a:pPr algn="l">
              <a:lnSpc>
                <a:spcPts val="3686"/>
              </a:lnSpc>
              <a:spcBef>
                <a:spcPct val="0"/>
              </a:spcBef>
            </a:pPr>
            <a:r>
              <a:rPr lang="en-US" sz="2633">
                <a:solidFill>
                  <a:srgbClr val="13416A"/>
                </a:solidFill>
                <a:latin typeface="Nourd"/>
                <a:ea typeface="Nourd"/>
                <a:cs typeface="Nourd"/>
                <a:sym typeface="Nourd"/>
              </a:rPr>
              <a:t>Loan Amount (&lt;$180K, &gt;$417K)</a:t>
            </a:r>
          </a:p>
          <a:p>
            <a:pPr algn="l">
              <a:lnSpc>
                <a:spcPts val="3686"/>
              </a:lnSpc>
              <a:spcBef>
                <a:spcPct val="0"/>
              </a:spcBef>
            </a:pPr>
            <a:r>
              <a:rPr lang="en-US" sz="2633">
                <a:solidFill>
                  <a:srgbClr val="13416A"/>
                </a:solidFill>
                <a:latin typeface="Nourd"/>
                <a:ea typeface="Nourd"/>
                <a:cs typeface="Nourd"/>
                <a:sym typeface="Nourd"/>
              </a:rPr>
              <a:t>Loan Term (30, 15, 7/1)</a:t>
            </a:r>
          </a:p>
          <a:p>
            <a:pPr algn="l">
              <a:lnSpc>
                <a:spcPts val="3686"/>
              </a:lnSpc>
              <a:spcBef>
                <a:spcPct val="0"/>
              </a:spcBef>
            </a:pPr>
            <a:r>
              <a:rPr lang="en-US" sz="2633">
                <a:solidFill>
                  <a:srgbClr val="13416A"/>
                </a:solidFill>
                <a:latin typeface="Nourd"/>
                <a:ea typeface="Nourd"/>
                <a:cs typeface="Nourd"/>
                <a:sym typeface="Nourd"/>
              </a:rPr>
              <a:t>Purpose (Purchase, Refinance)</a:t>
            </a:r>
          </a:p>
          <a:p>
            <a:pPr algn="l">
              <a:lnSpc>
                <a:spcPts val="3686"/>
              </a:lnSpc>
              <a:spcBef>
                <a:spcPct val="0"/>
              </a:spcBef>
            </a:pPr>
            <a:r>
              <a:rPr lang="en-US" sz="2633">
                <a:solidFill>
                  <a:srgbClr val="13416A"/>
                </a:solidFill>
                <a:latin typeface="Nourd"/>
                <a:ea typeface="Nourd"/>
                <a:cs typeface="Nourd"/>
                <a:sym typeface="Nourd"/>
              </a:rPr>
              <a:t>LTV</a:t>
            </a:r>
          </a:p>
          <a:p>
            <a:pPr algn="l">
              <a:lnSpc>
                <a:spcPts val="3686"/>
              </a:lnSpc>
              <a:spcBef>
                <a:spcPct val="0"/>
              </a:spcBef>
            </a:pPr>
            <a:r>
              <a:rPr lang="en-US" sz="2633">
                <a:solidFill>
                  <a:srgbClr val="13416A"/>
                </a:solidFill>
                <a:latin typeface="Nourd"/>
                <a:ea typeface="Nourd"/>
                <a:cs typeface="Nourd"/>
                <a:sym typeface="Nourd"/>
              </a:rPr>
              <a:t>Property/State</a:t>
            </a:r>
          </a:p>
          <a:p>
            <a:pPr algn="l">
              <a:lnSpc>
                <a:spcPts val="3686"/>
              </a:lnSpc>
              <a:spcBef>
                <a:spcPct val="0"/>
              </a:spcBef>
            </a:pPr>
            <a:r>
              <a:rPr lang="en-US" sz="2633">
                <a:solidFill>
                  <a:srgbClr val="13416A"/>
                </a:solidFill>
                <a:latin typeface="Nourd"/>
                <a:ea typeface="Nourd"/>
                <a:cs typeface="Nourd"/>
                <a:sym typeface="Nourd"/>
              </a:rPr>
              <a:t>Occupancy (Owner/Investment)</a:t>
            </a:r>
          </a:p>
          <a:p>
            <a:pPr algn="l">
              <a:lnSpc>
                <a:spcPts val="3686"/>
              </a:lnSpc>
              <a:spcBef>
                <a:spcPct val="0"/>
              </a:spcBef>
            </a:pPr>
            <a:r>
              <a:rPr lang="en-US" sz="2633">
                <a:solidFill>
                  <a:srgbClr val="13416A"/>
                </a:solidFill>
                <a:latin typeface="Nourd"/>
                <a:ea typeface="Nourd"/>
                <a:cs typeface="Nourd"/>
                <a:sym typeface="Nourd"/>
              </a:rPr>
              <a:t>Credit History</a:t>
            </a:r>
          </a:p>
          <a:p>
            <a:pPr algn="l">
              <a:lnSpc>
                <a:spcPts val="3686"/>
              </a:lnSpc>
              <a:spcBef>
                <a:spcPct val="0"/>
              </a:spcBef>
            </a:pPr>
            <a:r>
              <a:rPr lang="en-US" sz="2633">
                <a:solidFill>
                  <a:srgbClr val="13416A"/>
                </a:solidFill>
                <a:latin typeface="Nourd"/>
                <a:ea typeface="Nourd"/>
                <a:cs typeface="Nourd"/>
                <a:sym typeface="Nourd"/>
              </a:rPr>
              <a:t>Asset Verification</a:t>
            </a:r>
          </a:p>
          <a:p>
            <a:pPr algn="l">
              <a:lnSpc>
                <a:spcPts val="3686"/>
              </a:lnSpc>
              <a:spcBef>
                <a:spcPct val="0"/>
              </a:spcBef>
            </a:pPr>
            <a:r>
              <a:rPr lang="en-US" sz="2633">
                <a:solidFill>
                  <a:srgbClr val="13416A"/>
                </a:solidFill>
                <a:latin typeface="Nourd"/>
                <a:ea typeface="Nourd"/>
                <a:cs typeface="Nourd"/>
                <a:sym typeface="Nourd"/>
              </a:rPr>
              <a:t>Relocation</a:t>
            </a:r>
          </a:p>
          <a:p>
            <a:pPr algn="l">
              <a:lnSpc>
                <a:spcPts val="3686"/>
              </a:lnSpc>
              <a:spcBef>
                <a:spcPct val="0"/>
              </a:spcBef>
            </a:pPr>
            <a:r>
              <a:rPr lang="en-US" sz="2633">
                <a:solidFill>
                  <a:srgbClr val="13416A"/>
                </a:solidFill>
                <a:latin typeface="Nourd"/>
                <a:ea typeface="Nourd"/>
                <a:cs typeface="Nourd"/>
                <a:sym typeface="Nourd"/>
              </a:rPr>
              <a:t>Concessions</a:t>
            </a:r>
          </a:p>
          <a:p>
            <a:pPr algn="l">
              <a:lnSpc>
                <a:spcPts val="3686"/>
              </a:lnSpc>
              <a:spcBef>
                <a:spcPct val="0"/>
              </a:spcBef>
            </a:pPr>
            <a:r>
              <a:rPr lang="en-US" sz="2633">
                <a:solidFill>
                  <a:srgbClr val="13416A"/>
                </a:solidFill>
                <a:latin typeface="Nourd"/>
                <a:ea typeface="Nourd"/>
                <a:cs typeface="Nourd"/>
                <a:sym typeface="Nourd"/>
              </a:rPr>
              <a:t>Employment Status</a:t>
            </a:r>
          </a:p>
          <a:p>
            <a:pPr algn="l">
              <a:lnSpc>
                <a:spcPts val="3686"/>
              </a:lnSpc>
              <a:spcBef>
                <a:spcPct val="0"/>
              </a:spcBef>
            </a:pPr>
            <a:r>
              <a:rPr lang="en-US" sz="2633">
                <a:solidFill>
                  <a:srgbClr val="13416A"/>
                </a:solidFill>
                <a:latin typeface="Nourd"/>
                <a:ea typeface="Nourd"/>
                <a:cs typeface="Nourd"/>
                <a:sym typeface="Nourd"/>
              </a:rPr>
              <a:t>Co-Borrower (Occ/Un-Occ)</a:t>
            </a:r>
          </a:p>
          <a:p>
            <a:pPr algn="l">
              <a:lnSpc>
                <a:spcPts val="3686"/>
              </a:lnSpc>
              <a:spcBef>
                <a:spcPct val="0"/>
              </a:spcBef>
            </a:pPr>
            <a:r>
              <a:rPr lang="en-US" sz="2633">
                <a:solidFill>
                  <a:srgbClr val="13416A"/>
                </a:solidFill>
                <a:latin typeface="Nourd"/>
                <a:ea typeface="Nourd"/>
                <a:cs typeface="Nourd"/>
                <a:sym typeface="Nourd"/>
              </a:rPr>
              <a:t>Lock Period (15, 30, 45, 60)</a:t>
            </a:r>
          </a:p>
          <a:p>
            <a:pPr algn="l">
              <a:lnSpc>
                <a:spcPts val="3686"/>
              </a:lnSpc>
              <a:spcBef>
                <a:spcPct val="0"/>
              </a:spcBef>
            </a:pPr>
            <a:r>
              <a:rPr lang="en-US" sz="2633">
                <a:solidFill>
                  <a:srgbClr val="13416A"/>
                </a:solidFill>
                <a:latin typeface="Nourd"/>
                <a:ea typeface="Nourd"/>
                <a:cs typeface="Nourd"/>
                <a:sym typeface="Nourd"/>
              </a:rPr>
              <a:t>UW System (DU, LP, AUS)</a:t>
            </a:r>
          </a:p>
          <a:p>
            <a:pPr algn="l">
              <a:lnSpc>
                <a:spcPts val="3686"/>
              </a:lnSpc>
              <a:spcBef>
                <a:spcPct val="0"/>
              </a:spcBef>
            </a:pPr>
            <a:r>
              <a:rPr lang="en-US" sz="2633">
                <a:solidFill>
                  <a:srgbClr val="13416A"/>
                </a:solidFill>
                <a:latin typeface="Nourd"/>
                <a:ea typeface="Nourd"/>
                <a:cs typeface="Nourd"/>
                <a:sym typeface="Nourd"/>
              </a:rPr>
              <a:t>Property Type (SFR, Condo)</a:t>
            </a:r>
          </a:p>
        </p:txBody>
      </p:sp>
      <p:sp>
        <p:nvSpPr>
          <p:cNvPr name="TextBox 3" id="3"/>
          <p:cNvSpPr txBox="true"/>
          <p:nvPr/>
        </p:nvSpPr>
        <p:spPr>
          <a:xfrm rot="0">
            <a:off x="12023531" y="2335852"/>
            <a:ext cx="5235769" cy="6700716"/>
          </a:xfrm>
          <a:prstGeom prst="rect">
            <a:avLst/>
          </a:prstGeom>
        </p:spPr>
        <p:txBody>
          <a:bodyPr anchor="t" rtlCol="false" tIns="0" lIns="0" bIns="0" rIns="0">
            <a:spAutoFit/>
          </a:bodyPr>
          <a:lstStyle/>
          <a:p>
            <a:pPr algn="l">
              <a:lnSpc>
                <a:spcPts val="3558"/>
              </a:lnSpc>
              <a:spcBef>
                <a:spcPct val="0"/>
              </a:spcBef>
            </a:pPr>
            <a:r>
              <a:rPr lang="en-US" sz="2541">
                <a:solidFill>
                  <a:srgbClr val="13416A"/>
                </a:solidFill>
                <a:latin typeface="Nourd"/>
                <a:ea typeface="Nourd"/>
                <a:cs typeface="Nourd"/>
                <a:sym typeface="Nourd"/>
              </a:rPr>
              <a:t>L</a:t>
            </a:r>
            <a:r>
              <a:rPr lang="en-US" sz="2541">
                <a:solidFill>
                  <a:srgbClr val="13416A"/>
                </a:solidFill>
                <a:latin typeface="Nourd"/>
                <a:ea typeface="Nourd"/>
                <a:cs typeface="Nourd"/>
                <a:sym typeface="Nourd"/>
              </a:rPr>
              <a:t>oan Type (CONV, FHA, VA, USDA)</a:t>
            </a:r>
          </a:p>
          <a:p>
            <a:pPr algn="l">
              <a:lnSpc>
                <a:spcPts val="3558"/>
              </a:lnSpc>
              <a:spcBef>
                <a:spcPct val="0"/>
              </a:spcBef>
            </a:pPr>
            <a:r>
              <a:rPr lang="en-US" sz="2541">
                <a:solidFill>
                  <a:srgbClr val="13416A"/>
                </a:solidFill>
                <a:latin typeface="Nourd"/>
                <a:ea typeface="Nourd"/>
                <a:cs typeface="Nourd"/>
                <a:sym typeface="Nourd"/>
              </a:rPr>
              <a:t>Amortization (Fixed, ARM)</a:t>
            </a:r>
          </a:p>
          <a:p>
            <a:pPr algn="l">
              <a:lnSpc>
                <a:spcPts val="3558"/>
              </a:lnSpc>
              <a:spcBef>
                <a:spcPct val="0"/>
              </a:spcBef>
            </a:pPr>
            <a:r>
              <a:rPr lang="en-US" sz="2541">
                <a:solidFill>
                  <a:srgbClr val="13416A"/>
                </a:solidFill>
                <a:latin typeface="Nourd"/>
                <a:ea typeface="Nourd"/>
                <a:cs typeface="Nourd"/>
                <a:sym typeface="Nourd"/>
              </a:rPr>
              <a:t>Cash Out/Amount</a:t>
            </a:r>
          </a:p>
          <a:p>
            <a:pPr algn="l">
              <a:lnSpc>
                <a:spcPts val="3558"/>
              </a:lnSpc>
              <a:spcBef>
                <a:spcPct val="0"/>
              </a:spcBef>
            </a:pPr>
            <a:r>
              <a:rPr lang="en-US" sz="2541">
                <a:solidFill>
                  <a:srgbClr val="13416A"/>
                </a:solidFill>
                <a:latin typeface="Nourd"/>
                <a:ea typeface="Nourd"/>
                <a:cs typeface="Nourd"/>
                <a:sym typeface="Nourd"/>
              </a:rPr>
              <a:t>Debt Tolerance Ratio</a:t>
            </a:r>
          </a:p>
          <a:p>
            <a:pPr algn="l">
              <a:lnSpc>
                <a:spcPts val="3558"/>
              </a:lnSpc>
              <a:spcBef>
                <a:spcPct val="0"/>
              </a:spcBef>
            </a:pPr>
            <a:r>
              <a:rPr lang="en-US" sz="2541">
                <a:solidFill>
                  <a:srgbClr val="13416A"/>
                </a:solidFill>
                <a:latin typeface="Nourd"/>
                <a:ea typeface="Nourd"/>
                <a:cs typeface="Nourd"/>
                <a:sym typeface="Nourd"/>
              </a:rPr>
              <a:t>CLTV</a:t>
            </a:r>
          </a:p>
          <a:p>
            <a:pPr algn="l">
              <a:lnSpc>
                <a:spcPts val="3558"/>
              </a:lnSpc>
              <a:spcBef>
                <a:spcPct val="0"/>
              </a:spcBef>
            </a:pPr>
            <a:r>
              <a:rPr lang="en-US" sz="2541">
                <a:solidFill>
                  <a:srgbClr val="13416A"/>
                </a:solidFill>
                <a:latin typeface="Nourd"/>
                <a:ea typeface="Nourd"/>
                <a:cs typeface="Nourd"/>
                <a:sym typeface="Nourd"/>
              </a:rPr>
              <a:t>Property County</a:t>
            </a:r>
          </a:p>
          <a:p>
            <a:pPr algn="l">
              <a:lnSpc>
                <a:spcPts val="3558"/>
              </a:lnSpc>
              <a:spcBef>
                <a:spcPct val="0"/>
              </a:spcBef>
            </a:pPr>
            <a:r>
              <a:rPr lang="en-US" sz="2541">
                <a:solidFill>
                  <a:srgbClr val="13416A"/>
                </a:solidFill>
                <a:latin typeface="Nourd"/>
                <a:ea typeface="Nourd"/>
                <a:cs typeface="Nourd"/>
                <a:sym typeface="Nourd"/>
              </a:rPr>
              <a:t># of Units (1-4)</a:t>
            </a:r>
          </a:p>
          <a:p>
            <a:pPr algn="l">
              <a:lnSpc>
                <a:spcPts val="3558"/>
              </a:lnSpc>
              <a:spcBef>
                <a:spcPct val="0"/>
              </a:spcBef>
            </a:pPr>
            <a:r>
              <a:rPr lang="en-US" sz="2541">
                <a:solidFill>
                  <a:srgbClr val="13416A"/>
                </a:solidFill>
                <a:latin typeface="Nourd"/>
                <a:ea typeface="Nourd"/>
                <a:cs typeface="Nourd"/>
                <a:sym typeface="Nourd"/>
              </a:rPr>
              <a:t>Credit Score</a:t>
            </a:r>
          </a:p>
          <a:p>
            <a:pPr algn="l">
              <a:lnSpc>
                <a:spcPts val="3558"/>
              </a:lnSpc>
              <a:spcBef>
                <a:spcPct val="0"/>
              </a:spcBef>
            </a:pPr>
            <a:r>
              <a:rPr lang="en-US" sz="2541">
                <a:solidFill>
                  <a:srgbClr val="13416A"/>
                </a:solidFill>
                <a:latin typeface="Nourd"/>
                <a:ea typeface="Nourd"/>
                <a:cs typeface="Nourd"/>
                <a:sym typeface="Nourd"/>
              </a:rPr>
              <a:t>Reserves</a:t>
            </a:r>
          </a:p>
          <a:p>
            <a:pPr algn="l">
              <a:lnSpc>
                <a:spcPts val="3558"/>
              </a:lnSpc>
              <a:spcBef>
                <a:spcPct val="0"/>
              </a:spcBef>
            </a:pPr>
            <a:r>
              <a:rPr lang="en-US" sz="2541">
                <a:solidFill>
                  <a:srgbClr val="13416A"/>
                </a:solidFill>
                <a:latin typeface="Nourd"/>
                <a:ea typeface="Nourd"/>
                <a:cs typeface="Nourd"/>
                <a:sym typeface="Nourd"/>
              </a:rPr>
              <a:t>Gift Funds</a:t>
            </a:r>
          </a:p>
          <a:p>
            <a:pPr algn="l">
              <a:lnSpc>
                <a:spcPts val="3558"/>
              </a:lnSpc>
              <a:spcBef>
                <a:spcPct val="0"/>
              </a:spcBef>
            </a:pPr>
            <a:r>
              <a:rPr lang="en-US" sz="2541">
                <a:solidFill>
                  <a:srgbClr val="13416A"/>
                </a:solidFill>
                <a:latin typeface="Nourd"/>
                <a:ea typeface="Nourd"/>
                <a:cs typeface="Nourd"/>
                <a:sym typeface="Nourd"/>
              </a:rPr>
              <a:t>Income Verification</a:t>
            </a:r>
          </a:p>
          <a:p>
            <a:pPr algn="l">
              <a:lnSpc>
                <a:spcPts val="3558"/>
              </a:lnSpc>
              <a:spcBef>
                <a:spcPct val="0"/>
              </a:spcBef>
            </a:pPr>
            <a:r>
              <a:rPr lang="en-US" sz="2541">
                <a:solidFill>
                  <a:srgbClr val="13416A"/>
                </a:solidFill>
                <a:latin typeface="Nourd"/>
                <a:ea typeface="Nourd"/>
                <a:cs typeface="Nourd"/>
                <a:sym typeface="Nourd"/>
              </a:rPr>
              <a:t>Employment Documentation</a:t>
            </a:r>
          </a:p>
          <a:p>
            <a:pPr algn="l">
              <a:lnSpc>
                <a:spcPts val="3558"/>
              </a:lnSpc>
              <a:spcBef>
                <a:spcPct val="0"/>
              </a:spcBef>
            </a:pPr>
            <a:r>
              <a:rPr lang="en-US" sz="2541">
                <a:solidFill>
                  <a:srgbClr val="13416A"/>
                </a:solidFill>
                <a:latin typeface="Nourd"/>
                <a:ea typeface="Nourd"/>
                <a:cs typeface="Nourd"/>
                <a:sym typeface="Nourd"/>
              </a:rPr>
              <a:t>Citizenship</a:t>
            </a:r>
          </a:p>
          <a:p>
            <a:pPr algn="l">
              <a:lnSpc>
                <a:spcPts val="3558"/>
              </a:lnSpc>
              <a:spcBef>
                <a:spcPct val="0"/>
              </a:spcBef>
            </a:pPr>
            <a:r>
              <a:rPr lang="en-US" sz="2541">
                <a:solidFill>
                  <a:srgbClr val="13416A"/>
                </a:solidFill>
                <a:latin typeface="Nourd"/>
                <a:ea typeface="Nourd"/>
                <a:cs typeface="Nourd"/>
                <a:sym typeface="Nourd"/>
              </a:rPr>
              <a:t>Mortgage Insurance (MO, LPMI)</a:t>
            </a:r>
          </a:p>
          <a:p>
            <a:pPr algn="l">
              <a:lnSpc>
                <a:spcPts val="3558"/>
              </a:lnSpc>
              <a:spcBef>
                <a:spcPct val="0"/>
              </a:spcBef>
            </a:pPr>
            <a:r>
              <a:rPr lang="en-US" sz="2541">
                <a:solidFill>
                  <a:srgbClr val="13416A"/>
                </a:solidFill>
                <a:latin typeface="Nourd"/>
                <a:ea typeface="Nourd"/>
                <a:cs typeface="Nourd"/>
                <a:sym typeface="Nourd"/>
              </a:rPr>
              <a:t>Escrow (Included, Yes or No)</a:t>
            </a:r>
          </a:p>
        </p:txBody>
      </p:sp>
      <p:sp>
        <p:nvSpPr>
          <p:cNvPr name="TextBox 4" id="4"/>
          <p:cNvSpPr txBox="true"/>
          <p:nvPr/>
        </p:nvSpPr>
        <p:spPr>
          <a:xfrm rot="0">
            <a:off x="1028700" y="904875"/>
            <a:ext cx="11745367" cy="1086356"/>
          </a:xfrm>
          <a:prstGeom prst="rect">
            <a:avLst/>
          </a:prstGeom>
        </p:spPr>
        <p:txBody>
          <a:bodyPr anchor="t" rtlCol="false" tIns="0" lIns="0" bIns="0" rIns="0">
            <a:spAutoFit/>
          </a:bodyPr>
          <a:lstStyle/>
          <a:p>
            <a:pPr algn="l">
              <a:lnSpc>
                <a:spcPts val="8897"/>
              </a:lnSpc>
            </a:pPr>
            <a:r>
              <a:rPr lang="en-US" sz="6355">
                <a:solidFill>
                  <a:srgbClr val="0E416B"/>
                </a:solidFill>
                <a:latin typeface="Nourd"/>
                <a:ea typeface="Nourd"/>
                <a:cs typeface="Nourd"/>
                <a:sym typeface="Nourd"/>
              </a:rPr>
              <a:t>30 Things That Can Affect Rates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23925"/>
            <a:ext cx="11347847" cy="977287"/>
          </a:xfrm>
          <a:prstGeom prst="rect">
            <a:avLst/>
          </a:prstGeom>
        </p:spPr>
        <p:txBody>
          <a:bodyPr anchor="t" rtlCol="false" tIns="0" lIns="0" bIns="0" rIns="0">
            <a:spAutoFit/>
          </a:bodyPr>
          <a:lstStyle/>
          <a:p>
            <a:pPr algn="ctr">
              <a:lnSpc>
                <a:spcPts val="8083"/>
              </a:lnSpc>
            </a:pPr>
            <a:r>
              <a:rPr lang="en-US" sz="5774">
                <a:solidFill>
                  <a:srgbClr val="13416A"/>
                </a:solidFill>
                <a:latin typeface="Nourd"/>
                <a:ea typeface="Nourd"/>
                <a:cs typeface="Nourd"/>
                <a:sym typeface="Nourd"/>
              </a:rPr>
              <a:t>Why and When do rates change? </a:t>
            </a:r>
          </a:p>
        </p:txBody>
      </p:sp>
      <p:sp>
        <p:nvSpPr>
          <p:cNvPr name="TextBox 3" id="3"/>
          <p:cNvSpPr txBox="true"/>
          <p:nvPr/>
        </p:nvSpPr>
        <p:spPr>
          <a:xfrm rot="0">
            <a:off x="3320779" y="2262168"/>
            <a:ext cx="13938521" cy="4216023"/>
          </a:xfrm>
          <a:prstGeom prst="rect">
            <a:avLst/>
          </a:prstGeom>
        </p:spPr>
        <p:txBody>
          <a:bodyPr anchor="t" rtlCol="false" tIns="0" lIns="0" bIns="0" rIns="0">
            <a:spAutoFit/>
          </a:bodyPr>
          <a:lstStyle/>
          <a:p>
            <a:pPr algn="l">
              <a:lnSpc>
                <a:spcPts val="4235"/>
              </a:lnSpc>
            </a:pPr>
            <a:r>
              <a:rPr lang="en-US" sz="3025">
                <a:solidFill>
                  <a:srgbClr val="13416A"/>
                </a:solidFill>
                <a:latin typeface="Nourd"/>
                <a:ea typeface="Nourd"/>
                <a:cs typeface="Nourd"/>
                <a:sym typeface="Nourd"/>
              </a:rPr>
              <a:t>A mortgage backed security (MBS) is </a:t>
            </a:r>
            <a:r>
              <a:rPr lang="en-US" sz="3025">
                <a:solidFill>
                  <a:srgbClr val="13416A"/>
                </a:solidFill>
                <a:latin typeface="Nourd"/>
                <a:ea typeface="Nourd"/>
                <a:cs typeface="Nourd"/>
                <a:sym typeface="Nourd"/>
              </a:rPr>
              <a:t>a type of asset-backed security that is </a:t>
            </a:r>
          </a:p>
          <a:p>
            <a:pPr algn="l">
              <a:lnSpc>
                <a:spcPts val="4235"/>
              </a:lnSpc>
            </a:pPr>
            <a:r>
              <a:rPr lang="en-US" sz="3025">
                <a:solidFill>
                  <a:srgbClr val="13416A"/>
                </a:solidFill>
                <a:latin typeface="Nourd"/>
                <a:ea typeface="Nourd"/>
                <a:cs typeface="Nourd"/>
                <a:sym typeface="Nourd"/>
              </a:rPr>
              <a:t> secured by a mortgage. The mortgages are usually sold to a government agency (Fannie Mae or Freddie Mac), who “securitizes” or “packages” the loans into a security that can be sold to investors.</a:t>
            </a:r>
          </a:p>
          <a:p>
            <a:pPr algn="l">
              <a:lnSpc>
                <a:spcPts val="4235"/>
              </a:lnSpc>
            </a:pPr>
          </a:p>
          <a:p>
            <a:pPr algn="l">
              <a:lnSpc>
                <a:spcPts val="4235"/>
              </a:lnSpc>
            </a:pPr>
            <a:r>
              <a:rPr lang="en-US" sz="3025" b="true">
                <a:solidFill>
                  <a:srgbClr val="13416A"/>
                </a:solidFill>
                <a:latin typeface="Nourd Bold"/>
                <a:ea typeface="Nourd Bold"/>
                <a:cs typeface="Nourd Bold"/>
                <a:sym typeface="Nourd Bold"/>
              </a:rPr>
              <a:t>THE PRICE OF MORTGAGE BACKED SECURITIES IS THE ONLY THING THAT MOVES MORTGAGE RATES!</a:t>
            </a:r>
          </a:p>
          <a:p>
            <a:pPr algn="l">
              <a:lnSpc>
                <a:spcPts val="4235"/>
              </a:lnSpc>
            </a:pPr>
          </a:p>
        </p:txBody>
      </p:sp>
      <p:grpSp>
        <p:nvGrpSpPr>
          <p:cNvPr name="Group 4" id="4"/>
          <p:cNvGrpSpPr/>
          <p:nvPr/>
        </p:nvGrpSpPr>
        <p:grpSpPr>
          <a:xfrm rot="0">
            <a:off x="4879337" y="6644360"/>
            <a:ext cx="4707367" cy="2031127"/>
            <a:chOff x="0" y="0"/>
            <a:chExt cx="1230540" cy="530951"/>
          </a:xfrm>
        </p:grpSpPr>
        <p:sp>
          <p:nvSpPr>
            <p:cNvPr name="Freeform 5" id="5"/>
            <p:cNvSpPr/>
            <p:nvPr/>
          </p:nvSpPr>
          <p:spPr>
            <a:xfrm flipH="false" flipV="false" rot="0">
              <a:off x="0" y="0"/>
              <a:ext cx="1230540" cy="530951"/>
            </a:xfrm>
            <a:custGeom>
              <a:avLst/>
              <a:gdLst/>
              <a:ahLst/>
              <a:cxnLst/>
              <a:rect r="r" b="b" t="t" l="l"/>
              <a:pathLst>
                <a:path h="530951" w="1230540">
                  <a:moveTo>
                    <a:pt x="83877" y="0"/>
                  </a:moveTo>
                  <a:lnTo>
                    <a:pt x="1146663" y="0"/>
                  </a:lnTo>
                  <a:cubicBezTo>
                    <a:pt x="1168909" y="0"/>
                    <a:pt x="1190243" y="8837"/>
                    <a:pt x="1205973" y="24567"/>
                  </a:cubicBezTo>
                  <a:cubicBezTo>
                    <a:pt x="1221703" y="40297"/>
                    <a:pt x="1230540" y="61631"/>
                    <a:pt x="1230540" y="83877"/>
                  </a:cubicBezTo>
                  <a:lnTo>
                    <a:pt x="1230540" y="447075"/>
                  </a:lnTo>
                  <a:cubicBezTo>
                    <a:pt x="1230540" y="469320"/>
                    <a:pt x="1221703" y="490654"/>
                    <a:pt x="1205973" y="506384"/>
                  </a:cubicBezTo>
                  <a:cubicBezTo>
                    <a:pt x="1190243" y="522114"/>
                    <a:pt x="1168909" y="530951"/>
                    <a:pt x="1146663" y="530951"/>
                  </a:cubicBezTo>
                  <a:lnTo>
                    <a:pt x="83877" y="530951"/>
                  </a:lnTo>
                  <a:cubicBezTo>
                    <a:pt x="61631" y="530951"/>
                    <a:pt x="40297" y="522114"/>
                    <a:pt x="24567" y="506384"/>
                  </a:cubicBezTo>
                  <a:cubicBezTo>
                    <a:pt x="8837" y="490654"/>
                    <a:pt x="0" y="469320"/>
                    <a:pt x="0" y="447075"/>
                  </a:cubicBezTo>
                  <a:lnTo>
                    <a:pt x="0" y="83877"/>
                  </a:lnTo>
                  <a:cubicBezTo>
                    <a:pt x="0" y="61631"/>
                    <a:pt x="8837" y="40297"/>
                    <a:pt x="24567" y="24567"/>
                  </a:cubicBezTo>
                  <a:cubicBezTo>
                    <a:pt x="40297" y="8837"/>
                    <a:pt x="61631" y="0"/>
                    <a:pt x="83877" y="0"/>
                  </a:cubicBezTo>
                  <a:close/>
                </a:path>
              </a:pathLst>
            </a:custGeom>
            <a:solidFill>
              <a:srgbClr val="13416A"/>
            </a:solidFill>
          </p:spPr>
        </p:sp>
        <p:sp>
          <p:nvSpPr>
            <p:cNvPr name="TextBox 6" id="6"/>
            <p:cNvSpPr txBox="true"/>
            <p:nvPr/>
          </p:nvSpPr>
          <p:spPr>
            <a:xfrm>
              <a:off x="0" y="-38100"/>
              <a:ext cx="1230540" cy="569051"/>
            </a:xfrm>
            <a:prstGeom prst="rect">
              <a:avLst/>
            </a:prstGeom>
          </p:spPr>
          <p:txBody>
            <a:bodyPr anchor="ctr" rtlCol="false" tIns="34818" lIns="34818" bIns="34818" rIns="34818"/>
            <a:lstStyle/>
            <a:p>
              <a:pPr algn="ctr">
                <a:lnSpc>
                  <a:spcPts val="1823"/>
                </a:lnSpc>
              </a:pPr>
            </a:p>
          </p:txBody>
        </p:sp>
      </p:grpSp>
      <p:sp>
        <p:nvSpPr>
          <p:cNvPr name="Freeform 7" id="7"/>
          <p:cNvSpPr/>
          <p:nvPr/>
        </p:nvSpPr>
        <p:spPr>
          <a:xfrm flipH="false" flipV="false" rot="0">
            <a:off x="3320779" y="6841019"/>
            <a:ext cx="1091190" cy="1637808"/>
          </a:xfrm>
          <a:custGeom>
            <a:avLst/>
            <a:gdLst/>
            <a:ahLst/>
            <a:cxnLst/>
            <a:rect r="r" b="b" t="t" l="l"/>
            <a:pathLst>
              <a:path h="1637808" w="1091190">
                <a:moveTo>
                  <a:pt x="0" y="0"/>
                </a:moveTo>
                <a:lnTo>
                  <a:pt x="1091190" y="0"/>
                </a:lnTo>
                <a:lnTo>
                  <a:pt x="1091190" y="1637808"/>
                </a:lnTo>
                <a:lnTo>
                  <a:pt x="0" y="16378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5346412" y="6739392"/>
            <a:ext cx="3773216" cy="1770318"/>
          </a:xfrm>
          <a:prstGeom prst="rect">
            <a:avLst/>
          </a:prstGeom>
        </p:spPr>
        <p:txBody>
          <a:bodyPr anchor="t" rtlCol="false" tIns="0" lIns="0" bIns="0" rIns="0">
            <a:spAutoFit/>
          </a:bodyPr>
          <a:lstStyle/>
          <a:p>
            <a:pPr algn="ctr">
              <a:lnSpc>
                <a:spcPts val="4795"/>
              </a:lnSpc>
            </a:pPr>
            <a:r>
              <a:rPr lang="en-US" sz="3425">
                <a:solidFill>
                  <a:srgbClr val="FFFFFF"/>
                </a:solidFill>
                <a:latin typeface="Nourd"/>
                <a:ea typeface="Nourd"/>
                <a:cs typeface="Nourd"/>
                <a:sym typeface="Nourd"/>
              </a:rPr>
              <a:t>Has anyone ever explained this to you?</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022420" y="5416349"/>
            <a:ext cx="1528382" cy="1985888"/>
          </a:xfrm>
          <a:prstGeom prst="rect">
            <a:avLst/>
          </a:prstGeom>
        </p:spPr>
        <p:txBody>
          <a:bodyPr anchor="t" rtlCol="false" tIns="0" lIns="0" bIns="0" rIns="0">
            <a:spAutoFit/>
          </a:bodyPr>
          <a:lstStyle/>
          <a:p>
            <a:pPr algn="ctr">
              <a:lnSpc>
                <a:spcPts val="5250"/>
              </a:lnSpc>
            </a:pPr>
            <a:r>
              <a:rPr lang="en-US" sz="3750" spc="588">
                <a:solidFill>
                  <a:srgbClr val="00024B">
                    <a:alpha val="22745"/>
                  </a:srgbClr>
                </a:solidFill>
                <a:latin typeface="The Seasons"/>
                <a:ea typeface="The Seasons"/>
                <a:cs typeface="The Seasons"/>
                <a:sym typeface="The Seasons"/>
              </a:rPr>
              <a:t>LEND</a:t>
            </a:r>
          </a:p>
          <a:p>
            <a:pPr algn="ctr">
              <a:lnSpc>
                <a:spcPts val="5250"/>
              </a:lnSpc>
            </a:pPr>
            <a:r>
              <a:rPr lang="en-US" sz="3750" spc="588">
                <a:solidFill>
                  <a:srgbClr val="00024B">
                    <a:alpha val="22745"/>
                  </a:srgbClr>
                </a:solidFill>
                <a:latin typeface="The Seasons"/>
                <a:ea typeface="The Seasons"/>
                <a:cs typeface="The Seasons"/>
                <a:sym typeface="The Seasons"/>
              </a:rPr>
              <a:t>WITH</a:t>
            </a:r>
          </a:p>
          <a:p>
            <a:pPr algn="ctr">
              <a:lnSpc>
                <a:spcPts val="5250"/>
              </a:lnSpc>
              <a:spcBef>
                <a:spcPct val="0"/>
              </a:spcBef>
            </a:pPr>
            <a:r>
              <a:rPr lang="en-US" sz="3750" spc="588">
                <a:solidFill>
                  <a:srgbClr val="00024B">
                    <a:alpha val="22745"/>
                  </a:srgbClr>
                </a:solidFill>
                <a:latin typeface="The Seasons"/>
                <a:ea typeface="The Seasons"/>
                <a:cs typeface="The Seasons"/>
                <a:sym typeface="The Seasons"/>
              </a:rPr>
              <a:t>LOVE</a:t>
            </a:r>
          </a:p>
        </p:txBody>
      </p:sp>
      <p:sp>
        <p:nvSpPr>
          <p:cNvPr name="TextBox 3" id="3"/>
          <p:cNvSpPr txBox="true"/>
          <p:nvPr/>
        </p:nvSpPr>
        <p:spPr>
          <a:xfrm rot="0">
            <a:off x="1028700" y="942975"/>
            <a:ext cx="8750350" cy="763215"/>
          </a:xfrm>
          <a:prstGeom prst="rect">
            <a:avLst/>
          </a:prstGeom>
        </p:spPr>
        <p:txBody>
          <a:bodyPr anchor="t" rtlCol="false" tIns="0" lIns="0" bIns="0" rIns="0">
            <a:spAutoFit/>
          </a:bodyPr>
          <a:lstStyle/>
          <a:p>
            <a:pPr algn="ctr">
              <a:lnSpc>
                <a:spcPts val="6233"/>
              </a:lnSpc>
            </a:pPr>
            <a:r>
              <a:rPr lang="en-US" sz="4452">
                <a:solidFill>
                  <a:srgbClr val="13416A"/>
                </a:solidFill>
                <a:latin typeface="Nourd"/>
                <a:ea typeface="Nourd"/>
                <a:cs typeface="Nourd"/>
                <a:sym typeface="Nourd"/>
              </a:rPr>
              <a:t>Why and When do rates change? </a:t>
            </a:r>
          </a:p>
        </p:txBody>
      </p:sp>
      <p:grpSp>
        <p:nvGrpSpPr>
          <p:cNvPr name="Group 4" id="4"/>
          <p:cNvGrpSpPr/>
          <p:nvPr/>
        </p:nvGrpSpPr>
        <p:grpSpPr>
          <a:xfrm rot="0">
            <a:off x="1179070" y="2670465"/>
            <a:ext cx="2518600" cy="1086721"/>
            <a:chOff x="0" y="0"/>
            <a:chExt cx="1230540" cy="530951"/>
          </a:xfrm>
        </p:grpSpPr>
        <p:sp>
          <p:nvSpPr>
            <p:cNvPr name="Freeform 5" id="5"/>
            <p:cNvSpPr/>
            <p:nvPr/>
          </p:nvSpPr>
          <p:spPr>
            <a:xfrm flipH="false" flipV="false" rot="0">
              <a:off x="0" y="0"/>
              <a:ext cx="1230540" cy="530951"/>
            </a:xfrm>
            <a:custGeom>
              <a:avLst/>
              <a:gdLst/>
              <a:ahLst/>
              <a:cxnLst/>
              <a:rect r="r" b="b" t="t" l="l"/>
              <a:pathLst>
                <a:path h="530951" w="1230540">
                  <a:moveTo>
                    <a:pt x="156769" y="0"/>
                  </a:moveTo>
                  <a:lnTo>
                    <a:pt x="1073771" y="0"/>
                  </a:lnTo>
                  <a:cubicBezTo>
                    <a:pt x="1115349" y="0"/>
                    <a:pt x="1155224" y="16517"/>
                    <a:pt x="1184624" y="45917"/>
                  </a:cubicBezTo>
                  <a:cubicBezTo>
                    <a:pt x="1214023" y="75316"/>
                    <a:pt x="1230540" y="115191"/>
                    <a:pt x="1230540" y="156769"/>
                  </a:cubicBezTo>
                  <a:lnTo>
                    <a:pt x="1230540" y="374183"/>
                  </a:lnTo>
                  <a:cubicBezTo>
                    <a:pt x="1230540" y="415760"/>
                    <a:pt x="1214023" y="455635"/>
                    <a:pt x="1184624" y="485035"/>
                  </a:cubicBezTo>
                  <a:cubicBezTo>
                    <a:pt x="1155224" y="514435"/>
                    <a:pt x="1115349" y="530951"/>
                    <a:pt x="1073771" y="530951"/>
                  </a:cubicBezTo>
                  <a:lnTo>
                    <a:pt x="156769" y="530951"/>
                  </a:lnTo>
                  <a:cubicBezTo>
                    <a:pt x="115191" y="530951"/>
                    <a:pt x="75316" y="514435"/>
                    <a:pt x="45917" y="485035"/>
                  </a:cubicBezTo>
                  <a:cubicBezTo>
                    <a:pt x="16517" y="455635"/>
                    <a:pt x="0" y="415760"/>
                    <a:pt x="0" y="374183"/>
                  </a:cubicBezTo>
                  <a:lnTo>
                    <a:pt x="0" y="156769"/>
                  </a:lnTo>
                  <a:cubicBezTo>
                    <a:pt x="0" y="115191"/>
                    <a:pt x="16517" y="75316"/>
                    <a:pt x="45917" y="45917"/>
                  </a:cubicBezTo>
                  <a:cubicBezTo>
                    <a:pt x="75316" y="16517"/>
                    <a:pt x="115191" y="0"/>
                    <a:pt x="156769" y="0"/>
                  </a:cubicBezTo>
                  <a:close/>
                </a:path>
              </a:pathLst>
            </a:custGeom>
            <a:solidFill>
              <a:srgbClr val="13416A"/>
            </a:solidFill>
          </p:spPr>
        </p:sp>
        <p:sp>
          <p:nvSpPr>
            <p:cNvPr name="TextBox 6" id="6"/>
            <p:cNvSpPr txBox="true"/>
            <p:nvPr/>
          </p:nvSpPr>
          <p:spPr>
            <a:xfrm>
              <a:off x="0" y="-38100"/>
              <a:ext cx="1230540" cy="569051"/>
            </a:xfrm>
            <a:prstGeom prst="rect">
              <a:avLst/>
            </a:prstGeom>
          </p:spPr>
          <p:txBody>
            <a:bodyPr anchor="ctr" rtlCol="false" tIns="34904" lIns="34904" bIns="34904" rIns="34904"/>
            <a:lstStyle/>
            <a:p>
              <a:pPr algn="ctr">
                <a:lnSpc>
                  <a:spcPts val="1827"/>
                </a:lnSpc>
              </a:pPr>
            </a:p>
          </p:txBody>
        </p:sp>
      </p:grpSp>
      <p:sp>
        <p:nvSpPr>
          <p:cNvPr name="Freeform 7" id="7"/>
          <p:cNvSpPr/>
          <p:nvPr/>
        </p:nvSpPr>
        <p:spPr>
          <a:xfrm flipH="false" flipV="false" rot="0">
            <a:off x="2224482" y="1875426"/>
            <a:ext cx="427777" cy="642067"/>
          </a:xfrm>
          <a:custGeom>
            <a:avLst/>
            <a:gdLst/>
            <a:ahLst/>
            <a:cxnLst/>
            <a:rect r="r" b="b" t="t" l="l"/>
            <a:pathLst>
              <a:path h="642067" w="427777">
                <a:moveTo>
                  <a:pt x="0" y="0"/>
                </a:moveTo>
                <a:lnTo>
                  <a:pt x="427777" y="0"/>
                </a:lnTo>
                <a:lnTo>
                  <a:pt x="427777" y="642068"/>
                </a:lnTo>
                <a:lnTo>
                  <a:pt x="0" y="6420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1179070" y="4703371"/>
            <a:ext cx="2518600" cy="1086721"/>
            <a:chOff x="0" y="0"/>
            <a:chExt cx="1230540" cy="530951"/>
          </a:xfrm>
        </p:grpSpPr>
        <p:sp>
          <p:nvSpPr>
            <p:cNvPr name="Freeform 9" id="9"/>
            <p:cNvSpPr/>
            <p:nvPr/>
          </p:nvSpPr>
          <p:spPr>
            <a:xfrm flipH="false" flipV="false" rot="0">
              <a:off x="0" y="0"/>
              <a:ext cx="1230540" cy="530951"/>
            </a:xfrm>
            <a:custGeom>
              <a:avLst/>
              <a:gdLst/>
              <a:ahLst/>
              <a:cxnLst/>
              <a:rect r="r" b="b" t="t" l="l"/>
              <a:pathLst>
                <a:path h="530951" w="1230540">
                  <a:moveTo>
                    <a:pt x="156769" y="0"/>
                  </a:moveTo>
                  <a:lnTo>
                    <a:pt x="1073771" y="0"/>
                  </a:lnTo>
                  <a:cubicBezTo>
                    <a:pt x="1115349" y="0"/>
                    <a:pt x="1155224" y="16517"/>
                    <a:pt x="1184624" y="45917"/>
                  </a:cubicBezTo>
                  <a:cubicBezTo>
                    <a:pt x="1214023" y="75316"/>
                    <a:pt x="1230540" y="115191"/>
                    <a:pt x="1230540" y="156769"/>
                  </a:cubicBezTo>
                  <a:lnTo>
                    <a:pt x="1230540" y="374183"/>
                  </a:lnTo>
                  <a:cubicBezTo>
                    <a:pt x="1230540" y="415760"/>
                    <a:pt x="1214023" y="455635"/>
                    <a:pt x="1184624" y="485035"/>
                  </a:cubicBezTo>
                  <a:cubicBezTo>
                    <a:pt x="1155224" y="514435"/>
                    <a:pt x="1115349" y="530951"/>
                    <a:pt x="1073771" y="530951"/>
                  </a:cubicBezTo>
                  <a:lnTo>
                    <a:pt x="156769" y="530951"/>
                  </a:lnTo>
                  <a:cubicBezTo>
                    <a:pt x="115191" y="530951"/>
                    <a:pt x="75316" y="514435"/>
                    <a:pt x="45917" y="485035"/>
                  </a:cubicBezTo>
                  <a:cubicBezTo>
                    <a:pt x="16517" y="455635"/>
                    <a:pt x="0" y="415760"/>
                    <a:pt x="0" y="374183"/>
                  </a:cubicBezTo>
                  <a:lnTo>
                    <a:pt x="0" y="156769"/>
                  </a:lnTo>
                  <a:cubicBezTo>
                    <a:pt x="0" y="115191"/>
                    <a:pt x="16517" y="75316"/>
                    <a:pt x="45917" y="45917"/>
                  </a:cubicBezTo>
                  <a:cubicBezTo>
                    <a:pt x="75316" y="16517"/>
                    <a:pt x="115191" y="0"/>
                    <a:pt x="156769" y="0"/>
                  </a:cubicBezTo>
                  <a:close/>
                </a:path>
              </a:pathLst>
            </a:custGeom>
            <a:solidFill>
              <a:srgbClr val="13416A"/>
            </a:solidFill>
          </p:spPr>
        </p:sp>
        <p:sp>
          <p:nvSpPr>
            <p:cNvPr name="TextBox 10" id="10"/>
            <p:cNvSpPr txBox="true"/>
            <p:nvPr/>
          </p:nvSpPr>
          <p:spPr>
            <a:xfrm>
              <a:off x="0" y="-38100"/>
              <a:ext cx="1230540" cy="569051"/>
            </a:xfrm>
            <a:prstGeom prst="rect">
              <a:avLst/>
            </a:prstGeom>
          </p:spPr>
          <p:txBody>
            <a:bodyPr anchor="ctr" rtlCol="false" tIns="34904" lIns="34904" bIns="34904" rIns="34904"/>
            <a:lstStyle/>
            <a:p>
              <a:pPr algn="ctr">
                <a:lnSpc>
                  <a:spcPts val="1827"/>
                </a:lnSpc>
              </a:pPr>
            </a:p>
          </p:txBody>
        </p:sp>
      </p:grpSp>
      <p:sp>
        <p:nvSpPr>
          <p:cNvPr name="Freeform 11" id="11"/>
          <p:cNvSpPr/>
          <p:nvPr/>
        </p:nvSpPr>
        <p:spPr>
          <a:xfrm flipH="false" flipV="false" rot="0">
            <a:off x="2224482" y="3908333"/>
            <a:ext cx="427777" cy="642067"/>
          </a:xfrm>
          <a:custGeom>
            <a:avLst/>
            <a:gdLst/>
            <a:ahLst/>
            <a:cxnLst/>
            <a:rect r="r" b="b" t="t" l="l"/>
            <a:pathLst>
              <a:path h="642067" w="427777">
                <a:moveTo>
                  <a:pt x="0" y="0"/>
                </a:moveTo>
                <a:lnTo>
                  <a:pt x="427777" y="0"/>
                </a:lnTo>
                <a:lnTo>
                  <a:pt x="427777" y="642067"/>
                </a:lnTo>
                <a:lnTo>
                  <a:pt x="0" y="6420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179070" y="6736278"/>
            <a:ext cx="2518600" cy="1086721"/>
            <a:chOff x="0" y="0"/>
            <a:chExt cx="1230540" cy="530951"/>
          </a:xfrm>
        </p:grpSpPr>
        <p:sp>
          <p:nvSpPr>
            <p:cNvPr name="Freeform 13" id="13"/>
            <p:cNvSpPr/>
            <p:nvPr/>
          </p:nvSpPr>
          <p:spPr>
            <a:xfrm flipH="false" flipV="false" rot="0">
              <a:off x="0" y="0"/>
              <a:ext cx="1230540" cy="530951"/>
            </a:xfrm>
            <a:custGeom>
              <a:avLst/>
              <a:gdLst/>
              <a:ahLst/>
              <a:cxnLst/>
              <a:rect r="r" b="b" t="t" l="l"/>
              <a:pathLst>
                <a:path h="530951" w="1230540">
                  <a:moveTo>
                    <a:pt x="156769" y="0"/>
                  </a:moveTo>
                  <a:lnTo>
                    <a:pt x="1073771" y="0"/>
                  </a:lnTo>
                  <a:cubicBezTo>
                    <a:pt x="1115349" y="0"/>
                    <a:pt x="1155224" y="16517"/>
                    <a:pt x="1184624" y="45917"/>
                  </a:cubicBezTo>
                  <a:cubicBezTo>
                    <a:pt x="1214023" y="75316"/>
                    <a:pt x="1230540" y="115191"/>
                    <a:pt x="1230540" y="156769"/>
                  </a:cubicBezTo>
                  <a:lnTo>
                    <a:pt x="1230540" y="374183"/>
                  </a:lnTo>
                  <a:cubicBezTo>
                    <a:pt x="1230540" y="415760"/>
                    <a:pt x="1214023" y="455635"/>
                    <a:pt x="1184624" y="485035"/>
                  </a:cubicBezTo>
                  <a:cubicBezTo>
                    <a:pt x="1155224" y="514435"/>
                    <a:pt x="1115349" y="530951"/>
                    <a:pt x="1073771" y="530951"/>
                  </a:cubicBezTo>
                  <a:lnTo>
                    <a:pt x="156769" y="530951"/>
                  </a:lnTo>
                  <a:cubicBezTo>
                    <a:pt x="115191" y="530951"/>
                    <a:pt x="75316" y="514435"/>
                    <a:pt x="45917" y="485035"/>
                  </a:cubicBezTo>
                  <a:cubicBezTo>
                    <a:pt x="16517" y="455635"/>
                    <a:pt x="0" y="415760"/>
                    <a:pt x="0" y="374183"/>
                  </a:cubicBezTo>
                  <a:lnTo>
                    <a:pt x="0" y="156769"/>
                  </a:lnTo>
                  <a:cubicBezTo>
                    <a:pt x="0" y="115191"/>
                    <a:pt x="16517" y="75316"/>
                    <a:pt x="45917" y="45917"/>
                  </a:cubicBezTo>
                  <a:cubicBezTo>
                    <a:pt x="75316" y="16517"/>
                    <a:pt x="115191" y="0"/>
                    <a:pt x="156769" y="0"/>
                  </a:cubicBezTo>
                  <a:close/>
                </a:path>
              </a:pathLst>
            </a:custGeom>
            <a:solidFill>
              <a:srgbClr val="13416A"/>
            </a:solidFill>
          </p:spPr>
        </p:sp>
        <p:sp>
          <p:nvSpPr>
            <p:cNvPr name="TextBox 14" id="14"/>
            <p:cNvSpPr txBox="true"/>
            <p:nvPr/>
          </p:nvSpPr>
          <p:spPr>
            <a:xfrm>
              <a:off x="0" y="-38100"/>
              <a:ext cx="1230540" cy="569051"/>
            </a:xfrm>
            <a:prstGeom prst="rect">
              <a:avLst/>
            </a:prstGeom>
          </p:spPr>
          <p:txBody>
            <a:bodyPr anchor="ctr" rtlCol="false" tIns="34904" lIns="34904" bIns="34904" rIns="34904"/>
            <a:lstStyle/>
            <a:p>
              <a:pPr algn="ctr">
                <a:lnSpc>
                  <a:spcPts val="1827"/>
                </a:lnSpc>
              </a:pPr>
            </a:p>
          </p:txBody>
        </p:sp>
      </p:grpSp>
      <p:sp>
        <p:nvSpPr>
          <p:cNvPr name="Freeform 15" id="15"/>
          <p:cNvSpPr/>
          <p:nvPr/>
        </p:nvSpPr>
        <p:spPr>
          <a:xfrm flipH="false" flipV="false" rot="0">
            <a:off x="2224482" y="5941239"/>
            <a:ext cx="427777" cy="642067"/>
          </a:xfrm>
          <a:custGeom>
            <a:avLst/>
            <a:gdLst/>
            <a:ahLst/>
            <a:cxnLst/>
            <a:rect r="r" b="b" t="t" l="l"/>
            <a:pathLst>
              <a:path h="642067" w="427777">
                <a:moveTo>
                  <a:pt x="0" y="0"/>
                </a:moveTo>
                <a:lnTo>
                  <a:pt x="427777" y="0"/>
                </a:lnTo>
                <a:lnTo>
                  <a:pt x="427777" y="642067"/>
                </a:lnTo>
                <a:lnTo>
                  <a:pt x="0" y="6420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6" id="16"/>
          <p:cNvGrpSpPr/>
          <p:nvPr/>
        </p:nvGrpSpPr>
        <p:grpSpPr>
          <a:xfrm rot="0">
            <a:off x="5043979" y="2340573"/>
            <a:ext cx="12215321" cy="5812319"/>
            <a:chOff x="0" y="0"/>
            <a:chExt cx="2593936" cy="1234252"/>
          </a:xfrm>
        </p:grpSpPr>
        <p:sp>
          <p:nvSpPr>
            <p:cNvPr name="Freeform 17" id="17"/>
            <p:cNvSpPr/>
            <p:nvPr/>
          </p:nvSpPr>
          <p:spPr>
            <a:xfrm flipH="false" flipV="false" rot="0">
              <a:off x="0" y="0"/>
              <a:ext cx="2593936" cy="1234252"/>
            </a:xfrm>
            <a:custGeom>
              <a:avLst/>
              <a:gdLst/>
              <a:ahLst/>
              <a:cxnLst/>
              <a:rect r="r" b="b" t="t" l="l"/>
              <a:pathLst>
                <a:path h="1234252" w="2593936">
                  <a:moveTo>
                    <a:pt x="22816" y="0"/>
                  </a:moveTo>
                  <a:lnTo>
                    <a:pt x="2571119" y="0"/>
                  </a:lnTo>
                  <a:cubicBezTo>
                    <a:pt x="2583721" y="0"/>
                    <a:pt x="2593936" y="10215"/>
                    <a:pt x="2593936" y="22816"/>
                  </a:cubicBezTo>
                  <a:lnTo>
                    <a:pt x="2593936" y="1211436"/>
                  </a:lnTo>
                  <a:cubicBezTo>
                    <a:pt x="2593936" y="1217487"/>
                    <a:pt x="2591532" y="1223290"/>
                    <a:pt x="2587253" y="1227569"/>
                  </a:cubicBezTo>
                  <a:cubicBezTo>
                    <a:pt x="2582974" y="1231848"/>
                    <a:pt x="2577171" y="1234252"/>
                    <a:pt x="2571119" y="1234252"/>
                  </a:cubicBezTo>
                  <a:lnTo>
                    <a:pt x="22816" y="1234252"/>
                  </a:lnTo>
                  <a:cubicBezTo>
                    <a:pt x="16765" y="1234252"/>
                    <a:pt x="10962" y="1231848"/>
                    <a:pt x="6683" y="1227569"/>
                  </a:cubicBezTo>
                  <a:cubicBezTo>
                    <a:pt x="2404" y="1223290"/>
                    <a:pt x="0" y="1217487"/>
                    <a:pt x="0" y="1211436"/>
                  </a:cubicBezTo>
                  <a:lnTo>
                    <a:pt x="0" y="22816"/>
                  </a:lnTo>
                  <a:cubicBezTo>
                    <a:pt x="0" y="16765"/>
                    <a:pt x="2404" y="10962"/>
                    <a:pt x="6683" y="6683"/>
                  </a:cubicBezTo>
                  <a:cubicBezTo>
                    <a:pt x="10962" y="2404"/>
                    <a:pt x="16765" y="0"/>
                    <a:pt x="22816" y="0"/>
                  </a:cubicBezTo>
                  <a:close/>
                </a:path>
              </a:pathLst>
            </a:custGeom>
            <a:solidFill>
              <a:srgbClr val="13416A"/>
            </a:solidFill>
          </p:spPr>
        </p:sp>
        <p:sp>
          <p:nvSpPr>
            <p:cNvPr name="TextBox 18" id="18"/>
            <p:cNvSpPr txBox="true"/>
            <p:nvPr/>
          </p:nvSpPr>
          <p:spPr>
            <a:xfrm>
              <a:off x="0" y="-28575"/>
              <a:ext cx="2593936" cy="1262827"/>
            </a:xfrm>
            <a:prstGeom prst="rect">
              <a:avLst/>
            </a:prstGeom>
          </p:spPr>
          <p:txBody>
            <a:bodyPr anchor="ctr" rtlCol="false" tIns="50800" lIns="50800" bIns="50800" rIns="50800"/>
            <a:lstStyle/>
            <a:p>
              <a:pPr algn="ctr">
                <a:lnSpc>
                  <a:spcPts val="1956"/>
                </a:lnSpc>
              </a:pPr>
            </a:p>
          </p:txBody>
        </p:sp>
      </p:grpSp>
      <p:sp>
        <p:nvSpPr>
          <p:cNvPr name="Freeform 19" id="19"/>
          <p:cNvSpPr/>
          <p:nvPr/>
        </p:nvSpPr>
        <p:spPr>
          <a:xfrm flipH="false" flipV="false" rot="0">
            <a:off x="5347580" y="2607595"/>
            <a:ext cx="11608119" cy="5278274"/>
          </a:xfrm>
          <a:custGeom>
            <a:avLst/>
            <a:gdLst/>
            <a:ahLst/>
            <a:cxnLst/>
            <a:rect r="r" b="b" t="t" l="l"/>
            <a:pathLst>
              <a:path h="5278274" w="11608119">
                <a:moveTo>
                  <a:pt x="0" y="0"/>
                </a:moveTo>
                <a:lnTo>
                  <a:pt x="11608119" y="0"/>
                </a:lnTo>
                <a:lnTo>
                  <a:pt x="11608119" y="5278274"/>
                </a:lnTo>
                <a:lnTo>
                  <a:pt x="0" y="5278274"/>
                </a:lnTo>
                <a:lnTo>
                  <a:pt x="0" y="0"/>
                </a:lnTo>
                <a:close/>
              </a:path>
            </a:pathLst>
          </a:custGeom>
          <a:blipFill>
            <a:blip r:embed="rId4"/>
            <a:stretch>
              <a:fillRect l="0" t="0" r="0" b="0"/>
            </a:stretch>
          </a:blipFill>
        </p:spPr>
      </p:sp>
      <p:sp>
        <p:nvSpPr>
          <p:cNvPr name="TextBox 20" id="20"/>
          <p:cNvSpPr txBox="true"/>
          <p:nvPr/>
        </p:nvSpPr>
        <p:spPr>
          <a:xfrm rot="0">
            <a:off x="1428971" y="2713788"/>
            <a:ext cx="2018798" cy="849820"/>
          </a:xfrm>
          <a:prstGeom prst="rect">
            <a:avLst/>
          </a:prstGeom>
        </p:spPr>
        <p:txBody>
          <a:bodyPr anchor="t" rtlCol="false" tIns="0" lIns="0" bIns="0" rIns="0">
            <a:spAutoFit/>
          </a:bodyPr>
          <a:lstStyle/>
          <a:p>
            <a:pPr algn="ctr">
              <a:lnSpc>
                <a:spcPts val="2304"/>
              </a:lnSpc>
            </a:pPr>
            <a:r>
              <a:rPr lang="en-US" sz="1646">
                <a:solidFill>
                  <a:srgbClr val="FCFCFC"/>
                </a:solidFill>
                <a:latin typeface="Canva Sans"/>
                <a:ea typeface="Canva Sans"/>
                <a:cs typeface="Canva Sans"/>
                <a:sym typeface="Canva Sans"/>
              </a:rPr>
              <a:t>Do you want the lowest rate today or when you close?</a:t>
            </a:r>
          </a:p>
        </p:txBody>
      </p:sp>
      <p:sp>
        <p:nvSpPr>
          <p:cNvPr name="TextBox 21" id="21"/>
          <p:cNvSpPr txBox="true"/>
          <p:nvPr/>
        </p:nvSpPr>
        <p:spPr>
          <a:xfrm rot="0">
            <a:off x="1428971" y="4746694"/>
            <a:ext cx="2018798" cy="849820"/>
          </a:xfrm>
          <a:prstGeom prst="rect">
            <a:avLst/>
          </a:prstGeom>
        </p:spPr>
        <p:txBody>
          <a:bodyPr anchor="t" rtlCol="false" tIns="0" lIns="0" bIns="0" rIns="0">
            <a:spAutoFit/>
          </a:bodyPr>
          <a:lstStyle/>
          <a:p>
            <a:pPr algn="ctr">
              <a:lnSpc>
                <a:spcPts val="2304"/>
              </a:lnSpc>
            </a:pPr>
            <a:r>
              <a:rPr lang="en-US" sz="1646">
                <a:solidFill>
                  <a:srgbClr val="FCFCFC"/>
                </a:solidFill>
                <a:latin typeface="Canva Sans"/>
                <a:ea typeface="Canva Sans"/>
                <a:cs typeface="Canva Sans"/>
                <a:sym typeface="Canva Sans"/>
              </a:rPr>
              <a:t>How long do you think it will be before you close?</a:t>
            </a:r>
          </a:p>
        </p:txBody>
      </p:sp>
      <p:sp>
        <p:nvSpPr>
          <p:cNvPr name="TextBox 22" id="22"/>
          <p:cNvSpPr txBox="true"/>
          <p:nvPr/>
        </p:nvSpPr>
        <p:spPr>
          <a:xfrm rot="0">
            <a:off x="1428971" y="6779600"/>
            <a:ext cx="2018798" cy="849820"/>
          </a:xfrm>
          <a:prstGeom prst="rect">
            <a:avLst/>
          </a:prstGeom>
        </p:spPr>
        <p:txBody>
          <a:bodyPr anchor="t" rtlCol="false" tIns="0" lIns="0" bIns="0" rIns="0">
            <a:spAutoFit/>
          </a:bodyPr>
          <a:lstStyle/>
          <a:p>
            <a:pPr algn="ctr">
              <a:lnSpc>
                <a:spcPts val="2304"/>
              </a:lnSpc>
            </a:pPr>
            <a:r>
              <a:rPr lang="en-US" sz="1646">
                <a:solidFill>
                  <a:srgbClr val="FCFCFC"/>
                </a:solidFill>
                <a:latin typeface="Canva Sans"/>
                <a:ea typeface="Canva Sans"/>
                <a:cs typeface="Canva Sans"/>
                <a:sym typeface="Canva Sans"/>
              </a:rPr>
              <a:t>Would I recommend locking in the rate?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471662" y="5028162"/>
            <a:ext cx="1405377" cy="1816978"/>
          </a:xfrm>
          <a:prstGeom prst="rect">
            <a:avLst/>
          </a:prstGeom>
        </p:spPr>
        <p:txBody>
          <a:bodyPr anchor="t" rtlCol="false" tIns="0" lIns="0" bIns="0" rIns="0">
            <a:spAutoFit/>
          </a:bodyPr>
          <a:lstStyle/>
          <a:p>
            <a:pPr algn="ctr">
              <a:lnSpc>
                <a:spcPts val="4827"/>
              </a:lnSpc>
            </a:pPr>
            <a:r>
              <a:rPr lang="en-US" sz="3448" spc="541">
                <a:solidFill>
                  <a:srgbClr val="00024B">
                    <a:alpha val="22745"/>
                  </a:srgbClr>
                </a:solidFill>
                <a:latin typeface="The Seasons"/>
                <a:ea typeface="The Seasons"/>
                <a:cs typeface="The Seasons"/>
                <a:sym typeface="The Seasons"/>
              </a:rPr>
              <a:t>LEND</a:t>
            </a:r>
          </a:p>
          <a:p>
            <a:pPr algn="ctr">
              <a:lnSpc>
                <a:spcPts val="4827"/>
              </a:lnSpc>
            </a:pPr>
            <a:r>
              <a:rPr lang="en-US" sz="3448" spc="541">
                <a:solidFill>
                  <a:srgbClr val="00024B">
                    <a:alpha val="22745"/>
                  </a:srgbClr>
                </a:solidFill>
                <a:latin typeface="The Seasons"/>
                <a:ea typeface="The Seasons"/>
                <a:cs typeface="The Seasons"/>
                <a:sym typeface="The Seasons"/>
              </a:rPr>
              <a:t>WITH</a:t>
            </a:r>
          </a:p>
          <a:p>
            <a:pPr algn="ctr">
              <a:lnSpc>
                <a:spcPts val="4827"/>
              </a:lnSpc>
              <a:spcBef>
                <a:spcPct val="0"/>
              </a:spcBef>
            </a:pPr>
            <a:r>
              <a:rPr lang="en-US" sz="3448" spc="541">
                <a:solidFill>
                  <a:srgbClr val="00024B">
                    <a:alpha val="22745"/>
                  </a:srgbClr>
                </a:solidFill>
                <a:latin typeface="The Seasons"/>
                <a:ea typeface="The Seasons"/>
                <a:cs typeface="The Seasons"/>
                <a:sym typeface="The Seasons"/>
              </a:rPr>
              <a:t>LOVE</a:t>
            </a:r>
          </a:p>
        </p:txBody>
      </p:sp>
      <p:grpSp>
        <p:nvGrpSpPr>
          <p:cNvPr name="Group 3" id="3"/>
          <p:cNvGrpSpPr/>
          <p:nvPr/>
        </p:nvGrpSpPr>
        <p:grpSpPr>
          <a:xfrm rot="0">
            <a:off x="6417766" y="3145452"/>
            <a:ext cx="10841534" cy="4964306"/>
            <a:chOff x="0" y="0"/>
            <a:chExt cx="2127328" cy="974097"/>
          </a:xfrm>
        </p:grpSpPr>
        <p:sp>
          <p:nvSpPr>
            <p:cNvPr name="Freeform 4" id="4"/>
            <p:cNvSpPr/>
            <p:nvPr/>
          </p:nvSpPr>
          <p:spPr>
            <a:xfrm flipH="false" flipV="false" rot="0">
              <a:off x="0" y="0"/>
              <a:ext cx="2127328" cy="974097"/>
            </a:xfrm>
            <a:custGeom>
              <a:avLst/>
              <a:gdLst/>
              <a:ahLst/>
              <a:cxnLst/>
              <a:rect r="r" b="b" t="t" l="l"/>
              <a:pathLst>
                <a:path h="974097" w="2127328">
                  <a:moveTo>
                    <a:pt x="25708" y="0"/>
                  </a:moveTo>
                  <a:lnTo>
                    <a:pt x="2101621" y="0"/>
                  </a:lnTo>
                  <a:cubicBezTo>
                    <a:pt x="2115819" y="0"/>
                    <a:pt x="2127328" y="11510"/>
                    <a:pt x="2127328" y="25708"/>
                  </a:cubicBezTo>
                  <a:lnTo>
                    <a:pt x="2127328" y="948390"/>
                  </a:lnTo>
                  <a:cubicBezTo>
                    <a:pt x="2127328" y="962588"/>
                    <a:pt x="2115819" y="974097"/>
                    <a:pt x="2101621" y="974097"/>
                  </a:cubicBezTo>
                  <a:lnTo>
                    <a:pt x="25708" y="974097"/>
                  </a:lnTo>
                  <a:cubicBezTo>
                    <a:pt x="11510" y="974097"/>
                    <a:pt x="0" y="962588"/>
                    <a:pt x="0" y="948390"/>
                  </a:cubicBezTo>
                  <a:lnTo>
                    <a:pt x="0" y="25708"/>
                  </a:lnTo>
                  <a:cubicBezTo>
                    <a:pt x="0" y="11510"/>
                    <a:pt x="11510" y="0"/>
                    <a:pt x="25708" y="0"/>
                  </a:cubicBezTo>
                  <a:close/>
                </a:path>
              </a:pathLst>
            </a:custGeom>
            <a:solidFill>
              <a:srgbClr val="13416A"/>
            </a:solidFill>
          </p:spPr>
        </p:sp>
        <p:sp>
          <p:nvSpPr>
            <p:cNvPr name="TextBox 5" id="5"/>
            <p:cNvSpPr txBox="true"/>
            <p:nvPr/>
          </p:nvSpPr>
          <p:spPr>
            <a:xfrm>
              <a:off x="0" y="-28575"/>
              <a:ext cx="2127328" cy="1002672"/>
            </a:xfrm>
            <a:prstGeom prst="rect">
              <a:avLst/>
            </a:prstGeom>
          </p:spPr>
          <p:txBody>
            <a:bodyPr anchor="ctr" rtlCol="false" tIns="50800" lIns="50800" bIns="50800" rIns="50800"/>
            <a:lstStyle/>
            <a:p>
              <a:pPr algn="ctr">
                <a:lnSpc>
                  <a:spcPts val="1956"/>
                </a:lnSpc>
              </a:pPr>
            </a:p>
          </p:txBody>
        </p:sp>
      </p:grpSp>
      <p:sp>
        <p:nvSpPr>
          <p:cNvPr name="Freeform 6" id="6"/>
          <p:cNvSpPr/>
          <p:nvPr/>
        </p:nvSpPr>
        <p:spPr>
          <a:xfrm flipH="false" flipV="false" rot="0">
            <a:off x="6417766" y="3846844"/>
            <a:ext cx="10695873" cy="3561522"/>
          </a:xfrm>
          <a:custGeom>
            <a:avLst/>
            <a:gdLst/>
            <a:ahLst/>
            <a:cxnLst/>
            <a:rect r="r" b="b" t="t" l="l"/>
            <a:pathLst>
              <a:path h="3561522" w="10695873">
                <a:moveTo>
                  <a:pt x="0" y="0"/>
                </a:moveTo>
                <a:lnTo>
                  <a:pt x="10695873" y="0"/>
                </a:lnTo>
                <a:lnTo>
                  <a:pt x="10695873" y="3561522"/>
                </a:lnTo>
                <a:lnTo>
                  <a:pt x="0" y="3561522"/>
                </a:lnTo>
                <a:lnTo>
                  <a:pt x="0" y="0"/>
                </a:lnTo>
                <a:close/>
              </a:path>
            </a:pathLst>
          </a:custGeom>
          <a:blipFill>
            <a:blip r:embed="rId2"/>
            <a:stretch>
              <a:fillRect l="0" t="0" r="0" b="0"/>
            </a:stretch>
          </a:blipFill>
        </p:spPr>
      </p:sp>
      <p:sp>
        <p:nvSpPr>
          <p:cNvPr name="Freeform 7" id="7"/>
          <p:cNvSpPr/>
          <p:nvPr/>
        </p:nvSpPr>
        <p:spPr>
          <a:xfrm flipH="false" flipV="false" rot="0">
            <a:off x="7193155" y="2484707"/>
            <a:ext cx="908482" cy="125814"/>
          </a:xfrm>
          <a:custGeom>
            <a:avLst/>
            <a:gdLst/>
            <a:ahLst/>
            <a:cxnLst/>
            <a:rect r="r" b="b" t="t" l="l"/>
            <a:pathLst>
              <a:path h="125814" w="908482">
                <a:moveTo>
                  <a:pt x="0" y="0"/>
                </a:moveTo>
                <a:lnTo>
                  <a:pt x="908482" y="0"/>
                </a:lnTo>
                <a:lnTo>
                  <a:pt x="908482" y="125814"/>
                </a:lnTo>
                <a:lnTo>
                  <a:pt x="0" y="125814"/>
                </a:lnTo>
                <a:lnTo>
                  <a:pt x="0" y="0"/>
                </a:lnTo>
                <a:close/>
              </a:path>
            </a:pathLst>
          </a:custGeom>
          <a:blipFill>
            <a:blip r:embed="rId3"/>
            <a:stretch>
              <a:fillRect l="0" t="0" r="0" b="-5670"/>
            </a:stretch>
          </a:blipFill>
        </p:spPr>
      </p:sp>
      <p:sp>
        <p:nvSpPr>
          <p:cNvPr name="Freeform 8" id="8"/>
          <p:cNvSpPr/>
          <p:nvPr/>
        </p:nvSpPr>
        <p:spPr>
          <a:xfrm flipH="false" flipV="false" rot="0">
            <a:off x="11925126" y="2481551"/>
            <a:ext cx="738844" cy="149351"/>
          </a:xfrm>
          <a:custGeom>
            <a:avLst/>
            <a:gdLst/>
            <a:ahLst/>
            <a:cxnLst/>
            <a:rect r="r" b="b" t="t" l="l"/>
            <a:pathLst>
              <a:path h="149351" w="738844">
                <a:moveTo>
                  <a:pt x="0" y="0"/>
                </a:moveTo>
                <a:lnTo>
                  <a:pt x="738844" y="0"/>
                </a:lnTo>
                <a:lnTo>
                  <a:pt x="738844" y="149351"/>
                </a:lnTo>
                <a:lnTo>
                  <a:pt x="0" y="149351"/>
                </a:lnTo>
                <a:lnTo>
                  <a:pt x="0" y="0"/>
                </a:lnTo>
                <a:close/>
              </a:path>
            </a:pathLst>
          </a:custGeom>
          <a:blipFill>
            <a:blip r:embed="rId4"/>
            <a:stretch>
              <a:fillRect l="-20749" t="0" r="-20749" b="0"/>
            </a:stretch>
          </a:blipFill>
        </p:spPr>
      </p:sp>
      <p:sp>
        <p:nvSpPr>
          <p:cNvPr name="TextBox 9" id="9"/>
          <p:cNvSpPr txBox="true"/>
          <p:nvPr/>
        </p:nvSpPr>
        <p:spPr>
          <a:xfrm rot="0">
            <a:off x="7735778" y="942975"/>
            <a:ext cx="7972574" cy="1482246"/>
          </a:xfrm>
          <a:prstGeom prst="rect">
            <a:avLst/>
          </a:prstGeom>
        </p:spPr>
        <p:txBody>
          <a:bodyPr anchor="t" rtlCol="false" tIns="0" lIns="0" bIns="0" rIns="0">
            <a:spAutoFit/>
          </a:bodyPr>
          <a:lstStyle/>
          <a:p>
            <a:pPr algn="ctr">
              <a:lnSpc>
                <a:spcPts val="5976"/>
              </a:lnSpc>
            </a:pPr>
            <a:r>
              <a:rPr lang="en-US" sz="4268">
                <a:solidFill>
                  <a:srgbClr val="13416A"/>
                </a:solidFill>
                <a:latin typeface="Nourd"/>
                <a:ea typeface="Nourd"/>
                <a:cs typeface="Nourd"/>
                <a:sym typeface="Nourd"/>
              </a:rPr>
              <a:t>How can I save you money?</a:t>
            </a:r>
          </a:p>
          <a:p>
            <a:pPr algn="ctr">
              <a:lnSpc>
                <a:spcPts val="5976"/>
              </a:lnSpc>
            </a:pPr>
            <a:r>
              <a:rPr lang="en-US" sz="4268">
                <a:solidFill>
                  <a:srgbClr val="13416A"/>
                </a:solidFill>
                <a:latin typeface="Nourd"/>
                <a:ea typeface="Nourd"/>
                <a:cs typeface="Nourd"/>
                <a:sym typeface="Nourd"/>
              </a:rPr>
              <a:t>Inflation Drives Mortgage Rates. </a:t>
            </a:r>
          </a:p>
        </p:txBody>
      </p:sp>
      <p:sp>
        <p:nvSpPr>
          <p:cNvPr name="TextBox 10" id="10"/>
          <p:cNvSpPr txBox="true"/>
          <p:nvPr/>
        </p:nvSpPr>
        <p:spPr>
          <a:xfrm rot="0">
            <a:off x="1028700" y="1923311"/>
            <a:ext cx="4450887" cy="6186447"/>
          </a:xfrm>
          <a:prstGeom prst="rect">
            <a:avLst/>
          </a:prstGeom>
        </p:spPr>
        <p:txBody>
          <a:bodyPr anchor="t" rtlCol="false" tIns="0" lIns="0" bIns="0" rIns="0">
            <a:spAutoFit/>
          </a:bodyPr>
          <a:lstStyle/>
          <a:p>
            <a:pPr algn="ctr">
              <a:lnSpc>
                <a:spcPts val="2364"/>
              </a:lnSpc>
            </a:pPr>
            <a:r>
              <a:rPr lang="en-US" sz="1689" b="true">
                <a:solidFill>
                  <a:srgbClr val="13416A"/>
                </a:solidFill>
                <a:latin typeface="Nourd Bold"/>
                <a:ea typeface="Nourd Bold"/>
                <a:cs typeface="Nourd Bold"/>
                <a:sym typeface="Nourd Bold"/>
              </a:rPr>
              <a:t>Real-time market data with </a:t>
            </a:r>
          </a:p>
          <a:p>
            <a:pPr algn="ctr">
              <a:lnSpc>
                <a:spcPts val="2364"/>
              </a:lnSpc>
            </a:pPr>
            <a:r>
              <a:rPr lang="en-US" sz="1689" b="true">
                <a:solidFill>
                  <a:srgbClr val="13416A"/>
                </a:solidFill>
                <a:latin typeface="Nourd Bold"/>
                <a:ea typeface="Nourd Bold"/>
                <a:cs typeface="Nourd Bold"/>
                <a:sym typeface="Nourd Bold"/>
              </a:rPr>
              <a:t> lock recommendations</a:t>
            </a:r>
          </a:p>
          <a:p>
            <a:pPr algn="ctr">
              <a:lnSpc>
                <a:spcPts val="2364"/>
              </a:lnSpc>
            </a:pPr>
          </a:p>
          <a:p>
            <a:pPr algn="ctr">
              <a:lnSpc>
                <a:spcPts val="2364"/>
              </a:lnSpc>
            </a:pPr>
            <a:r>
              <a:rPr lang="en-US" sz="1689" b="true">
                <a:solidFill>
                  <a:srgbClr val="13416A"/>
                </a:solidFill>
                <a:latin typeface="Nourd Bold"/>
                <a:ea typeface="Nourd Bold"/>
                <a:cs typeface="Nourd Bold"/>
                <a:sym typeface="Nourd Bold"/>
              </a:rPr>
              <a:t>Daily Rate Advice:</a:t>
            </a:r>
          </a:p>
          <a:p>
            <a:pPr algn="l">
              <a:lnSpc>
                <a:spcPts val="2364"/>
              </a:lnSpc>
            </a:pPr>
            <a:r>
              <a:rPr lang="en-US" sz="1689">
                <a:solidFill>
                  <a:srgbClr val="13416A"/>
                </a:solidFill>
                <a:latin typeface="Nourd"/>
                <a:ea typeface="Nourd"/>
                <a:cs typeface="Nourd"/>
                <a:sym typeface="Nourd"/>
              </a:rPr>
              <a:t>Higher Stock prices coupled with an uptick in core </a:t>
            </a:r>
          </a:p>
          <a:p>
            <a:pPr algn="l">
              <a:lnSpc>
                <a:spcPts val="2364"/>
              </a:lnSpc>
            </a:pPr>
            <a:r>
              <a:rPr lang="en-US" sz="1689">
                <a:solidFill>
                  <a:srgbClr val="13416A"/>
                </a:solidFill>
                <a:latin typeface="Nourd"/>
                <a:ea typeface="Nourd"/>
                <a:cs typeface="Nourd"/>
                <a:sym typeface="Nourd"/>
              </a:rPr>
              <a:t> consumer inflation are pushing Mortgage Bonds lower </a:t>
            </a:r>
          </a:p>
          <a:p>
            <a:pPr algn="l">
              <a:lnSpc>
                <a:spcPts val="2364"/>
              </a:lnSpc>
            </a:pPr>
            <a:r>
              <a:rPr lang="en-US" sz="1689">
                <a:solidFill>
                  <a:srgbClr val="13416A"/>
                </a:solidFill>
                <a:latin typeface="Nourd"/>
                <a:ea typeface="Nourd"/>
                <a:cs typeface="Nourd"/>
                <a:sym typeface="Nourd"/>
              </a:rPr>
              <a:t> this morning, following yesterday's steep losses.</a:t>
            </a:r>
          </a:p>
          <a:p>
            <a:pPr algn="l">
              <a:lnSpc>
                <a:spcPts val="2364"/>
              </a:lnSpc>
            </a:pPr>
            <a:r>
              <a:rPr lang="en-US" sz="1689">
                <a:solidFill>
                  <a:srgbClr val="13416A"/>
                </a:solidFill>
                <a:latin typeface="Nourd"/>
                <a:ea typeface="Nourd"/>
                <a:cs typeface="Nourd"/>
                <a:sym typeface="Nourd"/>
              </a:rPr>
              <a:t>The two-day Fed meeting kicks off on Capitol Hill this morning. There will be no headlines out of today’s meeting. The monetary policy statement will be released at 2:00 p.m. ET tomorrow with a press conference by Fed Chair Yellen at 2:30.</a:t>
            </a:r>
          </a:p>
          <a:p>
            <a:pPr algn="l">
              <a:lnSpc>
                <a:spcPts val="2364"/>
              </a:lnSpc>
            </a:pPr>
            <a:r>
              <a:rPr lang="en-US" sz="1689">
                <a:solidFill>
                  <a:srgbClr val="13416A"/>
                </a:solidFill>
                <a:latin typeface="Nourd"/>
                <a:ea typeface="Nourd"/>
                <a:cs typeface="Nourd"/>
                <a:sym typeface="Nourd"/>
              </a:rPr>
              <a:t>With the recent big drop in Mortgage Bond prices and technical damage done, carefully floating is recommended. If anything changes, I will get back to you.</a:t>
            </a:r>
          </a:p>
          <a:p>
            <a:pPr algn="l">
              <a:lnSpc>
                <a:spcPts val="2364"/>
              </a:lnSpc>
            </a:pPr>
          </a:p>
        </p:txBody>
      </p:sp>
      <p:sp>
        <p:nvSpPr>
          <p:cNvPr name="TextBox 11" id="11"/>
          <p:cNvSpPr txBox="true"/>
          <p:nvPr/>
        </p:nvSpPr>
        <p:spPr>
          <a:xfrm rot="0">
            <a:off x="12849375" y="2396744"/>
            <a:ext cx="3488875" cy="290390"/>
          </a:xfrm>
          <a:prstGeom prst="rect">
            <a:avLst/>
          </a:prstGeom>
        </p:spPr>
        <p:txBody>
          <a:bodyPr anchor="t" rtlCol="false" tIns="0" lIns="0" bIns="0" rIns="0">
            <a:spAutoFit/>
          </a:bodyPr>
          <a:lstStyle/>
          <a:p>
            <a:pPr algn="ctr">
              <a:lnSpc>
                <a:spcPts val="2419"/>
              </a:lnSpc>
              <a:spcBef>
                <a:spcPct val="0"/>
              </a:spcBef>
            </a:pPr>
            <a:r>
              <a:rPr lang="en-US" b="true" sz="1728">
                <a:solidFill>
                  <a:srgbClr val="13416A"/>
                </a:solidFill>
                <a:latin typeface="Canva Sans Bold"/>
                <a:ea typeface="Canva Sans Bold"/>
                <a:cs typeface="Canva Sans Bold"/>
                <a:sym typeface="Canva Sans Bold"/>
              </a:rPr>
              <a:t>Core Consumer Price Index (CPI)</a:t>
            </a:r>
          </a:p>
        </p:txBody>
      </p:sp>
      <p:sp>
        <p:nvSpPr>
          <p:cNvPr name="TextBox 12" id="12"/>
          <p:cNvSpPr txBox="true"/>
          <p:nvPr/>
        </p:nvSpPr>
        <p:spPr>
          <a:xfrm rot="0">
            <a:off x="8222251" y="2396744"/>
            <a:ext cx="2991357" cy="290390"/>
          </a:xfrm>
          <a:prstGeom prst="rect">
            <a:avLst/>
          </a:prstGeom>
        </p:spPr>
        <p:txBody>
          <a:bodyPr anchor="t" rtlCol="false" tIns="0" lIns="0" bIns="0" rIns="0">
            <a:spAutoFit/>
          </a:bodyPr>
          <a:lstStyle/>
          <a:p>
            <a:pPr algn="ctr">
              <a:lnSpc>
                <a:spcPts val="2419"/>
              </a:lnSpc>
              <a:spcBef>
                <a:spcPct val="0"/>
              </a:spcBef>
            </a:pPr>
            <a:r>
              <a:rPr lang="en-US" b="true" sz="1728">
                <a:solidFill>
                  <a:srgbClr val="13416A"/>
                </a:solidFill>
                <a:latin typeface="Canva Sans Bold"/>
                <a:ea typeface="Canva Sans Bold"/>
                <a:cs typeface="Canva Sans Bold"/>
                <a:sym typeface="Canva Sans Bold"/>
              </a:rPr>
              <a:t>30-year fixed mortgage rate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DAFzCzqm9QI</dc:identifier>
  <dcterms:modified xsi:type="dcterms:W3CDTF">2011-08-01T06:04:30Z</dcterms:modified>
  <cp:revision>1</cp:revision>
  <dc:title>SNMC Consultation </dc:title>
</cp:coreProperties>
</file>