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7" r:id="rId1"/>
  </p:sldMasterIdLst>
  <p:notesMasterIdLst>
    <p:notesMasterId r:id="rId17"/>
  </p:notesMasterIdLst>
  <p:sldIdLst>
    <p:sldId id="256" r:id="rId2"/>
    <p:sldId id="278" r:id="rId3"/>
    <p:sldId id="259" r:id="rId4"/>
    <p:sldId id="271" r:id="rId5"/>
    <p:sldId id="263" r:id="rId6"/>
    <p:sldId id="265" r:id="rId7"/>
    <p:sldId id="264" r:id="rId8"/>
    <p:sldId id="262" r:id="rId9"/>
    <p:sldId id="268" r:id="rId10"/>
    <p:sldId id="266" r:id="rId11"/>
    <p:sldId id="267" r:id="rId12"/>
    <p:sldId id="277" r:id="rId13"/>
    <p:sldId id="269" r:id="rId14"/>
    <p:sldId id="272" r:id="rId15"/>
    <p:sldId id="27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8" autoAdjust="0"/>
    <p:restoredTop sz="95033" autoAdjust="0"/>
  </p:normalViewPr>
  <p:slideViewPr>
    <p:cSldViewPr snapToGrid="0">
      <p:cViewPr varScale="1">
        <p:scale>
          <a:sx n="151" d="100"/>
          <a:sy n="151" d="100"/>
        </p:scale>
        <p:origin x="252" y="120"/>
      </p:cViewPr>
      <p:guideLst/>
    </p:cSldViewPr>
  </p:slideViewPr>
  <p:notesTextViewPr>
    <p:cViewPr>
      <p:scale>
        <a:sx n="66" d="100"/>
        <a:sy n="66" d="100"/>
      </p:scale>
      <p:origin x="0" y="0"/>
    </p:cViewPr>
  </p:notesTextViewPr>
  <p:sorterViewPr>
    <p:cViewPr>
      <p:scale>
        <a:sx n="100" d="100"/>
        <a:sy n="100" d="100"/>
      </p:scale>
      <p:origin x="0" y="-62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97CCCD-E5DF-4D20-9EA7-0A76193FDFD5}" type="datetimeFigureOut">
              <a:rPr lang="en-US" smtClean="0"/>
              <a:t>7/24/2024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4AC676-E0D3-4CAE-851D-57FDADE188B3}" type="slidenum">
              <a:rPr lang="en-US" smtClean="0"/>
              <a:t>‹#›</a:t>
            </a:fld>
            <a:endParaRPr lang="en-US"/>
          </a:p>
        </p:txBody>
      </p:sp>
    </p:spTree>
    <p:extLst>
      <p:ext uri="{BB962C8B-B14F-4D97-AF65-F5344CB8AC3E}">
        <p14:creationId xmlns:p14="http://schemas.microsoft.com/office/powerpoint/2010/main" val="1908203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4AC676-E0D3-4CAE-851D-57FDADE188B3}" type="slidenum">
              <a:rPr lang="en-US" smtClean="0"/>
              <a:t>1</a:t>
            </a:fld>
            <a:endParaRPr lang="en-US"/>
          </a:p>
        </p:txBody>
      </p:sp>
    </p:spTree>
    <p:extLst>
      <p:ext uri="{BB962C8B-B14F-4D97-AF65-F5344CB8AC3E}">
        <p14:creationId xmlns:p14="http://schemas.microsoft.com/office/powerpoint/2010/main" val="217404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dirty="0">
                <a:solidFill>
                  <a:srgbClr val="000000"/>
                </a:solidFill>
                <a:effectLst/>
                <a:latin typeface="Segoe UI" panose="020B0502040204020203" pitchFamily="34" charset="0"/>
              </a:rPr>
              <a:t>Key Points:</a:t>
            </a:r>
            <a:r>
              <a:rPr lang="en-US" dirty="0"/>
              <a:t> </a:t>
            </a:r>
          </a:p>
          <a:p>
            <a:endParaRPr lang="en-US" dirty="0"/>
          </a:p>
          <a:p>
            <a:r>
              <a:rPr lang="en-US" sz="1800" b="1" i="0" u="none" strike="noStrike" dirty="0">
                <a:solidFill>
                  <a:srgbClr val="000000"/>
                </a:solidFill>
                <a:effectLst/>
                <a:latin typeface="Segoe UI" panose="020B0502040204020203" pitchFamily="34" charset="0"/>
              </a:rPr>
              <a:t>Importance of Cash Flow Statement:</a:t>
            </a:r>
            <a:r>
              <a:rPr lang="en-US" dirty="0"/>
              <a:t> </a:t>
            </a:r>
          </a:p>
          <a:p>
            <a:pPr marL="285750" indent="-285750">
              <a:buFont typeface="Arial" panose="020B0604020202020204" pitchFamily="34" charset="0"/>
              <a:buChar char="•"/>
            </a:pPr>
            <a:r>
              <a:rPr lang="en-US" sz="1800" b="0" i="0" u="none" strike="noStrike" dirty="0">
                <a:solidFill>
                  <a:srgbClr val="000000"/>
                </a:solidFill>
                <a:effectLst/>
                <a:latin typeface="Segoe UI" panose="020B0502040204020203" pitchFamily="34" charset="0"/>
              </a:rPr>
              <a:t>Provides insights into the cash inflows and outflows over a period.</a:t>
            </a:r>
          </a:p>
          <a:p>
            <a:pPr marL="285750" indent="-285750">
              <a:buFont typeface="Arial" panose="020B0604020202020204" pitchFamily="34" charset="0"/>
              <a:buChar char="•"/>
            </a:pPr>
            <a:r>
              <a:rPr lang="en-US" sz="1800" b="0" i="0" u="none" strike="noStrike" dirty="0">
                <a:solidFill>
                  <a:srgbClr val="000000"/>
                </a:solidFill>
                <a:effectLst/>
                <a:latin typeface="Segoe UI" panose="020B0502040204020203" pitchFamily="34" charset="0"/>
              </a:rPr>
              <a:t>Essential for assessing the liquidity and financial health of the business.</a:t>
            </a:r>
            <a:r>
              <a:rPr lang="en-US" dirty="0"/>
              <a:t> </a:t>
            </a:r>
          </a:p>
          <a:p>
            <a:pPr marL="285750" indent="-285750">
              <a:buFont typeface="Arial" panose="020B0604020202020204" pitchFamily="34" charset="0"/>
              <a:buChar char="•"/>
            </a:pPr>
            <a:r>
              <a:rPr lang="en-US" sz="1800" b="0" i="0" u="none" strike="noStrike" dirty="0">
                <a:solidFill>
                  <a:srgbClr val="000000"/>
                </a:solidFill>
                <a:effectLst/>
                <a:latin typeface="Segoe UI" panose="020B0502040204020203" pitchFamily="34" charset="0"/>
              </a:rPr>
              <a:t>Helps in identifying the cash generated or used by operating, investing, and financing activities.</a:t>
            </a:r>
            <a:r>
              <a:rPr lang="en-US" dirty="0"/>
              <a:t> </a:t>
            </a:r>
          </a:p>
          <a:p>
            <a:endParaRPr lang="en-US" sz="1800" b="1" i="0" u="none" strike="noStrike" dirty="0">
              <a:solidFill>
                <a:srgbClr val="000000"/>
              </a:solidFill>
              <a:effectLst/>
              <a:latin typeface="Segoe UI" panose="020B0502040204020203" pitchFamily="34" charset="0"/>
            </a:endParaRPr>
          </a:p>
          <a:p>
            <a:r>
              <a:rPr lang="en-US" sz="1800" b="1" i="0" u="none" strike="noStrike" dirty="0">
                <a:solidFill>
                  <a:srgbClr val="000000"/>
                </a:solidFill>
                <a:effectLst/>
                <a:latin typeface="Segoe UI" panose="020B0502040204020203" pitchFamily="34" charset="0"/>
              </a:rPr>
              <a:t>Takeaways:</a:t>
            </a:r>
            <a:r>
              <a:rPr lang="en-US" dirty="0"/>
              <a:t> </a:t>
            </a:r>
          </a:p>
          <a:p>
            <a:pPr marL="285750" indent="-285750">
              <a:buFont typeface="Arial" panose="020B0604020202020204" pitchFamily="34" charset="0"/>
              <a:buChar char="•"/>
            </a:pPr>
            <a:r>
              <a:rPr lang="en-US" sz="1800" b="0" i="0" u="none" strike="noStrike" dirty="0">
                <a:solidFill>
                  <a:srgbClr val="000000"/>
                </a:solidFill>
                <a:effectLst/>
                <a:latin typeface="Segoe UI" panose="020B0502040204020203" pitchFamily="34" charset="0"/>
              </a:rPr>
              <a:t>The cash flow statement is crucial for understanding the cash position of the company.</a:t>
            </a:r>
            <a:r>
              <a:rPr lang="en-US" dirty="0"/>
              <a:t> </a:t>
            </a:r>
          </a:p>
          <a:p>
            <a:pPr marL="285750" indent="-285750">
              <a:buFont typeface="Arial" panose="020B0604020202020204" pitchFamily="34" charset="0"/>
              <a:buChar char="•"/>
            </a:pPr>
            <a:r>
              <a:rPr lang="en-US" sz="1800" b="0" i="0" u="none" strike="noStrike" dirty="0">
                <a:solidFill>
                  <a:srgbClr val="000000"/>
                </a:solidFill>
                <a:effectLst/>
                <a:latin typeface="Segoe UI" panose="020B0502040204020203" pitchFamily="34" charset="0"/>
              </a:rPr>
              <a:t>It assists in managing cash effectively, ensuring the company can meet its short-term and long-term obligations.</a:t>
            </a:r>
            <a:r>
              <a:rPr lang="en-US" dirty="0"/>
              <a:t> </a:t>
            </a:r>
          </a:p>
        </p:txBody>
      </p:sp>
      <p:sp>
        <p:nvSpPr>
          <p:cNvPr id="4" name="Slide Number Placeholder 3"/>
          <p:cNvSpPr>
            <a:spLocks noGrp="1"/>
          </p:cNvSpPr>
          <p:nvPr>
            <p:ph type="sldNum" sz="quarter" idx="5"/>
          </p:nvPr>
        </p:nvSpPr>
        <p:spPr/>
        <p:txBody>
          <a:bodyPr/>
          <a:lstStyle/>
          <a:p>
            <a:fld id="{A14AC676-E0D3-4CAE-851D-57FDADE188B3}" type="slidenum">
              <a:rPr lang="en-US" smtClean="0"/>
              <a:t>11</a:t>
            </a:fld>
            <a:endParaRPr lang="en-US"/>
          </a:p>
        </p:txBody>
      </p:sp>
    </p:spTree>
    <p:extLst>
      <p:ext uri="{BB962C8B-B14F-4D97-AF65-F5344CB8AC3E}">
        <p14:creationId xmlns:p14="http://schemas.microsoft.com/office/powerpoint/2010/main" val="1060791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Retained Earnings Statement</a:t>
            </a:r>
          </a:p>
          <a:p>
            <a:r>
              <a:rPr lang="en-US" b="1" dirty="0"/>
              <a:t>Beginning Retained Earnings:</a:t>
            </a:r>
          </a:p>
          <a:p>
            <a:r>
              <a:rPr lang="en-US" dirty="0"/>
              <a:t>Given the balance sheet, there is no explicit mention of the beginning retained earnings. However, the retained earnings at the end of the period can be derived using the information available.</a:t>
            </a:r>
          </a:p>
          <a:p>
            <a:r>
              <a:rPr lang="en-US" b="1" dirty="0"/>
              <a:t>Net Income:</a:t>
            </a:r>
          </a:p>
          <a:p>
            <a:r>
              <a:rPr lang="en-US" dirty="0"/>
              <a:t>From the profit and loss statement, the net income for the period is $144,000\$144,000$144,000.</a:t>
            </a:r>
          </a:p>
          <a:p>
            <a:r>
              <a:rPr lang="en-US" b="1" dirty="0"/>
              <a:t>Dividends Paid:</a:t>
            </a:r>
          </a:p>
          <a:p>
            <a:r>
              <a:rPr lang="en-US" dirty="0"/>
              <a:t>From the cash flow statement, the dividends paid during the period are $20,000\$20,000$20,000.</a:t>
            </a:r>
          </a:p>
          <a:p>
            <a:r>
              <a:rPr lang="en-US" b="1" dirty="0"/>
              <a:t>Calculation:</a:t>
            </a:r>
          </a:p>
          <a:p>
            <a:r>
              <a:rPr lang="en-US" dirty="0"/>
              <a:t>Ending Retained Earnings=Beginning Retained </a:t>
            </a:r>
            <a:r>
              <a:rPr lang="en-US" dirty="0" err="1"/>
              <a:t>Earnings+Net</a:t>
            </a:r>
            <a:r>
              <a:rPr lang="en-US" dirty="0"/>
              <a:t> Income−Dividends Paid\text{Ending Retained Earnings} = \text{Beginning Retained Earnings} + \text{Net Income} - \text{Dividends Paid}Ending Retained Earnings=Beginning Retained </a:t>
            </a:r>
            <a:r>
              <a:rPr lang="en-US" dirty="0" err="1"/>
              <a:t>Earnings+Net</a:t>
            </a:r>
            <a:r>
              <a:rPr lang="en-US" dirty="0"/>
              <a:t> Income−Dividends Paid</a:t>
            </a:r>
          </a:p>
          <a:p>
            <a:r>
              <a:rPr lang="en-US" dirty="0"/>
              <a:t>Given that the ending retained earnings from the balance sheet is $25,000\$25,000$25,000, we can calculate the beginning retained earnings:</a:t>
            </a:r>
          </a:p>
          <a:p>
            <a:r>
              <a:rPr lang="en-US" dirty="0"/>
              <a:t>Beginning Retained Earnings+$144,000−$20,000=$25,000\text{Beginning Retained Earnings} + \$144,000 - \$20,000 = \$25,000Beginning Retained Earnings+$144,000−$20,000=$25,000</a:t>
            </a:r>
          </a:p>
          <a:p>
            <a:r>
              <a:rPr lang="en-US" dirty="0"/>
              <a:t>Beginning Retained Earnings=$25,000−$144,000+$20,000\text{Beginning Retained Earnings} = \$25,000 - \$144,000 + \$20,000Beginning Retained Earnings=$25,000−$144,000+$20,000</a:t>
            </a:r>
          </a:p>
          <a:p>
            <a:r>
              <a:rPr lang="en-US" dirty="0"/>
              <a:t>Beginning Retained Earnings=$25,000−$124,000\text{Beginning Retained Earnings} = \$25,000 - \$124,000Beginning Retained Earnings=$25,000−$124,000</a:t>
            </a:r>
          </a:p>
          <a:p>
            <a:r>
              <a:rPr lang="en-US" dirty="0"/>
              <a:t>Beginning Retained Earnings=−$99,000\text{Beginning Retained Earnings} = -\$99,000Beginning Retained Earnings=−$99,000</a:t>
            </a:r>
          </a:p>
          <a:p>
            <a:r>
              <a:rPr lang="en-US" b="1" dirty="0"/>
              <a:t>Retained Earnings Statement:</a:t>
            </a:r>
          </a:p>
          <a:p>
            <a:r>
              <a:rPr lang="en-US" b="1" dirty="0" err="1"/>
              <a:t>DescriptionAmount</a:t>
            </a:r>
            <a:r>
              <a:rPr lang="en-US" dirty="0" err="1"/>
              <a:t>Beginning</a:t>
            </a:r>
            <a:r>
              <a:rPr lang="en-US" dirty="0"/>
              <a:t> Retained Earnings$(99,000)Add: Net Income$144,000Less: Dividends Paid$(20,000)Ending Retained Earnings$25,000</a:t>
            </a:r>
            <a:r>
              <a:rPr lang="en-US" b="1" dirty="0"/>
              <a:t>Summary:</a:t>
            </a:r>
          </a:p>
          <a:p>
            <a:pPr>
              <a:buFont typeface="Arial" panose="020B0604020202020204" pitchFamily="34" charset="0"/>
              <a:buChar char="•"/>
            </a:pPr>
            <a:r>
              <a:rPr lang="en-US" dirty="0"/>
              <a:t>The beginning retained earnings were −$99,000-\$99,000−$99,000.</a:t>
            </a:r>
          </a:p>
          <a:p>
            <a:pPr>
              <a:buFont typeface="Arial" panose="020B0604020202020204" pitchFamily="34" charset="0"/>
              <a:buChar char="•"/>
            </a:pPr>
            <a:r>
              <a:rPr lang="en-US" dirty="0"/>
              <a:t>The net income for the period was $144,000\$144,000$144,000.</a:t>
            </a:r>
          </a:p>
          <a:p>
            <a:pPr>
              <a:buFont typeface="Arial" panose="020B0604020202020204" pitchFamily="34" charset="0"/>
              <a:buChar char="•"/>
            </a:pPr>
            <a:r>
              <a:rPr lang="en-US" dirty="0"/>
              <a:t>Dividends paid during the period were $20,000\$20,000$20,000.</a:t>
            </a:r>
          </a:p>
          <a:p>
            <a:pPr>
              <a:buFont typeface="Arial" panose="020B0604020202020204" pitchFamily="34" charset="0"/>
              <a:buChar char="•"/>
            </a:pPr>
            <a:r>
              <a:rPr lang="en-US" dirty="0"/>
              <a:t>The ending retained earnings, as per the balance sheet, are $25,000\$25,000$25,000.</a:t>
            </a:r>
          </a:p>
          <a:p>
            <a:r>
              <a:rPr lang="en-US" dirty="0"/>
              <a:t>This retained earnings statement shows the changes in the retained earnings over the period, starting from a deficit, adding the net income, and subtracting the dividends paid to arrive at the ending retained earnings.</a:t>
            </a:r>
          </a:p>
          <a:p>
            <a:endParaRPr lang="en-US" dirty="0"/>
          </a:p>
        </p:txBody>
      </p:sp>
      <p:sp>
        <p:nvSpPr>
          <p:cNvPr id="4" name="Slide Number Placeholder 3"/>
          <p:cNvSpPr>
            <a:spLocks noGrp="1"/>
          </p:cNvSpPr>
          <p:nvPr>
            <p:ph type="sldNum" sz="quarter" idx="5"/>
          </p:nvPr>
        </p:nvSpPr>
        <p:spPr/>
        <p:txBody>
          <a:bodyPr/>
          <a:lstStyle/>
          <a:p>
            <a:fld id="{A14AC676-E0D3-4CAE-851D-57FDADE188B3}" type="slidenum">
              <a:rPr lang="en-US" smtClean="0"/>
              <a:t>12</a:t>
            </a:fld>
            <a:endParaRPr lang="en-US"/>
          </a:p>
        </p:txBody>
      </p:sp>
    </p:spTree>
    <p:extLst>
      <p:ext uri="{BB962C8B-B14F-4D97-AF65-F5344CB8AC3E}">
        <p14:creationId xmlns:p14="http://schemas.microsoft.com/office/powerpoint/2010/main" val="524765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dirty="0">
                <a:solidFill>
                  <a:srgbClr val="000000"/>
                </a:solidFill>
                <a:effectLst/>
                <a:latin typeface="Segoe UI" panose="020B0502040204020203" pitchFamily="34" charset="0"/>
              </a:rPr>
              <a:t>Key Points:</a:t>
            </a:r>
            <a:r>
              <a:rPr lang="en-US" dirty="0"/>
              <a:t> </a:t>
            </a:r>
          </a:p>
          <a:p>
            <a:endParaRPr lang="en-US" sz="1800" b="1" i="0" u="none" strike="noStrike" dirty="0">
              <a:solidFill>
                <a:srgbClr val="000000"/>
              </a:solidFill>
              <a:effectLst/>
              <a:latin typeface="Segoe UI" panose="020B0502040204020203" pitchFamily="34" charset="0"/>
            </a:endParaRPr>
          </a:p>
          <a:p>
            <a:r>
              <a:rPr lang="en-US" sz="1800" b="1" i="0" u="none" strike="noStrike" dirty="0">
                <a:solidFill>
                  <a:srgbClr val="000000"/>
                </a:solidFill>
                <a:effectLst/>
                <a:latin typeface="Segoe UI" panose="020B0502040204020203" pitchFamily="34" charset="0"/>
              </a:rPr>
              <a:t>When to Use W-2 Employees:</a:t>
            </a:r>
            <a:r>
              <a:rPr lang="en-US" dirty="0"/>
              <a:t> </a:t>
            </a:r>
          </a:p>
          <a:p>
            <a:r>
              <a:rPr lang="en-US" sz="1800" b="0" i="0" u="none" strike="noStrike" dirty="0">
                <a:solidFill>
                  <a:srgbClr val="000000"/>
                </a:solidFill>
                <a:effectLst/>
                <a:latin typeface="Segoe UI" panose="020B0502040204020203" pitchFamily="34" charset="0"/>
              </a:rPr>
              <a:t>Long-term roles.</a:t>
            </a:r>
            <a:endParaRPr lang="en-US" dirty="0"/>
          </a:p>
          <a:p>
            <a:r>
              <a:rPr lang="en-US" sz="1800" b="0" i="0" u="none" strike="noStrike" dirty="0">
                <a:solidFill>
                  <a:srgbClr val="000000"/>
                </a:solidFill>
                <a:effectLst/>
                <a:latin typeface="Segoe UI" panose="020B0502040204020203" pitchFamily="34" charset="0"/>
              </a:rPr>
              <a:t>Roles requiring significant oversight and control.</a:t>
            </a:r>
            <a:r>
              <a:rPr lang="en-US" dirty="0"/>
              <a:t> </a:t>
            </a:r>
          </a:p>
          <a:p>
            <a:endParaRPr lang="en-US" sz="1800" b="1" i="0" u="none" strike="noStrike" dirty="0">
              <a:solidFill>
                <a:srgbClr val="000000"/>
              </a:solidFill>
              <a:effectLst/>
              <a:latin typeface="Segoe UI" panose="020B0502040204020203" pitchFamily="34" charset="0"/>
            </a:endParaRPr>
          </a:p>
          <a:p>
            <a:r>
              <a:rPr lang="en-US" sz="1800" b="1" i="0" u="none" strike="noStrike" dirty="0">
                <a:solidFill>
                  <a:srgbClr val="000000"/>
                </a:solidFill>
                <a:effectLst/>
                <a:latin typeface="Segoe UI" panose="020B0502040204020203" pitchFamily="34" charset="0"/>
              </a:rPr>
              <a:t>When to Use 1099 Contractors:</a:t>
            </a:r>
            <a:r>
              <a:rPr lang="en-US" dirty="0"/>
              <a:t> </a:t>
            </a:r>
          </a:p>
          <a:p>
            <a:r>
              <a:rPr lang="en-US" sz="1800" b="0" i="0" u="none" strike="noStrike" dirty="0">
                <a:solidFill>
                  <a:srgbClr val="000000"/>
                </a:solidFill>
                <a:effectLst/>
                <a:latin typeface="Segoe UI" panose="020B0502040204020203" pitchFamily="34" charset="0"/>
              </a:rPr>
              <a:t>Short-term projects.</a:t>
            </a:r>
            <a:endParaRPr lang="en-US" dirty="0"/>
          </a:p>
          <a:p>
            <a:r>
              <a:rPr lang="en-US" sz="1800" b="0" i="0" u="none" strike="noStrike" dirty="0">
                <a:solidFill>
                  <a:srgbClr val="000000"/>
                </a:solidFill>
                <a:effectLst/>
                <a:latin typeface="Segoe UI" panose="020B0502040204020203" pitchFamily="34" charset="0"/>
              </a:rPr>
              <a:t>Specialized skills not needed on a permanent basis.</a:t>
            </a:r>
            <a:endParaRPr lang="en-US" dirty="0"/>
          </a:p>
          <a:p>
            <a:endParaRPr lang="en-US" sz="1800" b="1" i="0" u="none" strike="noStrike" dirty="0">
              <a:solidFill>
                <a:srgbClr val="000000"/>
              </a:solidFill>
              <a:effectLst/>
              <a:latin typeface="Segoe UI" panose="020B0502040204020203" pitchFamily="34" charset="0"/>
            </a:endParaRPr>
          </a:p>
          <a:p>
            <a:r>
              <a:rPr lang="en-US" sz="1800" b="1" i="0" u="none" strike="noStrike" dirty="0">
                <a:solidFill>
                  <a:srgbClr val="000000"/>
                </a:solidFill>
                <a:effectLst/>
                <a:latin typeface="Segoe UI" panose="020B0502040204020203" pitchFamily="34" charset="0"/>
              </a:rPr>
              <a:t>Conclusion:</a:t>
            </a:r>
            <a:r>
              <a:rPr lang="en-US" dirty="0"/>
              <a:t> </a:t>
            </a:r>
          </a:p>
          <a:p>
            <a:r>
              <a:rPr lang="en-US" sz="1800" b="0" i="0" u="none" strike="noStrike" dirty="0">
                <a:solidFill>
                  <a:srgbClr val="000000"/>
                </a:solidFill>
                <a:effectLst/>
                <a:latin typeface="Segoe UI" panose="020B0502040204020203" pitchFamily="34" charset="0"/>
              </a:rPr>
              <a:t>Understanding the differences between W-2 payroll employees and 1099 contractors is essential for compliance and strategic workforce planning.</a:t>
            </a:r>
            <a:r>
              <a:rPr lang="en-US" dirty="0"/>
              <a:t> </a:t>
            </a:r>
          </a:p>
          <a:p>
            <a:r>
              <a:rPr lang="en-US" sz="1800" b="0" i="0" u="none" strike="noStrike" dirty="0">
                <a:solidFill>
                  <a:srgbClr val="000000"/>
                </a:solidFill>
                <a:effectLst/>
                <a:latin typeface="Segoe UI" panose="020B0502040204020203" pitchFamily="34" charset="0"/>
              </a:rPr>
              <a:t>Proper classification ensures adherence to labor laws and avoids potential legal issues.</a:t>
            </a:r>
            <a:endParaRPr lang="en-US" dirty="0"/>
          </a:p>
        </p:txBody>
      </p:sp>
      <p:sp>
        <p:nvSpPr>
          <p:cNvPr id="4" name="Slide Number Placeholder 3"/>
          <p:cNvSpPr>
            <a:spLocks noGrp="1"/>
          </p:cNvSpPr>
          <p:nvPr>
            <p:ph type="sldNum" sz="quarter" idx="5"/>
          </p:nvPr>
        </p:nvSpPr>
        <p:spPr/>
        <p:txBody>
          <a:bodyPr/>
          <a:lstStyle/>
          <a:p>
            <a:fld id="{A14AC676-E0D3-4CAE-851D-57FDADE188B3}" type="slidenum">
              <a:rPr lang="en-US" smtClean="0"/>
              <a:t>13</a:t>
            </a:fld>
            <a:endParaRPr lang="en-US"/>
          </a:p>
        </p:txBody>
      </p:sp>
    </p:spTree>
    <p:extLst>
      <p:ext uri="{BB962C8B-B14F-4D97-AF65-F5344CB8AC3E}">
        <p14:creationId xmlns:p14="http://schemas.microsoft.com/office/powerpoint/2010/main" val="3196265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dirty="0">
                <a:solidFill>
                  <a:srgbClr val="000000"/>
                </a:solidFill>
                <a:effectLst/>
                <a:latin typeface="Segoe UI" panose="020B0502040204020203" pitchFamily="34" charset="0"/>
              </a:rPr>
              <a:t>Key Points:</a:t>
            </a:r>
            <a:r>
              <a:rPr lang="en-US" dirty="0"/>
              <a:t> </a:t>
            </a:r>
          </a:p>
          <a:p>
            <a:endParaRPr lang="en-US" dirty="0"/>
          </a:p>
          <a:p>
            <a:r>
              <a:rPr lang="en-US" sz="1800" b="1" i="0" u="none" strike="noStrike" dirty="0">
                <a:solidFill>
                  <a:srgbClr val="000000"/>
                </a:solidFill>
                <a:effectLst/>
                <a:latin typeface="Segoe UI" panose="020B0502040204020203" pitchFamily="34" charset="0"/>
              </a:rPr>
              <a:t>Importance of Asset Management:</a:t>
            </a:r>
            <a:r>
              <a:rPr lang="en-US" dirty="0"/>
              <a:t> </a:t>
            </a:r>
          </a:p>
          <a:p>
            <a:pPr marL="285750" indent="-285750">
              <a:buFont typeface="Arial" panose="020B0604020202020204" pitchFamily="34" charset="0"/>
              <a:buChar char="•"/>
            </a:pPr>
            <a:r>
              <a:rPr lang="en-US" sz="1800" b="0" i="0" u="none" strike="noStrike" dirty="0">
                <a:solidFill>
                  <a:srgbClr val="000000"/>
                </a:solidFill>
                <a:effectLst/>
                <a:latin typeface="Segoe UI" panose="020B0502040204020203" pitchFamily="34" charset="0"/>
              </a:rPr>
              <a:t>Ensures optimal utilization and maintenance of company assets</a:t>
            </a:r>
            <a:r>
              <a:rPr lang="en-US" dirty="0"/>
              <a:t> </a:t>
            </a:r>
          </a:p>
          <a:p>
            <a:pPr marL="285750" indent="-285750">
              <a:buFont typeface="Arial" panose="020B0604020202020204" pitchFamily="34" charset="0"/>
              <a:buChar char="•"/>
            </a:pPr>
            <a:r>
              <a:rPr lang="en-US" sz="1800" b="0" i="0" u="none" strike="noStrike" dirty="0">
                <a:solidFill>
                  <a:srgbClr val="000000"/>
                </a:solidFill>
                <a:effectLst/>
                <a:latin typeface="Segoe UI" panose="020B0502040204020203" pitchFamily="34" charset="0"/>
              </a:rPr>
              <a:t>Reduces costs and improves efficiency</a:t>
            </a:r>
            <a:r>
              <a:rPr lang="en-US" dirty="0"/>
              <a:t> </a:t>
            </a:r>
          </a:p>
          <a:p>
            <a:endParaRPr lang="en-US" sz="1800" b="1" i="0" u="none" strike="noStrike" dirty="0">
              <a:solidFill>
                <a:srgbClr val="000000"/>
              </a:solidFill>
              <a:effectLst/>
              <a:latin typeface="Segoe UI" panose="020B0502040204020203" pitchFamily="34" charset="0"/>
            </a:endParaRPr>
          </a:p>
          <a:p>
            <a:r>
              <a:rPr lang="en-US" sz="1800" b="1" i="0" u="none" strike="noStrike" dirty="0">
                <a:solidFill>
                  <a:srgbClr val="000000"/>
                </a:solidFill>
                <a:effectLst/>
                <a:latin typeface="Segoe UI" panose="020B0502040204020203" pitchFamily="34" charset="0"/>
              </a:rPr>
              <a:t>Importance of Inventory Management:</a:t>
            </a:r>
            <a:r>
              <a:rPr lang="en-US" dirty="0"/>
              <a:t> </a:t>
            </a:r>
          </a:p>
          <a:p>
            <a:pPr marL="285750" indent="-285750">
              <a:buFont typeface="Arial" panose="020B0604020202020204" pitchFamily="34" charset="0"/>
              <a:buChar char="•"/>
            </a:pPr>
            <a:r>
              <a:rPr lang="en-US" sz="1800" b="0" i="0" u="none" strike="noStrike" dirty="0">
                <a:solidFill>
                  <a:srgbClr val="000000"/>
                </a:solidFill>
                <a:effectLst/>
                <a:latin typeface="Segoe UI" panose="020B0502040204020203" pitchFamily="34" charset="0"/>
              </a:rPr>
              <a:t>Balances supply and demand</a:t>
            </a:r>
            <a:r>
              <a:rPr lang="en-US" dirty="0"/>
              <a:t> </a:t>
            </a:r>
          </a:p>
          <a:p>
            <a:pPr marL="285750" indent="-285750">
              <a:buFont typeface="Arial" panose="020B0604020202020204" pitchFamily="34" charset="0"/>
              <a:buChar char="•"/>
            </a:pPr>
            <a:r>
              <a:rPr lang="en-US" sz="1800" b="0" i="0" u="none" strike="noStrike" dirty="0">
                <a:solidFill>
                  <a:srgbClr val="000000"/>
                </a:solidFill>
                <a:effectLst/>
                <a:latin typeface="Segoe UI" panose="020B0502040204020203" pitchFamily="34" charset="0"/>
              </a:rPr>
              <a:t>Minimizes holding costs and stockouts</a:t>
            </a:r>
            <a:r>
              <a:rPr lang="en-US" dirty="0"/>
              <a:t> </a:t>
            </a:r>
          </a:p>
          <a:p>
            <a:endParaRPr lang="en-US" sz="1800" b="1" i="0" u="none" strike="noStrike" dirty="0">
              <a:solidFill>
                <a:srgbClr val="000000"/>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Segoe UI" panose="020B0502040204020203" pitchFamily="34" charset="0"/>
              </a:rPr>
              <a:t>Best Practices:</a:t>
            </a:r>
            <a:r>
              <a:rPr lang="en-US" sz="1800" dirty="0"/>
              <a:t> </a:t>
            </a:r>
          </a:p>
          <a:p>
            <a:endParaRPr lang="en-US" sz="1800" b="1" i="0" u="none" strike="noStrike" dirty="0">
              <a:solidFill>
                <a:srgbClr val="000000"/>
              </a:solidFill>
              <a:effectLst/>
              <a:latin typeface="Segoe UI" panose="020B0502040204020203" pitchFamily="34" charset="0"/>
            </a:endParaRPr>
          </a:p>
          <a:p>
            <a:r>
              <a:rPr lang="en-US" sz="1800" b="1" i="0" u="none" strike="noStrike" dirty="0">
                <a:solidFill>
                  <a:srgbClr val="000000"/>
                </a:solidFill>
                <a:effectLst/>
                <a:latin typeface="Segoe UI" panose="020B0502040204020203" pitchFamily="34" charset="0"/>
              </a:rPr>
              <a:t>For Asset Management:</a:t>
            </a:r>
            <a:r>
              <a:rPr lang="en-US" dirty="0"/>
              <a:t> </a:t>
            </a:r>
            <a:endParaRPr lang="en-US" sz="1800" b="0" i="0" u="none" strike="noStrike" dirty="0">
              <a:solidFill>
                <a:srgbClr val="000000"/>
              </a:solidFill>
              <a:effectLst/>
              <a:latin typeface="Segoe UI" panose="020B0502040204020203" pitchFamily="34" charset="0"/>
            </a:endParaRPr>
          </a:p>
          <a:p>
            <a:pPr marL="285750" indent="-285750">
              <a:buFont typeface="Arial" panose="020B0604020202020204" pitchFamily="34" charset="0"/>
              <a:buChar char="•"/>
            </a:pPr>
            <a:r>
              <a:rPr lang="en-US" sz="1800" b="0" i="0" u="none" strike="noStrike" dirty="0">
                <a:solidFill>
                  <a:srgbClr val="000000"/>
                </a:solidFill>
                <a:effectLst/>
                <a:latin typeface="Segoe UI" panose="020B0502040204020203" pitchFamily="34" charset="0"/>
              </a:rPr>
              <a:t>Regular audits</a:t>
            </a:r>
            <a:r>
              <a:rPr lang="en-US" dirty="0"/>
              <a:t> </a:t>
            </a:r>
          </a:p>
          <a:p>
            <a:pPr marL="285750" indent="-285750">
              <a:buFont typeface="Arial" panose="020B0604020202020204" pitchFamily="34" charset="0"/>
              <a:buChar char="•"/>
            </a:pPr>
            <a:r>
              <a:rPr lang="en-US" sz="1800" b="0" i="0" u="none" strike="noStrike" dirty="0">
                <a:solidFill>
                  <a:srgbClr val="000000"/>
                </a:solidFill>
                <a:effectLst/>
                <a:latin typeface="Segoe UI" panose="020B0502040204020203" pitchFamily="34" charset="0"/>
              </a:rPr>
              <a:t>Implementing asset management software.</a:t>
            </a:r>
            <a:r>
              <a:rPr lang="en-US" dirty="0"/>
              <a:t> </a:t>
            </a:r>
          </a:p>
          <a:p>
            <a:endParaRPr lang="en-US" sz="1800" b="1" i="0" u="none" strike="noStrike" dirty="0">
              <a:solidFill>
                <a:srgbClr val="000000"/>
              </a:solidFill>
              <a:effectLst/>
              <a:latin typeface="Segoe UI" panose="020B0502040204020203" pitchFamily="34" charset="0"/>
            </a:endParaRPr>
          </a:p>
          <a:p>
            <a:endParaRPr lang="en-US" sz="1800" b="1" i="0" u="none" strike="noStrike" dirty="0">
              <a:solidFill>
                <a:srgbClr val="000000"/>
              </a:solidFill>
              <a:effectLst/>
              <a:latin typeface="Segoe UI" panose="020B0502040204020203" pitchFamily="34" charset="0"/>
            </a:endParaRPr>
          </a:p>
          <a:p>
            <a:r>
              <a:rPr lang="en-US" sz="1800" b="1" i="0" u="none" strike="noStrike" dirty="0">
                <a:solidFill>
                  <a:srgbClr val="000000"/>
                </a:solidFill>
                <a:effectLst/>
                <a:latin typeface="Segoe UI" panose="020B0502040204020203" pitchFamily="34" charset="0"/>
              </a:rPr>
              <a:t>For Inventory Management:</a:t>
            </a:r>
            <a:r>
              <a:rPr lang="en-US" dirty="0"/>
              <a:t> </a:t>
            </a:r>
          </a:p>
          <a:p>
            <a:pPr marL="285750" indent="-285750">
              <a:buFont typeface="Arial" panose="020B0604020202020204" pitchFamily="34" charset="0"/>
              <a:buChar char="•"/>
            </a:pPr>
            <a:r>
              <a:rPr lang="en-US" sz="1800" b="0" i="0" u="none" strike="noStrike" dirty="0">
                <a:solidFill>
                  <a:srgbClr val="000000"/>
                </a:solidFill>
                <a:effectLst/>
                <a:latin typeface="Segoe UI" panose="020B0502040204020203" pitchFamily="34" charset="0"/>
              </a:rPr>
              <a:t>Just-in-time inventory</a:t>
            </a:r>
            <a:r>
              <a:rPr lang="en-US" dirty="0"/>
              <a:t> </a:t>
            </a:r>
          </a:p>
          <a:p>
            <a:pPr marL="285750" indent="-285750">
              <a:buFont typeface="Arial" panose="020B0604020202020204" pitchFamily="34" charset="0"/>
              <a:buChar char="•"/>
            </a:pPr>
            <a:r>
              <a:rPr lang="en-US" sz="1800" b="0" i="0" u="none" strike="noStrike" dirty="0">
                <a:solidFill>
                  <a:srgbClr val="000000"/>
                </a:solidFill>
                <a:effectLst/>
                <a:latin typeface="Segoe UI" panose="020B0502040204020203" pitchFamily="34" charset="0"/>
              </a:rPr>
              <a:t>Regular stock reviews</a:t>
            </a:r>
            <a:r>
              <a:rPr lang="en-US" dirty="0"/>
              <a:t> </a:t>
            </a:r>
          </a:p>
          <a:p>
            <a:endParaRPr lang="en-US" sz="1800" b="1" i="0" u="none" strike="noStrike" dirty="0">
              <a:solidFill>
                <a:srgbClr val="000000"/>
              </a:solidFill>
              <a:effectLst/>
              <a:latin typeface="Segoe UI" panose="020B0502040204020203" pitchFamily="34" charset="0"/>
            </a:endParaRPr>
          </a:p>
          <a:p>
            <a:endParaRPr lang="en-US" sz="1800" b="1" i="0" u="none" strike="noStrike" dirty="0">
              <a:solidFill>
                <a:srgbClr val="000000"/>
              </a:solidFill>
              <a:effectLst/>
              <a:latin typeface="Segoe UI" panose="020B0502040204020203" pitchFamily="34" charset="0"/>
            </a:endParaRPr>
          </a:p>
          <a:p>
            <a:r>
              <a:rPr lang="en-US" sz="1800" b="1" i="0" u="none" strike="noStrike" dirty="0">
                <a:solidFill>
                  <a:srgbClr val="000000"/>
                </a:solidFill>
                <a:effectLst/>
                <a:latin typeface="Segoe UI" panose="020B0502040204020203" pitchFamily="34" charset="0"/>
              </a:rPr>
              <a:t>Conclusion:</a:t>
            </a:r>
            <a:r>
              <a:rPr lang="en-US" dirty="0"/>
              <a:t> </a:t>
            </a:r>
          </a:p>
          <a:p>
            <a:pPr marL="285750" indent="-285750">
              <a:buFont typeface="Arial" panose="020B0604020202020204" pitchFamily="34" charset="0"/>
              <a:buChar char="•"/>
            </a:pPr>
            <a:r>
              <a:rPr lang="en-US" sz="1800" b="0" i="0" u="none" strike="noStrike" dirty="0">
                <a:solidFill>
                  <a:srgbClr val="000000"/>
                </a:solidFill>
                <a:effectLst/>
                <a:latin typeface="Segoe UI" panose="020B0502040204020203" pitchFamily="34" charset="0"/>
              </a:rPr>
              <a:t>Effective asset and inventory management are crucial for operational efficiency and financial health.</a:t>
            </a:r>
            <a:r>
              <a:rPr lang="en-US" dirty="0"/>
              <a:t> </a:t>
            </a:r>
          </a:p>
          <a:p>
            <a:pPr marL="285750" indent="-285750">
              <a:buFont typeface="Arial" panose="020B0604020202020204" pitchFamily="34" charset="0"/>
              <a:buChar char="•"/>
            </a:pPr>
            <a:r>
              <a:rPr lang="en-US" sz="1800" b="0" i="0" u="none" strike="noStrike" dirty="0">
                <a:solidFill>
                  <a:srgbClr val="000000"/>
                </a:solidFill>
                <a:effectLst/>
                <a:latin typeface="Segoe UI" panose="020B0502040204020203" pitchFamily="34" charset="0"/>
              </a:rPr>
              <a:t>Proper management ensures resources are utilized optimally and costs are controlled.</a:t>
            </a:r>
            <a:r>
              <a:rPr lang="en-US" dirty="0"/>
              <a:t> </a:t>
            </a:r>
          </a:p>
        </p:txBody>
      </p:sp>
      <p:sp>
        <p:nvSpPr>
          <p:cNvPr id="4" name="Slide Number Placeholder 3"/>
          <p:cNvSpPr>
            <a:spLocks noGrp="1"/>
          </p:cNvSpPr>
          <p:nvPr>
            <p:ph type="sldNum" sz="quarter" idx="5"/>
          </p:nvPr>
        </p:nvSpPr>
        <p:spPr/>
        <p:txBody>
          <a:bodyPr/>
          <a:lstStyle/>
          <a:p>
            <a:fld id="{A14AC676-E0D3-4CAE-851D-57FDADE188B3}" type="slidenum">
              <a:rPr lang="en-US" smtClean="0"/>
              <a:t>14</a:t>
            </a:fld>
            <a:endParaRPr lang="en-US"/>
          </a:p>
        </p:txBody>
      </p:sp>
    </p:spTree>
    <p:extLst>
      <p:ext uri="{BB962C8B-B14F-4D97-AF65-F5344CB8AC3E}">
        <p14:creationId xmlns:p14="http://schemas.microsoft.com/office/powerpoint/2010/main" val="3723649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top software options for accounting, bookkeeping, asset management &amp; inventory management.</a:t>
            </a:r>
          </a:p>
        </p:txBody>
      </p:sp>
      <p:sp>
        <p:nvSpPr>
          <p:cNvPr id="4" name="Slide Number Placeholder 3"/>
          <p:cNvSpPr>
            <a:spLocks noGrp="1"/>
          </p:cNvSpPr>
          <p:nvPr>
            <p:ph type="sldNum" sz="quarter" idx="5"/>
          </p:nvPr>
        </p:nvSpPr>
        <p:spPr/>
        <p:txBody>
          <a:bodyPr/>
          <a:lstStyle/>
          <a:p>
            <a:fld id="{A14AC676-E0D3-4CAE-851D-57FDADE188B3}" type="slidenum">
              <a:rPr lang="en-US" smtClean="0"/>
              <a:t>15</a:t>
            </a:fld>
            <a:endParaRPr lang="en-US"/>
          </a:p>
        </p:txBody>
      </p:sp>
    </p:spTree>
    <p:extLst>
      <p:ext uri="{BB962C8B-B14F-4D97-AF65-F5344CB8AC3E}">
        <p14:creationId xmlns:p14="http://schemas.microsoft.com/office/powerpoint/2010/main" val="988172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200" b="1" kern="0" dirty="0">
                <a:solidFill>
                  <a:srgbClr val="0D0D0D"/>
                </a:solidFill>
                <a:effectLst/>
                <a:highlight>
                  <a:srgbClr val="FFFFFF"/>
                </a:highlight>
                <a:latin typeface="Segoe UI" panose="020B0502040204020203" pitchFamily="34" charset="0"/>
                <a:ea typeface="Times New Roman" panose="02020603050405020304" pitchFamily="18" charset="0"/>
                <a:cs typeface="Cordia New" panose="020B0304020202020204" pitchFamily="34" charset="-34"/>
              </a:rPr>
              <a:t>Key Points:</a:t>
            </a:r>
            <a:endParaRPr lang="en-US" sz="1200" b="0" kern="100" dirty="0">
              <a:solidFill>
                <a:schemeClr val="tx1"/>
              </a:solidFill>
              <a:effectLst/>
              <a:highlight>
                <a:srgbClr val="FFFFFF"/>
              </a:highlight>
              <a:latin typeface="Aptos" panose="020B0004020202020204" pitchFamily="34" charset="0"/>
              <a:ea typeface="DengXian" panose="02010600030101010101" pitchFamily="2" charset="-122"/>
              <a:cs typeface="Cordia New" panose="020B0304020202020204" pitchFamily="34" charset="-34"/>
            </a:endParaRPr>
          </a:p>
          <a:p>
            <a:pPr marL="0" marR="0">
              <a:lnSpc>
                <a:spcPct val="115000"/>
              </a:lnSpc>
              <a:spcBef>
                <a:spcPts val="0"/>
              </a:spcBef>
              <a:spcAft>
                <a:spcPts val="800"/>
              </a:spcAft>
            </a:pPr>
            <a:endParaRPr lang="en-US" sz="1200" b="0" kern="100" dirty="0">
              <a:solidFill>
                <a:schemeClr val="tx1"/>
              </a:solidFill>
              <a:effectLst/>
              <a:highlight>
                <a:srgbClr val="FFFFFF"/>
              </a:highlight>
              <a:latin typeface="Aptos" panose="020B0004020202020204" pitchFamily="34" charset="0"/>
              <a:ea typeface="DengXian" panose="02010600030101010101" pitchFamily="2" charset="-122"/>
              <a:cs typeface="Cordia New" panose="020B0304020202020204" pitchFamily="34" charset="-34"/>
            </a:endParaRPr>
          </a:p>
          <a:p>
            <a:pPr marL="0" marR="0">
              <a:lnSpc>
                <a:spcPct val="115000"/>
              </a:lnSpc>
              <a:spcBef>
                <a:spcPts val="0"/>
              </a:spcBef>
              <a:spcAft>
                <a:spcPts val="800"/>
              </a:spcAft>
            </a:pPr>
            <a:r>
              <a:rPr lang="en-US" sz="1200" b="1" kern="0" dirty="0">
                <a:solidFill>
                  <a:srgbClr val="0D0D0D"/>
                </a:solidFill>
                <a:effectLst/>
                <a:highlight>
                  <a:srgbClr val="FFFFFF"/>
                </a:highlight>
                <a:latin typeface="Segoe UI" panose="020B0502040204020203" pitchFamily="34" charset="0"/>
                <a:ea typeface="Times New Roman" panose="02020603050405020304" pitchFamily="18" charset="0"/>
                <a:cs typeface="Cordia New" panose="020B0304020202020204" pitchFamily="34" charset="-34"/>
              </a:rPr>
              <a:t>Importance for Business Owners:</a:t>
            </a:r>
            <a:endParaRPr lang="en-US" sz="1200" kern="100" dirty="0">
              <a:solidFill>
                <a:srgbClr val="0D0D0D"/>
              </a:solidFill>
              <a:effectLst/>
              <a:highlight>
                <a:srgbClr val="FFFFFF"/>
              </a:highlight>
              <a:latin typeface="Aptos" panose="020B0004020202020204" pitchFamily="34" charset="0"/>
              <a:ea typeface="DengXian" panose="02010600030101010101" pitchFamily="2" charset="-122"/>
              <a:cs typeface="Cordia New" panose="020B0304020202020204" pitchFamily="34" charset="-34"/>
            </a:endParaRPr>
          </a:p>
          <a:p>
            <a:pPr marL="742950" marR="0" lvl="1" indent="-285750">
              <a:lnSpc>
                <a:spcPct val="115000"/>
              </a:lnSpc>
              <a:spcBef>
                <a:spcPts val="600"/>
              </a:spcBef>
              <a:spcAft>
                <a:spcPts val="600"/>
              </a:spcAft>
              <a:buSzPts val="1000"/>
              <a:buFont typeface="Symbol" panose="05050102010706020507" pitchFamily="18" charset="2"/>
              <a:buChar char=""/>
              <a:tabLst>
                <a:tab pos="914400" algn="l"/>
              </a:tabLst>
            </a:pPr>
            <a:r>
              <a:rPr lang="en-US" sz="1200" kern="0" dirty="0">
                <a:solidFill>
                  <a:srgbClr val="0D0D0D"/>
                </a:solidFill>
                <a:effectLst/>
                <a:highlight>
                  <a:srgbClr val="FFFFFF"/>
                </a:highlight>
                <a:latin typeface="Segoe UI" panose="020B0502040204020203" pitchFamily="34" charset="0"/>
                <a:ea typeface="Times New Roman" panose="02020603050405020304" pitchFamily="18" charset="0"/>
                <a:cs typeface="Cordia New" panose="020B0304020202020204" pitchFamily="34" charset="-34"/>
              </a:rPr>
              <a:t>Enables informed decision-making</a:t>
            </a:r>
            <a:endParaRPr lang="en-US" sz="1200" kern="100" dirty="0">
              <a:solidFill>
                <a:srgbClr val="0D0D0D"/>
              </a:solidFill>
              <a:effectLst/>
              <a:highlight>
                <a:srgbClr val="FFFFFF"/>
              </a:highlight>
              <a:latin typeface="Aptos" panose="020B0004020202020204" pitchFamily="34" charset="0"/>
              <a:ea typeface="DengXian" panose="02010600030101010101" pitchFamily="2" charset="-122"/>
              <a:cs typeface="Cordia New" panose="020B0304020202020204" pitchFamily="34" charset="-34"/>
            </a:endParaRPr>
          </a:p>
          <a:p>
            <a:pPr marL="742950" marR="0" lvl="1" indent="-285750">
              <a:lnSpc>
                <a:spcPct val="115000"/>
              </a:lnSpc>
              <a:spcBef>
                <a:spcPts val="600"/>
              </a:spcBef>
              <a:spcAft>
                <a:spcPts val="600"/>
              </a:spcAft>
              <a:buSzPts val="1000"/>
              <a:buFont typeface="Symbol" panose="05050102010706020507" pitchFamily="18" charset="2"/>
              <a:buChar char=""/>
              <a:tabLst>
                <a:tab pos="914400" algn="l"/>
              </a:tabLst>
            </a:pPr>
            <a:r>
              <a:rPr lang="en-US" sz="1200" kern="0" dirty="0">
                <a:solidFill>
                  <a:srgbClr val="0D0D0D"/>
                </a:solidFill>
                <a:effectLst/>
                <a:highlight>
                  <a:srgbClr val="FFFFFF"/>
                </a:highlight>
                <a:latin typeface="Segoe UI" panose="020B0502040204020203" pitchFamily="34" charset="0"/>
                <a:ea typeface="Times New Roman" panose="02020603050405020304" pitchFamily="18" charset="0"/>
                <a:cs typeface="Cordia New" panose="020B0304020202020204" pitchFamily="34" charset="-34"/>
              </a:rPr>
              <a:t>Reduces financial risks and errors</a:t>
            </a:r>
            <a:endParaRPr lang="en-US" sz="1200" kern="100" dirty="0">
              <a:solidFill>
                <a:srgbClr val="0D0D0D"/>
              </a:solidFill>
              <a:effectLst/>
              <a:highlight>
                <a:srgbClr val="FFFFFF"/>
              </a:highlight>
              <a:latin typeface="Aptos" panose="020B0004020202020204" pitchFamily="34" charset="0"/>
              <a:ea typeface="DengXian" panose="02010600030101010101" pitchFamily="2" charset="-122"/>
              <a:cs typeface="Cordia New" panose="020B0304020202020204" pitchFamily="34" charset="-34"/>
            </a:endParaRPr>
          </a:p>
          <a:p>
            <a:pPr marL="742950" marR="0" lvl="1" indent="-285750">
              <a:lnSpc>
                <a:spcPct val="115000"/>
              </a:lnSpc>
              <a:spcBef>
                <a:spcPts val="600"/>
              </a:spcBef>
              <a:spcAft>
                <a:spcPts val="600"/>
              </a:spcAft>
              <a:buSzPts val="1000"/>
              <a:buFont typeface="Symbol" panose="05050102010706020507" pitchFamily="18" charset="2"/>
              <a:buChar char=""/>
              <a:tabLst>
                <a:tab pos="914400" algn="l"/>
              </a:tabLst>
            </a:pPr>
            <a:r>
              <a:rPr lang="en-US" sz="1200" kern="0" dirty="0">
                <a:solidFill>
                  <a:srgbClr val="0D0D0D"/>
                </a:solidFill>
                <a:effectLst/>
                <a:highlight>
                  <a:srgbClr val="FFFFFF"/>
                </a:highlight>
                <a:latin typeface="Segoe UI" panose="020B0502040204020203" pitchFamily="34" charset="0"/>
                <a:ea typeface="Times New Roman" panose="02020603050405020304" pitchFamily="18" charset="0"/>
                <a:cs typeface="Cordia New" panose="020B0304020202020204" pitchFamily="34" charset="-34"/>
              </a:rPr>
              <a:t>Enhances overall business efficiency</a:t>
            </a:r>
            <a:endParaRPr lang="en-US" sz="1200" kern="100" dirty="0">
              <a:solidFill>
                <a:srgbClr val="0D0D0D"/>
              </a:solidFill>
              <a:effectLst/>
              <a:highlight>
                <a:srgbClr val="FFFFFF"/>
              </a:highlight>
              <a:latin typeface="Aptos" panose="020B0004020202020204" pitchFamily="34" charset="0"/>
              <a:ea typeface="DengXian" panose="02010600030101010101" pitchFamily="2" charset="-122"/>
              <a:cs typeface="Cordia New" panose="020B0304020202020204" pitchFamily="34" charset="-34"/>
            </a:endParaRPr>
          </a:p>
          <a:p>
            <a:pPr marL="0" marR="0" lvl="0" indent="0">
              <a:lnSpc>
                <a:spcPct val="115000"/>
              </a:lnSpc>
              <a:spcBef>
                <a:spcPts val="600"/>
              </a:spcBef>
              <a:spcAft>
                <a:spcPts val="600"/>
              </a:spcAft>
              <a:buSzPts val="1000"/>
              <a:buFont typeface="Symbol" panose="05050102010706020507" pitchFamily="18" charset="2"/>
              <a:buNone/>
              <a:tabLst>
                <a:tab pos="457200" algn="l"/>
              </a:tabLst>
            </a:pPr>
            <a:endParaRPr lang="en-US" sz="1200" kern="0" dirty="0">
              <a:solidFill>
                <a:srgbClr val="0D0D0D"/>
              </a:solidFill>
              <a:effectLst/>
              <a:highlight>
                <a:srgbClr val="FFFFFF"/>
              </a:highlight>
              <a:latin typeface="Segoe UI" panose="020B0502040204020203" pitchFamily="34" charset="0"/>
              <a:ea typeface="Times New Roman" panose="02020603050405020304" pitchFamily="18" charset="0"/>
              <a:cs typeface="Cordia New" panose="020B0304020202020204" pitchFamily="34" charset="-34"/>
            </a:endParaRPr>
          </a:p>
          <a:p>
            <a:pPr marL="0" marR="0" lvl="0" indent="0" algn="l" defTabSz="914400" rtl="0" eaLnBrk="1" fontAlgn="auto" latinLnBrk="0" hangingPunct="1">
              <a:lnSpc>
                <a:spcPct val="115000"/>
              </a:lnSpc>
              <a:spcBef>
                <a:spcPts val="600"/>
              </a:spcBef>
              <a:spcAft>
                <a:spcPts val="600"/>
              </a:spcAft>
              <a:buClrTx/>
              <a:buSzPts val="1000"/>
              <a:buFont typeface="Symbol" panose="05050102010706020507" pitchFamily="18" charset="2"/>
              <a:buNone/>
              <a:tabLst>
                <a:tab pos="457200" algn="l"/>
              </a:tabLst>
              <a:defRPr/>
            </a:pPr>
            <a:r>
              <a:rPr lang="en-US" sz="1200" b="1" kern="0" dirty="0">
                <a:solidFill>
                  <a:srgbClr val="0D0D0D"/>
                </a:solidFill>
                <a:effectLst/>
                <a:highlight>
                  <a:srgbClr val="FFFFFF"/>
                </a:highlight>
                <a:latin typeface="Segoe UI" panose="020B0502040204020203" pitchFamily="34" charset="0"/>
                <a:ea typeface="Times New Roman" panose="02020603050405020304" pitchFamily="18" charset="0"/>
                <a:cs typeface="Cordia New" panose="020B0304020202020204" pitchFamily="34" charset="-34"/>
              </a:rPr>
              <a:t>Takeaways</a:t>
            </a:r>
            <a:endParaRPr lang="en-US" sz="1200" kern="100" dirty="0">
              <a:effectLst/>
              <a:highlight>
                <a:srgbClr val="FFFFFF"/>
              </a:highlight>
              <a:latin typeface="Aptos" panose="020B0004020202020204" pitchFamily="34" charset="0"/>
              <a:ea typeface="DengXian" panose="02010600030101010101" pitchFamily="2" charset="-122"/>
              <a:cs typeface="Cordia New" panose="020B0304020202020204" pitchFamily="34" charset="-34"/>
            </a:endParaRPr>
          </a:p>
          <a:p>
            <a:pPr marL="0" marR="0" lvl="0" indent="0">
              <a:lnSpc>
                <a:spcPct val="115000"/>
              </a:lnSpc>
              <a:spcBef>
                <a:spcPts val="600"/>
              </a:spcBef>
              <a:spcAft>
                <a:spcPts val="600"/>
              </a:spcAft>
              <a:buSzPts val="1000"/>
              <a:buFont typeface="Symbol" panose="05050102010706020507" pitchFamily="18" charset="2"/>
              <a:buNone/>
              <a:tabLst>
                <a:tab pos="457200" algn="l"/>
              </a:tabLst>
            </a:pPr>
            <a:endParaRPr lang="en-US" sz="1200" kern="0" dirty="0">
              <a:solidFill>
                <a:srgbClr val="0D0D0D"/>
              </a:solidFill>
              <a:effectLst/>
              <a:highlight>
                <a:srgbClr val="FFFFFF"/>
              </a:highlight>
              <a:latin typeface="Segoe UI" panose="020B0502040204020203" pitchFamily="34" charset="0"/>
              <a:ea typeface="Times New Roman" panose="02020603050405020304" pitchFamily="18" charset="0"/>
              <a:cs typeface="Cordia New" panose="020B0304020202020204" pitchFamily="34" charset="-34"/>
            </a:endParaRPr>
          </a:p>
          <a:p>
            <a:pPr marL="628650" marR="0" lvl="1" indent="-171450">
              <a:lnSpc>
                <a:spcPct val="115000"/>
              </a:lnSpc>
              <a:spcBef>
                <a:spcPts val="600"/>
              </a:spcBef>
              <a:spcAft>
                <a:spcPts val="600"/>
              </a:spcAft>
              <a:buSzPts val="1000"/>
              <a:buFont typeface="Arial" panose="020B0604020202020204" pitchFamily="34" charset="0"/>
              <a:buChar char="•"/>
              <a:tabLst>
                <a:tab pos="457200" algn="l"/>
              </a:tabLst>
            </a:pPr>
            <a:r>
              <a:rPr lang="en-US" sz="1200" kern="0" dirty="0">
                <a:solidFill>
                  <a:srgbClr val="0D0D0D"/>
                </a:solidFill>
                <a:effectLst/>
                <a:highlight>
                  <a:srgbClr val="FFFFFF"/>
                </a:highlight>
                <a:latin typeface="Segoe UI" panose="020B0502040204020203" pitchFamily="34" charset="0"/>
                <a:ea typeface="Times New Roman" panose="02020603050405020304" pitchFamily="18" charset="0"/>
                <a:cs typeface="Cordia New" panose="020B0304020202020204" pitchFamily="34" charset="-34"/>
              </a:rPr>
              <a:t>Accounting and bookkeeping are foundational to the success and sustainability of any business. </a:t>
            </a:r>
          </a:p>
          <a:p>
            <a:pPr marL="628650" marR="0" lvl="1" indent="-171450">
              <a:lnSpc>
                <a:spcPct val="115000"/>
              </a:lnSpc>
              <a:spcBef>
                <a:spcPts val="600"/>
              </a:spcBef>
              <a:spcAft>
                <a:spcPts val="600"/>
              </a:spcAft>
              <a:buSzPts val="1000"/>
              <a:buFont typeface="Arial" panose="020B0604020202020204" pitchFamily="34" charset="0"/>
              <a:buChar char="•"/>
              <a:tabLst>
                <a:tab pos="457200" algn="l"/>
              </a:tabLst>
            </a:pPr>
            <a:r>
              <a:rPr lang="en-US" sz="1200" kern="0" dirty="0">
                <a:solidFill>
                  <a:srgbClr val="0D0D0D"/>
                </a:solidFill>
                <a:effectLst/>
                <a:highlight>
                  <a:srgbClr val="FFFFFF"/>
                </a:highlight>
                <a:latin typeface="Segoe UI" panose="020B0502040204020203" pitchFamily="34" charset="0"/>
                <a:ea typeface="Times New Roman" panose="02020603050405020304" pitchFamily="18" charset="0"/>
                <a:cs typeface="Cordia New" panose="020B0304020202020204" pitchFamily="34" charset="-34"/>
              </a:rPr>
              <a:t>They provide critical insights that help in managing finances effectively and ensuring long-term growth.</a:t>
            </a:r>
            <a:endParaRPr lang="en-US" sz="1200" kern="100" dirty="0">
              <a:solidFill>
                <a:srgbClr val="0D0D0D"/>
              </a:solidFill>
              <a:effectLst/>
              <a:highlight>
                <a:srgbClr val="FFFFFF"/>
              </a:highlight>
              <a:latin typeface="Aptos" panose="020B0004020202020204" pitchFamily="34" charset="0"/>
              <a:ea typeface="DengXian" panose="02010600030101010101" pitchFamily="2" charset="-122"/>
              <a:cs typeface="Cordia New" panose="020B0304020202020204" pitchFamily="34" charset="-34"/>
            </a:endParaRPr>
          </a:p>
          <a:p>
            <a:endParaRPr lang="en-US" dirty="0"/>
          </a:p>
        </p:txBody>
      </p:sp>
      <p:sp>
        <p:nvSpPr>
          <p:cNvPr id="4" name="Slide Number Placeholder 3"/>
          <p:cNvSpPr>
            <a:spLocks noGrp="1"/>
          </p:cNvSpPr>
          <p:nvPr>
            <p:ph type="sldNum" sz="quarter" idx="5"/>
          </p:nvPr>
        </p:nvSpPr>
        <p:spPr/>
        <p:txBody>
          <a:bodyPr/>
          <a:lstStyle/>
          <a:p>
            <a:fld id="{A14AC676-E0D3-4CAE-851D-57FDADE188B3}" type="slidenum">
              <a:rPr lang="en-US" smtClean="0"/>
              <a:t>3</a:t>
            </a:fld>
            <a:endParaRPr lang="en-US"/>
          </a:p>
        </p:txBody>
      </p:sp>
    </p:spTree>
    <p:extLst>
      <p:ext uri="{BB962C8B-B14F-4D97-AF65-F5344CB8AC3E}">
        <p14:creationId xmlns:p14="http://schemas.microsoft.com/office/powerpoint/2010/main" val="2713188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dirty="0">
                <a:solidFill>
                  <a:srgbClr val="000000"/>
                </a:solidFill>
                <a:effectLst/>
                <a:latin typeface="Segoe UI" panose="020B0502040204020203" pitchFamily="34" charset="0"/>
              </a:rPr>
              <a:t>Key Points:</a:t>
            </a:r>
            <a:r>
              <a:rPr lang="en-US" dirty="0"/>
              <a:t> </a:t>
            </a:r>
          </a:p>
          <a:p>
            <a:endParaRPr lang="en-US" sz="1800" b="1" i="0" u="none" strike="noStrike" dirty="0">
              <a:solidFill>
                <a:srgbClr val="000000"/>
              </a:solidFill>
              <a:effectLst/>
              <a:latin typeface="Segoe UI" panose="020B0502040204020203" pitchFamily="34" charset="0"/>
            </a:endParaRPr>
          </a:p>
          <a:p>
            <a:r>
              <a:rPr lang="en-US" sz="1800" b="1" i="0" u="none" strike="noStrike" dirty="0">
                <a:solidFill>
                  <a:srgbClr val="000000"/>
                </a:solidFill>
                <a:effectLst/>
                <a:latin typeface="Segoe UI" panose="020B0502040204020203" pitchFamily="34" charset="0"/>
              </a:rPr>
              <a:t>Importance of Business Financial Services:</a:t>
            </a:r>
            <a:r>
              <a:rPr lang="en-US" dirty="0"/>
              <a:t> </a:t>
            </a:r>
          </a:p>
          <a:p>
            <a:pPr marL="285750" indent="-285750">
              <a:buFont typeface="Arial" panose="020B0604020202020204" pitchFamily="34" charset="0"/>
              <a:buChar char="•"/>
            </a:pPr>
            <a:r>
              <a:rPr lang="en-US" sz="1800" b="0" i="0" u="none" strike="noStrike" dirty="0">
                <a:solidFill>
                  <a:srgbClr val="000000"/>
                </a:solidFill>
                <a:effectLst/>
                <a:latin typeface="Segoe UI" panose="020B0502040204020203" pitchFamily="34" charset="0"/>
              </a:rPr>
              <a:t>Supports business growth and operations.</a:t>
            </a:r>
          </a:p>
          <a:p>
            <a:pPr marL="285750" indent="-285750">
              <a:buFont typeface="Arial" panose="020B0604020202020204" pitchFamily="34" charset="0"/>
              <a:buChar char="•"/>
            </a:pPr>
            <a:r>
              <a:rPr lang="en-US" sz="1800" b="0" i="0" u="none" strike="noStrike" dirty="0">
                <a:solidFill>
                  <a:srgbClr val="000000"/>
                </a:solidFill>
                <a:effectLst/>
                <a:latin typeface="Segoe UI" panose="020B0502040204020203" pitchFamily="34" charset="0"/>
              </a:rPr>
              <a:t>Provides necessary financing for various business needs</a:t>
            </a:r>
            <a:r>
              <a:rPr lang="en-US" dirty="0"/>
              <a:t> </a:t>
            </a:r>
          </a:p>
          <a:p>
            <a:endParaRPr lang="en-US" sz="1800" b="1" i="0" u="none" strike="noStrike" dirty="0">
              <a:solidFill>
                <a:srgbClr val="000000"/>
              </a:solidFill>
              <a:effectLst/>
              <a:latin typeface="Segoe UI" panose="020B0502040204020203" pitchFamily="34" charset="0"/>
            </a:endParaRPr>
          </a:p>
          <a:p>
            <a:r>
              <a:rPr lang="en-US" sz="1800" b="1" i="0" u="none" strike="noStrike" dirty="0">
                <a:solidFill>
                  <a:srgbClr val="000000"/>
                </a:solidFill>
                <a:effectLst/>
                <a:latin typeface="Segoe UI" panose="020B0502040204020203" pitchFamily="34" charset="0"/>
              </a:rPr>
              <a:t>Conclusion:</a:t>
            </a:r>
            <a:r>
              <a:rPr lang="en-US" dirty="0"/>
              <a:t> </a:t>
            </a:r>
          </a:p>
          <a:p>
            <a:pPr marL="285750" indent="-285750">
              <a:buFont typeface="Arial" panose="020B0604020202020204" pitchFamily="34" charset="0"/>
              <a:buChar char="•"/>
            </a:pPr>
            <a:r>
              <a:rPr lang="en-US" sz="1800" b="0" i="0" u="none" strike="noStrike" dirty="0">
                <a:solidFill>
                  <a:srgbClr val="000000"/>
                </a:solidFill>
                <a:effectLst/>
                <a:latin typeface="Segoe UI" panose="020B0502040204020203" pitchFamily="34" charset="0"/>
              </a:rPr>
              <a:t>Understanding and utilizing the right financial services is crucial for the success and sustainability of a business.</a:t>
            </a:r>
            <a:r>
              <a:rPr lang="en-US" dirty="0"/>
              <a:t> </a:t>
            </a:r>
          </a:p>
          <a:p>
            <a:pPr marL="285750" indent="-285750">
              <a:buFont typeface="Arial" panose="020B0604020202020204" pitchFamily="34" charset="0"/>
              <a:buChar char="•"/>
            </a:pPr>
            <a:r>
              <a:rPr lang="en-US" sz="1800" b="0" i="0" u="none" strike="noStrike" dirty="0">
                <a:solidFill>
                  <a:srgbClr val="000000"/>
                </a:solidFill>
                <a:effectLst/>
                <a:latin typeface="Segoe UI" panose="020B0502040204020203" pitchFamily="34" charset="0"/>
              </a:rPr>
              <a:t>Businesses should assess their needs and choose the appropriate financial products.</a:t>
            </a:r>
            <a:r>
              <a:rPr lang="en-US" dirty="0"/>
              <a:t> </a:t>
            </a:r>
          </a:p>
        </p:txBody>
      </p:sp>
      <p:sp>
        <p:nvSpPr>
          <p:cNvPr id="4" name="Slide Number Placeholder 3"/>
          <p:cNvSpPr>
            <a:spLocks noGrp="1"/>
          </p:cNvSpPr>
          <p:nvPr>
            <p:ph type="sldNum" sz="quarter" idx="5"/>
          </p:nvPr>
        </p:nvSpPr>
        <p:spPr/>
        <p:txBody>
          <a:bodyPr/>
          <a:lstStyle/>
          <a:p>
            <a:fld id="{A14AC676-E0D3-4CAE-851D-57FDADE188B3}" type="slidenum">
              <a:rPr lang="en-US" smtClean="0"/>
              <a:t>4</a:t>
            </a:fld>
            <a:endParaRPr lang="en-US"/>
          </a:p>
        </p:txBody>
      </p:sp>
    </p:spTree>
    <p:extLst>
      <p:ext uri="{BB962C8B-B14F-4D97-AF65-F5344CB8AC3E}">
        <p14:creationId xmlns:p14="http://schemas.microsoft.com/office/powerpoint/2010/main" val="3416065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D0D0D"/>
                </a:solidFill>
                <a:effectLst/>
                <a:highlight>
                  <a:srgbClr val="FFFFFF"/>
                </a:highlight>
                <a:latin typeface="Söhne"/>
              </a:rPr>
              <a:t>Key Points:</a:t>
            </a:r>
          </a:p>
          <a:p>
            <a:pPr algn="l"/>
            <a:endParaRPr lang="en-US" b="1" i="0" dirty="0">
              <a:solidFill>
                <a:srgbClr val="0D0D0D"/>
              </a:solidFill>
              <a:effectLst/>
              <a:highlight>
                <a:srgbClr val="FFFFFF"/>
              </a:highlight>
              <a:latin typeface="Söhne"/>
            </a:endParaRPr>
          </a:p>
          <a:p>
            <a:pPr algn="l">
              <a:buFont typeface="Arial" panose="020B0604020202020204" pitchFamily="34" charset="0"/>
              <a:buNone/>
            </a:pPr>
            <a:r>
              <a:rPr lang="en-US" b="1" i="0" dirty="0">
                <a:solidFill>
                  <a:srgbClr val="0D0D0D"/>
                </a:solidFill>
                <a:effectLst/>
                <a:highlight>
                  <a:srgbClr val="FFFFFF"/>
                </a:highlight>
                <a:latin typeface="Söhne"/>
              </a:rPr>
              <a:t>Accounts Receivables:</a:t>
            </a:r>
            <a:endParaRPr lang="en-US" b="0" i="0" dirty="0">
              <a:solidFill>
                <a:srgbClr val="0D0D0D"/>
              </a:solidFill>
              <a:effectLst/>
              <a:highlight>
                <a:srgbClr val="FFFFFF"/>
              </a:highlight>
              <a:latin typeface="Söhne"/>
            </a:endParaRPr>
          </a:p>
          <a:p>
            <a:pPr marL="742950" lvl="1" indent="-285750" algn="l">
              <a:buFont typeface="Arial" panose="020B0604020202020204" pitchFamily="34" charset="0"/>
              <a:buChar char="•"/>
            </a:pPr>
            <a:r>
              <a:rPr lang="en-US" b="0" i="0" dirty="0">
                <a:solidFill>
                  <a:srgbClr val="0D0D0D"/>
                </a:solidFill>
                <a:effectLst/>
                <a:highlight>
                  <a:srgbClr val="FFFFFF"/>
                </a:highlight>
                <a:latin typeface="Söhne"/>
              </a:rPr>
              <a:t>Reflects sales made on credit.</a:t>
            </a:r>
          </a:p>
          <a:p>
            <a:pPr marL="742950" lvl="1" indent="-285750" algn="l">
              <a:buFont typeface="Arial" panose="020B0604020202020204" pitchFamily="34" charset="0"/>
              <a:buChar char="•"/>
            </a:pPr>
            <a:r>
              <a:rPr lang="en-US" b="0" i="0" dirty="0">
                <a:solidFill>
                  <a:srgbClr val="0D0D0D"/>
                </a:solidFill>
                <a:effectLst/>
                <a:highlight>
                  <a:srgbClr val="FFFFFF"/>
                </a:highlight>
                <a:latin typeface="Söhne"/>
              </a:rPr>
              <a:t>Critical for assessing the liquidity of the company.</a:t>
            </a:r>
          </a:p>
          <a:p>
            <a:pPr marL="742950" lvl="1" indent="-285750" algn="l">
              <a:buFont typeface="Arial" panose="020B0604020202020204" pitchFamily="34" charset="0"/>
              <a:buChar char="•"/>
            </a:pPr>
            <a:endParaRPr lang="en-US" b="0" i="0" dirty="0">
              <a:solidFill>
                <a:srgbClr val="0D0D0D"/>
              </a:solidFill>
              <a:effectLst/>
              <a:highlight>
                <a:srgbClr val="FFFFFF"/>
              </a:highlight>
              <a:latin typeface="Söhne"/>
            </a:endParaRPr>
          </a:p>
          <a:p>
            <a:pPr algn="l">
              <a:buFont typeface="Arial" panose="020B0604020202020204" pitchFamily="34" charset="0"/>
              <a:buNone/>
            </a:pPr>
            <a:r>
              <a:rPr lang="en-US" b="1" i="0" dirty="0">
                <a:solidFill>
                  <a:srgbClr val="0D0D0D"/>
                </a:solidFill>
                <a:effectLst/>
                <a:highlight>
                  <a:srgbClr val="FFFFFF"/>
                </a:highlight>
                <a:latin typeface="Söhne"/>
              </a:rPr>
              <a:t>Accounts Payables:</a:t>
            </a:r>
            <a:endParaRPr lang="en-US" b="0" i="0" dirty="0">
              <a:solidFill>
                <a:srgbClr val="0D0D0D"/>
              </a:solidFill>
              <a:effectLst/>
              <a:highlight>
                <a:srgbClr val="FFFFFF"/>
              </a:highlight>
              <a:latin typeface="Söhne"/>
            </a:endParaRPr>
          </a:p>
          <a:p>
            <a:pPr marL="742950" lvl="1" indent="-285750" algn="l">
              <a:buFont typeface="Arial" panose="020B0604020202020204" pitchFamily="34" charset="0"/>
              <a:buChar char="•"/>
            </a:pPr>
            <a:r>
              <a:rPr lang="en-US" b="0" i="0" dirty="0">
                <a:solidFill>
                  <a:srgbClr val="0D0D0D"/>
                </a:solidFill>
                <a:effectLst/>
                <a:highlight>
                  <a:srgbClr val="FFFFFF"/>
                </a:highlight>
                <a:latin typeface="Söhne"/>
              </a:rPr>
              <a:t>Reflects the company's obligations to pay off short-term debts.</a:t>
            </a:r>
          </a:p>
          <a:p>
            <a:pPr marL="742950" lvl="1" indent="-285750" algn="l">
              <a:buFont typeface="Arial" panose="020B0604020202020204" pitchFamily="34" charset="0"/>
              <a:buChar char="•"/>
            </a:pPr>
            <a:r>
              <a:rPr lang="en-US" b="0" i="0" dirty="0">
                <a:solidFill>
                  <a:srgbClr val="0D0D0D"/>
                </a:solidFill>
                <a:effectLst/>
                <a:highlight>
                  <a:srgbClr val="FFFFFF"/>
                </a:highlight>
                <a:latin typeface="Söhne"/>
              </a:rPr>
              <a:t>Important for maintaining good supplier relationships.</a:t>
            </a:r>
          </a:p>
          <a:p>
            <a:pPr algn="l">
              <a:buFont typeface="Arial" panose="020B0604020202020204" pitchFamily="34" charset="0"/>
              <a:buNone/>
            </a:pPr>
            <a:endParaRPr lang="en-US" b="0" i="0" dirty="0">
              <a:solidFill>
                <a:srgbClr val="0D0D0D"/>
              </a:solidFill>
              <a:effectLst/>
              <a:highlight>
                <a:srgbClr val="FFFFFF"/>
              </a:highlight>
              <a:latin typeface="Söhne"/>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0" dirty="0">
                <a:solidFill>
                  <a:srgbClr val="0D0D0D"/>
                </a:solidFill>
                <a:effectLst/>
                <a:highlight>
                  <a:srgbClr val="FFFFFF"/>
                </a:highlight>
                <a:latin typeface="Segoe UI" panose="020B0502040204020203" pitchFamily="34" charset="0"/>
                <a:ea typeface="Times New Roman" panose="02020603050405020304" pitchFamily="18" charset="0"/>
                <a:cs typeface="Cordia New" panose="020B0304020202020204" pitchFamily="34" charset="-34"/>
              </a:rPr>
              <a:t>Takeaways</a:t>
            </a:r>
            <a:endParaRPr lang="en-US" sz="1200" kern="100" dirty="0">
              <a:effectLst/>
              <a:highlight>
                <a:srgbClr val="FFFFFF"/>
              </a:highlight>
              <a:latin typeface="Aptos" panose="020B0004020202020204" pitchFamily="34" charset="0"/>
              <a:ea typeface="DengXian" panose="02010600030101010101" pitchFamily="2" charset="-122"/>
              <a:cs typeface="Cordia New" panose="020B0304020202020204" pitchFamily="34" charset="-34"/>
            </a:endParaRPr>
          </a:p>
          <a:p>
            <a:pPr algn="l">
              <a:buFont typeface="Arial" panose="020B0604020202020204" pitchFamily="34" charset="0"/>
              <a:buNone/>
            </a:pPr>
            <a:endParaRPr lang="en-US" b="0" i="0" dirty="0">
              <a:solidFill>
                <a:srgbClr val="0D0D0D"/>
              </a:solidFill>
              <a:effectLst/>
              <a:highlight>
                <a:srgbClr val="FFFFFF"/>
              </a:highlight>
              <a:latin typeface="Söhne"/>
            </a:endParaRPr>
          </a:p>
          <a:p>
            <a:pPr marL="171450" indent="-171450" algn="l">
              <a:buFont typeface="Arial" panose="020B0604020202020204" pitchFamily="34" charset="0"/>
              <a:buChar char="•"/>
            </a:pPr>
            <a:r>
              <a:rPr lang="en-US" b="0" i="0" dirty="0">
                <a:solidFill>
                  <a:srgbClr val="0D0D0D"/>
                </a:solidFill>
                <a:effectLst/>
                <a:highlight>
                  <a:srgbClr val="FFFFFF"/>
                </a:highlight>
                <a:latin typeface="Söhne"/>
              </a:rPr>
              <a:t>Both AR and AP are crucial for maintaining healthy financial operations. </a:t>
            </a:r>
          </a:p>
          <a:p>
            <a:pPr marL="171450" indent="-171450" algn="l">
              <a:buFont typeface="Arial" panose="020B0604020202020204" pitchFamily="34" charset="0"/>
              <a:buChar char="•"/>
            </a:pPr>
            <a:r>
              <a:rPr lang="en-US" b="0" i="0" dirty="0">
                <a:solidFill>
                  <a:srgbClr val="0D0D0D"/>
                </a:solidFill>
                <a:effectLst/>
                <a:highlight>
                  <a:srgbClr val="FFFFFF"/>
                </a:highlight>
                <a:latin typeface="Söhne"/>
              </a:rPr>
              <a:t>Effective management of AR and AP ensures good cash flow and financial stability.</a:t>
            </a:r>
          </a:p>
          <a:p>
            <a:endParaRPr lang="en-US" dirty="0"/>
          </a:p>
        </p:txBody>
      </p:sp>
      <p:sp>
        <p:nvSpPr>
          <p:cNvPr id="4" name="Slide Number Placeholder 3"/>
          <p:cNvSpPr>
            <a:spLocks noGrp="1"/>
          </p:cNvSpPr>
          <p:nvPr>
            <p:ph type="sldNum" sz="quarter" idx="5"/>
          </p:nvPr>
        </p:nvSpPr>
        <p:spPr/>
        <p:txBody>
          <a:bodyPr/>
          <a:lstStyle/>
          <a:p>
            <a:fld id="{A14AC676-E0D3-4CAE-851D-57FDADE188B3}" type="slidenum">
              <a:rPr lang="en-US" smtClean="0"/>
              <a:t>5</a:t>
            </a:fld>
            <a:endParaRPr lang="en-US"/>
          </a:p>
        </p:txBody>
      </p:sp>
    </p:spTree>
    <p:extLst>
      <p:ext uri="{BB962C8B-B14F-4D97-AF65-F5344CB8AC3E}">
        <p14:creationId xmlns:p14="http://schemas.microsoft.com/office/powerpoint/2010/main" val="1646866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200" b="1" kern="0" dirty="0">
                <a:solidFill>
                  <a:srgbClr val="0D0D0D"/>
                </a:solidFill>
                <a:effectLst/>
                <a:highlight>
                  <a:srgbClr val="FFFFFF"/>
                </a:highlight>
                <a:latin typeface="Segoe UI" panose="020B0502040204020203" pitchFamily="34" charset="0"/>
                <a:ea typeface="Times New Roman" panose="02020603050405020304" pitchFamily="18" charset="0"/>
                <a:cs typeface="Cordia New" panose="020B0304020202020204" pitchFamily="34" charset="-34"/>
              </a:rPr>
              <a:t>Key Points:</a:t>
            </a:r>
          </a:p>
          <a:p>
            <a:pPr marL="0" marR="0">
              <a:lnSpc>
                <a:spcPct val="115000"/>
              </a:lnSpc>
              <a:spcBef>
                <a:spcPts val="0"/>
              </a:spcBef>
              <a:spcAft>
                <a:spcPts val="800"/>
              </a:spcAft>
            </a:pPr>
            <a:endParaRPr lang="en-US" sz="1200" kern="100" dirty="0">
              <a:effectLst/>
              <a:highlight>
                <a:srgbClr val="FFFFFF"/>
              </a:highlight>
              <a:latin typeface="Aptos" panose="020B0004020202020204" pitchFamily="34" charset="0"/>
              <a:ea typeface="DengXian" panose="02010600030101010101" pitchFamily="2" charset="-122"/>
              <a:cs typeface="Cordia New" panose="020B0304020202020204" pitchFamily="34" charset="-34"/>
            </a:endParaRPr>
          </a:p>
          <a:p>
            <a:pPr marL="0" marR="0" lvl="0" indent="0">
              <a:lnSpc>
                <a:spcPct val="115000"/>
              </a:lnSpc>
              <a:spcBef>
                <a:spcPts val="1500"/>
              </a:spcBef>
              <a:spcAft>
                <a:spcPts val="900"/>
              </a:spcAft>
              <a:buSzPts val="1000"/>
              <a:buFont typeface="Symbol" panose="05050102010706020507" pitchFamily="18" charset="2"/>
              <a:buNone/>
              <a:tabLst>
                <a:tab pos="457200" algn="l"/>
              </a:tabLst>
            </a:pPr>
            <a:r>
              <a:rPr lang="en-US" sz="1200" b="1" kern="0" dirty="0">
                <a:solidFill>
                  <a:srgbClr val="0D0D0D"/>
                </a:solidFill>
                <a:effectLst/>
                <a:highlight>
                  <a:srgbClr val="FFFFFF"/>
                </a:highlight>
                <a:latin typeface="Segoe UI" panose="020B0502040204020203" pitchFamily="34" charset="0"/>
                <a:ea typeface="Times New Roman" panose="02020603050405020304" pitchFamily="18" charset="0"/>
                <a:cs typeface="Cordia New" panose="020B0304020202020204" pitchFamily="34" charset="-34"/>
              </a:rPr>
              <a:t>Categorization of Transactions:</a:t>
            </a:r>
            <a:endParaRPr lang="en-US" sz="1200" kern="100" dirty="0">
              <a:solidFill>
                <a:srgbClr val="0D0D0D"/>
              </a:solidFill>
              <a:effectLst/>
              <a:highlight>
                <a:srgbClr val="FFFFFF"/>
              </a:highlight>
              <a:latin typeface="Aptos" panose="020B0004020202020204" pitchFamily="34" charset="0"/>
              <a:ea typeface="DengXian" panose="02010600030101010101" pitchFamily="2" charset="-122"/>
              <a:cs typeface="Cordia New" panose="020B0304020202020204" pitchFamily="34" charset="-34"/>
            </a:endParaRPr>
          </a:p>
          <a:p>
            <a:pPr marL="742950" marR="0" lvl="1" indent="-285750">
              <a:lnSpc>
                <a:spcPct val="115000"/>
              </a:lnSpc>
              <a:spcBef>
                <a:spcPts val="600"/>
              </a:spcBef>
              <a:spcAft>
                <a:spcPts val="600"/>
              </a:spcAft>
              <a:buSzPts val="1000"/>
              <a:buFont typeface="Symbol" panose="05050102010706020507" pitchFamily="18" charset="2"/>
              <a:buChar char=""/>
              <a:tabLst>
                <a:tab pos="914400" algn="l"/>
              </a:tabLst>
            </a:pPr>
            <a:r>
              <a:rPr lang="en-US" sz="1200" kern="0" dirty="0">
                <a:solidFill>
                  <a:srgbClr val="0D0D0D"/>
                </a:solidFill>
                <a:effectLst/>
                <a:highlight>
                  <a:srgbClr val="FFFFFF"/>
                </a:highlight>
                <a:latin typeface="Segoe UI" panose="020B0502040204020203" pitchFamily="34" charset="0"/>
                <a:ea typeface="Times New Roman" panose="02020603050405020304" pitchFamily="18" charset="0"/>
                <a:cs typeface="Cordia New" panose="020B0304020202020204" pitchFamily="34" charset="-34"/>
              </a:rPr>
              <a:t>Ensures accurate financial reporting.</a:t>
            </a:r>
            <a:endParaRPr lang="en-US" sz="1200" kern="100" dirty="0">
              <a:solidFill>
                <a:srgbClr val="0D0D0D"/>
              </a:solidFill>
              <a:effectLst/>
              <a:highlight>
                <a:srgbClr val="FFFFFF"/>
              </a:highlight>
              <a:latin typeface="Aptos" panose="020B0004020202020204" pitchFamily="34" charset="0"/>
              <a:ea typeface="DengXian" panose="02010600030101010101" pitchFamily="2" charset="-122"/>
              <a:cs typeface="Cordia New" panose="020B0304020202020204" pitchFamily="34" charset="-34"/>
            </a:endParaRPr>
          </a:p>
          <a:p>
            <a:pPr marL="742950" marR="0" lvl="1" indent="-285750">
              <a:lnSpc>
                <a:spcPct val="115000"/>
              </a:lnSpc>
              <a:spcBef>
                <a:spcPts val="600"/>
              </a:spcBef>
              <a:spcAft>
                <a:spcPts val="600"/>
              </a:spcAft>
              <a:buSzPts val="1000"/>
              <a:buFont typeface="Symbol" panose="05050102010706020507" pitchFamily="18" charset="2"/>
              <a:buChar char=""/>
              <a:tabLst>
                <a:tab pos="914400" algn="l"/>
              </a:tabLst>
            </a:pPr>
            <a:r>
              <a:rPr lang="en-US" sz="1200" kern="0" dirty="0">
                <a:solidFill>
                  <a:srgbClr val="0D0D0D"/>
                </a:solidFill>
                <a:effectLst/>
                <a:highlight>
                  <a:srgbClr val="FFFFFF"/>
                </a:highlight>
                <a:latin typeface="Segoe UI" panose="020B0502040204020203" pitchFamily="34" charset="0"/>
                <a:ea typeface="Times New Roman" panose="02020603050405020304" pitchFamily="18" charset="0"/>
                <a:cs typeface="Cordia New" panose="020B0304020202020204" pitchFamily="34" charset="-34"/>
              </a:rPr>
              <a:t>Helps in financial analysis and decision-making.</a:t>
            </a:r>
          </a:p>
          <a:p>
            <a:pPr marL="742950" marR="0" lvl="1" indent="-285750">
              <a:lnSpc>
                <a:spcPct val="115000"/>
              </a:lnSpc>
              <a:spcBef>
                <a:spcPts val="600"/>
              </a:spcBef>
              <a:spcAft>
                <a:spcPts val="600"/>
              </a:spcAft>
              <a:buSzPts val="1000"/>
              <a:buFont typeface="Symbol" panose="05050102010706020507" pitchFamily="18" charset="2"/>
              <a:buChar char=""/>
              <a:tabLst>
                <a:tab pos="914400" algn="l"/>
              </a:tabLst>
            </a:pPr>
            <a:endParaRPr lang="en-US" sz="1200" kern="100" dirty="0">
              <a:solidFill>
                <a:srgbClr val="0D0D0D"/>
              </a:solidFill>
              <a:effectLst/>
              <a:highlight>
                <a:srgbClr val="FFFFFF"/>
              </a:highlight>
              <a:latin typeface="Aptos" panose="020B0004020202020204" pitchFamily="34" charset="0"/>
              <a:ea typeface="DengXian" panose="02010600030101010101" pitchFamily="2" charset="-122"/>
              <a:cs typeface="Cordia New" panose="020B0304020202020204" pitchFamily="34" charset="-34"/>
            </a:endParaRPr>
          </a:p>
          <a:p>
            <a:pPr marL="0" marR="0" lvl="0" indent="0">
              <a:lnSpc>
                <a:spcPct val="115000"/>
              </a:lnSpc>
              <a:spcBef>
                <a:spcPts val="1500"/>
              </a:spcBef>
              <a:spcAft>
                <a:spcPts val="900"/>
              </a:spcAft>
              <a:buSzPts val="1000"/>
              <a:buFont typeface="Symbol" panose="05050102010706020507" pitchFamily="18" charset="2"/>
              <a:buNone/>
              <a:tabLst>
                <a:tab pos="457200" algn="l"/>
              </a:tabLst>
            </a:pPr>
            <a:r>
              <a:rPr lang="en-US" sz="1200" b="1" kern="0" dirty="0">
                <a:solidFill>
                  <a:srgbClr val="0D0D0D"/>
                </a:solidFill>
                <a:effectLst/>
                <a:highlight>
                  <a:srgbClr val="FFFFFF"/>
                </a:highlight>
                <a:latin typeface="Segoe UI" panose="020B0502040204020203" pitchFamily="34" charset="0"/>
                <a:ea typeface="Times New Roman" panose="02020603050405020304" pitchFamily="18" charset="0"/>
                <a:cs typeface="Cordia New" panose="020B0304020202020204" pitchFamily="34" charset="-34"/>
              </a:rPr>
              <a:t>Impact on Financial Statements:</a:t>
            </a:r>
            <a:endParaRPr lang="en-US" sz="1200" kern="100" dirty="0">
              <a:solidFill>
                <a:srgbClr val="0D0D0D"/>
              </a:solidFill>
              <a:effectLst/>
              <a:highlight>
                <a:srgbClr val="FFFFFF"/>
              </a:highlight>
              <a:latin typeface="Aptos" panose="020B0004020202020204" pitchFamily="34" charset="0"/>
              <a:ea typeface="DengXian" panose="02010600030101010101" pitchFamily="2" charset="-122"/>
              <a:cs typeface="Cordia New" panose="020B0304020202020204" pitchFamily="34" charset="-34"/>
            </a:endParaRPr>
          </a:p>
          <a:p>
            <a:pPr marL="742950" marR="0" lvl="1" indent="-285750">
              <a:lnSpc>
                <a:spcPct val="115000"/>
              </a:lnSpc>
              <a:spcBef>
                <a:spcPts val="600"/>
              </a:spcBef>
              <a:spcAft>
                <a:spcPts val="600"/>
              </a:spcAft>
              <a:buSzPts val="1000"/>
              <a:buFont typeface="Symbol" panose="05050102010706020507" pitchFamily="18" charset="2"/>
              <a:buChar char=""/>
              <a:tabLst>
                <a:tab pos="914400" algn="l"/>
              </a:tabLst>
            </a:pPr>
            <a:r>
              <a:rPr lang="en-US" sz="1200" kern="0" dirty="0">
                <a:solidFill>
                  <a:srgbClr val="0D0D0D"/>
                </a:solidFill>
                <a:effectLst/>
                <a:highlight>
                  <a:srgbClr val="FFFFFF"/>
                </a:highlight>
                <a:latin typeface="Segoe UI" panose="020B0502040204020203" pitchFamily="34" charset="0"/>
                <a:ea typeface="Times New Roman" panose="02020603050405020304" pitchFamily="18" charset="0"/>
                <a:cs typeface="Cordia New" panose="020B0304020202020204" pitchFamily="34" charset="-34"/>
              </a:rPr>
              <a:t>Accurate categorization affects the balance sheet, income statement, and cash flow statement.</a:t>
            </a:r>
            <a:endParaRPr lang="en-US" sz="1200" kern="100" dirty="0">
              <a:solidFill>
                <a:srgbClr val="0D0D0D"/>
              </a:solidFill>
              <a:effectLst/>
              <a:highlight>
                <a:srgbClr val="FFFFFF"/>
              </a:highlight>
              <a:latin typeface="Aptos" panose="020B0004020202020204" pitchFamily="34" charset="0"/>
              <a:ea typeface="DengXian" panose="02010600030101010101" pitchFamily="2" charset="-122"/>
              <a:cs typeface="Cordia New" panose="020B0304020202020204" pitchFamily="34" charset="-34"/>
            </a:endParaRPr>
          </a:p>
          <a:p>
            <a:pPr marL="742950" marR="0" lvl="1" indent="-285750">
              <a:lnSpc>
                <a:spcPct val="115000"/>
              </a:lnSpc>
              <a:spcBef>
                <a:spcPts val="600"/>
              </a:spcBef>
              <a:spcAft>
                <a:spcPts val="600"/>
              </a:spcAft>
              <a:buSzPts val="1000"/>
              <a:buFont typeface="Symbol" panose="05050102010706020507" pitchFamily="18" charset="2"/>
              <a:buChar char=""/>
              <a:tabLst>
                <a:tab pos="914400" algn="l"/>
              </a:tabLst>
            </a:pPr>
            <a:r>
              <a:rPr lang="en-US" sz="1200" kern="0" dirty="0">
                <a:solidFill>
                  <a:srgbClr val="0D0D0D"/>
                </a:solidFill>
                <a:effectLst/>
                <a:highlight>
                  <a:srgbClr val="FFFFFF"/>
                </a:highlight>
                <a:latin typeface="Segoe UI" panose="020B0502040204020203" pitchFamily="34" charset="0"/>
                <a:ea typeface="Times New Roman" panose="02020603050405020304" pitchFamily="18" charset="0"/>
                <a:cs typeface="Cordia New" panose="020B0304020202020204" pitchFamily="34" charset="-34"/>
              </a:rPr>
              <a:t>Essential for compliance and financial transparency.</a:t>
            </a:r>
            <a:endParaRPr lang="en-US" sz="1200" kern="100" dirty="0">
              <a:solidFill>
                <a:srgbClr val="0D0D0D"/>
              </a:solidFill>
              <a:effectLst/>
              <a:highlight>
                <a:srgbClr val="FFFFFF"/>
              </a:highlight>
              <a:latin typeface="Aptos" panose="020B0004020202020204" pitchFamily="34" charset="0"/>
              <a:ea typeface="DengXian" panose="02010600030101010101" pitchFamily="2" charset="-122"/>
              <a:cs typeface="Cordia New" panose="020B0304020202020204" pitchFamily="34" charset="-34"/>
            </a:endParaRPr>
          </a:p>
          <a:p>
            <a:pPr marL="0" marR="0">
              <a:lnSpc>
                <a:spcPct val="115000"/>
              </a:lnSpc>
              <a:spcBef>
                <a:spcPts val="0"/>
              </a:spcBef>
              <a:spcAft>
                <a:spcPts val="800"/>
              </a:spcAft>
            </a:pPr>
            <a:endParaRPr lang="en-US" sz="1200" b="1" kern="0" dirty="0">
              <a:solidFill>
                <a:srgbClr val="0D0D0D"/>
              </a:solidFill>
              <a:effectLst/>
              <a:highlight>
                <a:srgbClr val="FFFFFF"/>
              </a:highlight>
              <a:latin typeface="Segoe UI" panose="020B0502040204020203" pitchFamily="34" charset="0"/>
              <a:ea typeface="Times New Roman" panose="02020603050405020304" pitchFamily="18" charset="0"/>
              <a:cs typeface="Cordia New" panose="020B0304020202020204" pitchFamily="34" charset="-34"/>
            </a:endParaRPr>
          </a:p>
          <a:p>
            <a:pPr marL="0" marR="0">
              <a:lnSpc>
                <a:spcPct val="115000"/>
              </a:lnSpc>
              <a:spcBef>
                <a:spcPts val="0"/>
              </a:spcBef>
              <a:spcAft>
                <a:spcPts val="800"/>
              </a:spcAft>
            </a:pPr>
            <a:r>
              <a:rPr lang="en-US" sz="1200" b="1" kern="0" dirty="0">
                <a:solidFill>
                  <a:srgbClr val="0D0D0D"/>
                </a:solidFill>
                <a:effectLst/>
                <a:highlight>
                  <a:srgbClr val="FFFFFF"/>
                </a:highlight>
                <a:latin typeface="Segoe UI" panose="020B0502040204020203" pitchFamily="34" charset="0"/>
                <a:ea typeface="Times New Roman" panose="02020603050405020304" pitchFamily="18" charset="0"/>
                <a:cs typeface="Cordia New" panose="020B0304020202020204" pitchFamily="34" charset="-34"/>
              </a:rPr>
              <a:t>Takeaways</a:t>
            </a:r>
          </a:p>
          <a:p>
            <a:pPr marL="0" marR="0">
              <a:lnSpc>
                <a:spcPct val="115000"/>
              </a:lnSpc>
              <a:spcBef>
                <a:spcPts val="0"/>
              </a:spcBef>
              <a:spcAft>
                <a:spcPts val="800"/>
              </a:spcAft>
            </a:pPr>
            <a:endParaRPr lang="en-US" sz="1200" kern="100" dirty="0">
              <a:effectLst/>
              <a:highlight>
                <a:srgbClr val="FFFFFF"/>
              </a:highlight>
              <a:latin typeface="Aptos" panose="020B0004020202020204" pitchFamily="34" charset="0"/>
              <a:ea typeface="DengXian" panose="02010600030101010101" pitchFamily="2" charset="-122"/>
              <a:cs typeface="Cordia New" panose="020B0304020202020204" pitchFamily="34" charset="-34"/>
            </a:endParaRPr>
          </a:p>
          <a:p>
            <a:pPr marL="342900" marR="0" lvl="0" indent="-342900">
              <a:lnSpc>
                <a:spcPct val="115000"/>
              </a:lnSpc>
              <a:spcBef>
                <a:spcPts val="600"/>
              </a:spcBef>
              <a:spcAft>
                <a:spcPts val="600"/>
              </a:spcAft>
              <a:buSzPts val="1000"/>
              <a:buFont typeface="Symbol" panose="05050102010706020507" pitchFamily="18" charset="2"/>
              <a:buChar char=""/>
              <a:tabLst>
                <a:tab pos="457200" algn="l"/>
              </a:tabLst>
            </a:pPr>
            <a:r>
              <a:rPr lang="en-US" sz="1200" kern="0" dirty="0">
                <a:solidFill>
                  <a:srgbClr val="0D0D0D"/>
                </a:solidFill>
                <a:effectLst/>
                <a:highlight>
                  <a:srgbClr val="FFFFFF"/>
                </a:highlight>
                <a:latin typeface="Segoe UI" panose="020B0502040204020203" pitchFamily="34" charset="0"/>
                <a:ea typeface="Times New Roman" panose="02020603050405020304" pitchFamily="18" charset="0"/>
                <a:cs typeface="Cordia New" panose="020B0304020202020204" pitchFamily="34" charset="-34"/>
              </a:rPr>
              <a:t>Proper categorization of transactions is vital for maintaining accurate financial records.</a:t>
            </a:r>
            <a:endParaRPr lang="en-US" sz="1200" kern="100" dirty="0">
              <a:solidFill>
                <a:srgbClr val="0D0D0D"/>
              </a:solidFill>
              <a:effectLst/>
              <a:highlight>
                <a:srgbClr val="FFFFFF"/>
              </a:highlight>
              <a:latin typeface="Aptos" panose="020B0004020202020204" pitchFamily="34" charset="0"/>
              <a:ea typeface="DengXian" panose="02010600030101010101" pitchFamily="2" charset="-122"/>
              <a:cs typeface="Cordia New" panose="020B0304020202020204" pitchFamily="34" charset="-34"/>
            </a:endParaRPr>
          </a:p>
          <a:p>
            <a:pPr marL="342900" marR="0" lvl="0" indent="-342900">
              <a:lnSpc>
                <a:spcPct val="115000"/>
              </a:lnSpc>
              <a:spcBef>
                <a:spcPts val="600"/>
              </a:spcBef>
              <a:spcAft>
                <a:spcPts val="600"/>
              </a:spcAft>
              <a:buSzPts val="1000"/>
              <a:buFont typeface="Symbol" panose="05050102010706020507" pitchFamily="18" charset="2"/>
              <a:buChar char=""/>
              <a:tabLst>
                <a:tab pos="457200" algn="l"/>
              </a:tabLst>
            </a:pPr>
            <a:r>
              <a:rPr lang="en-US" sz="1200" kern="0" dirty="0">
                <a:solidFill>
                  <a:srgbClr val="0D0D0D"/>
                </a:solidFill>
                <a:effectLst/>
                <a:highlight>
                  <a:srgbClr val="FFFFFF"/>
                </a:highlight>
                <a:latin typeface="Segoe UI" panose="020B0502040204020203" pitchFamily="34" charset="0"/>
                <a:ea typeface="Times New Roman" panose="02020603050405020304" pitchFamily="18" charset="0"/>
                <a:cs typeface="Cordia New" panose="020B0304020202020204" pitchFamily="34" charset="-34"/>
              </a:rPr>
              <a:t>It aids in effective financial management and planning.</a:t>
            </a:r>
            <a:endParaRPr lang="en-US" sz="1200" kern="100" dirty="0">
              <a:solidFill>
                <a:srgbClr val="0D0D0D"/>
              </a:solidFill>
              <a:effectLst/>
              <a:highlight>
                <a:srgbClr val="FFFFFF"/>
              </a:highlight>
              <a:latin typeface="Aptos" panose="020B0004020202020204" pitchFamily="34" charset="0"/>
              <a:ea typeface="DengXian" panose="02010600030101010101" pitchFamily="2" charset="-122"/>
              <a:cs typeface="Cordia New" panose="020B0304020202020204" pitchFamily="34" charset="-34"/>
            </a:endParaRPr>
          </a:p>
          <a:p>
            <a:endParaRPr lang="en-US" dirty="0"/>
          </a:p>
        </p:txBody>
      </p:sp>
      <p:sp>
        <p:nvSpPr>
          <p:cNvPr id="4" name="Slide Number Placeholder 3"/>
          <p:cNvSpPr>
            <a:spLocks noGrp="1"/>
          </p:cNvSpPr>
          <p:nvPr>
            <p:ph type="sldNum" sz="quarter" idx="5"/>
          </p:nvPr>
        </p:nvSpPr>
        <p:spPr/>
        <p:txBody>
          <a:bodyPr/>
          <a:lstStyle/>
          <a:p>
            <a:fld id="{A14AC676-E0D3-4CAE-851D-57FDADE188B3}" type="slidenum">
              <a:rPr lang="en-US" smtClean="0"/>
              <a:t>6</a:t>
            </a:fld>
            <a:endParaRPr lang="en-US"/>
          </a:p>
        </p:txBody>
      </p:sp>
    </p:spTree>
    <p:extLst>
      <p:ext uri="{BB962C8B-B14F-4D97-AF65-F5344CB8AC3E}">
        <p14:creationId xmlns:p14="http://schemas.microsoft.com/office/powerpoint/2010/main" val="2550425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AC676-E0D3-4CAE-851D-57FDADE188B3}" type="slidenum">
              <a:rPr lang="en-US" smtClean="0"/>
              <a:t>7</a:t>
            </a:fld>
            <a:endParaRPr lang="en-US"/>
          </a:p>
        </p:txBody>
      </p:sp>
    </p:spTree>
    <p:extLst>
      <p:ext uri="{BB962C8B-B14F-4D97-AF65-F5344CB8AC3E}">
        <p14:creationId xmlns:p14="http://schemas.microsoft.com/office/powerpoint/2010/main" val="797423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dirty="0">
                <a:solidFill>
                  <a:srgbClr val="000000"/>
                </a:solidFill>
                <a:effectLst/>
                <a:latin typeface="Segoe UI" panose="020B0502040204020203" pitchFamily="34" charset="0"/>
              </a:rPr>
              <a:t>Key Points:</a:t>
            </a:r>
            <a:r>
              <a:rPr lang="en-US" dirty="0"/>
              <a:t> </a:t>
            </a:r>
          </a:p>
          <a:p>
            <a:endParaRPr lang="en-US" dirty="0"/>
          </a:p>
          <a:p>
            <a:r>
              <a:rPr lang="en-US" sz="1800" b="1" i="0" u="none" strike="noStrike" dirty="0">
                <a:solidFill>
                  <a:srgbClr val="000000"/>
                </a:solidFill>
                <a:effectLst/>
                <a:latin typeface="Segoe UI" panose="020B0502040204020203" pitchFamily="34" charset="0"/>
              </a:rPr>
              <a:t>Importance of Bank Reconciliation:</a:t>
            </a:r>
            <a:r>
              <a:rPr lang="en-US" dirty="0"/>
              <a:t> </a:t>
            </a:r>
          </a:p>
          <a:p>
            <a:pPr marL="285750" indent="-285750">
              <a:buFont typeface="Arial" panose="020B0604020202020204" pitchFamily="34" charset="0"/>
              <a:buChar char="•"/>
            </a:pPr>
            <a:r>
              <a:rPr lang="en-US" sz="1800" b="0" i="0" u="none" strike="noStrike" dirty="0">
                <a:solidFill>
                  <a:srgbClr val="000000"/>
                </a:solidFill>
                <a:effectLst/>
                <a:latin typeface="Segoe UI" panose="020B0502040204020203" pitchFamily="34" charset="0"/>
              </a:rPr>
              <a:t>Ensures accuracy of financial records.</a:t>
            </a:r>
            <a:r>
              <a:rPr lang="en-US" dirty="0"/>
              <a:t> </a:t>
            </a:r>
          </a:p>
          <a:p>
            <a:pPr marL="285750" indent="-285750">
              <a:buFont typeface="Arial" panose="020B0604020202020204" pitchFamily="34" charset="0"/>
              <a:buChar char="•"/>
            </a:pPr>
            <a:r>
              <a:rPr lang="en-US" sz="1800" b="0" i="0" u="none" strike="noStrike" dirty="0">
                <a:solidFill>
                  <a:srgbClr val="000000"/>
                </a:solidFill>
                <a:effectLst/>
                <a:latin typeface="Segoe UI" panose="020B0502040204020203" pitchFamily="34" charset="0"/>
              </a:rPr>
              <a:t>Detects fraud and errors.</a:t>
            </a:r>
            <a:r>
              <a:rPr lang="en-US" dirty="0"/>
              <a:t> </a:t>
            </a:r>
          </a:p>
          <a:p>
            <a:pPr marL="285750" indent="-285750">
              <a:buFont typeface="Arial" panose="020B0604020202020204" pitchFamily="34" charset="0"/>
              <a:buChar char="•"/>
            </a:pPr>
            <a:r>
              <a:rPr lang="en-US" sz="1800" b="0" i="0" u="none" strike="noStrike" dirty="0">
                <a:solidFill>
                  <a:srgbClr val="000000"/>
                </a:solidFill>
                <a:effectLst/>
                <a:latin typeface="Segoe UI" panose="020B0502040204020203" pitchFamily="34" charset="0"/>
              </a:rPr>
              <a:t>Helps in managing cash flow effectively.</a:t>
            </a:r>
            <a:r>
              <a:rPr lang="en-US" dirty="0"/>
              <a:t> </a:t>
            </a:r>
          </a:p>
          <a:p>
            <a:endParaRPr lang="en-US" sz="1800" b="1" i="0" u="none" strike="noStrike" dirty="0">
              <a:solidFill>
                <a:srgbClr val="000000"/>
              </a:solidFill>
              <a:effectLst/>
              <a:latin typeface="Segoe UI" panose="020B0502040204020203" pitchFamily="34" charset="0"/>
            </a:endParaRPr>
          </a:p>
          <a:p>
            <a:r>
              <a:rPr lang="en-US" sz="1800" b="1" i="0" u="none" strike="noStrike" dirty="0">
                <a:solidFill>
                  <a:srgbClr val="000000"/>
                </a:solidFill>
                <a:effectLst/>
                <a:latin typeface="Segoe UI" panose="020B0502040204020203" pitchFamily="34" charset="0"/>
              </a:rPr>
              <a:t>Takeaways:</a:t>
            </a:r>
            <a:r>
              <a:rPr lang="en-US" dirty="0"/>
              <a:t> </a:t>
            </a:r>
          </a:p>
          <a:p>
            <a:pPr marL="285750" indent="-285750">
              <a:buFont typeface="Arial" panose="020B0604020202020204" pitchFamily="34" charset="0"/>
              <a:buChar char="•"/>
            </a:pPr>
            <a:r>
              <a:rPr lang="en-US" sz="1800" b="0" i="0" u="none" strike="noStrike" dirty="0">
                <a:solidFill>
                  <a:srgbClr val="000000"/>
                </a:solidFill>
                <a:effectLst/>
                <a:latin typeface="Segoe UI" panose="020B0502040204020203" pitchFamily="34" charset="0"/>
              </a:rPr>
              <a:t>Regular bank reconciliation is essential for maintaining accurate financial records.</a:t>
            </a:r>
            <a:r>
              <a:rPr lang="en-US" dirty="0"/>
              <a:t> </a:t>
            </a:r>
          </a:p>
          <a:p>
            <a:pPr marL="285750" indent="-285750">
              <a:buFont typeface="Arial" panose="020B0604020202020204" pitchFamily="34" charset="0"/>
              <a:buChar char="•"/>
            </a:pPr>
            <a:r>
              <a:rPr lang="en-US" sz="1800" b="0" i="0" u="none" strike="noStrike" dirty="0">
                <a:solidFill>
                  <a:srgbClr val="000000"/>
                </a:solidFill>
                <a:effectLst/>
                <a:latin typeface="Segoe UI" panose="020B0502040204020203" pitchFamily="34" charset="0"/>
              </a:rPr>
              <a:t>It helps in identifying discrepancies and ensuring the financial integrity of the company.</a:t>
            </a:r>
            <a:r>
              <a:rPr lang="en-US" dirty="0"/>
              <a:t> </a:t>
            </a:r>
          </a:p>
        </p:txBody>
      </p:sp>
      <p:sp>
        <p:nvSpPr>
          <p:cNvPr id="4" name="Slide Number Placeholder 3"/>
          <p:cNvSpPr>
            <a:spLocks noGrp="1"/>
          </p:cNvSpPr>
          <p:nvPr>
            <p:ph type="sldNum" sz="quarter" idx="5"/>
          </p:nvPr>
        </p:nvSpPr>
        <p:spPr/>
        <p:txBody>
          <a:bodyPr/>
          <a:lstStyle/>
          <a:p>
            <a:fld id="{A14AC676-E0D3-4CAE-851D-57FDADE188B3}" type="slidenum">
              <a:rPr lang="en-US" smtClean="0"/>
              <a:t>8</a:t>
            </a:fld>
            <a:endParaRPr lang="en-US"/>
          </a:p>
        </p:txBody>
      </p:sp>
    </p:spTree>
    <p:extLst>
      <p:ext uri="{BB962C8B-B14F-4D97-AF65-F5344CB8AC3E}">
        <p14:creationId xmlns:p14="http://schemas.microsoft.com/office/powerpoint/2010/main" val="2391737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dirty="0">
                <a:solidFill>
                  <a:srgbClr val="000000"/>
                </a:solidFill>
                <a:effectLst/>
                <a:latin typeface="Segoe UI" panose="020B0502040204020203" pitchFamily="34" charset="0"/>
              </a:rPr>
              <a:t>Key Points:</a:t>
            </a:r>
            <a:r>
              <a:rPr lang="en-US" dirty="0"/>
              <a:t> </a:t>
            </a:r>
          </a:p>
          <a:p>
            <a:endParaRPr lang="en-US" sz="1800" b="1" i="0" u="none" strike="noStrike" dirty="0">
              <a:solidFill>
                <a:srgbClr val="000000"/>
              </a:solidFill>
              <a:effectLst/>
              <a:latin typeface="Segoe UI" panose="020B0502040204020203" pitchFamily="34" charset="0"/>
            </a:endParaRPr>
          </a:p>
          <a:p>
            <a:r>
              <a:rPr lang="en-US" sz="1800" b="1" i="0" u="none" strike="noStrike" dirty="0">
                <a:solidFill>
                  <a:srgbClr val="000000"/>
                </a:solidFill>
                <a:effectLst/>
                <a:latin typeface="Segoe UI" panose="020B0502040204020203" pitchFamily="34" charset="0"/>
              </a:rPr>
              <a:t>Importance of Income Statement and Profit &amp; Loss Statement </a:t>
            </a:r>
            <a:endParaRPr lang="en-US" dirty="0"/>
          </a:p>
          <a:p>
            <a:pPr marL="285750" indent="-285750">
              <a:buFont typeface="Arial" panose="020B0604020202020204" pitchFamily="34" charset="0"/>
              <a:buChar char="•"/>
            </a:pPr>
            <a:r>
              <a:rPr lang="en-US" sz="1800" b="0" i="0" u="none" strike="noStrike" dirty="0">
                <a:solidFill>
                  <a:srgbClr val="000000"/>
                </a:solidFill>
                <a:effectLst/>
                <a:latin typeface="Segoe UI" panose="020B0502040204020203" pitchFamily="34" charset="0"/>
              </a:rPr>
              <a:t>Provides a summary of the company’s financial performance over a specific period.</a:t>
            </a:r>
            <a:r>
              <a:rPr lang="en-US" dirty="0"/>
              <a:t> </a:t>
            </a:r>
          </a:p>
          <a:p>
            <a:pPr marL="285750" indent="-285750">
              <a:buFont typeface="Arial" panose="020B0604020202020204" pitchFamily="34" charset="0"/>
              <a:buChar char="•"/>
            </a:pPr>
            <a:r>
              <a:rPr lang="en-US" sz="1800" b="0" i="0" u="none" strike="noStrike" dirty="0">
                <a:solidFill>
                  <a:srgbClr val="000000"/>
                </a:solidFill>
                <a:effectLst/>
                <a:latin typeface="Segoe UI" panose="020B0502040204020203" pitchFamily="34" charset="0"/>
              </a:rPr>
              <a:t>Helps in assessing the profitability of the business.</a:t>
            </a:r>
          </a:p>
          <a:p>
            <a:pPr marL="285750" indent="-285750">
              <a:buFont typeface="Arial" panose="020B0604020202020204" pitchFamily="34" charset="0"/>
              <a:buChar char="•"/>
            </a:pPr>
            <a:r>
              <a:rPr lang="en-US" sz="1800" b="0" i="0" u="none" strike="noStrike" dirty="0">
                <a:solidFill>
                  <a:srgbClr val="000000"/>
                </a:solidFill>
                <a:effectLst/>
                <a:latin typeface="Segoe UI" panose="020B0502040204020203" pitchFamily="34" charset="0"/>
              </a:rPr>
              <a:t>Essential for making informed business decisions.</a:t>
            </a:r>
            <a:endParaRPr lang="en-US" dirty="0"/>
          </a:p>
          <a:p>
            <a:endParaRPr lang="en-US" sz="1800" b="1" i="0" u="none" strike="noStrike" dirty="0">
              <a:solidFill>
                <a:srgbClr val="000000"/>
              </a:solidFill>
              <a:effectLst/>
              <a:latin typeface="Segoe UI" panose="020B0502040204020203" pitchFamily="34" charset="0"/>
            </a:endParaRPr>
          </a:p>
          <a:p>
            <a:r>
              <a:rPr lang="en-US" sz="1800" b="1" i="0" u="none" strike="noStrike" dirty="0">
                <a:solidFill>
                  <a:srgbClr val="000000"/>
                </a:solidFill>
                <a:effectLst/>
                <a:latin typeface="Segoe UI" panose="020B0502040204020203" pitchFamily="34" charset="0"/>
              </a:rPr>
              <a:t>Takeaways:</a:t>
            </a:r>
            <a:r>
              <a:rPr lang="en-US" dirty="0"/>
              <a:t> </a:t>
            </a:r>
          </a:p>
          <a:p>
            <a:pPr marL="285750" indent="-285750">
              <a:buFont typeface="Arial" panose="020B0604020202020204" pitchFamily="34" charset="0"/>
              <a:buChar char="•"/>
            </a:pPr>
            <a:r>
              <a:rPr lang="en-US" sz="1800" b="0" i="0" u="none" strike="noStrike" dirty="0">
                <a:solidFill>
                  <a:srgbClr val="000000"/>
                </a:solidFill>
                <a:effectLst/>
                <a:latin typeface="Segoe UI" panose="020B0502040204020203" pitchFamily="34" charset="0"/>
              </a:rPr>
              <a:t>The income statement is a crucial financial document that helps stakeholders understand the company’s financial health.</a:t>
            </a:r>
          </a:p>
          <a:p>
            <a:pPr marL="285750" indent="-285750">
              <a:buFont typeface="Arial" panose="020B0604020202020204" pitchFamily="34" charset="0"/>
              <a:buChar char="•"/>
            </a:pPr>
            <a:r>
              <a:rPr lang="en-US" sz="1800" b="0" i="0" u="none" strike="noStrike" dirty="0">
                <a:solidFill>
                  <a:srgbClr val="000000"/>
                </a:solidFill>
                <a:effectLst/>
                <a:latin typeface="Segoe UI" panose="020B0502040204020203" pitchFamily="34" charset="0"/>
              </a:rPr>
              <a:t>Regular analysis of the income statement aids in strategic planning and performance improvement.</a:t>
            </a:r>
          </a:p>
        </p:txBody>
      </p:sp>
      <p:sp>
        <p:nvSpPr>
          <p:cNvPr id="4" name="Slide Number Placeholder 3"/>
          <p:cNvSpPr>
            <a:spLocks noGrp="1"/>
          </p:cNvSpPr>
          <p:nvPr>
            <p:ph type="sldNum" sz="quarter" idx="5"/>
          </p:nvPr>
        </p:nvSpPr>
        <p:spPr/>
        <p:txBody>
          <a:bodyPr/>
          <a:lstStyle/>
          <a:p>
            <a:fld id="{A14AC676-E0D3-4CAE-851D-57FDADE188B3}" type="slidenum">
              <a:rPr lang="en-US" smtClean="0"/>
              <a:t>9</a:t>
            </a:fld>
            <a:endParaRPr lang="en-US"/>
          </a:p>
        </p:txBody>
      </p:sp>
    </p:spTree>
    <p:extLst>
      <p:ext uri="{BB962C8B-B14F-4D97-AF65-F5344CB8AC3E}">
        <p14:creationId xmlns:p14="http://schemas.microsoft.com/office/powerpoint/2010/main" val="1545218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dirty="0">
                <a:solidFill>
                  <a:srgbClr val="000000"/>
                </a:solidFill>
                <a:effectLst/>
                <a:latin typeface="Segoe UI" panose="020B0502040204020203" pitchFamily="34" charset="0"/>
              </a:rPr>
              <a:t>Key Points:</a:t>
            </a:r>
            <a:r>
              <a:rPr lang="en-US" dirty="0"/>
              <a:t> </a:t>
            </a:r>
          </a:p>
          <a:p>
            <a:endParaRPr lang="en-US" sz="1800" b="1" i="0" u="none" strike="noStrike" dirty="0">
              <a:solidFill>
                <a:srgbClr val="000000"/>
              </a:solidFill>
              <a:effectLst/>
              <a:latin typeface="Segoe UI" panose="020B0502040204020203" pitchFamily="34" charset="0"/>
            </a:endParaRPr>
          </a:p>
          <a:p>
            <a:r>
              <a:rPr lang="en-US" sz="1800" b="1" i="0" u="none" strike="noStrike" dirty="0">
                <a:solidFill>
                  <a:srgbClr val="000000"/>
                </a:solidFill>
                <a:effectLst/>
                <a:latin typeface="Segoe UI" panose="020B0502040204020203" pitchFamily="34" charset="0"/>
              </a:rPr>
              <a:t>Importance of Balance Sheet:</a:t>
            </a:r>
            <a:r>
              <a:rPr lang="en-US" dirty="0"/>
              <a:t> </a:t>
            </a:r>
          </a:p>
          <a:p>
            <a:pPr marL="285750" indent="-285750">
              <a:buFont typeface="Arial" panose="020B0604020202020204" pitchFamily="34" charset="0"/>
              <a:buChar char="•"/>
            </a:pPr>
            <a:r>
              <a:rPr lang="en-US" sz="1800" b="0" i="0" u="none" strike="noStrike" dirty="0">
                <a:solidFill>
                  <a:srgbClr val="000000"/>
                </a:solidFill>
                <a:effectLst/>
                <a:latin typeface="Segoe UI" panose="020B0502040204020203" pitchFamily="34" charset="0"/>
              </a:rPr>
              <a:t>Provides a snapshot of the company’s financial position at a specific point in time.</a:t>
            </a:r>
            <a:r>
              <a:rPr lang="en-US" dirty="0"/>
              <a:t> </a:t>
            </a:r>
          </a:p>
          <a:p>
            <a:pPr marL="285750" indent="-285750">
              <a:buFont typeface="Arial" panose="020B0604020202020204" pitchFamily="34" charset="0"/>
              <a:buChar char="•"/>
            </a:pPr>
            <a:r>
              <a:rPr lang="en-US" sz="1800" b="0" i="0" u="none" strike="noStrike" dirty="0">
                <a:solidFill>
                  <a:srgbClr val="000000"/>
                </a:solidFill>
                <a:effectLst/>
                <a:latin typeface="Segoe UI" panose="020B0502040204020203" pitchFamily="34" charset="0"/>
              </a:rPr>
              <a:t>Helps in assessing the company’s liquidity, solvency, and overall financial health.</a:t>
            </a:r>
          </a:p>
          <a:p>
            <a:endParaRPr lang="en-US" sz="1800" b="0" i="0" u="none" strike="noStrike" dirty="0">
              <a:solidFill>
                <a:srgbClr val="000000"/>
              </a:solidFill>
              <a:effectLst/>
              <a:latin typeface="Segoe UI" panose="020B0502040204020203" pitchFamily="34" charset="0"/>
            </a:endParaRPr>
          </a:p>
          <a:p>
            <a:r>
              <a:rPr lang="en-US" sz="1800" b="1" i="0" u="none" strike="noStrike" dirty="0">
                <a:solidFill>
                  <a:srgbClr val="000000"/>
                </a:solidFill>
                <a:effectLst/>
                <a:latin typeface="Segoe UI" panose="020B0502040204020203" pitchFamily="34" charset="0"/>
              </a:rPr>
              <a:t>Takeaways:</a:t>
            </a:r>
            <a:r>
              <a:rPr lang="en-US" dirty="0"/>
              <a:t> </a:t>
            </a:r>
          </a:p>
          <a:p>
            <a:pPr marL="285750" indent="-285750">
              <a:buFont typeface="Arial" panose="020B0604020202020204" pitchFamily="34" charset="0"/>
              <a:buChar char="•"/>
            </a:pPr>
            <a:r>
              <a:rPr lang="en-US" sz="1800" b="0" i="0" u="none" strike="noStrike" dirty="0">
                <a:solidFill>
                  <a:srgbClr val="000000"/>
                </a:solidFill>
                <a:effectLst/>
                <a:latin typeface="Segoe UI" panose="020B0502040204020203" pitchFamily="34" charset="0"/>
              </a:rPr>
              <a:t>The balance sheet is a vital financial statement that reflects the company’s assets, liabilities, and equity.</a:t>
            </a:r>
            <a:r>
              <a:rPr lang="en-US" dirty="0"/>
              <a:t> </a:t>
            </a:r>
          </a:p>
          <a:p>
            <a:pPr marL="285750" indent="-285750">
              <a:buFont typeface="Arial" panose="020B0604020202020204" pitchFamily="34" charset="0"/>
              <a:buChar char="•"/>
            </a:pPr>
            <a:r>
              <a:rPr lang="en-US" sz="1800" b="0" i="0" u="none" strike="noStrike" dirty="0">
                <a:solidFill>
                  <a:srgbClr val="000000"/>
                </a:solidFill>
                <a:effectLst/>
                <a:latin typeface="Segoe UI" panose="020B0502040204020203" pitchFamily="34" charset="0"/>
              </a:rPr>
              <a:t>Regular review of the balance sheet assists in strategic planning and maintaining financial stability.</a:t>
            </a:r>
            <a:r>
              <a:rPr lang="en-US" dirty="0"/>
              <a:t> </a:t>
            </a:r>
          </a:p>
        </p:txBody>
      </p:sp>
      <p:sp>
        <p:nvSpPr>
          <p:cNvPr id="4" name="Slide Number Placeholder 3"/>
          <p:cNvSpPr>
            <a:spLocks noGrp="1"/>
          </p:cNvSpPr>
          <p:nvPr>
            <p:ph type="sldNum" sz="quarter" idx="5"/>
          </p:nvPr>
        </p:nvSpPr>
        <p:spPr/>
        <p:txBody>
          <a:bodyPr/>
          <a:lstStyle/>
          <a:p>
            <a:fld id="{A14AC676-E0D3-4CAE-851D-57FDADE188B3}" type="slidenum">
              <a:rPr lang="en-US" smtClean="0"/>
              <a:t>10</a:t>
            </a:fld>
            <a:endParaRPr lang="en-US"/>
          </a:p>
        </p:txBody>
      </p:sp>
    </p:spTree>
    <p:extLst>
      <p:ext uri="{BB962C8B-B14F-4D97-AF65-F5344CB8AC3E}">
        <p14:creationId xmlns:p14="http://schemas.microsoft.com/office/powerpoint/2010/main" val="1859435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D186B09A-27ED-4A5A-9EC3-E7DD23E5F1B5}" type="datetimeFigureOut">
              <a:rPr lang="en-US" smtClean="0"/>
              <a:t>7/24/2024</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4D40A633-41FE-4764-B445-185331D97447}" type="slidenum">
              <a:rPr lang="en-US" smtClean="0"/>
              <a:t>‹#›</a:t>
            </a:fld>
            <a:endParaRPr lang="en-US"/>
          </a:p>
        </p:txBody>
      </p:sp>
    </p:spTree>
    <p:extLst>
      <p:ext uri="{BB962C8B-B14F-4D97-AF65-F5344CB8AC3E}">
        <p14:creationId xmlns:p14="http://schemas.microsoft.com/office/powerpoint/2010/main" val="2931177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86B09A-27ED-4A5A-9EC3-E7DD23E5F1B5}" type="datetimeFigureOut">
              <a:rPr lang="en-US" smtClean="0"/>
              <a:t>7/24/2024</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D40A633-41FE-4764-B445-185331D97447}" type="slidenum">
              <a:rPr lang="en-US" smtClean="0"/>
              <a:t>‹#›</a:t>
            </a:fld>
            <a:endParaRPr lang="en-US"/>
          </a:p>
        </p:txBody>
      </p:sp>
    </p:spTree>
    <p:extLst>
      <p:ext uri="{BB962C8B-B14F-4D97-AF65-F5344CB8AC3E}">
        <p14:creationId xmlns:p14="http://schemas.microsoft.com/office/powerpoint/2010/main" val="4001471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186B09A-27ED-4A5A-9EC3-E7DD23E5F1B5}"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D40A633-41FE-4764-B445-185331D97447}" type="slidenum">
              <a:rPr lang="en-US" smtClean="0"/>
              <a:t>‹#›</a:t>
            </a:fld>
            <a:endParaRPr lang="en-US"/>
          </a:p>
        </p:txBody>
      </p:sp>
    </p:spTree>
    <p:extLst>
      <p:ext uri="{BB962C8B-B14F-4D97-AF65-F5344CB8AC3E}">
        <p14:creationId xmlns:p14="http://schemas.microsoft.com/office/powerpoint/2010/main" val="583466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186B09A-27ED-4A5A-9EC3-E7DD23E5F1B5}"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D40A633-41FE-4764-B445-185331D97447}" type="slidenum">
              <a:rPr lang="en-US" smtClean="0"/>
              <a:t>‹#›</a:t>
            </a:fld>
            <a:endParaRPr lang="en-US"/>
          </a:p>
        </p:txBody>
      </p:sp>
    </p:spTree>
    <p:extLst>
      <p:ext uri="{BB962C8B-B14F-4D97-AF65-F5344CB8AC3E}">
        <p14:creationId xmlns:p14="http://schemas.microsoft.com/office/powerpoint/2010/main" val="900699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86B09A-27ED-4A5A-9EC3-E7DD23E5F1B5}"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D40A633-41FE-4764-B445-185331D97447}" type="slidenum">
              <a:rPr lang="en-US" smtClean="0"/>
              <a:t>‹#›</a:t>
            </a:fld>
            <a:endParaRPr lang="en-US"/>
          </a:p>
        </p:txBody>
      </p:sp>
    </p:spTree>
    <p:extLst>
      <p:ext uri="{BB962C8B-B14F-4D97-AF65-F5344CB8AC3E}">
        <p14:creationId xmlns:p14="http://schemas.microsoft.com/office/powerpoint/2010/main" val="2415078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186B09A-27ED-4A5A-9EC3-E7DD23E5F1B5}" type="datetimeFigureOut">
              <a:rPr lang="en-US" smtClean="0"/>
              <a:t>7/24/2024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40A633-41FE-4764-B445-185331D97447}" type="slidenum">
              <a:rPr lang="en-US" smtClean="0"/>
              <a:t>‹#›</a:t>
            </a:fld>
            <a:endParaRPr lang="en-US"/>
          </a:p>
        </p:txBody>
      </p:sp>
    </p:spTree>
    <p:extLst>
      <p:ext uri="{BB962C8B-B14F-4D97-AF65-F5344CB8AC3E}">
        <p14:creationId xmlns:p14="http://schemas.microsoft.com/office/powerpoint/2010/main" val="15647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186B09A-27ED-4A5A-9EC3-E7DD23E5F1B5}" type="datetimeFigureOut">
              <a:rPr lang="en-US" smtClean="0"/>
              <a:t>7/24/2024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40A633-41FE-4764-B445-185331D97447}" type="slidenum">
              <a:rPr lang="en-US" smtClean="0"/>
              <a:t>‹#›</a:t>
            </a:fld>
            <a:endParaRPr lang="en-US"/>
          </a:p>
        </p:txBody>
      </p:sp>
    </p:spTree>
    <p:extLst>
      <p:ext uri="{BB962C8B-B14F-4D97-AF65-F5344CB8AC3E}">
        <p14:creationId xmlns:p14="http://schemas.microsoft.com/office/powerpoint/2010/main" val="4272865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86B09A-27ED-4A5A-9EC3-E7DD23E5F1B5}"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0A633-41FE-4764-B445-185331D97447}" type="slidenum">
              <a:rPr lang="en-US" smtClean="0"/>
              <a:t>‹#›</a:t>
            </a:fld>
            <a:endParaRPr lang="en-US"/>
          </a:p>
        </p:txBody>
      </p:sp>
    </p:spTree>
    <p:extLst>
      <p:ext uri="{BB962C8B-B14F-4D97-AF65-F5344CB8AC3E}">
        <p14:creationId xmlns:p14="http://schemas.microsoft.com/office/powerpoint/2010/main" val="2980255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86B09A-27ED-4A5A-9EC3-E7DD23E5F1B5}"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D40A633-41FE-4764-B445-185331D97447}" type="slidenum">
              <a:rPr lang="en-US" smtClean="0"/>
              <a:t>‹#›</a:t>
            </a:fld>
            <a:endParaRPr lang="en-US"/>
          </a:p>
        </p:txBody>
      </p:sp>
    </p:spTree>
    <p:extLst>
      <p:ext uri="{BB962C8B-B14F-4D97-AF65-F5344CB8AC3E}">
        <p14:creationId xmlns:p14="http://schemas.microsoft.com/office/powerpoint/2010/main" val="663457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86B09A-27ED-4A5A-9EC3-E7DD23E5F1B5}"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0A633-41FE-4764-B445-185331D97447}" type="slidenum">
              <a:rPr lang="en-US" smtClean="0"/>
              <a:t>‹#›</a:t>
            </a:fld>
            <a:endParaRPr lang="en-US"/>
          </a:p>
        </p:txBody>
      </p:sp>
    </p:spTree>
    <p:extLst>
      <p:ext uri="{BB962C8B-B14F-4D97-AF65-F5344CB8AC3E}">
        <p14:creationId xmlns:p14="http://schemas.microsoft.com/office/powerpoint/2010/main" val="1337904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86B09A-27ED-4A5A-9EC3-E7DD23E5F1B5}" type="datetimeFigureOut">
              <a:rPr lang="en-US" smtClean="0"/>
              <a:t>7/24/2024</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D40A633-41FE-4764-B445-185331D97447}" type="slidenum">
              <a:rPr lang="en-US" smtClean="0"/>
              <a:t>‹#›</a:t>
            </a:fld>
            <a:endParaRPr lang="en-US"/>
          </a:p>
        </p:txBody>
      </p:sp>
    </p:spTree>
    <p:extLst>
      <p:ext uri="{BB962C8B-B14F-4D97-AF65-F5344CB8AC3E}">
        <p14:creationId xmlns:p14="http://schemas.microsoft.com/office/powerpoint/2010/main" val="4054315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86B09A-27ED-4A5A-9EC3-E7DD23E5F1B5}" type="datetimeFigureOut">
              <a:rPr lang="en-US" smtClean="0"/>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40A633-41FE-4764-B445-185331D97447}" type="slidenum">
              <a:rPr lang="en-US" smtClean="0"/>
              <a:t>‹#›</a:t>
            </a:fld>
            <a:endParaRPr lang="en-US"/>
          </a:p>
        </p:txBody>
      </p:sp>
    </p:spTree>
    <p:extLst>
      <p:ext uri="{BB962C8B-B14F-4D97-AF65-F5344CB8AC3E}">
        <p14:creationId xmlns:p14="http://schemas.microsoft.com/office/powerpoint/2010/main" val="3907606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86B09A-27ED-4A5A-9EC3-E7DD23E5F1B5}" type="datetimeFigureOut">
              <a:rPr lang="en-US" smtClean="0"/>
              <a:t>7/24/2024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40A633-41FE-4764-B445-185331D97447}" type="slidenum">
              <a:rPr lang="en-US" smtClean="0"/>
              <a:t>‹#›</a:t>
            </a:fld>
            <a:endParaRPr lang="en-US"/>
          </a:p>
        </p:txBody>
      </p:sp>
    </p:spTree>
    <p:extLst>
      <p:ext uri="{BB962C8B-B14F-4D97-AF65-F5344CB8AC3E}">
        <p14:creationId xmlns:p14="http://schemas.microsoft.com/office/powerpoint/2010/main" val="3455401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86B09A-27ED-4A5A-9EC3-E7DD23E5F1B5}" type="datetimeFigureOut">
              <a:rPr lang="en-US" smtClean="0"/>
              <a:t>7/24/2024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40A633-41FE-4764-B445-185331D97447}" type="slidenum">
              <a:rPr lang="en-US" smtClean="0"/>
              <a:t>‹#›</a:t>
            </a:fld>
            <a:endParaRPr lang="en-US"/>
          </a:p>
        </p:txBody>
      </p:sp>
    </p:spTree>
    <p:extLst>
      <p:ext uri="{BB962C8B-B14F-4D97-AF65-F5344CB8AC3E}">
        <p14:creationId xmlns:p14="http://schemas.microsoft.com/office/powerpoint/2010/main" val="4061058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86B09A-27ED-4A5A-9EC3-E7DD23E5F1B5}" type="datetimeFigureOut">
              <a:rPr lang="en-US" smtClean="0"/>
              <a:t>7/24/2024</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D40A633-41FE-4764-B445-185331D97447}" type="slidenum">
              <a:rPr lang="en-US" smtClean="0"/>
              <a:t>‹#›</a:t>
            </a:fld>
            <a:endParaRPr lang="en-US"/>
          </a:p>
        </p:txBody>
      </p:sp>
    </p:spTree>
    <p:extLst>
      <p:ext uri="{BB962C8B-B14F-4D97-AF65-F5344CB8AC3E}">
        <p14:creationId xmlns:p14="http://schemas.microsoft.com/office/powerpoint/2010/main" val="1136906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86B09A-27ED-4A5A-9EC3-E7DD23E5F1B5}" type="datetimeFigureOut">
              <a:rPr lang="en-US" smtClean="0"/>
              <a:t>7/24/2024</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D40A633-41FE-4764-B445-185331D97447}" type="slidenum">
              <a:rPr lang="en-US" smtClean="0"/>
              <a:t>‹#›</a:t>
            </a:fld>
            <a:endParaRPr lang="en-US"/>
          </a:p>
        </p:txBody>
      </p:sp>
    </p:spTree>
    <p:extLst>
      <p:ext uri="{BB962C8B-B14F-4D97-AF65-F5344CB8AC3E}">
        <p14:creationId xmlns:p14="http://schemas.microsoft.com/office/powerpoint/2010/main" val="726773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86B09A-27ED-4A5A-9EC3-E7DD23E5F1B5}" type="datetimeFigureOut">
              <a:rPr lang="en-US" smtClean="0"/>
              <a:t>7/24/2024</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D40A633-41FE-4764-B445-185331D97447}" type="slidenum">
              <a:rPr lang="en-US" smtClean="0"/>
              <a:t>‹#›</a:t>
            </a:fld>
            <a:endParaRPr lang="en-US"/>
          </a:p>
        </p:txBody>
      </p:sp>
    </p:spTree>
    <p:extLst>
      <p:ext uri="{BB962C8B-B14F-4D97-AF65-F5344CB8AC3E}">
        <p14:creationId xmlns:p14="http://schemas.microsoft.com/office/powerpoint/2010/main" val="318830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D186B09A-27ED-4A5A-9EC3-E7DD23E5F1B5}" type="datetimeFigureOut">
              <a:rPr lang="en-US" smtClean="0"/>
              <a:t>7/24/2024</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4D40A633-41FE-4764-B445-185331D97447}" type="slidenum">
              <a:rPr lang="en-US" smtClean="0"/>
              <a:t>‹#›</a:t>
            </a:fld>
            <a:endParaRPr lang="en-US"/>
          </a:p>
        </p:txBody>
      </p:sp>
    </p:spTree>
    <p:extLst>
      <p:ext uri="{BB962C8B-B14F-4D97-AF65-F5344CB8AC3E}">
        <p14:creationId xmlns:p14="http://schemas.microsoft.com/office/powerpoint/2010/main" val="177559699"/>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4"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avesticorp.com/services" TargetMode="External"/><Relationship Id="rId5" Type="http://schemas.openxmlformats.org/officeDocument/2006/relationships/hyperlink" Target="https://avesticorp.com/bookings" TargetMode="External"/><Relationship Id="rId4" Type="http://schemas.openxmlformats.org/officeDocument/2006/relationships/hyperlink" Target="mailto:ebony.francis@avesitcorp.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633999-FB28-155C-6616-8935027DAC0A}"/>
              </a:ext>
            </a:extLst>
          </p:cNvPr>
          <p:cNvPicPr>
            <a:picLocks noChangeAspect="1"/>
          </p:cNvPicPr>
          <p:nvPr/>
        </p:nvPicPr>
        <p:blipFill rotWithShape="1">
          <a:blip r:embed="rId3"/>
          <a:srcRect t="13839" r="-2" b="4017"/>
          <a:stretch/>
        </p:blipFill>
        <p:spPr>
          <a:xfrm>
            <a:off x="2915455" y="10"/>
            <a:ext cx="9276545" cy="6857990"/>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p:spPr>
      </p:pic>
      <p:sp>
        <p:nvSpPr>
          <p:cNvPr id="3" name="Subtitle 2">
            <a:extLst>
              <a:ext uri="{FF2B5EF4-FFF2-40B4-BE49-F238E27FC236}">
                <a16:creationId xmlns:a16="http://schemas.microsoft.com/office/drawing/2014/main" id="{CAA94489-0812-2D29-E2DE-9DDE8DE90734}"/>
              </a:ext>
            </a:extLst>
          </p:cNvPr>
          <p:cNvSpPr>
            <a:spLocks noGrp="1"/>
          </p:cNvSpPr>
          <p:nvPr>
            <p:ph type="subTitle" idx="1"/>
          </p:nvPr>
        </p:nvSpPr>
        <p:spPr>
          <a:xfrm>
            <a:off x="437405" y="3312892"/>
            <a:ext cx="3786518" cy="933964"/>
          </a:xfrm>
        </p:spPr>
        <p:txBody>
          <a:bodyPr>
            <a:noAutofit/>
          </a:bodyPr>
          <a:lstStyle/>
          <a:p>
            <a:pPr algn="l"/>
            <a:r>
              <a:rPr lang="en-US" sz="1800" i="1" dirty="0">
                <a:solidFill>
                  <a:schemeClr val="tx1">
                    <a:lumMod val="85000"/>
                    <a:lumOff val="15000"/>
                  </a:schemeClr>
                </a:solidFill>
                <a:latin typeface="Segoe Script" panose="030B0504020000000003" pitchFamily="66" charset="0"/>
              </a:rPr>
              <a:t>Ebony Francis, BA, MBA, Accountant</a:t>
            </a:r>
          </a:p>
          <a:p>
            <a:pPr algn="l"/>
            <a:r>
              <a:rPr lang="en-US" sz="1400" dirty="0">
                <a:solidFill>
                  <a:schemeClr val="tx1">
                    <a:lumMod val="85000"/>
                    <a:lumOff val="15000"/>
                  </a:schemeClr>
                </a:solidFill>
              </a:rPr>
              <a:t>E: </a:t>
            </a:r>
            <a:r>
              <a:rPr lang="en-US" sz="1400" dirty="0">
                <a:solidFill>
                  <a:schemeClr val="tx1">
                    <a:lumMod val="85000"/>
                    <a:lumOff val="15000"/>
                  </a:schemeClr>
                </a:solidFill>
                <a:hlinkClick r:id="rId4"/>
              </a:rPr>
              <a:t>ebony.francis@avesitcorp.com</a:t>
            </a:r>
            <a:endParaRPr lang="en-US" sz="1400" dirty="0">
              <a:solidFill>
                <a:schemeClr val="tx1">
                  <a:lumMod val="85000"/>
                  <a:lumOff val="15000"/>
                </a:schemeClr>
              </a:solidFill>
            </a:endParaRPr>
          </a:p>
          <a:p>
            <a:pPr algn="l"/>
            <a:r>
              <a:rPr lang="en-US" sz="1400" dirty="0">
                <a:solidFill>
                  <a:schemeClr val="tx1">
                    <a:lumMod val="85000"/>
                    <a:lumOff val="15000"/>
                  </a:schemeClr>
                </a:solidFill>
              </a:rPr>
              <a:t>T: (678) 671-4499</a:t>
            </a:r>
          </a:p>
          <a:p>
            <a:pPr algn="l"/>
            <a:endParaRPr lang="en-US" sz="1400" dirty="0">
              <a:solidFill>
                <a:schemeClr val="tx1">
                  <a:lumMod val="85000"/>
                  <a:lumOff val="15000"/>
                </a:schemeClr>
              </a:solidFill>
            </a:endParaRPr>
          </a:p>
          <a:p>
            <a:r>
              <a:rPr lang="en-US" sz="1400" dirty="0">
                <a:solidFill>
                  <a:srgbClr val="FF0000"/>
                </a:solidFill>
              </a:rPr>
              <a:t>Book your free consultation today!</a:t>
            </a:r>
          </a:p>
          <a:p>
            <a:r>
              <a:rPr lang="en-US" sz="1400" dirty="0">
                <a:hlinkClick r:id="rId5"/>
              </a:rPr>
              <a:t>Bookings (avesticorp.com)</a:t>
            </a:r>
            <a:endParaRPr lang="en-US" sz="1400" dirty="0"/>
          </a:p>
          <a:p>
            <a:r>
              <a:rPr lang="en-US" sz="1400" dirty="0">
                <a:solidFill>
                  <a:srgbClr val="FF0000"/>
                </a:solidFill>
              </a:rPr>
              <a:t>Services we offer:</a:t>
            </a:r>
          </a:p>
          <a:p>
            <a:r>
              <a:rPr lang="en-US" sz="1400" dirty="0">
                <a:hlinkClick r:id="rId6"/>
              </a:rPr>
              <a:t>Services (avesticorp.com)</a:t>
            </a:r>
            <a:endParaRPr lang="en-US" sz="1400" dirty="0"/>
          </a:p>
          <a:p>
            <a:endParaRPr lang="en-US" dirty="0"/>
          </a:p>
          <a:p>
            <a:pPr algn="l"/>
            <a:endParaRPr lang="en-US" sz="1400" dirty="0">
              <a:solidFill>
                <a:schemeClr val="tx1">
                  <a:lumMod val="85000"/>
                  <a:lumOff val="15000"/>
                </a:schemeClr>
              </a:solidFill>
            </a:endParaRPr>
          </a:p>
        </p:txBody>
      </p:sp>
      <p:pic>
        <p:nvPicPr>
          <p:cNvPr id="6" name="Picture 5" descr="A logo with a letter a and a circle&#10;&#10;Description automatically generated">
            <a:extLst>
              <a:ext uri="{FF2B5EF4-FFF2-40B4-BE49-F238E27FC236}">
                <a16:creationId xmlns:a16="http://schemas.microsoft.com/office/drawing/2014/main" id="{26DEA1C1-FBCD-379E-1D9A-36141FA295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55708" y="2312426"/>
            <a:ext cx="5424618" cy="5424618"/>
          </a:xfrm>
          <a:prstGeom prst="rect">
            <a:avLst/>
          </a:prstGeom>
        </p:spPr>
      </p:pic>
      <p:pic>
        <p:nvPicPr>
          <p:cNvPr id="8" name="Picture 7" descr="A person with long black hair&#10;&#10;Description automatically generated">
            <a:extLst>
              <a:ext uri="{FF2B5EF4-FFF2-40B4-BE49-F238E27FC236}">
                <a16:creationId xmlns:a16="http://schemas.microsoft.com/office/drawing/2014/main" id="{AC950D1B-B833-9EBE-8B4D-F22A22BCE0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061" y="230972"/>
            <a:ext cx="2743200" cy="2743200"/>
          </a:xfrm>
          <a:prstGeom prst="rect">
            <a:avLst/>
          </a:prstGeom>
        </p:spPr>
      </p:pic>
      <p:sp>
        <p:nvSpPr>
          <p:cNvPr id="4" name="TextBox 3">
            <a:extLst>
              <a:ext uri="{FF2B5EF4-FFF2-40B4-BE49-F238E27FC236}">
                <a16:creationId xmlns:a16="http://schemas.microsoft.com/office/drawing/2014/main" id="{18DAC166-10F1-1EB1-7940-578197501B73}"/>
              </a:ext>
            </a:extLst>
          </p:cNvPr>
          <p:cNvSpPr txBox="1"/>
          <p:nvPr/>
        </p:nvSpPr>
        <p:spPr>
          <a:xfrm>
            <a:off x="5068888" y="0"/>
            <a:ext cx="6238874" cy="954107"/>
          </a:xfrm>
          <a:prstGeom prst="rect">
            <a:avLst/>
          </a:prstGeom>
          <a:noFill/>
        </p:spPr>
        <p:txBody>
          <a:bodyPr wrap="square">
            <a:spAutoFit/>
          </a:bodyPr>
          <a:lstStyle/>
          <a:p>
            <a:r>
              <a:rPr lang="en-US" sz="2800" b="1" dirty="0"/>
              <a:t>Planning for Lending through Accounting &amp; Bookkeeping</a:t>
            </a:r>
          </a:p>
        </p:txBody>
      </p:sp>
    </p:spTree>
    <p:extLst>
      <p:ext uri="{BB962C8B-B14F-4D97-AF65-F5344CB8AC3E}">
        <p14:creationId xmlns:p14="http://schemas.microsoft.com/office/powerpoint/2010/main" val="189144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BAB4-DD99-554B-6650-D0B5513EC814}"/>
              </a:ext>
            </a:extLst>
          </p:cNvPr>
          <p:cNvSpPr>
            <a:spLocks noGrp="1"/>
          </p:cNvSpPr>
          <p:nvPr>
            <p:ph type="title"/>
          </p:nvPr>
        </p:nvSpPr>
        <p:spPr>
          <a:xfrm>
            <a:off x="1068483" y="468921"/>
            <a:ext cx="9603275" cy="1049235"/>
          </a:xfrm>
        </p:spPr>
        <p:txBody>
          <a:bodyPr>
            <a:normAutofit/>
          </a:bodyPr>
          <a:lstStyle/>
          <a:p>
            <a:pPr algn="ctr"/>
            <a:r>
              <a:rPr lang="en-US" sz="2800" b="1" dirty="0">
                <a:solidFill>
                  <a:schemeClr val="bg2">
                    <a:lumMod val="25000"/>
                  </a:schemeClr>
                </a:solidFill>
              </a:rPr>
              <a:t>Balance Sheet</a:t>
            </a:r>
          </a:p>
        </p:txBody>
      </p:sp>
      <p:sp>
        <p:nvSpPr>
          <p:cNvPr id="3" name="Content Placeholder 2">
            <a:extLst>
              <a:ext uri="{FF2B5EF4-FFF2-40B4-BE49-F238E27FC236}">
                <a16:creationId xmlns:a16="http://schemas.microsoft.com/office/drawing/2014/main" id="{7289EBDB-CC1F-D2CF-11F4-F12055FE8614}"/>
              </a:ext>
            </a:extLst>
          </p:cNvPr>
          <p:cNvSpPr>
            <a:spLocks noGrp="1"/>
          </p:cNvSpPr>
          <p:nvPr>
            <p:ph idx="1"/>
          </p:nvPr>
        </p:nvSpPr>
        <p:spPr>
          <a:xfrm>
            <a:off x="691978" y="2088292"/>
            <a:ext cx="10181936" cy="4688839"/>
          </a:xfrm>
          <a:gradFill>
            <a:gsLst>
              <a:gs pos="0">
                <a:schemeClr val="bg2">
                  <a:lumMod val="90000"/>
                </a:schemeClr>
              </a:gs>
              <a:gs pos="100000">
                <a:schemeClr val="bg1">
                  <a:shade val="80000"/>
                  <a:lumMod val="108000"/>
                </a:schemeClr>
              </a:gs>
            </a:gsLst>
            <a:path path="circle">
              <a:fillToRect l="43000" r="43000" b="100000"/>
            </a:path>
          </a:gradFill>
        </p:spPr>
        <p:txBody>
          <a:bodyPr>
            <a:normAutofit lnSpcReduction="10000"/>
          </a:bodyPr>
          <a:lstStyle/>
          <a:p>
            <a:pPr marL="0" marR="0" indent="0">
              <a:lnSpc>
                <a:spcPct val="115000"/>
              </a:lnSpc>
              <a:spcBef>
                <a:spcPts val="0"/>
              </a:spcBef>
              <a:spcAft>
                <a:spcPts val="800"/>
              </a:spcAft>
              <a:buNone/>
            </a:pPr>
            <a:r>
              <a:rPr lang="en-US" sz="1400" b="1" kern="100" dirty="0">
                <a:effectLst/>
                <a:latin typeface="Aptos" panose="020B0004020202020204" pitchFamily="34" charset="0"/>
                <a:ea typeface="DengXian" panose="02010600030101010101" pitchFamily="2" charset="-122"/>
                <a:cs typeface="Cordia New" panose="020B0304020202020204" pitchFamily="34" charset="-34"/>
              </a:rPr>
              <a:t>Components of a Balance Sheet:</a:t>
            </a:r>
            <a:endParaRPr lang="en-US" sz="1400" kern="100" dirty="0">
              <a:effectLst/>
              <a:latin typeface="Aptos" panose="020B0004020202020204" pitchFamily="34" charset="0"/>
              <a:ea typeface="DengXian" panose="02010600030101010101" pitchFamily="2" charset="-122"/>
              <a:cs typeface="Cordia New" panose="020B0304020202020204" pitchFamily="34" charset="-34"/>
            </a:endParaRPr>
          </a:p>
          <a:p>
            <a:pPr marL="0" marR="0" indent="0">
              <a:lnSpc>
                <a:spcPct val="115000"/>
              </a:lnSpc>
              <a:spcBef>
                <a:spcPts val="0"/>
              </a:spcBef>
              <a:spcAft>
                <a:spcPts val="800"/>
              </a:spcAft>
              <a:buNone/>
            </a:pPr>
            <a:r>
              <a:rPr lang="en-US" sz="1400" kern="100" dirty="0">
                <a:effectLst/>
                <a:latin typeface="Aptos" panose="020B0004020202020204" pitchFamily="34" charset="0"/>
                <a:ea typeface="DengXian" panose="02010600030101010101" pitchFamily="2" charset="-122"/>
                <a:cs typeface="Cordia New" panose="020B0304020202020204" pitchFamily="34" charset="-34"/>
              </a:rPr>
              <a:t>1. </a:t>
            </a:r>
            <a:r>
              <a:rPr lang="en-US" sz="1400" b="1" kern="100" dirty="0">
                <a:effectLst/>
                <a:latin typeface="Aptos" panose="020B0004020202020204" pitchFamily="34" charset="0"/>
                <a:ea typeface="DengXian" panose="02010600030101010101" pitchFamily="2" charset="-122"/>
                <a:cs typeface="Cordia New" panose="020B0304020202020204" pitchFamily="34" charset="-34"/>
              </a:rPr>
              <a:t>Assets</a:t>
            </a:r>
            <a:endParaRPr lang="en-US" sz="1400" kern="100" dirty="0">
              <a:effectLst/>
              <a:latin typeface="Aptos" panose="020B0004020202020204" pitchFamily="34" charset="0"/>
              <a:ea typeface="DengXian" panose="02010600030101010101" pitchFamily="2" charset="-122"/>
              <a:cs typeface="Cordia New" panose="020B0304020202020204" pitchFamily="34" charset="-34"/>
            </a:endParaRPr>
          </a:p>
          <a:p>
            <a:pPr marL="800100" lvl="1" indent="-342900">
              <a:lnSpc>
                <a:spcPct val="115000"/>
              </a:lnSpc>
              <a:spcBef>
                <a:spcPts val="0"/>
              </a:spcBef>
              <a:buFont typeface="Symbol" panose="05050102010706020507" pitchFamily="18" charset="2"/>
              <a:buChar char=""/>
            </a:pPr>
            <a:r>
              <a:rPr lang="en-US" sz="1400" kern="100" dirty="0">
                <a:effectLst/>
                <a:latin typeface="Aptos" panose="020B0004020202020204" pitchFamily="34" charset="0"/>
                <a:ea typeface="DengXian" panose="02010600030101010101" pitchFamily="2" charset="-122"/>
                <a:cs typeface="Cordia New" panose="020B0304020202020204" pitchFamily="34" charset="-34"/>
              </a:rPr>
              <a:t>Current Assets</a:t>
            </a:r>
          </a:p>
          <a:p>
            <a:pPr marL="800100" lvl="1" indent="-342900">
              <a:lnSpc>
                <a:spcPct val="115000"/>
              </a:lnSpc>
              <a:spcBef>
                <a:spcPts val="0"/>
              </a:spcBef>
              <a:buFont typeface="Symbol" panose="05050102010706020507" pitchFamily="18" charset="2"/>
              <a:buChar char=""/>
            </a:pPr>
            <a:r>
              <a:rPr lang="en-US" sz="1400" kern="100" dirty="0">
                <a:effectLst/>
                <a:latin typeface="Aptos" panose="020B0004020202020204" pitchFamily="34" charset="0"/>
                <a:ea typeface="DengXian" panose="02010600030101010101" pitchFamily="2" charset="-122"/>
                <a:cs typeface="Cordia New" panose="020B0304020202020204" pitchFamily="34" charset="-34"/>
              </a:rPr>
              <a:t>Cash, accounts receivable, inventory</a:t>
            </a:r>
          </a:p>
          <a:p>
            <a:pPr marL="800100" lvl="1" indent="-342900">
              <a:lnSpc>
                <a:spcPct val="115000"/>
              </a:lnSpc>
              <a:spcBef>
                <a:spcPts val="0"/>
              </a:spcBef>
              <a:buFont typeface="Symbol" panose="05050102010706020507" pitchFamily="18" charset="2"/>
              <a:buChar char=""/>
            </a:pPr>
            <a:r>
              <a:rPr lang="en-US" sz="1400" kern="100" dirty="0">
                <a:effectLst/>
                <a:latin typeface="Aptos" panose="020B0004020202020204" pitchFamily="34" charset="0"/>
                <a:ea typeface="DengXian" panose="02010600030101010101" pitchFamily="2" charset="-122"/>
                <a:cs typeface="Cordia New" panose="020B0304020202020204" pitchFamily="34" charset="-34"/>
              </a:rPr>
              <a:t>Non-Current Assets</a:t>
            </a:r>
          </a:p>
          <a:p>
            <a:pPr marL="800100" lvl="1" indent="-342900">
              <a:lnSpc>
                <a:spcPct val="115000"/>
              </a:lnSpc>
              <a:spcBef>
                <a:spcPts val="0"/>
              </a:spcBef>
              <a:spcAft>
                <a:spcPts val="800"/>
              </a:spcAft>
              <a:buFont typeface="Symbol" panose="05050102010706020507" pitchFamily="18" charset="2"/>
              <a:buChar char=""/>
            </a:pPr>
            <a:r>
              <a:rPr lang="en-US" sz="1400" kern="100" dirty="0">
                <a:effectLst/>
                <a:latin typeface="Aptos" panose="020B0004020202020204" pitchFamily="34" charset="0"/>
                <a:ea typeface="DengXian" panose="02010600030101010101" pitchFamily="2" charset="-122"/>
                <a:cs typeface="Cordia New" panose="020B0304020202020204" pitchFamily="34" charset="-34"/>
              </a:rPr>
              <a:t>Property, plant, equipment, intangible assets</a:t>
            </a:r>
          </a:p>
          <a:p>
            <a:pPr marL="0" marR="0" indent="0">
              <a:lnSpc>
                <a:spcPct val="115000"/>
              </a:lnSpc>
              <a:spcBef>
                <a:spcPts val="0"/>
              </a:spcBef>
              <a:spcAft>
                <a:spcPts val="800"/>
              </a:spcAft>
              <a:buNone/>
            </a:pPr>
            <a:r>
              <a:rPr lang="en-US" sz="1400" kern="100" dirty="0">
                <a:effectLst/>
                <a:latin typeface="Aptos" panose="020B0004020202020204" pitchFamily="34" charset="0"/>
                <a:ea typeface="DengXian" panose="02010600030101010101" pitchFamily="2" charset="-122"/>
                <a:cs typeface="Cordia New" panose="020B0304020202020204" pitchFamily="34" charset="-34"/>
              </a:rPr>
              <a:t>2. </a:t>
            </a:r>
            <a:r>
              <a:rPr lang="en-US" sz="1400" b="1" kern="100" dirty="0">
                <a:effectLst/>
                <a:latin typeface="Aptos" panose="020B0004020202020204" pitchFamily="34" charset="0"/>
                <a:ea typeface="DengXian" panose="02010600030101010101" pitchFamily="2" charset="-122"/>
                <a:cs typeface="Cordia New" panose="020B0304020202020204" pitchFamily="34" charset="-34"/>
              </a:rPr>
              <a:t>Liabilities</a:t>
            </a:r>
            <a:endParaRPr lang="en-US" sz="1400" kern="100" dirty="0">
              <a:effectLst/>
              <a:latin typeface="Aptos" panose="020B0004020202020204" pitchFamily="34" charset="0"/>
              <a:ea typeface="DengXian" panose="02010600030101010101" pitchFamily="2" charset="-122"/>
              <a:cs typeface="Cordia New" panose="020B0304020202020204" pitchFamily="34" charset="-34"/>
            </a:endParaRPr>
          </a:p>
          <a:p>
            <a:pPr marL="800100" lvl="1" indent="-342900">
              <a:lnSpc>
                <a:spcPct val="115000"/>
              </a:lnSpc>
              <a:spcBef>
                <a:spcPts val="0"/>
              </a:spcBef>
              <a:buFont typeface="Symbol" panose="05050102010706020507" pitchFamily="18" charset="2"/>
              <a:buChar char=""/>
            </a:pPr>
            <a:r>
              <a:rPr lang="en-US" sz="1400" kern="100" dirty="0">
                <a:effectLst/>
                <a:latin typeface="Aptos" panose="020B0004020202020204" pitchFamily="34" charset="0"/>
                <a:ea typeface="DengXian" panose="02010600030101010101" pitchFamily="2" charset="-122"/>
                <a:cs typeface="Cordia New" panose="020B0304020202020204" pitchFamily="34" charset="-34"/>
              </a:rPr>
              <a:t>Current Liabilities</a:t>
            </a:r>
          </a:p>
          <a:p>
            <a:pPr marL="800100" lvl="1" indent="-342900">
              <a:lnSpc>
                <a:spcPct val="115000"/>
              </a:lnSpc>
              <a:spcBef>
                <a:spcPts val="0"/>
              </a:spcBef>
              <a:buFont typeface="Symbol" panose="05050102010706020507" pitchFamily="18" charset="2"/>
              <a:buChar char=""/>
            </a:pPr>
            <a:r>
              <a:rPr lang="en-US" sz="1400" kern="100" dirty="0">
                <a:effectLst/>
                <a:latin typeface="Aptos" panose="020B0004020202020204" pitchFamily="34" charset="0"/>
                <a:ea typeface="DengXian" panose="02010600030101010101" pitchFamily="2" charset="-122"/>
                <a:cs typeface="Cordia New" panose="020B0304020202020204" pitchFamily="34" charset="-34"/>
              </a:rPr>
              <a:t>Accounts payable, short-term loans, accrued expenses</a:t>
            </a:r>
          </a:p>
          <a:p>
            <a:pPr marL="800100" lvl="1" indent="-342900">
              <a:lnSpc>
                <a:spcPct val="115000"/>
              </a:lnSpc>
              <a:spcBef>
                <a:spcPts val="0"/>
              </a:spcBef>
              <a:buFont typeface="Symbol" panose="05050102010706020507" pitchFamily="18" charset="2"/>
              <a:buChar char=""/>
            </a:pPr>
            <a:r>
              <a:rPr lang="en-US" sz="1400" kern="100" dirty="0">
                <a:effectLst/>
                <a:latin typeface="Aptos" panose="020B0004020202020204" pitchFamily="34" charset="0"/>
                <a:ea typeface="DengXian" panose="02010600030101010101" pitchFamily="2" charset="-122"/>
                <a:cs typeface="Cordia New" panose="020B0304020202020204" pitchFamily="34" charset="-34"/>
              </a:rPr>
              <a:t>Non-Current Liabilities</a:t>
            </a:r>
          </a:p>
          <a:p>
            <a:pPr marL="800100" lvl="1" indent="-342900">
              <a:lnSpc>
                <a:spcPct val="115000"/>
              </a:lnSpc>
              <a:spcBef>
                <a:spcPts val="0"/>
              </a:spcBef>
              <a:spcAft>
                <a:spcPts val="800"/>
              </a:spcAft>
              <a:buFont typeface="Symbol" panose="05050102010706020507" pitchFamily="18" charset="2"/>
              <a:buChar char=""/>
            </a:pPr>
            <a:r>
              <a:rPr lang="en-US" sz="1400" kern="100" dirty="0">
                <a:effectLst/>
                <a:latin typeface="Aptos" panose="020B0004020202020204" pitchFamily="34" charset="0"/>
                <a:ea typeface="DengXian" panose="02010600030101010101" pitchFamily="2" charset="-122"/>
                <a:cs typeface="Cordia New" panose="020B0304020202020204" pitchFamily="34" charset="-34"/>
              </a:rPr>
              <a:t>Long-term debt, deferred tax liabilities</a:t>
            </a:r>
          </a:p>
          <a:p>
            <a:pPr marL="0" marR="0" indent="0">
              <a:lnSpc>
                <a:spcPct val="115000"/>
              </a:lnSpc>
              <a:spcBef>
                <a:spcPts val="0"/>
              </a:spcBef>
              <a:spcAft>
                <a:spcPts val="800"/>
              </a:spcAft>
              <a:buNone/>
            </a:pPr>
            <a:r>
              <a:rPr lang="en-US" sz="1400" kern="100" dirty="0">
                <a:effectLst/>
                <a:latin typeface="Aptos" panose="020B0004020202020204" pitchFamily="34" charset="0"/>
                <a:ea typeface="DengXian" panose="02010600030101010101" pitchFamily="2" charset="-122"/>
                <a:cs typeface="Cordia New" panose="020B0304020202020204" pitchFamily="34" charset="-34"/>
              </a:rPr>
              <a:t>3. </a:t>
            </a:r>
            <a:r>
              <a:rPr lang="en-US" sz="1400" b="1" kern="100" dirty="0">
                <a:effectLst/>
                <a:latin typeface="Aptos" panose="020B0004020202020204" pitchFamily="34" charset="0"/>
                <a:ea typeface="DengXian" panose="02010600030101010101" pitchFamily="2" charset="-122"/>
                <a:cs typeface="Cordia New" panose="020B0304020202020204" pitchFamily="34" charset="-34"/>
              </a:rPr>
              <a:t>Equity</a:t>
            </a:r>
            <a:endParaRPr lang="en-US" sz="1400" kern="100" dirty="0">
              <a:effectLst/>
              <a:latin typeface="Aptos" panose="020B0004020202020204" pitchFamily="34" charset="0"/>
              <a:ea typeface="DengXian" panose="02010600030101010101" pitchFamily="2" charset="-122"/>
              <a:cs typeface="Cordia New" panose="020B0304020202020204" pitchFamily="34" charset="-34"/>
            </a:endParaRPr>
          </a:p>
          <a:p>
            <a:pPr marL="800100" lvl="1" indent="-342900">
              <a:lnSpc>
                <a:spcPct val="115000"/>
              </a:lnSpc>
              <a:spcBef>
                <a:spcPts val="0"/>
              </a:spcBef>
              <a:buFont typeface="Symbol" panose="05050102010706020507" pitchFamily="18" charset="2"/>
              <a:buChar char=""/>
            </a:pPr>
            <a:r>
              <a:rPr lang="en-US" sz="1400" kern="100" dirty="0">
                <a:effectLst/>
                <a:latin typeface="Aptos" panose="020B0004020202020204" pitchFamily="34" charset="0"/>
                <a:ea typeface="DengXian" panose="02010600030101010101" pitchFamily="2" charset="-122"/>
                <a:cs typeface="Cordia New" panose="020B0304020202020204" pitchFamily="34" charset="-34"/>
              </a:rPr>
              <a:t>Owner's Equity</a:t>
            </a:r>
          </a:p>
          <a:p>
            <a:pPr marL="800100" lvl="1" indent="-342900">
              <a:lnSpc>
                <a:spcPct val="115000"/>
              </a:lnSpc>
              <a:spcBef>
                <a:spcPts val="0"/>
              </a:spcBef>
              <a:buFont typeface="Symbol" panose="05050102010706020507" pitchFamily="18" charset="2"/>
              <a:buChar char=""/>
            </a:pPr>
            <a:r>
              <a:rPr lang="en-US" sz="1400" kern="100" dirty="0">
                <a:effectLst/>
                <a:latin typeface="Aptos" panose="020B0004020202020204" pitchFamily="34" charset="0"/>
                <a:ea typeface="DengXian" panose="02010600030101010101" pitchFamily="2" charset="-122"/>
                <a:cs typeface="Cordia New" panose="020B0304020202020204" pitchFamily="34" charset="-34"/>
              </a:rPr>
              <a:t>Capital contributed by owners, retained earnings</a:t>
            </a:r>
          </a:p>
          <a:p>
            <a:pPr marL="800100" lvl="1" indent="-342900">
              <a:lnSpc>
                <a:spcPct val="115000"/>
              </a:lnSpc>
              <a:spcBef>
                <a:spcPts val="0"/>
              </a:spcBef>
              <a:buFont typeface="Symbol" panose="05050102010706020507" pitchFamily="18" charset="2"/>
              <a:buChar char=""/>
            </a:pPr>
            <a:r>
              <a:rPr lang="en-US" sz="1400" kern="100" dirty="0">
                <a:effectLst/>
                <a:latin typeface="Aptos" panose="020B0004020202020204" pitchFamily="34" charset="0"/>
                <a:ea typeface="DengXian" panose="02010600030101010101" pitchFamily="2" charset="-122"/>
                <a:cs typeface="Cordia New" panose="020B0304020202020204" pitchFamily="34" charset="-34"/>
              </a:rPr>
              <a:t>Shareholder's Equity</a:t>
            </a:r>
          </a:p>
          <a:p>
            <a:pPr marL="800100" lvl="1" indent="-342900">
              <a:lnSpc>
                <a:spcPct val="115000"/>
              </a:lnSpc>
              <a:spcBef>
                <a:spcPts val="0"/>
              </a:spcBef>
              <a:spcAft>
                <a:spcPts val="800"/>
              </a:spcAft>
              <a:buFont typeface="Symbol" panose="05050102010706020507" pitchFamily="18" charset="2"/>
              <a:buChar char=""/>
            </a:pPr>
            <a:r>
              <a:rPr lang="en-US" sz="1400" kern="100" dirty="0">
                <a:effectLst/>
                <a:latin typeface="Aptos" panose="020B0004020202020204" pitchFamily="34" charset="0"/>
                <a:ea typeface="DengXian" panose="02010600030101010101" pitchFamily="2" charset="-122"/>
                <a:cs typeface="Cordia New" panose="020B0304020202020204" pitchFamily="34" charset="-34"/>
              </a:rPr>
              <a:t>Equity for publicly traded companies, includes stock and additional paid-in capital</a:t>
            </a:r>
          </a:p>
          <a:p>
            <a:endParaRPr lang="en-US" dirty="0"/>
          </a:p>
        </p:txBody>
      </p:sp>
      <p:pic>
        <p:nvPicPr>
          <p:cNvPr id="6" name="Picture 5">
            <a:extLst>
              <a:ext uri="{FF2B5EF4-FFF2-40B4-BE49-F238E27FC236}">
                <a16:creationId xmlns:a16="http://schemas.microsoft.com/office/drawing/2014/main" id="{367F587B-BB00-EEF9-09EA-5AB9FAEA6714}"/>
              </a:ext>
            </a:extLst>
          </p:cNvPr>
          <p:cNvPicPr>
            <a:picLocks noChangeAspect="1"/>
          </p:cNvPicPr>
          <p:nvPr/>
        </p:nvPicPr>
        <p:blipFill>
          <a:blip r:embed="rId3"/>
          <a:stretch>
            <a:fillRect/>
          </a:stretch>
        </p:blipFill>
        <p:spPr>
          <a:xfrm>
            <a:off x="5870121" y="2179329"/>
            <a:ext cx="4871611" cy="3782939"/>
          </a:xfrm>
          <a:prstGeom prst="rect">
            <a:avLst/>
          </a:prstGeom>
        </p:spPr>
      </p:pic>
    </p:spTree>
    <p:extLst>
      <p:ext uri="{BB962C8B-B14F-4D97-AF65-F5344CB8AC3E}">
        <p14:creationId xmlns:p14="http://schemas.microsoft.com/office/powerpoint/2010/main" val="1912325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BAB4-DD99-554B-6650-D0B5513EC814}"/>
              </a:ext>
            </a:extLst>
          </p:cNvPr>
          <p:cNvSpPr>
            <a:spLocks noGrp="1"/>
          </p:cNvSpPr>
          <p:nvPr>
            <p:ph type="title"/>
          </p:nvPr>
        </p:nvSpPr>
        <p:spPr>
          <a:xfrm>
            <a:off x="1294362" y="282888"/>
            <a:ext cx="9603275" cy="1049235"/>
          </a:xfrm>
        </p:spPr>
        <p:txBody>
          <a:bodyPr>
            <a:normAutofit/>
          </a:bodyPr>
          <a:lstStyle/>
          <a:p>
            <a:pPr algn="ctr"/>
            <a:r>
              <a:rPr lang="en-US" sz="2800" b="1" dirty="0">
                <a:solidFill>
                  <a:schemeClr val="bg2">
                    <a:lumMod val="25000"/>
                  </a:schemeClr>
                </a:solidFill>
              </a:rPr>
              <a:t>Cash Flow Statement</a:t>
            </a:r>
          </a:p>
        </p:txBody>
      </p:sp>
      <p:sp>
        <p:nvSpPr>
          <p:cNvPr id="3" name="Content Placeholder 2">
            <a:extLst>
              <a:ext uri="{FF2B5EF4-FFF2-40B4-BE49-F238E27FC236}">
                <a16:creationId xmlns:a16="http://schemas.microsoft.com/office/drawing/2014/main" id="{7289EBDB-CC1F-D2CF-11F4-F12055FE8614}"/>
              </a:ext>
            </a:extLst>
          </p:cNvPr>
          <p:cNvSpPr>
            <a:spLocks noGrp="1"/>
          </p:cNvSpPr>
          <p:nvPr>
            <p:ph idx="1"/>
          </p:nvPr>
        </p:nvSpPr>
        <p:spPr>
          <a:xfrm>
            <a:off x="5692055" y="1743740"/>
            <a:ext cx="5977213" cy="4518837"/>
          </a:xfrm>
        </p:spPr>
        <p:txBody>
          <a:bodyPr>
            <a:normAutofit fontScale="32500" lnSpcReduction="20000"/>
          </a:bodyPr>
          <a:lstStyle/>
          <a:p>
            <a:pPr marL="0" indent="0">
              <a:buNone/>
            </a:pPr>
            <a:r>
              <a:rPr lang="en-US" sz="4800" b="1" dirty="0">
                <a:solidFill>
                  <a:schemeClr val="bg2">
                    <a:lumMod val="25000"/>
                  </a:schemeClr>
                </a:solidFill>
              </a:rPr>
              <a:t>Components of a Cash Flow Statement:</a:t>
            </a:r>
          </a:p>
          <a:p>
            <a:endParaRPr lang="en-US" sz="4800" dirty="0"/>
          </a:p>
          <a:p>
            <a:pPr marL="0" indent="0">
              <a:buNone/>
            </a:pPr>
            <a:r>
              <a:rPr lang="en-US" sz="4800" dirty="0"/>
              <a:t>1. Operating Activities - </a:t>
            </a:r>
            <a:r>
              <a:rPr lang="en-US" sz="4600" dirty="0"/>
              <a:t>Cash generated from core business operations</a:t>
            </a:r>
          </a:p>
          <a:p>
            <a:pPr lvl="1"/>
            <a:r>
              <a:rPr lang="en-US" sz="4600" dirty="0"/>
              <a:t>Examples: cash receipts from sales, cash payments to suppliers &amp; employees</a:t>
            </a:r>
          </a:p>
          <a:p>
            <a:pPr marL="0" indent="0">
              <a:buNone/>
            </a:pPr>
            <a:endParaRPr lang="en-US" sz="4800" dirty="0"/>
          </a:p>
          <a:p>
            <a:pPr marL="0" indent="0">
              <a:buNone/>
            </a:pPr>
            <a:r>
              <a:rPr lang="en-US" sz="4800" dirty="0"/>
              <a:t>2. Investing Activities - </a:t>
            </a:r>
            <a:r>
              <a:rPr lang="en-US" sz="4600" dirty="0"/>
              <a:t>Cash used for investing in the business</a:t>
            </a:r>
          </a:p>
          <a:p>
            <a:pPr lvl="1"/>
            <a:r>
              <a:rPr lang="en-US" sz="4600" dirty="0"/>
              <a:t>Examples: purchase of equipment, sale of investments</a:t>
            </a:r>
          </a:p>
          <a:p>
            <a:pPr marL="0" indent="0">
              <a:buNone/>
            </a:pPr>
            <a:endParaRPr lang="en-US" sz="4800" dirty="0"/>
          </a:p>
          <a:p>
            <a:pPr marL="0" indent="0">
              <a:buNone/>
            </a:pPr>
            <a:r>
              <a:rPr lang="en-US" sz="4800" dirty="0"/>
              <a:t>3. Financing Activities - </a:t>
            </a:r>
            <a:r>
              <a:rPr lang="en-US" sz="4600" dirty="0"/>
              <a:t>Cash flows related to financing the business</a:t>
            </a:r>
          </a:p>
          <a:p>
            <a:pPr lvl="1"/>
            <a:r>
              <a:rPr lang="en-US" sz="4600" dirty="0"/>
              <a:t>Examples: issuing shares, repaying loans, paying dividends</a:t>
            </a:r>
            <a:endParaRPr lang="en-US" dirty="0"/>
          </a:p>
        </p:txBody>
      </p:sp>
      <p:graphicFrame>
        <p:nvGraphicFramePr>
          <p:cNvPr id="9" name="Object 8">
            <a:extLst>
              <a:ext uri="{FF2B5EF4-FFF2-40B4-BE49-F238E27FC236}">
                <a16:creationId xmlns:a16="http://schemas.microsoft.com/office/drawing/2014/main" id="{9351F264-436E-6D30-921A-EBA8C9A7643B}"/>
              </a:ext>
            </a:extLst>
          </p:cNvPr>
          <p:cNvGraphicFramePr>
            <a:graphicFrameLocks noChangeAspect="1"/>
          </p:cNvGraphicFramePr>
          <p:nvPr>
            <p:extLst>
              <p:ext uri="{D42A27DB-BD31-4B8C-83A1-F6EECF244321}">
                <p14:modId xmlns:p14="http://schemas.microsoft.com/office/powerpoint/2010/main" val="1928899208"/>
              </p:ext>
            </p:extLst>
          </p:nvPr>
        </p:nvGraphicFramePr>
        <p:xfrm>
          <a:off x="522732" y="1252197"/>
          <a:ext cx="5019517" cy="5115605"/>
        </p:xfrm>
        <a:graphic>
          <a:graphicData uri="http://schemas.openxmlformats.org/presentationml/2006/ole">
            <mc:AlternateContent xmlns:mc="http://schemas.openxmlformats.org/markup-compatibility/2006">
              <mc:Choice xmlns:v="urn:schemas-microsoft-com:vml" Requires="v">
                <p:oleObj name="Worksheet" r:id="rId3" imgW="3307151" imgH="4114800" progId="Excel.Sheet.12">
                  <p:embed/>
                </p:oleObj>
              </mc:Choice>
              <mc:Fallback>
                <p:oleObj name="Worksheet" r:id="rId3" imgW="3307151" imgH="4114800" progId="Excel.Sheet.12">
                  <p:embed/>
                  <p:pic>
                    <p:nvPicPr>
                      <p:cNvPr id="0" name=""/>
                      <p:cNvPicPr/>
                      <p:nvPr/>
                    </p:nvPicPr>
                    <p:blipFill>
                      <a:blip r:embed="rId4"/>
                      <a:stretch>
                        <a:fillRect/>
                      </a:stretch>
                    </p:blipFill>
                    <p:spPr>
                      <a:xfrm>
                        <a:off x="522732" y="1252197"/>
                        <a:ext cx="5019517" cy="5115605"/>
                      </a:xfrm>
                      <a:prstGeom prst="rect">
                        <a:avLst/>
                      </a:prstGeom>
                    </p:spPr>
                  </p:pic>
                </p:oleObj>
              </mc:Fallback>
            </mc:AlternateContent>
          </a:graphicData>
        </a:graphic>
      </p:graphicFrame>
    </p:spTree>
    <p:extLst>
      <p:ext uri="{BB962C8B-B14F-4D97-AF65-F5344CB8AC3E}">
        <p14:creationId xmlns:p14="http://schemas.microsoft.com/office/powerpoint/2010/main" val="1459485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BAB4-DD99-554B-6650-D0B5513EC814}"/>
              </a:ext>
            </a:extLst>
          </p:cNvPr>
          <p:cNvSpPr>
            <a:spLocks noGrp="1"/>
          </p:cNvSpPr>
          <p:nvPr>
            <p:ph type="title"/>
          </p:nvPr>
        </p:nvSpPr>
        <p:spPr>
          <a:xfrm>
            <a:off x="1294362" y="814515"/>
            <a:ext cx="9603275" cy="1049235"/>
          </a:xfrm>
        </p:spPr>
        <p:txBody>
          <a:bodyPr>
            <a:normAutofit/>
          </a:bodyPr>
          <a:lstStyle/>
          <a:p>
            <a:pPr algn="ctr"/>
            <a:r>
              <a:rPr lang="en-US" sz="2800" b="1" dirty="0">
                <a:solidFill>
                  <a:schemeClr val="bg2">
                    <a:lumMod val="25000"/>
                  </a:schemeClr>
                </a:solidFill>
              </a:rPr>
              <a:t>Retained Earnings</a:t>
            </a:r>
          </a:p>
        </p:txBody>
      </p:sp>
      <p:pic>
        <p:nvPicPr>
          <p:cNvPr id="4" name="Picture 3">
            <a:extLst>
              <a:ext uri="{FF2B5EF4-FFF2-40B4-BE49-F238E27FC236}">
                <a16:creationId xmlns:a16="http://schemas.microsoft.com/office/drawing/2014/main" id="{616E7679-F325-934C-2757-873C3F0D0036}"/>
              </a:ext>
            </a:extLst>
          </p:cNvPr>
          <p:cNvPicPr>
            <a:picLocks noChangeAspect="1"/>
          </p:cNvPicPr>
          <p:nvPr/>
        </p:nvPicPr>
        <p:blipFill>
          <a:blip r:embed="rId3"/>
          <a:stretch>
            <a:fillRect/>
          </a:stretch>
        </p:blipFill>
        <p:spPr>
          <a:xfrm>
            <a:off x="1713888" y="2323946"/>
            <a:ext cx="8764223" cy="2210108"/>
          </a:xfrm>
          <a:prstGeom prst="rect">
            <a:avLst/>
          </a:prstGeom>
        </p:spPr>
      </p:pic>
    </p:spTree>
    <p:extLst>
      <p:ext uri="{BB962C8B-B14F-4D97-AF65-F5344CB8AC3E}">
        <p14:creationId xmlns:p14="http://schemas.microsoft.com/office/powerpoint/2010/main" val="2795917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BAB4-DD99-554B-6650-D0B5513EC814}"/>
              </a:ext>
            </a:extLst>
          </p:cNvPr>
          <p:cNvSpPr>
            <a:spLocks noGrp="1"/>
          </p:cNvSpPr>
          <p:nvPr>
            <p:ph type="title"/>
          </p:nvPr>
        </p:nvSpPr>
        <p:spPr>
          <a:xfrm>
            <a:off x="1294362" y="814515"/>
            <a:ext cx="9603275" cy="1049235"/>
          </a:xfrm>
        </p:spPr>
        <p:txBody>
          <a:bodyPr>
            <a:normAutofit/>
          </a:bodyPr>
          <a:lstStyle/>
          <a:p>
            <a:pPr algn="ctr"/>
            <a:r>
              <a:rPr lang="en-US" sz="2800" b="1" dirty="0">
                <a:solidFill>
                  <a:schemeClr val="bg2">
                    <a:lumMod val="25000"/>
                  </a:schemeClr>
                </a:solidFill>
              </a:rPr>
              <a:t>W-2 Payroll vs. 1099 Contractors</a:t>
            </a:r>
          </a:p>
        </p:txBody>
      </p:sp>
      <p:graphicFrame>
        <p:nvGraphicFramePr>
          <p:cNvPr id="19" name="Object 18">
            <a:extLst>
              <a:ext uri="{FF2B5EF4-FFF2-40B4-BE49-F238E27FC236}">
                <a16:creationId xmlns:a16="http://schemas.microsoft.com/office/drawing/2014/main" id="{F1CCAC23-58AA-CD1C-3F98-46DD78E327AF}"/>
              </a:ext>
            </a:extLst>
          </p:cNvPr>
          <p:cNvGraphicFramePr>
            <a:graphicFrameLocks noChangeAspect="1"/>
          </p:cNvGraphicFramePr>
          <p:nvPr>
            <p:extLst>
              <p:ext uri="{D42A27DB-BD31-4B8C-83A1-F6EECF244321}">
                <p14:modId xmlns:p14="http://schemas.microsoft.com/office/powerpoint/2010/main" val="3640502094"/>
              </p:ext>
            </p:extLst>
          </p:nvPr>
        </p:nvGraphicFramePr>
        <p:xfrm>
          <a:off x="2021940" y="2150829"/>
          <a:ext cx="8148120" cy="4399113"/>
        </p:xfrm>
        <a:graphic>
          <a:graphicData uri="http://schemas.openxmlformats.org/presentationml/2006/ole">
            <mc:AlternateContent xmlns:mc="http://schemas.openxmlformats.org/markup-compatibility/2006">
              <mc:Choice xmlns:v="urn:schemas-microsoft-com:vml" Requires="v">
                <p:oleObj name="Worksheet" r:id="rId3" imgW="5631003" imgH="3040286" progId="Excel.Sheet.12">
                  <p:embed/>
                </p:oleObj>
              </mc:Choice>
              <mc:Fallback>
                <p:oleObj name="Worksheet" r:id="rId3" imgW="5631003" imgH="3040286" progId="Excel.Sheet.12">
                  <p:embed/>
                  <p:pic>
                    <p:nvPicPr>
                      <p:cNvPr id="0" name=""/>
                      <p:cNvPicPr/>
                      <p:nvPr/>
                    </p:nvPicPr>
                    <p:blipFill>
                      <a:blip r:embed="rId4"/>
                      <a:stretch>
                        <a:fillRect/>
                      </a:stretch>
                    </p:blipFill>
                    <p:spPr>
                      <a:xfrm>
                        <a:off x="2021940" y="2150829"/>
                        <a:ext cx="8148120" cy="4399113"/>
                      </a:xfrm>
                      <a:prstGeom prst="rect">
                        <a:avLst/>
                      </a:prstGeom>
                    </p:spPr>
                  </p:pic>
                </p:oleObj>
              </mc:Fallback>
            </mc:AlternateContent>
          </a:graphicData>
        </a:graphic>
      </p:graphicFrame>
    </p:spTree>
    <p:extLst>
      <p:ext uri="{BB962C8B-B14F-4D97-AF65-F5344CB8AC3E}">
        <p14:creationId xmlns:p14="http://schemas.microsoft.com/office/powerpoint/2010/main" val="889575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BAB4-DD99-554B-6650-D0B5513EC814}"/>
              </a:ext>
            </a:extLst>
          </p:cNvPr>
          <p:cNvSpPr>
            <a:spLocks noGrp="1"/>
          </p:cNvSpPr>
          <p:nvPr>
            <p:ph type="title"/>
          </p:nvPr>
        </p:nvSpPr>
        <p:spPr>
          <a:xfrm>
            <a:off x="1294362" y="665660"/>
            <a:ext cx="9603275" cy="1049235"/>
          </a:xfrm>
        </p:spPr>
        <p:txBody>
          <a:bodyPr>
            <a:normAutofit/>
          </a:bodyPr>
          <a:lstStyle/>
          <a:p>
            <a:pPr algn="ctr"/>
            <a:r>
              <a:rPr lang="en-US" sz="2800" b="1" dirty="0">
                <a:solidFill>
                  <a:schemeClr val="bg2">
                    <a:lumMod val="25000"/>
                  </a:schemeClr>
                </a:solidFill>
              </a:rPr>
              <a:t>Asset and Inventory Management</a:t>
            </a:r>
          </a:p>
        </p:txBody>
      </p:sp>
      <p:sp>
        <p:nvSpPr>
          <p:cNvPr id="3" name="Content Placeholder 2">
            <a:extLst>
              <a:ext uri="{FF2B5EF4-FFF2-40B4-BE49-F238E27FC236}">
                <a16:creationId xmlns:a16="http://schemas.microsoft.com/office/drawing/2014/main" id="{7289EBDB-CC1F-D2CF-11F4-F12055FE8614}"/>
              </a:ext>
            </a:extLst>
          </p:cNvPr>
          <p:cNvSpPr>
            <a:spLocks noGrp="1"/>
          </p:cNvSpPr>
          <p:nvPr>
            <p:ph idx="1"/>
          </p:nvPr>
        </p:nvSpPr>
        <p:spPr>
          <a:xfrm>
            <a:off x="391954" y="2153648"/>
            <a:ext cx="5359589" cy="4392358"/>
          </a:xfrm>
        </p:spPr>
        <p:txBody>
          <a:bodyPr>
            <a:normAutofit/>
          </a:bodyPr>
          <a:lstStyle/>
          <a:p>
            <a:pPr marL="0" marR="0" indent="0">
              <a:lnSpc>
                <a:spcPct val="115000"/>
              </a:lnSpc>
              <a:spcBef>
                <a:spcPts val="0"/>
              </a:spcBef>
              <a:spcAft>
                <a:spcPts val="800"/>
              </a:spcAft>
              <a:buNone/>
            </a:pPr>
            <a:r>
              <a:rPr lang="en-US" sz="1800" b="1" kern="100" dirty="0">
                <a:solidFill>
                  <a:schemeClr val="tx1"/>
                </a:solidFill>
                <a:effectLst/>
                <a:latin typeface="Aptos" panose="020B0004020202020204" pitchFamily="34" charset="0"/>
                <a:ea typeface="DengXian" panose="02010600030101010101" pitchFamily="2" charset="-122"/>
                <a:cs typeface="Cordia New" panose="020B0304020202020204" pitchFamily="34" charset="-34"/>
              </a:rPr>
              <a:t>Components of Inventory Management:</a:t>
            </a:r>
            <a:endParaRPr lang="en-US" sz="1800" kern="100" dirty="0">
              <a:solidFill>
                <a:schemeClr val="tx1"/>
              </a:solidFill>
              <a:effectLst/>
              <a:latin typeface="Aptos" panose="020B0004020202020204" pitchFamily="34" charset="0"/>
              <a:ea typeface="DengXian" panose="02010600030101010101" pitchFamily="2" charset="-122"/>
              <a:cs typeface="Cordia New" panose="020B0304020202020204" pitchFamily="34" charset="-34"/>
            </a:endParaRPr>
          </a:p>
          <a:p>
            <a:pPr marL="0" marR="0">
              <a:lnSpc>
                <a:spcPct val="115000"/>
              </a:lnSpc>
              <a:spcBef>
                <a:spcPts val="0"/>
              </a:spcBef>
              <a:spcAft>
                <a:spcPts val="800"/>
              </a:spcAft>
            </a:pPr>
            <a:r>
              <a:rPr lang="en-US" sz="1800" b="1" kern="100" dirty="0">
                <a:effectLst/>
                <a:latin typeface="Aptos" panose="020B0004020202020204" pitchFamily="34" charset="0"/>
                <a:ea typeface="DengXian" panose="02010600030101010101" pitchFamily="2" charset="-122"/>
                <a:cs typeface="Cordia New" panose="020B0304020202020204" pitchFamily="34" charset="-34"/>
              </a:rPr>
              <a:t>1. Inventory Control Systems - </a:t>
            </a:r>
            <a:r>
              <a:rPr lang="en-US" sz="1800" kern="100" dirty="0">
                <a:effectLst/>
                <a:latin typeface="Aptos" panose="020B0004020202020204" pitchFamily="34" charset="0"/>
                <a:ea typeface="DengXian" panose="02010600030101010101" pitchFamily="2" charset="-122"/>
                <a:cs typeface="Cordia New" panose="020B0304020202020204" pitchFamily="34" charset="-34"/>
              </a:rPr>
              <a:t>Software and tools for managing inventory levels</a:t>
            </a:r>
          </a:p>
          <a:p>
            <a:pPr marL="0" marR="0">
              <a:lnSpc>
                <a:spcPct val="115000"/>
              </a:lnSpc>
              <a:spcBef>
                <a:spcPts val="0"/>
              </a:spcBef>
              <a:spcAft>
                <a:spcPts val="800"/>
              </a:spcAft>
            </a:pPr>
            <a:r>
              <a:rPr lang="en-US" sz="1800" b="1" kern="100" dirty="0">
                <a:effectLst/>
                <a:latin typeface="Aptos" panose="020B0004020202020204" pitchFamily="34" charset="0"/>
                <a:ea typeface="DengXian" panose="02010600030101010101" pitchFamily="2" charset="-122"/>
                <a:cs typeface="Cordia New" panose="020B0304020202020204" pitchFamily="34" charset="-34"/>
              </a:rPr>
              <a:t>2. Stock Levels - </a:t>
            </a:r>
            <a:r>
              <a:rPr lang="en-US" sz="1800" kern="100" dirty="0">
                <a:effectLst/>
                <a:latin typeface="Aptos" panose="020B0004020202020204" pitchFamily="34" charset="0"/>
                <a:ea typeface="DengXian" panose="02010600030101010101" pitchFamily="2" charset="-122"/>
                <a:cs typeface="Cordia New" panose="020B0304020202020204" pitchFamily="34" charset="-34"/>
              </a:rPr>
              <a:t>Maintaining optimal stock to meet demand</a:t>
            </a:r>
          </a:p>
          <a:p>
            <a:pPr marL="0" marR="0">
              <a:lnSpc>
                <a:spcPct val="115000"/>
              </a:lnSpc>
              <a:spcBef>
                <a:spcPts val="0"/>
              </a:spcBef>
              <a:spcAft>
                <a:spcPts val="800"/>
              </a:spcAft>
            </a:pPr>
            <a:r>
              <a:rPr lang="en-US" sz="1800" b="1" kern="100" dirty="0">
                <a:effectLst/>
                <a:latin typeface="Aptos" panose="020B0004020202020204" pitchFamily="34" charset="0"/>
                <a:ea typeface="DengXian" panose="02010600030101010101" pitchFamily="2" charset="-122"/>
                <a:cs typeface="Cordia New" panose="020B0304020202020204" pitchFamily="34" charset="-34"/>
              </a:rPr>
              <a:t>3. Ordering Systems - </a:t>
            </a:r>
            <a:r>
              <a:rPr lang="en-US" sz="1800" kern="100" dirty="0">
                <a:effectLst/>
                <a:latin typeface="Aptos" panose="020B0004020202020204" pitchFamily="34" charset="0"/>
                <a:ea typeface="DengXian" panose="02010600030101010101" pitchFamily="2" charset="-122"/>
                <a:cs typeface="Cordia New" panose="020B0304020202020204" pitchFamily="34" charset="-34"/>
              </a:rPr>
              <a:t>Processes for replenishing inventory</a:t>
            </a:r>
          </a:p>
          <a:p>
            <a:pPr marL="0" marR="0">
              <a:lnSpc>
                <a:spcPct val="115000"/>
              </a:lnSpc>
              <a:spcBef>
                <a:spcPts val="0"/>
              </a:spcBef>
              <a:spcAft>
                <a:spcPts val="800"/>
              </a:spcAft>
            </a:pPr>
            <a:r>
              <a:rPr lang="en-US" sz="1800" b="1" kern="100" dirty="0">
                <a:effectLst/>
                <a:latin typeface="Aptos" panose="020B0004020202020204" pitchFamily="34" charset="0"/>
                <a:ea typeface="DengXian" panose="02010600030101010101" pitchFamily="2" charset="-122"/>
                <a:cs typeface="Cordia New" panose="020B0304020202020204" pitchFamily="34" charset="-34"/>
              </a:rPr>
              <a:t>4. Warehousing - </a:t>
            </a:r>
            <a:r>
              <a:rPr lang="en-US" sz="1800" kern="100" dirty="0">
                <a:effectLst/>
                <a:latin typeface="Aptos" panose="020B0004020202020204" pitchFamily="34" charset="0"/>
                <a:ea typeface="DengXian" panose="02010600030101010101" pitchFamily="2" charset="-122"/>
                <a:cs typeface="Cordia New" panose="020B0304020202020204" pitchFamily="34" charset="-34"/>
              </a:rPr>
              <a:t>Storing inventory </a:t>
            </a:r>
          </a:p>
          <a:p>
            <a:pPr marL="0" marR="0" indent="0">
              <a:lnSpc>
                <a:spcPct val="115000"/>
              </a:lnSpc>
              <a:spcBef>
                <a:spcPts val="0"/>
              </a:spcBef>
              <a:spcAft>
                <a:spcPts val="800"/>
              </a:spcAft>
              <a:buNone/>
            </a:pPr>
            <a:r>
              <a:rPr lang="en-US" sz="1800" kern="100" dirty="0">
                <a:effectLst/>
                <a:latin typeface="Aptos" panose="020B0004020202020204" pitchFamily="34" charset="0"/>
                <a:ea typeface="DengXian" panose="02010600030101010101" pitchFamily="2" charset="-122"/>
                <a:cs typeface="Cordia New" panose="020B0304020202020204" pitchFamily="34" charset="-34"/>
              </a:rPr>
              <a:t>efficiently and securely</a:t>
            </a:r>
          </a:p>
          <a:p>
            <a:pPr marL="0" marR="0">
              <a:lnSpc>
                <a:spcPct val="115000"/>
              </a:lnSpc>
              <a:spcBef>
                <a:spcPts val="0"/>
              </a:spcBef>
              <a:spcAft>
                <a:spcPts val="800"/>
              </a:spcAft>
            </a:pPr>
            <a:r>
              <a:rPr lang="en-US" sz="1800" b="1" kern="100" dirty="0">
                <a:effectLst/>
                <a:latin typeface="Aptos" panose="020B0004020202020204" pitchFamily="34" charset="0"/>
                <a:ea typeface="DengXian" panose="02010600030101010101" pitchFamily="2" charset="-122"/>
                <a:cs typeface="Cordia New" panose="020B0304020202020204" pitchFamily="34" charset="-34"/>
              </a:rPr>
              <a:t>5. Inventory Turnover - </a:t>
            </a:r>
            <a:r>
              <a:rPr lang="en-US" sz="1800" kern="100" dirty="0">
                <a:effectLst/>
                <a:latin typeface="Aptos" panose="020B0004020202020204" pitchFamily="34" charset="0"/>
                <a:ea typeface="DengXian" panose="02010600030101010101" pitchFamily="2" charset="-122"/>
                <a:cs typeface="Cordia New" panose="020B0304020202020204" pitchFamily="34" charset="-34"/>
              </a:rPr>
              <a:t>Measuring how </a:t>
            </a:r>
          </a:p>
          <a:p>
            <a:pPr marL="0" marR="0" indent="0">
              <a:lnSpc>
                <a:spcPct val="115000"/>
              </a:lnSpc>
              <a:spcBef>
                <a:spcPts val="0"/>
              </a:spcBef>
              <a:spcAft>
                <a:spcPts val="800"/>
              </a:spcAft>
              <a:buNone/>
            </a:pPr>
            <a:r>
              <a:rPr lang="en-US" sz="1800" kern="100" dirty="0">
                <a:effectLst/>
                <a:latin typeface="Aptos" panose="020B0004020202020204" pitchFamily="34" charset="0"/>
                <a:ea typeface="DengXian" panose="02010600030101010101" pitchFamily="2" charset="-122"/>
                <a:cs typeface="Cordia New" panose="020B0304020202020204" pitchFamily="34" charset="-34"/>
              </a:rPr>
              <a:t>often inventory is sold and replaced</a:t>
            </a:r>
          </a:p>
          <a:p>
            <a:endParaRPr lang="en-US" dirty="0"/>
          </a:p>
        </p:txBody>
      </p:sp>
      <p:pic>
        <p:nvPicPr>
          <p:cNvPr id="5" name="Picture 4">
            <a:extLst>
              <a:ext uri="{FF2B5EF4-FFF2-40B4-BE49-F238E27FC236}">
                <a16:creationId xmlns:a16="http://schemas.microsoft.com/office/drawing/2014/main" id="{9BDCF001-8A0B-AAAA-42DC-B9F3EAFB1D84}"/>
              </a:ext>
            </a:extLst>
          </p:cNvPr>
          <p:cNvPicPr>
            <a:picLocks noChangeAspect="1"/>
          </p:cNvPicPr>
          <p:nvPr/>
        </p:nvPicPr>
        <p:blipFill>
          <a:blip r:embed="rId3"/>
          <a:stretch>
            <a:fillRect/>
          </a:stretch>
        </p:blipFill>
        <p:spPr>
          <a:xfrm>
            <a:off x="4731489" y="3827722"/>
            <a:ext cx="7283302" cy="2456710"/>
          </a:xfrm>
          <a:prstGeom prst="rect">
            <a:avLst/>
          </a:prstGeom>
        </p:spPr>
      </p:pic>
    </p:spTree>
    <p:extLst>
      <p:ext uri="{BB962C8B-B14F-4D97-AF65-F5344CB8AC3E}">
        <p14:creationId xmlns:p14="http://schemas.microsoft.com/office/powerpoint/2010/main" val="4191418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a:extLst>
              <a:ext uri="{FF2B5EF4-FFF2-40B4-BE49-F238E27FC236}">
                <a16:creationId xmlns:a16="http://schemas.microsoft.com/office/drawing/2014/main" id="{D4C3BE3D-87F6-B03C-86A0-6D41B279D8C9}"/>
              </a:ext>
            </a:extLst>
          </p:cNvPr>
          <p:cNvGraphicFramePr>
            <a:graphicFrameLocks noChangeAspect="1"/>
          </p:cNvGraphicFramePr>
          <p:nvPr>
            <p:extLst>
              <p:ext uri="{D42A27DB-BD31-4B8C-83A1-F6EECF244321}">
                <p14:modId xmlns:p14="http://schemas.microsoft.com/office/powerpoint/2010/main" val="917524195"/>
              </p:ext>
            </p:extLst>
          </p:nvPr>
        </p:nvGraphicFramePr>
        <p:xfrm>
          <a:off x="2400301" y="27787"/>
          <a:ext cx="7286624" cy="6705876"/>
        </p:xfrm>
        <a:graphic>
          <a:graphicData uri="http://schemas.openxmlformats.org/presentationml/2006/ole">
            <mc:AlternateContent xmlns:mc="http://schemas.openxmlformats.org/markup-compatibility/2006">
              <mc:Choice xmlns:v="urn:schemas-microsoft-com:vml" Requires="v">
                <p:oleObj name="Worksheet" r:id="rId3" imgW="5935945" imgH="5463351" progId="Excel.Sheet.12">
                  <p:embed/>
                </p:oleObj>
              </mc:Choice>
              <mc:Fallback>
                <p:oleObj name="Worksheet" r:id="rId3" imgW="5935945" imgH="5463351" progId="Excel.Sheet.12">
                  <p:embed/>
                  <p:pic>
                    <p:nvPicPr>
                      <p:cNvPr id="0" name=""/>
                      <p:cNvPicPr/>
                      <p:nvPr/>
                    </p:nvPicPr>
                    <p:blipFill>
                      <a:blip r:embed="rId4"/>
                      <a:stretch>
                        <a:fillRect/>
                      </a:stretch>
                    </p:blipFill>
                    <p:spPr>
                      <a:xfrm>
                        <a:off x="2400301" y="27787"/>
                        <a:ext cx="7286624" cy="6705876"/>
                      </a:xfrm>
                      <a:prstGeom prst="rect">
                        <a:avLst/>
                      </a:prstGeom>
                    </p:spPr>
                  </p:pic>
                </p:oleObj>
              </mc:Fallback>
            </mc:AlternateContent>
          </a:graphicData>
        </a:graphic>
      </p:graphicFrame>
    </p:spTree>
    <p:extLst>
      <p:ext uri="{BB962C8B-B14F-4D97-AF65-F5344CB8AC3E}">
        <p14:creationId xmlns:p14="http://schemas.microsoft.com/office/powerpoint/2010/main" val="517882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7FEE-5F59-3A32-6B8A-DEBB36EFA879}"/>
              </a:ext>
            </a:extLst>
          </p:cNvPr>
          <p:cNvSpPr>
            <a:spLocks noGrp="1"/>
          </p:cNvSpPr>
          <p:nvPr>
            <p:ph type="title"/>
          </p:nvPr>
        </p:nvSpPr>
        <p:spPr/>
        <p:txBody>
          <a:bodyPr/>
          <a:lstStyle/>
          <a:p>
            <a:r>
              <a:rPr lang="en-US" b="1" dirty="0"/>
              <a:t>Overview</a:t>
            </a:r>
            <a:br>
              <a:rPr lang="en-US" dirty="0"/>
            </a:br>
            <a:endParaRPr lang="en-US" dirty="0"/>
          </a:p>
        </p:txBody>
      </p:sp>
      <p:sp>
        <p:nvSpPr>
          <p:cNvPr id="3" name="Content Placeholder 2">
            <a:extLst>
              <a:ext uri="{FF2B5EF4-FFF2-40B4-BE49-F238E27FC236}">
                <a16:creationId xmlns:a16="http://schemas.microsoft.com/office/drawing/2014/main" id="{FD3D5AF8-6771-6264-5056-12E537A4B0CC}"/>
              </a:ext>
            </a:extLst>
          </p:cNvPr>
          <p:cNvSpPr>
            <a:spLocks noGrp="1"/>
          </p:cNvSpPr>
          <p:nvPr>
            <p:ph idx="1"/>
          </p:nvPr>
        </p:nvSpPr>
        <p:spPr>
          <a:xfrm>
            <a:off x="1135904" y="2266950"/>
            <a:ext cx="8761412" cy="3917950"/>
          </a:xfrm>
        </p:spPr>
        <p:txBody>
          <a:bodyPr>
            <a:normAutofit fontScale="25000" lnSpcReduction="20000"/>
          </a:bodyPr>
          <a:lstStyle/>
          <a:p>
            <a:pPr marL="0" indent="0">
              <a:lnSpc>
                <a:spcPct val="120000"/>
              </a:lnSpc>
              <a:buNone/>
            </a:pPr>
            <a:r>
              <a:rPr lang="en-US" sz="4400" b="1" dirty="0"/>
              <a:t>1. Importance of Accounting and Bookkeeping</a:t>
            </a:r>
            <a:endParaRPr lang="en-US" sz="4400" dirty="0"/>
          </a:p>
          <a:p>
            <a:pPr lvl="1">
              <a:lnSpc>
                <a:spcPct val="120000"/>
              </a:lnSpc>
            </a:pPr>
            <a:r>
              <a:rPr lang="en-US" sz="4400" dirty="0"/>
              <a:t>Tracks income/expenses, aids budgeting, and decision-making.</a:t>
            </a:r>
          </a:p>
          <a:p>
            <a:pPr lvl="1">
              <a:lnSpc>
                <a:spcPct val="120000"/>
              </a:lnSpc>
            </a:pPr>
            <a:r>
              <a:rPr lang="en-US" sz="4400" dirty="0"/>
              <a:t>Ensures tax compliance and smooth audits.</a:t>
            </a:r>
          </a:p>
          <a:p>
            <a:pPr marL="0" indent="0">
              <a:buNone/>
            </a:pPr>
            <a:r>
              <a:rPr lang="en-US" sz="4400" b="1" dirty="0"/>
              <a:t>2. Accounts Receivables vs. Accounts Payables</a:t>
            </a:r>
            <a:endParaRPr lang="en-US" sz="4400" dirty="0"/>
          </a:p>
          <a:p>
            <a:pPr lvl="1"/>
            <a:r>
              <a:rPr lang="en-US" sz="4400" dirty="0"/>
              <a:t>AR: Money owed to the company, increases cash flow.</a:t>
            </a:r>
          </a:p>
          <a:p>
            <a:pPr lvl="1"/>
            <a:r>
              <a:rPr lang="en-US" sz="4400" dirty="0"/>
              <a:t>AP: Money the company owes, decreases cash flow.</a:t>
            </a:r>
          </a:p>
          <a:p>
            <a:pPr marL="0" indent="0">
              <a:buNone/>
            </a:pPr>
            <a:r>
              <a:rPr lang="en-US" sz="4400" b="1" dirty="0"/>
              <a:t>3. Transactions and Categorizations</a:t>
            </a:r>
            <a:endParaRPr lang="en-US" sz="4400" dirty="0"/>
          </a:p>
          <a:p>
            <a:pPr lvl="1"/>
            <a:r>
              <a:rPr lang="en-US" sz="4400" dirty="0"/>
              <a:t>Ensures accurate financial reporting and compliance.</a:t>
            </a:r>
          </a:p>
          <a:p>
            <a:pPr marL="0" indent="0">
              <a:buNone/>
            </a:pPr>
            <a:r>
              <a:rPr lang="en-US" sz="4400" b="1" dirty="0"/>
              <a:t>4. Bank Reconciliation</a:t>
            </a:r>
            <a:endParaRPr lang="en-US" sz="4400" dirty="0"/>
          </a:p>
          <a:p>
            <a:pPr lvl="1"/>
            <a:r>
              <a:rPr lang="en-US" sz="4400" dirty="0"/>
              <a:t>Ensures accuracy, detects fraud, and manages cash flow.</a:t>
            </a:r>
          </a:p>
          <a:p>
            <a:pPr marL="0" indent="0">
              <a:buNone/>
            </a:pPr>
            <a:r>
              <a:rPr lang="en-US" sz="4400" b="1" dirty="0"/>
              <a:t>5. Income &amp; Profit &amp; Loss Statement, Balance Sheet, Cash Flow, Retained Earnings</a:t>
            </a:r>
            <a:endParaRPr lang="en-US" sz="4400" dirty="0"/>
          </a:p>
          <a:p>
            <a:pPr lvl="1"/>
            <a:r>
              <a:rPr lang="en-US" sz="4400" dirty="0"/>
              <a:t>Summarizes financial performance and aids decision-making.</a:t>
            </a:r>
          </a:p>
          <a:p>
            <a:pPr lvl="1"/>
            <a:r>
              <a:rPr lang="en-US" sz="4400" dirty="0"/>
              <a:t>Snapshot of financial position, assesses liquidity and solvency.</a:t>
            </a:r>
          </a:p>
          <a:p>
            <a:pPr lvl="1"/>
            <a:r>
              <a:rPr lang="en-US" sz="4400" dirty="0"/>
              <a:t>Supports growth, provides financing (accounts, credit, loans).</a:t>
            </a:r>
          </a:p>
          <a:p>
            <a:pPr marL="0" indent="0">
              <a:buNone/>
            </a:pPr>
            <a:r>
              <a:rPr lang="en-US" sz="4400" b="1" dirty="0"/>
              <a:t>8. Asset and Inventory Management</a:t>
            </a:r>
            <a:endParaRPr lang="en-US" sz="4400" dirty="0"/>
          </a:p>
          <a:p>
            <a:pPr lvl="1"/>
            <a:r>
              <a:rPr lang="en-US" sz="4400" dirty="0"/>
              <a:t>Ensures optimal asset use, balances inventory supply/demand.</a:t>
            </a:r>
          </a:p>
          <a:p>
            <a:pPr marL="0" indent="0">
              <a:buNone/>
            </a:pPr>
            <a:endParaRPr lang="en-US" b="1" dirty="0"/>
          </a:p>
        </p:txBody>
      </p:sp>
    </p:spTree>
    <p:extLst>
      <p:ext uri="{BB962C8B-B14F-4D97-AF65-F5344CB8AC3E}">
        <p14:creationId xmlns:p14="http://schemas.microsoft.com/office/powerpoint/2010/main" val="3859663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BAB4-DD99-554B-6650-D0B5513EC814}"/>
              </a:ext>
            </a:extLst>
          </p:cNvPr>
          <p:cNvSpPr>
            <a:spLocks noGrp="1"/>
          </p:cNvSpPr>
          <p:nvPr>
            <p:ph type="title"/>
          </p:nvPr>
        </p:nvSpPr>
        <p:spPr>
          <a:xfrm>
            <a:off x="870204" y="468152"/>
            <a:ext cx="10451592" cy="476123"/>
          </a:xfrm>
        </p:spPr>
        <p:txBody>
          <a:bodyPr>
            <a:normAutofit fontScale="90000"/>
          </a:bodyPr>
          <a:lstStyle/>
          <a:p>
            <a:pPr algn="ctr"/>
            <a:r>
              <a:rPr lang="en-US" sz="3100" b="1" i="0" dirty="0">
                <a:solidFill>
                  <a:schemeClr val="bg2">
                    <a:lumMod val="25000"/>
                  </a:schemeClr>
                </a:solidFill>
                <a:effectLst/>
                <a:highlight>
                  <a:srgbClr val="FFFFFF"/>
                </a:highlight>
                <a:latin typeface="Söhne"/>
              </a:rPr>
              <a:t>Importance of Accounting and Bookkeeping</a:t>
            </a:r>
            <a:br>
              <a:rPr lang="en-US" b="1" i="0" dirty="0">
                <a:solidFill>
                  <a:srgbClr val="0D0D0D"/>
                </a:solidFill>
                <a:effectLst/>
                <a:highlight>
                  <a:srgbClr val="FFFFFF"/>
                </a:highlight>
                <a:latin typeface="Söhne"/>
              </a:rPr>
            </a:br>
            <a:endParaRPr lang="en-US" dirty="0"/>
          </a:p>
        </p:txBody>
      </p:sp>
      <p:graphicFrame>
        <p:nvGraphicFramePr>
          <p:cNvPr id="18" name="Object 17">
            <a:extLst>
              <a:ext uri="{FF2B5EF4-FFF2-40B4-BE49-F238E27FC236}">
                <a16:creationId xmlns:a16="http://schemas.microsoft.com/office/drawing/2014/main" id="{70B6F49A-4727-B89D-3B3B-AE889B68A5D4}"/>
              </a:ext>
            </a:extLst>
          </p:cNvPr>
          <p:cNvGraphicFramePr>
            <a:graphicFrameLocks noChangeAspect="1"/>
          </p:cNvGraphicFramePr>
          <p:nvPr>
            <p:extLst>
              <p:ext uri="{D42A27DB-BD31-4B8C-83A1-F6EECF244321}">
                <p14:modId xmlns:p14="http://schemas.microsoft.com/office/powerpoint/2010/main" val="4251992078"/>
              </p:ext>
            </p:extLst>
          </p:nvPr>
        </p:nvGraphicFramePr>
        <p:xfrm>
          <a:off x="2238374" y="827552"/>
          <a:ext cx="7715250" cy="5887574"/>
        </p:xfrm>
        <a:graphic>
          <a:graphicData uri="http://schemas.openxmlformats.org/presentationml/2006/ole">
            <mc:AlternateContent xmlns:mc="http://schemas.openxmlformats.org/markup-compatibility/2006">
              <mc:Choice xmlns:v="urn:schemas-microsoft-com:vml" Requires="v">
                <p:oleObj name="Worksheet" r:id="rId3" imgW="5433237" imgH="4640391" progId="Excel.Sheet.12">
                  <p:embed/>
                </p:oleObj>
              </mc:Choice>
              <mc:Fallback>
                <p:oleObj name="Worksheet" r:id="rId3" imgW="5433237" imgH="4640391" progId="Excel.Sheet.12">
                  <p:embed/>
                  <p:pic>
                    <p:nvPicPr>
                      <p:cNvPr id="0" name=""/>
                      <p:cNvPicPr/>
                      <p:nvPr/>
                    </p:nvPicPr>
                    <p:blipFill>
                      <a:blip r:embed="rId4"/>
                      <a:stretch>
                        <a:fillRect/>
                      </a:stretch>
                    </p:blipFill>
                    <p:spPr>
                      <a:xfrm>
                        <a:off x="2238374" y="827552"/>
                        <a:ext cx="7715250" cy="5887574"/>
                      </a:xfrm>
                      <a:prstGeom prst="rect">
                        <a:avLst/>
                      </a:prstGeom>
                    </p:spPr>
                  </p:pic>
                </p:oleObj>
              </mc:Fallback>
            </mc:AlternateContent>
          </a:graphicData>
        </a:graphic>
      </p:graphicFrame>
    </p:spTree>
    <p:extLst>
      <p:ext uri="{BB962C8B-B14F-4D97-AF65-F5344CB8AC3E}">
        <p14:creationId xmlns:p14="http://schemas.microsoft.com/office/powerpoint/2010/main" val="870586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BAB4-DD99-554B-6650-D0B5513EC814}"/>
              </a:ext>
            </a:extLst>
          </p:cNvPr>
          <p:cNvSpPr>
            <a:spLocks noGrp="1"/>
          </p:cNvSpPr>
          <p:nvPr>
            <p:ph type="title"/>
          </p:nvPr>
        </p:nvSpPr>
        <p:spPr>
          <a:xfrm>
            <a:off x="1294361" y="407691"/>
            <a:ext cx="9603275" cy="1049235"/>
          </a:xfrm>
        </p:spPr>
        <p:txBody>
          <a:bodyPr>
            <a:normAutofit/>
          </a:bodyPr>
          <a:lstStyle/>
          <a:p>
            <a:pPr algn="ctr"/>
            <a:r>
              <a:rPr lang="en-US" sz="2800" b="1" dirty="0">
                <a:solidFill>
                  <a:schemeClr val="bg2">
                    <a:lumMod val="25000"/>
                  </a:schemeClr>
                </a:solidFill>
              </a:rPr>
              <a:t>Business Financial Services</a:t>
            </a:r>
          </a:p>
        </p:txBody>
      </p:sp>
      <p:pic>
        <p:nvPicPr>
          <p:cNvPr id="7" name="Picture 6">
            <a:extLst>
              <a:ext uri="{FF2B5EF4-FFF2-40B4-BE49-F238E27FC236}">
                <a16:creationId xmlns:a16="http://schemas.microsoft.com/office/drawing/2014/main" id="{18305B85-2EFE-C295-9D1D-A882919E494D}"/>
              </a:ext>
            </a:extLst>
          </p:cNvPr>
          <p:cNvPicPr>
            <a:picLocks noChangeAspect="1"/>
          </p:cNvPicPr>
          <p:nvPr/>
        </p:nvPicPr>
        <p:blipFill>
          <a:blip r:embed="rId3"/>
          <a:stretch>
            <a:fillRect/>
          </a:stretch>
        </p:blipFill>
        <p:spPr>
          <a:xfrm>
            <a:off x="1191906" y="1380594"/>
            <a:ext cx="9808187" cy="5477406"/>
          </a:xfrm>
          <a:prstGeom prst="rect">
            <a:avLst/>
          </a:prstGeom>
        </p:spPr>
      </p:pic>
    </p:spTree>
    <p:extLst>
      <p:ext uri="{BB962C8B-B14F-4D97-AF65-F5344CB8AC3E}">
        <p14:creationId xmlns:p14="http://schemas.microsoft.com/office/powerpoint/2010/main" val="2562819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BAB4-DD99-554B-6650-D0B5513EC814}"/>
              </a:ext>
            </a:extLst>
          </p:cNvPr>
          <p:cNvSpPr>
            <a:spLocks noGrp="1"/>
          </p:cNvSpPr>
          <p:nvPr>
            <p:ph type="title"/>
          </p:nvPr>
        </p:nvSpPr>
        <p:spPr>
          <a:xfrm>
            <a:off x="838200" y="944562"/>
            <a:ext cx="10515600" cy="512699"/>
          </a:xfrm>
        </p:spPr>
        <p:txBody>
          <a:bodyPr>
            <a:normAutofit fontScale="90000"/>
          </a:bodyPr>
          <a:lstStyle/>
          <a:p>
            <a:pPr algn="ctr"/>
            <a:r>
              <a:rPr lang="en-US" sz="3100" b="1" dirty="0">
                <a:solidFill>
                  <a:schemeClr val="bg2">
                    <a:lumMod val="25000"/>
                  </a:schemeClr>
                </a:solidFill>
              </a:rPr>
              <a:t>Accounts Receivables vs Accounts Payables</a:t>
            </a:r>
            <a:br>
              <a:rPr lang="en-US" sz="3200" b="1" dirty="0"/>
            </a:br>
            <a:endParaRPr lang="en-US" sz="3200" b="1" dirty="0"/>
          </a:p>
        </p:txBody>
      </p:sp>
      <p:graphicFrame>
        <p:nvGraphicFramePr>
          <p:cNvPr id="23" name="Object 22">
            <a:extLst>
              <a:ext uri="{FF2B5EF4-FFF2-40B4-BE49-F238E27FC236}">
                <a16:creationId xmlns:a16="http://schemas.microsoft.com/office/drawing/2014/main" id="{643C3147-E3DD-5A09-D9DB-FD0039F51A1C}"/>
              </a:ext>
            </a:extLst>
          </p:cNvPr>
          <p:cNvGraphicFramePr>
            <a:graphicFrameLocks noChangeAspect="1"/>
          </p:cNvGraphicFramePr>
          <p:nvPr>
            <p:extLst>
              <p:ext uri="{D42A27DB-BD31-4B8C-83A1-F6EECF244321}">
                <p14:modId xmlns:p14="http://schemas.microsoft.com/office/powerpoint/2010/main" val="2792861790"/>
              </p:ext>
            </p:extLst>
          </p:nvPr>
        </p:nvGraphicFramePr>
        <p:xfrm>
          <a:off x="1179404" y="1612392"/>
          <a:ext cx="10174396" cy="4044696"/>
        </p:xfrm>
        <a:graphic>
          <a:graphicData uri="http://schemas.openxmlformats.org/presentationml/2006/ole">
            <mc:AlternateContent xmlns:mc="http://schemas.openxmlformats.org/markup-compatibility/2006">
              <mc:Choice xmlns:v="urn:schemas-microsoft-com:vml" Requires="v">
                <p:oleObj name="Worksheet" r:id="rId3" imgW="4632818" imgH="1653556" progId="Excel.Sheet.12">
                  <p:embed/>
                </p:oleObj>
              </mc:Choice>
              <mc:Fallback>
                <p:oleObj name="Worksheet" r:id="rId3" imgW="4632818" imgH="1653556" progId="Excel.Sheet.12">
                  <p:embed/>
                  <p:pic>
                    <p:nvPicPr>
                      <p:cNvPr id="0" name=""/>
                      <p:cNvPicPr/>
                      <p:nvPr/>
                    </p:nvPicPr>
                    <p:blipFill>
                      <a:blip r:embed="rId4"/>
                      <a:stretch>
                        <a:fillRect/>
                      </a:stretch>
                    </p:blipFill>
                    <p:spPr>
                      <a:xfrm>
                        <a:off x="1179404" y="1612392"/>
                        <a:ext cx="10174396" cy="4044696"/>
                      </a:xfrm>
                      <a:prstGeom prst="rect">
                        <a:avLst/>
                      </a:prstGeom>
                    </p:spPr>
                  </p:pic>
                </p:oleObj>
              </mc:Fallback>
            </mc:AlternateContent>
          </a:graphicData>
        </a:graphic>
      </p:graphicFrame>
    </p:spTree>
    <p:extLst>
      <p:ext uri="{BB962C8B-B14F-4D97-AF65-F5344CB8AC3E}">
        <p14:creationId xmlns:p14="http://schemas.microsoft.com/office/powerpoint/2010/main" val="987959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BAB4-DD99-554B-6650-D0B5513EC814}"/>
              </a:ext>
            </a:extLst>
          </p:cNvPr>
          <p:cNvSpPr>
            <a:spLocks noGrp="1"/>
          </p:cNvSpPr>
          <p:nvPr>
            <p:ph type="title"/>
          </p:nvPr>
        </p:nvSpPr>
        <p:spPr>
          <a:xfrm>
            <a:off x="2123745" y="640106"/>
            <a:ext cx="7843707" cy="472083"/>
          </a:xfrm>
        </p:spPr>
        <p:txBody>
          <a:bodyPr>
            <a:normAutofit fontScale="90000"/>
          </a:bodyPr>
          <a:lstStyle/>
          <a:p>
            <a:pPr algn="ctr"/>
            <a:r>
              <a:rPr lang="en-US" sz="2800" b="1" dirty="0">
                <a:solidFill>
                  <a:schemeClr val="bg2">
                    <a:lumMod val="25000"/>
                  </a:schemeClr>
                </a:solidFill>
              </a:rPr>
              <a:t>Transactions and Categorizations</a:t>
            </a:r>
          </a:p>
        </p:txBody>
      </p:sp>
      <p:sp>
        <p:nvSpPr>
          <p:cNvPr id="15" name="Title 4">
            <a:extLst>
              <a:ext uri="{FF2B5EF4-FFF2-40B4-BE49-F238E27FC236}">
                <a16:creationId xmlns:a16="http://schemas.microsoft.com/office/drawing/2014/main" id="{6EF41E12-8D86-F36F-6BC3-DBAE56C6E292}"/>
              </a:ext>
            </a:extLst>
          </p:cNvPr>
          <p:cNvSpPr txBox="1">
            <a:spLocks/>
          </p:cNvSpPr>
          <p:nvPr/>
        </p:nvSpPr>
        <p:spPr>
          <a:xfrm>
            <a:off x="838200" y="522263"/>
            <a:ext cx="10515600" cy="7077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p>
        </p:txBody>
      </p:sp>
      <p:pic>
        <p:nvPicPr>
          <p:cNvPr id="27" name="Picture 26">
            <a:extLst>
              <a:ext uri="{FF2B5EF4-FFF2-40B4-BE49-F238E27FC236}">
                <a16:creationId xmlns:a16="http://schemas.microsoft.com/office/drawing/2014/main" id="{7E114172-A5DA-7186-B2CA-2463DE99197A}"/>
              </a:ext>
            </a:extLst>
          </p:cNvPr>
          <p:cNvPicPr>
            <a:picLocks noChangeAspect="1"/>
          </p:cNvPicPr>
          <p:nvPr/>
        </p:nvPicPr>
        <p:blipFill>
          <a:blip r:embed="rId3"/>
          <a:stretch>
            <a:fillRect/>
          </a:stretch>
        </p:blipFill>
        <p:spPr>
          <a:xfrm>
            <a:off x="2224548" y="1348232"/>
            <a:ext cx="7742904" cy="5281166"/>
          </a:xfrm>
          <a:prstGeom prst="rect">
            <a:avLst/>
          </a:prstGeom>
        </p:spPr>
      </p:pic>
    </p:spTree>
    <p:extLst>
      <p:ext uri="{BB962C8B-B14F-4D97-AF65-F5344CB8AC3E}">
        <p14:creationId xmlns:p14="http://schemas.microsoft.com/office/powerpoint/2010/main" val="3460519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DCD605-F07B-563F-DC4E-0D9293833DE8}"/>
              </a:ext>
            </a:extLst>
          </p:cNvPr>
          <p:cNvSpPr>
            <a:spLocks noGrp="1"/>
          </p:cNvSpPr>
          <p:nvPr>
            <p:ph type="title"/>
          </p:nvPr>
        </p:nvSpPr>
        <p:spPr>
          <a:xfrm>
            <a:off x="838199" y="822006"/>
            <a:ext cx="10515600" cy="707771"/>
          </a:xfrm>
        </p:spPr>
        <p:txBody>
          <a:bodyPr>
            <a:normAutofit/>
          </a:bodyPr>
          <a:lstStyle/>
          <a:p>
            <a:pPr algn="ctr"/>
            <a:r>
              <a:rPr lang="en-US" sz="2800" b="1" dirty="0">
                <a:solidFill>
                  <a:schemeClr val="bg2">
                    <a:lumMod val="25000"/>
                  </a:schemeClr>
                </a:solidFill>
              </a:rPr>
              <a:t>Bank Reconciliation</a:t>
            </a:r>
          </a:p>
        </p:txBody>
      </p:sp>
      <p:sp>
        <p:nvSpPr>
          <p:cNvPr id="3" name="Content Placeholder 2">
            <a:extLst>
              <a:ext uri="{FF2B5EF4-FFF2-40B4-BE49-F238E27FC236}">
                <a16:creationId xmlns:a16="http://schemas.microsoft.com/office/drawing/2014/main" id="{7289EBDB-CC1F-D2CF-11F4-F12055FE8614}"/>
              </a:ext>
            </a:extLst>
          </p:cNvPr>
          <p:cNvSpPr>
            <a:spLocks noGrp="1"/>
          </p:cNvSpPr>
          <p:nvPr>
            <p:ph idx="1"/>
          </p:nvPr>
        </p:nvSpPr>
        <p:spPr>
          <a:xfrm>
            <a:off x="1368124" y="2284241"/>
            <a:ext cx="10157501" cy="4351338"/>
          </a:xfrm>
        </p:spPr>
        <p:txBody>
          <a:bodyPr>
            <a:normAutofit fontScale="25000" lnSpcReduction="20000"/>
          </a:bodyPr>
          <a:lstStyle/>
          <a:p>
            <a:pPr marL="0" indent="0">
              <a:buNone/>
            </a:pPr>
            <a:r>
              <a:rPr lang="en-US" sz="6200" dirty="0"/>
              <a:t>1. </a:t>
            </a:r>
            <a:r>
              <a:rPr lang="en-US" sz="6200" b="1" dirty="0"/>
              <a:t>Obtain Bank Statement</a:t>
            </a:r>
          </a:p>
          <a:p>
            <a:pPr lvl="1"/>
            <a:r>
              <a:rPr lang="en-US" sz="5800" dirty="0"/>
              <a:t>Collect the monthly bank statement. Includes credit card and loan statements.</a:t>
            </a:r>
          </a:p>
          <a:p>
            <a:pPr marL="0" indent="0">
              <a:buNone/>
            </a:pPr>
            <a:endParaRPr lang="en-US" sz="6200" dirty="0"/>
          </a:p>
          <a:p>
            <a:pPr marL="0" indent="0">
              <a:buNone/>
            </a:pPr>
            <a:r>
              <a:rPr lang="en-US" sz="6200" dirty="0"/>
              <a:t>2. </a:t>
            </a:r>
            <a:r>
              <a:rPr lang="en-US" sz="6200" b="1" dirty="0"/>
              <a:t>Compare Bank Statement with Company Records</a:t>
            </a:r>
          </a:p>
          <a:p>
            <a:pPr lvl="1"/>
            <a:r>
              <a:rPr lang="en-US" sz="5800" dirty="0"/>
              <a:t>Match the deposits and withdrawals in the bank statement with the company's cash book.</a:t>
            </a:r>
          </a:p>
          <a:p>
            <a:pPr marL="457200" lvl="1" indent="0">
              <a:buNone/>
            </a:pPr>
            <a:endParaRPr lang="en-US" sz="5800" dirty="0"/>
          </a:p>
          <a:p>
            <a:pPr marL="0" indent="0">
              <a:buNone/>
            </a:pPr>
            <a:r>
              <a:rPr lang="en-US" sz="6200" dirty="0"/>
              <a:t>3. </a:t>
            </a:r>
            <a:r>
              <a:rPr lang="en-US" sz="6200" b="1" dirty="0"/>
              <a:t>Identify Discrepancies</a:t>
            </a:r>
          </a:p>
          <a:p>
            <a:pPr lvl="1"/>
            <a:r>
              <a:rPr lang="en-US" sz="5800" dirty="0"/>
              <a:t>Look for differences such as outstanding checks, deposits in transit, bank fees, and errors.</a:t>
            </a:r>
          </a:p>
          <a:p>
            <a:endParaRPr lang="en-US" sz="6200" dirty="0"/>
          </a:p>
          <a:p>
            <a:pPr marL="0" indent="0">
              <a:buNone/>
            </a:pPr>
            <a:r>
              <a:rPr lang="en-US" sz="6200" dirty="0"/>
              <a:t>4. </a:t>
            </a:r>
            <a:r>
              <a:rPr lang="en-US" sz="6200" b="1" dirty="0"/>
              <a:t>Adjust the Cash Book</a:t>
            </a:r>
          </a:p>
          <a:p>
            <a:pPr lvl="1"/>
            <a:r>
              <a:rPr lang="en-US" sz="5800" dirty="0"/>
              <a:t>Make necessary adjustments to the company's records.</a:t>
            </a:r>
          </a:p>
          <a:p>
            <a:endParaRPr lang="en-US" sz="6200" dirty="0"/>
          </a:p>
          <a:p>
            <a:pPr marL="0" indent="0">
              <a:buNone/>
            </a:pPr>
            <a:r>
              <a:rPr lang="en-US" sz="6200" dirty="0"/>
              <a:t>5. </a:t>
            </a:r>
            <a:r>
              <a:rPr lang="en-US" sz="6200" b="1" dirty="0"/>
              <a:t>Prepare the Reconciliation Statement</a:t>
            </a:r>
          </a:p>
          <a:p>
            <a:pPr lvl="1"/>
            <a:r>
              <a:rPr lang="en-US" sz="5800" dirty="0"/>
              <a:t>Document the adjustments and ensure the adjusted balances match.</a:t>
            </a:r>
          </a:p>
          <a:p>
            <a:endParaRPr lang="en-US" dirty="0"/>
          </a:p>
        </p:txBody>
      </p:sp>
    </p:spTree>
    <p:extLst>
      <p:ext uri="{BB962C8B-B14F-4D97-AF65-F5344CB8AC3E}">
        <p14:creationId xmlns:p14="http://schemas.microsoft.com/office/powerpoint/2010/main" val="3757969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BAB4-DD99-554B-6650-D0B5513EC814}"/>
              </a:ext>
            </a:extLst>
          </p:cNvPr>
          <p:cNvSpPr>
            <a:spLocks noGrp="1"/>
          </p:cNvSpPr>
          <p:nvPr>
            <p:ph type="title"/>
          </p:nvPr>
        </p:nvSpPr>
        <p:spPr>
          <a:xfrm>
            <a:off x="1294361" y="537274"/>
            <a:ext cx="9603275" cy="1049235"/>
          </a:xfrm>
        </p:spPr>
        <p:txBody>
          <a:bodyPr>
            <a:normAutofit/>
          </a:bodyPr>
          <a:lstStyle/>
          <a:p>
            <a:pPr algn="ctr"/>
            <a:r>
              <a:rPr lang="en-US" sz="2800" b="1" dirty="0">
                <a:solidFill>
                  <a:schemeClr val="bg2">
                    <a:lumMod val="25000"/>
                  </a:schemeClr>
                </a:solidFill>
              </a:rPr>
              <a:t>Bank Reconciliation cont’d</a:t>
            </a:r>
          </a:p>
        </p:txBody>
      </p:sp>
      <p:graphicFrame>
        <p:nvGraphicFramePr>
          <p:cNvPr id="10" name="Table 9">
            <a:extLst>
              <a:ext uri="{FF2B5EF4-FFF2-40B4-BE49-F238E27FC236}">
                <a16:creationId xmlns:a16="http://schemas.microsoft.com/office/drawing/2014/main" id="{4A28C2E0-C907-A4EB-EC9E-DE5003AE2E21}"/>
              </a:ext>
            </a:extLst>
          </p:cNvPr>
          <p:cNvGraphicFramePr>
            <a:graphicFrameLocks noGrp="1"/>
          </p:cNvGraphicFramePr>
          <p:nvPr>
            <p:extLst>
              <p:ext uri="{D42A27DB-BD31-4B8C-83A1-F6EECF244321}">
                <p14:modId xmlns:p14="http://schemas.microsoft.com/office/powerpoint/2010/main" val="917275798"/>
              </p:ext>
            </p:extLst>
          </p:nvPr>
        </p:nvGraphicFramePr>
        <p:xfrm>
          <a:off x="1487423" y="2525015"/>
          <a:ext cx="9217153" cy="3795711"/>
        </p:xfrm>
        <a:graphic>
          <a:graphicData uri="http://schemas.openxmlformats.org/drawingml/2006/table">
            <a:tbl>
              <a:tblPr/>
              <a:tblGrid>
                <a:gridCol w="2596897">
                  <a:extLst>
                    <a:ext uri="{9D8B030D-6E8A-4147-A177-3AD203B41FA5}">
                      <a16:colId xmlns:a16="http://schemas.microsoft.com/office/drawing/2014/main" val="4242291913"/>
                    </a:ext>
                  </a:extLst>
                </a:gridCol>
                <a:gridCol w="3413760">
                  <a:extLst>
                    <a:ext uri="{9D8B030D-6E8A-4147-A177-3AD203B41FA5}">
                      <a16:colId xmlns:a16="http://schemas.microsoft.com/office/drawing/2014/main" val="1496668788"/>
                    </a:ext>
                  </a:extLst>
                </a:gridCol>
                <a:gridCol w="3206496">
                  <a:extLst>
                    <a:ext uri="{9D8B030D-6E8A-4147-A177-3AD203B41FA5}">
                      <a16:colId xmlns:a16="http://schemas.microsoft.com/office/drawing/2014/main" val="173015041"/>
                    </a:ext>
                  </a:extLst>
                </a:gridCol>
              </a:tblGrid>
              <a:tr h="693131">
                <a:tc>
                  <a:txBody>
                    <a:bodyPr/>
                    <a:lstStyle/>
                    <a:p>
                      <a:pPr algn="ctr" fontAlgn="ctr"/>
                      <a:r>
                        <a:rPr lang="en-US" sz="2000" b="1" i="0" u="none" strike="noStrike" dirty="0">
                          <a:solidFill>
                            <a:srgbClr val="000000"/>
                          </a:solidFill>
                          <a:effectLst/>
                          <a:highlight>
                            <a:srgbClr val="F1A983"/>
                          </a:highlight>
                          <a:latin typeface="Segoe UI" panose="020B0502040204020203" pitchFamily="34" charset="0"/>
                        </a:rPr>
                        <a:t>Discrepancy</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pPr algn="ctr" fontAlgn="ctr"/>
                      <a:r>
                        <a:rPr lang="en-US" sz="2000" b="1" i="0" u="none" strike="noStrike" dirty="0">
                          <a:solidFill>
                            <a:srgbClr val="000000"/>
                          </a:solidFill>
                          <a:effectLst/>
                          <a:highlight>
                            <a:srgbClr val="83E28E"/>
                          </a:highlight>
                          <a:latin typeface="Segoe UI" panose="020B0502040204020203" pitchFamily="34" charset="0"/>
                        </a:rPr>
                        <a:t>Description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E28E"/>
                    </a:solidFill>
                  </a:tcPr>
                </a:tc>
                <a:tc>
                  <a:txBody>
                    <a:bodyPr/>
                    <a:lstStyle/>
                    <a:p>
                      <a:pPr algn="ctr" fontAlgn="ctr"/>
                      <a:r>
                        <a:rPr lang="en-US" sz="2000" b="1" i="0" u="none" strike="noStrike" dirty="0">
                          <a:solidFill>
                            <a:srgbClr val="000000"/>
                          </a:solidFill>
                          <a:effectLst/>
                          <a:highlight>
                            <a:srgbClr val="E49EDD"/>
                          </a:highlight>
                          <a:latin typeface="Segoe UI" panose="020B0502040204020203" pitchFamily="34" charset="0"/>
                        </a:rPr>
                        <a:t>Example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9EDD"/>
                    </a:solidFill>
                  </a:tcPr>
                </a:tc>
                <a:extLst>
                  <a:ext uri="{0D108BD9-81ED-4DB2-BD59-A6C34878D82A}">
                    <a16:rowId xmlns:a16="http://schemas.microsoft.com/office/drawing/2014/main" val="3480860756"/>
                  </a:ext>
                </a:extLst>
              </a:tr>
              <a:tr h="775645">
                <a:tc>
                  <a:txBody>
                    <a:bodyPr/>
                    <a:lstStyle/>
                    <a:p>
                      <a:pPr algn="l" fontAlgn="ctr"/>
                      <a:r>
                        <a:rPr lang="en-US" sz="1600" b="0" i="0" u="none" strike="noStrike">
                          <a:solidFill>
                            <a:srgbClr val="000000"/>
                          </a:solidFill>
                          <a:effectLst/>
                          <a:highlight>
                            <a:srgbClr val="F7C7AC"/>
                          </a:highlight>
                          <a:latin typeface="Segoe UI" panose="020B0502040204020203" pitchFamily="34" charset="0"/>
                        </a:rPr>
                        <a:t>Outstanding Checks</a:t>
                      </a:r>
                    </a:p>
                  </a:txBody>
                  <a:tcPr marL="7620" marR="7620" marT="7620" marB="0" anchor="ctr">
                    <a:lnL w="12700" cap="flat" cmpd="sng" algn="ctr">
                      <a:solidFill>
                        <a:srgbClr val="90837B"/>
                      </a:solidFill>
                      <a:prstDash val="solid"/>
                      <a:round/>
                      <a:headEnd type="none" w="med" len="med"/>
                      <a:tailEnd type="none" w="med" len="med"/>
                    </a:lnL>
                    <a:lnR w="12700" cap="flat" cmpd="sng" algn="ctr">
                      <a:solidFill>
                        <a:srgbClr val="A09D7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0837B"/>
                      </a:solidFill>
                      <a:prstDash val="solid"/>
                      <a:round/>
                      <a:headEnd type="none" w="med" len="med"/>
                      <a:tailEnd type="none" w="med" len="med"/>
                    </a:lnB>
                    <a:solidFill>
                      <a:srgbClr val="F7C7AC"/>
                    </a:solidFill>
                  </a:tcPr>
                </a:tc>
                <a:tc>
                  <a:txBody>
                    <a:bodyPr/>
                    <a:lstStyle/>
                    <a:p>
                      <a:pPr algn="l" fontAlgn="ctr"/>
                      <a:r>
                        <a:rPr lang="en-US" sz="1600" b="0" i="0" u="none" strike="noStrike">
                          <a:solidFill>
                            <a:srgbClr val="000000"/>
                          </a:solidFill>
                          <a:effectLst/>
                          <a:highlight>
                            <a:srgbClr val="C1F0C8"/>
                          </a:highlight>
                          <a:latin typeface="Segoe UI" panose="020B0502040204020203" pitchFamily="34" charset="0"/>
                        </a:rPr>
                        <a:t>Checks issued but not yet cleared by the bank</a:t>
                      </a:r>
                    </a:p>
                  </a:txBody>
                  <a:tcPr marL="7620" marR="7620" marT="7620" marB="0" anchor="ctr">
                    <a:lnL w="12700" cap="flat" cmpd="sng" algn="ctr">
                      <a:solidFill>
                        <a:srgbClr val="A09D7B"/>
                      </a:solidFill>
                      <a:prstDash val="solid"/>
                      <a:round/>
                      <a:headEnd type="none" w="med" len="med"/>
                      <a:tailEnd type="none" w="med" len="med"/>
                    </a:lnL>
                    <a:lnR w="12700" cap="flat" cmpd="sng" algn="ctr">
                      <a:solidFill>
                        <a:srgbClr val="D09D7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09D7B"/>
                      </a:solidFill>
                      <a:prstDash val="solid"/>
                      <a:round/>
                      <a:headEnd type="none" w="med" len="med"/>
                      <a:tailEnd type="none" w="med" len="med"/>
                    </a:lnB>
                    <a:solidFill>
                      <a:srgbClr val="C1F0C8"/>
                    </a:solidFill>
                  </a:tcPr>
                </a:tc>
                <a:tc>
                  <a:txBody>
                    <a:bodyPr/>
                    <a:lstStyle/>
                    <a:p>
                      <a:pPr algn="l" fontAlgn="ctr"/>
                      <a:r>
                        <a:rPr lang="en-US" sz="1600" b="0" i="0" u="none" strike="noStrike" dirty="0">
                          <a:solidFill>
                            <a:srgbClr val="000000"/>
                          </a:solidFill>
                          <a:effectLst/>
                          <a:highlight>
                            <a:srgbClr val="F2CEEF"/>
                          </a:highlight>
                          <a:latin typeface="Segoe UI" panose="020B0502040204020203" pitchFamily="34" charset="0"/>
                        </a:rPr>
                        <a:t>A check written but not cashed</a:t>
                      </a:r>
                    </a:p>
                  </a:txBody>
                  <a:tcPr marL="7620" marR="7620" marT="7620" marB="0" anchor="ctr">
                    <a:lnL w="12700" cap="flat" cmpd="sng" algn="ctr">
                      <a:solidFill>
                        <a:srgbClr val="D09D7B"/>
                      </a:solidFill>
                      <a:prstDash val="solid"/>
                      <a:round/>
                      <a:headEnd type="none" w="med" len="med"/>
                      <a:tailEnd type="none" w="med" len="med"/>
                    </a:lnL>
                    <a:lnR w="12700" cap="flat" cmpd="sng" algn="ctr">
                      <a:solidFill>
                        <a:srgbClr val="D09D7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09D7B"/>
                      </a:solidFill>
                      <a:prstDash val="solid"/>
                      <a:round/>
                      <a:headEnd type="none" w="med" len="med"/>
                      <a:tailEnd type="none" w="med" len="med"/>
                    </a:lnB>
                    <a:solidFill>
                      <a:srgbClr val="F2CEEF"/>
                    </a:solidFill>
                  </a:tcPr>
                </a:tc>
                <a:extLst>
                  <a:ext uri="{0D108BD9-81ED-4DB2-BD59-A6C34878D82A}">
                    <a16:rowId xmlns:a16="http://schemas.microsoft.com/office/drawing/2014/main" val="934017974"/>
                  </a:ext>
                </a:extLst>
              </a:tr>
              <a:tr h="775645">
                <a:tc>
                  <a:txBody>
                    <a:bodyPr/>
                    <a:lstStyle/>
                    <a:p>
                      <a:pPr algn="l" fontAlgn="ctr"/>
                      <a:r>
                        <a:rPr lang="en-US" sz="1600" b="0" i="0" u="none" strike="noStrike">
                          <a:solidFill>
                            <a:srgbClr val="000000"/>
                          </a:solidFill>
                          <a:effectLst/>
                          <a:highlight>
                            <a:srgbClr val="F7C7AC"/>
                          </a:highlight>
                          <a:latin typeface="Segoe UI" panose="020B0502040204020203" pitchFamily="34" charset="0"/>
                        </a:rPr>
                        <a:t>Deposits in Transit</a:t>
                      </a:r>
                    </a:p>
                  </a:txBody>
                  <a:tcPr marL="7620" marR="7620" marT="7620" marB="0" anchor="ctr">
                    <a:lnL w="12700" cap="flat" cmpd="sng" algn="ctr">
                      <a:solidFill>
                        <a:srgbClr val="90A17B"/>
                      </a:solidFill>
                      <a:prstDash val="solid"/>
                      <a:round/>
                      <a:headEnd type="none" w="med" len="med"/>
                      <a:tailEnd type="none" w="med" len="med"/>
                    </a:lnL>
                    <a:lnR w="12700" cap="flat" cmpd="sng" algn="ctr">
                      <a:solidFill>
                        <a:srgbClr val="50997B"/>
                      </a:solidFill>
                      <a:prstDash val="solid"/>
                      <a:round/>
                      <a:headEnd type="none" w="med" len="med"/>
                      <a:tailEnd type="none" w="med" len="med"/>
                    </a:lnR>
                    <a:lnT w="12700" cap="flat" cmpd="sng" algn="ctr">
                      <a:solidFill>
                        <a:srgbClr val="90837B"/>
                      </a:solidFill>
                      <a:prstDash val="solid"/>
                      <a:round/>
                      <a:headEnd type="none" w="med" len="med"/>
                      <a:tailEnd type="none" w="med" len="med"/>
                    </a:lnT>
                    <a:lnB w="12700" cap="flat" cmpd="sng" algn="ctr">
                      <a:solidFill>
                        <a:srgbClr val="90A17B"/>
                      </a:solidFill>
                      <a:prstDash val="solid"/>
                      <a:round/>
                      <a:headEnd type="none" w="med" len="med"/>
                      <a:tailEnd type="none" w="med" len="med"/>
                    </a:lnB>
                    <a:solidFill>
                      <a:srgbClr val="F7C7AC"/>
                    </a:solidFill>
                  </a:tcPr>
                </a:tc>
                <a:tc>
                  <a:txBody>
                    <a:bodyPr/>
                    <a:lstStyle/>
                    <a:p>
                      <a:pPr algn="l" fontAlgn="ctr"/>
                      <a:r>
                        <a:rPr lang="en-US" sz="1600" b="0" i="0" u="none" strike="noStrike">
                          <a:solidFill>
                            <a:srgbClr val="000000"/>
                          </a:solidFill>
                          <a:effectLst/>
                          <a:highlight>
                            <a:srgbClr val="C1F0C8"/>
                          </a:highlight>
                          <a:latin typeface="Segoe UI" panose="020B0502040204020203" pitchFamily="34" charset="0"/>
                        </a:rPr>
                        <a:t>Deposits made but not yet recorded by the bank</a:t>
                      </a:r>
                    </a:p>
                  </a:txBody>
                  <a:tcPr marL="7620" marR="7620" marT="7620" marB="0" anchor="ctr">
                    <a:lnL w="12700" cap="flat" cmpd="sng" algn="ctr">
                      <a:solidFill>
                        <a:srgbClr val="50997B"/>
                      </a:solidFill>
                      <a:prstDash val="solid"/>
                      <a:round/>
                      <a:headEnd type="none" w="med" len="med"/>
                      <a:tailEnd type="none" w="med" len="med"/>
                    </a:lnL>
                    <a:lnR w="12700" cap="flat" cmpd="sng" algn="ctr">
                      <a:solidFill>
                        <a:srgbClr val="90AA7B"/>
                      </a:solidFill>
                      <a:prstDash val="solid"/>
                      <a:round/>
                      <a:headEnd type="none" w="med" len="med"/>
                      <a:tailEnd type="none" w="med" len="med"/>
                    </a:lnR>
                    <a:lnT w="12700" cap="flat" cmpd="sng" algn="ctr">
                      <a:solidFill>
                        <a:srgbClr val="A09D7B"/>
                      </a:solidFill>
                      <a:prstDash val="solid"/>
                      <a:round/>
                      <a:headEnd type="none" w="med" len="med"/>
                      <a:tailEnd type="none" w="med" len="med"/>
                    </a:lnT>
                    <a:lnB w="12700" cap="flat" cmpd="sng" algn="ctr">
                      <a:solidFill>
                        <a:srgbClr val="50997B"/>
                      </a:solidFill>
                      <a:prstDash val="solid"/>
                      <a:round/>
                      <a:headEnd type="none" w="med" len="med"/>
                      <a:tailEnd type="none" w="med" len="med"/>
                    </a:lnB>
                    <a:solidFill>
                      <a:srgbClr val="C1F0C8"/>
                    </a:solidFill>
                  </a:tcPr>
                </a:tc>
                <a:tc>
                  <a:txBody>
                    <a:bodyPr/>
                    <a:lstStyle/>
                    <a:p>
                      <a:pPr algn="l" fontAlgn="ctr"/>
                      <a:r>
                        <a:rPr lang="en-US" sz="1600" b="0" i="0" u="none" strike="noStrike" dirty="0">
                          <a:solidFill>
                            <a:srgbClr val="000000"/>
                          </a:solidFill>
                          <a:effectLst/>
                          <a:highlight>
                            <a:srgbClr val="F2CEEF"/>
                          </a:highlight>
                          <a:latin typeface="Segoe UI" panose="020B0502040204020203" pitchFamily="34" charset="0"/>
                        </a:rPr>
                        <a:t>A deposit made late in the day</a:t>
                      </a:r>
                    </a:p>
                  </a:txBody>
                  <a:tcPr marL="7620" marR="7620" marT="7620" marB="0" anchor="ctr">
                    <a:lnL w="12700" cap="flat" cmpd="sng" algn="ctr">
                      <a:solidFill>
                        <a:srgbClr val="90AA7B"/>
                      </a:solidFill>
                      <a:prstDash val="solid"/>
                      <a:round/>
                      <a:headEnd type="none" w="med" len="med"/>
                      <a:tailEnd type="none" w="med" len="med"/>
                    </a:lnL>
                    <a:lnR w="12700" cap="flat" cmpd="sng" algn="ctr">
                      <a:solidFill>
                        <a:srgbClr val="90AA7B"/>
                      </a:solidFill>
                      <a:prstDash val="solid"/>
                      <a:round/>
                      <a:headEnd type="none" w="med" len="med"/>
                      <a:tailEnd type="none" w="med" len="med"/>
                    </a:lnR>
                    <a:lnT w="12700" cap="flat" cmpd="sng" algn="ctr">
                      <a:solidFill>
                        <a:srgbClr val="D09D7B"/>
                      </a:solidFill>
                      <a:prstDash val="solid"/>
                      <a:round/>
                      <a:headEnd type="none" w="med" len="med"/>
                      <a:tailEnd type="none" w="med" len="med"/>
                    </a:lnT>
                    <a:lnB w="12700" cap="flat" cmpd="sng" algn="ctr">
                      <a:solidFill>
                        <a:srgbClr val="90AA7B"/>
                      </a:solidFill>
                      <a:prstDash val="solid"/>
                      <a:round/>
                      <a:headEnd type="none" w="med" len="med"/>
                      <a:tailEnd type="none" w="med" len="med"/>
                    </a:lnB>
                    <a:solidFill>
                      <a:srgbClr val="F2CEEF"/>
                    </a:solidFill>
                  </a:tcPr>
                </a:tc>
                <a:extLst>
                  <a:ext uri="{0D108BD9-81ED-4DB2-BD59-A6C34878D82A}">
                    <a16:rowId xmlns:a16="http://schemas.microsoft.com/office/drawing/2014/main" val="1911846593"/>
                  </a:ext>
                </a:extLst>
              </a:tr>
              <a:tr h="775645">
                <a:tc>
                  <a:txBody>
                    <a:bodyPr/>
                    <a:lstStyle/>
                    <a:p>
                      <a:pPr algn="l" fontAlgn="ctr"/>
                      <a:r>
                        <a:rPr lang="en-US" sz="1600" b="0" i="0" u="none" strike="noStrike">
                          <a:solidFill>
                            <a:srgbClr val="000000"/>
                          </a:solidFill>
                          <a:effectLst/>
                          <a:highlight>
                            <a:srgbClr val="F7C7AC"/>
                          </a:highlight>
                          <a:latin typeface="Segoe UI" panose="020B0502040204020203" pitchFamily="34" charset="0"/>
                        </a:rPr>
                        <a:t>Bank Fees</a:t>
                      </a:r>
                    </a:p>
                  </a:txBody>
                  <a:tcPr marL="7620" marR="7620" marT="7620" marB="0" anchor="ctr">
                    <a:lnL w="12700" cap="flat" cmpd="sng" algn="ctr">
                      <a:solidFill>
                        <a:srgbClr val="C0A17B"/>
                      </a:solidFill>
                      <a:prstDash val="solid"/>
                      <a:round/>
                      <a:headEnd type="none" w="med" len="med"/>
                      <a:tailEnd type="none" w="med" len="med"/>
                    </a:lnL>
                    <a:lnR w="12700" cap="flat" cmpd="sng" algn="ctr">
                      <a:solidFill>
                        <a:srgbClr val="90A77B"/>
                      </a:solidFill>
                      <a:prstDash val="solid"/>
                      <a:round/>
                      <a:headEnd type="none" w="med" len="med"/>
                      <a:tailEnd type="none" w="med" len="med"/>
                    </a:lnR>
                    <a:lnT w="12700" cap="flat" cmpd="sng" algn="ctr">
                      <a:solidFill>
                        <a:srgbClr val="90A17B"/>
                      </a:solidFill>
                      <a:prstDash val="solid"/>
                      <a:round/>
                      <a:headEnd type="none" w="med" len="med"/>
                      <a:tailEnd type="none" w="med" len="med"/>
                    </a:lnT>
                    <a:lnB w="12700" cap="flat" cmpd="sng" algn="ctr">
                      <a:solidFill>
                        <a:srgbClr val="C0A17B"/>
                      </a:solidFill>
                      <a:prstDash val="solid"/>
                      <a:round/>
                      <a:headEnd type="none" w="med" len="med"/>
                      <a:tailEnd type="none" w="med" len="med"/>
                    </a:lnB>
                    <a:solidFill>
                      <a:srgbClr val="F7C7AC"/>
                    </a:solidFill>
                  </a:tcPr>
                </a:tc>
                <a:tc>
                  <a:txBody>
                    <a:bodyPr/>
                    <a:lstStyle/>
                    <a:p>
                      <a:pPr algn="l" fontAlgn="ctr"/>
                      <a:r>
                        <a:rPr lang="en-US" sz="1600" b="0" i="0" u="none" strike="noStrike">
                          <a:solidFill>
                            <a:srgbClr val="000000"/>
                          </a:solidFill>
                          <a:effectLst/>
                          <a:highlight>
                            <a:srgbClr val="C1F0C8"/>
                          </a:highlight>
                          <a:latin typeface="Segoe UI" panose="020B0502040204020203" pitchFamily="34" charset="0"/>
                        </a:rPr>
                        <a:t>Service charges or fees deducted by the bank</a:t>
                      </a:r>
                    </a:p>
                  </a:txBody>
                  <a:tcPr marL="7620" marR="7620" marT="7620" marB="0" anchor="ctr">
                    <a:lnL w="12700" cap="flat" cmpd="sng" algn="ctr">
                      <a:solidFill>
                        <a:srgbClr val="90A77B"/>
                      </a:solidFill>
                      <a:prstDash val="solid"/>
                      <a:round/>
                      <a:headEnd type="none" w="med" len="med"/>
                      <a:tailEnd type="none" w="med" len="med"/>
                    </a:lnL>
                    <a:lnR w="12700" cap="flat" cmpd="sng" algn="ctr">
                      <a:solidFill>
                        <a:srgbClr val="C0A17B"/>
                      </a:solidFill>
                      <a:prstDash val="solid"/>
                      <a:round/>
                      <a:headEnd type="none" w="med" len="med"/>
                      <a:tailEnd type="none" w="med" len="med"/>
                    </a:lnR>
                    <a:lnT w="12700" cap="flat" cmpd="sng" algn="ctr">
                      <a:solidFill>
                        <a:srgbClr val="50997B"/>
                      </a:solidFill>
                      <a:prstDash val="solid"/>
                      <a:round/>
                      <a:headEnd type="none" w="med" len="med"/>
                      <a:tailEnd type="none" w="med" len="med"/>
                    </a:lnT>
                    <a:lnB w="12700" cap="flat" cmpd="sng" algn="ctr">
                      <a:solidFill>
                        <a:srgbClr val="90A77B"/>
                      </a:solidFill>
                      <a:prstDash val="solid"/>
                      <a:round/>
                      <a:headEnd type="none" w="med" len="med"/>
                      <a:tailEnd type="none" w="med" len="med"/>
                    </a:lnB>
                    <a:solidFill>
                      <a:srgbClr val="C1F0C8"/>
                    </a:solidFill>
                  </a:tcPr>
                </a:tc>
                <a:tc>
                  <a:txBody>
                    <a:bodyPr/>
                    <a:lstStyle/>
                    <a:p>
                      <a:pPr algn="l" fontAlgn="ctr"/>
                      <a:r>
                        <a:rPr lang="en-US" sz="1600" b="0" i="0" u="none" strike="noStrike">
                          <a:solidFill>
                            <a:srgbClr val="000000"/>
                          </a:solidFill>
                          <a:effectLst/>
                          <a:highlight>
                            <a:srgbClr val="F2CEEF"/>
                          </a:highlight>
                          <a:latin typeface="Segoe UI" panose="020B0502040204020203" pitchFamily="34" charset="0"/>
                        </a:rPr>
                        <a:t>Monthly maintenance fee</a:t>
                      </a:r>
                    </a:p>
                  </a:txBody>
                  <a:tcPr marL="7620" marR="7620" marT="7620" marB="0" anchor="ctr">
                    <a:lnL w="12700" cap="flat" cmpd="sng" algn="ctr">
                      <a:solidFill>
                        <a:srgbClr val="C0A17B"/>
                      </a:solidFill>
                      <a:prstDash val="solid"/>
                      <a:round/>
                      <a:headEnd type="none" w="med" len="med"/>
                      <a:tailEnd type="none" w="med" len="med"/>
                    </a:lnL>
                    <a:lnR w="12700" cap="flat" cmpd="sng" algn="ctr">
                      <a:solidFill>
                        <a:srgbClr val="C0A17B"/>
                      </a:solidFill>
                      <a:prstDash val="solid"/>
                      <a:round/>
                      <a:headEnd type="none" w="med" len="med"/>
                      <a:tailEnd type="none" w="med" len="med"/>
                    </a:lnR>
                    <a:lnT w="12700" cap="flat" cmpd="sng" algn="ctr">
                      <a:solidFill>
                        <a:srgbClr val="90AA7B"/>
                      </a:solidFill>
                      <a:prstDash val="solid"/>
                      <a:round/>
                      <a:headEnd type="none" w="med" len="med"/>
                      <a:tailEnd type="none" w="med" len="med"/>
                    </a:lnT>
                    <a:lnB w="12700" cap="flat" cmpd="sng" algn="ctr">
                      <a:solidFill>
                        <a:srgbClr val="C0A17B"/>
                      </a:solidFill>
                      <a:prstDash val="solid"/>
                      <a:round/>
                      <a:headEnd type="none" w="med" len="med"/>
                      <a:tailEnd type="none" w="med" len="med"/>
                    </a:lnB>
                    <a:solidFill>
                      <a:srgbClr val="F2CEEF"/>
                    </a:solidFill>
                  </a:tcPr>
                </a:tc>
                <a:extLst>
                  <a:ext uri="{0D108BD9-81ED-4DB2-BD59-A6C34878D82A}">
                    <a16:rowId xmlns:a16="http://schemas.microsoft.com/office/drawing/2014/main" val="1265552406"/>
                  </a:ext>
                </a:extLst>
              </a:tr>
              <a:tr h="775645">
                <a:tc>
                  <a:txBody>
                    <a:bodyPr/>
                    <a:lstStyle/>
                    <a:p>
                      <a:pPr algn="l" fontAlgn="ctr"/>
                      <a:r>
                        <a:rPr lang="en-US" sz="1600" b="0" i="0" u="none" strike="noStrike">
                          <a:solidFill>
                            <a:srgbClr val="000000"/>
                          </a:solidFill>
                          <a:effectLst/>
                          <a:highlight>
                            <a:srgbClr val="F7C7AC"/>
                          </a:highlight>
                          <a:latin typeface="Segoe UI" panose="020B0502040204020203" pitchFamily="34" charset="0"/>
                        </a:rPr>
                        <a:t>Errors</a:t>
                      </a:r>
                    </a:p>
                  </a:txBody>
                  <a:tcPr marL="7620" marR="7620" marT="7620" marB="0" anchor="ctr">
                    <a:lnL w="12700" cap="flat" cmpd="sng" algn="ctr">
                      <a:solidFill>
                        <a:srgbClr val="00B37B"/>
                      </a:solidFill>
                      <a:prstDash val="solid"/>
                      <a:round/>
                      <a:headEnd type="none" w="med" len="med"/>
                      <a:tailEnd type="none" w="med" len="med"/>
                    </a:lnL>
                    <a:lnR w="12700" cap="flat" cmpd="sng" algn="ctr">
                      <a:solidFill>
                        <a:srgbClr val="A0B57B"/>
                      </a:solidFill>
                      <a:prstDash val="solid"/>
                      <a:round/>
                      <a:headEnd type="none" w="med" len="med"/>
                      <a:tailEnd type="none" w="med" len="med"/>
                    </a:lnR>
                    <a:lnT w="12700" cap="flat" cmpd="sng" algn="ctr">
                      <a:solidFill>
                        <a:srgbClr val="C0A17B"/>
                      </a:solidFill>
                      <a:prstDash val="solid"/>
                      <a:round/>
                      <a:headEnd type="none" w="med" len="med"/>
                      <a:tailEnd type="none" w="med" len="med"/>
                    </a:lnT>
                    <a:lnB w="12700" cap="flat" cmpd="sng" algn="ctr">
                      <a:solidFill>
                        <a:srgbClr val="00B37B"/>
                      </a:solidFill>
                      <a:prstDash val="solid"/>
                      <a:round/>
                      <a:headEnd type="none" w="med" len="med"/>
                      <a:tailEnd type="none" w="med" len="med"/>
                    </a:lnB>
                    <a:solidFill>
                      <a:srgbClr val="F7C7AC"/>
                    </a:solidFill>
                  </a:tcPr>
                </a:tc>
                <a:tc>
                  <a:txBody>
                    <a:bodyPr/>
                    <a:lstStyle/>
                    <a:p>
                      <a:pPr algn="l" fontAlgn="ctr"/>
                      <a:r>
                        <a:rPr lang="en-US" sz="1600" b="0" i="0" u="none" strike="noStrike">
                          <a:solidFill>
                            <a:srgbClr val="000000"/>
                          </a:solidFill>
                          <a:effectLst/>
                          <a:highlight>
                            <a:srgbClr val="C1F0C8"/>
                          </a:highlight>
                          <a:latin typeface="Segoe UI" panose="020B0502040204020203" pitchFamily="34" charset="0"/>
                        </a:rPr>
                        <a:t>Mistakes in either the bank's or company's records</a:t>
                      </a:r>
                    </a:p>
                  </a:txBody>
                  <a:tcPr marL="7620" marR="7620" marT="7620" marB="0" anchor="ctr">
                    <a:lnL w="12700" cap="flat" cmpd="sng" algn="ctr">
                      <a:solidFill>
                        <a:srgbClr val="A0B57B"/>
                      </a:solidFill>
                      <a:prstDash val="solid"/>
                      <a:round/>
                      <a:headEnd type="none" w="med" len="med"/>
                      <a:tailEnd type="none" w="med" len="med"/>
                    </a:lnL>
                    <a:lnR w="12700" cap="flat" cmpd="sng" algn="ctr">
                      <a:solidFill>
                        <a:srgbClr val="00B37B"/>
                      </a:solidFill>
                      <a:prstDash val="solid"/>
                      <a:round/>
                      <a:headEnd type="none" w="med" len="med"/>
                      <a:tailEnd type="none" w="med" len="med"/>
                    </a:lnR>
                    <a:lnT w="12700" cap="flat" cmpd="sng" algn="ctr">
                      <a:solidFill>
                        <a:srgbClr val="90A77B"/>
                      </a:solidFill>
                      <a:prstDash val="solid"/>
                      <a:round/>
                      <a:headEnd type="none" w="med" len="med"/>
                      <a:tailEnd type="none" w="med" len="med"/>
                    </a:lnT>
                    <a:lnB w="12700" cap="flat" cmpd="sng" algn="ctr">
                      <a:solidFill>
                        <a:srgbClr val="A0B57B"/>
                      </a:solidFill>
                      <a:prstDash val="solid"/>
                      <a:round/>
                      <a:headEnd type="none" w="med" len="med"/>
                      <a:tailEnd type="none" w="med" len="med"/>
                    </a:lnB>
                    <a:solidFill>
                      <a:srgbClr val="C1F0C8"/>
                    </a:solidFill>
                  </a:tcPr>
                </a:tc>
                <a:tc>
                  <a:txBody>
                    <a:bodyPr/>
                    <a:lstStyle/>
                    <a:p>
                      <a:pPr algn="l" fontAlgn="ctr"/>
                      <a:r>
                        <a:rPr lang="en-US" sz="1600" b="0" i="0" u="none" strike="noStrike" dirty="0">
                          <a:solidFill>
                            <a:srgbClr val="000000"/>
                          </a:solidFill>
                          <a:effectLst/>
                          <a:highlight>
                            <a:srgbClr val="F2CEEF"/>
                          </a:highlight>
                          <a:latin typeface="Segoe UI" panose="020B0502040204020203" pitchFamily="34" charset="0"/>
                        </a:rPr>
                        <a:t>Incorrectly recorded transaction</a:t>
                      </a:r>
                    </a:p>
                  </a:txBody>
                  <a:tcPr marL="7620" marR="7620" marT="7620" marB="0" anchor="ctr">
                    <a:lnL w="12700" cap="flat" cmpd="sng" algn="ctr">
                      <a:solidFill>
                        <a:srgbClr val="00B37B"/>
                      </a:solidFill>
                      <a:prstDash val="solid"/>
                      <a:round/>
                      <a:headEnd type="none" w="med" len="med"/>
                      <a:tailEnd type="none" w="med" len="med"/>
                    </a:lnL>
                    <a:lnR w="12700" cap="flat" cmpd="sng" algn="ctr">
                      <a:solidFill>
                        <a:srgbClr val="00B37B"/>
                      </a:solidFill>
                      <a:prstDash val="solid"/>
                      <a:round/>
                      <a:headEnd type="none" w="med" len="med"/>
                      <a:tailEnd type="none" w="med" len="med"/>
                    </a:lnR>
                    <a:lnT w="12700" cap="flat" cmpd="sng" algn="ctr">
                      <a:solidFill>
                        <a:srgbClr val="C0A17B"/>
                      </a:solidFill>
                      <a:prstDash val="solid"/>
                      <a:round/>
                      <a:headEnd type="none" w="med" len="med"/>
                      <a:tailEnd type="none" w="med" len="med"/>
                    </a:lnT>
                    <a:lnB w="12700" cap="flat" cmpd="sng" algn="ctr">
                      <a:solidFill>
                        <a:srgbClr val="00B37B"/>
                      </a:solidFill>
                      <a:prstDash val="solid"/>
                      <a:round/>
                      <a:headEnd type="none" w="med" len="med"/>
                      <a:tailEnd type="none" w="med" len="med"/>
                    </a:lnB>
                    <a:solidFill>
                      <a:srgbClr val="F2CEEF"/>
                    </a:solidFill>
                  </a:tcPr>
                </a:tc>
                <a:extLst>
                  <a:ext uri="{0D108BD9-81ED-4DB2-BD59-A6C34878D82A}">
                    <a16:rowId xmlns:a16="http://schemas.microsoft.com/office/drawing/2014/main" val="3165364863"/>
                  </a:ext>
                </a:extLst>
              </a:tr>
            </a:tbl>
          </a:graphicData>
        </a:graphic>
      </p:graphicFrame>
    </p:spTree>
    <p:extLst>
      <p:ext uri="{BB962C8B-B14F-4D97-AF65-F5344CB8AC3E}">
        <p14:creationId xmlns:p14="http://schemas.microsoft.com/office/powerpoint/2010/main" val="797505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BAB4-DD99-554B-6650-D0B5513EC814}"/>
              </a:ext>
            </a:extLst>
          </p:cNvPr>
          <p:cNvSpPr>
            <a:spLocks noGrp="1"/>
          </p:cNvSpPr>
          <p:nvPr>
            <p:ph type="title"/>
          </p:nvPr>
        </p:nvSpPr>
        <p:spPr>
          <a:xfrm>
            <a:off x="1294362" y="308387"/>
            <a:ext cx="9603275" cy="1049235"/>
          </a:xfrm>
        </p:spPr>
        <p:txBody>
          <a:bodyPr>
            <a:normAutofit/>
          </a:bodyPr>
          <a:lstStyle/>
          <a:p>
            <a:pPr algn="ctr"/>
            <a:r>
              <a:rPr lang="en-US" sz="2800" b="1" dirty="0">
                <a:solidFill>
                  <a:schemeClr val="bg2">
                    <a:lumMod val="25000"/>
                  </a:schemeClr>
                </a:solidFill>
              </a:rPr>
              <a:t>Income &amp; Profit &amp; Loss Statement</a:t>
            </a:r>
          </a:p>
        </p:txBody>
      </p:sp>
      <p:sp>
        <p:nvSpPr>
          <p:cNvPr id="3" name="Content Placeholder 2">
            <a:extLst>
              <a:ext uri="{FF2B5EF4-FFF2-40B4-BE49-F238E27FC236}">
                <a16:creationId xmlns:a16="http://schemas.microsoft.com/office/drawing/2014/main" id="{7289EBDB-CC1F-D2CF-11F4-F12055FE8614}"/>
              </a:ext>
            </a:extLst>
          </p:cNvPr>
          <p:cNvSpPr>
            <a:spLocks noGrp="1"/>
          </p:cNvSpPr>
          <p:nvPr>
            <p:ph idx="1"/>
          </p:nvPr>
        </p:nvSpPr>
        <p:spPr>
          <a:xfrm>
            <a:off x="5373479" y="1412688"/>
            <a:ext cx="5970024" cy="4949952"/>
          </a:xfrm>
        </p:spPr>
        <p:txBody>
          <a:bodyPr>
            <a:normAutofit fontScale="92500" lnSpcReduction="20000"/>
          </a:bodyPr>
          <a:lstStyle/>
          <a:p>
            <a:pPr marL="0" marR="0" indent="0">
              <a:lnSpc>
                <a:spcPct val="115000"/>
              </a:lnSpc>
              <a:spcBef>
                <a:spcPts val="0"/>
              </a:spcBef>
              <a:spcAft>
                <a:spcPts val="800"/>
              </a:spcAft>
              <a:buNone/>
            </a:pPr>
            <a:endParaRPr lang="en-US" sz="2200" b="1" kern="100" dirty="0">
              <a:solidFill>
                <a:schemeClr val="bg1"/>
              </a:solidFill>
              <a:effectLst/>
              <a:latin typeface="Aptos" panose="020B0004020202020204" pitchFamily="34" charset="0"/>
              <a:ea typeface="DengXian" panose="02010600030101010101" pitchFamily="2" charset="-122"/>
              <a:cs typeface="Cordia New" panose="020B0304020202020204" pitchFamily="34" charset="-34"/>
            </a:endParaRPr>
          </a:p>
          <a:p>
            <a:pPr marL="0" marR="0" indent="0">
              <a:lnSpc>
                <a:spcPct val="115000"/>
              </a:lnSpc>
              <a:spcBef>
                <a:spcPts val="0"/>
              </a:spcBef>
              <a:spcAft>
                <a:spcPts val="800"/>
              </a:spcAft>
              <a:buNone/>
            </a:pPr>
            <a:r>
              <a:rPr lang="en-US" sz="2200" b="1" kern="100" dirty="0">
                <a:solidFill>
                  <a:schemeClr val="bg2">
                    <a:lumMod val="25000"/>
                  </a:schemeClr>
                </a:solidFill>
                <a:effectLst/>
                <a:latin typeface="Aptos" panose="020B0004020202020204" pitchFamily="34" charset="0"/>
                <a:ea typeface="DengXian" panose="02010600030101010101" pitchFamily="2" charset="-122"/>
                <a:cs typeface="Cordia New" panose="020B0304020202020204" pitchFamily="34" charset="-34"/>
              </a:rPr>
              <a:t>Components of an Income &amp; Profit &amp; Loss</a:t>
            </a:r>
          </a:p>
          <a:p>
            <a:pPr marL="0" marR="0" indent="0">
              <a:lnSpc>
                <a:spcPct val="115000"/>
              </a:lnSpc>
              <a:spcBef>
                <a:spcPts val="0"/>
              </a:spcBef>
              <a:spcAft>
                <a:spcPts val="800"/>
              </a:spcAft>
              <a:buNone/>
            </a:pPr>
            <a:endParaRPr lang="en-US" kern="100" dirty="0">
              <a:solidFill>
                <a:schemeClr val="bg1"/>
              </a:solidFill>
              <a:effectLst/>
              <a:latin typeface="Aptos" panose="020B0004020202020204" pitchFamily="34" charset="0"/>
              <a:ea typeface="DengXian" panose="02010600030101010101" pitchFamily="2" charset="-122"/>
              <a:cs typeface="Cordia New" panose="020B0304020202020204" pitchFamily="34" charset="-34"/>
            </a:endParaRPr>
          </a:p>
          <a:p>
            <a:pPr marL="0" marR="0" indent="0">
              <a:lnSpc>
                <a:spcPct val="115000"/>
              </a:lnSpc>
              <a:spcBef>
                <a:spcPts val="0"/>
              </a:spcBef>
              <a:spcAft>
                <a:spcPts val="800"/>
              </a:spcAft>
              <a:buNone/>
            </a:pPr>
            <a:r>
              <a:rPr lang="en-US" sz="1800" kern="100" dirty="0">
                <a:effectLst/>
                <a:latin typeface="Aptos" panose="020B0004020202020204" pitchFamily="34" charset="0"/>
                <a:ea typeface="DengXian" panose="02010600030101010101" pitchFamily="2" charset="-122"/>
                <a:cs typeface="Cordia New" panose="020B0304020202020204" pitchFamily="34" charset="-34"/>
              </a:rPr>
              <a:t>1. </a:t>
            </a:r>
            <a:r>
              <a:rPr lang="en-US" sz="1800" b="1" kern="100" dirty="0">
                <a:effectLst/>
                <a:latin typeface="Aptos" panose="020B0004020202020204" pitchFamily="34" charset="0"/>
                <a:ea typeface="DengXian" panose="02010600030101010101" pitchFamily="2" charset="-122"/>
                <a:cs typeface="Cordia New" panose="020B0304020202020204" pitchFamily="34" charset="-34"/>
              </a:rPr>
              <a:t>Revenue</a:t>
            </a:r>
            <a:r>
              <a:rPr lang="en-US" sz="1800" kern="100" dirty="0">
                <a:effectLst/>
                <a:latin typeface="Aptos" panose="020B0004020202020204" pitchFamily="34" charset="0"/>
                <a:ea typeface="DengXian" panose="02010600030101010101" pitchFamily="2" charset="-122"/>
                <a:cs typeface="Cordia New" panose="020B0304020202020204" pitchFamily="34" charset="-34"/>
              </a:rPr>
              <a:t> - Total income from sales of goods or services</a:t>
            </a:r>
          </a:p>
          <a:p>
            <a:pPr marL="0" marR="0" indent="0">
              <a:lnSpc>
                <a:spcPct val="115000"/>
              </a:lnSpc>
              <a:spcBef>
                <a:spcPts val="0"/>
              </a:spcBef>
              <a:spcAft>
                <a:spcPts val="800"/>
              </a:spcAft>
              <a:buNone/>
            </a:pPr>
            <a:r>
              <a:rPr lang="en-US" sz="1800" kern="100" dirty="0">
                <a:effectLst/>
                <a:latin typeface="Aptos" panose="020B0004020202020204" pitchFamily="34" charset="0"/>
                <a:ea typeface="DengXian" panose="02010600030101010101" pitchFamily="2" charset="-122"/>
                <a:cs typeface="Cordia New" panose="020B0304020202020204" pitchFamily="34" charset="-34"/>
              </a:rPr>
              <a:t>2. </a:t>
            </a:r>
            <a:r>
              <a:rPr lang="en-US" sz="1800" b="1" kern="100" dirty="0">
                <a:effectLst/>
                <a:latin typeface="Aptos" panose="020B0004020202020204" pitchFamily="34" charset="0"/>
                <a:ea typeface="DengXian" panose="02010600030101010101" pitchFamily="2" charset="-122"/>
                <a:cs typeface="Cordia New" panose="020B0304020202020204" pitchFamily="34" charset="-34"/>
              </a:rPr>
              <a:t>Cost of Goods Sold (COGS</a:t>
            </a:r>
            <a:r>
              <a:rPr lang="en-US" sz="1800" kern="100" dirty="0">
                <a:effectLst/>
                <a:latin typeface="Aptos" panose="020B0004020202020204" pitchFamily="34" charset="0"/>
                <a:ea typeface="DengXian" panose="02010600030101010101" pitchFamily="2" charset="-122"/>
                <a:cs typeface="Cordia New" panose="020B0304020202020204" pitchFamily="34" charset="-34"/>
              </a:rPr>
              <a:t>) - Direct costs attributable to the production of goods sold by a company</a:t>
            </a:r>
          </a:p>
          <a:p>
            <a:pPr marL="0" marR="0" indent="0">
              <a:lnSpc>
                <a:spcPct val="115000"/>
              </a:lnSpc>
              <a:spcBef>
                <a:spcPts val="0"/>
              </a:spcBef>
              <a:spcAft>
                <a:spcPts val="800"/>
              </a:spcAft>
              <a:buNone/>
            </a:pPr>
            <a:r>
              <a:rPr lang="en-US" sz="1800" kern="100" dirty="0">
                <a:effectLst/>
                <a:latin typeface="Aptos" panose="020B0004020202020204" pitchFamily="34" charset="0"/>
                <a:ea typeface="DengXian" panose="02010600030101010101" pitchFamily="2" charset="-122"/>
                <a:cs typeface="Cordia New" panose="020B0304020202020204" pitchFamily="34" charset="-34"/>
              </a:rPr>
              <a:t>3. </a:t>
            </a:r>
            <a:r>
              <a:rPr lang="en-US" sz="1800" b="1" kern="100" dirty="0">
                <a:effectLst/>
                <a:latin typeface="Aptos" panose="020B0004020202020204" pitchFamily="34" charset="0"/>
                <a:ea typeface="DengXian" panose="02010600030101010101" pitchFamily="2" charset="-122"/>
                <a:cs typeface="Cordia New" panose="020B0304020202020204" pitchFamily="34" charset="-34"/>
              </a:rPr>
              <a:t>Gross Profit</a:t>
            </a:r>
            <a:r>
              <a:rPr lang="en-US" sz="1800" kern="100" dirty="0">
                <a:effectLst/>
                <a:latin typeface="Aptos" panose="020B0004020202020204" pitchFamily="34" charset="0"/>
                <a:ea typeface="DengXian" panose="02010600030101010101" pitchFamily="2" charset="-122"/>
                <a:cs typeface="Cordia New" panose="020B0304020202020204" pitchFamily="34" charset="-34"/>
              </a:rPr>
              <a:t> - Revenue minus COGS</a:t>
            </a:r>
          </a:p>
          <a:p>
            <a:pPr marL="0" marR="0" indent="0">
              <a:lnSpc>
                <a:spcPct val="115000"/>
              </a:lnSpc>
              <a:spcBef>
                <a:spcPts val="0"/>
              </a:spcBef>
              <a:spcAft>
                <a:spcPts val="800"/>
              </a:spcAft>
              <a:buNone/>
            </a:pPr>
            <a:r>
              <a:rPr lang="en-US" sz="1800" kern="100" dirty="0">
                <a:effectLst/>
                <a:latin typeface="Aptos" panose="020B0004020202020204" pitchFamily="34" charset="0"/>
                <a:ea typeface="DengXian" panose="02010600030101010101" pitchFamily="2" charset="-122"/>
                <a:cs typeface="Cordia New" panose="020B0304020202020204" pitchFamily="34" charset="-34"/>
              </a:rPr>
              <a:t>4. </a:t>
            </a:r>
            <a:r>
              <a:rPr lang="en-US" sz="1800" b="1" kern="100" dirty="0">
                <a:effectLst/>
                <a:latin typeface="Aptos" panose="020B0004020202020204" pitchFamily="34" charset="0"/>
                <a:ea typeface="DengXian" panose="02010600030101010101" pitchFamily="2" charset="-122"/>
                <a:cs typeface="Cordia New" panose="020B0304020202020204" pitchFamily="34" charset="-34"/>
              </a:rPr>
              <a:t>Operating Expenses</a:t>
            </a:r>
            <a:r>
              <a:rPr lang="en-US" sz="1800" kern="100" dirty="0">
                <a:effectLst/>
                <a:latin typeface="Aptos" panose="020B0004020202020204" pitchFamily="34" charset="0"/>
                <a:ea typeface="DengXian" panose="02010600030101010101" pitchFamily="2" charset="-122"/>
                <a:cs typeface="Cordia New" panose="020B0304020202020204" pitchFamily="34" charset="-34"/>
              </a:rPr>
              <a:t> - Expenses required for the day-to-day functioning of the business (e.g., salaries, rent)</a:t>
            </a:r>
          </a:p>
          <a:p>
            <a:pPr marL="0" marR="0" indent="0">
              <a:lnSpc>
                <a:spcPct val="115000"/>
              </a:lnSpc>
              <a:spcBef>
                <a:spcPts val="0"/>
              </a:spcBef>
              <a:spcAft>
                <a:spcPts val="800"/>
              </a:spcAft>
              <a:buNone/>
            </a:pPr>
            <a:r>
              <a:rPr lang="en-US" sz="1800" kern="100" dirty="0">
                <a:effectLst/>
                <a:latin typeface="Aptos" panose="020B0004020202020204" pitchFamily="34" charset="0"/>
                <a:ea typeface="DengXian" panose="02010600030101010101" pitchFamily="2" charset="-122"/>
                <a:cs typeface="Cordia New" panose="020B0304020202020204" pitchFamily="34" charset="-34"/>
              </a:rPr>
              <a:t>5. </a:t>
            </a:r>
            <a:r>
              <a:rPr lang="en-US" sz="1800" b="1" kern="100" dirty="0">
                <a:effectLst/>
                <a:latin typeface="Aptos" panose="020B0004020202020204" pitchFamily="34" charset="0"/>
                <a:ea typeface="DengXian" panose="02010600030101010101" pitchFamily="2" charset="-122"/>
                <a:cs typeface="Cordia New" panose="020B0304020202020204" pitchFamily="34" charset="-34"/>
              </a:rPr>
              <a:t>Operating Income</a:t>
            </a:r>
            <a:r>
              <a:rPr lang="en-US" sz="1800" kern="100" dirty="0">
                <a:effectLst/>
                <a:latin typeface="Aptos" panose="020B0004020202020204" pitchFamily="34" charset="0"/>
                <a:ea typeface="DengXian" panose="02010600030101010101" pitchFamily="2" charset="-122"/>
                <a:cs typeface="Cordia New" panose="020B0304020202020204" pitchFamily="34" charset="-34"/>
              </a:rPr>
              <a:t> - Gross Profit minus Operating Expenses</a:t>
            </a:r>
          </a:p>
          <a:p>
            <a:pPr marL="0" marR="0" indent="0">
              <a:lnSpc>
                <a:spcPct val="115000"/>
              </a:lnSpc>
              <a:spcBef>
                <a:spcPts val="0"/>
              </a:spcBef>
              <a:spcAft>
                <a:spcPts val="800"/>
              </a:spcAft>
              <a:buNone/>
            </a:pPr>
            <a:r>
              <a:rPr lang="en-US" sz="1800" kern="100" dirty="0">
                <a:effectLst/>
                <a:latin typeface="Aptos" panose="020B0004020202020204" pitchFamily="34" charset="0"/>
                <a:ea typeface="DengXian" panose="02010600030101010101" pitchFamily="2" charset="-122"/>
                <a:cs typeface="Cordia New" panose="020B0304020202020204" pitchFamily="34" charset="-34"/>
              </a:rPr>
              <a:t>6. </a:t>
            </a:r>
            <a:r>
              <a:rPr lang="en-US" sz="1800" b="1" kern="100" dirty="0">
                <a:effectLst/>
                <a:latin typeface="Aptos" panose="020B0004020202020204" pitchFamily="34" charset="0"/>
                <a:ea typeface="DengXian" panose="02010600030101010101" pitchFamily="2" charset="-122"/>
                <a:cs typeface="Cordia New" panose="020B0304020202020204" pitchFamily="34" charset="-34"/>
              </a:rPr>
              <a:t>Other Income and Expenses</a:t>
            </a:r>
            <a:r>
              <a:rPr lang="en-US" sz="1800" kern="100" dirty="0">
                <a:effectLst/>
                <a:latin typeface="Aptos" panose="020B0004020202020204" pitchFamily="34" charset="0"/>
                <a:ea typeface="DengXian" panose="02010600030101010101" pitchFamily="2" charset="-122"/>
                <a:cs typeface="Cordia New" panose="020B0304020202020204" pitchFamily="34" charset="-34"/>
              </a:rPr>
              <a:t> - Includes non-operating items such as interest, taxes, and one-time gains or losses</a:t>
            </a:r>
          </a:p>
          <a:p>
            <a:pPr marL="0" marR="0" indent="0">
              <a:lnSpc>
                <a:spcPct val="115000"/>
              </a:lnSpc>
              <a:spcBef>
                <a:spcPts val="0"/>
              </a:spcBef>
              <a:spcAft>
                <a:spcPts val="800"/>
              </a:spcAft>
              <a:buNone/>
            </a:pPr>
            <a:r>
              <a:rPr lang="en-US" sz="1800" kern="100" dirty="0">
                <a:effectLst/>
                <a:latin typeface="Aptos" panose="020B0004020202020204" pitchFamily="34" charset="0"/>
                <a:ea typeface="DengXian" panose="02010600030101010101" pitchFamily="2" charset="-122"/>
                <a:cs typeface="Cordia New" panose="020B0304020202020204" pitchFamily="34" charset="-34"/>
              </a:rPr>
              <a:t>7. </a:t>
            </a:r>
            <a:r>
              <a:rPr lang="en-US" sz="1800" b="1" kern="100" dirty="0">
                <a:effectLst/>
                <a:latin typeface="Aptos" panose="020B0004020202020204" pitchFamily="34" charset="0"/>
                <a:ea typeface="DengXian" panose="02010600030101010101" pitchFamily="2" charset="-122"/>
                <a:cs typeface="Cordia New" panose="020B0304020202020204" pitchFamily="34" charset="-34"/>
              </a:rPr>
              <a:t>Net Income</a:t>
            </a:r>
            <a:r>
              <a:rPr lang="en-US" sz="1800" kern="100" dirty="0">
                <a:effectLst/>
                <a:latin typeface="Aptos" panose="020B0004020202020204" pitchFamily="34" charset="0"/>
                <a:ea typeface="DengXian" panose="02010600030101010101" pitchFamily="2" charset="-122"/>
                <a:cs typeface="Cordia New" panose="020B0304020202020204" pitchFamily="34" charset="-34"/>
              </a:rPr>
              <a:t> - The final profit after all expenses, taxes, and other incomes have been deducted from total revenue</a:t>
            </a:r>
          </a:p>
          <a:p>
            <a:pPr marL="0" indent="0">
              <a:buNone/>
            </a:pPr>
            <a:endParaRPr lang="en-US" dirty="0"/>
          </a:p>
        </p:txBody>
      </p:sp>
      <p:pic>
        <p:nvPicPr>
          <p:cNvPr id="7" name="Picture 6">
            <a:extLst>
              <a:ext uri="{FF2B5EF4-FFF2-40B4-BE49-F238E27FC236}">
                <a16:creationId xmlns:a16="http://schemas.microsoft.com/office/drawing/2014/main" id="{DBDCB5EC-9953-1CB0-47A1-A5D776C569F7}"/>
              </a:ext>
            </a:extLst>
          </p:cNvPr>
          <p:cNvPicPr>
            <a:picLocks noChangeAspect="1"/>
          </p:cNvPicPr>
          <p:nvPr/>
        </p:nvPicPr>
        <p:blipFill>
          <a:blip r:embed="rId3"/>
          <a:stretch>
            <a:fillRect/>
          </a:stretch>
        </p:blipFill>
        <p:spPr>
          <a:xfrm>
            <a:off x="740117" y="1412688"/>
            <a:ext cx="4633362" cy="5017443"/>
          </a:xfrm>
          <a:prstGeom prst="rect">
            <a:avLst/>
          </a:prstGeom>
        </p:spPr>
      </p:pic>
    </p:spTree>
    <p:extLst>
      <p:ext uri="{BB962C8B-B14F-4D97-AF65-F5344CB8AC3E}">
        <p14:creationId xmlns:p14="http://schemas.microsoft.com/office/powerpoint/2010/main" val="2341705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12">
      <a:dk1>
        <a:srgbClr val="1C0D02"/>
      </a:dk1>
      <a:lt1>
        <a:sysClr val="window" lastClr="FFFFFF"/>
      </a:lt1>
      <a:dk2>
        <a:srgbClr val="C5FDF4"/>
      </a:dk2>
      <a:lt2>
        <a:srgbClr val="EBEBEB"/>
      </a:lt2>
      <a:accent1>
        <a:srgbClr val="EE7B25"/>
      </a:accent1>
      <a:accent2>
        <a:srgbClr val="1C0D02"/>
      </a:accent2>
      <a:accent3>
        <a:srgbClr val="EF7A24"/>
      </a:accent3>
      <a:accent4>
        <a:srgbClr val="5AA0F5"/>
      </a:accent4>
      <a:accent5>
        <a:srgbClr val="75CEEC"/>
      </a:accent5>
      <a:accent6>
        <a:srgbClr val="65D6A0"/>
      </a:accent6>
      <a:hlink>
        <a:srgbClr val="1C0D02"/>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 Boardroom</Template>
  <TotalTime>2423</TotalTime>
  <Words>1858</Words>
  <Application>Microsoft Office PowerPoint</Application>
  <PresentationFormat>Widescreen</PresentationFormat>
  <Paragraphs>272</Paragraphs>
  <Slides>15</Slides>
  <Notes>14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5" baseType="lpstr">
      <vt:lpstr>Söhne</vt:lpstr>
      <vt:lpstr>Aptos</vt:lpstr>
      <vt:lpstr>Arial</vt:lpstr>
      <vt:lpstr>Century Gothic</vt:lpstr>
      <vt:lpstr>Segoe Script</vt:lpstr>
      <vt:lpstr>Segoe UI</vt:lpstr>
      <vt:lpstr>Symbol</vt:lpstr>
      <vt:lpstr>Wingdings 3</vt:lpstr>
      <vt:lpstr>Ion Boardroom</vt:lpstr>
      <vt:lpstr>Worksheet</vt:lpstr>
      <vt:lpstr>PowerPoint Presentation</vt:lpstr>
      <vt:lpstr>Overview </vt:lpstr>
      <vt:lpstr>Importance of Accounting and Bookkeeping </vt:lpstr>
      <vt:lpstr>Business Financial Services</vt:lpstr>
      <vt:lpstr>Accounts Receivables vs Accounts Payables </vt:lpstr>
      <vt:lpstr>Transactions and Categorizations</vt:lpstr>
      <vt:lpstr>Bank Reconciliation</vt:lpstr>
      <vt:lpstr>Bank Reconciliation cont’d</vt:lpstr>
      <vt:lpstr>Income &amp; Profit &amp; Loss Statement</vt:lpstr>
      <vt:lpstr>Balance Sheet</vt:lpstr>
      <vt:lpstr>Cash Flow Statement</vt:lpstr>
      <vt:lpstr>Retained Earnings</vt:lpstr>
      <vt:lpstr>W-2 Payroll vs. 1099 Contractors</vt:lpstr>
      <vt:lpstr>Asset and Inventory Management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Ebony Francis</dc:creator>
  <cp:lastModifiedBy>Ebony Francis</cp:lastModifiedBy>
  <cp:revision>8</cp:revision>
  <cp:lastPrinted>2024-05-17T04:49:12Z</cp:lastPrinted>
  <dcterms:created xsi:type="dcterms:W3CDTF">2024-05-16T19:25:32Z</dcterms:created>
  <dcterms:modified xsi:type="dcterms:W3CDTF">2024-07-24T17:28:35Z</dcterms:modified>
</cp:coreProperties>
</file>