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69" r:id="rId4"/>
    <p:sldId id="263" r:id="rId5"/>
    <p:sldId id="258" r:id="rId6"/>
    <p:sldId id="259" r:id="rId7"/>
    <p:sldId id="260" r:id="rId8"/>
    <p:sldId id="261" r:id="rId9"/>
    <p:sldId id="257" r:id="rId10"/>
    <p:sldId id="264" r:id="rId11"/>
    <p:sldId id="265" r:id="rId12"/>
    <p:sldId id="266" r:id="rId13"/>
    <p:sldId id="267"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76" d="100"/>
          <a:sy n="76" d="100"/>
        </p:scale>
        <p:origin x="51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11/5/2020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1233F-5EF4-48DB-8C85-4BFF793B9B3F}"/>
              </a:ext>
            </a:extLst>
          </p:cNvPr>
          <p:cNvSpPr>
            <a:spLocks noGrp="1"/>
          </p:cNvSpPr>
          <p:nvPr>
            <p:ph type="ctrTitle"/>
          </p:nvPr>
        </p:nvSpPr>
        <p:spPr>
          <a:xfrm>
            <a:off x="1378479" y="962119"/>
            <a:ext cx="8689976" cy="2509213"/>
          </a:xfrm>
        </p:spPr>
        <p:txBody>
          <a:bodyPr/>
          <a:lstStyle/>
          <a:p>
            <a:r>
              <a:rPr lang="en-US" dirty="0"/>
              <a:t>Gull lake sewer + water authority</a:t>
            </a:r>
          </a:p>
        </p:txBody>
      </p:sp>
      <p:sp>
        <p:nvSpPr>
          <p:cNvPr id="3" name="Subtitle 2">
            <a:extLst>
              <a:ext uri="{FF2B5EF4-FFF2-40B4-BE49-F238E27FC236}">
                <a16:creationId xmlns:a16="http://schemas.microsoft.com/office/drawing/2014/main" id="{BC9589C1-BA9B-427E-82EB-3E4B19F7A1B5}"/>
              </a:ext>
            </a:extLst>
          </p:cNvPr>
          <p:cNvSpPr>
            <a:spLocks noGrp="1"/>
          </p:cNvSpPr>
          <p:nvPr>
            <p:ph type="subTitle" idx="1"/>
          </p:nvPr>
        </p:nvSpPr>
        <p:spPr>
          <a:xfrm>
            <a:off x="1073679" y="3649134"/>
            <a:ext cx="8689976" cy="1371599"/>
          </a:xfrm>
        </p:spPr>
        <p:txBody>
          <a:bodyPr>
            <a:normAutofit/>
          </a:bodyPr>
          <a:lstStyle/>
          <a:p>
            <a:r>
              <a:rPr lang="en-US" b="1" dirty="0">
                <a:solidFill>
                  <a:schemeClr val="tx1"/>
                </a:solidFill>
              </a:rPr>
              <a:t>Asset Management + sustainability presentation</a:t>
            </a:r>
          </a:p>
          <a:p>
            <a:r>
              <a:rPr lang="en-US" b="1" dirty="0">
                <a:solidFill>
                  <a:schemeClr val="tx1"/>
                </a:solidFill>
              </a:rPr>
              <a:t>March 2018</a:t>
            </a:r>
          </a:p>
          <a:p>
            <a:endParaRPr lang="en-US" dirty="0"/>
          </a:p>
        </p:txBody>
      </p:sp>
    </p:spTree>
    <p:extLst>
      <p:ext uri="{BB962C8B-B14F-4D97-AF65-F5344CB8AC3E}">
        <p14:creationId xmlns:p14="http://schemas.microsoft.com/office/powerpoint/2010/main" val="2098328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835F8-3AEB-4862-B35B-45A01209CCA7}"/>
              </a:ext>
            </a:extLst>
          </p:cNvPr>
          <p:cNvSpPr>
            <a:spLocks noGrp="1"/>
          </p:cNvSpPr>
          <p:nvPr>
            <p:ph type="title"/>
          </p:nvPr>
        </p:nvSpPr>
        <p:spPr/>
        <p:txBody>
          <a:bodyPr/>
          <a:lstStyle/>
          <a:p>
            <a:r>
              <a:rPr lang="en-US" dirty="0" err="1"/>
              <a:t>Glswa</a:t>
            </a:r>
            <a:r>
              <a:rPr lang="en-US" dirty="0"/>
              <a:t> – asset management</a:t>
            </a:r>
          </a:p>
        </p:txBody>
      </p:sp>
      <p:sp>
        <p:nvSpPr>
          <p:cNvPr id="3" name="Content Placeholder 2">
            <a:extLst>
              <a:ext uri="{FF2B5EF4-FFF2-40B4-BE49-F238E27FC236}">
                <a16:creationId xmlns:a16="http://schemas.microsoft.com/office/drawing/2014/main" id="{7E179C11-2918-4039-BBA6-98D4F8E81283}"/>
              </a:ext>
            </a:extLst>
          </p:cNvPr>
          <p:cNvSpPr>
            <a:spLocks noGrp="1"/>
          </p:cNvSpPr>
          <p:nvPr>
            <p:ph sz="quarter" idx="13"/>
          </p:nvPr>
        </p:nvSpPr>
        <p:spPr/>
        <p:txBody>
          <a:bodyPr>
            <a:noAutofit/>
          </a:bodyPr>
          <a:lstStyle/>
          <a:p>
            <a:r>
              <a:rPr lang="en-US" dirty="0"/>
              <a:t>2014-2017:    MDEQ Asset Management Grant</a:t>
            </a:r>
          </a:p>
          <a:p>
            <a:r>
              <a:rPr lang="en-US" dirty="0"/>
              <a:t>reviewed each functionally and fiscally significant asset</a:t>
            </a:r>
          </a:p>
          <a:p>
            <a:r>
              <a:rPr lang="en-US" dirty="0"/>
              <a:t>Determined its condition, its likelihood of failure and its criticality</a:t>
            </a:r>
          </a:p>
          <a:p>
            <a:r>
              <a:rPr lang="en-US" dirty="0"/>
              <a:t>Determined when to repair, rehabilitate or replace it</a:t>
            </a:r>
          </a:p>
          <a:p>
            <a:r>
              <a:rPr lang="en-US" dirty="0"/>
              <a:t>Over 3000 assets</a:t>
            </a:r>
          </a:p>
          <a:p>
            <a:r>
              <a:rPr lang="en-US" dirty="0"/>
              <a:t>50-year view</a:t>
            </a:r>
          </a:p>
          <a:p>
            <a:r>
              <a:rPr lang="en-US" dirty="0"/>
              <a:t>submitted to rate consultant (required)</a:t>
            </a:r>
          </a:p>
          <a:p>
            <a:r>
              <a:rPr lang="en-US" dirty="0"/>
              <a:t>Goal of setting rates to achieve sustainability</a:t>
            </a:r>
          </a:p>
        </p:txBody>
      </p:sp>
    </p:spTree>
    <p:extLst>
      <p:ext uri="{BB962C8B-B14F-4D97-AF65-F5344CB8AC3E}">
        <p14:creationId xmlns:p14="http://schemas.microsoft.com/office/powerpoint/2010/main" val="2324334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27931-B1BC-46BB-B4FB-8BE4114CB1C5}"/>
              </a:ext>
            </a:extLst>
          </p:cNvPr>
          <p:cNvSpPr>
            <a:spLocks noGrp="1"/>
          </p:cNvSpPr>
          <p:nvPr>
            <p:ph type="title"/>
          </p:nvPr>
        </p:nvSpPr>
        <p:spPr/>
        <p:txBody>
          <a:bodyPr/>
          <a:lstStyle/>
          <a:p>
            <a:r>
              <a:rPr lang="en-US" dirty="0" err="1"/>
              <a:t>Glswa</a:t>
            </a:r>
            <a:r>
              <a:rPr lang="en-US" dirty="0"/>
              <a:t> – rate consultant results</a:t>
            </a:r>
            <a:br>
              <a:rPr lang="en-US" dirty="0"/>
            </a:br>
            <a:br>
              <a:rPr lang="en-US" dirty="0"/>
            </a:br>
            <a:r>
              <a:rPr lang="en-US" sz="2800" dirty="0"/>
              <a:t>20-year capital improvement plan</a:t>
            </a:r>
          </a:p>
        </p:txBody>
      </p:sp>
      <p:sp>
        <p:nvSpPr>
          <p:cNvPr id="3" name="Content Placeholder 2">
            <a:extLst>
              <a:ext uri="{FF2B5EF4-FFF2-40B4-BE49-F238E27FC236}">
                <a16:creationId xmlns:a16="http://schemas.microsoft.com/office/drawing/2014/main" id="{5F95C852-6205-439F-BC3B-2C5BDEC48AB6}"/>
              </a:ext>
            </a:extLst>
          </p:cNvPr>
          <p:cNvSpPr>
            <a:spLocks noGrp="1"/>
          </p:cNvSpPr>
          <p:nvPr>
            <p:ph sz="quarter" idx="13"/>
          </p:nvPr>
        </p:nvSpPr>
        <p:spPr/>
        <p:txBody>
          <a:bodyPr/>
          <a:lstStyle/>
          <a:p>
            <a:endParaRPr lang="en-US" dirty="0"/>
          </a:p>
          <a:p>
            <a:r>
              <a:rPr lang="en-US" sz="2400" dirty="0"/>
              <a:t>2.25% inflationary increases projected, plus</a:t>
            </a:r>
          </a:p>
          <a:p>
            <a:r>
              <a:rPr lang="en-US" sz="2400" u="sng" dirty="0"/>
              <a:t>1.25%</a:t>
            </a:r>
            <a:r>
              <a:rPr lang="en-US" sz="2400" dirty="0"/>
              <a:t> rehabilitation, replacement + capital sustainability</a:t>
            </a:r>
          </a:p>
          <a:p>
            <a:r>
              <a:rPr lang="en-US" sz="2400" dirty="0"/>
              <a:t>3.5%    annual rate increase recommended</a:t>
            </a:r>
          </a:p>
          <a:p>
            <a:endParaRPr lang="en-US" dirty="0"/>
          </a:p>
          <a:p>
            <a:pPr marL="0" indent="0">
              <a:buNone/>
            </a:pPr>
            <a:endParaRPr lang="en-US" dirty="0"/>
          </a:p>
        </p:txBody>
      </p:sp>
    </p:spTree>
    <p:extLst>
      <p:ext uri="{BB962C8B-B14F-4D97-AF65-F5344CB8AC3E}">
        <p14:creationId xmlns:p14="http://schemas.microsoft.com/office/powerpoint/2010/main" val="2368017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F20E4-FB32-4EC2-98F7-85507A5D3F4C}"/>
              </a:ext>
            </a:extLst>
          </p:cNvPr>
          <p:cNvSpPr>
            <a:spLocks noGrp="1"/>
          </p:cNvSpPr>
          <p:nvPr>
            <p:ph type="title"/>
          </p:nvPr>
        </p:nvSpPr>
        <p:spPr/>
        <p:txBody>
          <a:bodyPr/>
          <a:lstStyle/>
          <a:p>
            <a:r>
              <a:rPr lang="en-US" dirty="0" err="1"/>
              <a:t>Glswa</a:t>
            </a:r>
            <a:r>
              <a:rPr lang="en-US" dirty="0"/>
              <a:t> – rate review + recommendation</a:t>
            </a:r>
          </a:p>
        </p:txBody>
      </p:sp>
      <p:sp>
        <p:nvSpPr>
          <p:cNvPr id="3" name="Content Placeholder 2">
            <a:extLst>
              <a:ext uri="{FF2B5EF4-FFF2-40B4-BE49-F238E27FC236}">
                <a16:creationId xmlns:a16="http://schemas.microsoft.com/office/drawing/2014/main" id="{F63E93BE-B55C-4FA2-9BB2-2DA9C79057BD}"/>
              </a:ext>
            </a:extLst>
          </p:cNvPr>
          <p:cNvSpPr>
            <a:spLocks noGrp="1"/>
          </p:cNvSpPr>
          <p:nvPr>
            <p:ph sz="quarter" idx="13"/>
          </p:nvPr>
        </p:nvSpPr>
        <p:spPr/>
        <p:txBody>
          <a:bodyPr>
            <a:normAutofit/>
          </a:bodyPr>
          <a:lstStyle/>
          <a:p>
            <a:r>
              <a:rPr lang="en-US" dirty="0"/>
              <a:t>Historical </a:t>
            </a:r>
          </a:p>
          <a:p>
            <a:r>
              <a:rPr lang="en-US" dirty="0"/>
              <a:t>From 2014-current (4 </a:t>
            </a:r>
            <a:r>
              <a:rPr lang="en-US" dirty="0" err="1"/>
              <a:t>yr</a:t>
            </a:r>
            <a:r>
              <a:rPr lang="en-US" dirty="0"/>
              <a:t>):        $26.00 per month per home (unit) ($78 per </a:t>
            </a:r>
            <a:r>
              <a:rPr lang="en-US" dirty="0" err="1"/>
              <a:t>qtr</a:t>
            </a:r>
            <a:r>
              <a:rPr lang="en-US" dirty="0"/>
              <a:t>).</a:t>
            </a:r>
          </a:p>
          <a:p>
            <a:r>
              <a:rPr lang="en-US" dirty="0"/>
              <a:t>From 2013-2014 (1 </a:t>
            </a:r>
            <a:r>
              <a:rPr lang="en-US" dirty="0" err="1"/>
              <a:t>yr</a:t>
            </a:r>
            <a:r>
              <a:rPr lang="en-US" dirty="0"/>
              <a:t>):              $24.67 per month per home (unit) ($74 per </a:t>
            </a:r>
            <a:r>
              <a:rPr lang="en-US" dirty="0" err="1"/>
              <a:t>qtr</a:t>
            </a:r>
            <a:r>
              <a:rPr lang="en-US" dirty="0"/>
              <a:t>).</a:t>
            </a:r>
          </a:p>
          <a:p>
            <a:r>
              <a:rPr lang="en-US" dirty="0"/>
              <a:t>from 2012-2013 (1 </a:t>
            </a:r>
            <a:r>
              <a:rPr lang="en-US" dirty="0" err="1"/>
              <a:t>yr</a:t>
            </a:r>
            <a:r>
              <a:rPr lang="en-US" dirty="0"/>
              <a:t>):              $23.33 per month per home (unit) ($70 per </a:t>
            </a:r>
            <a:r>
              <a:rPr lang="en-US" dirty="0" err="1"/>
              <a:t>qtr</a:t>
            </a:r>
            <a:r>
              <a:rPr lang="en-US" dirty="0"/>
              <a:t>).</a:t>
            </a:r>
          </a:p>
          <a:p>
            <a:pPr lvl="0"/>
            <a:r>
              <a:rPr lang="en-US" dirty="0"/>
              <a:t>From 2008-2012 (4 </a:t>
            </a:r>
            <a:r>
              <a:rPr lang="en-US" dirty="0" err="1"/>
              <a:t>yrs</a:t>
            </a:r>
            <a:r>
              <a:rPr lang="en-US" dirty="0"/>
              <a:t>):	   $21.67 per month per home (unit) ($65 per </a:t>
            </a:r>
            <a:r>
              <a:rPr lang="en-US" dirty="0" err="1"/>
              <a:t>qtr</a:t>
            </a:r>
            <a:r>
              <a:rPr lang="en-US" dirty="0"/>
              <a:t>).</a:t>
            </a:r>
          </a:p>
          <a:p>
            <a:r>
              <a:rPr lang="en-US" dirty="0"/>
              <a:t>From 2005-2008 (3 </a:t>
            </a:r>
            <a:r>
              <a:rPr lang="en-US" dirty="0" err="1"/>
              <a:t>yrs</a:t>
            </a:r>
            <a:r>
              <a:rPr lang="en-US" dirty="0"/>
              <a:t>): 	   $20.00 per month per home (unit) ($60 per </a:t>
            </a:r>
            <a:r>
              <a:rPr lang="en-US" dirty="0" err="1"/>
              <a:t>qtr</a:t>
            </a:r>
            <a:r>
              <a:rPr lang="en-US" dirty="0"/>
              <a:t>).  </a:t>
            </a:r>
          </a:p>
          <a:p>
            <a:pPr lvl="0"/>
            <a:r>
              <a:rPr lang="en-US" dirty="0"/>
              <a:t>From 1985-2005 (20 </a:t>
            </a:r>
            <a:r>
              <a:rPr lang="en-US" dirty="0" err="1"/>
              <a:t>yrs</a:t>
            </a:r>
            <a:r>
              <a:rPr lang="en-US" dirty="0"/>
              <a:t>):           $18.33 per month per home (unit) ($55 per </a:t>
            </a:r>
            <a:r>
              <a:rPr lang="en-US" dirty="0" err="1"/>
              <a:t>qtr</a:t>
            </a:r>
            <a:r>
              <a:rPr lang="en-US" dirty="0"/>
              <a:t>).   </a:t>
            </a:r>
          </a:p>
          <a:p>
            <a:pPr marL="0" lvl="0" indent="0">
              <a:buNone/>
            </a:pPr>
            <a:endParaRPr lang="en-US" dirty="0"/>
          </a:p>
          <a:p>
            <a:endParaRPr lang="en-US" dirty="0"/>
          </a:p>
          <a:p>
            <a:endParaRPr lang="en-US" dirty="0"/>
          </a:p>
        </p:txBody>
      </p:sp>
    </p:spTree>
    <p:extLst>
      <p:ext uri="{BB962C8B-B14F-4D97-AF65-F5344CB8AC3E}">
        <p14:creationId xmlns:p14="http://schemas.microsoft.com/office/powerpoint/2010/main" val="414675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A3B38-5539-4758-BECD-F52D99DE360B}"/>
              </a:ext>
            </a:extLst>
          </p:cNvPr>
          <p:cNvSpPr>
            <a:spLocks noGrp="1"/>
          </p:cNvSpPr>
          <p:nvPr>
            <p:ph type="title"/>
          </p:nvPr>
        </p:nvSpPr>
        <p:spPr/>
        <p:txBody>
          <a:bodyPr/>
          <a:lstStyle/>
          <a:p>
            <a:r>
              <a:rPr lang="en-US" dirty="0" err="1"/>
              <a:t>Glswa</a:t>
            </a:r>
            <a:r>
              <a:rPr lang="en-US" dirty="0"/>
              <a:t> – rate review + recommendation</a:t>
            </a:r>
            <a:br>
              <a:rPr lang="en-US" dirty="0"/>
            </a:br>
            <a:br>
              <a:rPr lang="en-US" sz="3200" dirty="0"/>
            </a:br>
            <a:r>
              <a:rPr lang="en-US" sz="3200" dirty="0"/>
              <a:t>authority board recommendation</a:t>
            </a:r>
          </a:p>
        </p:txBody>
      </p:sp>
      <p:sp>
        <p:nvSpPr>
          <p:cNvPr id="3" name="Content Placeholder 2">
            <a:extLst>
              <a:ext uri="{FF2B5EF4-FFF2-40B4-BE49-F238E27FC236}">
                <a16:creationId xmlns:a16="http://schemas.microsoft.com/office/drawing/2014/main" id="{601724FA-7094-49AB-A157-51EC9CEF2C41}"/>
              </a:ext>
            </a:extLst>
          </p:cNvPr>
          <p:cNvSpPr>
            <a:spLocks noGrp="1"/>
          </p:cNvSpPr>
          <p:nvPr>
            <p:ph sz="quarter" idx="13"/>
          </p:nvPr>
        </p:nvSpPr>
        <p:spPr>
          <a:xfrm>
            <a:off x="914400" y="1977625"/>
            <a:ext cx="10363826" cy="3864375"/>
          </a:xfrm>
        </p:spPr>
        <p:txBody>
          <a:bodyPr>
            <a:normAutofit fontScale="92500" lnSpcReduction="10000"/>
          </a:bodyPr>
          <a:lstStyle/>
          <a:p>
            <a:endParaRPr lang="en-US" dirty="0"/>
          </a:p>
          <a:p>
            <a:r>
              <a:rPr lang="en-US" dirty="0"/>
              <a:t>Establish a 4-year rate increase, then re-evaluate with rate consultant based on continual review of the asset management, rehab, replacement schedule</a:t>
            </a:r>
          </a:p>
          <a:p>
            <a:r>
              <a:rPr lang="en-US" u="sng" dirty="0"/>
              <a:t>Increase $1 per month each of the next 4 years (3.6% average rate increase)</a:t>
            </a:r>
          </a:p>
          <a:p>
            <a:endParaRPr lang="en-US" dirty="0"/>
          </a:p>
          <a:p>
            <a:r>
              <a:rPr lang="en-US" dirty="0"/>
              <a:t>$27 per month - $81.00 per </a:t>
            </a:r>
            <a:r>
              <a:rPr lang="en-US" dirty="0" err="1"/>
              <a:t>qtr</a:t>
            </a:r>
            <a:r>
              <a:rPr lang="en-US" dirty="0"/>
              <a:t> per REU for all bills rendered after  3/31/2018.</a:t>
            </a:r>
          </a:p>
          <a:p>
            <a:r>
              <a:rPr lang="en-US" dirty="0"/>
              <a:t>$28 per month - $84.00 per </a:t>
            </a:r>
            <a:r>
              <a:rPr lang="en-US" dirty="0" err="1"/>
              <a:t>qtr</a:t>
            </a:r>
            <a:r>
              <a:rPr lang="en-US" dirty="0"/>
              <a:t> per REU for all bills rendered after  3/31/2019.</a:t>
            </a:r>
          </a:p>
          <a:p>
            <a:r>
              <a:rPr lang="en-US" dirty="0"/>
              <a:t>$29 per month - $87.00 per </a:t>
            </a:r>
            <a:r>
              <a:rPr lang="en-US" dirty="0" err="1"/>
              <a:t>qtr</a:t>
            </a:r>
            <a:r>
              <a:rPr lang="en-US" dirty="0"/>
              <a:t> per REU for all bills rendered after  3/31/2020.</a:t>
            </a:r>
          </a:p>
          <a:p>
            <a:r>
              <a:rPr lang="en-US" dirty="0"/>
              <a:t>$30 per month - $90.00 per </a:t>
            </a:r>
            <a:r>
              <a:rPr lang="en-US" dirty="0" err="1"/>
              <a:t>qtr</a:t>
            </a:r>
            <a:r>
              <a:rPr lang="en-US" dirty="0"/>
              <a:t> per </a:t>
            </a:r>
            <a:r>
              <a:rPr lang="en-US" dirty="0" err="1"/>
              <a:t>reu</a:t>
            </a:r>
            <a:r>
              <a:rPr lang="en-US" dirty="0"/>
              <a:t> for all bills rendered after  3/31/2021.</a:t>
            </a:r>
          </a:p>
          <a:p>
            <a:endParaRPr lang="en-US" dirty="0"/>
          </a:p>
        </p:txBody>
      </p:sp>
    </p:spTree>
    <p:extLst>
      <p:ext uri="{BB962C8B-B14F-4D97-AF65-F5344CB8AC3E}">
        <p14:creationId xmlns:p14="http://schemas.microsoft.com/office/powerpoint/2010/main" val="1108364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49B79-7676-459F-9D83-914748FBCF17}"/>
              </a:ext>
            </a:extLst>
          </p:cNvPr>
          <p:cNvSpPr>
            <a:spLocks noGrp="1"/>
          </p:cNvSpPr>
          <p:nvPr>
            <p:ph type="title"/>
          </p:nvPr>
        </p:nvSpPr>
        <p:spPr/>
        <p:txBody>
          <a:bodyPr/>
          <a:lstStyle/>
          <a:p>
            <a:r>
              <a:rPr lang="en-US" dirty="0"/>
              <a:t>Gull lake sewer + water authority</a:t>
            </a:r>
          </a:p>
        </p:txBody>
      </p:sp>
      <p:sp>
        <p:nvSpPr>
          <p:cNvPr id="3" name="Content Placeholder 2">
            <a:extLst>
              <a:ext uri="{FF2B5EF4-FFF2-40B4-BE49-F238E27FC236}">
                <a16:creationId xmlns:a16="http://schemas.microsoft.com/office/drawing/2014/main" id="{A6FF01EF-BF5D-4ADB-9882-967E8D00FC45}"/>
              </a:ext>
            </a:extLst>
          </p:cNvPr>
          <p:cNvSpPr>
            <a:spLocks noGrp="1"/>
          </p:cNvSpPr>
          <p:nvPr>
            <p:ph sz="quarter" idx="13"/>
          </p:nvPr>
        </p:nvSpPr>
        <p:spPr/>
        <p:txBody>
          <a:bodyPr/>
          <a:lstStyle/>
          <a:p>
            <a:r>
              <a:rPr lang="en-US" b="1" dirty="0"/>
              <a:t>Asset Management + sustainability presentation</a:t>
            </a:r>
          </a:p>
          <a:p>
            <a:r>
              <a:rPr lang="en-US" sz="1800" b="1" dirty="0"/>
              <a:t>March 2018</a:t>
            </a:r>
          </a:p>
          <a:p>
            <a:endParaRPr lang="en-US" dirty="0"/>
          </a:p>
          <a:p>
            <a:r>
              <a:rPr lang="en-US" dirty="0"/>
              <a:t>REVIEW OF RATE RESOLUTION</a:t>
            </a:r>
          </a:p>
          <a:p>
            <a:r>
              <a:rPr lang="en-US" dirty="0"/>
              <a:t>QUESTIONS ??</a:t>
            </a:r>
          </a:p>
        </p:txBody>
      </p:sp>
    </p:spTree>
    <p:extLst>
      <p:ext uri="{BB962C8B-B14F-4D97-AF65-F5344CB8AC3E}">
        <p14:creationId xmlns:p14="http://schemas.microsoft.com/office/powerpoint/2010/main" val="3374807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9321A-BEE0-4C32-B1A3-447F154E18E3}"/>
              </a:ext>
            </a:extLst>
          </p:cNvPr>
          <p:cNvSpPr>
            <a:spLocks noGrp="1"/>
          </p:cNvSpPr>
          <p:nvPr>
            <p:ph type="title"/>
          </p:nvPr>
        </p:nvSpPr>
        <p:spPr>
          <a:xfrm>
            <a:off x="913775" y="618517"/>
            <a:ext cx="10364451" cy="1159483"/>
          </a:xfrm>
        </p:spPr>
        <p:txBody>
          <a:bodyPr>
            <a:normAutofit fontScale="90000"/>
          </a:bodyPr>
          <a:lstStyle/>
          <a:p>
            <a:r>
              <a:rPr lang="en-US" dirty="0"/>
              <a:t>Gull Lake sewer + Water Authority</a:t>
            </a:r>
            <a:br>
              <a:rPr lang="en-US" dirty="0"/>
            </a:br>
            <a:br>
              <a:rPr lang="en-US" dirty="0"/>
            </a:br>
            <a:r>
              <a:rPr lang="en-US" sz="2800" dirty="0"/>
              <a:t>Historical recap</a:t>
            </a:r>
          </a:p>
        </p:txBody>
      </p:sp>
      <p:sp>
        <p:nvSpPr>
          <p:cNvPr id="3" name="Content Placeholder 2">
            <a:extLst>
              <a:ext uri="{FF2B5EF4-FFF2-40B4-BE49-F238E27FC236}">
                <a16:creationId xmlns:a16="http://schemas.microsoft.com/office/drawing/2014/main" id="{56A5159F-ED08-47EC-8C7E-FEE0389D55CB}"/>
              </a:ext>
            </a:extLst>
          </p:cNvPr>
          <p:cNvSpPr>
            <a:spLocks noGrp="1"/>
          </p:cNvSpPr>
          <p:nvPr>
            <p:ph sz="quarter" idx="13"/>
          </p:nvPr>
        </p:nvSpPr>
        <p:spPr>
          <a:xfrm>
            <a:off x="135467" y="2150534"/>
            <a:ext cx="11142133" cy="4385734"/>
          </a:xfrm>
          <a:ln>
            <a:solidFill>
              <a:schemeClr val="accent1"/>
            </a:solidFill>
          </a:ln>
        </p:spPr>
        <p:txBody>
          <a:bodyPr>
            <a:normAutofit fontScale="85000" lnSpcReduction="10000"/>
          </a:bodyPr>
          <a:lstStyle/>
          <a:p>
            <a:r>
              <a:rPr lang="en-US" dirty="0">
                <a:latin typeface="Arial" panose="020B0604020202020204" pitchFamily="34" charset="0"/>
                <a:cs typeface="Arial" panose="020B0604020202020204" pitchFamily="34" charset="0"/>
              </a:rPr>
              <a:t>Created in 1980 by the Townships of Ross, Richland, Barry and Prairieville, the Authority collects wastewater from over 2400 customers in northeastern Kalamazoo County and into Barry County, Michigan, using a network of over 50 miles of collector sewers, 36 pumping stations / forcemains and associated trunk sewers.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Wastewater is pumped to the City of Kalamazoo for treatment and final disposal.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Authority provides complete system management, maintenance, repair and upgrades.  The current service district consists of the Townships of Ross, Richland, Cooper, Village of Richland, and a portion of Charleston Township, plus the southerly portion of Barry and  Prairieville Townships in Barry County.</a:t>
            </a:r>
          </a:p>
          <a:p>
            <a:endParaRPr lang="en-US" dirty="0"/>
          </a:p>
        </p:txBody>
      </p:sp>
    </p:spTree>
    <p:extLst>
      <p:ext uri="{BB962C8B-B14F-4D97-AF65-F5344CB8AC3E}">
        <p14:creationId xmlns:p14="http://schemas.microsoft.com/office/powerpoint/2010/main" val="4157944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30AD6-F4DF-4947-A994-018EAE4E5077}"/>
              </a:ext>
            </a:extLst>
          </p:cNvPr>
          <p:cNvSpPr>
            <a:spLocks noGrp="1"/>
          </p:cNvSpPr>
          <p:nvPr>
            <p:ph type="title"/>
          </p:nvPr>
        </p:nvSpPr>
        <p:spPr>
          <a:xfrm>
            <a:off x="913774" y="770915"/>
            <a:ext cx="10364451" cy="1596177"/>
          </a:xfrm>
        </p:spPr>
        <p:txBody>
          <a:bodyPr/>
          <a:lstStyle/>
          <a:p>
            <a:r>
              <a:rPr lang="en-US" dirty="0"/>
              <a:t>Gull Lake sewer + Water Authority</a:t>
            </a:r>
            <a:br>
              <a:rPr lang="en-US" dirty="0"/>
            </a:br>
            <a:br>
              <a:rPr lang="en-US" dirty="0"/>
            </a:br>
            <a:r>
              <a:rPr lang="en-US" sz="2800" dirty="0"/>
              <a:t>Historical recap – cont’d</a:t>
            </a:r>
            <a:endParaRPr lang="en-US" dirty="0"/>
          </a:p>
        </p:txBody>
      </p:sp>
      <p:sp>
        <p:nvSpPr>
          <p:cNvPr id="3" name="Content Placeholder 2">
            <a:extLst>
              <a:ext uri="{FF2B5EF4-FFF2-40B4-BE49-F238E27FC236}">
                <a16:creationId xmlns:a16="http://schemas.microsoft.com/office/drawing/2014/main" id="{D1C9872F-070A-4DD7-B53F-081B5389B057}"/>
              </a:ext>
            </a:extLst>
          </p:cNvPr>
          <p:cNvSpPr>
            <a:spLocks noGrp="1"/>
          </p:cNvSpPr>
          <p:nvPr>
            <p:ph sz="quarter" idx="13"/>
          </p:nvPr>
        </p:nvSpPr>
        <p:spPr>
          <a:xfrm>
            <a:off x="913774" y="2604159"/>
            <a:ext cx="10363826" cy="3424107"/>
          </a:xfrm>
        </p:spPr>
        <p:txBody>
          <a:bodyPr>
            <a:normAutofit fontScale="62500" lnSpcReduction="20000"/>
          </a:bodyPr>
          <a:lstStyle/>
          <a:p>
            <a:r>
              <a:rPr lang="en-US" sz="2300" dirty="0">
                <a:latin typeface="Arial" panose="020B0604020202020204" pitchFamily="34" charset="0"/>
                <a:cs typeface="Arial" panose="020B0604020202020204" pitchFamily="34" charset="0"/>
              </a:rPr>
              <a:t>Relatively speaking, a “Simple Sewer System”   --  Relatively new:  post 1982:  Gravity Although currently the authority does not own a water system, it is qualified and prepared to initiate, operate and administer a water system throughout any of its service districts or neighboring areas.</a:t>
            </a:r>
          </a:p>
          <a:p>
            <a:endParaRPr lang="en-US" dirty="0"/>
          </a:p>
          <a:p>
            <a:r>
              <a:rPr lang="en-US" sz="2300" dirty="0">
                <a:latin typeface="Arial" panose="020B0604020202020204" pitchFamily="34" charset="0"/>
                <a:cs typeface="Arial" panose="020B0604020202020204" pitchFamily="34" charset="0"/>
              </a:rPr>
              <a:t>Initial System $9,550,000 of which 50% was grant funded – 1982 construction</a:t>
            </a:r>
          </a:p>
          <a:p>
            <a:endParaRPr lang="en-US" sz="2300" dirty="0">
              <a:latin typeface="Arial" panose="020B0604020202020204" pitchFamily="34" charset="0"/>
              <a:cs typeface="Arial" panose="020B0604020202020204" pitchFamily="34" charset="0"/>
            </a:endParaRPr>
          </a:p>
          <a:p>
            <a:r>
              <a:rPr lang="en-US" sz="2300" dirty="0">
                <a:latin typeface="Arial" panose="020B0604020202020204" pitchFamily="34" charset="0"/>
                <a:cs typeface="Arial" panose="020B0604020202020204" pitchFamily="34" charset="0"/>
              </a:rPr>
              <a:t>Over 30 years, additional $13,000,000 of additional infrastructure constructed</a:t>
            </a:r>
          </a:p>
          <a:p>
            <a:endParaRPr lang="en-US" sz="2300" dirty="0">
              <a:latin typeface="Arial" panose="020B0604020202020204" pitchFamily="34" charset="0"/>
              <a:cs typeface="Arial" panose="020B0604020202020204" pitchFamily="34" charset="0"/>
            </a:endParaRPr>
          </a:p>
          <a:p>
            <a:r>
              <a:rPr lang="en-US" sz="2300" dirty="0">
                <a:latin typeface="Arial" panose="020B0604020202020204" pitchFamily="34" charset="0"/>
                <a:cs typeface="Arial" panose="020B0604020202020204" pitchFamily="34" charset="0"/>
              </a:rPr>
              <a:t>Initially 24 pump stations with 1,000 connections , now 36 pump stations with 2400 connections</a:t>
            </a:r>
          </a:p>
          <a:p>
            <a:endParaRPr lang="en-US" dirty="0"/>
          </a:p>
          <a:p>
            <a:endParaRPr lang="en-US" dirty="0"/>
          </a:p>
        </p:txBody>
      </p:sp>
    </p:spTree>
    <p:extLst>
      <p:ext uri="{BB962C8B-B14F-4D97-AF65-F5344CB8AC3E}">
        <p14:creationId xmlns:p14="http://schemas.microsoft.com/office/powerpoint/2010/main" val="952956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09CF5-60B5-431B-825B-CB409BBDA575}"/>
              </a:ext>
            </a:extLst>
          </p:cNvPr>
          <p:cNvSpPr>
            <a:spLocks noGrp="1"/>
          </p:cNvSpPr>
          <p:nvPr>
            <p:ph type="title"/>
          </p:nvPr>
        </p:nvSpPr>
        <p:spPr/>
        <p:txBody>
          <a:bodyPr/>
          <a:lstStyle/>
          <a:p>
            <a:r>
              <a:rPr lang="en-US" dirty="0"/>
              <a:t>GLSWA – sewer Service district 2018</a:t>
            </a:r>
          </a:p>
        </p:txBody>
      </p:sp>
      <p:pic>
        <p:nvPicPr>
          <p:cNvPr id="4" name="Picture 2">
            <a:extLst>
              <a:ext uri="{FF2B5EF4-FFF2-40B4-BE49-F238E27FC236}">
                <a16:creationId xmlns:a16="http://schemas.microsoft.com/office/drawing/2014/main" id="{4EACD741-7BAA-4047-A2A1-8BC23272AEE6}"/>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158951" y="1928192"/>
            <a:ext cx="5309188"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1773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A0118-1048-4CFA-B611-57825BFC99CA}"/>
              </a:ext>
            </a:extLst>
          </p:cNvPr>
          <p:cNvSpPr>
            <a:spLocks noGrp="1"/>
          </p:cNvSpPr>
          <p:nvPr>
            <p:ph type="title"/>
          </p:nvPr>
        </p:nvSpPr>
        <p:spPr/>
        <p:txBody>
          <a:bodyPr/>
          <a:lstStyle/>
          <a:p>
            <a:r>
              <a:rPr lang="en-US" dirty="0"/>
              <a:t>Gull lake Sewer + Water Authority</a:t>
            </a:r>
            <a:br>
              <a:rPr lang="en-US" dirty="0"/>
            </a:br>
            <a:br>
              <a:rPr lang="en-US" dirty="0"/>
            </a:br>
            <a:r>
              <a:rPr lang="en-US" sz="2000" dirty="0"/>
              <a:t>Mission Statement - 4 part</a:t>
            </a:r>
            <a:endParaRPr lang="en-US" dirty="0"/>
          </a:p>
        </p:txBody>
      </p:sp>
      <p:sp>
        <p:nvSpPr>
          <p:cNvPr id="3" name="Rectangle 2">
            <a:extLst>
              <a:ext uri="{FF2B5EF4-FFF2-40B4-BE49-F238E27FC236}">
                <a16:creationId xmlns:a16="http://schemas.microsoft.com/office/drawing/2014/main" id="{76E7F991-5D7C-4A91-B072-A5974DA3C807}"/>
              </a:ext>
            </a:extLst>
          </p:cNvPr>
          <p:cNvSpPr/>
          <p:nvPr/>
        </p:nvSpPr>
        <p:spPr>
          <a:xfrm>
            <a:off x="3048000" y="2690336"/>
            <a:ext cx="6096000" cy="2554545"/>
          </a:xfrm>
          <a:prstGeom prst="rect">
            <a:avLst/>
          </a:prstGeom>
        </p:spPr>
        <p:txBody>
          <a:bodyPr>
            <a:spAutoFit/>
          </a:bodyPr>
          <a:lstStyle/>
          <a:p>
            <a:pPr algn="just"/>
            <a:r>
              <a:rPr lang="en-US" sz="2000" b="1" i="1" dirty="0">
                <a:latin typeface="Arial" panose="020B0604020202020204" pitchFamily="34" charset="0"/>
                <a:ea typeface="Times New Roman" panose="02020603050405020304" pitchFamily="18" charset="0"/>
              </a:rPr>
              <a:t>Part 1:</a:t>
            </a:r>
          </a:p>
          <a:p>
            <a:pPr algn="just"/>
            <a:endParaRPr lang="en-US" sz="2000" b="1" i="1" dirty="0">
              <a:latin typeface="Arial" panose="020B0604020202020204" pitchFamily="34" charset="0"/>
              <a:ea typeface="Times New Roman" panose="02020603050405020304" pitchFamily="18" charset="0"/>
            </a:endParaRPr>
          </a:p>
          <a:p>
            <a:pPr algn="just"/>
            <a:r>
              <a:rPr lang="en-US" sz="2000" b="1" i="1" dirty="0">
                <a:latin typeface="Arial" panose="020B0604020202020204" pitchFamily="34" charset="0"/>
                <a:ea typeface="Times New Roman" panose="02020603050405020304" pitchFamily="18" charset="0"/>
              </a:rPr>
              <a:t>GLSWA is committed to preserving the environment, protecting the public health and safety while sustaining our wastewater utility system and its assets through the process of Asset Management and Community minded Level of Service goals.  </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07448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B915A8-39A8-476B-873A-5A28FA7273A4}"/>
              </a:ext>
            </a:extLst>
          </p:cNvPr>
          <p:cNvSpPr/>
          <p:nvPr/>
        </p:nvSpPr>
        <p:spPr>
          <a:xfrm>
            <a:off x="2658533" y="1613174"/>
            <a:ext cx="6096000" cy="3416320"/>
          </a:xfrm>
          <a:prstGeom prst="rect">
            <a:avLst/>
          </a:prstGeom>
        </p:spPr>
        <p:txBody>
          <a:bodyPr>
            <a:spAutoFit/>
          </a:bodyPr>
          <a:lstStyle/>
          <a:p>
            <a:pPr algn="just"/>
            <a:r>
              <a:rPr lang="en-US" sz="2000" b="1" i="1" dirty="0">
                <a:latin typeface="Arial" panose="020B0604020202020204" pitchFamily="34" charset="0"/>
                <a:ea typeface="Times New Roman" panose="02020603050405020304" pitchFamily="18" charset="0"/>
              </a:rPr>
              <a:t>Part 2: </a:t>
            </a:r>
          </a:p>
          <a:p>
            <a:pPr algn="just"/>
            <a:endParaRPr lang="en-US" sz="2000" b="1" i="1" dirty="0">
              <a:latin typeface="Arial" panose="020B0604020202020204" pitchFamily="34" charset="0"/>
              <a:ea typeface="Times New Roman" panose="02020603050405020304" pitchFamily="18" charset="0"/>
            </a:endParaRPr>
          </a:p>
          <a:p>
            <a:pPr algn="just"/>
            <a:r>
              <a:rPr lang="en-US" sz="2000" b="1" i="1" dirty="0">
                <a:latin typeface="Arial" panose="020B0604020202020204" pitchFamily="34" charset="0"/>
                <a:ea typeface="Times New Roman" panose="02020603050405020304" pitchFamily="18" charset="0"/>
              </a:rPr>
              <a:t>We will collectively and proactively determine the importance / criticality of each functionally and financially significant (FFSA) asset, decide when to repair, replace or rehabilitate these FFSA assets and ultimately, evolve these improvements into a continuous Capital Improvement Plan (CIP) </a:t>
            </a:r>
          </a:p>
          <a:p>
            <a:pPr algn="just"/>
            <a:endParaRPr lang="en-US" b="1" i="1" dirty="0">
              <a:latin typeface="Arial" panose="020B0604020202020204" pitchFamily="34" charset="0"/>
              <a:ea typeface="Times New Roman" panose="02020603050405020304" pitchFamily="18" charset="0"/>
            </a:endParaRPr>
          </a:p>
          <a:p>
            <a:pPr algn="just"/>
            <a:r>
              <a:rPr lang="en-US" b="1" i="1" dirty="0">
                <a:latin typeface="Arial" panose="020B060402020202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46728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368BAF-F4F8-4D04-9424-0A9F97BE9C17}"/>
              </a:ext>
            </a:extLst>
          </p:cNvPr>
          <p:cNvSpPr/>
          <p:nvPr/>
        </p:nvSpPr>
        <p:spPr>
          <a:xfrm>
            <a:off x="2658534" y="1409468"/>
            <a:ext cx="6096000" cy="3477875"/>
          </a:xfrm>
          <a:prstGeom prst="rect">
            <a:avLst/>
          </a:prstGeom>
        </p:spPr>
        <p:txBody>
          <a:bodyPr>
            <a:spAutoFit/>
          </a:bodyPr>
          <a:lstStyle/>
          <a:p>
            <a:pPr algn="just"/>
            <a:r>
              <a:rPr lang="en-US" sz="2000" b="1" i="1" dirty="0">
                <a:latin typeface="Arial" panose="020B0604020202020204" pitchFamily="34" charset="0"/>
                <a:ea typeface="Times New Roman" panose="02020603050405020304" pitchFamily="18" charset="0"/>
              </a:rPr>
              <a:t>Part 3:  </a:t>
            </a:r>
          </a:p>
          <a:p>
            <a:pPr algn="just"/>
            <a:endParaRPr lang="en-US" sz="2000" b="1" i="1" dirty="0">
              <a:latin typeface="Arial" panose="020B0604020202020204" pitchFamily="34" charset="0"/>
              <a:ea typeface="Times New Roman" panose="02020603050405020304" pitchFamily="18" charset="0"/>
            </a:endParaRPr>
          </a:p>
          <a:p>
            <a:pPr algn="just"/>
            <a:r>
              <a:rPr lang="en-US" sz="2000" b="1" i="1" dirty="0">
                <a:latin typeface="Arial" panose="020B0604020202020204" pitchFamily="34" charset="0"/>
                <a:ea typeface="Times New Roman" panose="02020603050405020304" pitchFamily="18" charset="0"/>
              </a:rPr>
              <a:t>– a CIP that is adequately funded through rates set by the Muncipalities and Authority Board --allowing the Authority to achieve sustainability and to maintain a continual Level of Service (LOS) that protects the groundwater, public and adjacent communities from potential negative impacts of the wastewater collection system, while effectively managing the long-term cost of operating those assets. </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17777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1BA081-453B-43CC-BA97-3A25B860AA34}"/>
              </a:ext>
            </a:extLst>
          </p:cNvPr>
          <p:cNvSpPr/>
          <p:nvPr/>
        </p:nvSpPr>
        <p:spPr>
          <a:xfrm>
            <a:off x="2641600" y="1722104"/>
            <a:ext cx="6096000" cy="3385542"/>
          </a:xfrm>
          <a:prstGeom prst="rect">
            <a:avLst/>
          </a:prstGeom>
        </p:spPr>
        <p:txBody>
          <a:bodyPr>
            <a:spAutoFit/>
          </a:bodyPr>
          <a:lstStyle/>
          <a:p>
            <a:pPr algn="just"/>
            <a:r>
              <a:rPr lang="en-US" sz="2000" b="1" i="1" dirty="0">
                <a:latin typeface="Arial" panose="020B0604020202020204" pitchFamily="34" charset="0"/>
                <a:ea typeface="Times New Roman" panose="02020603050405020304" pitchFamily="18" charset="0"/>
              </a:rPr>
              <a:t>Part 4: </a:t>
            </a:r>
          </a:p>
          <a:p>
            <a:pPr algn="just"/>
            <a:endParaRPr lang="en-US" sz="2000" b="1" i="1" dirty="0">
              <a:latin typeface="Arial" panose="020B0604020202020204" pitchFamily="34" charset="0"/>
              <a:ea typeface="Times New Roman" panose="02020603050405020304" pitchFamily="18" charset="0"/>
            </a:endParaRPr>
          </a:p>
          <a:p>
            <a:pPr algn="just"/>
            <a:r>
              <a:rPr lang="en-US" sz="2000" b="1" i="1" dirty="0">
                <a:latin typeface="Arial" panose="020B0604020202020204" pitchFamily="34" charset="0"/>
                <a:ea typeface="Times New Roman" panose="02020603050405020304" pitchFamily="18" charset="0"/>
              </a:rPr>
              <a:t>We will strive to maintain the highest-quality customer service at agreed to levels of service at the lowest life cycle cost possible. </a:t>
            </a:r>
          </a:p>
          <a:p>
            <a:pPr algn="just"/>
            <a:endParaRPr lang="en-US" sz="2000" b="1" i="1" dirty="0">
              <a:latin typeface="Arial" panose="020B0604020202020204" pitchFamily="34" charset="0"/>
              <a:ea typeface="Times New Roman" panose="02020603050405020304" pitchFamily="18" charset="0"/>
              <a:cs typeface="Arial" panose="020B0604020202020204" pitchFamily="34" charset="0"/>
            </a:endParaRPr>
          </a:p>
          <a:p>
            <a:pPr algn="just"/>
            <a:endParaRPr lang="en-US" sz="2000" b="1" i="1" dirty="0">
              <a:latin typeface="Arial" panose="020B0604020202020204" pitchFamily="34" charset="0"/>
              <a:ea typeface="Times New Roman" panose="02020603050405020304" pitchFamily="18" charset="0"/>
            </a:endParaRPr>
          </a:p>
          <a:p>
            <a:pPr algn="just"/>
            <a:r>
              <a:rPr lang="en-US" sz="2000" b="1" i="1" dirty="0">
                <a:latin typeface="Arial" panose="020B0604020202020204" pitchFamily="34"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algn="ctr"/>
            <a:r>
              <a:rPr lang="en-US" b="1" i="1" dirty="0">
                <a:latin typeface="Arial" panose="020B0604020202020204" pitchFamily="34"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r>
              <a:rPr lang="en-US" dirty="0">
                <a:latin typeface="Arial" panose="020B0604020202020204" pitchFamily="34" charset="0"/>
                <a:ea typeface="Times New Roman" panose="02020603050405020304" pitchFamily="18" charset="0"/>
              </a:rPr>
              <a:t>(What this means, in the long-term, is that we may not be the cheapest utility, but we will strive to be the best.)</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8666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F4C248-5373-46DA-AF8D-A33DCA177714}"/>
              </a:ext>
            </a:extLst>
          </p:cNvPr>
          <p:cNvSpPr/>
          <p:nvPr/>
        </p:nvSpPr>
        <p:spPr>
          <a:xfrm>
            <a:off x="3048000" y="1305342"/>
            <a:ext cx="6096000" cy="4708981"/>
          </a:xfrm>
          <a:prstGeom prst="rect">
            <a:avLst/>
          </a:prstGeom>
        </p:spPr>
        <p:txBody>
          <a:bodyPr>
            <a:spAutoFit/>
          </a:bodyPr>
          <a:lstStyle/>
          <a:p>
            <a:pPr algn="ctr"/>
            <a:r>
              <a:rPr lang="en-US" sz="2000" b="1" dirty="0">
                <a:solidFill>
                  <a:srgbClr val="00B0F0"/>
                </a:solidFill>
                <a:latin typeface="Times New Roman" panose="02020603050405020304" pitchFamily="18" charset="0"/>
                <a:ea typeface="Times New Roman" panose="02020603050405020304" pitchFamily="18" charset="0"/>
              </a:rPr>
              <a:t>Gull Lake Sewer and Water Authority</a:t>
            </a:r>
            <a:endParaRPr lang="en-US" sz="2000" dirty="0">
              <a:solidFill>
                <a:srgbClr val="000000"/>
              </a:solidFill>
              <a:latin typeface="Times New Roman" panose="02020603050405020304" pitchFamily="18" charset="0"/>
              <a:ea typeface="Times New Roman" panose="02020603050405020304" pitchFamily="18" charset="0"/>
            </a:endParaRPr>
          </a:p>
          <a:p>
            <a:pPr algn="ctr"/>
            <a:r>
              <a:rPr lang="en-US" sz="2000" b="1" dirty="0">
                <a:solidFill>
                  <a:srgbClr val="00B0F0"/>
                </a:solidFill>
                <a:latin typeface="Times New Roman" panose="02020603050405020304" pitchFamily="18" charset="0"/>
                <a:ea typeface="Times New Roman" panose="02020603050405020304" pitchFamily="18" charset="0"/>
              </a:rPr>
              <a:t>Commitment to Excellence</a:t>
            </a:r>
            <a:endParaRPr lang="en-US" sz="2000" dirty="0">
              <a:solidFill>
                <a:srgbClr val="000000"/>
              </a:solidFill>
              <a:latin typeface="Times New Roman" panose="02020603050405020304" pitchFamily="18" charset="0"/>
              <a:ea typeface="Times New Roman" panose="02020603050405020304" pitchFamily="18" charset="0"/>
            </a:endParaRPr>
          </a:p>
          <a:p>
            <a:pPr algn="ctr"/>
            <a:r>
              <a:rPr lang="en-US" sz="2000" dirty="0">
                <a:solidFill>
                  <a:srgbClr val="00B0F0"/>
                </a:solidFill>
                <a:latin typeface="Times New Roman" panose="02020603050405020304" pitchFamily="18" charset="0"/>
                <a:ea typeface="Times New Roman" panose="02020603050405020304" pitchFamily="18" charset="0"/>
              </a:rPr>
              <a:t> </a:t>
            </a:r>
          </a:p>
          <a:p>
            <a:pPr algn="ctr"/>
            <a:r>
              <a:rPr lang="en-US" sz="2000" dirty="0">
                <a:solidFill>
                  <a:srgbClr val="000000"/>
                </a:solidFill>
                <a:latin typeface="Times New Roman" panose="02020603050405020304" pitchFamily="18" charset="0"/>
                <a:ea typeface="Times New Roman" panose="02020603050405020304" pitchFamily="18" charset="0"/>
              </a:rPr>
              <a:t>We are in business for our customers’</a:t>
            </a:r>
          </a:p>
          <a:p>
            <a:pPr algn="ctr"/>
            <a:r>
              <a:rPr lang="en-US" sz="2000" dirty="0">
                <a:solidFill>
                  <a:srgbClr val="000000"/>
                </a:solidFill>
                <a:latin typeface="Times New Roman" panose="02020603050405020304" pitchFamily="18" charset="0"/>
                <a:ea typeface="Times New Roman" panose="02020603050405020304" pitchFamily="18" charset="0"/>
              </a:rPr>
              <a:t>convenience and security, not our own.</a:t>
            </a:r>
          </a:p>
          <a:p>
            <a:pPr algn="ctr"/>
            <a:r>
              <a:rPr lang="en-US" sz="2000" dirty="0">
                <a:solidFill>
                  <a:srgbClr val="000000"/>
                </a:solidFill>
                <a:latin typeface="Times New Roman" panose="02020603050405020304" pitchFamily="18" charset="0"/>
                <a:ea typeface="Times New Roman" panose="02020603050405020304" pitchFamily="18" charset="0"/>
              </a:rPr>
              <a:t> </a:t>
            </a:r>
          </a:p>
          <a:p>
            <a:pPr algn="ctr"/>
            <a:r>
              <a:rPr lang="en-US" sz="2000" dirty="0">
                <a:solidFill>
                  <a:srgbClr val="000000"/>
                </a:solidFill>
                <a:latin typeface="Times New Roman" panose="02020603050405020304" pitchFamily="18" charset="0"/>
                <a:ea typeface="Times New Roman" panose="02020603050405020304" pitchFamily="18" charset="0"/>
              </a:rPr>
              <a:t>We strive to tailor our services to our customers’</a:t>
            </a:r>
          </a:p>
          <a:p>
            <a:pPr algn="ctr"/>
            <a:r>
              <a:rPr lang="en-US" sz="2000" dirty="0">
                <a:solidFill>
                  <a:srgbClr val="000000"/>
                </a:solidFill>
                <a:latin typeface="Times New Roman" panose="02020603050405020304" pitchFamily="18" charset="0"/>
                <a:ea typeface="Times New Roman" panose="02020603050405020304" pitchFamily="18" charset="0"/>
              </a:rPr>
              <a:t>needs and continuously improve what we do.</a:t>
            </a:r>
          </a:p>
          <a:p>
            <a:pPr algn="ctr"/>
            <a:r>
              <a:rPr lang="en-US" sz="2000" dirty="0">
                <a:solidFill>
                  <a:srgbClr val="000000"/>
                </a:solidFill>
                <a:latin typeface="Times New Roman" panose="02020603050405020304" pitchFamily="18" charset="0"/>
                <a:ea typeface="Times New Roman" panose="02020603050405020304" pitchFamily="18" charset="0"/>
              </a:rPr>
              <a:t> </a:t>
            </a:r>
          </a:p>
          <a:p>
            <a:pPr algn="ctr"/>
            <a:r>
              <a:rPr lang="en-US" sz="2000" dirty="0">
                <a:solidFill>
                  <a:srgbClr val="000000"/>
                </a:solidFill>
                <a:latin typeface="Times New Roman" panose="02020603050405020304" pitchFamily="18" charset="0"/>
                <a:ea typeface="Times New Roman" panose="02020603050405020304" pitchFamily="18" charset="0"/>
              </a:rPr>
              <a:t>We follow the golden rule and treat our</a:t>
            </a:r>
          </a:p>
          <a:p>
            <a:pPr algn="ctr"/>
            <a:r>
              <a:rPr lang="en-US" sz="2000" dirty="0">
                <a:solidFill>
                  <a:srgbClr val="000000"/>
                </a:solidFill>
                <a:latin typeface="Times New Roman" panose="02020603050405020304" pitchFamily="18" charset="0"/>
                <a:ea typeface="Times New Roman" panose="02020603050405020304" pitchFamily="18" charset="0"/>
              </a:rPr>
              <a:t>customers as we would like to be treated.</a:t>
            </a:r>
          </a:p>
          <a:p>
            <a:pPr algn="ctr"/>
            <a:r>
              <a:rPr lang="en-US" sz="2000" dirty="0">
                <a:solidFill>
                  <a:srgbClr val="000000"/>
                </a:solidFill>
                <a:latin typeface="Times New Roman" panose="02020603050405020304" pitchFamily="18" charset="0"/>
                <a:ea typeface="Times New Roman" panose="02020603050405020304" pitchFamily="18" charset="0"/>
              </a:rPr>
              <a:t> </a:t>
            </a:r>
          </a:p>
          <a:p>
            <a:pPr algn="ctr"/>
            <a:r>
              <a:rPr lang="en-US" sz="2000" dirty="0">
                <a:solidFill>
                  <a:srgbClr val="000000"/>
                </a:solidFill>
                <a:latin typeface="Times New Roman" panose="02020603050405020304" pitchFamily="18" charset="0"/>
                <a:ea typeface="Times New Roman" panose="02020603050405020304" pitchFamily="18" charset="0"/>
              </a:rPr>
              <a:t>We aim for 100% satisfaction. If there is</a:t>
            </a:r>
          </a:p>
          <a:p>
            <a:pPr algn="ctr"/>
            <a:r>
              <a:rPr lang="en-US" sz="2000" dirty="0">
                <a:solidFill>
                  <a:srgbClr val="000000"/>
                </a:solidFill>
                <a:latin typeface="Times New Roman" panose="02020603050405020304" pitchFamily="18" charset="0"/>
                <a:ea typeface="Times New Roman" panose="02020603050405020304" pitchFamily="18" charset="0"/>
              </a:rPr>
              <a:t>anything you’re not satisfied with, we will do</a:t>
            </a:r>
          </a:p>
          <a:p>
            <a:pPr algn="ctr"/>
            <a:r>
              <a:rPr lang="en-US" sz="2000" dirty="0">
                <a:latin typeface="Times New Roman" panose="02020603050405020304" pitchFamily="18" charset="0"/>
                <a:ea typeface="Times New Roman" panose="02020603050405020304" pitchFamily="18" charset="0"/>
              </a:rPr>
              <a:t>everything in our power to make it right.</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92760406"/>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TM04033925[[fn=Droplet]]</Template>
  <TotalTime>161</TotalTime>
  <Words>937</Words>
  <Application>Microsoft Office PowerPoint</Application>
  <PresentationFormat>Widescreen</PresentationFormat>
  <Paragraphs>91</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Times New Roman</vt:lpstr>
      <vt:lpstr>Tw Cen MT</vt:lpstr>
      <vt:lpstr>Droplet</vt:lpstr>
      <vt:lpstr>Gull lake sewer + water authority</vt:lpstr>
      <vt:lpstr>Gull Lake sewer + Water Authority  Historical recap</vt:lpstr>
      <vt:lpstr>Gull Lake sewer + Water Authority  Historical recap – cont’d</vt:lpstr>
      <vt:lpstr>GLSWA – sewer Service district 2018</vt:lpstr>
      <vt:lpstr>Gull lake Sewer + Water Authority  Mission Statement - 4 part</vt:lpstr>
      <vt:lpstr>PowerPoint Presentation</vt:lpstr>
      <vt:lpstr>PowerPoint Presentation</vt:lpstr>
      <vt:lpstr>PowerPoint Presentation</vt:lpstr>
      <vt:lpstr>PowerPoint Presentation</vt:lpstr>
      <vt:lpstr>Glswa – asset management</vt:lpstr>
      <vt:lpstr>Glswa – rate consultant results  20-year capital improvement plan</vt:lpstr>
      <vt:lpstr>Glswa – rate review + recommendation</vt:lpstr>
      <vt:lpstr>Glswa – rate review + recommendation  authority board recommendation</vt:lpstr>
      <vt:lpstr>Gull lake sewer + water authority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Gull lake sewer + water authority</dc:title>
  <dc:creator>Rich Pierson</dc:creator>
  <cp:lastModifiedBy>Terri Goodman</cp:lastModifiedBy>
  <cp:revision>34</cp:revision>
  <dcterms:created xsi:type="dcterms:W3CDTF">2018-02-28T22:42:33Z</dcterms:created>
  <dcterms:modified xsi:type="dcterms:W3CDTF">2020-11-05T20:46:29Z</dcterms:modified>
</cp:coreProperties>
</file>