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72" r:id="rId3"/>
    <p:sldId id="267" r:id="rId4"/>
    <p:sldId id="268" r:id="rId5"/>
    <p:sldId id="273" r:id="rId6"/>
    <p:sldId id="269" r:id="rId7"/>
    <p:sldId id="260" r:id="rId8"/>
    <p:sldId id="275" r:id="rId9"/>
    <p:sldId id="263" r:id="rId10"/>
    <p:sldId id="270" r:id="rId11"/>
    <p:sldId id="276" r:id="rId12"/>
    <p:sldId id="265" r:id="rId13"/>
    <p:sldId id="277" r:id="rId14"/>
    <p:sldId id="278" r:id="rId15"/>
    <p:sldId id="266" r:id="rId16"/>
    <p:sldId id="262" r:id="rId17"/>
    <p:sldId id="264" r:id="rId18"/>
    <p:sldId id="271" r:id="rId19"/>
    <p:sldId id="274" r:id="rId20"/>
    <p:sldId id="280"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100"/>
    <a:srgbClr val="F8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56"/>
    <p:restoredTop sz="94648"/>
  </p:normalViewPr>
  <p:slideViewPr>
    <p:cSldViewPr snapToGrid="0" snapToObjects="1">
      <p:cViewPr varScale="1">
        <p:scale>
          <a:sx n="121" d="100"/>
          <a:sy n="121" d="100"/>
        </p:scale>
        <p:origin x="5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D0BB1-163A-5743-A48C-730CD1EA28C2}" type="datetimeFigureOut">
              <a:rPr lang="en-US" smtClean="0"/>
              <a:t>1/12/25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F30D64-7E78-C04B-9199-1CB81B897904}" type="slidenum">
              <a:rPr lang="en-US" smtClean="0"/>
              <a:t>‹#›</a:t>
            </a:fld>
            <a:endParaRPr lang="en-US"/>
          </a:p>
        </p:txBody>
      </p:sp>
    </p:spTree>
    <p:extLst>
      <p:ext uri="{BB962C8B-B14F-4D97-AF65-F5344CB8AC3E}">
        <p14:creationId xmlns:p14="http://schemas.microsoft.com/office/powerpoint/2010/main" val="3258918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7BDE6E-CF7D-45A0-A2AB-851E1C3E9835}" type="slidenum">
              <a:rPr lang="en-US" smtClean="0"/>
              <a:t>11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8612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7BDE6E-CF7D-45A0-A2AB-851E1C3E9835}" type="slidenum">
              <a:rPr lang="en-US" smtClean="0"/>
              <a:t>12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54587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7BDE6E-CF7D-45A0-A2AB-851E1C3E9835}" type="slidenum">
              <a:rPr lang="en-US" smtClean="0"/>
              <a:t>13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81526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7BDE6E-CF7D-45A0-A2AB-851E1C3E9835}" type="slidenum">
              <a:rPr lang="en-US" smtClean="0"/>
              <a:t>14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97391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7BDE6E-CF7D-45A0-A2AB-851E1C3E9835}" type="slidenum">
              <a:rPr lang="en-US" smtClean="0"/>
              <a:t>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21989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276941-1E3C-A34D-AE13-E3950C17D00A}"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88058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276941-1E3C-A34D-AE13-E3950C17D00A}"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1206545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276941-1E3C-A34D-AE13-E3950C17D00A}"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186696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276941-1E3C-A34D-AE13-E3950C17D00A}"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1623324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276941-1E3C-A34D-AE13-E3950C17D00A}" type="datetimeFigureOut">
              <a:rPr lang="en-US" smtClean="0"/>
              <a:t>1/12/25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1583746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276941-1E3C-A34D-AE13-E3950C17D00A}" type="datetimeFigureOut">
              <a:rPr lang="en-US" smtClean="0"/>
              <a:t>1/12/25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2108062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276941-1E3C-A34D-AE13-E3950C17D00A}" type="datetimeFigureOut">
              <a:rPr lang="en-US" smtClean="0"/>
              <a:t>1/12/25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102037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276941-1E3C-A34D-AE13-E3950C17D00A}" type="datetimeFigureOut">
              <a:rPr lang="en-US" smtClean="0"/>
              <a:t>1/12/25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173758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276941-1E3C-A34D-AE13-E3950C17D00A}" type="datetimeFigureOut">
              <a:rPr lang="en-US" smtClean="0"/>
              <a:t>1/12/25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2112900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276941-1E3C-A34D-AE13-E3950C17D00A}" type="datetimeFigureOut">
              <a:rPr lang="en-US" smtClean="0"/>
              <a:t>1/12/25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72309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276941-1E3C-A34D-AE13-E3950C17D00A}" type="datetimeFigureOut">
              <a:rPr lang="en-US" smtClean="0"/>
              <a:t>1/12/25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A61A8-BC30-7445-B4B1-37C227394BD8}" type="slidenum">
              <a:rPr lang="en-US" smtClean="0"/>
              <a:t>‹#›</a:t>
            </a:fld>
            <a:endParaRPr lang="en-US"/>
          </a:p>
        </p:txBody>
      </p:sp>
    </p:spTree>
    <p:extLst>
      <p:ext uri="{BB962C8B-B14F-4D97-AF65-F5344CB8AC3E}">
        <p14:creationId xmlns:p14="http://schemas.microsoft.com/office/powerpoint/2010/main" val="52841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76941-1E3C-A34D-AE13-E3950C17D00A}" type="datetimeFigureOut">
              <a:rPr lang="en-US" smtClean="0"/>
              <a:t>1/12/25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A61A8-BC30-7445-B4B1-37C227394BD8}" type="slidenum">
              <a:rPr lang="en-US" smtClean="0"/>
              <a:t>‹#›</a:t>
            </a:fld>
            <a:endParaRPr lang="en-US"/>
          </a:p>
        </p:txBody>
      </p:sp>
    </p:spTree>
    <p:extLst>
      <p:ext uri="{BB962C8B-B14F-4D97-AF65-F5344CB8AC3E}">
        <p14:creationId xmlns:p14="http://schemas.microsoft.com/office/powerpoint/2010/main" val="1146688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Wassim.ismail@turbomachineryengineering.com" TargetMode="External"/><Relationship Id="rId7"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hyperlink" Target="mailto:Yousef.jarrah@turbomachineryengineering.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7899"/>
            <a:ext cx="11114313" cy="739094"/>
          </a:xfrm>
        </p:spPr>
        <p:txBody>
          <a:bodyPr>
            <a:normAutofit/>
          </a:bodyPr>
          <a:lstStyle/>
          <a:p>
            <a:r>
              <a:rPr lang="en-US" sz="4400" b="1" dirty="0">
                <a:solidFill>
                  <a:schemeClr val="accent1"/>
                </a:solidFill>
              </a:rPr>
              <a:t>Executive Summary</a:t>
            </a:r>
          </a:p>
        </p:txBody>
      </p:sp>
      <p:sp>
        <p:nvSpPr>
          <p:cNvPr id="3" name="Subtitle 2"/>
          <p:cNvSpPr>
            <a:spLocks noGrp="1"/>
          </p:cNvSpPr>
          <p:nvPr>
            <p:ph type="subTitle" idx="1"/>
          </p:nvPr>
        </p:nvSpPr>
        <p:spPr>
          <a:xfrm>
            <a:off x="205483" y="1098444"/>
            <a:ext cx="11815281" cy="5374276"/>
          </a:xfrm>
        </p:spPr>
        <p:txBody>
          <a:bodyPr>
            <a:noAutofit/>
          </a:bodyPr>
          <a:lstStyle/>
          <a:p>
            <a:pPr algn="just"/>
            <a:r>
              <a:rPr lang="en-US" sz="2800" dirty="0">
                <a:cs typeface="Times New Roman" panose="02020603050405020304" pitchFamily="18" charset="0"/>
              </a:rPr>
              <a:t>Turbomachinery Engineering is striving to serve the energy industry by cultivating technical knowledge, high-quality equipment suppliers, system integration, finance, expert consulting, and effective leadership.</a:t>
            </a:r>
          </a:p>
          <a:p>
            <a:pPr algn="just"/>
            <a:endParaRPr lang="en-US" sz="2800" dirty="0">
              <a:cs typeface="Times New Roman" panose="02020603050405020304" pitchFamily="18" charset="0"/>
            </a:endParaRPr>
          </a:p>
          <a:p>
            <a:pPr algn="just"/>
            <a:r>
              <a:rPr lang="en-US" sz="2800" dirty="0">
                <a:cs typeface="Times New Roman" panose="02020603050405020304" pitchFamily="18" charset="0"/>
              </a:rPr>
              <a:t>The leading officers of the company are Dr. Yousef Jarrah, Chairman and CTO &amp; Mr. Wassim Ismail, CEO.</a:t>
            </a:r>
          </a:p>
          <a:p>
            <a:pPr algn="just"/>
            <a:endParaRPr lang="en-US" sz="2800" dirty="0">
              <a:cs typeface="Times New Roman" panose="02020603050405020304" pitchFamily="18" charset="0"/>
            </a:endParaRPr>
          </a:p>
          <a:p>
            <a:pPr algn="just"/>
            <a:r>
              <a:rPr lang="en-US" sz="2800" dirty="0">
                <a:cs typeface="Times New Roman" panose="02020603050405020304" pitchFamily="18" charset="0"/>
              </a:rPr>
              <a:t>To eliminate carbon footprint the company is forging ahead, pending funding, with the development of electricity producing system with Oxygen gas, obtained by separating air into Oxygen (O2) and Nitrogen (N2), being the fuel; thus significantly altering the energy landscape in favor of clean environment.</a:t>
            </a:r>
          </a:p>
        </p:txBody>
      </p:sp>
    </p:spTree>
    <p:extLst>
      <p:ext uri="{BB962C8B-B14F-4D97-AF65-F5344CB8AC3E}">
        <p14:creationId xmlns:p14="http://schemas.microsoft.com/office/powerpoint/2010/main" val="1247945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5980"/>
            <a:ext cx="11114313" cy="739094"/>
          </a:xfrm>
        </p:spPr>
        <p:txBody>
          <a:bodyPr>
            <a:normAutofit/>
          </a:bodyPr>
          <a:lstStyle/>
          <a:p>
            <a:r>
              <a:rPr lang="en-US" sz="4400" b="1" dirty="0">
                <a:solidFill>
                  <a:schemeClr val="accent1"/>
                </a:solidFill>
              </a:rPr>
              <a:t>Existing Compress-Burn-Expand Hardware</a:t>
            </a:r>
            <a:endParaRPr lang="en-US" sz="4400" b="1" dirty="0">
              <a:solidFill>
                <a:srgbClr val="00B050"/>
              </a:solidFill>
            </a:endParaRPr>
          </a:p>
        </p:txBody>
      </p:sp>
      <p:sp>
        <p:nvSpPr>
          <p:cNvPr id="3" name="AutoShape 1" descr="hiturbo"/>
          <p:cNvSpPr>
            <a:spLocks noChangeAspect="1" noChangeArrowheads="1"/>
          </p:cNvSpPr>
          <p:nvPr/>
        </p:nvSpPr>
        <p:spPr bwMode="auto">
          <a:xfrm flipV="1">
            <a:off x="0" y="304799"/>
            <a:ext cx="304800" cy="3044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stretch>
            <a:fillRect/>
          </a:stretch>
        </p:blipFill>
        <p:spPr>
          <a:xfrm>
            <a:off x="1254350" y="1496611"/>
            <a:ext cx="9202825" cy="3377978"/>
          </a:xfrm>
          <a:prstGeom prst="rect">
            <a:avLst/>
          </a:prstGeom>
        </p:spPr>
      </p:pic>
      <p:sp>
        <p:nvSpPr>
          <p:cNvPr id="9" name="TextBox 8"/>
          <p:cNvSpPr txBox="1"/>
          <p:nvPr/>
        </p:nvSpPr>
        <p:spPr>
          <a:xfrm>
            <a:off x="1254350" y="5476126"/>
            <a:ext cx="9615960" cy="954107"/>
          </a:xfrm>
          <a:prstGeom prst="rect">
            <a:avLst/>
          </a:prstGeom>
          <a:noFill/>
        </p:spPr>
        <p:txBody>
          <a:bodyPr wrap="square" rtlCol="0">
            <a:spAutoFit/>
          </a:bodyPr>
          <a:lstStyle/>
          <a:p>
            <a:pPr algn="ctr"/>
            <a:r>
              <a:rPr lang="en-US" sz="2800" b="1" dirty="0"/>
              <a:t>Aircraft Engine: Sequential compression-combustion-expansion processes (to create thrust in this case, fuel is not Oxygen)</a:t>
            </a:r>
          </a:p>
        </p:txBody>
      </p:sp>
    </p:spTree>
    <p:extLst>
      <p:ext uri="{BB962C8B-B14F-4D97-AF65-F5344CB8AC3E}">
        <p14:creationId xmlns:p14="http://schemas.microsoft.com/office/powerpoint/2010/main" val="602112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b="1" i="1" dirty="0">
                <a:latin typeface="Adobe Garamond Pro Bold" pitchFamily="18" charset="0"/>
              </a:rPr>
              <a:t>ASU - Sampling</a:t>
            </a:r>
          </a:p>
        </p:txBody>
      </p:sp>
      <p:sp>
        <p:nvSpPr>
          <p:cNvPr id="3" name="Content Placeholder 2"/>
          <p:cNvSpPr>
            <a:spLocks noGrp="1"/>
          </p:cNvSpPr>
          <p:nvPr>
            <p:ph idx="1"/>
          </p:nvPr>
        </p:nvSpPr>
        <p:spPr>
          <a:xfrm>
            <a:off x="1981200" y="1219200"/>
            <a:ext cx="8305800" cy="4572000"/>
          </a:xfrm>
        </p:spPr>
        <p:txBody>
          <a:bodyPr>
            <a:normAutofit/>
          </a:bodyPr>
          <a:lstStyle/>
          <a:p>
            <a:pPr marL="0" indent="0" algn="just">
              <a:buNone/>
            </a:pPr>
            <a:endParaRPr lang="en-US" dirty="0">
              <a:solidFill>
                <a:schemeClr val="tx1"/>
              </a:solidFill>
            </a:endParaRPr>
          </a:p>
          <a:p>
            <a:pPr marL="0" indent="0" algn="just">
              <a:buNone/>
            </a:pPr>
            <a:endParaRPr lang="en-US" dirty="0">
              <a:solidFill>
                <a:schemeClr val="tx1"/>
              </a:solidFill>
            </a:endParaRPr>
          </a:p>
          <a:p>
            <a:pPr algn="just"/>
            <a:endParaRPr lang="en-US" dirty="0">
              <a:solidFill>
                <a:schemeClr val="tx1"/>
              </a:solidFill>
            </a:endParaRPr>
          </a:p>
          <a:p>
            <a:pPr marL="0" indent="0">
              <a:buNone/>
            </a:pPr>
            <a:endParaRPr lang="en-US" dirty="0"/>
          </a:p>
        </p:txBody>
      </p:sp>
      <p:pic>
        <p:nvPicPr>
          <p:cNvPr id="6" name="Picture 5"/>
          <p:cNvPicPr>
            <a:picLocks noChangeAspect="1"/>
          </p:cNvPicPr>
          <p:nvPr/>
        </p:nvPicPr>
        <p:blipFill>
          <a:blip r:embed="rId3"/>
          <a:stretch>
            <a:fillRect/>
          </a:stretch>
        </p:blipFill>
        <p:spPr>
          <a:xfrm>
            <a:off x="2209801" y="1676400"/>
            <a:ext cx="2895600" cy="3505200"/>
          </a:xfrm>
          <a:prstGeom prst="rect">
            <a:avLst/>
          </a:prstGeom>
        </p:spPr>
      </p:pic>
      <p:pic>
        <p:nvPicPr>
          <p:cNvPr id="7" name="Picture 6"/>
          <p:cNvPicPr>
            <a:picLocks noChangeAspect="1"/>
          </p:cNvPicPr>
          <p:nvPr/>
        </p:nvPicPr>
        <p:blipFill>
          <a:blip r:embed="rId4"/>
          <a:stretch>
            <a:fillRect/>
          </a:stretch>
        </p:blipFill>
        <p:spPr>
          <a:xfrm>
            <a:off x="4419600" y="1676400"/>
            <a:ext cx="5943266" cy="3600664"/>
          </a:xfrm>
          <a:prstGeom prst="rect">
            <a:avLst/>
          </a:prstGeom>
        </p:spPr>
      </p:pic>
    </p:spTree>
    <p:extLst>
      <p:ext uri="{BB962C8B-B14F-4D97-AF65-F5344CB8AC3E}">
        <p14:creationId xmlns:p14="http://schemas.microsoft.com/office/powerpoint/2010/main" val="3531336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b="1" i="1" dirty="0">
                <a:latin typeface="Adobe Garamond Pro Bold" pitchFamily="18" charset="0"/>
              </a:rPr>
              <a:t>TGU - Sampling</a:t>
            </a:r>
          </a:p>
        </p:txBody>
      </p:sp>
      <p:sp>
        <p:nvSpPr>
          <p:cNvPr id="3" name="Content Placeholder 2"/>
          <p:cNvSpPr>
            <a:spLocks noGrp="1"/>
          </p:cNvSpPr>
          <p:nvPr>
            <p:ph idx="1"/>
          </p:nvPr>
        </p:nvSpPr>
        <p:spPr>
          <a:xfrm>
            <a:off x="1981200" y="1219200"/>
            <a:ext cx="8305800" cy="4572000"/>
          </a:xfrm>
        </p:spPr>
        <p:txBody>
          <a:bodyPr>
            <a:normAutofit/>
          </a:bodyPr>
          <a:lstStyle/>
          <a:p>
            <a:pPr marL="0" indent="0" algn="just">
              <a:buNone/>
            </a:pPr>
            <a:endParaRPr lang="en-US" dirty="0">
              <a:solidFill>
                <a:schemeClr val="tx1"/>
              </a:solidFill>
            </a:endParaRPr>
          </a:p>
          <a:p>
            <a:pPr marL="0" indent="0" algn="just">
              <a:buNone/>
            </a:pPr>
            <a:endParaRPr lang="en-US" dirty="0">
              <a:solidFill>
                <a:schemeClr val="tx1"/>
              </a:solidFill>
            </a:endParaRPr>
          </a:p>
          <a:p>
            <a:pPr algn="just"/>
            <a:endParaRPr lang="en-US" dirty="0">
              <a:solidFill>
                <a:schemeClr val="tx1"/>
              </a:solidFill>
            </a:endParaRPr>
          </a:p>
          <a:p>
            <a:pPr marL="0" indent="0">
              <a:buNone/>
            </a:pPr>
            <a:endParaRPr lang="en-US" dirty="0"/>
          </a:p>
        </p:txBody>
      </p:sp>
      <p:pic>
        <p:nvPicPr>
          <p:cNvPr id="6" name="Picture 5"/>
          <p:cNvPicPr>
            <a:picLocks noChangeAspect="1"/>
          </p:cNvPicPr>
          <p:nvPr/>
        </p:nvPicPr>
        <p:blipFill>
          <a:blip r:embed="rId3"/>
          <a:stretch>
            <a:fillRect/>
          </a:stretch>
        </p:blipFill>
        <p:spPr>
          <a:xfrm>
            <a:off x="2057400" y="1981200"/>
            <a:ext cx="3733800" cy="3229400"/>
          </a:xfrm>
          <a:prstGeom prst="rect">
            <a:avLst/>
          </a:prstGeom>
        </p:spPr>
      </p:pic>
      <p:pic>
        <p:nvPicPr>
          <p:cNvPr id="7" name="Picture 6"/>
          <p:cNvPicPr>
            <a:picLocks noChangeAspect="1"/>
          </p:cNvPicPr>
          <p:nvPr/>
        </p:nvPicPr>
        <p:blipFill>
          <a:blip r:embed="rId4"/>
          <a:stretch>
            <a:fillRect/>
          </a:stretch>
        </p:blipFill>
        <p:spPr>
          <a:xfrm>
            <a:off x="5791201" y="1981200"/>
            <a:ext cx="4343400" cy="3229400"/>
          </a:xfrm>
          <a:prstGeom prst="rect">
            <a:avLst/>
          </a:prstGeom>
        </p:spPr>
      </p:pic>
    </p:spTree>
    <p:extLst>
      <p:ext uri="{BB962C8B-B14F-4D97-AF65-F5344CB8AC3E}">
        <p14:creationId xmlns:p14="http://schemas.microsoft.com/office/powerpoint/2010/main" val="2535447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838200"/>
          </a:xfrm>
        </p:spPr>
        <p:txBody>
          <a:bodyPr>
            <a:normAutofit/>
          </a:bodyPr>
          <a:lstStyle/>
          <a:p>
            <a:r>
              <a:rPr lang="en-US" b="1" i="1" dirty="0">
                <a:latin typeface="Adobe Garamond Pro Bold" pitchFamily="18" charset="0"/>
              </a:rPr>
              <a:t>Standard Power Requirements</a:t>
            </a:r>
          </a:p>
        </p:txBody>
      </p:sp>
      <p:sp>
        <p:nvSpPr>
          <p:cNvPr id="3" name="Content Placeholder 2"/>
          <p:cNvSpPr>
            <a:spLocks noGrp="1"/>
          </p:cNvSpPr>
          <p:nvPr>
            <p:ph idx="1"/>
          </p:nvPr>
        </p:nvSpPr>
        <p:spPr>
          <a:xfrm>
            <a:off x="1981200" y="1219200"/>
            <a:ext cx="8305800" cy="4572000"/>
          </a:xfrm>
        </p:spPr>
        <p:txBody>
          <a:bodyPr>
            <a:normAutofit/>
          </a:bodyPr>
          <a:lstStyle/>
          <a:p>
            <a:pPr marL="0" indent="0" algn="just">
              <a:buNone/>
            </a:pPr>
            <a:endParaRPr lang="en-US" dirty="0">
              <a:solidFill>
                <a:schemeClr val="tx1"/>
              </a:solidFill>
            </a:endParaRPr>
          </a:p>
          <a:p>
            <a:pPr marL="0" indent="0" algn="just">
              <a:buNone/>
            </a:pPr>
            <a:endParaRPr lang="en-US" dirty="0">
              <a:solidFill>
                <a:schemeClr val="tx1"/>
              </a:solidFill>
            </a:endParaRPr>
          </a:p>
          <a:p>
            <a:pPr algn="just"/>
            <a:endParaRPr lang="en-US" dirty="0">
              <a:solidFill>
                <a:schemeClr val="tx1"/>
              </a:solidFill>
            </a:endParaRPr>
          </a:p>
          <a:p>
            <a:pPr marL="0" indent="0">
              <a:buNone/>
            </a:pP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990600"/>
            <a:ext cx="7086600" cy="53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5727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1143000"/>
          </a:xfrm>
        </p:spPr>
        <p:txBody>
          <a:bodyPr>
            <a:normAutofit/>
          </a:bodyPr>
          <a:lstStyle/>
          <a:p>
            <a:pPr algn="ctr"/>
            <a:r>
              <a:rPr lang="en-US" b="1" i="1" dirty="0">
                <a:latin typeface="Adobe Garamond Pro Bold" pitchFamily="18" charset="0"/>
              </a:rPr>
              <a:t>TME - Project Phases</a:t>
            </a:r>
          </a:p>
        </p:txBody>
      </p:sp>
      <p:sp>
        <p:nvSpPr>
          <p:cNvPr id="3" name="Content Placeholder 2"/>
          <p:cNvSpPr>
            <a:spLocks noGrp="1"/>
          </p:cNvSpPr>
          <p:nvPr>
            <p:ph idx="1"/>
          </p:nvPr>
        </p:nvSpPr>
        <p:spPr>
          <a:xfrm>
            <a:off x="0" y="809297"/>
            <a:ext cx="12192000" cy="6048703"/>
          </a:xfrm>
        </p:spPr>
        <p:txBody>
          <a:bodyPr>
            <a:normAutofit fontScale="25000" lnSpcReduction="20000"/>
          </a:bodyPr>
          <a:lstStyle/>
          <a:p>
            <a:pPr marL="0" indent="0" algn="just">
              <a:buNone/>
            </a:pPr>
            <a:endParaRPr lang="en-US" sz="6200" dirty="0"/>
          </a:p>
          <a:p>
            <a:pPr marL="0" indent="0" algn="just">
              <a:buNone/>
            </a:pPr>
            <a:r>
              <a:rPr lang="en-US" sz="7200" dirty="0"/>
              <a:t>Phase 1: Proof of Concept</a:t>
            </a:r>
          </a:p>
          <a:p>
            <a:pPr marL="0" indent="0" algn="just">
              <a:buNone/>
            </a:pPr>
            <a:r>
              <a:rPr lang="en-US" sz="7200" dirty="0"/>
              <a:t>                - Accomplished by TME Team</a:t>
            </a:r>
          </a:p>
          <a:p>
            <a:pPr marL="0" indent="0" algn="just">
              <a:buNone/>
            </a:pPr>
            <a:r>
              <a:rPr lang="en-US" sz="7200" dirty="0"/>
              <a:t>                - Expense absorbed by TME Team</a:t>
            </a:r>
          </a:p>
          <a:p>
            <a:pPr marL="0" indent="0" algn="just">
              <a:buNone/>
            </a:pPr>
            <a:r>
              <a:rPr lang="en-US" sz="7200" dirty="0"/>
              <a:t>                - 6 Months Duration</a:t>
            </a:r>
          </a:p>
          <a:p>
            <a:pPr marL="0" indent="0" algn="just">
              <a:buNone/>
            </a:pPr>
            <a:r>
              <a:rPr lang="en-US" sz="7200" dirty="0"/>
              <a:t>                - Outcome: Viable POC ( See attached POC)</a:t>
            </a:r>
          </a:p>
          <a:p>
            <a:pPr marL="0" indent="0" algn="just">
              <a:buNone/>
            </a:pPr>
            <a:endParaRPr lang="en-US" sz="7200" dirty="0"/>
          </a:p>
          <a:p>
            <a:pPr marL="0" indent="0" algn="just">
              <a:buNone/>
            </a:pPr>
            <a:r>
              <a:rPr lang="en-US" sz="7200" dirty="0"/>
              <a:t>Phase 2: R&amp;D including Prototyping</a:t>
            </a:r>
          </a:p>
          <a:p>
            <a:pPr marL="0" indent="0" algn="just">
              <a:buNone/>
            </a:pPr>
            <a:r>
              <a:rPr lang="en-US" sz="7200" dirty="0"/>
              <a:t>                - OPU Development</a:t>
            </a:r>
          </a:p>
          <a:p>
            <a:pPr marL="0" indent="0" algn="just">
              <a:buNone/>
            </a:pPr>
            <a:r>
              <a:rPr lang="en-US" sz="7200" dirty="0"/>
              <a:t>                - ASU &amp; TGU integration to invented OPU</a:t>
            </a:r>
          </a:p>
          <a:p>
            <a:pPr marL="0" indent="0">
              <a:buNone/>
            </a:pPr>
            <a:r>
              <a:rPr lang="en-US" sz="7200" dirty="0"/>
              <a:t>                - Patents in USA/Canada/Japan/Germany/Australia/Jordan/Turkey</a:t>
            </a:r>
          </a:p>
          <a:p>
            <a:pPr marL="0" indent="0" algn="just">
              <a:buNone/>
            </a:pPr>
            <a:r>
              <a:rPr lang="en-US" sz="7200" dirty="0"/>
              <a:t>                - Awaiting funding (See attached budget)</a:t>
            </a:r>
          </a:p>
          <a:p>
            <a:pPr marL="0" indent="0" algn="just">
              <a:buNone/>
            </a:pPr>
            <a:r>
              <a:rPr lang="en-US" sz="7200" dirty="0"/>
              <a:t>                - Patent/royalties/etc… partnerships schemes for the right financer</a:t>
            </a:r>
          </a:p>
          <a:p>
            <a:pPr marL="0" indent="0" algn="just">
              <a:buNone/>
            </a:pPr>
            <a:r>
              <a:rPr lang="en-US" sz="7200" dirty="0"/>
              <a:t>                - 1 Year Duration (See attached time-line)</a:t>
            </a:r>
          </a:p>
          <a:p>
            <a:pPr marL="0" indent="0" algn="just">
              <a:buNone/>
            </a:pPr>
            <a:r>
              <a:rPr lang="en-US" sz="7200" dirty="0"/>
              <a:t>                - Outcome: Operational prototype, final designs and schematics</a:t>
            </a:r>
          </a:p>
          <a:p>
            <a:pPr marL="0" indent="0" algn="just">
              <a:buNone/>
            </a:pPr>
            <a:endParaRPr lang="en-US" sz="7200" dirty="0"/>
          </a:p>
          <a:p>
            <a:pPr marL="0" indent="0" algn="just">
              <a:buNone/>
            </a:pPr>
            <a:r>
              <a:rPr lang="en-US" sz="7200" dirty="0"/>
              <a:t>Phase 3: Production</a:t>
            </a:r>
          </a:p>
          <a:p>
            <a:pPr marL="0" indent="0" algn="just">
              <a:buNone/>
            </a:pPr>
            <a:r>
              <a:rPr lang="en-US" sz="7200" dirty="0"/>
              <a:t>                - Manufacturing Agreement with large energy companies including</a:t>
            </a:r>
          </a:p>
          <a:p>
            <a:pPr marL="0" indent="0" algn="just">
              <a:buNone/>
            </a:pPr>
            <a:r>
              <a:rPr lang="en-US" sz="7200" dirty="0"/>
              <a:t>                  royalties per unit. </a:t>
            </a:r>
            <a:endParaRPr lang="en-US" sz="7200" dirty="0">
              <a:solidFill>
                <a:schemeClr val="tx1"/>
              </a:solidFill>
            </a:endParaRPr>
          </a:p>
          <a:p>
            <a:pPr marL="0" indent="0">
              <a:buNone/>
            </a:pPr>
            <a:endParaRPr lang="en-US" b="1" dirty="0"/>
          </a:p>
        </p:txBody>
      </p:sp>
    </p:spTree>
    <p:extLst>
      <p:ext uri="{BB962C8B-B14F-4D97-AF65-F5344CB8AC3E}">
        <p14:creationId xmlns:p14="http://schemas.microsoft.com/office/powerpoint/2010/main" val="3546494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8532"/>
            <a:ext cx="11114313" cy="820065"/>
          </a:xfrm>
        </p:spPr>
        <p:txBody>
          <a:bodyPr>
            <a:normAutofit/>
          </a:bodyPr>
          <a:lstStyle/>
          <a:p>
            <a:r>
              <a:rPr lang="en-US" sz="4800" b="1" dirty="0">
                <a:solidFill>
                  <a:schemeClr val="accent1"/>
                </a:solidFill>
              </a:rPr>
              <a:t>OPU Differentiating Characteristics</a:t>
            </a:r>
            <a:endParaRPr lang="en-US" sz="4800" b="1" dirty="0">
              <a:solidFill>
                <a:srgbClr val="00B050"/>
              </a:solidFill>
            </a:endParaRPr>
          </a:p>
        </p:txBody>
      </p:sp>
      <p:sp>
        <p:nvSpPr>
          <p:cNvPr id="3" name="AutoShape 1" descr="hiturbo"/>
          <p:cNvSpPr>
            <a:spLocks noChangeAspect="1" noChangeArrowheads="1"/>
          </p:cNvSpPr>
          <p:nvPr/>
        </p:nvSpPr>
        <p:spPr bwMode="auto">
          <a:xfrm flipV="1">
            <a:off x="76200" y="178532"/>
            <a:ext cx="304800" cy="3044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76201" y="1164134"/>
            <a:ext cx="11995934" cy="5262979"/>
          </a:xfrm>
          <a:prstGeom prst="rect">
            <a:avLst/>
          </a:prstGeom>
        </p:spPr>
        <p:txBody>
          <a:bodyPr wrap="square">
            <a:spAutoFit/>
          </a:bodyPr>
          <a:lstStyle/>
          <a:p>
            <a:r>
              <a:rPr lang="en-US" sz="2800" dirty="0"/>
              <a:t>Functionally communicating with ASU &amp; TGU in order to electronically control:</a:t>
            </a:r>
          </a:p>
          <a:p>
            <a:endParaRPr lang="en-US" sz="2800" dirty="0"/>
          </a:p>
          <a:p>
            <a:r>
              <a:rPr lang="en-US" sz="2800" dirty="0"/>
              <a:t>Oxygen release, quantity and frequency, via valves. Excess Oxygen, if any, shall be released back into the environment, recirculated, or stored.</a:t>
            </a:r>
          </a:p>
          <a:p>
            <a:endParaRPr lang="en-US" sz="2800" dirty="0"/>
          </a:p>
          <a:p>
            <a:r>
              <a:rPr lang="en-US" sz="2800" dirty="0"/>
              <a:t>Oxygen burning rate to produce flowrate, pressure, and temperature which:</a:t>
            </a:r>
          </a:p>
          <a:p>
            <a:endParaRPr lang="en-US" sz="2800" dirty="0"/>
          </a:p>
          <a:p>
            <a:r>
              <a:rPr lang="en-US" sz="2800" dirty="0"/>
              <a:t>        Are compatible with TGU operational parameters and output power.</a:t>
            </a:r>
          </a:p>
          <a:p>
            <a:endParaRPr lang="en-US" sz="2800" dirty="0"/>
          </a:p>
          <a:p>
            <a:r>
              <a:rPr lang="en-US" sz="2800" dirty="0"/>
              <a:t>        Are within material, bearings, and structural limits.</a:t>
            </a:r>
          </a:p>
          <a:p>
            <a:endParaRPr lang="en-US" sz="2800" dirty="0"/>
          </a:p>
          <a:p>
            <a:r>
              <a:rPr lang="en-US" sz="2800" dirty="0"/>
              <a:t>        Guarantee operational safety.</a:t>
            </a:r>
          </a:p>
        </p:txBody>
      </p:sp>
    </p:spTree>
    <p:extLst>
      <p:ext uri="{BB962C8B-B14F-4D97-AF65-F5344CB8AC3E}">
        <p14:creationId xmlns:p14="http://schemas.microsoft.com/office/powerpoint/2010/main" val="390957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64" y="207351"/>
            <a:ext cx="11825555" cy="739094"/>
          </a:xfrm>
        </p:spPr>
        <p:txBody>
          <a:bodyPr>
            <a:noAutofit/>
          </a:bodyPr>
          <a:lstStyle/>
          <a:p>
            <a:r>
              <a:rPr lang="en-US" sz="4400" b="1" dirty="0">
                <a:solidFill>
                  <a:schemeClr val="accent1"/>
                </a:solidFill>
              </a:rPr>
              <a:t>Manufacturing Processes</a:t>
            </a:r>
          </a:p>
        </p:txBody>
      </p:sp>
      <p:sp>
        <p:nvSpPr>
          <p:cNvPr id="3" name="Subtitle 2"/>
          <p:cNvSpPr>
            <a:spLocks noGrp="1"/>
          </p:cNvSpPr>
          <p:nvPr>
            <p:ph type="subTitle" idx="1"/>
          </p:nvPr>
        </p:nvSpPr>
        <p:spPr>
          <a:xfrm>
            <a:off x="852756" y="1560782"/>
            <a:ext cx="10909686" cy="4500971"/>
          </a:xfrm>
        </p:spPr>
        <p:txBody>
          <a:bodyPr>
            <a:normAutofit/>
          </a:bodyPr>
          <a:lstStyle/>
          <a:p>
            <a:pPr algn="just"/>
            <a:r>
              <a:rPr lang="en-US" sz="2800" dirty="0"/>
              <a:t>ASU: Individual units to be out-sourced, integration in-house.</a:t>
            </a:r>
          </a:p>
          <a:p>
            <a:pPr algn="just"/>
            <a:r>
              <a:rPr lang="en-US" sz="2800" dirty="0"/>
              <a:t>         </a:t>
            </a:r>
          </a:p>
          <a:p>
            <a:pPr algn="just"/>
            <a:r>
              <a:rPr lang="en-US" sz="2800" dirty="0"/>
              <a:t>OPU: Development, procurement, and testing in-house.</a:t>
            </a:r>
          </a:p>
          <a:p>
            <a:pPr algn="just"/>
            <a:endParaRPr lang="en-US" sz="2800" dirty="0"/>
          </a:p>
          <a:p>
            <a:pPr algn="just"/>
            <a:r>
              <a:rPr lang="en-US" sz="2800" dirty="0"/>
              <a:t>TGU: Work with current turbo-generator supplier to procure existing</a:t>
            </a:r>
          </a:p>
          <a:p>
            <a:pPr algn="just"/>
            <a:r>
              <a:rPr lang="en-US" sz="2800" dirty="0"/>
              <a:t>          TGU’s (Phase 1) and to produce new design architectures (Phase 2).</a:t>
            </a:r>
          </a:p>
          <a:p>
            <a:pPr algn="just"/>
            <a:endParaRPr lang="en-US" sz="2800" dirty="0"/>
          </a:p>
          <a:p>
            <a:pPr algn="just"/>
            <a:r>
              <a:rPr lang="en-US" sz="2800" dirty="0"/>
              <a:t>System Integration &amp; Testing: In-house.</a:t>
            </a:r>
          </a:p>
          <a:p>
            <a:pPr algn="just"/>
            <a:endParaRPr lang="en-US" sz="3000" dirty="0"/>
          </a:p>
          <a:p>
            <a:pPr algn="just"/>
            <a:endParaRPr lang="en-US" dirty="0"/>
          </a:p>
          <a:p>
            <a:pPr algn="just"/>
            <a:endParaRPr lang="en-US" dirty="0"/>
          </a:p>
          <a:p>
            <a:pPr algn="just"/>
            <a:endParaRPr lang="en-US" dirty="0"/>
          </a:p>
        </p:txBody>
      </p:sp>
    </p:spTree>
    <p:extLst>
      <p:ext uri="{BB962C8B-B14F-4D97-AF65-F5344CB8AC3E}">
        <p14:creationId xmlns:p14="http://schemas.microsoft.com/office/powerpoint/2010/main" val="816830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64" y="217625"/>
            <a:ext cx="11825555" cy="739094"/>
          </a:xfrm>
        </p:spPr>
        <p:txBody>
          <a:bodyPr>
            <a:normAutofit/>
          </a:bodyPr>
          <a:lstStyle/>
          <a:p>
            <a:r>
              <a:rPr lang="en-US" sz="4400" b="1" dirty="0">
                <a:solidFill>
                  <a:schemeClr val="accent1"/>
                </a:solidFill>
              </a:rPr>
              <a:t>Verification, Development &amp; Production Phases</a:t>
            </a:r>
          </a:p>
        </p:txBody>
      </p:sp>
      <p:sp>
        <p:nvSpPr>
          <p:cNvPr id="3" name="Subtitle 2"/>
          <p:cNvSpPr>
            <a:spLocks noGrp="1"/>
          </p:cNvSpPr>
          <p:nvPr>
            <p:ph type="subTitle" idx="1"/>
          </p:nvPr>
        </p:nvSpPr>
        <p:spPr>
          <a:xfrm>
            <a:off x="880154" y="1314202"/>
            <a:ext cx="11311846" cy="4819469"/>
          </a:xfrm>
        </p:spPr>
        <p:txBody>
          <a:bodyPr>
            <a:normAutofit fontScale="92500" lnSpcReduction="10000"/>
          </a:bodyPr>
          <a:lstStyle/>
          <a:p>
            <a:pPr algn="l"/>
            <a:r>
              <a:rPr lang="en-US" sz="3000" dirty="0"/>
              <a:t>Phase 1: Verification (A) and Development (B):</a:t>
            </a:r>
          </a:p>
          <a:p>
            <a:pPr algn="l"/>
            <a:endParaRPr lang="en-US" sz="3000" dirty="0"/>
          </a:p>
          <a:p>
            <a:pPr algn="l"/>
            <a:r>
              <a:rPr lang="en-US" sz="3000" dirty="0"/>
              <a:t>             </a:t>
            </a:r>
            <a:r>
              <a:rPr lang="en-US" dirty="0"/>
              <a:t>A1- Utilize market available ASU and TGU.</a:t>
            </a:r>
          </a:p>
          <a:p>
            <a:pPr algn="l"/>
            <a:r>
              <a:rPr lang="en-US" dirty="0"/>
              <a:t>                A2- Change the fuel into Oxygen.</a:t>
            </a:r>
          </a:p>
          <a:p>
            <a:pPr algn="l"/>
            <a:r>
              <a:rPr lang="en-US" dirty="0"/>
              <a:t>                A3- Experiment with OPU to determine optimum operational conditions.</a:t>
            </a:r>
          </a:p>
          <a:p>
            <a:pPr algn="l"/>
            <a:endParaRPr lang="en-US" dirty="0"/>
          </a:p>
          <a:p>
            <a:pPr algn="l"/>
            <a:r>
              <a:rPr lang="en-US" dirty="0"/>
              <a:t>                B1- Verify OPU operation for parallel ASU’S and TGU’s. </a:t>
            </a:r>
          </a:p>
          <a:p>
            <a:pPr algn="l"/>
            <a:r>
              <a:rPr lang="en-US" dirty="0"/>
              <a:t>                B2- Establish optimum operational relationships among ASU, OPU &amp; TGU. </a:t>
            </a:r>
          </a:p>
          <a:p>
            <a:pPr algn="l"/>
            <a:endParaRPr lang="en-US" dirty="0"/>
          </a:p>
          <a:p>
            <a:pPr algn="l"/>
            <a:r>
              <a:rPr lang="en-US" sz="3000" dirty="0"/>
              <a:t>Phase 2: Production: New-and-improved designs, system architectures, </a:t>
            </a:r>
          </a:p>
          <a:p>
            <a:pPr algn="l"/>
            <a:r>
              <a:rPr lang="en-US" sz="3000" dirty="0"/>
              <a:t>                and supplier partnerships.</a:t>
            </a:r>
            <a:endParaRPr lang="en-US" dirty="0"/>
          </a:p>
          <a:p>
            <a:pPr algn="l"/>
            <a:endParaRPr lang="en-US" dirty="0"/>
          </a:p>
          <a:p>
            <a:endParaRPr lang="en-US" dirty="0"/>
          </a:p>
        </p:txBody>
      </p:sp>
    </p:spTree>
    <p:extLst>
      <p:ext uri="{BB962C8B-B14F-4D97-AF65-F5344CB8AC3E}">
        <p14:creationId xmlns:p14="http://schemas.microsoft.com/office/powerpoint/2010/main" val="1701193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64" y="207351"/>
            <a:ext cx="11825555" cy="739094"/>
          </a:xfrm>
        </p:spPr>
        <p:txBody>
          <a:bodyPr>
            <a:normAutofit/>
          </a:bodyPr>
          <a:lstStyle/>
          <a:p>
            <a:r>
              <a:rPr lang="en-US" sz="4400" b="1" dirty="0">
                <a:solidFill>
                  <a:srgbClr val="0070C0"/>
                </a:solidFill>
              </a:rPr>
              <a:t>System Novelties</a:t>
            </a:r>
          </a:p>
        </p:txBody>
      </p:sp>
      <p:sp>
        <p:nvSpPr>
          <p:cNvPr id="3" name="Subtitle 2"/>
          <p:cNvSpPr>
            <a:spLocks noGrp="1"/>
          </p:cNvSpPr>
          <p:nvPr>
            <p:ph type="subTitle" idx="1"/>
          </p:nvPr>
        </p:nvSpPr>
        <p:spPr>
          <a:xfrm>
            <a:off x="698643" y="1213573"/>
            <a:ext cx="11260476" cy="5218049"/>
          </a:xfrm>
        </p:spPr>
        <p:txBody>
          <a:bodyPr>
            <a:normAutofit fontScale="92500" lnSpcReduction="10000"/>
          </a:bodyPr>
          <a:lstStyle/>
          <a:p>
            <a:pPr algn="l"/>
            <a:r>
              <a:rPr lang="en-US" sz="3000" dirty="0"/>
              <a:t>New &amp; Unique:  </a:t>
            </a:r>
          </a:p>
          <a:p>
            <a:pPr algn="l"/>
            <a:r>
              <a:rPr lang="en-US" sz="3000" dirty="0"/>
              <a:t>                             Carbon footprint eliminator.</a:t>
            </a:r>
          </a:p>
          <a:p>
            <a:pPr algn="l"/>
            <a:r>
              <a:rPr lang="en-US" sz="3000" dirty="0"/>
              <a:t>                            </a:t>
            </a:r>
          </a:p>
          <a:p>
            <a:pPr algn="l"/>
            <a:r>
              <a:rPr lang="en-US" sz="3000" dirty="0"/>
              <a:t>                             Overall architecture and thermal interplay of components.</a:t>
            </a:r>
          </a:p>
          <a:p>
            <a:pPr algn="l"/>
            <a:endParaRPr lang="en-US" sz="3000" dirty="0"/>
          </a:p>
          <a:p>
            <a:pPr algn="l"/>
            <a:r>
              <a:rPr lang="en-US" sz="3000" dirty="0"/>
              <a:t>                             Design and functional communications of components. </a:t>
            </a:r>
          </a:p>
          <a:p>
            <a:pPr algn="l"/>
            <a:r>
              <a:rPr lang="en-US" sz="3000" dirty="0"/>
              <a:t>                           </a:t>
            </a:r>
          </a:p>
          <a:p>
            <a:pPr algn="l"/>
            <a:r>
              <a:rPr lang="en-US" sz="3000" dirty="0"/>
              <a:t>                             Integration method when parallel ASU and TGU   </a:t>
            </a:r>
          </a:p>
          <a:p>
            <a:pPr algn="l"/>
            <a:r>
              <a:rPr lang="en-US" sz="3000" dirty="0"/>
              <a:t>                             configurations are required for high-power applications.</a:t>
            </a:r>
          </a:p>
          <a:p>
            <a:pPr algn="l"/>
            <a:endParaRPr lang="en-US" sz="3000" dirty="0"/>
          </a:p>
          <a:p>
            <a:pPr algn="l"/>
            <a:r>
              <a:rPr lang="en-US" sz="3000" dirty="0"/>
              <a:t>Patents to be submitted during phase 1.</a:t>
            </a:r>
          </a:p>
          <a:p>
            <a:endParaRPr lang="en-US" dirty="0"/>
          </a:p>
          <a:p>
            <a:pPr algn="l"/>
            <a:endParaRPr lang="en-US" b="1" dirty="0"/>
          </a:p>
        </p:txBody>
      </p:sp>
    </p:spTree>
    <p:extLst>
      <p:ext uri="{BB962C8B-B14F-4D97-AF65-F5344CB8AC3E}">
        <p14:creationId xmlns:p14="http://schemas.microsoft.com/office/powerpoint/2010/main" val="2004676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64" y="207351"/>
            <a:ext cx="11825555" cy="739094"/>
          </a:xfrm>
        </p:spPr>
        <p:txBody>
          <a:bodyPr>
            <a:normAutofit/>
          </a:bodyPr>
          <a:lstStyle/>
          <a:p>
            <a:r>
              <a:rPr lang="en-US" sz="4400" b="1" dirty="0">
                <a:solidFill>
                  <a:srgbClr val="0070C0"/>
                </a:solidFill>
              </a:rPr>
              <a:t>Business Novelties</a:t>
            </a:r>
          </a:p>
        </p:txBody>
      </p:sp>
      <p:sp>
        <p:nvSpPr>
          <p:cNvPr id="3" name="Subtitle 2"/>
          <p:cNvSpPr>
            <a:spLocks noGrp="1"/>
          </p:cNvSpPr>
          <p:nvPr>
            <p:ph type="subTitle" idx="1"/>
          </p:nvPr>
        </p:nvSpPr>
        <p:spPr>
          <a:xfrm>
            <a:off x="503434" y="1264945"/>
            <a:ext cx="11455685" cy="5022840"/>
          </a:xfrm>
        </p:spPr>
        <p:txBody>
          <a:bodyPr>
            <a:normAutofit fontScale="92500" lnSpcReduction="10000"/>
          </a:bodyPr>
          <a:lstStyle/>
          <a:p>
            <a:pPr algn="l"/>
            <a:r>
              <a:rPr lang="en-US" sz="3000" dirty="0"/>
              <a:t>A true carbon footprint eliminator.</a:t>
            </a:r>
          </a:p>
          <a:p>
            <a:pPr algn="l"/>
            <a:endParaRPr lang="en-US" sz="3000" dirty="0"/>
          </a:p>
          <a:p>
            <a:pPr algn="l"/>
            <a:r>
              <a:rPr lang="en-US" sz="3000" dirty="0"/>
              <a:t>Produces low-cost electricity covering wide power spectrum.</a:t>
            </a:r>
          </a:p>
          <a:p>
            <a:pPr algn="l"/>
            <a:endParaRPr lang="en-US" sz="3000" dirty="0"/>
          </a:p>
          <a:p>
            <a:pPr algn="l"/>
            <a:r>
              <a:rPr lang="en-US" sz="3000" dirty="0"/>
              <a:t>Applicable to stationary and mobile applications.</a:t>
            </a:r>
          </a:p>
          <a:p>
            <a:pPr algn="l"/>
            <a:endParaRPr lang="en-US" sz="3000" dirty="0"/>
          </a:p>
          <a:p>
            <a:pPr algn="l"/>
            <a:r>
              <a:rPr lang="en-US" sz="3000" dirty="0"/>
              <a:t>Replaces existing carbon emission products such as microturbines, diesel engines, and coal power plants.</a:t>
            </a:r>
          </a:p>
          <a:p>
            <a:pPr algn="l"/>
            <a:endParaRPr lang="en-US" sz="3000" dirty="0"/>
          </a:p>
          <a:p>
            <a:pPr algn="l"/>
            <a:r>
              <a:rPr lang="en-US" sz="3000" dirty="0"/>
              <a:t>Applicable to other industries such as large trucks, ship propulsion, and aircraft engines.</a:t>
            </a:r>
          </a:p>
          <a:p>
            <a:pPr algn="l"/>
            <a:endParaRPr lang="en-US" sz="3000" dirty="0"/>
          </a:p>
          <a:p>
            <a:pPr algn="l"/>
            <a:endParaRPr lang="en-US" sz="3000" b="1" dirty="0"/>
          </a:p>
          <a:p>
            <a:endParaRPr lang="en-US" dirty="0"/>
          </a:p>
        </p:txBody>
      </p:sp>
    </p:spTree>
    <p:extLst>
      <p:ext uri="{BB962C8B-B14F-4D97-AF65-F5344CB8AC3E}">
        <p14:creationId xmlns:p14="http://schemas.microsoft.com/office/powerpoint/2010/main" val="1436800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0726" y="185089"/>
            <a:ext cx="11114313" cy="739094"/>
          </a:xfrm>
        </p:spPr>
        <p:txBody>
          <a:bodyPr>
            <a:normAutofit/>
          </a:bodyPr>
          <a:lstStyle/>
          <a:p>
            <a:r>
              <a:rPr lang="en-US" sz="4400" b="1" dirty="0">
                <a:solidFill>
                  <a:schemeClr val="accent1"/>
                </a:solidFill>
              </a:rPr>
              <a:t>New Energy System</a:t>
            </a:r>
          </a:p>
        </p:txBody>
      </p:sp>
      <p:pic>
        <p:nvPicPr>
          <p:cNvPr id="5" name="Picture 4">
            <a:extLst>
              <a:ext uri="{FF2B5EF4-FFF2-40B4-BE49-F238E27FC236}">
                <a16:creationId xmlns:a16="http://schemas.microsoft.com/office/drawing/2014/main" id="{7B1EB255-7175-454B-97CB-1959D7CC2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6955" y="3863083"/>
            <a:ext cx="6650666" cy="2673979"/>
          </a:xfrm>
          <a:prstGeom prst="rect">
            <a:avLst/>
          </a:prstGeom>
        </p:spPr>
      </p:pic>
      <p:sp>
        <p:nvSpPr>
          <p:cNvPr id="6" name="Rectangle 2">
            <a:extLst>
              <a:ext uri="{FF2B5EF4-FFF2-40B4-BE49-F238E27FC236}">
                <a16:creationId xmlns:a16="http://schemas.microsoft.com/office/drawing/2014/main" id="{8631CE7B-DA86-4CE3-ACD1-A696EF01334A}"/>
              </a:ext>
            </a:extLst>
          </p:cNvPr>
          <p:cNvSpPr txBox="1">
            <a:spLocks noChangeArrowheads="1"/>
          </p:cNvSpPr>
          <p:nvPr/>
        </p:nvSpPr>
        <p:spPr>
          <a:xfrm>
            <a:off x="370726" y="1099955"/>
            <a:ext cx="10836279" cy="2587356"/>
          </a:xfrm>
          <a:prstGeom prst="rect">
            <a:avLst/>
          </a:prstGeom>
        </p:spPr>
        <p:txBody>
          <a:bodyPr/>
          <a:lstStyle>
            <a:lvl1pPr algn="l" rtl="0" eaLnBrk="1" fontAlgn="base" hangingPunct="1">
              <a:spcBef>
                <a:spcPct val="0"/>
              </a:spcBef>
              <a:spcAft>
                <a:spcPct val="0"/>
              </a:spcAft>
              <a:defRPr sz="2800" b="1" kern="1200">
                <a:solidFill>
                  <a:schemeClr val="tx2"/>
                </a:solidFill>
                <a:latin typeface="+mj-lt"/>
                <a:ea typeface="+mj-ea"/>
                <a:cs typeface="+mj-cs"/>
              </a:defRPr>
            </a:lvl1pPr>
            <a:lvl2pPr algn="l" rtl="0" eaLnBrk="1" fontAlgn="base" hangingPunct="1">
              <a:spcBef>
                <a:spcPct val="0"/>
              </a:spcBef>
              <a:spcAft>
                <a:spcPct val="0"/>
              </a:spcAft>
              <a:defRPr sz="2800" b="1">
                <a:solidFill>
                  <a:schemeClr val="tx2"/>
                </a:solidFill>
                <a:latin typeface="Arial" pitchFamily="34" charset="0"/>
              </a:defRPr>
            </a:lvl2pPr>
            <a:lvl3pPr algn="l" rtl="0" eaLnBrk="1" fontAlgn="base" hangingPunct="1">
              <a:spcBef>
                <a:spcPct val="0"/>
              </a:spcBef>
              <a:spcAft>
                <a:spcPct val="0"/>
              </a:spcAft>
              <a:defRPr sz="2800" b="1">
                <a:solidFill>
                  <a:schemeClr val="tx2"/>
                </a:solidFill>
                <a:latin typeface="Arial" pitchFamily="34" charset="0"/>
              </a:defRPr>
            </a:lvl3pPr>
            <a:lvl4pPr algn="l" rtl="0" eaLnBrk="1" fontAlgn="base" hangingPunct="1">
              <a:spcBef>
                <a:spcPct val="0"/>
              </a:spcBef>
              <a:spcAft>
                <a:spcPct val="0"/>
              </a:spcAft>
              <a:defRPr sz="2800" b="1">
                <a:solidFill>
                  <a:schemeClr val="tx2"/>
                </a:solidFill>
                <a:latin typeface="Arial" pitchFamily="34" charset="0"/>
              </a:defRPr>
            </a:lvl4pPr>
            <a:lvl5pPr algn="l" rtl="0" eaLnBrk="1" fontAlgn="base" hangingPunct="1">
              <a:spcBef>
                <a:spcPct val="0"/>
              </a:spcBef>
              <a:spcAft>
                <a:spcPct val="0"/>
              </a:spcAft>
              <a:defRPr sz="2800" b="1">
                <a:solidFill>
                  <a:schemeClr val="tx2"/>
                </a:solidFill>
                <a:latin typeface="Arial" pitchFamily="34" charset="0"/>
              </a:defRPr>
            </a:lvl5pPr>
            <a:lvl6pPr marL="457200" algn="l" rtl="0" eaLnBrk="1" fontAlgn="base" hangingPunct="1">
              <a:spcBef>
                <a:spcPct val="0"/>
              </a:spcBef>
              <a:spcAft>
                <a:spcPct val="0"/>
              </a:spcAft>
              <a:defRPr sz="2800" b="1">
                <a:solidFill>
                  <a:schemeClr val="tx2"/>
                </a:solidFill>
                <a:latin typeface="Arial" pitchFamily="34" charset="0"/>
              </a:defRPr>
            </a:lvl6pPr>
            <a:lvl7pPr marL="914400" algn="l" rtl="0" eaLnBrk="1" fontAlgn="base" hangingPunct="1">
              <a:spcBef>
                <a:spcPct val="0"/>
              </a:spcBef>
              <a:spcAft>
                <a:spcPct val="0"/>
              </a:spcAft>
              <a:defRPr sz="2800" b="1">
                <a:solidFill>
                  <a:schemeClr val="tx2"/>
                </a:solidFill>
                <a:latin typeface="Arial" pitchFamily="34" charset="0"/>
              </a:defRPr>
            </a:lvl7pPr>
            <a:lvl8pPr marL="1371600" algn="l" rtl="0" eaLnBrk="1" fontAlgn="base" hangingPunct="1">
              <a:spcBef>
                <a:spcPct val="0"/>
              </a:spcBef>
              <a:spcAft>
                <a:spcPct val="0"/>
              </a:spcAft>
              <a:defRPr sz="2800" b="1">
                <a:solidFill>
                  <a:schemeClr val="tx2"/>
                </a:solidFill>
                <a:latin typeface="Arial" pitchFamily="34" charset="0"/>
              </a:defRPr>
            </a:lvl8pPr>
            <a:lvl9pPr marL="1828800" algn="l" rtl="0" eaLnBrk="1" fontAlgn="base" hangingPunct="1">
              <a:spcBef>
                <a:spcPct val="0"/>
              </a:spcBef>
              <a:spcAft>
                <a:spcPct val="0"/>
              </a:spcAft>
              <a:defRPr sz="2800" b="1">
                <a:solidFill>
                  <a:schemeClr val="tx2"/>
                </a:solidFill>
                <a:latin typeface="Arial" pitchFamily="34" charset="0"/>
              </a:defRPr>
            </a:lvl9pPr>
          </a:lstStyle>
          <a:p>
            <a:pPr algn="just"/>
            <a:r>
              <a:rPr lang="en-US" sz="2700" b="0" dirty="0">
                <a:solidFill>
                  <a:schemeClr val="tx1"/>
                </a:solidFill>
                <a:latin typeface="+mn-lt"/>
                <a:ea typeface="+mn-ea"/>
                <a:cs typeface="Times New Roman" panose="02020603050405020304" pitchFamily="18" charset="0"/>
              </a:rPr>
              <a:t>Continuously consumes outside air, separates air into O2 and N2 (step 1), burns high temperature-and-pressure O2 fuel (step 2), and produces clean electricity via turbo-generators (step 3). The 3 sequentially performed steps may utilize parallel arrangement of associated components</a:t>
            </a:r>
          </a:p>
          <a:p>
            <a:pPr algn="just"/>
            <a:endParaRPr lang="en-US" sz="2700" b="0" dirty="0">
              <a:solidFill>
                <a:schemeClr val="tx1"/>
              </a:solidFill>
              <a:latin typeface="+mn-lt"/>
              <a:ea typeface="+mn-ea"/>
              <a:cs typeface="Times New Roman" panose="02020603050405020304" pitchFamily="18" charset="0"/>
            </a:endParaRPr>
          </a:p>
          <a:p>
            <a:pPr algn="just"/>
            <a:r>
              <a:rPr lang="en-US" sz="2700" b="0" dirty="0">
                <a:solidFill>
                  <a:schemeClr val="tx1"/>
                </a:solidFill>
                <a:latin typeface="+mn-lt"/>
                <a:ea typeface="+mn-ea"/>
                <a:cs typeface="Times New Roman" panose="02020603050405020304" pitchFamily="18" charset="0"/>
              </a:rPr>
              <a:t>Can be deployed anywhere onsite or onboard</a:t>
            </a:r>
          </a:p>
        </p:txBody>
      </p:sp>
    </p:spTree>
    <p:extLst>
      <p:ext uri="{BB962C8B-B14F-4D97-AF65-F5344CB8AC3E}">
        <p14:creationId xmlns:p14="http://schemas.microsoft.com/office/powerpoint/2010/main" val="482747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71C05-4202-FE4F-97B1-A8D84DE3CBB3}"/>
              </a:ext>
            </a:extLst>
          </p:cNvPr>
          <p:cNvSpPr>
            <a:spLocks noGrp="1"/>
          </p:cNvSpPr>
          <p:nvPr>
            <p:ph type="title"/>
          </p:nvPr>
        </p:nvSpPr>
        <p:spPr/>
        <p:txBody>
          <a:bodyPr/>
          <a:lstStyle/>
          <a:p>
            <a:pPr algn="ctr"/>
            <a:r>
              <a:rPr lang="en-US" b="1" dirty="0">
                <a:solidFill>
                  <a:srgbClr val="0070C0"/>
                </a:solidFill>
              </a:rPr>
              <a:t>Project Cost &amp; Timeline </a:t>
            </a:r>
          </a:p>
        </p:txBody>
      </p:sp>
      <p:graphicFrame>
        <p:nvGraphicFramePr>
          <p:cNvPr id="7" name="Content Placeholder 6">
            <a:extLst>
              <a:ext uri="{FF2B5EF4-FFF2-40B4-BE49-F238E27FC236}">
                <a16:creationId xmlns:a16="http://schemas.microsoft.com/office/drawing/2014/main" id="{02133652-ED10-CB41-92EE-C5086675704E}"/>
              </a:ext>
            </a:extLst>
          </p:cNvPr>
          <p:cNvGraphicFramePr>
            <a:graphicFrameLocks noGrp="1"/>
          </p:cNvGraphicFramePr>
          <p:nvPr>
            <p:ph idx="1"/>
            <p:extLst>
              <p:ext uri="{D42A27DB-BD31-4B8C-83A1-F6EECF244321}">
                <p14:modId xmlns:p14="http://schemas.microsoft.com/office/powerpoint/2010/main" val="1490518577"/>
              </p:ext>
            </p:extLst>
          </p:nvPr>
        </p:nvGraphicFramePr>
        <p:xfrm>
          <a:off x="838200" y="1825625"/>
          <a:ext cx="10515600" cy="3006996"/>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971614452"/>
                    </a:ext>
                  </a:extLst>
                </a:gridCol>
                <a:gridCol w="3505200">
                  <a:extLst>
                    <a:ext uri="{9D8B030D-6E8A-4147-A177-3AD203B41FA5}">
                      <a16:colId xmlns:a16="http://schemas.microsoft.com/office/drawing/2014/main" val="681679610"/>
                    </a:ext>
                  </a:extLst>
                </a:gridCol>
                <a:gridCol w="3505200">
                  <a:extLst>
                    <a:ext uri="{9D8B030D-6E8A-4147-A177-3AD203B41FA5}">
                      <a16:colId xmlns:a16="http://schemas.microsoft.com/office/drawing/2014/main" val="1099530030"/>
                    </a:ext>
                  </a:extLst>
                </a:gridCol>
              </a:tblGrid>
              <a:tr h="523149">
                <a:tc>
                  <a:txBody>
                    <a:bodyPr/>
                    <a:lstStyle/>
                    <a:p>
                      <a:pPr algn="ctr"/>
                      <a:r>
                        <a:rPr lang="en-US" dirty="0"/>
                        <a:t>Phase </a:t>
                      </a:r>
                    </a:p>
                  </a:txBody>
                  <a:tcPr/>
                </a:tc>
                <a:tc>
                  <a:txBody>
                    <a:bodyPr/>
                    <a:lstStyle/>
                    <a:p>
                      <a:pPr algn="ctr"/>
                      <a:r>
                        <a:rPr lang="en-US" dirty="0"/>
                        <a:t>Cost  (Million)</a:t>
                      </a:r>
                    </a:p>
                  </a:txBody>
                  <a:tcPr/>
                </a:tc>
                <a:tc>
                  <a:txBody>
                    <a:bodyPr/>
                    <a:lstStyle/>
                    <a:p>
                      <a:pPr algn="ctr"/>
                      <a:r>
                        <a:rPr lang="en-US" dirty="0"/>
                        <a:t>Timeline (Months)</a:t>
                      </a:r>
                    </a:p>
                  </a:txBody>
                  <a:tcPr/>
                </a:tc>
                <a:extLst>
                  <a:ext uri="{0D108BD9-81ED-4DB2-BD59-A6C34878D82A}">
                    <a16:rowId xmlns:a16="http://schemas.microsoft.com/office/drawing/2014/main" val="1418138934"/>
                  </a:ext>
                </a:extLst>
              </a:tr>
              <a:tr h="523149">
                <a:tc>
                  <a:txBody>
                    <a:bodyPr/>
                    <a:lstStyle/>
                    <a:p>
                      <a:pPr algn="ctr"/>
                      <a:r>
                        <a:rPr lang="en-US" dirty="0"/>
                        <a:t>1</a:t>
                      </a:r>
                    </a:p>
                  </a:txBody>
                  <a:tcPr/>
                </a:tc>
                <a:tc>
                  <a:txBody>
                    <a:bodyPr/>
                    <a:lstStyle/>
                    <a:p>
                      <a:pPr algn="ctr"/>
                      <a:r>
                        <a:rPr lang="en-US" dirty="0"/>
                        <a:t>10</a:t>
                      </a:r>
                    </a:p>
                  </a:txBody>
                  <a:tcPr/>
                </a:tc>
                <a:tc>
                  <a:txBody>
                    <a:bodyPr/>
                    <a:lstStyle/>
                    <a:p>
                      <a:pPr algn="ctr"/>
                      <a:r>
                        <a:rPr lang="en-US" dirty="0"/>
                        <a:t>12</a:t>
                      </a:r>
                    </a:p>
                  </a:txBody>
                  <a:tcPr/>
                </a:tc>
                <a:extLst>
                  <a:ext uri="{0D108BD9-81ED-4DB2-BD59-A6C34878D82A}">
                    <a16:rowId xmlns:a16="http://schemas.microsoft.com/office/drawing/2014/main" val="995355771"/>
                  </a:ext>
                </a:extLst>
              </a:tr>
              <a:tr h="523149">
                <a:tc>
                  <a:txBody>
                    <a:bodyPr/>
                    <a:lstStyle/>
                    <a:p>
                      <a:pPr algn="ctr"/>
                      <a:r>
                        <a:rPr lang="en-US" dirty="0"/>
                        <a:t>2</a:t>
                      </a:r>
                    </a:p>
                  </a:txBody>
                  <a:tcPr/>
                </a:tc>
                <a:tc>
                  <a:txBody>
                    <a:bodyPr/>
                    <a:lstStyle/>
                    <a:p>
                      <a:pPr algn="ctr"/>
                      <a:r>
                        <a:rPr lang="en-US" dirty="0"/>
                        <a:t>5</a:t>
                      </a:r>
                    </a:p>
                  </a:txBody>
                  <a:tcPr/>
                </a:tc>
                <a:tc>
                  <a:txBody>
                    <a:bodyPr/>
                    <a:lstStyle/>
                    <a:p>
                      <a:pPr algn="ctr"/>
                      <a:r>
                        <a:rPr lang="en-US" dirty="0"/>
                        <a:t>6</a:t>
                      </a:r>
                    </a:p>
                  </a:txBody>
                  <a:tcPr/>
                </a:tc>
                <a:extLst>
                  <a:ext uri="{0D108BD9-81ED-4DB2-BD59-A6C34878D82A}">
                    <a16:rowId xmlns:a16="http://schemas.microsoft.com/office/drawing/2014/main" val="3229893260"/>
                  </a:ext>
                </a:extLst>
              </a:tr>
              <a:tr h="0">
                <a:tc>
                  <a:txBody>
                    <a:bodyPr/>
                    <a:lstStyle/>
                    <a:p>
                      <a:pPr algn="ctr"/>
                      <a:r>
                        <a:rPr lang="en-US" dirty="0"/>
                        <a:t>3</a:t>
                      </a:r>
                    </a:p>
                    <a:p>
                      <a:pPr algn="ctr"/>
                      <a:endParaRPr lang="en-US" dirty="0"/>
                    </a:p>
                    <a:p>
                      <a:pPr algn="ctr"/>
                      <a:endParaRPr lang="en-US" dirty="0"/>
                    </a:p>
                  </a:txBody>
                  <a:tcPr/>
                </a:tc>
                <a:tc>
                  <a:txBody>
                    <a:bodyPr/>
                    <a:lstStyle/>
                    <a:p>
                      <a:pPr algn="ctr"/>
                      <a:r>
                        <a:rPr lang="en-US" dirty="0"/>
                        <a:t>5</a:t>
                      </a:r>
                    </a:p>
                  </a:txBody>
                  <a:tcPr/>
                </a:tc>
                <a:tc>
                  <a:txBody>
                    <a:bodyPr/>
                    <a:lstStyle/>
                    <a:p>
                      <a:pPr algn="ctr"/>
                      <a:r>
                        <a:rPr lang="en-US" dirty="0"/>
                        <a:t>6</a:t>
                      </a:r>
                    </a:p>
                  </a:txBody>
                  <a:tcPr/>
                </a:tc>
                <a:extLst>
                  <a:ext uri="{0D108BD9-81ED-4DB2-BD59-A6C34878D82A}">
                    <a16:rowId xmlns:a16="http://schemas.microsoft.com/office/drawing/2014/main" val="1236927702"/>
                  </a:ext>
                </a:extLst>
              </a:tr>
              <a:tr h="523149">
                <a:tc>
                  <a:txBody>
                    <a:bodyPr/>
                    <a:lstStyle/>
                    <a:p>
                      <a:pPr algn="ctr"/>
                      <a:r>
                        <a:rPr lang="en-US" b="1" dirty="0">
                          <a:solidFill>
                            <a:srgbClr val="FF0000"/>
                          </a:solidFill>
                        </a:rPr>
                        <a:t>Total </a:t>
                      </a:r>
                    </a:p>
                  </a:txBody>
                  <a:tcPr/>
                </a:tc>
                <a:tc>
                  <a:txBody>
                    <a:bodyPr/>
                    <a:lstStyle/>
                    <a:p>
                      <a:pPr algn="ctr"/>
                      <a:r>
                        <a:rPr lang="en-US" b="1" dirty="0">
                          <a:solidFill>
                            <a:srgbClr val="FF0000"/>
                          </a:solidFill>
                        </a:rPr>
                        <a:t>20</a:t>
                      </a:r>
                    </a:p>
                  </a:txBody>
                  <a:tcPr/>
                </a:tc>
                <a:tc>
                  <a:txBody>
                    <a:bodyPr/>
                    <a:lstStyle/>
                    <a:p>
                      <a:pPr algn="ctr"/>
                      <a:r>
                        <a:rPr lang="en-US" b="1" dirty="0">
                          <a:solidFill>
                            <a:srgbClr val="FF0000"/>
                          </a:solidFill>
                        </a:rPr>
                        <a:t>24</a:t>
                      </a:r>
                    </a:p>
                  </a:txBody>
                  <a:tcPr/>
                </a:tc>
                <a:extLst>
                  <a:ext uri="{0D108BD9-81ED-4DB2-BD59-A6C34878D82A}">
                    <a16:rowId xmlns:a16="http://schemas.microsoft.com/office/drawing/2014/main" val="2404891534"/>
                  </a:ext>
                </a:extLst>
              </a:tr>
            </a:tbl>
          </a:graphicData>
        </a:graphic>
      </p:graphicFrame>
      <p:sp>
        <p:nvSpPr>
          <p:cNvPr id="9" name="TextBox 8">
            <a:extLst>
              <a:ext uri="{FF2B5EF4-FFF2-40B4-BE49-F238E27FC236}">
                <a16:creationId xmlns:a16="http://schemas.microsoft.com/office/drawing/2014/main" id="{8041B52A-B722-3F42-B8E0-D4B4E090F944}"/>
              </a:ext>
            </a:extLst>
          </p:cNvPr>
          <p:cNvSpPr txBox="1"/>
          <p:nvPr/>
        </p:nvSpPr>
        <p:spPr>
          <a:xfrm>
            <a:off x="838200" y="4967558"/>
            <a:ext cx="4904370" cy="523220"/>
          </a:xfrm>
          <a:prstGeom prst="rect">
            <a:avLst/>
          </a:prstGeom>
          <a:noFill/>
        </p:spPr>
        <p:txBody>
          <a:bodyPr wrap="square" rtlCol="0">
            <a:spAutoFit/>
          </a:bodyPr>
          <a:lstStyle/>
          <a:p>
            <a:pPr marL="285750" indent="-285750">
              <a:buFont typeface="Wingdings" pitchFamily="2" charset="2"/>
              <a:buChar char="v"/>
            </a:pPr>
            <a:r>
              <a:rPr lang="en-US" sz="2800" dirty="0"/>
              <a:t>From Project initiation date </a:t>
            </a:r>
          </a:p>
        </p:txBody>
      </p:sp>
    </p:spTree>
    <p:extLst>
      <p:ext uri="{BB962C8B-B14F-4D97-AF65-F5344CB8AC3E}">
        <p14:creationId xmlns:p14="http://schemas.microsoft.com/office/powerpoint/2010/main" val="3191556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p:spPr>
        <p:txBody>
          <a:bodyPr>
            <a:normAutofit/>
          </a:bodyPr>
          <a:lstStyle/>
          <a:p>
            <a:pPr algn="ctr"/>
            <a:r>
              <a:rPr lang="en-US" sz="4000" b="1" i="1" dirty="0">
                <a:latin typeface="Adobe Garamond Pro Bold" pitchFamily="18" charset="0"/>
              </a:rPr>
              <a:t>Turbomachinery Engineering– Contact Details</a:t>
            </a:r>
          </a:p>
        </p:txBody>
      </p:sp>
      <p:sp>
        <p:nvSpPr>
          <p:cNvPr id="3" name="Content Placeholder 2"/>
          <p:cNvSpPr>
            <a:spLocks noGrp="1"/>
          </p:cNvSpPr>
          <p:nvPr>
            <p:ph idx="1"/>
          </p:nvPr>
        </p:nvSpPr>
        <p:spPr>
          <a:xfrm>
            <a:off x="1981200" y="1219200"/>
            <a:ext cx="8305800" cy="5029200"/>
          </a:xfrm>
        </p:spPr>
        <p:txBody>
          <a:bodyPr>
            <a:normAutofit/>
          </a:bodyPr>
          <a:lstStyle/>
          <a:p>
            <a:pPr marL="0" indent="0" algn="just">
              <a:buNone/>
            </a:pPr>
            <a:endParaRPr lang="en-US" dirty="0">
              <a:solidFill>
                <a:schemeClr val="tx1"/>
              </a:solidFill>
            </a:endParaRPr>
          </a:p>
          <a:p>
            <a:pPr marL="0" indent="0" algn="just">
              <a:buNone/>
            </a:pPr>
            <a:endParaRPr lang="en-US" dirty="0">
              <a:solidFill>
                <a:schemeClr val="tx1"/>
              </a:solidFill>
            </a:endParaRPr>
          </a:p>
          <a:p>
            <a:pPr marL="0" indent="0">
              <a:buNone/>
            </a:pPr>
            <a:endParaRPr lang="en-US" dirty="0"/>
          </a:p>
        </p:txBody>
      </p:sp>
      <p:sp>
        <p:nvSpPr>
          <p:cNvPr id="6" name="Rectangle 5"/>
          <p:cNvSpPr/>
          <p:nvPr/>
        </p:nvSpPr>
        <p:spPr>
          <a:xfrm>
            <a:off x="-1" y="1371600"/>
            <a:ext cx="12191999" cy="4739759"/>
          </a:xfrm>
          <a:prstGeom prst="rect">
            <a:avLst/>
          </a:prstGeom>
        </p:spPr>
        <p:txBody>
          <a:bodyPr wrap="square">
            <a:spAutoFit/>
          </a:bodyPr>
          <a:lstStyle/>
          <a:p>
            <a:pPr algn="ctr"/>
            <a:r>
              <a:rPr lang="en-US" sz="2200" b="1" u="sng" dirty="0">
                <a:solidFill>
                  <a:schemeClr val="bg2">
                    <a:lumMod val="50000"/>
                  </a:schemeClr>
                </a:solidFill>
              </a:rPr>
              <a:t>Headquarter</a:t>
            </a:r>
            <a:r>
              <a:rPr lang="en-US" sz="2200" u="sng" dirty="0">
                <a:solidFill>
                  <a:schemeClr val="bg2">
                    <a:lumMod val="50000"/>
                  </a:schemeClr>
                </a:solidFill>
              </a:rPr>
              <a:t>: </a:t>
            </a:r>
          </a:p>
          <a:p>
            <a:pPr algn="ctr"/>
            <a:r>
              <a:rPr lang="en-US" sz="2200" dirty="0">
                <a:solidFill>
                  <a:schemeClr val="bg2">
                    <a:lumMod val="50000"/>
                  </a:schemeClr>
                </a:solidFill>
              </a:rPr>
              <a:t>To be determine by sponsor </a:t>
            </a:r>
          </a:p>
          <a:p>
            <a:pPr algn="ctr"/>
            <a:endParaRPr lang="en-US" sz="2200" dirty="0">
              <a:solidFill>
                <a:schemeClr val="bg2">
                  <a:lumMod val="50000"/>
                </a:schemeClr>
              </a:solidFill>
            </a:endParaRPr>
          </a:p>
          <a:p>
            <a:pPr algn="ctr"/>
            <a:r>
              <a:rPr lang="fr-FR" sz="2000" b="1" u="sng" dirty="0">
                <a:solidFill>
                  <a:schemeClr val="bg2">
                    <a:lumMod val="50000"/>
                  </a:schemeClr>
                </a:solidFill>
              </a:rPr>
              <a:t>Tel:</a:t>
            </a:r>
          </a:p>
          <a:p>
            <a:pPr algn="ctr"/>
            <a:r>
              <a:rPr lang="fr-FR" sz="2000" dirty="0">
                <a:solidFill>
                  <a:schemeClr val="bg2">
                    <a:lumMod val="50000"/>
                  </a:schemeClr>
                </a:solidFill>
              </a:rPr>
              <a:t>Mr. Wassim Ismail +1-714-343-1773 - USA</a:t>
            </a:r>
          </a:p>
          <a:p>
            <a:pPr algn="ctr"/>
            <a:r>
              <a:rPr lang="fr-FR" sz="2000" dirty="0">
                <a:solidFill>
                  <a:schemeClr val="bg2">
                    <a:lumMod val="50000"/>
                  </a:schemeClr>
                </a:solidFill>
              </a:rPr>
              <a:t>Dr. Yousef Jarrah:  +1-520-360-0446 – USA</a:t>
            </a:r>
          </a:p>
          <a:p>
            <a:pPr algn="ctr"/>
            <a:r>
              <a:rPr lang="fr-FR" sz="2200" dirty="0">
                <a:solidFill>
                  <a:schemeClr val="bg2">
                    <a:lumMod val="50000"/>
                  </a:schemeClr>
                </a:solidFill>
              </a:rPr>
              <a:t>  </a:t>
            </a:r>
          </a:p>
          <a:p>
            <a:pPr algn="ctr"/>
            <a:endParaRPr lang="fr-FR" sz="2200" dirty="0">
              <a:solidFill>
                <a:schemeClr val="bg2">
                  <a:lumMod val="50000"/>
                </a:schemeClr>
              </a:solidFill>
            </a:endParaRPr>
          </a:p>
          <a:p>
            <a:pPr algn="ctr"/>
            <a:r>
              <a:rPr lang="fr-FR" sz="2200" b="1" u="sng" dirty="0">
                <a:solidFill>
                  <a:schemeClr val="bg2">
                    <a:lumMod val="50000"/>
                  </a:schemeClr>
                </a:solidFill>
              </a:rPr>
              <a:t>Email:</a:t>
            </a:r>
            <a:endParaRPr lang="fr-FR" sz="2200" b="1" dirty="0">
              <a:solidFill>
                <a:schemeClr val="bg2">
                  <a:lumMod val="50000"/>
                </a:schemeClr>
              </a:solidFill>
            </a:endParaRPr>
          </a:p>
          <a:p>
            <a:pPr algn="ctr"/>
            <a:r>
              <a:rPr lang="fr-FR" sz="2200" dirty="0">
                <a:solidFill>
                  <a:schemeClr val="bg2">
                    <a:lumMod val="50000"/>
                  </a:schemeClr>
                </a:solidFill>
                <a:hlinkClick r:id="rId3"/>
              </a:rPr>
              <a:t>Wassim.ismail@turbomachineryengineering.com</a:t>
            </a:r>
            <a:endParaRPr lang="fr-FR" sz="2200" dirty="0">
              <a:solidFill>
                <a:schemeClr val="bg2">
                  <a:lumMod val="50000"/>
                </a:schemeClr>
              </a:solidFill>
            </a:endParaRPr>
          </a:p>
          <a:p>
            <a:pPr algn="ctr"/>
            <a:r>
              <a:rPr lang="fr-FR" sz="2200" dirty="0">
                <a:solidFill>
                  <a:schemeClr val="bg2">
                    <a:lumMod val="50000"/>
                  </a:schemeClr>
                </a:solidFill>
                <a:hlinkClick r:id="rId4"/>
              </a:rPr>
              <a:t>Yousef.jarrah@turbomachineryengineering.com</a:t>
            </a:r>
            <a:endParaRPr lang="fr-FR" sz="2200" dirty="0">
              <a:solidFill>
                <a:schemeClr val="bg2">
                  <a:lumMod val="50000"/>
                </a:schemeClr>
              </a:solidFill>
            </a:endParaRPr>
          </a:p>
          <a:p>
            <a:pPr algn="ctr"/>
            <a:endParaRPr lang="fr-FR" sz="2200" dirty="0">
              <a:solidFill>
                <a:schemeClr val="bg2">
                  <a:lumMod val="50000"/>
                </a:schemeClr>
              </a:solidFill>
            </a:endParaRPr>
          </a:p>
          <a:p>
            <a:pPr algn="ctr"/>
            <a:endParaRPr lang="fr-FR" sz="2200" dirty="0">
              <a:solidFill>
                <a:schemeClr val="bg2">
                  <a:lumMod val="50000"/>
                </a:schemeClr>
              </a:solidFill>
            </a:endParaRPr>
          </a:p>
          <a:p>
            <a:endParaRPr lang="en-US" sz="2200" dirty="0"/>
          </a:p>
        </p:txBody>
      </p:sp>
      <p:pic>
        <p:nvPicPr>
          <p:cNvPr id="7" name="Picture 6">
            <a:extLst>
              <a:ext uri="{FF2B5EF4-FFF2-40B4-BE49-F238E27FC236}">
                <a16:creationId xmlns:a16="http://schemas.microsoft.com/office/drawing/2014/main" id="{FADE6291-FF2A-3D42-960B-662A034EBCAD}"/>
              </a:ext>
            </a:extLst>
          </p:cNvPr>
          <p:cNvPicPr>
            <a:picLocks noChangeAspect="1"/>
          </p:cNvPicPr>
          <p:nvPr/>
        </p:nvPicPr>
        <p:blipFill>
          <a:blip r:embed="rId5"/>
          <a:stretch>
            <a:fillRect/>
          </a:stretch>
        </p:blipFill>
        <p:spPr>
          <a:xfrm>
            <a:off x="5435765" y="3425044"/>
            <a:ext cx="332825" cy="332825"/>
          </a:xfrm>
          <a:prstGeom prst="rect">
            <a:avLst/>
          </a:prstGeom>
        </p:spPr>
      </p:pic>
      <p:pic>
        <p:nvPicPr>
          <p:cNvPr id="9" name="Picture 8">
            <a:extLst>
              <a:ext uri="{FF2B5EF4-FFF2-40B4-BE49-F238E27FC236}">
                <a16:creationId xmlns:a16="http://schemas.microsoft.com/office/drawing/2014/main" id="{780EBF5D-792D-EA4C-9D18-DAF46FFCCFC8}"/>
              </a:ext>
            </a:extLst>
          </p:cNvPr>
          <p:cNvPicPr>
            <a:picLocks noChangeAspect="1"/>
          </p:cNvPicPr>
          <p:nvPr/>
        </p:nvPicPr>
        <p:blipFill>
          <a:blip r:embed="rId6"/>
          <a:stretch>
            <a:fillRect/>
          </a:stretch>
        </p:blipFill>
        <p:spPr>
          <a:xfrm>
            <a:off x="5905282" y="3412136"/>
            <a:ext cx="332825" cy="332825"/>
          </a:xfrm>
          <a:prstGeom prst="rect">
            <a:avLst/>
          </a:prstGeom>
        </p:spPr>
      </p:pic>
      <p:pic>
        <p:nvPicPr>
          <p:cNvPr id="10" name="Picture 9">
            <a:extLst>
              <a:ext uri="{FF2B5EF4-FFF2-40B4-BE49-F238E27FC236}">
                <a16:creationId xmlns:a16="http://schemas.microsoft.com/office/drawing/2014/main" id="{FF24C3D4-0D0D-C64A-B2A3-61A46807B949}"/>
              </a:ext>
            </a:extLst>
          </p:cNvPr>
          <p:cNvPicPr>
            <a:picLocks noChangeAspect="1"/>
          </p:cNvPicPr>
          <p:nvPr/>
        </p:nvPicPr>
        <p:blipFill>
          <a:blip r:embed="rId7"/>
          <a:stretch>
            <a:fillRect/>
          </a:stretch>
        </p:blipFill>
        <p:spPr>
          <a:xfrm>
            <a:off x="6334075" y="3425043"/>
            <a:ext cx="332825" cy="319917"/>
          </a:xfrm>
          <a:prstGeom prst="rect">
            <a:avLst/>
          </a:prstGeom>
        </p:spPr>
      </p:pic>
    </p:spTree>
    <p:extLst>
      <p:ext uri="{BB962C8B-B14F-4D97-AF65-F5344CB8AC3E}">
        <p14:creationId xmlns:p14="http://schemas.microsoft.com/office/powerpoint/2010/main" val="101164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452" y="185089"/>
            <a:ext cx="11114313" cy="739094"/>
          </a:xfrm>
        </p:spPr>
        <p:txBody>
          <a:bodyPr>
            <a:normAutofit/>
          </a:bodyPr>
          <a:lstStyle/>
          <a:p>
            <a:r>
              <a:rPr lang="en-US" sz="4400" b="1" dirty="0">
                <a:solidFill>
                  <a:schemeClr val="accent1"/>
                </a:solidFill>
              </a:rPr>
              <a:t>New Energy System</a:t>
            </a:r>
          </a:p>
        </p:txBody>
      </p:sp>
      <p:sp>
        <p:nvSpPr>
          <p:cNvPr id="6" name="Rectangle 2">
            <a:extLst>
              <a:ext uri="{FF2B5EF4-FFF2-40B4-BE49-F238E27FC236}">
                <a16:creationId xmlns:a16="http://schemas.microsoft.com/office/drawing/2014/main" id="{8631CE7B-DA86-4CE3-ACD1-A696EF01334A}"/>
              </a:ext>
            </a:extLst>
          </p:cNvPr>
          <p:cNvSpPr txBox="1">
            <a:spLocks noChangeArrowheads="1"/>
          </p:cNvSpPr>
          <p:nvPr/>
        </p:nvSpPr>
        <p:spPr>
          <a:xfrm>
            <a:off x="442645" y="1211859"/>
            <a:ext cx="11547296" cy="4932087"/>
          </a:xfrm>
          <a:prstGeom prst="rect">
            <a:avLst/>
          </a:prstGeom>
        </p:spPr>
        <p:txBody>
          <a:bodyPr/>
          <a:lstStyle>
            <a:lvl1pPr algn="l" rtl="0" eaLnBrk="1" fontAlgn="base" hangingPunct="1">
              <a:spcBef>
                <a:spcPct val="0"/>
              </a:spcBef>
              <a:spcAft>
                <a:spcPct val="0"/>
              </a:spcAft>
              <a:defRPr sz="2800" b="1" kern="1200">
                <a:solidFill>
                  <a:schemeClr val="tx2"/>
                </a:solidFill>
                <a:latin typeface="+mj-lt"/>
                <a:ea typeface="+mj-ea"/>
                <a:cs typeface="+mj-cs"/>
              </a:defRPr>
            </a:lvl1pPr>
            <a:lvl2pPr algn="l" rtl="0" eaLnBrk="1" fontAlgn="base" hangingPunct="1">
              <a:spcBef>
                <a:spcPct val="0"/>
              </a:spcBef>
              <a:spcAft>
                <a:spcPct val="0"/>
              </a:spcAft>
              <a:defRPr sz="2800" b="1">
                <a:solidFill>
                  <a:schemeClr val="tx2"/>
                </a:solidFill>
                <a:latin typeface="Arial" pitchFamily="34" charset="0"/>
              </a:defRPr>
            </a:lvl2pPr>
            <a:lvl3pPr algn="l" rtl="0" eaLnBrk="1" fontAlgn="base" hangingPunct="1">
              <a:spcBef>
                <a:spcPct val="0"/>
              </a:spcBef>
              <a:spcAft>
                <a:spcPct val="0"/>
              </a:spcAft>
              <a:defRPr sz="2800" b="1">
                <a:solidFill>
                  <a:schemeClr val="tx2"/>
                </a:solidFill>
                <a:latin typeface="Arial" pitchFamily="34" charset="0"/>
              </a:defRPr>
            </a:lvl3pPr>
            <a:lvl4pPr algn="l" rtl="0" eaLnBrk="1" fontAlgn="base" hangingPunct="1">
              <a:spcBef>
                <a:spcPct val="0"/>
              </a:spcBef>
              <a:spcAft>
                <a:spcPct val="0"/>
              </a:spcAft>
              <a:defRPr sz="2800" b="1">
                <a:solidFill>
                  <a:schemeClr val="tx2"/>
                </a:solidFill>
                <a:latin typeface="Arial" pitchFamily="34" charset="0"/>
              </a:defRPr>
            </a:lvl4pPr>
            <a:lvl5pPr algn="l" rtl="0" eaLnBrk="1" fontAlgn="base" hangingPunct="1">
              <a:spcBef>
                <a:spcPct val="0"/>
              </a:spcBef>
              <a:spcAft>
                <a:spcPct val="0"/>
              </a:spcAft>
              <a:defRPr sz="2800" b="1">
                <a:solidFill>
                  <a:schemeClr val="tx2"/>
                </a:solidFill>
                <a:latin typeface="Arial" pitchFamily="34" charset="0"/>
              </a:defRPr>
            </a:lvl5pPr>
            <a:lvl6pPr marL="457200" algn="l" rtl="0" eaLnBrk="1" fontAlgn="base" hangingPunct="1">
              <a:spcBef>
                <a:spcPct val="0"/>
              </a:spcBef>
              <a:spcAft>
                <a:spcPct val="0"/>
              </a:spcAft>
              <a:defRPr sz="2800" b="1">
                <a:solidFill>
                  <a:schemeClr val="tx2"/>
                </a:solidFill>
                <a:latin typeface="Arial" pitchFamily="34" charset="0"/>
              </a:defRPr>
            </a:lvl6pPr>
            <a:lvl7pPr marL="914400" algn="l" rtl="0" eaLnBrk="1" fontAlgn="base" hangingPunct="1">
              <a:spcBef>
                <a:spcPct val="0"/>
              </a:spcBef>
              <a:spcAft>
                <a:spcPct val="0"/>
              </a:spcAft>
              <a:defRPr sz="2800" b="1">
                <a:solidFill>
                  <a:schemeClr val="tx2"/>
                </a:solidFill>
                <a:latin typeface="Arial" pitchFamily="34" charset="0"/>
              </a:defRPr>
            </a:lvl7pPr>
            <a:lvl8pPr marL="1371600" algn="l" rtl="0" eaLnBrk="1" fontAlgn="base" hangingPunct="1">
              <a:spcBef>
                <a:spcPct val="0"/>
              </a:spcBef>
              <a:spcAft>
                <a:spcPct val="0"/>
              </a:spcAft>
              <a:defRPr sz="2800" b="1">
                <a:solidFill>
                  <a:schemeClr val="tx2"/>
                </a:solidFill>
                <a:latin typeface="Arial" pitchFamily="34" charset="0"/>
              </a:defRPr>
            </a:lvl8pPr>
            <a:lvl9pPr marL="1828800" algn="l" rtl="0" eaLnBrk="1" fontAlgn="base" hangingPunct="1">
              <a:spcBef>
                <a:spcPct val="0"/>
              </a:spcBef>
              <a:spcAft>
                <a:spcPct val="0"/>
              </a:spcAft>
              <a:defRPr sz="2800" b="1">
                <a:solidFill>
                  <a:schemeClr val="tx2"/>
                </a:solidFill>
                <a:latin typeface="Arial" pitchFamily="34" charset="0"/>
              </a:defRPr>
            </a:lvl9pPr>
          </a:lstStyle>
          <a:p>
            <a:pPr algn="just"/>
            <a:r>
              <a:rPr lang="en-US" dirty="0">
                <a:solidFill>
                  <a:schemeClr val="tx1"/>
                </a:solidFill>
              </a:rPr>
              <a:t>Harvests air to produce electricity by integrating 3 engineered products:</a:t>
            </a:r>
          </a:p>
          <a:p>
            <a:pPr algn="just"/>
            <a:endParaRPr lang="en-US" dirty="0">
              <a:solidFill>
                <a:schemeClr val="tx1"/>
              </a:solidFill>
            </a:endParaRPr>
          </a:p>
          <a:p>
            <a:pPr algn="just"/>
            <a:r>
              <a:rPr lang="en-US" dirty="0">
                <a:solidFill>
                  <a:schemeClr val="tx1"/>
                </a:solidFill>
              </a:rPr>
              <a:t>Air Separation Unit (ASU) to separate air and produce pressurized Oxygen.</a:t>
            </a:r>
          </a:p>
          <a:p>
            <a:pPr algn="just"/>
            <a:endParaRPr lang="en-US" dirty="0">
              <a:solidFill>
                <a:schemeClr val="tx1"/>
              </a:solidFill>
            </a:endParaRPr>
          </a:p>
          <a:p>
            <a:pPr algn="just"/>
            <a:r>
              <a:rPr lang="en-US" dirty="0">
                <a:solidFill>
                  <a:schemeClr val="tx1"/>
                </a:solidFill>
              </a:rPr>
              <a:t>Oxygen Processing Unit (OPU) to control Oxygen release rate-and-frequency into the burning chamber such as to achieve precise pressure and temperature.</a:t>
            </a:r>
          </a:p>
          <a:p>
            <a:pPr algn="just"/>
            <a:endParaRPr lang="en-US" dirty="0">
              <a:solidFill>
                <a:schemeClr val="tx1"/>
              </a:solidFill>
            </a:endParaRPr>
          </a:p>
          <a:p>
            <a:pPr algn="just"/>
            <a:r>
              <a:rPr lang="en-US" dirty="0">
                <a:solidFill>
                  <a:schemeClr val="tx1"/>
                </a:solidFill>
              </a:rPr>
              <a:t>Turbo-Generator Unit (TGU) to accept high pressure-and-temperature Oxygen which, in turn, cause high-speed rotation, thus converting input energy into electricity. Relatively cooler and low pressure output Oxygen is delivered back into the outside environment. </a:t>
            </a:r>
          </a:p>
        </p:txBody>
      </p:sp>
    </p:spTree>
    <p:extLst>
      <p:ext uri="{BB962C8B-B14F-4D97-AF65-F5344CB8AC3E}">
        <p14:creationId xmlns:p14="http://schemas.microsoft.com/office/powerpoint/2010/main" val="1932726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3346" y="259398"/>
            <a:ext cx="11343392" cy="726758"/>
          </a:xfrm>
        </p:spPr>
        <p:txBody>
          <a:bodyPr>
            <a:normAutofit/>
          </a:bodyPr>
          <a:lstStyle/>
          <a:p>
            <a:r>
              <a:rPr lang="en-US" sz="4400" b="1" dirty="0">
                <a:solidFill>
                  <a:schemeClr val="accent1"/>
                </a:solidFill>
              </a:rPr>
              <a:t>System Basic Architecture </a:t>
            </a:r>
          </a:p>
        </p:txBody>
      </p:sp>
      <p:sp>
        <p:nvSpPr>
          <p:cNvPr id="3" name="Subtitle 2"/>
          <p:cNvSpPr>
            <a:spLocks noGrp="1"/>
          </p:cNvSpPr>
          <p:nvPr>
            <p:ph type="subTitle" idx="1"/>
          </p:nvPr>
        </p:nvSpPr>
        <p:spPr>
          <a:xfrm>
            <a:off x="193346" y="832207"/>
            <a:ext cx="11724346" cy="5794624"/>
          </a:xfrm>
        </p:spPr>
        <p:txBody>
          <a:bodyPr>
            <a:normAutofit/>
          </a:bodyPr>
          <a:lstStyle/>
          <a:p>
            <a:endParaRPr lang="en-US" dirty="0"/>
          </a:p>
          <a:p>
            <a:endParaRPr lang="en-US" dirty="0"/>
          </a:p>
        </p:txBody>
      </p:sp>
      <p:sp>
        <p:nvSpPr>
          <p:cNvPr id="4" name="TextBox 3"/>
          <p:cNvSpPr txBox="1"/>
          <p:nvPr/>
        </p:nvSpPr>
        <p:spPr>
          <a:xfrm>
            <a:off x="1861325" y="1601229"/>
            <a:ext cx="1072730" cy="707886"/>
          </a:xfrm>
          <a:prstGeom prst="rect">
            <a:avLst/>
          </a:prstGeom>
          <a:solidFill>
            <a:srgbClr val="00B0F0"/>
          </a:solidFill>
          <a:ln>
            <a:solidFill>
              <a:srgbClr val="0070C0"/>
            </a:solidFill>
          </a:ln>
        </p:spPr>
        <p:txBody>
          <a:bodyPr wrap="none" rtlCol="0">
            <a:spAutoFit/>
          </a:bodyPr>
          <a:lstStyle/>
          <a:p>
            <a:r>
              <a:rPr lang="en-US" sz="4000" b="1" dirty="0"/>
              <a:t>ASU</a:t>
            </a:r>
          </a:p>
        </p:txBody>
      </p:sp>
      <p:sp>
        <p:nvSpPr>
          <p:cNvPr id="5" name="Up Arrow 4"/>
          <p:cNvSpPr/>
          <p:nvPr/>
        </p:nvSpPr>
        <p:spPr>
          <a:xfrm rot="5400000">
            <a:off x="3347343" y="1354260"/>
            <a:ext cx="380545" cy="12071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323489" y="5210737"/>
            <a:ext cx="6118278" cy="707886"/>
          </a:xfrm>
          <a:prstGeom prst="rect">
            <a:avLst/>
          </a:prstGeom>
          <a:solidFill>
            <a:srgbClr val="FFC000"/>
          </a:solidFill>
        </p:spPr>
        <p:txBody>
          <a:bodyPr wrap="none" rtlCol="0">
            <a:spAutoFit/>
          </a:bodyPr>
          <a:lstStyle/>
          <a:p>
            <a:r>
              <a:rPr lang="en-US" sz="4000" b="1" dirty="0"/>
              <a:t>Turbo-Generator Unit (TGU)</a:t>
            </a:r>
          </a:p>
        </p:txBody>
      </p:sp>
      <p:sp>
        <p:nvSpPr>
          <p:cNvPr id="11" name="Down Arrow 10"/>
          <p:cNvSpPr/>
          <p:nvPr/>
        </p:nvSpPr>
        <p:spPr>
          <a:xfrm rot="16200000">
            <a:off x="9413116" y="5179467"/>
            <a:ext cx="827728" cy="77042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41178" y="1276512"/>
            <a:ext cx="4121121" cy="1323439"/>
          </a:xfrm>
          <a:prstGeom prst="rect">
            <a:avLst/>
          </a:prstGeom>
          <a:solidFill>
            <a:srgbClr val="FF0100">
              <a:alpha val="74902"/>
            </a:srgbClr>
          </a:solidFill>
        </p:spPr>
        <p:txBody>
          <a:bodyPr wrap="square" rtlCol="0">
            <a:spAutoFit/>
          </a:bodyPr>
          <a:lstStyle/>
          <a:p>
            <a:pPr algn="ctr"/>
            <a:r>
              <a:rPr lang="en-US" sz="4000" b="1" dirty="0"/>
              <a:t>Oxygen Processing</a:t>
            </a:r>
          </a:p>
          <a:p>
            <a:pPr algn="ctr"/>
            <a:r>
              <a:rPr lang="en-US" sz="4000" b="1" dirty="0"/>
              <a:t> Unit (OPU)</a:t>
            </a:r>
          </a:p>
        </p:txBody>
      </p:sp>
      <p:sp>
        <p:nvSpPr>
          <p:cNvPr id="13" name="TextBox 12"/>
          <p:cNvSpPr txBox="1"/>
          <p:nvPr/>
        </p:nvSpPr>
        <p:spPr>
          <a:xfrm>
            <a:off x="4232171" y="3238208"/>
            <a:ext cx="3126768" cy="1323439"/>
          </a:xfrm>
          <a:prstGeom prst="rect">
            <a:avLst/>
          </a:prstGeom>
          <a:solidFill>
            <a:srgbClr val="FF0000"/>
          </a:solidFill>
        </p:spPr>
        <p:txBody>
          <a:bodyPr wrap="square" rtlCol="0">
            <a:spAutoFit/>
          </a:bodyPr>
          <a:lstStyle/>
          <a:p>
            <a:r>
              <a:rPr lang="en-US" sz="4000" b="1" dirty="0"/>
              <a:t>Burning</a:t>
            </a:r>
          </a:p>
          <a:p>
            <a:r>
              <a:rPr lang="en-US" sz="4000" b="1" dirty="0"/>
              <a:t>Chamber</a:t>
            </a:r>
          </a:p>
        </p:txBody>
      </p:sp>
      <p:sp>
        <p:nvSpPr>
          <p:cNvPr id="14" name="TextBox 13"/>
          <p:cNvSpPr txBox="1"/>
          <p:nvPr/>
        </p:nvSpPr>
        <p:spPr>
          <a:xfrm>
            <a:off x="9376200" y="4351413"/>
            <a:ext cx="2514653" cy="769441"/>
          </a:xfrm>
          <a:prstGeom prst="rect">
            <a:avLst/>
          </a:prstGeom>
          <a:noFill/>
        </p:spPr>
        <p:txBody>
          <a:bodyPr wrap="square" rtlCol="0">
            <a:spAutoFit/>
          </a:bodyPr>
          <a:lstStyle/>
          <a:p>
            <a:pPr algn="ctr"/>
            <a:r>
              <a:rPr lang="en-US" sz="4400" b="1" dirty="0">
                <a:solidFill>
                  <a:srgbClr val="FF0000"/>
                </a:solidFill>
              </a:rPr>
              <a:t>Electricity</a:t>
            </a:r>
            <a:r>
              <a:rPr lang="en-US" sz="4000" dirty="0">
                <a:solidFill>
                  <a:srgbClr val="FF0000"/>
                </a:solidFill>
              </a:rPr>
              <a:t> </a:t>
            </a:r>
          </a:p>
        </p:txBody>
      </p:sp>
      <p:sp>
        <p:nvSpPr>
          <p:cNvPr id="26" name="TextBox 25"/>
          <p:cNvSpPr txBox="1"/>
          <p:nvPr/>
        </p:nvSpPr>
        <p:spPr>
          <a:xfrm>
            <a:off x="520817" y="1562181"/>
            <a:ext cx="920445" cy="707886"/>
          </a:xfrm>
          <a:prstGeom prst="rect">
            <a:avLst/>
          </a:prstGeom>
          <a:noFill/>
        </p:spPr>
        <p:txBody>
          <a:bodyPr wrap="none" rtlCol="0">
            <a:spAutoFit/>
          </a:bodyPr>
          <a:lstStyle/>
          <a:p>
            <a:r>
              <a:rPr lang="en-US" sz="4000" b="1" dirty="0">
                <a:solidFill>
                  <a:srgbClr val="7030A0"/>
                </a:solidFill>
              </a:rPr>
              <a:t>AIR</a:t>
            </a:r>
          </a:p>
        </p:txBody>
      </p:sp>
      <p:sp>
        <p:nvSpPr>
          <p:cNvPr id="27" name="Up Arrow 26"/>
          <p:cNvSpPr/>
          <p:nvPr/>
        </p:nvSpPr>
        <p:spPr>
          <a:xfrm rot="10800000">
            <a:off x="2193791" y="2307456"/>
            <a:ext cx="380545" cy="416617"/>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extBox 27"/>
          <p:cNvSpPr txBox="1"/>
          <p:nvPr/>
        </p:nvSpPr>
        <p:spPr>
          <a:xfrm>
            <a:off x="3122009" y="1278412"/>
            <a:ext cx="831342" cy="707886"/>
          </a:xfrm>
          <a:prstGeom prst="rect">
            <a:avLst/>
          </a:prstGeom>
          <a:noFill/>
        </p:spPr>
        <p:txBody>
          <a:bodyPr wrap="square" rtlCol="0">
            <a:spAutoFit/>
          </a:bodyPr>
          <a:lstStyle/>
          <a:p>
            <a:r>
              <a:rPr lang="en-US" sz="4000" b="1" dirty="0">
                <a:solidFill>
                  <a:srgbClr val="0070C0"/>
                </a:solidFill>
              </a:rPr>
              <a:t>O2</a:t>
            </a:r>
          </a:p>
        </p:txBody>
      </p:sp>
      <p:sp>
        <p:nvSpPr>
          <p:cNvPr id="22" name="Down Arrow 21"/>
          <p:cNvSpPr/>
          <p:nvPr/>
        </p:nvSpPr>
        <p:spPr>
          <a:xfrm rot="3775296">
            <a:off x="7505274" y="2312782"/>
            <a:ext cx="563083" cy="1808731"/>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29518" y="4903282"/>
            <a:ext cx="1852558" cy="1323439"/>
          </a:xfrm>
          <a:prstGeom prst="rect">
            <a:avLst/>
          </a:prstGeom>
          <a:noFill/>
        </p:spPr>
        <p:txBody>
          <a:bodyPr wrap="none" rtlCol="0">
            <a:spAutoFit/>
          </a:bodyPr>
          <a:lstStyle/>
          <a:p>
            <a:r>
              <a:rPr lang="en-US" sz="4000" b="1" dirty="0">
                <a:solidFill>
                  <a:srgbClr val="0070C0"/>
                </a:solidFill>
              </a:rPr>
              <a:t>Exhaust</a:t>
            </a:r>
          </a:p>
          <a:p>
            <a:r>
              <a:rPr lang="en-US" sz="4000" b="1" dirty="0">
                <a:solidFill>
                  <a:srgbClr val="0070C0"/>
                </a:solidFill>
              </a:rPr>
              <a:t>    O2</a:t>
            </a:r>
          </a:p>
        </p:txBody>
      </p:sp>
      <p:sp>
        <p:nvSpPr>
          <p:cNvPr id="31" name="Up Arrow 30"/>
          <p:cNvSpPr/>
          <p:nvPr/>
        </p:nvSpPr>
        <p:spPr>
          <a:xfrm rot="5400000">
            <a:off x="1457216" y="1729922"/>
            <a:ext cx="380545" cy="416617"/>
          </a:xfrm>
          <a:prstGeom prst="up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064018" y="2676847"/>
            <a:ext cx="776175" cy="707886"/>
          </a:xfrm>
          <a:prstGeom prst="rect">
            <a:avLst/>
          </a:prstGeom>
          <a:noFill/>
        </p:spPr>
        <p:txBody>
          <a:bodyPr wrap="none" rtlCol="0">
            <a:spAutoFit/>
          </a:bodyPr>
          <a:lstStyle/>
          <a:p>
            <a:r>
              <a:rPr lang="en-US" sz="4000" b="1" dirty="0"/>
              <a:t>N2</a:t>
            </a:r>
          </a:p>
        </p:txBody>
      </p:sp>
      <p:sp>
        <p:nvSpPr>
          <p:cNvPr id="33" name="Down Arrow 32"/>
          <p:cNvSpPr/>
          <p:nvPr/>
        </p:nvSpPr>
        <p:spPr>
          <a:xfrm>
            <a:off x="5461444" y="2599951"/>
            <a:ext cx="544150" cy="6490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own Arrow 33"/>
          <p:cNvSpPr/>
          <p:nvPr/>
        </p:nvSpPr>
        <p:spPr>
          <a:xfrm>
            <a:off x="5461444" y="4561647"/>
            <a:ext cx="558176" cy="6518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Down Arrow 34"/>
          <p:cNvSpPr/>
          <p:nvPr/>
        </p:nvSpPr>
        <p:spPr>
          <a:xfrm rot="5400000">
            <a:off x="2810466" y="5294295"/>
            <a:ext cx="484632" cy="5414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8682602" y="2354844"/>
            <a:ext cx="1562287" cy="646331"/>
          </a:xfrm>
          <a:prstGeom prst="rect">
            <a:avLst/>
          </a:prstGeom>
          <a:noFill/>
        </p:spPr>
        <p:txBody>
          <a:bodyPr wrap="none" rtlCol="0">
            <a:spAutoFit/>
          </a:bodyPr>
          <a:lstStyle/>
          <a:p>
            <a:pPr algn="ctr"/>
            <a:r>
              <a:rPr lang="en-US" sz="3600" b="1" dirty="0"/>
              <a:t>Ignitor</a:t>
            </a:r>
            <a:r>
              <a:rPr lang="en-US" sz="3600" dirty="0"/>
              <a:t> </a:t>
            </a:r>
          </a:p>
        </p:txBody>
      </p:sp>
      <p:sp>
        <p:nvSpPr>
          <p:cNvPr id="17" name="Cloud 16"/>
          <p:cNvSpPr/>
          <p:nvPr/>
        </p:nvSpPr>
        <p:spPr>
          <a:xfrm>
            <a:off x="6237599" y="3517506"/>
            <a:ext cx="725322" cy="504289"/>
          </a:xfrm>
          <a:prstGeom prst="clou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37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4310" y="72728"/>
            <a:ext cx="11343392" cy="944209"/>
          </a:xfrm>
        </p:spPr>
        <p:txBody>
          <a:bodyPr>
            <a:normAutofit/>
          </a:bodyPr>
          <a:lstStyle/>
          <a:p>
            <a:r>
              <a:rPr lang="en-US" sz="4400" b="1" dirty="0">
                <a:solidFill>
                  <a:schemeClr val="accent1"/>
                </a:solidFill>
              </a:rPr>
              <a:t>Large Power System Architecture </a:t>
            </a:r>
          </a:p>
        </p:txBody>
      </p:sp>
      <p:sp>
        <p:nvSpPr>
          <p:cNvPr id="3" name="Subtitle 2"/>
          <p:cNvSpPr>
            <a:spLocks noGrp="1"/>
          </p:cNvSpPr>
          <p:nvPr>
            <p:ph type="subTitle" idx="1"/>
          </p:nvPr>
        </p:nvSpPr>
        <p:spPr>
          <a:xfrm>
            <a:off x="193346" y="797418"/>
            <a:ext cx="11724346" cy="5794624"/>
          </a:xfrm>
        </p:spPr>
        <p:txBody>
          <a:bodyPr>
            <a:normAutofit/>
          </a:bodyPr>
          <a:lstStyle/>
          <a:p>
            <a:endParaRPr lang="en-US" dirty="0"/>
          </a:p>
          <a:p>
            <a:endParaRPr lang="en-US" dirty="0"/>
          </a:p>
        </p:txBody>
      </p:sp>
      <p:sp>
        <p:nvSpPr>
          <p:cNvPr id="4" name="TextBox 3"/>
          <p:cNvSpPr txBox="1"/>
          <p:nvPr/>
        </p:nvSpPr>
        <p:spPr>
          <a:xfrm>
            <a:off x="2146860" y="2575541"/>
            <a:ext cx="5075874" cy="707886"/>
          </a:xfrm>
          <a:prstGeom prst="rect">
            <a:avLst/>
          </a:prstGeom>
          <a:solidFill>
            <a:srgbClr val="00B0F0"/>
          </a:solidFill>
          <a:ln>
            <a:solidFill>
              <a:srgbClr val="0070C0"/>
            </a:solidFill>
          </a:ln>
        </p:spPr>
        <p:txBody>
          <a:bodyPr wrap="square" rtlCol="0">
            <a:spAutoFit/>
          </a:bodyPr>
          <a:lstStyle/>
          <a:p>
            <a:r>
              <a:rPr lang="en-US" sz="4000" b="1" dirty="0"/>
              <a:t>ASU1   ASU2   ASU3   </a:t>
            </a:r>
            <a:r>
              <a:rPr lang="mr-IN" sz="4000" b="1" dirty="0"/>
              <a:t>…</a:t>
            </a:r>
            <a:endParaRPr lang="en-US" sz="4000" b="1" dirty="0"/>
          </a:p>
        </p:txBody>
      </p:sp>
      <p:sp>
        <p:nvSpPr>
          <p:cNvPr id="8" name="TextBox 7"/>
          <p:cNvSpPr txBox="1"/>
          <p:nvPr/>
        </p:nvSpPr>
        <p:spPr>
          <a:xfrm>
            <a:off x="2146859" y="5220409"/>
            <a:ext cx="5075873" cy="707886"/>
          </a:xfrm>
          <a:prstGeom prst="rect">
            <a:avLst/>
          </a:prstGeom>
          <a:solidFill>
            <a:srgbClr val="FFC000"/>
          </a:solidFill>
        </p:spPr>
        <p:txBody>
          <a:bodyPr wrap="square" rtlCol="0">
            <a:spAutoFit/>
          </a:bodyPr>
          <a:lstStyle/>
          <a:p>
            <a:r>
              <a:rPr lang="en-US" sz="4000" b="1" dirty="0"/>
              <a:t>TGU1   TGU2    TGU3</a:t>
            </a:r>
            <a:r>
              <a:rPr lang="mr-IN" sz="4000" b="1" dirty="0"/>
              <a:t>…</a:t>
            </a:r>
            <a:r>
              <a:rPr lang="en-US" sz="4000" b="1" dirty="0"/>
              <a:t>.   </a:t>
            </a:r>
          </a:p>
        </p:txBody>
      </p:sp>
      <p:sp>
        <p:nvSpPr>
          <p:cNvPr id="11" name="Down Arrow 10"/>
          <p:cNvSpPr/>
          <p:nvPr/>
        </p:nvSpPr>
        <p:spPr>
          <a:xfrm>
            <a:off x="2484978" y="5928295"/>
            <a:ext cx="656180" cy="77042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146860" y="3868406"/>
            <a:ext cx="5075873" cy="707886"/>
          </a:xfrm>
          <a:prstGeom prst="rect">
            <a:avLst/>
          </a:prstGeom>
          <a:solidFill>
            <a:srgbClr val="FF0100">
              <a:alpha val="74902"/>
            </a:srgbClr>
          </a:solidFill>
        </p:spPr>
        <p:txBody>
          <a:bodyPr wrap="square" rtlCol="0">
            <a:spAutoFit/>
          </a:bodyPr>
          <a:lstStyle/>
          <a:p>
            <a:pPr algn="ctr"/>
            <a:r>
              <a:rPr lang="en-US" sz="4000" b="1"/>
              <a:t>OPU</a:t>
            </a:r>
            <a:endParaRPr lang="en-US" sz="4000" b="1" dirty="0"/>
          </a:p>
        </p:txBody>
      </p:sp>
      <p:sp>
        <p:nvSpPr>
          <p:cNvPr id="14" name="TextBox 13"/>
          <p:cNvSpPr txBox="1"/>
          <p:nvPr/>
        </p:nvSpPr>
        <p:spPr>
          <a:xfrm>
            <a:off x="6080637" y="6004565"/>
            <a:ext cx="4789252" cy="769441"/>
          </a:xfrm>
          <a:prstGeom prst="rect">
            <a:avLst/>
          </a:prstGeom>
          <a:noFill/>
        </p:spPr>
        <p:txBody>
          <a:bodyPr wrap="square" rtlCol="0">
            <a:spAutoFit/>
          </a:bodyPr>
          <a:lstStyle/>
          <a:p>
            <a:pPr algn="ctr"/>
            <a:r>
              <a:rPr lang="en-US" sz="4400" b="1" dirty="0">
                <a:solidFill>
                  <a:srgbClr val="FF0000"/>
                </a:solidFill>
              </a:rPr>
              <a:t>Electricity 1, 2, 3, </a:t>
            </a:r>
            <a:r>
              <a:rPr lang="mr-IN" sz="4400" b="1" dirty="0">
                <a:solidFill>
                  <a:srgbClr val="FF0000"/>
                </a:solidFill>
              </a:rPr>
              <a:t>…</a:t>
            </a:r>
            <a:r>
              <a:rPr lang="en-US" sz="4000" dirty="0">
                <a:solidFill>
                  <a:srgbClr val="FF0000"/>
                </a:solidFill>
              </a:rPr>
              <a:t> </a:t>
            </a:r>
          </a:p>
        </p:txBody>
      </p:sp>
      <p:sp>
        <p:nvSpPr>
          <p:cNvPr id="26" name="TextBox 25"/>
          <p:cNvSpPr txBox="1"/>
          <p:nvPr/>
        </p:nvSpPr>
        <p:spPr>
          <a:xfrm>
            <a:off x="3845248" y="1444367"/>
            <a:ext cx="920445" cy="707886"/>
          </a:xfrm>
          <a:prstGeom prst="rect">
            <a:avLst/>
          </a:prstGeom>
          <a:noFill/>
        </p:spPr>
        <p:txBody>
          <a:bodyPr wrap="none" rtlCol="0">
            <a:spAutoFit/>
          </a:bodyPr>
          <a:lstStyle/>
          <a:p>
            <a:r>
              <a:rPr lang="en-US" sz="4000" b="1" dirty="0">
                <a:solidFill>
                  <a:srgbClr val="7030A0"/>
                </a:solidFill>
              </a:rPr>
              <a:t>AIR</a:t>
            </a:r>
          </a:p>
        </p:txBody>
      </p:sp>
      <p:sp>
        <p:nvSpPr>
          <p:cNvPr id="27" name="Up Arrow 26"/>
          <p:cNvSpPr/>
          <p:nvPr/>
        </p:nvSpPr>
        <p:spPr>
          <a:xfrm rot="5400000">
            <a:off x="7259401" y="2770391"/>
            <a:ext cx="380545" cy="416617"/>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extBox 27"/>
          <p:cNvSpPr txBox="1"/>
          <p:nvPr/>
        </p:nvSpPr>
        <p:spPr>
          <a:xfrm>
            <a:off x="4651257" y="3245008"/>
            <a:ext cx="831342" cy="707886"/>
          </a:xfrm>
          <a:prstGeom prst="rect">
            <a:avLst/>
          </a:prstGeom>
          <a:noFill/>
        </p:spPr>
        <p:txBody>
          <a:bodyPr wrap="square" rtlCol="0">
            <a:spAutoFit/>
          </a:bodyPr>
          <a:lstStyle/>
          <a:p>
            <a:r>
              <a:rPr lang="en-US" sz="4000" b="1" dirty="0">
                <a:solidFill>
                  <a:srgbClr val="0070C0"/>
                </a:solidFill>
              </a:rPr>
              <a:t>O2</a:t>
            </a:r>
          </a:p>
        </p:txBody>
      </p:sp>
      <p:sp>
        <p:nvSpPr>
          <p:cNvPr id="31" name="Up Arrow 30"/>
          <p:cNvSpPr/>
          <p:nvPr/>
        </p:nvSpPr>
        <p:spPr>
          <a:xfrm rot="10800000">
            <a:off x="2547700" y="2010045"/>
            <a:ext cx="380545" cy="549754"/>
          </a:xfrm>
          <a:prstGeom prst="up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7699088" y="2605766"/>
            <a:ext cx="776175" cy="707886"/>
          </a:xfrm>
          <a:prstGeom prst="rect">
            <a:avLst/>
          </a:prstGeom>
          <a:noFill/>
        </p:spPr>
        <p:txBody>
          <a:bodyPr wrap="none" rtlCol="0">
            <a:spAutoFit/>
          </a:bodyPr>
          <a:lstStyle/>
          <a:p>
            <a:r>
              <a:rPr lang="en-US" sz="4000" b="1" dirty="0"/>
              <a:t>N2</a:t>
            </a:r>
          </a:p>
        </p:txBody>
      </p:sp>
      <p:sp>
        <p:nvSpPr>
          <p:cNvPr id="33" name="Down Arrow 32"/>
          <p:cNvSpPr/>
          <p:nvPr/>
        </p:nvSpPr>
        <p:spPr>
          <a:xfrm>
            <a:off x="5570887" y="3283427"/>
            <a:ext cx="484632" cy="5849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own Arrow 33"/>
          <p:cNvSpPr/>
          <p:nvPr/>
        </p:nvSpPr>
        <p:spPr>
          <a:xfrm>
            <a:off x="2584418" y="4582264"/>
            <a:ext cx="484632" cy="6518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Down Arrow 34"/>
          <p:cNvSpPr/>
          <p:nvPr/>
        </p:nvSpPr>
        <p:spPr>
          <a:xfrm rot="16200000">
            <a:off x="7161953" y="5396995"/>
            <a:ext cx="484632" cy="381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Down Arrow 38"/>
          <p:cNvSpPr/>
          <p:nvPr/>
        </p:nvSpPr>
        <p:spPr>
          <a:xfrm rot="5400000">
            <a:off x="1693523" y="5391236"/>
            <a:ext cx="484632" cy="381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p:nvPr/>
        </p:nvCxnSpPr>
        <p:spPr>
          <a:xfrm flipV="1">
            <a:off x="5072123" y="2595779"/>
            <a:ext cx="1655" cy="687649"/>
          </a:xfrm>
          <a:prstGeom prst="line">
            <a:avLst/>
          </a:prstGeom>
          <a:ln w="127000">
            <a:solidFill>
              <a:srgbClr val="000000"/>
            </a:solidFill>
          </a:ln>
        </p:spPr>
        <p:style>
          <a:lnRef idx="3">
            <a:schemeClr val="dk1"/>
          </a:lnRef>
          <a:fillRef idx="0">
            <a:schemeClr val="dk1"/>
          </a:fillRef>
          <a:effectRef idx="2">
            <a:schemeClr val="dk1"/>
          </a:effectRef>
          <a:fontRef idx="minor">
            <a:schemeClr val="tx1"/>
          </a:fontRef>
        </p:style>
      </p:cxnSp>
      <p:cxnSp>
        <p:nvCxnSpPr>
          <p:cNvPr id="37" name="Straight Connector 36"/>
          <p:cNvCxnSpPr/>
          <p:nvPr/>
        </p:nvCxnSpPr>
        <p:spPr>
          <a:xfrm>
            <a:off x="3589712" y="2595779"/>
            <a:ext cx="0" cy="678495"/>
          </a:xfrm>
          <a:prstGeom prst="line">
            <a:avLst/>
          </a:prstGeom>
          <a:ln w="127000">
            <a:solidFill>
              <a:srgbClr val="000000"/>
            </a:solidFill>
          </a:ln>
        </p:spPr>
        <p:style>
          <a:lnRef idx="3">
            <a:schemeClr val="dk1"/>
          </a:lnRef>
          <a:fillRef idx="0">
            <a:schemeClr val="dk1"/>
          </a:fillRef>
          <a:effectRef idx="2">
            <a:schemeClr val="dk1"/>
          </a:effectRef>
          <a:fontRef idx="minor">
            <a:schemeClr val="tx1"/>
          </a:fontRef>
        </p:style>
      </p:cxnSp>
      <p:cxnSp>
        <p:nvCxnSpPr>
          <p:cNvPr id="41" name="Straight Connector 40"/>
          <p:cNvCxnSpPr/>
          <p:nvPr/>
        </p:nvCxnSpPr>
        <p:spPr>
          <a:xfrm flipV="1">
            <a:off x="6591301" y="2595779"/>
            <a:ext cx="396" cy="690504"/>
          </a:xfrm>
          <a:prstGeom prst="line">
            <a:avLst/>
          </a:prstGeom>
          <a:ln w="127000">
            <a:solidFill>
              <a:srgbClr val="000000"/>
            </a:solidFill>
          </a:ln>
        </p:spPr>
        <p:style>
          <a:lnRef idx="3">
            <a:schemeClr val="dk1"/>
          </a:lnRef>
          <a:fillRef idx="0">
            <a:schemeClr val="dk1"/>
          </a:fillRef>
          <a:effectRef idx="2">
            <a:schemeClr val="dk1"/>
          </a:effectRef>
          <a:fontRef idx="minor">
            <a:schemeClr val="tx1"/>
          </a:fontRef>
        </p:style>
      </p:cxnSp>
      <p:sp>
        <p:nvSpPr>
          <p:cNvPr id="47" name="Down Arrow 46"/>
          <p:cNvSpPr/>
          <p:nvPr/>
        </p:nvSpPr>
        <p:spPr>
          <a:xfrm>
            <a:off x="2656526" y="3278148"/>
            <a:ext cx="484632" cy="5838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own Arrow 47"/>
          <p:cNvSpPr/>
          <p:nvPr/>
        </p:nvSpPr>
        <p:spPr>
          <a:xfrm>
            <a:off x="4089175" y="3299168"/>
            <a:ext cx="484632" cy="5628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2286293" y="1444367"/>
            <a:ext cx="920445" cy="707886"/>
          </a:xfrm>
          <a:prstGeom prst="rect">
            <a:avLst/>
          </a:prstGeom>
          <a:noFill/>
        </p:spPr>
        <p:txBody>
          <a:bodyPr wrap="none" rtlCol="0">
            <a:spAutoFit/>
          </a:bodyPr>
          <a:lstStyle/>
          <a:p>
            <a:r>
              <a:rPr lang="en-US" sz="4000" b="1" dirty="0">
                <a:solidFill>
                  <a:srgbClr val="7030A0"/>
                </a:solidFill>
              </a:rPr>
              <a:t>AIR</a:t>
            </a:r>
          </a:p>
        </p:txBody>
      </p:sp>
      <p:sp>
        <p:nvSpPr>
          <p:cNvPr id="50" name="TextBox 49"/>
          <p:cNvSpPr txBox="1"/>
          <p:nvPr/>
        </p:nvSpPr>
        <p:spPr>
          <a:xfrm>
            <a:off x="5402070" y="1420617"/>
            <a:ext cx="920445" cy="707886"/>
          </a:xfrm>
          <a:prstGeom prst="rect">
            <a:avLst/>
          </a:prstGeom>
          <a:noFill/>
        </p:spPr>
        <p:txBody>
          <a:bodyPr wrap="none" rtlCol="0">
            <a:spAutoFit/>
          </a:bodyPr>
          <a:lstStyle/>
          <a:p>
            <a:r>
              <a:rPr lang="en-US" sz="4000" b="1" dirty="0">
                <a:solidFill>
                  <a:srgbClr val="7030A0"/>
                </a:solidFill>
              </a:rPr>
              <a:t>AIR</a:t>
            </a:r>
          </a:p>
        </p:txBody>
      </p:sp>
      <p:sp>
        <p:nvSpPr>
          <p:cNvPr id="52" name="Up Arrow 51"/>
          <p:cNvSpPr/>
          <p:nvPr/>
        </p:nvSpPr>
        <p:spPr>
          <a:xfrm rot="10800000">
            <a:off x="4115195" y="2018007"/>
            <a:ext cx="380545" cy="557532"/>
          </a:xfrm>
          <a:prstGeom prst="up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3260883" y="3244990"/>
            <a:ext cx="831342" cy="707886"/>
          </a:xfrm>
          <a:prstGeom prst="rect">
            <a:avLst/>
          </a:prstGeom>
          <a:noFill/>
        </p:spPr>
        <p:txBody>
          <a:bodyPr wrap="square" rtlCol="0">
            <a:spAutoFit/>
          </a:bodyPr>
          <a:lstStyle/>
          <a:p>
            <a:r>
              <a:rPr lang="en-US" sz="4000" b="1" dirty="0">
                <a:solidFill>
                  <a:srgbClr val="0070C0"/>
                </a:solidFill>
              </a:rPr>
              <a:t>O2</a:t>
            </a:r>
          </a:p>
        </p:txBody>
      </p:sp>
      <p:sp>
        <p:nvSpPr>
          <p:cNvPr id="54" name="Up Arrow 53"/>
          <p:cNvSpPr/>
          <p:nvPr/>
        </p:nvSpPr>
        <p:spPr>
          <a:xfrm rot="10800000">
            <a:off x="5685733" y="1996531"/>
            <a:ext cx="380545" cy="563268"/>
          </a:xfrm>
          <a:prstGeom prst="up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165677" y="3414267"/>
            <a:ext cx="3122906" cy="1077218"/>
          </a:xfrm>
          <a:prstGeom prst="rect">
            <a:avLst/>
          </a:prstGeom>
          <a:noFill/>
        </p:spPr>
        <p:txBody>
          <a:bodyPr wrap="none" rtlCol="0">
            <a:spAutoFit/>
          </a:bodyPr>
          <a:lstStyle/>
          <a:p>
            <a:r>
              <a:rPr lang="en-US" sz="3200" b="1" dirty="0"/>
              <a:t>Parallel Structure</a:t>
            </a:r>
          </a:p>
          <a:p>
            <a:r>
              <a:rPr lang="en-US" sz="3200" b="1" dirty="0"/>
              <a:t>When Need Be </a:t>
            </a:r>
          </a:p>
        </p:txBody>
      </p:sp>
      <p:cxnSp>
        <p:nvCxnSpPr>
          <p:cNvPr id="40" name="Straight Connector 39"/>
          <p:cNvCxnSpPr/>
          <p:nvPr/>
        </p:nvCxnSpPr>
        <p:spPr>
          <a:xfrm>
            <a:off x="3505807" y="5242891"/>
            <a:ext cx="0" cy="678495"/>
          </a:xfrm>
          <a:prstGeom prst="line">
            <a:avLst/>
          </a:prstGeom>
          <a:ln w="127000">
            <a:solidFill>
              <a:srgbClr val="000000"/>
            </a:solidFill>
          </a:ln>
        </p:spPr>
        <p:style>
          <a:lnRef idx="3">
            <a:schemeClr val="dk1"/>
          </a:lnRef>
          <a:fillRef idx="0">
            <a:schemeClr val="dk1"/>
          </a:fillRef>
          <a:effectRef idx="2">
            <a:schemeClr val="dk1"/>
          </a:effectRef>
          <a:fontRef idx="minor">
            <a:schemeClr val="tx1"/>
          </a:fontRef>
        </p:style>
      </p:cxnSp>
      <p:cxnSp>
        <p:nvCxnSpPr>
          <p:cNvPr id="42" name="Straight Connector 41"/>
          <p:cNvCxnSpPr/>
          <p:nvPr/>
        </p:nvCxnSpPr>
        <p:spPr>
          <a:xfrm>
            <a:off x="5075776" y="5242891"/>
            <a:ext cx="0" cy="678495"/>
          </a:xfrm>
          <a:prstGeom prst="line">
            <a:avLst/>
          </a:prstGeom>
          <a:ln w="127000">
            <a:solidFill>
              <a:srgbClr val="000000"/>
            </a:solidFill>
          </a:ln>
        </p:spPr>
        <p:style>
          <a:lnRef idx="3">
            <a:schemeClr val="dk1"/>
          </a:lnRef>
          <a:fillRef idx="0">
            <a:schemeClr val="dk1"/>
          </a:fillRef>
          <a:effectRef idx="2">
            <a:schemeClr val="dk1"/>
          </a:effectRef>
          <a:fontRef idx="minor">
            <a:schemeClr val="tx1"/>
          </a:fontRef>
        </p:style>
      </p:cxnSp>
      <p:cxnSp>
        <p:nvCxnSpPr>
          <p:cNvPr id="43" name="Straight Connector 42"/>
          <p:cNvCxnSpPr/>
          <p:nvPr/>
        </p:nvCxnSpPr>
        <p:spPr>
          <a:xfrm>
            <a:off x="6566568" y="5242891"/>
            <a:ext cx="0" cy="678495"/>
          </a:xfrm>
          <a:prstGeom prst="line">
            <a:avLst/>
          </a:prstGeom>
          <a:ln w="127000">
            <a:solidFill>
              <a:srgbClr val="000000"/>
            </a:solidFill>
          </a:ln>
        </p:spPr>
        <p:style>
          <a:lnRef idx="3">
            <a:schemeClr val="dk1"/>
          </a:lnRef>
          <a:fillRef idx="0">
            <a:schemeClr val="dk1"/>
          </a:fillRef>
          <a:effectRef idx="2">
            <a:schemeClr val="dk1"/>
          </a:effectRef>
          <a:fontRef idx="minor">
            <a:schemeClr val="tx1"/>
          </a:fontRef>
        </p:style>
      </p:cxnSp>
      <p:sp>
        <p:nvSpPr>
          <p:cNvPr id="44" name="Down Arrow 43"/>
          <p:cNvSpPr/>
          <p:nvPr/>
        </p:nvSpPr>
        <p:spPr>
          <a:xfrm>
            <a:off x="4063152" y="4569140"/>
            <a:ext cx="484632" cy="6518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Down Arrow 44"/>
          <p:cNvSpPr/>
          <p:nvPr/>
        </p:nvSpPr>
        <p:spPr>
          <a:xfrm>
            <a:off x="5619976" y="4569140"/>
            <a:ext cx="484632" cy="6518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own Arrow 45"/>
          <p:cNvSpPr/>
          <p:nvPr/>
        </p:nvSpPr>
        <p:spPr>
          <a:xfrm>
            <a:off x="3977378" y="5928294"/>
            <a:ext cx="656180" cy="77042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Down Arrow 50"/>
          <p:cNvSpPr/>
          <p:nvPr/>
        </p:nvSpPr>
        <p:spPr>
          <a:xfrm>
            <a:off x="5547916" y="5928294"/>
            <a:ext cx="656180" cy="77042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91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177" y="382013"/>
            <a:ext cx="11114313" cy="739094"/>
          </a:xfrm>
        </p:spPr>
        <p:txBody>
          <a:bodyPr>
            <a:normAutofit/>
          </a:bodyPr>
          <a:lstStyle/>
          <a:p>
            <a:r>
              <a:rPr lang="en-US" sz="4400" b="1" dirty="0">
                <a:solidFill>
                  <a:schemeClr val="accent1"/>
                </a:solidFill>
              </a:rPr>
              <a:t>System Architecture Attributes</a:t>
            </a:r>
            <a:endParaRPr lang="en-US" sz="4400" b="1" dirty="0">
              <a:solidFill>
                <a:srgbClr val="00B050"/>
              </a:solidFill>
            </a:endParaRPr>
          </a:p>
        </p:txBody>
      </p:sp>
      <p:sp>
        <p:nvSpPr>
          <p:cNvPr id="3" name="Subtitle 2"/>
          <p:cNvSpPr>
            <a:spLocks noGrp="1"/>
          </p:cNvSpPr>
          <p:nvPr>
            <p:ph type="subTitle" idx="1"/>
          </p:nvPr>
        </p:nvSpPr>
        <p:spPr>
          <a:xfrm>
            <a:off x="164386" y="1460155"/>
            <a:ext cx="11866651" cy="5033112"/>
          </a:xfrm>
        </p:spPr>
        <p:txBody>
          <a:bodyPr>
            <a:noAutofit/>
          </a:bodyPr>
          <a:lstStyle/>
          <a:p>
            <a:pPr algn="just"/>
            <a:r>
              <a:rPr lang="en-US" sz="2800" dirty="0"/>
              <a:t>Uniquely integrates 3 continuously communicating products: ASU, OPU &amp; TGU. </a:t>
            </a:r>
          </a:p>
          <a:p>
            <a:pPr algn="just"/>
            <a:endParaRPr lang="en-US" sz="2800" dirty="0"/>
          </a:p>
          <a:p>
            <a:pPr algn="just"/>
            <a:r>
              <a:rPr lang="en-US" sz="2800" dirty="0"/>
              <a:t>Utilizes single or parallel ASU &amp; TGU configurations depending on application.</a:t>
            </a:r>
          </a:p>
          <a:p>
            <a:pPr algn="just"/>
            <a:endParaRPr lang="en-US" sz="2800" dirty="0"/>
          </a:p>
          <a:p>
            <a:pPr algn="just"/>
            <a:r>
              <a:rPr lang="en-US" sz="2800" dirty="0"/>
              <a:t>Proprietary frequency-based (pulsating) OPU for controlling quantity and release frequency of Oxygen, rate of burning, and delivery temperature and pressure.</a:t>
            </a:r>
          </a:p>
          <a:p>
            <a:pPr algn="just"/>
            <a:endParaRPr lang="en-US" sz="2800" dirty="0"/>
          </a:p>
          <a:p>
            <a:pPr algn="just"/>
            <a:r>
              <a:rPr lang="en-US" sz="2800" dirty="0"/>
              <a:t>Proprietary TGU design with parallel structure when need be.</a:t>
            </a:r>
          </a:p>
          <a:p>
            <a:pPr algn="just"/>
            <a:endParaRPr lang="en-US" sz="2800" dirty="0"/>
          </a:p>
          <a:p>
            <a:pPr algn="just"/>
            <a:r>
              <a:rPr lang="en-US" sz="2800" dirty="0"/>
              <a:t>Initial Phase 1 concept verification with existing production ASU and TGU.</a:t>
            </a:r>
          </a:p>
        </p:txBody>
      </p:sp>
    </p:spTree>
    <p:extLst>
      <p:ext uri="{BB962C8B-B14F-4D97-AF65-F5344CB8AC3E}">
        <p14:creationId xmlns:p14="http://schemas.microsoft.com/office/powerpoint/2010/main" val="788842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8532"/>
            <a:ext cx="11114313" cy="820065"/>
          </a:xfrm>
        </p:spPr>
        <p:txBody>
          <a:bodyPr>
            <a:normAutofit/>
          </a:bodyPr>
          <a:lstStyle/>
          <a:p>
            <a:r>
              <a:rPr lang="en-US" sz="4400" b="1" dirty="0">
                <a:solidFill>
                  <a:schemeClr val="accent1"/>
                </a:solidFill>
              </a:rPr>
              <a:t>Existing ASU Process/Hardware Sample</a:t>
            </a:r>
            <a:endParaRPr lang="en-US" sz="4400" b="1" dirty="0">
              <a:solidFill>
                <a:srgbClr val="00B050"/>
              </a:solidFill>
            </a:endParaRPr>
          </a:p>
        </p:txBody>
      </p:sp>
      <p:sp>
        <p:nvSpPr>
          <p:cNvPr id="3" name="AutoShape 1" descr="hiturbo"/>
          <p:cNvSpPr>
            <a:spLocks noChangeAspect="1" noChangeArrowheads="1"/>
          </p:cNvSpPr>
          <p:nvPr/>
        </p:nvSpPr>
        <p:spPr bwMode="auto">
          <a:xfrm flipV="1">
            <a:off x="76200" y="178532"/>
            <a:ext cx="304800" cy="3044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stretch>
            <a:fillRect/>
          </a:stretch>
        </p:blipFill>
        <p:spPr>
          <a:xfrm>
            <a:off x="8089328" y="1516508"/>
            <a:ext cx="4011345" cy="4011345"/>
          </a:xfrm>
          <a:prstGeom prst="rect">
            <a:avLst/>
          </a:prstGeom>
        </p:spPr>
      </p:pic>
      <p:pic>
        <p:nvPicPr>
          <p:cNvPr id="5" name="Picture 4"/>
          <p:cNvPicPr>
            <a:picLocks noChangeAspect="1"/>
          </p:cNvPicPr>
          <p:nvPr/>
        </p:nvPicPr>
        <p:blipFill>
          <a:blip r:embed="rId3"/>
          <a:stretch>
            <a:fillRect/>
          </a:stretch>
        </p:blipFill>
        <p:spPr>
          <a:xfrm>
            <a:off x="228600" y="1629881"/>
            <a:ext cx="7848266" cy="3897972"/>
          </a:xfrm>
          <a:prstGeom prst="rect">
            <a:avLst/>
          </a:prstGeom>
        </p:spPr>
      </p:pic>
      <p:sp>
        <p:nvSpPr>
          <p:cNvPr id="6" name="TextBox 5"/>
          <p:cNvSpPr txBox="1"/>
          <p:nvPr/>
        </p:nvSpPr>
        <p:spPr>
          <a:xfrm>
            <a:off x="1994090" y="5707836"/>
            <a:ext cx="7807457" cy="523220"/>
          </a:xfrm>
          <a:prstGeom prst="rect">
            <a:avLst/>
          </a:prstGeom>
          <a:noFill/>
        </p:spPr>
        <p:txBody>
          <a:bodyPr wrap="square" rtlCol="0">
            <a:spAutoFit/>
          </a:bodyPr>
          <a:lstStyle/>
          <a:p>
            <a:pPr algn="ctr"/>
            <a:r>
              <a:rPr lang="en-US" sz="2800" b="1" dirty="0"/>
              <a:t>PSA (Pressure Swing Adsorption) </a:t>
            </a:r>
            <a:r>
              <a:rPr lang="en-US" sz="2800" b="1"/>
              <a:t>Oxygen Generator</a:t>
            </a:r>
            <a:endParaRPr lang="en-US" sz="2800" b="1" dirty="0"/>
          </a:p>
        </p:txBody>
      </p:sp>
    </p:spTree>
    <p:extLst>
      <p:ext uri="{BB962C8B-B14F-4D97-AF65-F5344CB8AC3E}">
        <p14:creationId xmlns:p14="http://schemas.microsoft.com/office/powerpoint/2010/main" val="1721886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177" y="382013"/>
            <a:ext cx="11680860" cy="739094"/>
          </a:xfrm>
        </p:spPr>
        <p:txBody>
          <a:bodyPr>
            <a:normAutofit fontScale="90000"/>
          </a:bodyPr>
          <a:lstStyle/>
          <a:p>
            <a:r>
              <a:rPr lang="en-US" sz="4400" b="1" dirty="0">
                <a:solidFill>
                  <a:schemeClr val="accent1"/>
                </a:solidFill>
              </a:rPr>
              <a:t>Commonalities &amp; Differences to Current Architectures</a:t>
            </a:r>
            <a:endParaRPr lang="en-US" sz="4400" b="1" dirty="0">
              <a:solidFill>
                <a:srgbClr val="00B050"/>
              </a:solidFill>
            </a:endParaRPr>
          </a:p>
        </p:txBody>
      </p:sp>
      <p:sp>
        <p:nvSpPr>
          <p:cNvPr id="3" name="Subtitle 2"/>
          <p:cNvSpPr>
            <a:spLocks noGrp="1"/>
          </p:cNvSpPr>
          <p:nvPr>
            <p:ph type="subTitle" idx="1"/>
          </p:nvPr>
        </p:nvSpPr>
        <p:spPr>
          <a:xfrm>
            <a:off x="257281" y="1737557"/>
            <a:ext cx="11866651" cy="4128987"/>
          </a:xfrm>
        </p:spPr>
        <p:txBody>
          <a:bodyPr>
            <a:noAutofit/>
          </a:bodyPr>
          <a:lstStyle/>
          <a:p>
            <a:pPr algn="just"/>
            <a:r>
              <a:rPr lang="en-US" sz="2800" dirty="0"/>
              <a:t>Like our system, nearly all current electricity generation is from power plants which utilize TGU’s to harvest heat and pressure energy.</a:t>
            </a:r>
          </a:p>
          <a:p>
            <a:pPr algn="just"/>
            <a:endParaRPr lang="en-US" sz="2800" dirty="0"/>
          </a:p>
          <a:p>
            <a:pPr algn="just"/>
            <a:r>
              <a:rPr lang="en-US" sz="2800" dirty="0"/>
              <a:t>Unlike our system, all current systems utilize different fuels and, therefore, maximize carbon footprint. </a:t>
            </a:r>
          </a:p>
          <a:p>
            <a:pPr algn="just"/>
            <a:endParaRPr lang="en-US" sz="2800" dirty="0"/>
          </a:p>
          <a:p>
            <a:pPr algn="just"/>
            <a:r>
              <a:rPr lang="en-US" sz="2800" dirty="0"/>
              <a:t>Examples of current systems include Micro-Turbines, Steam Turbines, and Aircraft Engines.</a:t>
            </a:r>
          </a:p>
        </p:txBody>
      </p:sp>
    </p:spTree>
    <p:extLst>
      <p:ext uri="{BB962C8B-B14F-4D97-AF65-F5344CB8AC3E}">
        <p14:creationId xmlns:p14="http://schemas.microsoft.com/office/powerpoint/2010/main" val="57934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5980"/>
            <a:ext cx="11114313" cy="739094"/>
          </a:xfrm>
        </p:spPr>
        <p:txBody>
          <a:bodyPr>
            <a:normAutofit/>
          </a:bodyPr>
          <a:lstStyle/>
          <a:p>
            <a:r>
              <a:rPr lang="en-US" sz="4400" b="1" dirty="0">
                <a:solidFill>
                  <a:schemeClr val="accent1"/>
                </a:solidFill>
              </a:rPr>
              <a:t>Examples of Existing Hardware</a:t>
            </a:r>
            <a:endParaRPr lang="en-US" sz="4400" b="1" dirty="0">
              <a:solidFill>
                <a:srgbClr val="00B050"/>
              </a:solidFill>
            </a:endParaRPr>
          </a:p>
        </p:txBody>
      </p:sp>
      <p:sp>
        <p:nvSpPr>
          <p:cNvPr id="3" name="AutoShape 1" descr="hiturbo"/>
          <p:cNvSpPr>
            <a:spLocks noChangeAspect="1" noChangeArrowheads="1"/>
          </p:cNvSpPr>
          <p:nvPr/>
        </p:nvSpPr>
        <p:spPr bwMode="auto">
          <a:xfrm flipV="1">
            <a:off x="0" y="304799"/>
            <a:ext cx="304800" cy="3044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stretch>
            <a:fillRect/>
          </a:stretch>
        </p:blipFill>
        <p:spPr>
          <a:xfrm>
            <a:off x="304800" y="1342600"/>
            <a:ext cx="5902798" cy="3928044"/>
          </a:xfrm>
          <a:prstGeom prst="rect">
            <a:avLst/>
          </a:prstGeom>
        </p:spPr>
      </p:pic>
      <p:sp>
        <p:nvSpPr>
          <p:cNvPr id="7" name="TextBox 6"/>
          <p:cNvSpPr txBox="1"/>
          <p:nvPr/>
        </p:nvSpPr>
        <p:spPr>
          <a:xfrm>
            <a:off x="152400" y="5481864"/>
            <a:ext cx="5794625" cy="954107"/>
          </a:xfrm>
          <a:prstGeom prst="rect">
            <a:avLst/>
          </a:prstGeom>
          <a:noFill/>
        </p:spPr>
        <p:txBody>
          <a:bodyPr wrap="square" rtlCol="0">
            <a:spAutoFit/>
          </a:bodyPr>
          <a:lstStyle/>
          <a:p>
            <a:pPr algn="ctr"/>
            <a:r>
              <a:rPr lang="en-US" sz="2800" b="1" dirty="0"/>
              <a:t>Steam Turbine-Generator </a:t>
            </a:r>
          </a:p>
          <a:p>
            <a:pPr algn="ctr"/>
            <a:r>
              <a:rPr lang="en-US" sz="2800" b="1" dirty="0"/>
              <a:t>(steam is source of heat and pressure)</a:t>
            </a:r>
          </a:p>
        </p:txBody>
      </p:sp>
      <p:pic>
        <p:nvPicPr>
          <p:cNvPr id="8" name="Picture 7"/>
          <p:cNvPicPr>
            <a:picLocks noChangeAspect="1"/>
          </p:cNvPicPr>
          <p:nvPr/>
        </p:nvPicPr>
        <p:blipFill>
          <a:blip r:embed="rId3"/>
          <a:stretch>
            <a:fillRect/>
          </a:stretch>
        </p:blipFill>
        <p:spPr>
          <a:xfrm>
            <a:off x="6764725" y="1134546"/>
            <a:ext cx="4968363" cy="4347318"/>
          </a:xfrm>
          <a:prstGeom prst="rect">
            <a:avLst/>
          </a:prstGeom>
        </p:spPr>
      </p:pic>
      <p:sp>
        <p:nvSpPr>
          <p:cNvPr id="4" name="Rectangle 3"/>
          <p:cNvSpPr/>
          <p:nvPr/>
        </p:nvSpPr>
        <p:spPr>
          <a:xfrm>
            <a:off x="6572035" y="5481864"/>
            <a:ext cx="5448729" cy="954107"/>
          </a:xfrm>
          <a:prstGeom prst="rect">
            <a:avLst/>
          </a:prstGeom>
        </p:spPr>
        <p:txBody>
          <a:bodyPr wrap="square">
            <a:spAutoFit/>
          </a:bodyPr>
          <a:lstStyle/>
          <a:p>
            <a:pPr algn="ctr"/>
            <a:r>
              <a:rPr lang="en-US" sz="2800" b="1" dirty="0" err="1"/>
              <a:t>Microturbine</a:t>
            </a:r>
            <a:endParaRPr lang="en-US" sz="2800" b="1" dirty="0"/>
          </a:p>
          <a:p>
            <a:pPr algn="ctr"/>
            <a:r>
              <a:rPr lang="en-US" sz="2800" b="1" dirty="0"/>
              <a:t> (hydrocarbon fuels, not Oxygen)</a:t>
            </a:r>
          </a:p>
        </p:txBody>
      </p:sp>
    </p:spTree>
    <p:extLst>
      <p:ext uri="{BB962C8B-B14F-4D97-AF65-F5344CB8AC3E}">
        <p14:creationId xmlns:p14="http://schemas.microsoft.com/office/powerpoint/2010/main" val="1107007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6621</TotalTime>
  <Words>1039</Words>
  <Application>Microsoft Macintosh PowerPoint</Application>
  <PresentationFormat>Widescreen</PresentationFormat>
  <Paragraphs>193</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Adobe Garamond Pro Bold</vt:lpstr>
      <vt:lpstr>Arial</vt:lpstr>
      <vt:lpstr>Calibri</vt:lpstr>
      <vt:lpstr>Calibri Light</vt:lpstr>
      <vt:lpstr>Wingdings</vt:lpstr>
      <vt:lpstr>Office Theme</vt:lpstr>
      <vt:lpstr>Executive Summary</vt:lpstr>
      <vt:lpstr>New Energy System</vt:lpstr>
      <vt:lpstr>New Energy System</vt:lpstr>
      <vt:lpstr>System Basic Architecture </vt:lpstr>
      <vt:lpstr>Large Power System Architecture </vt:lpstr>
      <vt:lpstr>System Architecture Attributes</vt:lpstr>
      <vt:lpstr>Existing ASU Process/Hardware Sample</vt:lpstr>
      <vt:lpstr>Commonalities &amp; Differences to Current Architectures</vt:lpstr>
      <vt:lpstr>Examples of Existing Hardware</vt:lpstr>
      <vt:lpstr>Existing Compress-Burn-Expand Hardware</vt:lpstr>
      <vt:lpstr>ASU - Sampling</vt:lpstr>
      <vt:lpstr>TGU - Sampling</vt:lpstr>
      <vt:lpstr>Standard Power Requirements</vt:lpstr>
      <vt:lpstr>TME - Project Phases</vt:lpstr>
      <vt:lpstr>OPU Differentiating Characteristics</vt:lpstr>
      <vt:lpstr>Manufacturing Processes</vt:lpstr>
      <vt:lpstr>Verification, Development &amp; Production Phases</vt:lpstr>
      <vt:lpstr>System Novelties</vt:lpstr>
      <vt:lpstr>Business Novelties</vt:lpstr>
      <vt:lpstr>Project Cost &amp; Timeline </vt:lpstr>
      <vt:lpstr>Turbomachinery Engineering– Contact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 Energy Electricity Generation Stations</dc:title>
  <dc:creator>Helen Jarrah</dc:creator>
  <cp:lastModifiedBy>Microsoft Office User</cp:lastModifiedBy>
  <cp:revision>380</cp:revision>
  <cp:lastPrinted>2021-02-25T16:57:34Z</cp:lastPrinted>
  <dcterms:created xsi:type="dcterms:W3CDTF">2021-01-09T21:45:01Z</dcterms:created>
  <dcterms:modified xsi:type="dcterms:W3CDTF">2025-01-12T19:12:32Z</dcterms:modified>
</cp:coreProperties>
</file>