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67" r:id="rId3"/>
    <p:sldId id="268" r:id="rId4"/>
    <p:sldId id="273" r:id="rId5"/>
    <p:sldId id="269" r:id="rId6"/>
    <p:sldId id="262" r:id="rId7"/>
    <p:sldId id="264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100"/>
    <a:srgbClr val="F8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0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8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4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4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6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7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8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0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1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6941-1E3C-A34D-AE13-E3950C17D00A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61A8-BC30-7445-B4B1-37C22739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8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726" y="185089"/>
            <a:ext cx="11114313" cy="7390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New Energy System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B1EB255-7175-454B-97CB-1959D7CC2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955" y="3863083"/>
            <a:ext cx="6650666" cy="2673979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8631CE7B-DA86-4CE3-ACD1-A696EF01334A}"/>
              </a:ext>
            </a:extLst>
          </p:cNvPr>
          <p:cNvSpPr txBox="1">
            <a:spLocks noChangeArrowheads="1"/>
          </p:cNvSpPr>
          <p:nvPr/>
        </p:nvSpPr>
        <p:spPr>
          <a:xfrm>
            <a:off x="476632" y="924183"/>
            <a:ext cx="11496783" cy="276424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Continuously consumes outside air, separates air into O2 and N2 (step 1), burns high temperature-and-pressure O2 fuel (step 2), and produces clean electricity via turbo-generators (step 3). The 3 sequentially performed steps may utilize parallel arrangement of associated components.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Development/Production/Commercializing site per </a:t>
            </a:r>
            <a:r>
              <a:rPr lang="en-US" dirty="0" smtClean="0">
                <a:solidFill>
                  <a:schemeClr val="tx1"/>
                </a:solidFill>
              </a:rPr>
              <a:t>sponsor </a:t>
            </a:r>
            <a:r>
              <a:rPr lang="en-US" dirty="0" smtClean="0">
                <a:solidFill>
                  <a:schemeClr val="tx1"/>
                </a:solidFill>
              </a:rPr>
              <a:t>choice.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4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830" y="287830"/>
            <a:ext cx="5352836" cy="7390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New Energy System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8631CE7B-DA86-4CE3-ACD1-A696EF01334A}"/>
              </a:ext>
            </a:extLst>
          </p:cNvPr>
          <p:cNvSpPr txBox="1">
            <a:spLocks noChangeArrowheads="1"/>
          </p:cNvSpPr>
          <p:nvPr/>
        </p:nvSpPr>
        <p:spPr>
          <a:xfrm>
            <a:off x="287676" y="1211859"/>
            <a:ext cx="11702265" cy="493208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Harvests air to produce electricity by integrating 3 engineered products: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Air Separation </a:t>
            </a:r>
            <a:r>
              <a:rPr lang="en-US" dirty="0">
                <a:solidFill>
                  <a:schemeClr val="tx1"/>
                </a:solidFill>
              </a:rPr>
              <a:t>Unit </a:t>
            </a:r>
            <a:r>
              <a:rPr lang="en-US" dirty="0" smtClean="0">
                <a:solidFill>
                  <a:schemeClr val="tx1"/>
                </a:solidFill>
              </a:rPr>
              <a:t>(ASU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smtClean="0">
                <a:solidFill>
                  <a:schemeClr val="tx1"/>
                </a:solidFill>
              </a:rPr>
              <a:t>to separate </a:t>
            </a:r>
            <a:r>
              <a:rPr lang="en-US" dirty="0">
                <a:solidFill>
                  <a:schemeClr val="tx1"/>
                </a:solidFill>
              </a:rPr>
              <a:t>air and produce </a:t>
            </a:r>
            <a:r>
              <a:rPr lang="en-US" dirty="0" smtClean="0">
                <a:solidFill>
                  <a:schemeClr val="tx1"/>
                </a:solidFill>
              </a:rPr>
              <a:t>pressurized </a:t>
            </a:r>
            <a:r>
              <a:rPr lang="en-US" dirty="0">
                <a:solidFill>
                  <a:schemeClr val="tx1"/>
                </a:solidFill>
              </a:rPr>
              <a:t>Oxygen.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Oxygen Processing Unit (OPU) to control Oxygen </a:t>
            </a:r>
            <a:r>
              <a:rPr lang="en-US" dirty="0" smtClean="0">
                <a:solidFill>
                  <a:schemeClr val="tx1"/>
                </a:solidFill>
              </a:rPr>
              <a:t>release rate-and-frequency </a:t>
            </a:r>
            <a:r>
              <a:rPr lang="en-US" dirty="0">
                <a:solidFill>
                  <a:schemeClr val="tx1"/>
                </a:solidFill>
              </a:rPr>
              <a:t>into the burning chamber such as to achieve precise pressure and temperature.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Turbo-Generator Unit (</a:t>
            </a:r>
            <a:r>
              <a:rPr lang="en-US" dirty="0" smtClean="0">
                <a:solidFill>
                  <a:schemeClr val="tx1"/>
                </a:solidFill>
              </a:rPr>
              <a:t>TGU) to accept high pressure-and-temperature Oxygen and convert this input energy </a:t>
            </a:r>
            <a:r>
              <a:rPr lang="en-US" dirty="0">
                <a:solidFill>
                  <a:schemeClr val="tx1"/>
                </a:solidFill>
              </a:rPr>
              <a:t>into electricity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Small quantity of hydrocarbon fuel is added to initiate-and-maintain O2 burning.</a:t>
            </a:r>
          </a:p>
        </p:txBody>
      </p:sp>
    </p:spTree>
    <p:extLst>
      <p:ext uri="{BB962C8B-B14F-4D97-AF65-F5344CB8AC3E}">
        <p14:creationId xmlns:p14="http://schemas.microsoft.com/office/powerpoint/2010/main" val="193272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346" y="259398"/>
            <a:ext cx="11343392" cy="72675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System Basic Architecture 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346" y="832207"/>
            <a:ext cx="11724346" cy="57946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1325" y="1601229"/>
            <a:ext cx="1072730" cy="707886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ASU</a:t>
            </a:r>
            <a:endParaRPr lang="en-US" sz="4000" b="1" dirty="0"/>
          </a:p>
        </p:txBody>
      </p:sp>
      <p:sp>
        <p:nvSpPr>
          <p:cNvPr id="5" name="Up Arrow 4"/>
          <p:cNvSpPr/>
          <p:nvPr/>
        </p:nvSpPr>
        <p:spPr>
          <a:xfrm rot="5400000">
            <a:off x="3347343" y="1354260"/>
            <a:ext cx="380545" cy="120712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23489" y="5210737"/>
            <a:ext cx="6118278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Turbo-Generator Unit (TGU)</a:t>
            </a:r>
            <a:endParaRPr lang="en-US" sz="4000" b="1" dirty="0"/>
          </a:p>
        </p:txBody>
      </p:sp>
      <p:sp>
        <p:nvSpPr>
          <p:cNvPr id="11" name="Down Arrow 10"/>
          <p:cNvSpPr/>
          <p:nvPr/>
        </p:nvSpPr>
        <p:spPr>
          <a:xfrm rot="16200000">
            <a:off x="9413116" y="5179467"/>
            <a:ext cx="827728" cy="77042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41178" y="1276512"/>
            <a:ext cx="4121121" cy="1323439"/>
          </a:xfrm>
          <a:prstGeom prst="rect">
            <a:avLst/>
          </a:prstGeom>
          <a:solidFill>
            <a:srgbClr val="FF0100">
              <a:alpha val="7490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Oxygen Processing</a:t>
            </a:r>
          </a:p>
          <a:p>
            <a:pPr algn="ctr"/>
            <a:r>
              <a:rPr lang="en-US" sz="4000" b="1" dirty="0" smtClean="0"/>
              <a:t> Unit (OPU)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32171" y="3238208"/>
            <a:ext cx="3126768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Burning</a:t>
            </a:r>
          </a:p>
          <a:p>
            <a:r>
              <a:rPr lang="en-US" sz="4000" b="1" dirty="0" smtClean="0"/>
              <a:t>Chamber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376200" y="4351413"/>
            <a:ext cx="2514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Electricity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0817" y="1562181"/>
            <a:ext cx="920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AIR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27" name="Up Arrow 26"/>
          <p:cNvSpPr/>
          <p:nvPr/>
        </p:nvSpPr>
        <p:spPr>
          <a:xfrm rot="10800000">
            <a:off x="2193791" y="2307456"/>
            <a:ext cx="380545" cy="416617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22009" y="1278412"/>
            <a:ext cx="831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O2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 rot="3775296">
            <a:off x="7505274" y="2312782"/>
            <a:ext cx="563083" cy="1808731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29518" y="4903282"/>
            <a:ext cx="18525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Exhaust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    O2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1" name="Up Arrow 30"/>
          <p:cNvSpPr/>
          <p:nvPr/>
        </p:nvSpPr>
        <p:spPr>
          <a:xfrm rot="5400000">
            <a:off x="1457216" y="1729922"/>
            <a:ext cx="380545" cy="416617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64018" y="2676847"/>
            <a:ext cx="776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N</a:t>
            </a:r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33" name="Down Arrow 32"/>
          <p:cNvSpPr/>
          <p:nvPr/>
        </p:nvSpPr>
        <p:spPr>
          <a:xfrm>
            <a:off x="5461444" y="2599951"/>
            <a:ext cx="544150" cy="64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5461444" y="4561647"/>
            <a:ext cx="558176" cy="651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5400000">
            <a:off x="2810466" y="5294295"/>
            <a:ext cx="484632" cy="5414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682602" y="2354844"/>
            <a:ext cx="1562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Ignitor</a:t>
            </a:r>
            <a:r>
              <a:rPr lang="en-US" sz="3600" dirty="0" smtClean="0"/>
              <a:t> </a:t>
            </a:r>
          </a:p>
        </p:txBody>
      </p:sp>
      <p:sp>
        <p:nvSpPr>
          <p:cNvPr id="17" name="Cloud 16"/>
          <p:cNvSpPr/>
          <p:nvPr/>
        </p:nvSpPr>
        <p:spPr>
          <a:xfrm>
            <a:off x="6237599" y="3517506"/>
            <a:ext cx="725322" cy="504289"/>
          </a:xfrm>
          <a:prstGeom prst="clou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310" y="72728"/>
            <a:ext cx="11343392" cy="944209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Large Power System Architecture 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346" y="797418"/>
            <a:ext cx="11724346" cy="57946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46860" y="2575541"/>
            <a:ext cx="5075874" cy="707886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ASU1   ASU2   ASU3   </a:t>
            </a:r>
            <a:r>
              <a:rPr lang="mr-IN" sz="4000" b="1" dirty="0" smtClean="0"/>
              <a:t>…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6859" y="5220409"/>
            <a:ext cx="5075873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TGU1   TGU2    TGU3</a:t>
            </a:r>
            <a:r>
              <a:rPr lang="mr-IN" sz="4000" b="1" dirty="0" smtClean="0"/>
              <a:t>…</a:t>
            </a:r>
            <a:r>
              <a:rPr lang="en-US" sz="4000" b="1" dirty="0" smtClean="0"/>
              <a:t>.   </a:t>
            </a:r>
            <a:endParaRPr lang="en-US" sz="4000" b="1" dirty="0"/>
          </a:p>
        </p:txBody>
      </p:sp>
      <p:sp>
        <p:nvSpPr>
          <p:cNvPr id="11" name="Down Arrow 10"/>
          <p:cNvSpPr/>
          <p:nvPr/>
        </p:nvSpPr>
        <p:spPr>
          <a:xfrm>
            <a:off x="2484978" y="5928295"/>
            <a:ext cx="656180" cy="77042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46860" y="3868406"/>
            <a:ext cx="5075873" cy="707886"/>
          </a:xfrm>
          <a:prstGeom prst="rect">
            <a:avLst/>
          </a:prstGeom>
          <a:solidFill>
            <a:srgbClr val="FF0100">
              <a:alpha val="7490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/>
              <a:t>OPU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80637" y="6004565"/>
            <a:ext cx="47892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Electricity 1, 2, 3, </a:t>
            </a:r>
            <a:r>
              <a:rPr lang="mr-IN" sz="4400" b="1" dirty="0" smtClean="0">
                <a:solidFill>
                  <a:srgbClr val="FF0000"/>
                </a:solidFill>
              </a:rPr>
              <a:t>…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45248" y="1444367"/>
            <a:ext cx="920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AIR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27" name="Up Arrow 26"/>
          <p:cNvSpPr/>
          <p:nvPr/>
        </p:nvSpPr>
        <p:spPr>
          <a:xfrm rot="5400000">
            <a:off x="7259401" y="2770391"/>
            <a:ext cx="380545" cy="416617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51257" y="3245008"/>
            <a:ext cx="831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O2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1" name="Up Arrow 30"/>
          <p:cNvSpPr/>
          <p:nvPr/>
        </p:nvSpPr>
        <p:spPr>
          <a:xfrm rot="10800000">
            <a:off x="2547700" y="2010045"/>
            <a:ext cx="380545" cy="549754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699088" y="2605766"/>
            <a:ext cx="776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N</a:t>
            </a:r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33" name="Down Arrow 32"/>
          <p:cNvSpPr/>
          <p:nvPr/>
        </p:nvSpPr>
        <p:spPr>
          <a:xfrm>
            <a:off x="5570887" y="3283427"/>
            <a:ext cx="484632" cy="5849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2584418" y="4582264"/>
            <a:ext cx="484632" cy="651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6200000">
            <a:off x="7161953" y="5396995"/>
            <a:ext cx="484632" cy="3818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 rot="5400000">
            <a:off x="1693523" y="5391236"/>
            <a:ext cx="484632" cy="3818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072123" y="2595779"/>
            <a:ext cx="1655" cy="687649"/>
          </a:xfrm>
          <a:prstGeom prst="line">
            <a:avLst/>
          </a:prstGeom>
          <a:ln w="127000">
            <a:solidFill>
              <a:srgbClr val="0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89712" y="2595779"/>
            <a:ext cx="0" cy="678495"/>
          </a:xfrm>
          <a:prstGeom prst="line">
            <a:avLst/>
          </a:prstGeom>
          <a:ln w="127000">
            <a:solidFill>
              <a:srgbClr val="0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591301" y="2595779"/>
            <a:ext cx="396" cy="690504"/>
          </a:xfrm>
          <a:prstGeom prst="line">
            <a:avLst/>
          </a:prstGeom>
          <a:ln w="127000">
            <a:solidFill>
              <a:srgbClr val="0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Down Arrow 46"/>
          <p:cNvSpPr/>
          <p:nvPr/>
        </p:nvSpPr>
        <p:spPr>
          <a:xfrm>
            <a:off x="2656526" y="3278148"/>
            <a:ext cx="484632" cy="583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4089175" y="3299168"/>
            <a:ext cx="484632" cy="5628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286293" y="1444367"/>
            <a:ext cx="920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AIR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02070" y="1420617"/>
            <a:ext cx="920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AIR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52" name="Up Arrow 51"/>
          <p:cNvSpPr/>
          <p:nvPr/>
        </p:nvSpPr>
        <p:spPr>
          <a:xfrm rot="10800000">
            <a:off x="4115195" y="2018007"/>
            <a:ext cx="380545" cy="557532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260883" y="3244990"/>
            <a:ext cx="831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O2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54" name="Up Arrow 53"/>
          <p:cNvSpPr/>
          <p:nvPr/>
        </p:nvSpPr>
        <p:spPr>
          <a:xfrm rot="10800000">
            <a:off x="5685733" y="1996531"/>
            <a:ext cx="380545" cy="563268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165677" y="3414267"/>
            <a:ext cx="31229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Parallel Structure</a:t>
            </a:r>
          </a:p>
          <a:p>
            <a:r>
              <a:rPr lang="en-US" sz="3200" b="1" dirty="0" smtClean="0"/>
              <a:t>When Need Be </a:t>
            </a:r>
            <a:endParaRPr lang="en-US" sz="3200" b="1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505807" y="5242891"/>
            <a:ext cx="0" cy="678495"/>
          </a:xfrm>
          <a:prstGeom prst="line">
            <a:avLst/>
          </a:prstGeom>
          <a:ln w="127000">
            <a:solidFill>
              <a:srgbClr val="0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075776" y="5242891"/>
            <a:ext cx="0" cy="678495"/>
          </a:xfrm>
          <a:prstGeom prst="line">
            <a:avLst/>
          </a:prstGeom>
          <a:ln w="127000">
            <a:solidFill>
              <a:srgbClr val="0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66568" y="5242891"/>
            <a:ext cx="0" cy="678495"/>
          </a:xfrm>
          <a:prstGeom prst="line">
            <a:avLst/>
          </a:prstGeom>
          <a:ln w="127000">
            <a:solidFill>
              <a:srgbClr val="0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Down Arrow 43"/>
          <p:cNvSpPr/>
          <p:nvPr/>
        </p:nvSpPr>
        <p:spPr>
          <a:xfrm>
            <a:off x="4063152" y="4569140"/>
            <a:ext cx="484632" cy="651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>
            <a:off x="5619976" y="4569140"/>
            <a:ext cx="484632" cy="651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3977378" y="5928294"/>
            <a:ext cx="656180" cy="77042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>
            <a:off x="5547916" y="5928294"/>
            <a:ext cx="656180" cy="77042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177" y="382013"/>
            <a:ext cx="11114313" cy="7390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System Architecture Attributes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86" y="1460155"/>
            <a:ext cx="11866651" cy="503311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Uniquely integrates 3 continuously communicating products: ASU, OPU </a:t>
            </a:r>
            <a:r>
              <a:rPr lang="en-US" sz="2800" dirty="0"/>
              <a:t>&amp;</a:t>
            </a:r>
            <a:r>
              <a:rPr lang="en-US" sz="2800" dirty="0" smtClean="0"/>
              <a:t> TGU.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Utilizes single or parallel ASU &amp; TGU configurations depending on application.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Proprietary </a:t>
            </a:r>
            <a:r>
              <a:rPr lang="en-US" sz="2800" dirty="0"/>
              <a:t>frequency-based </a:t>
            </a:r>
            <a:r>
              <a:rPr lang="en-US" sz="2800" dirty="0" smtClean="0"/>
              <a:t>(pulsating</a:t>
            </a:r>
            <a:r>
              <a:rPr lang="en-US" sz="2800" dirty="0"/>
              <a:t>) OPU for controlling quantity and release frequency of </a:t>
            </a:r>
            <a:r>
              <a:rPr lang="en-US" sz="2800" dirty="0" smtClean="0"/>
              <a:t>Oxygen, </a:t>
            </a:r>
            <a:r>
              <a:rPr lang="en-US" sz="2800" dirty="0"/>
              <a:t>rate of burning, and </a:t>
            </a:r>
            <a:r>
              <a:rPr lang="en-US" sz="2800" dirty="0" smtClean="0"/>
              <a:t>delivery </a:t>
            </a:r>
            <a:r>
              <a:rPr lang="en-US" sz="2800" dirty="0"/>
              <a:t>temperature and pressure.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Proprietary TGU design with parallel structure when need be.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Initial Phase 1 concept verification with existing production ASU and TGU.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884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564" y="207351"/>
            <a:ext cx="11825555" cy="739094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Manufacturing Processes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2756" y="1560782"/>
            <a:ext cx="10909686" cy="4500971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ASU: Individual units to be out-sourced, integration</a:t>
            </a:r>
            <a:r>
              <a:rPr lang="en-US" sz="2800" dirty="0"/>
              <a:t> </a:t>
            </a:r>
            <a:r>
              <a:rPr lang="en-US" sz="2800" dirty="0" smtClean="0"/>
              <a:t>in-house.</a:t>
            </a:r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        </a:t>
            </a:r>
            <a:endParaRPr lang="en-US" sz="2800" dirty="0"/>
          </a:p>
          <a:p>
            <a:pPr algn="just"/>
            <a:r>
              <a:rPr lang="en-US" sz="2800" dirty="0" smtClean="0"/>
              <a:t>OPU: Development, procurement, and testing in-house.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TGU: Work with current turbo-generator supplier to procure existing</a:t>
            </a:r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         TGU’s (Phase 1) and to produce new design architectures (Phase 2).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System Integration &amp; Testing: In-house.</a:t>
            </a:r>
          </a:p>
          <a:p>
            <a:pPr algn="just"/>
            <a:endParaRPr lang="en-US" sz="3000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3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564" y="217625"/>
            <a:ext cx="11825555" cy="7390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Verification, Development &amp; Production Phases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0154" y="1314202"/>
            <a:ext cx="11311846" cy="481946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000" dirty="0" smtClean="0"/>
              <a:t>Phase </a:t>
            </a:r>
            <a:r>
              <a:rPr lang="en-US" sz="3000" dirty="0"/>
              <a:t>1</a:t>
            </a:r>
            <a:r>
              <a:rPr lang="en-US" sz="3000" dirty="0" smtClean="0"/>
              <a:t>: Verification (A) and Development (B):</a:t>
            </a:r>
          </a:p>
          <a:p>
            <a:pPr algn="l"/>
            <a:endParaRPr lang="en-US" sz="3000" dirty="0" smtClean="0"/>
          </a:p>
          <a:p>
            <a:pPr algn="l"/>
            <a:r>
              <a:rPr lang="en-US" sz="3000" dirty="0"/>
              <a:t> </a:t>
            </a:r>
            <a:r>
              <a:rPr lang="en-US" sz="3000" dirty="0" smtClean="0"/>
              <a:t>            </a:t>
            </a:r>
            <a:r>
              <a:rPr lang="en-US" dirty="0" smtClean="0"/>
              <a:t>A1- Utilize market available ASU and TGU.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A2- Change the fuel into Oxygen.</a:t>
            </a:r>
          </a:p>
          <a:p>
            <a:pPr algn="l"/>
            <a:r>
              <a:rPr lang="en-US" dirty="0" smtClean="0"/>
              <a:t>                A3- Experiment with OPU to determine optimum operational conditions.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B1- Verify OPU operation for parallel ASU’S and TGU’s. </a:t>
            </a:r>
          </a:p>
          <a:p>
            <a:pPr algn="l"/>
            <a:r>
              <a:rPr lang="en-US" dirty="0" smtClean="0"/>
              <a:t>                B2- Establish optimum operational relationships among ASU, OPU &amp; TGU. </a:t>
            </a:r>
          </a:p>
          <a:p>
            <a:pPr algn="l"/>
            <a:endParaRPr lang="en-US" dirty="0"/>
          </a:p>
          <a:p>
            <a:pPr algn="l"/>
            <a:r>
              <a:rPr lang="en-US" sz="3000" dirty="0" smtClean="0"/>
              <a:t>Phase </a:t>
            </a:r>
            <a:r>
              <a:rPr lang="en-US" sz="3000" dirty="0"/>
              <a:t>2</a:t>
            </a:r>
            <a:r>
              <a:rPr lang="en-US" sz="3000" dirty="0" smtClean="0"/>
              <a:t>: Production and Commercializing: New-and-improved designs,    </a:t>
            </a:r>
          </a:p>
          <a:p>
            <a:pPr algn="l"/>
            <a:r>
              <a:rPr lang="en-US" sz="3000" dirty="0"/>
              <a:t> </a:t>
            </a:r>
            <a:r>
              <a:rPr lang="en-US" sz="3000" dirty="0" smtClean="0"/>
              <a:t>               system architectures, and supplier partnerships.</a:t>
            </a:r>
            <a:endParaRPr lang="en-US" dirty="0"/>
          </a:p>
          <a:p>
            <a:pPr algn="l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9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720" y="310093"/>
            <a:ext cx="7592602" cy="739094"/>
          </a:xfrm>
        </p:spPr>
        <p:txBody>
          <a:bodyPr>
            <a:normAutofit/>
          </a:bodyPr>
          <a:lstStyle/>
          <a:p>
            <a:r>
              <a:rPr lang="en-US" sz="4400" b="1" smtClean="0">
                <a:solidFill>
                  <a:srgbClr val="0070C0"/>
                </a:solidFill>
              </a:rPr>
              <a:t>Business </a:t>
            </a:r>
            <a:r>
              <a:rPr lang="en-US" sz="4400" b="1" smtClean="0">
                <a:solidFill>
                  <a:srgbClr val="0070C0"/>
                </a:solidFill>
              </a:rPr>
              <a:t>Novelties and Needs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70" y="1357412"/>
            <a:ext cx="11589249" cy="502284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/>
              <a:t>A true carbon footprint </a:t>
            </a:r>
            <a:r>
              <a:rPr lang="en-US" sz="3000" dirty="0" smtClean="0"/>
              <a:t>eliminator, replaces </a:t>
            </a:r>
            <a:r>
              <a:rPr lang="en-US" sz="3000" dirty="0" smtClean="0"/>
              <a:t>existing carbon emitting products such as </a:t>
            </a:r>
            <a:r>
              <a:rPr lang="en-US" sz="3000" dirty="0" smtClean="0"/>
              <a:t>coal </a:t>
            </a:r>
            <a:r>
              <a:rPr lang="en-US" sz="3000" dirty="0" smtClean="0"/>
              <a:t>power </a:t>
            </a:r>
            <a:r>
              <a:rPr lang="en-US" sz="3000" dirty="0" smtClean="0"/>
              <a:t>plants, and can be located onsite anywhere.</a:t>
            </a:r>
            <a:endParaRPr lang="en-US" sz="3000" dirty="0" smtClean="0"/>
          </a:p>
          <a:p>
            <a:pPr algn="l"/>
            <a:endParaRPr lang="en-US" sz="3000" dirty="0" smtClean="0"/>
          </a:p>
          <a:p>
            <a:pPr algn="l"/>
            <a:r>
              <a:rPr lang="en-US" sz="3000" dirty="0"/>
              <a:t>Produces low-cost electricity covering wide power spectrum.</a:t>
            </a:r>
          </a:p>
          <a:p>
            <a:pPr algn="l"/>
            <a:endParaRPr lang="en-US" sz="3000" dirty="0"/>
          </a:p>
          <a:p>
            <a:pPr algn="l"/>
            <a:r>
              <a:rPr lang="en-US" sz="3000" dirty="0" smtClean="0"/>
              <a:t>$20M is the cost of development, verification, system optimization, and </a:t>
            </a:r>
            <a:r>
              <a:rPr lang="en-US" sz="3000" dirty="0" smtClean="0"/>
              <a:t>commercial</a:t>
            </a:r>
            <a:r>
              <a:rPr lang="en-US" sz="3000" dirty="0"/>
              <a:t> </a:t>
            </a:r>
            <a:r>
              <a:rPr lang="en-US" sz="3000" dirty="0" smtClean="0"/>
              <a:t>transition.</a:t>
            </a:r>
            <a:endParaRPr lang="en-US" sz="3000" dirty="0" smtClean="0"/>
          </a:p>
          <a:p>
            <a:pPr algn="l"/>
            <a:endParaRPr lang="en-US" sz="3000" dirty="0"/>
          </a:p>
          <a:p>
            <a:pPr algn="l"/>
            <a:r>
              <a:rPr lang="en-US" sz="3000" dirty="0" smtClean="0"/>
              <a:t>Three </a:t>
            </a:r>
            <a:r>
              <a:rPr lang="en-US" sz="3000" dirty="0" smtClean="0"/>
              <a:t>(3) years are needed to achieve the desired results.</a:t>
            </a:r>
          </a:p>
          <a:p>
            <a:pPr algn="l"/>
            <a:endParaRPr lang="en-US" sz="3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0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483</Words>
  <Application>Microsoft Macintosh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Office Theme</vt:lpstr>
      <vt:lpstr>New Energy System</vt:lpstr>
      <vt:lpstr>New Energy System</vt:lpstr>
      <vt:lpstr>System Basic Architecture </vt:lpstr>
      <vt:lpstr>Large Power System Architecture </vt:lpstr>
      <vt:lpstr>System Architecture Attributes</vt:lpstr>
      <vt:lpstr>Manufacturing Processes</vt:lpstr>
      <vt:lpstr>Verification, Development &amp; Production Phases</vt:lpstr>
      <vt:lpstr>Business Novelties and Needs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 Energy Electricity Generation Stations</dc:title>
  <dc:creator>Helen Jarrah</dc:creator>
  <cp:lastModifiedBy>Helen Jarrah</cp:lastModifiedBy>
  <cp:revision>358</cp:revision>
  <cp:lastPrinted>2021-02-25T16:57:34Z</cp:lastPrinted>
  <dcterms:created xsi:type="dcterms:W3CDTF">2021-01-09T21:45:01Z</dcterms:created>
  <dcterms:modified xsi:type="dcterms:W3CDTF">2025-01-15T04:01:33Z</dcterms:modified>
</cp:coreProperties>
</file>