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2" r:id="rId3"/>
    <p:sldId id="268" r:id="rId4"/>
    <p:sldId id="267" r:id="rId5"/>
    <p:sldId id="273" r:id="rId6"/>
    <p:sldId id="260" r:id="rId7"/>
    <p:sldId id="263" r:id="rId8"/>
    <p:sldId id="271" r:id="rId9"/>
    <p:sldId id="27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100"/>
    <a:srgbClr val="F8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49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0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6941-1E3C-A34D-AE13-E3950C17D00A}" type="datetimeFigureOut">
              <a:rPr lang="en-US" smtClean="0"/>
              <a:t>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A61A8-BC30-7445-B4B1-37C227394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5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6941-1E3C-A34D-AE13-E3950C17D00A}" type="datetimeFigureOut">
              <a:rPr lang="en-US" smtClean="0"/>
              <a:t>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A61A8-BC30-7445-B4B1-37C227394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5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6941-1E3C-A34D-AE13-E3950C17D00A}" type="datetimeFigureOut">
              <a:rPr lang="en-US" smtClean="0"/>
              <a:t>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A61A8-BC30-7445-B4B1-37C227394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68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6941-1E3C-A34D-AE13-E3950C17D00A}" type="datetimeFigureOut">
              <a:rPr lang="en-US" smtClean="0"/>
              <a:t>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A61A8-BC30-7445-B4B1-37C227394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324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6941-1E3C-A34D-AE13-E3950C17D00A}" type="datetimeFigureOut">
              <a:rPr lang="en-US" smtClean="0"/>
              <a:t>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A61A8-BC30-7445-B4B1-37C227394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746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6941-1E3C-A34D-AE13-E3950C17D00A}" type="datetimeFigureOut">
              <a:rPr lang="en-US" smtClean="0"/>
              <a:t>1/12/25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A61A8-BC30-7445-B4B1-37C227394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062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6941-1E3C-A34D-AE13-E3950C17D00A}" type="datetimeFigureOut">
              <a:rPr lang="en-US" smtClean="0"/>
              <a:t>1/12/25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A61A8-BC30-7445-B4B1-37C227394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372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6941-1E3C-A34D-AE13-E3950C17D00A}" type="datetimeFigureOut">
              <a:rPr lang="en-US" smtClean="0"/>
              <a:t>1/12/25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A61A8-BC30-7445-B4B1-37C227394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585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6941-1E3C-A34D-AE13-E3950C17D00A}" type="datetimeFigureOut">
              <a:rPr lang="en-US" smtClean="0"/>
              <a:t>1/12/25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A61A8-BC30-7445-B4B1-37C227394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900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6941-1E3C-A34D-AE13-E3950C17D00A}" type="datetimeFigureOut">
              <a:rPr lang="en-US" smtClean="0"/>
              <a:t>1/12/25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A61A8-BC30-7445-B4B1-37C227394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09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6941-1E3C-A34D-AE13-E3950C17D00A}" type="datetimeFigureOut">
              <a:rPr lang="en-US" smtClean="0"/>
              <a:t>1/12/25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A61A8-BC30-7445-B4B1-37C227394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413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76941-1E3C-A34D-AE13-E3950C17D00A}" type="datetimeFigureOut">
              <a:rPr lang="en-US" smtClean="0"/>
              <a:t>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A61A8-BC30-7445-B4B1-37C227394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688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7899"/>
            <a:ext cx="11114313" cy="739094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accent1"/>
                </a:solidFill>
              </a:rPr>
              <a:t>Executive Summary</a:t>
            </a:r>
            <a:endParaRPr lang="en-US" sz="4400" b="1" dirty="0">
              <a:solidFill>
                <a:schemeClr val="accen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483" y="1098444"/>
            <a:ext cx="11815281" cy="5374276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/>
              <a:t>Turbomachinery Engineering is striving to serve the energy transition market by cultivating technical knowledge, high-quality equipment suppliers, system integration, finance, expert consulting, and effective leadership.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/>
              <a:t>To eliminate </a:t>
            </a:r>
            <a:r>
              <a:rPr lang="en-US" sz="2800" dirty="0"/>
              <a:t>c</a:t>
            </a:r>
            <a:r>
              <a:rPr lang="en-US" sz="2800" dirty="0" smtClean="0"/>
              <a:t>arbon footprint the company is forging ahead, pending funding, with the development of electricity producing system with </a:t>
            </a:r>
            <a:r>
              <a:rPr lang="en-US" sz="2800" dirty="0" smtClean="0"/>
              <a:t>Oxygen as process fluid, Oxygen is obtained </a:t>
            </a:r>
            <a:r>
              <a:rPr lang="en-US" sz="2800" dirty="0" smtClean="0"/>
              <a:t>via </a:t>
            </a:r>
            <a:r>
              <a:rPr lang="en-US" sz="2800" dirty="0" smtClean="0">
                <a:solidFill>
                  <a:srgbClr val="FF0000"/>
                </a:solidFill>
              </a:rPr>
              <a:t>Air Separation Unit(s) </a:t>
            </a:r>
            <a:r>
              <a:rPr lang="en-US" sz="2800" dirty="0" smtClean="0"/>
              <a:t>which separate air into Oxygen (O2) and Nitrogen (N2</a:t>
            </a:r>
            <a:r>
              <a:rPr lang="en-US" sz="2800" dirty="0" smtClean="0"/>
              <a:t>). O2 </a:t>
            </a:r>
            <a:r>
              <a:rPr lang="en-US" sz="2800" dirty="0" smtClean="0"/>
              <a:t>is utilized as fuel assisted by small amount of hydrocarbon for continuous burning, while N2 is released into the atmosphere. </a:t>
            </a:r>
            <a:endParaRPr lang="en-US" sz="2800" dirty="0" smtClean="0"/>
          </a:p>
          <a:p>
            <a:pPr algn="just"/>
            <a:endParaRPr lang="en-US" sz="2800" dirty="0"/>
          </a:p>
          <a:p>
            <a:pPr algn="just"/>
            <a:r>
              <a:rPr lang="en-US" sz="2800" dirty="0" smtClean="0"/>
              <a:t>When </a:t>
            </a:r>
            <a:r>
              <a:rPr lang="en-US" sz="2800" dirty="0" smtClean="0"/>
              <a:t>expanded via </a:t>
            </a:r>
            <a:r>
              <a:rPr lang="en-US" sz="2800" dirty="0" err="1">
                <a:solidFill>
                  <a:srgbClr val="FF0000"/>
                </a:solidFill>
              </a:rPr>
              <a:t>M</a:t>
            </a:r>
            <a:r>
              <a:rPr lang="en-US" sz="2800" dirty="0" err="1" smtClean="0">
                <a:solidFill>
                  <a:srgbClr val="FF0000"/>
                </a:solidFill>
              </a:rPr>
              <a:t>icroturbine</a:t>
            </a:r>
            <a:r>
              <a:rPr lang="en-US" sz="2800" dirty="0" smtClean="0">
                <a:solidFill>
                  <a:srgbClr val="FF0000"/>
                </a:solidFill>
              </a:rPr>
              <a:t>(s)</a:t>
            </a:r>
            <a:r>
              <a:rPr lang="en-US" sz="2800" dirty="0" smtClean="0"/>
              <a:t>, high temperature-and-pressure Oxygen creates significant quantity of power, more than any other element.</a:t>
            </a:r>
          </a:p>
        </p:txBody>
      </p:sp>
    </p:spTree>
    <p:extLst>
      <p:ext uri="{BB962C8B-B14F-4D97-AF65-F5344CB8AC3E}">
        <p14:creationId xmlns:p14="http://schemas.microsoft.com/office/powerpoint/2010/main" val="1247945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0726" y="185089"/>
            <a:ext cx="11114313" cy="739094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accent1"/>
                </a:solidFill>
              </a:rPr>
              <a:t>New Energy System</a:t>
            </a:r>
            <a:endParaRPr lang="en-US" sz="4400" b="1" dirty="0">
              <a:solidFill>
                <a:schemeClr val="accent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B1EB255-7175-454B-97CB-1959D7CC2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955" y="3863083"/>
            <a:ext cx="6650666" cy="2673979"/>
          </a:xfrm>
          <a:prstGeom prst="rect">
            <a:avLst/>
          </a:prstGeom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xmlns="" id="{8631CE7B-DA86-4CE3-ACD1-A696EF01334A}"/>
              </a:ext>
            </a:extLst>
          </p:cNvPr>
          <p:cNvSpPr txBox="1">
            <a:spLocks noChangeArrowheads="1"/>
          </p:cNvSpPr>
          <p:nvPr/>
        </p:nvSpPr>
        <p:spPr>
          <a:xfrm>
            <a:off x="476632" y="924183"/>
            <a:ext cx="11496783" cy="276424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just"/>
            <a:r>
              <a:rPr lang="en-US" dirty="0" smtClean="0">
                <a:solidFill>
                  <a:schemeClr val="tx1"/>
                </a:solidFill>
              </a:rPr>
              <a:t>ASU’s consumes outside air, separates air into O2 and N2, While </a:t>
            </a:r>
            <a:r>
              <a:rPr lang="en-US" dirty="0" err="1" smtClean="0">
                <a:solidFill>
                  <a:schemeClr val="tx1"/>
                </a:solidFill>
              </a:rPr>
              <a:t>Microturbine</a:t>
            </a:r>
            <a:r>
              <a:rPr lang="en-US" dirty="0" smtClean="0">
                <a:solidFill>
                  <a:schemeClr val="tx1"/>
                </a:solidFill>
              </a:rPr>
              <a:t>(s) burns high temperature-and-pressure O2 fuel assisted by igniting hydrocarbon to produce electricity.</a:t>
            </a:r>
          </a:p>
          <a:p>
            <a:pPr algn="just"/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Can be deployed </a:t>
            </a:r>
            <a:r>
              <a:rPr lang="en-US" dirty="0" smtClean="0">
                <a:solidFill>
                  <a:schemeClr val="tx1"/>
                </a:solidFill>
              </a:rPr>
              <a:t>anywhere, </a:t>
            </a:r>
            <a:r>
              <a:rPr lang="en-US" dirty="0" smtClean="0">
                <a:solidFill>
                  <a:schemeClr val="tx1"/>
                </a:solidFill>
              </a:rPr>
              <a:t>onsite or onboard ships etc.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747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3346" y="293179"/>
            <a:ext cx="11343392" cy="726758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accent1"/>
                </a:solidFill>
              </a:rPr>
              <a:t>System Basic Architecture </a:t>
            </a:r>
            <a:endParaRPr lang="en-US" sz="4400" b="1" dirty="0">
              <a:solidFill>
                <a:schemeClr val="accen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346" y="832207"/>
            <a:ext cx="11724346" cy="5794624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965244" y="1606955"/>
            <a:ext cx="1840962" cy="707886"/>
          </a:xfrm>
          <a:prstGeom prst="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 ASU(s)</a:t>
            </a:r>
            <a:endParaRPr lang="en-US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044543" y="5251046"/>
            <a:ext cx="3640997" cy="707886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4000" b="1" dirty="0" err="1" smtClean="0"/>
              <a:t>Microturbine</a:t>
            </a:r>
            <a:r>
              <a:rPr lang="en-US" sz="4000" b="1" dirty="0" smtClean="0"/>
              <a:t> (s)</a:t>
            </a:r>
            <a:endParaRPr lang="en-US" sz="4000" b="1" dirty="0"/>
          </a:p>
        </p:txBody>
      </p:sp>
      <p:sp>
        <p:nvSpPr>
          <p:cNvPr id="11" name="Down Arrow 10"/>
          <p:cNvSpPr/>
          <p:nvPr/>
        </p:nvSpPr>
        <p:spPr>
          <a:xfrm rot="16200000">
            <a:off x="7784367" y="5219776"/>
            <a:ext cx="827728" cy="770425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232171" y="3238208"/>
            <a:ext cx="3126768" cy="132343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Burning</a:t>
            </a:r>
          </a:p>
          <a:p>
            <a:r>
              <a:rPr lang="en-US" sz="4000" b="1" dirty="0" smtClean="0"/>
              <a:t>Chamber</a:t>
            </a:r>
            <a:endParaRPr lang="en-US" sz="4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8720209" y="5213385"/>
            <a:ext cx="25146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Electricity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20690" y="1620322"/>
            <a:ext cx="9204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</a:rPr>
              <a:t>AIR</a:t>
            </a:r>
            <a:endParaRPr lang="en-US" sz="4000" b="1" dirty="0">
              <a:solidFill>
                <a:srgbClr val="7030A0"/>
              </a:solidFill>
            </a:endParaRPr>
          </a:p>
        </p:txBody>
      </p:sp>
      <p:sp>
        <p:nvSpPr>
          <p:cNvPr id="27" name="Up Arrow 26"/>
          <p:cNvSpPr/>
          <p:nvPr/>
        </p:nvSpPr>
        <p:spPr>
          <a:xfrm rot="5400000">
            <a:off x="6930602" y="1731670"/>
            <a:ext cx="380545" cy="416617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Down Arrow 21"/>
          <p:cNvSpPr/>
          <p:nvPr/>
        </p:nvSpPr>
        <p:spPr>
          <a:xfrm rot="3775296">
            <a:off x="7505274" y="2312782"/>
            <a:ext cx="563083" cy="1808731"/>
          </a:xfrm>
          <a:prstGeom prst="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1439180" y="5075424"/>
            <a:ext cx="185499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Exhaust</a:t>
            </a:r>
          </a:p>
          <a:p>
            <a:r>
              <a:rPr lang="en-US" sz="4000" b="1" dirty="0" smtClean="0">
                <a:solidFill>
                  <a:srgbClr val="0070C0"/>
                </a:solidFill>
              </a:rPr>
              <a:t>Cold O2</a:t>
            </a:r>
            <a:endParaRPr lang="en-US" sz="4000" b="1" dirty="0">
              <a:solidFill>
                <a:srgbClr val="0070C0"/>
              </a:solidFill>
            </a:endParaRPr>
          </a:p>
        </p:txBody>
      </p:sp>
      <p:sp>
        <p:nvSpPr>
          <p:cNvPr id="31" name="Up Arrow 30"/>
          <p:cNvSpPr/>
          <p:nvPr/>
        </p:nvSpPr>
        <p:spPr>
          <a:xfrm rot="5400000">
            <a:off x="4362917" y="1660021"/>
            <a:ext cx="380545" cy="628488"/>
          </a:xfrm>
          <a:prstGeom prst="up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7297452" y="1606955"/>
            <a:ext cx="7761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N</a:t>
            </a:r>
            <a:r>
              <a:rPr lang="en-US" sz="4000" b="1" dirty="0" smtClean="0"/>
              <a:t>2</a:t>
            </a:r>
            <a:endParaRPr lang="en-US" sz="4000" b="1" dirty="0"/>
          </a:p>
        </p:txBody>
      </p:sp>
      <p:sp>
        <p:nvSpPr>
          <p:cNvPr id="33" name="Down Arrow 32"/>
          <p:cNvSpPr/>
          <p:nvPr/>
        </p:nvSpPr>
        <p:spPr>
          <a:xfrm>
            <a:off x="5523480" y="2352437"/>
            <a:ext cx="544150" cy="8074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Down Arrow 33"/>
          <p:cNvSpPr/>
          <p:nvPr/>
        </p:nvSpPr>
        <p:spPr>
          <a:xfrm>
            <a:off x="5461444" y="4561647"/>
            <a:ext cx="558176" cy="6518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Down Arrow 34"/>
          <p:cNvSpPr/>
          <p:nvPr/>
        </p:nvSpPr>
        <p:spPr>
          <a:xfrm rot="5400000">
            <a:off x="3417873" y="5334283"/>
            <a:ext cx="484632" cy="5414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8583444" y="2339518"/>
            <a:ext cx="233390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/>
              <a:t>Ignitor</a:t>
            </a:r>
          </a:p>
          <a:p>
            <a:pPr algn="ctr"/>
            <a:r>
              <a:rPr lang="en-US" sz="2000" b="1" dirty="0" smtClean="0"/>
              <a:t>(little Hydrocarbon)</a:t>
            </a:r>
            <a:r>
              <a:rPr lang="en-US" sz="2000" dirty="0" smtClean="0"/>
              <a:t> </a:t>
            </a:r>
          </a:p>
        </p:txBody>
      </p:sp>
      <p:sp>
        <p:nvSpPr>
          <p:cNvPr id="17" name="Cloud 16"/>
          <p:cNvSpPr/>
          <p:nvPr/>
        </p:nvSpPr>
        <p:spPr>
          <a:xfrm>
            <a:off x="6237599" y="3517506"/>
            <a:ext cx="725322" cy="504289"/>
          </a:xfrm>
          <a:prstGeom prst="cloud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6091631" y="2438947"/>
            <a:ext cx="7906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solidFill>
                  <a:srgbClr val="0070C0"/>
                </a:solidFill>
              </a:rPr>
              <a:t>O2</a:t>
            </a:r>
            <a:endParaRPr lang="en-US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75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0452" y="185089"/>
            <a:ext cx="11114313" cy="739094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accent1"/>
                </a:solidFill>
              </a:rPr>
              <a:t>New Energy System</a:t>
            </a:r>
            <a:endParaRPr lang="en-US" sz="4400" b="1" dirty="0">
              <a:solidFill>
                <a:schemeClr val="accent1"/>
              </a:solidFill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xmlns="" id="{8631CE7B-DA86-4CE3-ACD1-A696EF01334A}"/>
              </a:ext>
            </a:extLst>
          </p:cNvPr>
          <p:cNvSpPr txBox="1">
            <a:spLocks noChangeArrowheads="1"/>
          </p:cNvSpPr>
          <p:nvPr/>
        </p:nvSpPr>
        <p:spPr>
          <a:xfrm>
            <a:off x="442645" y="1211859"/>
            <a:ext cx="11547296" cy="4932087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just"/>
            <a:r>
              <a:rPr lang="en-US" dirty="0" smtClean="0">
                <a:solidFill>
                  <a:schemeClr val="tx1"/>
                </a:solidFill>
              </a:rPr>
              <a:t>Harvests air to produce electricity by </a:t>
            </a:r>
            <a:r>
              <a:rPr lang="en-US" dirty="0" smtClean="0">
                <a:solidFill>
                  <a:srgbClr val="FF0000"/>
                </a:solidFill>
              </a:rPr>
              <a:t>integrating 2 engineered products:</a:t>
            </a:r>
          </a:p>
          <a:p>
            <a:pPr algn="just"/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Air Separation </a:t>
            </a:r>
            <a:r>
              <a:rPr lang="en-US" dirty="0">
                <a:solidFill>
                  <a:srgbClr val="FF0000"/>
                </a:solidFill>
              </a:rPr>
              <a:t>Unit </a:t>
            </a:r>
            <a:r>
              <a:rPr lang="en-US" dirty="0" smtClean="0">
                <a:solidFill>
                  <a:srgbClr val="FF0000"/>
                </a:solidFill>
              </a:rPr>
              <a:t>(ASU</a:t>
            </a:r>
            <a:r>
              <a:rPr lang="en-US" dirty="0">
                <a:solidFill>
                  <a:srgbClr val="FF0000"/>
                </a:solidFill>
              </a:rPr>
              <a:t>) </a:t>
            </a:r>
            <a:r>
              <a:rPr lang="en-US" dirty="0" smtClean="0">
                <a:solidFill>
                  <a:schemeClr val="tx1"/>
                </a:solidFill>
              </a:rPr>
              <a:t>to separate </a:t>
            </a:r>
            <a:r>
              <a:rPr lang="en-US" dirty="0">
                <a:solidFill>
                  <a:schemeClr val="tx1"/>
                </a:solidFill>
              </a:rPr>
              <a:t>air and produce </a:t>
            </a:r>
            <a:r>
              <a:rPr lang="en-US" dirty="0" smtClean="0">
                <a:solidFill>
                  <a:schemeClr val="tx1"/>
                </a:solidFill>
              </a:rPr>
              <a:t>Oxygen.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err="1" smtClean="0">
                <a:solidFill>
                  <a:srgbClr val="FF0000"/>
                </a:solidFill>
              </a:rPr>
              <a:t>Microturbine</a:t>
            </a:r>
            <a:r>
              <a:rPr lang="en-US" dirty="0" smtClean="0">
                <a:solidFill>
                  <a:srgbClr val="FF0000"/>
                </a:solidFill>
              </a:rPr>
              <a:t> (MT)</a:t>
            </a:r>
            <a:r>
              <a:rPr lang="en-US" dirty="0" smtClean="0">
                <a:solidFill>
                  <a:schemeClr val="tx1"/>
                </a:solidFill>
              </a:rPr>
              <a:t> to accept high pressure-and-temperature Oxygen which, in turn, cause high-speed rotation, thus converting input energy </a:t>
            </a:r>
            <a:r>
              <a:rPr lang="en-US" dirty="0">
                <a:solidFill>
                  <a:schemeClr val="tx1"/>
                </a:solidFill>
              </a:rPr>
              <a:t>into electricity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Relative to other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elements, O2 creates huge amount of power when expanded.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Series or parallel arrangements, of ASU’s </a:t>
            </a:r>
            <a:r>
              <a:rPr lang="en-US" dirty="0" smtClean="0">
                <a:solidFill>
                  <a:schemeClr val="tx1"/>
                </a:solidFill>
              </a:rPr>
              <a:t>and/or </a:t>
            </a:r>
            <a:r>
              <a:rPr lang="en-US" dirty="0" err="1" smtClean="0">
                <a:solidFill>
                  <a:schemeClr val="tx1"/>
                </a:solidFill>
              </a:rPr>
              <a:t>Microturbines</a:t>
            </a:r>
            <a:r>
              <a:rPr lang="en-US" dirty="0" smtClean="0">
                <a:solidFill>
                  <a:schemeClr val="tx1"/>
                </a:solidFill>
              </a:rPr>
              <a:t> (MT’s), are possible </a:t>
            </a:r>
            <a:r>
              <a:rPr lang="en-US" dirty="0" smtClean="0">
                <a:solidFill>
                  <a:schemeClr val="tx1"/>
                </a:solidFill>
              </a:rPr>
              <a:t>depending </a:t>
            </a:r>
            <a:r>
              <a:rPr lang="en-US" dirty="0" smtClean="0">
                <a:solidFill>
                  <a:schemeClr val="tx1"/>
                </a:solidFill>
              </a:rPr>
              <a:t>on power requirements.</a:t>
            </a:r>
          </a:p>
        </p:txBody>
      </p:sp>
    </p:spTree>
    <p:extLst>
      <p:ext uri="{BB962C8B-B14F-4D97-AF65-F5344CB8AC3E}">
        <p14:creationId xmlns:p14="http://schemas.microsoft.com/office/powerpoint/2010/main" val="1932726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4309" y="91240"/>
            <a:ext cx="11343392" cy="944209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accent1"/>
                </a:solidFill>
              </a:rPr>
              <a:t>Large Power System Architecture </a:t>
            </a:r>
            <a:endParaRPr lang="en-US" sz="4400" b="1" dirty="0">
              <a:solidFill>
                <a:schemeClr val="accen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346" y="797418"/>
            <a:ext cx="11724346" cy="5794624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46860" y="2575541"/>
            <a:ext cx="5075874" cy="707886"/>
          </a:xfrm>
          <a:prstGeom prst="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ASU1   ASU2   ASU3   </a:t>
            </a:r>
            <a:r>
              <a:rPr lang="mr-IN" sz="4000" b="1" dirty="0" smtClean="0"/>
              <a:t>…</a:t>
            </a:r>
            <a:endParaRPr lang="en-US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146861" y="4172660"/>
            <a:ext cx="5215306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 MT1     MT2    MT3</a:t>
            </a:r>
            <a:r>
              <a:rPr lang="mr-IN" sz="4000" b="1" dirty="0" smtClean="0"/>
              <a:t>…</a:t>
            </a:r>
            <a:r>
              <a:rPr lang="en-US" sz="4000" b="1" dirty="0" smtClean="0"/>
              <a:t>.   </a:t>
            </a:r>
            <a:endParaRPr lang="en-US" sz="4000" b="1" dirty="0"/>
          </a:p>
        </p:txBody>
      </p:sp>
      <p:sp>
        <p:nvSpPr>
          <p:cNvPr id="11" name="Down Arrow 10"/>
          <p:cNvSpPr/>
          <p:nvPr/>
        </p:nvSpPr>
        <p:spPr>
          <a:xfrm>
            <a:off x="2570752" y="4965868"/>
            <a:ext cx="656180" cy="770425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359888" y="5787607"/>
            <a:ext cx="47892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Electricity 1, 2, 3, </a:t>
            </a:r>
            <a:r>
              <a:rPr lang="mr-IN" sz="4400" b="1" dirty="0" smtClean="0">
                <a:solidFill>
                  <a:srgbClr val="FF0000"/>
                </a:solidFill>
              </a:rPr>
              <a:t>…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45248" y="1444367"/>
            <a:ext cx="9204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</a:rPr>
              <a:t>AIR</a:t>
            </a:r>
            <a:endParaRPr lang="en-US" sz="4000" b="1" dirty="0">
              <a:solidFill>
                <a:srgbClr val="7030A0"/>
              </a:solidFill>
            </a:endParaRPr>
          </a:p>
        </p:txBody>
      </p:sp>
      <p:sp>
        <p:nvSpPr>
          <p:cNvPr id="27" name="Up Arrow 26"/>
          <p:cNvSpPr/>
          <p:nvPr/>
        </p:nvSpPr>
        <p:spPr>
          <a:xfrm rot="5400000">
            <a:off x="7259401" y="2770391"/>
            <a:ext cx="380545" cy="416617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651257" y="3245008"/>
            <a:ext cx="8313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O2</a:t>
            </a:r>
            <a:endParaRPr lang="en-US" sz="4000" b="1" dirty="0">
              <a:solidFill>
                <a:srgbClr val="0070C0"/>
              </a:solidFill>
            </a:endParaRPr>
          </a:p>
        </p:txBody>
      </p:sp>
      <p:sp>
        <p:nvSpPr>
          <p:cNvPr id="31" name="Up Arrow 30"/>
          <p:cNvSpPr/>
          <p:nvPr/>
        </p:nvSpPr>
        <p:spPr>
          <a:xfrm rot="10800000">
            <a:off x="2547700" y="2010045"/>
            <a:ext cx="380545" cy="549754"/>
          </a:xfrm>
          <a:prstGeom prst="up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7699088" y="2605766"/>
            <a:ext cx="7761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N</a:t>
            </a:r>
            <a:r>
              <a:rPr lang="en-US" sz="4000" b="1" dirty="0" smtClean="0"/>
              <a:t>2</a:t>
            </a:r>
            <a:endParaRPr lang="en-US" sz="4000" b="1" dirty="0"/>
          </a:p>
        </p:txBody>
      </p:sp>
      <p:sp>
        <p:nvSpPr>
          <p:cNvPr id="33" name="Down Arrow 32"/>
          <p:cNvSpPr/>
          <p:nvPr/>
        </p:nvSpPr>
        <p:spPr>
          <a:xfrm>
            <a:off x="5570887" y="3283427"/>
            <a:ext cx="484632" cy="8139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Down Arrow 34"/>
          <p:cNvSpPr/>
          <p:nvPr/>
        </p:nvSpPr>
        <p:spPr>
          <a:xfrm rot="16200000">
            <a:off x="7398259" y="4350396"/>
            <a:ext cx="484632" cy="3818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5072123" y="2595779"/>
            <a:ext cx="1655" cy="687649"/>
          </a:xfrm>
          <a:prstGeom prst="line">
            <a:avLst/>
          </a:prstGeom>
          <a:ln w="127000">
            <a:solidFill>
              <a:srgbClr val="0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589712" y="2595779"/>
            <a:ext cx="0" cy="678495"/>
          </a:xfrm>
          <a:prstGeom prst="line">
            <a:avLst/>
          </a:prstGeom>
          <a:ln w="127000">
            <a:solidFill>
              <a:srgbClr val="0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6591301" y="2595779"/>
            <a:ext cx="396" cy="690504"/>
          </a:xfrm>
          <a:prstGeom prst="line">
            <a:avLst/>
          </a:prstGeom>
          <a:ln w="127000">
            <a:solidFill>
              <a:srgbClr val="0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" name="Down Arrow 46"/>
          <p:cNvSpPr/>
          <p:nvPr/>
        </p:nvSpPr>
        <p:spPr>
          <a:xfrm>
            <a:off x="2656526" y="3278148"/>
            <a:ext cx="484632" cy="7878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Down Arrow 47"/>
          <p:cNvSpPr/>
          <p:nvPr/>
        </p:nvSpPr>
        <p:spPr>
          <a:xfrm>
            <a:off x="4092225" y="3296469"/>
            <a:ext cx="484632" cy="8204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2286293" y="1444367"/>
            <a:ext cx="9204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</a:rPr>
              <a:t>AIR</a:t>
            </a:r>
            <a:endParaRPr lang="en-US" sz="4000" b="1" dirty="0">
              <a:solidFill>
                <a:srgbClr val="7030A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402070" y="1420617"/>
            <a:ext cx="9204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</a:rPr>
              <a:t>AIR</a:t>
            </a:r>
            <a:endParaRPr lang="en-US" sz="4000" b="1" dirty="0">
              <a:solidFill>
                <a:srgbClr val="7030A0"/>
              </a:solidFill>
            </a:endParaRPr>
          </a:p>
        </p:txBody>
      </p:sp>
      <p:sp>
        <p:nvSpPr>
          <p:cNvPr id="52" name="Up Arrow 51"/>
          <p:cNvSpPr/>
          <p:nvPr/>
        </p:nvSpPr>
        <p:spPr>
          <a:xfrm rot="10800000">
            <a:off x="4115195" y="2018007"/>
            <a:ext cx="380545" cy="557532"/>
          </a:xfrm>
          <a:prstGeom prst="up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3260883" y="3244990"/>
            <a:ext cx="8313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O2</a:t>
            </a:r>
            <a:endParaRPr lang="en-US" sz="4000" b="1" dirty="0">
              <a:solidFill>
                <a:srgbClr val="0070C0"/>
              </a:solidFill>
            </a:endParaRPr>
          </a:p>
        </p:txBody>
      </p:sp>
      <p:sp>
        <p:nvSpPr>
          <p:cNvPr id="54" name="Up Arrow 53"/>
          <p:cNvSpPr/>
          <p:nvPr/>
        </p:nvSpPr>
        <p:spPr>
          <a:xfrm rot="10800000">
            <a:off x="5685733" y="1996531"/>
            <a:ext cx="380545" cy="563268"/>
          </a:xfrm>
          <a:prstGeom prst="up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8424795" y="1035450"/>
            <a:ext cx="312290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Parallel Structure</a:t>
            </a:r>
          </a:p>
          <a:p>
            <a:r>
              <a:rPr lang="en-US" sz="3200" b="1" dirty="0" smtClean="0"/>
              <a:t>When Need Be </a:t>
            </a:r>
            <a:endParaRPr lang="en-US" sz="3200" b="1" dirty="0"/>
          </a:p>
        </p:txBody>
      </p:sp>
      <p:cxnSp>
        <p:nvCxnSpPr>
          <p:cNvPr id="40" name="Straight Connector 39"/>
          <p:cNvCxnSpPr/>
          <p:nvPr/>
        </p:nvCxnSpPr>
        <p:spPr>
          <a:xfrm>
            <a:off x="3589712" y="4202051"/>
            <a:ext cx="0" cy="678495"/>
          </a:xfrm>
          <a:prstGeom prst="line">
            <a:avLst/>
          </a:prstGeom>
          <a:ln w="127000">
            <a:solidFill>
              <a:srgbClr val="0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073778" y="4202051"/>
            <a:ext cx="0" cy="678495"/>
          </a:xfrm>
          <a:prstGeom prst="line">
            <a:avLst/>
          </a:prstGeom>
          <a:ln w="127000">
            <a:solidFill>
              <a:srgbClr val="0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6" name="Down Arrow 45"/>
          <p:cNvSpPr/>
          <p:nvPr/>
        </p:nvSpPr>
        <p:spPr>
          <a:xfrm>
            <a:off x="3995077" y="4936245"/>
            <a:ext cx="656180" cy="770425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Down Arrow 50"/>
          <p:cNvSpPr/>
          <p:nvPr/>
        </p:nvSpPr>
        <p:spPr>
          <a:xfrm>
            <a:off x="5604338" y="4931860"/>
            <a:ext cx="656180" cy="770425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7817403" y="4187354"/>
            <a:ext cx="19221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Cold O2</a:t>
            </a:r>
            <a:endParaRPr lang="en-US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11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17332" y="220839"/>
            <a:ext cx="7899971" cy="820065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accent1"/>
                </a:solidFill>
              </a:rPr>
              <a:t>Existing ASU </a:t>
            </a:r>
            <a:r>
              <a:rPr lang="en-US" sz="4400" b="1" dirty="0" smtClean="0">
                <a:solidFill>
                  <a:schemeClr val="accent1"/>
                </a:solidFill>
              </a:rPr>
              <a:t>Process &amp; Hardware</a:t>
            </a:r>
            <a:endParaRPr lang="en-US" sz="4400" b="1" dirty="0">
              <a:solidFill>
                <a:srgbClr val="00B050"/>
              </a:solidFill>
            </a:endParaRPr>
          </a:p>
        </p:txBody>
      </p:sp>
      <p:sp>
        <p:nvSpPr>
          <p:cNvPr id="3" name="AutoShape 1" descr="hiturbo"/>
          <p:cNvSpPr>
            <a:spLocks noChangeAspect="1" noChangeArrowheads="1"/>
          </p:cNvSpPr>
          <p:nvPr/>
        </p:nvSpPr>
        <p:spPr bwMode="auto">
          <a:xfrm flipV="1">
            <a:off x="76200" y="220839"/>
            <a:ext cx="304800" cy="304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9328" y="1516508"/>
            <a:ext cx="4011345" cy="401134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629881"/>
            <a:ext cx="7848266" cy="389797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94090" y="5707836"/>
            <a:ext cx="7807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PSA (Pressure Swing Adsorption) </a:t>
            </a:r>
            <a:r>
              <a:rPr lang="en-US" sz="2800" b="1" smtClean="0"/>
              <a:t>Oxygen Generator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721886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04317" y="180439"/>
            <a:ext cx="8989031" cy="739094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accent1"/>
                </a:solidFill>
              </a:rPr>
              <a:t>Example </a:t>
            </a:r>
            <a:r>
              <a:rPr lang="en-US" sz="4400" b="1" dirty="0" smtClean="0">
                <a:solidFill>
                  <a:schemeClr val="accent1"/>
                </a:solidFill>
              </a:rPr>
              <a:t>of Existing </a:t>
            </a:r>
            <a:r>
              <a:rPr lang="en-US" sz="4400" b="1" dirty="0" err="1" smtClean="0">
                <a:solidFill>
                  <a:schemeClr val="accent1"/>
                </a:solidFill>
              </a:rPr>
              <a:t>Microturbine</a:t>
            </a:r>
            <a:endParaRPr lang="en-US" sz="4400" b="1" dirty="0">
              <a:solidFill>
                <a:srgbClr val="00B050"/>
              </a:solidFill>
            </a:endParaRPr>
          </a:p>
        </p:txBody>
      </p:sp>
      <p:sp>
        <p:nvSpPr>
          <p:cNvPr id="3" name="AutoShape 1" descr="hiturbo"/>
          <p:cNvSpPr>
            <a:spLocks noChangeAspect="1" noChangeArrowheads="1"/>
          </p:cNvSpPr>
          <p:nvPr/>
        </p:nvSpPr>
        <p:spPr bwMode="auto">
          <a:xfrm flipV="1">
            <a:off x="0" y="304799"/>
            <a:ext cx="304800" cy="304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8181" y="1175715"/>
            <a:ext cx="4968363" cy="434731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856216" y="5867219"/>
            <a:ext cx="63327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/>
              <a:t>Oxygen </a:t>
            </a:r>
            <a:r>
              <a:rPr lang="en-US" sz="3600" b="1" dirty="0" smtClean="0"/>
              <a:t>will be the </a:t>
            </a:r>
            <a:r>
              <a:rPr lang="en-US" sz="3600" b="1" dirty="0" smtClean="0"/>
              <a:t> process fluid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107007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26087" y="268996"/>
            <a:ext cx="4613096" cy="739094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0070C0"/>
                </a:solidFill>
              </a:rPr>
              <a:t>System Novelties</a:t>
            </a:r>
            <a:endParaRPr lang="en-US" sz="4400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8643" y="1213573"/>
            <a:ext cx="11260476" cy="5218049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3000" dirty="0" smtClean="0">
                <a:solidFill>
                  <a:srgbClr val="002060"/>
                </a:solidFill>
              </a:rPr>
              <a:t>New &amp; Unique:  </a:t>
            </a:r>
          </a:p>
          <a:p>
            <a:pPr algn="l"/>
            <a:r>
              <a:rPr lang="en-US" sz="3000" dirty="0">
                <a:solidFill>
                  <a:srgbClr val="002060"/>
                </a:solidFill>
              </a:rPr>
              <a:t> </a:t>
            </a:r>
            <a:r>
              <a:rPr lang="en-US" sz="3000" dirty="0" smtClean="0">
                <a:solidFill>
                  <a:srgbClr val="002060"/>
                </a:solidFill>
              </a:rPr>
              <a:t>                            </a:t>
            </a:r>
            <a:r>
              <a:rPr lang="en-US" sz="3000" dirty="0">
                <a:solidFill>
                  <a:srgbClr val="002060"/>
                </a:solidFill>
              </a:rPr>
              <a:t>C</a:t>
            </a:r>
            <a:r>
              <a:rPr lang="en-US" sz="3000" dirty="0" smtClean="0">
                <a:solidFill>
                  <a:srgbClr val="002060"/>
                </a:solidFill>
              </a:rPr>
              <a:t>arbon footprint eliminator.</a:t>
            </a:r>
          </a:p>
          <a:p>
            <a:pPr algn="l"/>
            <a:r>
              <a:rPr lang="en-US" sz="3000" dirty="0" smtClean="0">
                <a:solidFill>
                  <a:srgbClr val="002060"/>
                </a:solidFill>
              </a:rPr>
              <a:t>                            </a:t>
            </a:r>
          </a:p>
          <a:p>
            <a:pPr algn="l"/>
            <a:r>
              <a:rPr lang="en-US" sz="3000" dirty="0">
                <a:solidFill>
                  <a:srgbClr val="002060"/>
                </a:solidFill>
              </a:rPr>
              <a:t> </a:t>
            </a:r>
            <a:r>
              <a:rPr lang="en-US" sz="3000" dirty="0" smtClean="0">
                <a:solidFill>
                  <a:srgbClr val="002060"/>
                </a:solidFill>
              </a:rPr>
              <a:t>                            Overall architecture and thermal interplay of components.</a:t>
            </a:r>
          </a:p>
          <a:p>
            <a:pPr algn="l"/>
            <a:endParaRPr lang="en-US" sz="3000" dirty="0">
              <a:solidFill>
                <a:srgbClr val="002060"/>
              </a:solidFill>
            </a:endParaRPr>
          </a:p>
          <a:p>
            <a:pPr algn="l"/>
            <a:r>
              <a:rPr lang="en-US" sz="3000" dirty="0" smtClean="0">
                <a:solidFill>
                  <a:srgbClr val="002060"/>
                </a:solidFill>
              </a:rPr>
              <a:t>                             Design and functional communications of components. </a:t>
            </a:r>
          </a:p>
          <a:p>
            <a:pPr algn="l"/>
            <a:r>
              <a:rPr lang="en-US" sz="3000" dirty="0" smtClean="0">
                <a:solidFill>
                  <a:srgbClr val="002060"/>
                </a:solidFill>
              </a:rPr>
              <a:t>                           </a:t>
            </a:r>
          </a:p>
          <a:p>
            <a:pPr algn="l"/>
            <a:r>
              <a:rPr lang="en-US" sz="3000" dirty="0" smtClean="0">
                <a:solidFill>
                  <a:srgbClr val="002060"/>
                </a:solidFill>
              </a:rPr>
              <a:t>                             Integration method when parallel ASU’s and MT’s  </a:t>
            </a:r>
          </a:p>
          <a:p>
            <a:pPr algn="l"/>
            <a:r>
              <a:rPr lang="en-US" sz="3000" dirty="0">
                <a:solidFill>
                  <a:srgbClr val="002060"/>
                </a:solidFill>
              </a:rPr>
              <a:t> </a:t>
            </a:r>
            <a:r>
              <a:rPr lang="en-US" sz="3000" dirty="0" smtClean="0">
                <a:solidFill>
                  <a:srgbClr val="002060"/>
                </a:solidFill>
              </a:rPr>
              <a:t>                            configurations are required for high-power applications.</a:t>
            </a:r>
            <a:endParaRPr lang="en-US" sz="3000" dirty="0">
              <a:solidFill>
                <a:srgbClr val="002060"/>
              </a:solidFill>
            </a:endParaRPr>
          </a:p>
          <a:p>
            <a:pPr algn="l"/>
            <a:endParaRPr lang="en-US" sz="3000" dirty="0">
              <a:solidFill>
                <a:srgbClr val="002060"/>
              </a:solidFill>
            </a:endParaRPr>
          </a:p>
          <a:p>
            <a:pPr algn="l"/>
            <a:r>
              <a:rPr lang="en-US" sz="3000" dirty="0" smtClean="0">
                <a:solidFill>
                  <a:srgbClr val="002060"/>
                </a:solidFill>
              </a:rPr>
              <a:t>Patents </a:t>
            </a:r>
            <a:r>
              <a:rPr lang="en-US" sz="3000" dirty="0">
                <a:solidFill>
                  <a:srgbClr val="002060"/>
                </a:solidFill>
              </a:rPr>
              <a:t>to be submitted </a:t>
            </a:r>
            <a:r>
              <a:rPr lang="en-US" sz="3000" dirty="0" smtClean="0">
                <a:solidFill>
                  <a:srgbClr val="002060"/>
                </a:solidFill>
              </a:rPr>
              <a:t>during phase </a:t>
            </a:r>
            <a:r>
              <a:rPr lang="en-US" sz="3000" dirty="0" smtClean="0">
                <a:solidFill>
                  <a:srgbClr val="002060"/>
                </a:solidFill>
              </a:rPr>
              <a:t>1 (development, 2 year duration).</a:t>
            </a:r>
          </a:p>
          <a:p>
            <a:pPr algn="l"/>
            <a:r>
              <a:rPr lang="en-US" sz="3000" dirty="0" smtClean="0">
                <a:solidFill>
                  <a:srgbClr val="002060"/>
                </a:solidFill>
              </a:rPr>
              <a:t>P</a:t>
            </a:r>
            <a:r>
              <a:rPr lang="en-US" sz="3000" dirty="0" smtClean="0">
                <a:solidFill>
                  <a:srgbClr val="002060"/>
                </a:solidFill>
              </a:rPr>
              <a:t>roduction phase 2 (1 year after phase 1).</a:t>
            </a:r>
            <a:endParaRPr lang="en-US" sz="3000" dirty="0">
              <a:solidFill>
                <a:srgbClr val="002060"/>
              </a:solidFill>
            </a:endParaRPr>
          </a:p>
          <a:p>
            <a:endParaRPr lang="en-US" dirty="0"/>
          </a:p>
          <a:p>
            <a:pPr algn="l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04676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564" y="135432"/>
            <a:ext cx="11825555" cy="739094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0070C0"/>
                </a:solidFill>
              </a:rPr>
              <a:t>Business Novelties</a:t>
            </a:r>
            <a:endParaRPr lang="en-US" sz="4400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3434" y="1264945"/>
            <a:ext cx="11455685" cy="502284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rgbClr val="002060"/>
                </a:solidFill>
              </a:rPr>
              <a:t>A true carbon footprint eliminator.</a:t>
            </a:r>
          </a:p>
          <a:p>
            <a:pPr algn="l"/>
            <a:endParaRPr lang="en-US" sz="3600" dirty="0">
              <a:solidFill>
                <a:srgbClr val="002060"/>
              </a:solidFill>
            </a:endParaRPr>
          </a:p>
          <a:p>
            <a:pPr algn="l"/>
            <a:r>
              <a:rPr lang="en-US" sz="3600" dirty="0">
                <a:solidFill>
                  <a:srgbClr val="002060"/>
                </a:solidFill>
              </a:rPr>
              <a:t>Produces </a:t>
            </a:r>
            <a:r>
              <a:rPr lang="en-US" sz="3600" dirty="0" smtClean="0">
                <a:solidFill>
                  <a:srgbClr val="002060"/>
                </a:solidFill>
              </a:rPr>
              <a:t>low-cost electricity covering wide power spectrum.</a:t>
            </a:r>
          </a:p>
          <a:p>
            <a:pPr algn="l"/>
            <a:endParaRPr lang="en-US" sz="3600" dirty="0" smtClean="0">
              <a:solidFill>
                <a:srgbClr val="002060"/>
              </a:solidFill>
            </a:endParaRPr>
          </a:p>
          <a:p>
            <a:pPr algn="l"/>
            <a:r>
              <a:rPr lang="en-US" sz="3600" dirty="0" smtClean="0">
                <a:solidFill>
                  <a:srgbClr val="002060"/>
                </a:solidFill>
              </a:rPr>
              <a:t>Applicable </a:t>
            </a:r>
            <a:r>
              <a:rPr lang="en-US" sz="3600" dirty="0">
                <a:solidFill>
                  <a:srgbClr val="002060"/>
                </a:solidFill>
              </a:rPr>
              <a:t>to stationary and mobile applications</a:t>
            </a:r>
            <a:r>
              <a:rPr lang="en-US" sz="3600" dirty="0" smtClean="0">
                <a:solidFill>
                  <a:srgbClr val="002060"/>
                </a:solidFill>
              </a:rPr>
              <a:t>.</a:t>
            </a:r>
          </a:p>
          <a:p>
            <a:pPr algn="l"/>
            <a:endParaRPr lang="en-US" sz="3600" dirty="0">
              <a:solidFill>
                <a:srgbClr val="002060"/>
              </a:solidFill>
            </a:endParaRPr>
          </a:p>
          <a:p>
            <a:pPr algn="l"/>
            <a:r>
              <a:rPr lang="en-US" sz="3600" dirty="0" smtClean="0">
                <a:solidFill>
                  <a:srgbClr val="002060"/>
                </a:solidFill>
              </a:rPr>
              <a:t>Replaces existing carbon emission products such as coal power </a:t>
            </a:r>
            <a:r>
              <a:rPr lang="en-US" sz="3600" dirty="0" smtClean="0">
                <a:solidFill>
                  <a:srgbClr val="002060"/>
                </a:solidFill>
              </a:rPr>
              <a:t>plants</a:t>
            </a:r>
            <a:r>
              <a:rPr lang="en-US" sz="3600" dirty="0">
                <a:solidFill>
                  <a:srgbClr val="002060"/>
                </a:solidFill>
              </a:rPr>
              <a:t>.</a:t>
            </a:r>
            <a:endParaRPr lang="en-US" sz="36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800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1491</TotalTime>
  <Words>436</Words>
  <Application>Microsoft Macintosh PowerPoint</Application>
  <PresentationFormat>Widescreen</PresentationFormat>
  <Paragraphs>71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Calibri Light</vt:lpstr>
      <vt:lpstr>Mangal</vt:lpstr>
      <vt:lpstr>Arial</vt:lpstr>
      <vt:lpstr>Office Theme</vt:lpstr>
      <vt:lpstr>Executive Summary</vt:lpstr>
      <vt:lpstr>New Energy System</vt:lpstr>
      <vt:lpstr>System Basic Architecture </vt:lpstr>
      <vt:lpstr>New Energy System</vt:lpstr>
      <vt:lpstr>Large Power System Architecture </vt:lpstr>
      <vt:lpstr>Existing ASU Process &amp; Hardware</vt:lpstr>
      <vt:lpstr>Example of Existing Microturbine</vt:lpstr>
      <vt:lpstr>System Novelties</vt:lpstr>
      <vt:lpstr>Business Novelties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Clean Energy Electricity Generation Stations</dc:title>
  <dc:creator>Helen Jarrah</dc:creator>
  <cp:lastModifiedBy>Helen Jarrah</cp:lastModifiedBy>
  <cp:revision>364</cp:revision>
  <cp:lastPrinted>2021-02-25T16:57:34Z</cp:lastPrinted>
  <dcterms:created xsi:type="dcterms:W3CDTF">2021-01-09T21:45:01Z</dcterms:created>
  <dcterms:modified xsi:type="dcterms:W3CDTF">2025-01-13T02:02:06Z</dcterms:modified>
</cp:coreProperties>
</file>