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i, Jennie" initials="BJ" lastIdx="1" clrIdx="0">
    <p:extLst>
      <p:ext uri="{19B8F6BF-5375-455C-9EA6-DF929625EA0E}">
        <p15:presenceInfo xmlns:p15="http://schemas.microsoft.com/office/powerpoint/2012/main" userId="S-1-5-21-2376083221-2903559777-64664378-210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D5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134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an sernik" userId="2718a6042c70136f" providerId="LiveId" clId="{843CA1DB-39D3-44C6-913B-BC8BCC42187D}"/>
    <pc:docChg chg="custSel modSld">
      <pc:chgData name="julian sernik" userId="2718a6042c70136f" providerId="LiveId" clId="{843CA1DB-39D3-44C6-913B-BC8BCC42187D}" dt="2023-12-04T04:51:50.257" v="0" actId="478"/>
      <pc:docMkLst>
        <pc:docMk/>
      </pc:docMkLst>
      <pc:sldChg chg="delSp mod">
        <pc:chgData name="julian sernik" userId="2718a6042c70136f" providerId="LiveId" clId="{843CA1DB-39D3-44C6-913B-BC8BCC42187D}" dt="2023-12-04T04:51:50.257" v="0" actId="478"/>
        <pc:sldMkLst>
          <pc:docMk/>
          <pc:sldMk cId="3839464885" sldId="256"/>
        </pc:sldMkLst>
        <pc:picChg chg="del">
          <ac:chgData name="julian sernik" userId="2718a6042c70136f" providerId="LiveId" clId="{843CA1DB-39D3-44C6-913B-BC8BCC42187D}" dt="2023-12-04T04:51:50.257" v="0" actId="478"/>
          <ac:picMkLst>
            <pc:docMk/>
            <pc:sldMk cId="3839464885" sldId="256"/>
            <ac:picMk id="3" creationId="{F640F9A0-9754-43C4-BE53-A197DBF3E755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015799"/>
            </a:solidFill>
          </c:spPr>
          <c:dPt>
            <c:idx val="0"/>
            <c:bubble3D val="0"/>
            <c:spPr>
              <a:solidFill>
                <a:srgbClr val="0157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B8-49E9-9364-39E8D17D1697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3E-417E-BB3F-F1F457C29ED9}"/>
              </c:ext>
            </c:extLst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85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3E-417E-BB3F-F1F457C29E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3291840" y="5387342"/>
            <a:ext cx="37307522" cy="11460481"/>
          </a:xfrm>
          <a:prstGeom prst="rect">
            <a:avLst/>
          </a:prstGeom>
        </p:spPr>
        <p:txBody>
          <a:bodyPr anchor="b"/>
          <a:lstStyle>
            <a:lvl1pPr algn="ctr">
              <a:defRPr sz="288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486400" y="17289781"/>
            <a:ext cx="32918400" cy="794766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1500"/>
            </a:lvl1pPr>
            <a:lvl2pPr marL="0" indent="2194560" algn="ctr">
              <a:buSzTx/>
              <a:buFontTx/>
              <a:buNone/>
              <a:defRPr sz="11500"/>
            </a:lvl2pPr>
            <a:lvl3pPr marL="0" indent="4389120" algn="ctr">
              <a:buSzTx/>
              <a:buFontTx/>
              <a:buNone/>
              <a:defRPr sz="11500"/>
            </a:lvl3pPr>
            <a:lvl4pPr marL="0" indent="6583680" algn="ctr">
              <a:buSzTx/>
              <a:buFontTx/>
              <a:buNone/>
              <a:defRPr sz="11500"/>
            </a:lvl4pPr>
            <a:lvl5pPr marL="0" indent="8778240" algn="ctr">
              <a:buSzTx/>
              <a:buFontTx/>
              <a:buNone/>
              <a:defRPr sz="115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519037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017520" y="1752606"/>
            <a:ext cx="37856161" cy="63627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017520" y="8763000"/>
            <a:ext cx="37856161" cy="20886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0035741" y="30976451"/>
            <a:ext cx="837938" cy="82067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57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082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438912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438912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438912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438912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438912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438912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438912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438912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438912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097280" marR="0" indent="-1097280" algn="l" defTabSz="4389120" rtl="0" latinLnBrk="0">
        <a:lnSpc>
          <a:spcPct val="90000"/>
        </a:lnSpc>
        <a:spcBef>
          <a:spcPts val="4800"/>
        </a:spcBef>
        <a:spcAft>
          <a:spcPts val="0"/>
        </a:spcAft>
        <a:buClrTx/>
        <a:buSzPct val="100000"/>
        <a:buFont typeface="Arial"/>
        <a:buChar char="•"/>
        <a:tabLst/>
        <a:defRPr sz="13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3473129" marR="0" indent="-1278569" algn="l" defTabSz="4389120" rtl="0" latinLnBrk="0">
        <a:lnSpc>
          <a:spcPct val="90000"/>
        </a:lnSpc>
        <a:spcBef>
          <a:spcPts val="4800"/>
        </a:spcBef>
        <a:spcAft>
          <a:spcPts val="0"/>
        </a:spcAft>
        <a:buClrTx/>
        <a:buSzPct val="100000"/>
        <a:buFont typeface="Arial"/>
        <a:buChar char="•"/>
        <a:tabLst/>
        <a:defRPr sz="13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5920740" marR="0" indent="-1531620" algn="l" defTabSz="4389120" rtl="0" latinLnBrk="0">
        <a:lnSpc>
          <a:spcPct val="90000"/>
        </a:lnSpc>
        <a:spcBef>
          <a:spcPts val="4800"/>
        </a:spcBef>
        <a:spcAft>
          <a:spcPts val="0"/>
        </a:spcAft>
        <a:buClrTx/>
        <a:buSzPct val="100000"/>
        <a:buFont typeface="Arial"/>
        <a:buChar char="•"/>
        <a:tabLst/>
        <a:defRPr sz="13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8293395" marR="0" indent="-1709715" algn="l" defTabSz="4389120" rtl="0" latinLnBrk="0">
        <a:lnSpc>
          <a:spcPct val="90000"/>
        </a:lnSpc>
        <a:spcBef>
          <a:spcPts val="4800"/>
        </a:spcBef>
        <a:spcAft>
          <a:spcPts val="0"/>
        </a:spcAft>
        <a:buClrTx/>
        <a:buSzPct val="100000"/>
        <a:buFont typeface="Arial"/>
        <a:buChar char="•"/>
        <a:tabLst/>
        <a:defRPr sz="13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0487955" marR="0" indent="-1709715" algn="l" defTabSz="4389120" rtl="0" latinLnBrk="0">
        <a:lnSpc>
          <a:spcPct val="90000"/>
        </a:lnSpc>
        <a:spcBef>
          <a:spcPts val="4800"/>
        </a:spcBef>
        <a:spcAft>
          <a:spcPts val="0"/>
        </a:spcAft>
        <a:buClrTx/>
        <a:buSzPct val="100000"/>
        <a:buFont typeface="Arial"/>
        <a:buChar char="•"/>
        <a:tabLst/>
        <a:defRPr sz="13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2682515" marR="0" indent="-1709715" algn="l" defTabSz="4389120" rtl="0" latinLnBrk="0">
        <a:lnSpc>
          <a:spcPct val="90000"/>
        </a:lnSpc>
        <a:spcBef>
          <a:spcPts val="4800"/>
        </a:spcBef>
        <a:spcAft>
          <a:spcPts val="0"/>
        </a:spcAft>
        <a:buClrTx/>
        <a:buSzPct val="100000"/>
        <a:buFont typeface="Arial"/>
        <a:buChar char="•"/>
        <a:tabLst/>
        <a:defRPr sz="13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14877074" marR="0" indent="-1709715" algn="l" defTabSz="4389120" rtl="0" latinLnBrk="0">
        <a:lnSpc>
          <a:spcPct val="90000"/>
        </a:lnSpc>
        <a:spcBef>
          <a:spcPts val="4800"/>
        </a:spcBef>
        <a:spcAft>
          <a:spcPts val="0"/>
        </a:spcAft>
        <a:buClrTx/>
        <a:buSzPct val="100000"/>
        <a:buFont typeface="Arial"/>
        <a:buChar char="•"/>
        <a:tabLst/>
        <a:defRPr sz="13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17071635" marR="0" indent="-1709715" algn="l" defTabSz="4389120" rtl="0" latinLnBrk="0">
        <a:lnSpc>
          <a:spcPct val="90000"/>
        </a:lnSpc>
        <a:spcBef>
          <a:spcPts val="4800"/>
        </a:spcBef>
        <a:spcAft>
          <a:spcPts val="0"/>
        </a:spcAft>
        <a:buClrTx/>
        <a:buSzPct val="100000"/>
        <a:buFont typeface="Arial"/>
        <a:buChar char="•"/>
        <a:tabLst/>
        <a:defRPr sz="13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19266196" marR="0" indent="-1709715" algn="l" defTabSz="4389120" rtl="0" latinLnBrk="0">
        <a:lnSpc>
          <a:spcPct val="90000"/>
        </a:lnSpc>
        <a:spcBef>
          <a:spcPts val="4800"/>
        </a:spcBef>
        <a:spcAft>
          <a:spcPts val="0"/>
        </a:spcAft>
        <a:buClrTx/>
        <a:buSzPct val="100000"/>
        <a:buFont typeface="Arial"/>
        <a:buChar char="•"/>
        <a:tabLst/>
        <a:defRPr sz="13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0.png"/><Relationship Id="rId3" Type="http://schemas.openxmlformats.org/officeDocument/2006/relationships/image" Target="../media/image2.png"/><Relationship Id="rId21" Type="http://schemas.microsoft.com/office/2007/relationships/hdphoto" Target="../media/hdphoto2.wdp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microsoft.com/office/2007/relationships/hdphoto" Target="../media/hdphoto4.wdp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7.png"/><Relationship Id="rId29" Type="http://schemas.microsoft.com/office/2007/relationships/hdphoto" Target="../media/hdphoto6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1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microsoft.com/office/2007/relationships/hdphoto" Target="../media/hdphoto3.wdp"/><Relationship Id="rId28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microsoft.com/office/2007/relationships/hdphoto" Target="../media/hdphoto1.wdp"/><Relationship Id="rId31" Type="http://schemas.openxmlformats.org/officeDocument/2006/relationships/image" Target="../media/image23.png"/><Relationship Id="rId4" Type="http://schemas.openxmlformats.org/officeDocument/2006/relationships/chart" Target="../charts/chart1.xml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18.png"/><Relationship Id="rId27" Type="http://schemas.microsoft.com/office/2007/relationships/hdphoto" Target="../media/hdphoto5.wdp"/><Relationship Id="rId30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2"/>
          <p:cNvCxnSpPr/>
          <p:nvPr/>
        </p:nvCxnSpPr>
        <p:spPr>
          <a:xfrm>
            <a:off x="23010910" y="7095892"/>
            <a:ext cx="3574052" cy="0"/>
          </a:xfrm>
          <a:prstGeom prst="line">
            <a:avLst/>
          </a:prstGeom>
          <a:noFill/>
          <a:ln w="762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9" name="Rounded Rectangle 58"/>
          <p:cNvSpPr/>
          <p:nvPr/>
        </p:nvSpPr>
        <p:spPr>
          <a:xfrm>
            <a:off x="26580163" y="4280766"/>
            <a:ext cx="14452368" cy="7406640"/>
          </a:xfrm>
          <a:prstGeom prst="roundRect">
            <a:avLst>
              <a:gd name="adj" fmla="val 6092"/>
            </a:avLst>
          </a:prstGeom>
          <a:solidFill>
            <a:schemeClr val="bg1">
              <a:lumMod val="95000"/>
            </a:schemeClr>
          </a:solidFill>
          <a:ln w="762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1358545" y="19863593"/>
            <a:ext cx="2286000" cy="2286000"/>
          </a:xfrm>
          <a:prstGeom prst="ellipse">
            <a:avLst/>
          </a:prstGeom>
          <a:noFill/>
          <a:ln w="762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123625" y="4327734"/>
            <a:ext cx="21887286" cy="12758057"/>
          </a:xfrm>
          <a:prstGeom prst="roundRect">
            <a:avLst>
              <a:gd name="adj" fmla="val 3072"/>
            </a:avLst>
          </a:prstGeom>
          <a:solidFill>
            <a:schemeClr val="bg1">
              <a:lumMod val="95000"/>
            </a:schemeClr>
          </a:solidFill>
          <a:ln w="762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9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7309" y="485726"/>
            <a:ext cx="8813794" cy="2286000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extBox 5"/>
          <p:cNvSpPr txBox="1"/>
          <p:nvPr/>
        </p:nvSpPr>
        <p:spPr>
          <a:xfrm>
            <a:off x="3045851" y="905451"/>
            <a:ext cx="23145205" cy="1446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8800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  <a:r>
              <a:rPr lang="en-CA" sz="8800" b="1" dirty="0">
                <a:solidFill>
                  <a:schemeClr val="tx1"/>
                </a:solidFill>
                <a:latin typeface="Montserrat" panose="00000500000000000000" pitchFamily="2" charset="0"/>
              </a:rPr>
              <a:t>Interior B.C. Diabetic Foot Ulcer Clinic </a:t>
            </a:r>
            <a:endParaRPr sz="8800" b="1" dirty="0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112" name="Rectangle 21"/>
          <p:cNvSpPr/>
          <p:nvPr/>
        </p:nvSpPr>
        <p:spPr>
          <a:xfrm>
            <a:off x="0" y="31894967"/>
            <a:ext cx="43891200" cy="1023433"/>
          </a:xfrm>
          <a:prstGeom prst="rect">
            <a:avLst/>
          </a:prstGeom>
          <a:solidFill>
            <a:srgbClr val="2A9EF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3600">
              <a:latin typeface="Montserrat" panose="00000500000000000000" pitchFamily="2" charset="0"/>
            </a:endParaRPr>
          </a:p>
        </p:txBody>
      </p:sp>
      <p:sp>
        <p:nvSpPr>
          <p:cNvPr id="113" name="Isosceles Triangle 22"/>
          <p:cNvSpPr/>
          <p:nvPr/>
        </p:nvSpPr>
        <p:spPr>
          <a:xfrm>
            <a:off x="21676994" y="31254634"/>
            <a:ext cx="537210" cy="688598"/>
          </a:xfrm>
          <a:prstGeom prst="triangle">
            <a:avLst/>
          </a:prstGeom>
          <a:solidFill>
            <a:srgbClr val="2A9EF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3600">
              <a:latin typeface="Montserrat" panose="00000500000000000000" pitchFamily="2" charset="0"/>
            </a:endParaRPr>
          </a:p>
        </p:txBody>
      </p:sp>
      <p:sp>
        <p:nvSpPr>
          <p:cNvPr id="115" name="Rectangle 29"/>
          <p:cNvSpPr/>
          <p:nvPr/>
        </p:nvSpPr>
        <p:spPr>
          <a:xfrm>
            <a:off x="0" y="31391837"/>
            <a:ext cx="43891200" cy="1526565"/>
          </a:xfrm>
          <a:prstGeom prst="rect">
            <a:avLst/>
          </a:prstGeom>
          <a:solidFill>
            <a:srgbClr val="0157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latin typeface="Montserrat" panose="00000500000000000000" pitchFamily="2" charset="0"/>
            </a:endParaRPr>
          </a:p>
        </p:txBody>
      </p:sp>
      <p:sp>
        <p:nvSpPr>
          <p:cNvPr id="116" name="TextBox 33"/>
          <p:cNvSpPr txBox="1"/>
          <p:nvPr/>
        </p:nvSpPr>
        <p:spPr>
          <a:xfrm>
            <a:off x="13933298" y="31831954"/>
            <a:ext cx="16024605" cy="64633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4400" b="1">
                <a:solidFill>
                  <a:srgbClr val="FFFFFF"/>
                </a:solidFill>
                <a:latin typeface="Gill Sans MT"/>
                <a:ea typeface="Gill Sans MT"/>
                <a:cs typeface="Gill Sans MT"/>
                <a:sym typeface="Gill Sans MT"/>
              </a:defRPr>
            </a:pPr>
            <a:r>
              <a:rPr lang="en-CA" sz="3600" dirty="0">
                <a:latin typeface="Montserrat" panose="00000500000000000000" pitchFamily="2" charset="0"/>
              </a:rPr>
              <a:t>Dr. Julian B. Sernik | Orthopedic Surgeon </a:t>
            </a:r>
            <a:endParaRPr sz="3600" dirty="0">
              <a:latin typeface="Montserrat" panose="00000500000000000000" pitchFamily="2" charset="0"/>
            </a:endParaRPr>
          </a:p>
        </p:txBody>
      </p:sp>
      <p:sp>
        <p:nvSpPr>
          <p:cNvPr id="120" name="TextBox 42"/>
          <p:cNvSpPr/>
          <p:nvPr/>
        </p:nvSpPr>
        <p:spPr>
          <a:xfrm>
            <a:off x="2040626" y="28921990"/>
            <a:ext cx="10533101" cy="646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>
              <a:defRPr sz="4000">
                <a:latin typeface="Gill Sans MT"/>
                <a:ea typeface="Gill Sans MT"/>
                <a:cs typeface="Gill Sans MT"/>
                <a:sym typeface="Gill Sans MT"/>
              </a:defRPr>
            </a:pPr>
            <a:endParaRPr sz="3600" dirty="0">
              <a:latin typeface="Montserrat" panose="00000500000000000000" pitchFamily="2" charset="0"/>
            </a:endParaRPr>
          </a:p>
        </p:txBody>
      </p:sp>
      <p:sp>
        <p:nvSpPr>
          <p:cNvPr id="122" name="Isosceles Triangle 43"/>
          <p:cNvSpPr/>
          <p:nvPr/>
        </p:nvSpPr>
        <p:spPr>
          <a:xfrm>
            <a:off x="21722714" y="30759392"/>
            <a:ext cx="537210" cy="688598"/>
          </a:xfrm>
          <a:prstGeom prst="triangle">
            <a:avLst/>
          </a:prstGeom>
          <a:solidFill>
            <a:srgbClr val="0157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3600">
              <a:latin typeface="Montserrat" panose="000005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70" y="714326"/>
            <a:ext cx="1828800" cy="1828800"/>
          </a:xfrm>
          <a:prstGeom prst="rect">
            <a:avLst/>
          </a:prstGeom>
        </p:spPr>
      </p:pic>
      <p:sp>
        <p:nvSpPr>
          <p:cNvPr id="50" name="Rounded Rectangle 49"/>
          <p:cNvSpPr/>
          <p:nvPr/>
        </p:nvSpPr>
        <p:spPr>
          <a:xfrm>
            <a:off x="15903968" y="5919123"/>
            <a:ext cx="4018445" cy="1339629"/>
          </a:xfrm>
          <a:prstGeom prst="roundRect">
            <a:avLst>
              <a:gd name="adj" fmla="val 18721"/>
            </a:avLst>
          </a:prstGeom>
          <a:noFill/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4800">
                <a:latin typeface="Gill Sans MT"/>
                <a:ea typeface="Gill Sans MT"/>
                <a:cs typeface="Gill Sans MT"/>
                <a:sym typeface="Gill Sans MT"/>
              </a:defRPr>
            </a:pPr>
            <a:r>
              <a:rPr lang="en-CA" sz="3600" dirty="0">
                <a:solidFill>
                  <a:schemeClr val="tx1"/>
                </a:solidFill>
                <a:latin typeface="Montserrat" panose="00000500000000000000" pitchFamily="2" charset="0"/>
              </a:rPr>
              <a:t>of amputations are preventable.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3126335" y="5445937"/>
            <a:ext cx="2286000" cy="2286000"/>
            <a:chOff x="714952" y="9281956"/>
            <a:chExt cx="2286000" cy="2286000"/>
          </a:xfrm>
        </p:grpSpPr>
        <p:graphicFrame>
          <p:nvGraphicFramePr>
            <p:cNvPr id="10" name="Chart 9"/>
            <p:cNvGraphicFramePr/>
            <p:nvPr>
              <p:extLst>
                <p:ext uri="{D42A27DB-BD31-4B8C-83A1-F6EECF244321}">
                  <p14:modId xmlns:p14="http://schemas.microsoft.com/office/powerpoint/2010/main" val="2739893278"/>
                </p:ext>
              </p:extLst>
            </p:nvPr>
          </p:nvGraphicFramePr>
          <p:xfrm>
            <a:off x="714952" y="9281956"/>
            <a:ext cx="2286000" cy="228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958300" y="10101792"/>
              <a:ext cx="1799304" cy="646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Montserrat" panose="00000500000000000000" pitchFamily="2" charset="0"/>
                  <a:cs typeface="Mongolian Baiti" panose="03000500000000000000" pitchFamily="66" charset="0"/>
                  <a:sym typeface="Calibri"/>
                </a:rPr>
                <a:t>85%</a:t>
              </a:r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5335894" y="5412452"/>
            <a:ext cx="6265719" cy="2352971"/>
          </a:xfrm>
          <a:prstGeom prst="roundRect">
            <a:avLst>
              <a:gd name="adj" fmla="val 4148"/>
            </a:avLst>
          </a:prstGeom>
          <a:noFill/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4800">
                <a:latin typeface="Gill Sans MT"/>
                <a:ea typeface="Gill Sans MT"/>
                <a:cs typeface="Gill Sans MT"/>
                <a:sym typeface="Gill Sans MT"/>
              </a:defRPr>
            </a:pPr>
            <a:r>
              <a:rPr lang="en-CA" sz="3600" dirty="0">
                <a:latin typeface="Montserrat" panose="00000500000000000000" pitchFamily="2" charset="0"/>
              </a:rPr>
              <a:t>a lower limb amputation is performed for complications related to a diabetic foot ulcer.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628558" y="5116935"/>
            <a:ext cx="3594335" cy="2944004"/>
            <a:chOff x="718065" y="3905909"/>
            <a:chExt cx="3594335" cy="2944004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9432" y="4644400"/>
              <a:ext cx="1371600" cy="137160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143632" y="3905909"/>
              <a:ext cx="2743200" cy="646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Montserrat" panose="00000500000000000000" pitchFamily="2" charset="0"/>
                  <a:sym typeface="Calibri"/>
                </a:rPr>
                <a:t>EVERY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8065" y="6203584"/>
              <a:ext cx="3594335" cy="646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Montserrat" panose="00000500000000000000" pitchFamily="2" charset="0"/>
                  <a:sym typeface="Calibri"/>
                </a:rPr>
                <a:t>20 SECONDS</a:t>
              </a:r>
            </a:p>
          </p:txBody>
        </p:sp>
      </p:grpSp>
      <p:sp>
        <p:nvSpPr>
          <p:cNvPr id="56" name="Rounded Rectangle 55"/>
          <p:cNvSpPr/>
          <p:nvPr/>
        </p:nvSpPr>
        <p:spPr>
          <a:xfrm>
            <a:off x="30659243" y="4643414"/>
            <a:ext cx="9067977" cy="1349036"/>
          </a:xfrm>
          <a:prstGeom prst="roundRect">
            <a:avLst>
              <a:gd name="adj" fmla="val 4148"/>
            </a:avLst>
          </a:prstGeom>
          <a:noFill/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4800">
                <a:latin typeface="Gill Sans MT"/>
                <a:ea typeface="Gill Sans MT"/>
                <a:cs typeface="Gill Sans MT"/>
                <a:sym typeface="Gill Sans MT"/>
              </a:defRPr>
            </a:pPr>
            <a:r>
              <a:rPr lang="en-CA" sz="4400" b="1" dirty="0">
                <a:solidFill>
                  <a:schemeClr val="tx1"/>
                </a:solidFill>
                <a:latin typeface="Montserrat" panose="00000500000000000000" pitchFamily="2" charset="0"/>
              </a:rPr>
              <a:t>&gt; 4000 </a:t>
            </a:r>
            <a:br>
              <a:rPr lang="en-CA" sz="3600" b="1" dirty="0">
                <a:solidFill>
                  <a:srgbClr val="5286C4"/>
                </a:solidFill>
                <a:latin typeface="Montserrat" panose="00000500000000000000" pitchFamily="2" charset="0"/>
              </a:rPr>
            </a:br>
            <a:r>
              <a:rPr lang="en-CA" sz="3600" dirty="0">
                <a:latin typeface="Montserrat" panose="00000500000000000000" pitchFamily="2" charset="0"/>
              </a:rPr>
              <a:t>new diabetic foot ulcers each year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30686721" y="7075624"/>
            <a:ext cx="10301995" cy="1877435"/>
          </a:xfrm>
          <a:prstGeom prst="roundRect">
            <a:avLst>
              <a:gd name="adj" fmla="val 0"/>
            </a:avLst>
          </a:prstGeom>
          <a:noFill/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4800">
                <a:latin typeface="Gill Sans MT"/>
                <a:ea typeface="Gill Sans MT"/>
                <a:cs typeface="Gill Sans MT"/>
                <a:sym typeface="Gill Sans MT"/>
              </a:defRPr>
            </a:pPr>
            <a:r>
              <a:rPr lang="en-CA" sz="4400" b="1" dirty="0">
                <a:solidFill>
                  <a:schemeClr val="tx1"/>
                </a:solidFill>
                <a:latin typeface="Montserrat" panose="00000500000000000000" pitchFamily="2" charset="0"/>
              </a:rPr>
              <a:t>&gt;300 </a:t>
            </a:r>
          </a:p>
          <a:p>
            <a:pPr>
              <a:defRPr sz="4800">
                <a:latin typeface="Gill Sans MT"/>
                <a:ea typeface="Gill Sans MT"/>
                <a:cs typeface="Gill Sans MT"/>
                <a:sym typeface="Gill Sans MT"/>
              </a:defRPr>
            </a:pPr>
            <a:r>
              <a:rPr lang="en-CA" sz="3600" dirty="0">
                <a:solidFill>
                  <a:schemeClr val="tx1"/>
                </a:solidFill>
                <a:latin typeface="Montserrat" panose="00000500000000000000" pitchFamily="2" charset="0"/>
              </a:rPr>
              <a:t>lower extremity amputations each year</a:t>
            </a:r>
          </a:p>
          <a:p>
            <a:pPr>
              <a:defRPr sz="4800">
                <a:latin typeface="Gill Sans MT"/>
                <a:ea typeface="Gill Sans MT"/>
                <a:cs typeface="Gill Sans MT"/>
                <a:sym typeface="Gill Sans MT"/>
              </a:defRPr>
            </a:pPr>
            <a:endParaRPr lang="en-CA" sz="3600" b="1" dirty="0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30659242" y="10646927"/>
            <a:ext cx="5100367" cy="769439"/>
          </a:xfrm>
          <a:prstGeom prst="roundRect">
            <a:avLst>
              <a:gd name="adj" fmla="val 0"/>
            </a:avLst>
          </a:prstGeom>
          <a:noFill/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4800">
                <a:latin typeface="Gill Sans MT"/>
                <a:ea typeface="Gill Sans MT"/>
                <a:cs typeface="Gill Sans MT"/>
                <a:sym typeface="Gill Sans MT"/>
              </a:defRPr>
            </a:pPr>
            <a:r>
              <a:rPr lang="en-CA" sz="4400" b="1" dirty="0">
                <a:solidFill>
                  <a:schemeClr val="tx1"/>
                </a:solidFill>
                <a:latin typeface="Montserrat" panose="00000500000000000000" pitchFamily="2" charset="0"/>
              </a:rPr>
              <a:t>270 </a:t>
            </a:r>
            <a:r>
              <a:rPr lang="en-CA" sz="3600" dirty="0">
                <a:solidFill>
                  <a:schemeClr val="tx1"/>
                </a:solidFill>
                <a:latin typeface="Montserrat" panose="00000500000000000000" pitchFamily="2" charset="0"/>
              </a:rPr>
              <a:t>are preventable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7259037" y="6155889"/>
            <a:ext cx="2743200" cy="3930715"/>
            <a:chOff x="14066697" y="4288924"/>
            <a:chExt cx="2743200" cy="393071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23897" y="5046011"/>
              <a:ext cx="1828800" cy="1828800"/>
            </a:xfrm>
            <a:prstGeom prst="rect">
              <a:avLst/>
            </a:prstGeom>
          </p:spPr>
        </p:pic>
        <p:sp>
          <p:nvSpPr>
            <p:cNvPr id="61" name="TextBox 60"/>
            <p:cNvSpPr txBox="1"/>
            <p:nvPr/>
          </p:nvSpPr>
          <p:spPr>
            <a:xfrm>
              <a:off x="14066697" y="7019312"/>
              <a:ext cx="2743200" cy="12003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Montserrat" panose="00000500000000000000" pitchFamily="2" charset="0"/>
                  <a:sym typeface="Calibri"/>
                </a:rPr>
                <a:t>INTERIOR </a:t>
              </a:r>
              <a:r>
                <a:rPr kumimoji="0" lang="en-US" sz="3600" b="1" i="0" u="none" strike="noStrike" cap="none" spc="0" normalizeH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Montserrat" panose="00000500000000000000" pitchFamily="2" charset="0"/>
                  <a:sym typeface="Calibri"/>
                </a:rPr>
                <a:t> B.C.</a:t>
              </a:r>
              <a:endParaRPr kumimoji="0" lang="en-US" sz="3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ontserrat" panose="00000500000000000000" pitchFamily="2" charset="0"/>
                <a:sym typeface="Calibri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066697" y="4288924"/>
              <a:ext cx="2743200" cy="646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Montserrat" panose="00000500000000000000" pitchFamily="2" charset="0"/>
                  <a:sym typeface="Calibri"/>
                </a:rPr>
                <a:t>WITHIN</a:t>
              </a: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2008868" y="8737443"/>
            <a:ext cx="2011680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50" name="Group 149"/>
          <p:cNvGrpSpPr/>
          <p:nvPr/>
        </p:nvGrpSpPr>
        <p:grpSpPr>
          <a:xfrm>
            <a:off x="2511325" y="9131591"/>
            <a:ext cx="19564028" cy="3482397"/>
            <a:chOff x="2511325" y="8923112"/>
            <a:chExt cx="19564028" cy="3482397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1325" y="9749910"/>
              <a:ext cx="1828800" cy="1828800"/>
            </a:xfrm>
            <a:prstGeom prst="rect">
              <a:avLst/>
            </a:prstGeom>
          </p:spPr>
        </p:pic>
        <p:sp>
          <p:nvSpPr>
            <p:cNvPr id="69" name="Rounded Rectangle 68"/>
            <p:cNvSpPr/>
            <p:nvPr/>
          </p:nvSpPr>
          <p:spPr>
            <a:xfrm>
              <a:off x="5335894" y="8923112"/>
              <a:ext cx="6188301" cy="3482397"/>
            </a:xfrm>
            <a:prstGeom prst="roundRect">
              <a:avLst>
                <a:gd name="adj" fmla="val 4148"/>
              </a:avLst>
            </a:prstGeom>
            <a:noFill/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CA" sz="3600" dirty="0">
                  <a:latin typeface="Montserrat" panose="00000500000000000000" pitchFamily="2" charset="0"/>
                </a:rPr>
                <a:t>Interdisciplinary clinics are the mainstay of prevention. </a:t>
              </a:r>
            </a:p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br>
                <a:rPr lang="en-CA" sz="3600" dirty="0">
                  <a:latin typeface="Montserrat" panose="00000500000000000000" pitchFamily="2" charset="0"/>
                </a:rPr>
              </a:br>
              <a:r>
                <a:rPr lang="en-CA" sz="3600" i="1" dirty="0">
                  <a:latin typeface="Montserrat" panose="00000500000000000000" pitchFamily="2" charset="0"/>
                </a:rPr>
                <a:t>None exist in the Interior Health Authority.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54935" y="9749910"/>
              <a:ext cx="1828800" cy="1828800"/>
            </a:xfrm>
            <a:prstGeom prst="rect">
              <a:avLst/>
            </a:prstGeom>
          </p:spPr>
        </p:pic>
        <p:sp>
          <p:nvSpPr>
            <p:cNvPr id="77" name="Rounded Rectangle 76"/>
            <p:cNvSpPr/>
            <p:nvPr/>
          </p:nvSpPr>
          <p:spPr>
            <a:xfrm>
              <a:off x="15903968" y="9487825"/>
              <a:ext cx="6171385" cy="2352971"/>
            </a:xfrm>
            <a:prstGeom prst="roundRect">
              <a:avLst>
                <a:gd name="adj" fmla="val 4148"/>
              </a:avLst>
            </a:prstGeom>
            <a:noFill/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CA" sz="3600" dirty="0">
                  <a:latin typeface="Montserrat" panose="00000500000000000000" pitchFamily="2" charset="0"/>
                </a:rPr>
                <a:t>Existing care of these patients is fragmented and stressful for both patients and providers.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2511325" y="13684639"/>
            <a:ext cx="18397112" cy="2917684"/>
            <a:chOff x="2511325" y="13684639"/>
            <a:chExt cx="18397112" cy="2917684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1325" y="14229081"/>
              <a:ext cx="1828800" cy="1828800"/>
            </a:xfrm>
            <a:prstGeom prst="rect">
              <a:avLst/>
            </a:prstGeom>
          </p:spPr>
        </p:pic>
        <p:sp>
          <p:nvSpPr>
            <p:cNvPr id="84" name="Rounded Rectangle 83"/>
            <p:cNvSpPr/>
            <p:nvPr/>
          </p:nvSpPr>
          <p:spPr>
            <a:xfrm>
              <a:off x="5335895" y="13684639"/>
              <a:ext cx="6430456" cy="2917684"/>
            </a:xfrm>
            <a:prstGeom prst="roundRect">
              <a:avLst>
                <a:gd name="adj" fmla="val 4148"/>
              </a:avLst>
            </a:prstGeom>
            <a:noFill/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US" sz="3600" b="1" dirty="0">
                  <a:latin typeface="Montserrat" panose="00000500000000000000" pitchFamily="2" charset="0"/>
                </a:rPr>
                <a:t>$75,081</a:t>
              </a:r>
            </a:p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US" sz="3600" dirty="0">
                  <a:latin typeface="Montserrat" panose="00000500000000000000" pitchFamily="2" charset="0"/>
                </a:rPr>
                <a:t>The cost of an amputation alone, not including rehab costs, prostheses and loss of income.</a:t>
              </a:r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13354935" y="13684639"/>
              <a:ext cx="7553502" cy="2917684"/>
            </a:xfrm>
            <a:prstGeom prst="roundRect">
              <a:avLst>
                <a:gd name="adj" fmla="val 4148"/>
              </a:avLst>
            </a:prstGeom>
            <a:noFill/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US" sz="3600" b="1" dirty="0">
                  <a:latin typeface="Montserrat" panose="00000500000000000000" pitchFamily="2" charset="0"/>
                </a:rPr>
                <a:t>~$20M</a:t>
              </a:r>
            </a:p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US" sz="3600" dirty="0">
                  <a:latin typeface="Montserrat" panose="00000500000000000000" pitchFamily="2" charset="0"/>
                </a:rPr>
                <a:t>The approximated annual cost of preventable amputations in the Interior of BC in direct costs alone.</a:t>
              </a:r>
            </a:p>
          </p:txBody>
        </p:sp>
      </p:grpSp>
      <p:cxnSp>
        <p:nvCxnSpPr>
          <p:cNvPr id="86" name="Straight Connector 85"/>
          <p:cNvCxnSpPr/>
          <p:nvPr/>
        </p:nvCxnSpPr>
        <p:spPr>
          <a:xfrm>
            <a:off x="2008868" y="13008135"/>
            <a:ext cx="2011680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97" b="37193"/>
          <a:stretch/>
        </p:blipFill>
        <p:spPr>
          <a:xfrm>
            <a:off x="30665896" y="9033198"/>
            <a:ext cx="5440676" cy="1371600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11861633" y="3067525"/>
            <a:ext cx="11989463" cy="110799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spc="0" normalizeH="0" baseline="0" dirty="0">
                <a:ln>
                  <a:noFill/>
                </a:ln>
                <a:solidFill>
                  <a:srgbClr val="015799"/>
                </a:solidFill>
                <a:effectLst/>
                <a:uFillTx/>
                <a:latin typeface="Montserrat" panose="00000500000000000000" pitchFamily="2" charset="0"/>
                <a:sym typeface="Calibri"/>
              </a:rPr>
              <a:t>01.</a:t>
            </a:r>
            <a: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ontserrat" panose="00000500000000000000" pitchFamily="2" charset="0"/>
                <a:sym typeface="Calibri"/>
              </a:rPr>
              <a:t> THE PROBLEM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11861633" y="18422018"/>
            <a:ext cx="11989463" cy="110799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spc="0" normalizeH="0" baseline="0" dirty="0">
                <a:ln>
                  <a:noFill/>
                </a:ln>
                <a:solidFill>
                  <a:srgbClr val="015799"/>
                </a:solidFill>
                <a:effectLst/>
                <a:uFillTx/>
                <a:latin typeface="Montserrat" panose="00000500000000000000" pitchFamily="2" charset="0"/>
                <a:sym typeface="Calibri"/>
              </a:rPr>
              <a:t>02.</a:t>
            </a:r>
            <a: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ontserrat" panose="00000500000000000000" pitchFamily="2" charset="0"/>
                <a:sym typeface="Calibri"/>
              </a:rPr>
              <a:t> THE VISION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26111075" y="12046465"/>
            <a:ext cx="20921223" cy="6269365"/>
            <a:chOff x="26111075" y="12046465"/>
            <a:chExt cx="20921223" cy="6269365"/>
          </a:xfrm>
        </p:grpSpPr>
        <p:sp>
          <p:nvSpPr>
            <p:cNvPr id="105" name="TextBox 27"/>
            <p:cNvSpPr/>
            <p:nvPr/>
          </p:nvSpPr>
          <p:spPr>
            <a:xfrm>
              <a:off x="36007127" y="17433710"/>
              <a:ext cx="5438701" cy="646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CA" sz="3600" dirty="0">
                  <a:latin typeface="Montserrat" panose="00000500000000000000" pitchFamily="2" charset="0"/>
                </a:rPr>
                <a:t>Wound Care Nurse</a:t>
              </a:r>
            </a:p>
          </p:txBody>
        </p:sp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07317" y="17167026"/>
              <a:ext cx="1097280" cy="1097280"/>
            </a:xfrm>
            <a:prstGeom prst="rect">
              <a:avLst/>
            </a:prstGeom>
          </p:spPr>
        </p:pic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17152" y="17167026"/>
              <a:ext cx="1097280" cy="1097280"/>
            </a:xfrm>
            <a:prstGeom prst="rect">
              <a:avLst/>
            </a:prstGeom>
          </p:spPr>
        </p:pic>
        <p:sp>
          <p:nvSpPr>
            <p:cNvPr id="111" name="TextBox 27"/>
            <p:cNvSpPr/>
            <p:nvPr/>
          </p:nvSpPr>
          <p:spPr>
            <a:xfrm>
              <a:off x="28205003" y="17115503"/>
              <a:ext cx="6027717" cy="1200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CA" sz="3600" dirty="0">
                  <a:latin typeface="Montserrat" panose="00000500000000000000" pitchFamily="2" charset="0"/>
                </a:rPr>
                <a:t>Infectious Disease Specialist</a:t>
              </a:r>
            </a:p>
          </p:txBody>
        </p:sp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07317" y="13638520"/>
              <a:ext cx="1097280" cy="1097280"/>
            </a:xfrm>
            <a:prstGeom prst="rect">
              <a:avLst/>
            </a:prstGeom>
          </p:spPr>
        </p:pic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17152" y="13638520"/>
              <a:ext cx="1097280" cy="1097280"/>
            </a:xfrm>
            <a:prstGeom prst="rect">
              <a:avLst/>
            </a:prstGeom>
          </p:spPr>
        </p:pic>
        <p:sp>
          <p:nvSpPr>
            <p:cNvPr id="109" name="TextBox 27"/>
            <p:cNvSpPr/>
            <p:nvPr/>
          </p:nvSpPr>
          <p:spPr>
            <a:xfrm>
              <a:off x="28205003" y="13586997"/>
              <a:ext cx="4908477" cy="1200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CA" sz="3600" dirty="0">
                  <a:latin typeface="Montserrat" panose="00000500000000000000" pitchFamily="2" charset="0"/>
                </a:rPr>
                <a:t>Foot and Ankle Orthopedic Surgeon</a:t>
              </a:r>
            </a:p>
          </p:txBody>
        </p:sp>
        <p:sp>
          <p:nvSpPr>
            <p:cNvPr id="114" name="TextBox 27"/>
            <p:cNvSpPr/>
            <p:nvPr/>
          </p:nvSpPr>
          <p:spPr>
            <a:xfrm>
              <a:off x="36007127" y="13852628"/>
              <a:ext cx="6558126" cy="669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CA" sz="3600" dirty="0">
                  <a:latin typeface="Montserrat" panose="00000500000000000000" pitchFamily="2" charset="0"/>
                </a:rPr>
                <a:t>Primary care </a:t>
              </a:r>
              <a:r>
                <a:rPr lang="en-CA" sz="3600" dirty="0" err="1">
                  <a:latin typeface="Montserrat" panose="00000500000000000000" pitchFamily="2" charset="0"/>
                </a:rPr>
                <a:t>Diabetologist</a:t>
              </a:r>
              <a:endParaRPr lang="en-CA" sz="3600" dirty="0">
                <a:latin typeface="Montserrat" panose="00000500000000000000" pitchFamily="2" charset="0"/>
              </a:endParaRPr>
            </a:p>
          </p:txBody>
        </p:sp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17152" y="15402774"/>
              <a:ext cx="1097280" cy="1097280"/>
            </a:xfrm>
            <a:prstGeom prst="rect">
              <a:avLst/>
            </a:prstGeom>
          </p:spPr>
        </p:pic>
        <p:sp>
          <p:nvSpPr>
            <p:cNvPr id="110" name="TextBox 27"/>
            <p:cNvSpPr/>
            <p:nvPr/>
          </p:nvSpPr>
          <p:spPr>
            <a:xfrm>
              <a:off x="28205003" y="15628250"/>
              <a:ext cx="4747801" cy="646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CA" sz="3600" dirty="0">
                  <a:latin typeface="Montserrat" panose="00000500000000000000" pitchFamily="2" charset="0"/>
                </a:rPr>
                <a:t>Vascular Surgeons</a:t>
              </a:r>
            </a:p>
          </p:txBody>
        </p:sp>
        <p:sp>
          <p:nvSpPr>
            <p:cNvPr id="117" name="TextBox 27"/>
            <p:cNvSpPr/>
            <p:nvPr/>
          </p:nvSpPr>
          <p:spPr>
            <a:xfrm>
              <a:off x="36007128" y="15628251"/>
              <a:ext cx="11025170" cy="646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4800">
                  <a:latin typeface="Gill Sans MT"/>
                  <a:ea typeface="Gill Sans MT"/>
                  <a:cs typeface="Gill Sans MT"/>
                  <a:sym typeface="Gill Sans MT"/>
                </a:defRPr>
              </a:pPr>
              <a:r>
                <a:rPr lang="en-CA" sz="3600" dirty="0">
                  <a:latin typeface="Montserrat" panose="00000500000000000000" pitchFamily="2" charset="0"/>
                </a:rPr>
                <a:t>Diabetic Nurse Educator</a:t>
              </a:r>
            </a:p>
          </p:txBody>
        </p:sp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07317" y="15402774"/>
              <a:ext cx="1097280" cy="1097280"/>
            </a:xfrm>
            <a:prstGeom prst="rect">
              <a:avLst/>
            </a:prstGeom>
          </p:spPr>
        </p:pic>
        <p:sp>
          <p:nvSpPr>
            <p:cNvPr id="123" name="TextBox 122"/>
            <p:cNvSpPr txBox="1"/>
            <p:nvPr/>
          </p:nvSpPr>
          <p:spPr>
            <a:xfrm>
              <a:off x="26111075" y="12046465"/>
              <a:ext cx="11989463" cy="11079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6600" b="1" i="0" u="none" strike="noStrike" cap="none" spc="0" normalizeH="0" baseline="0" dirty="0">
                  <a:ln>
                    <a:noFill/>
                  </a:ln>
                  <a:solidFill>
                    <a:srgbClr val="015799"/>
                  </a:solidFill>
                  <a:effectLst/>
                  <a:uFillTx/>
                  <a:latin typeface="Montserrat" panose="00000500000000000000" pitchFamily="2" charset="0"/>
                  <a:sym typeface="Calibri"/>
                </a:rPr>
                <a:t>03.</a:t>
              </a:r>
              <a:r>
                <a:rPr kumimoji="0" lang="en-US" sz="48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Montserrat" panose="00000500000000000000" pitchFamily="2" charset="0"/>
                  <a:sym typeface="Calibri"/>
                </a:rPr>
                <a:t> THE TEAM</a:t>
              </a:r>
            </a:p>
          </p:txBody>
        </p:sp>
      </p:grpSp>
      <p:sp>
        <p:nvSpPr>
          <p:cNvPr id="47" name="TextBox 27">
            <a:extLst>
              <a:ext uri="{FF2B5EF4-FFF2-40B4-BE49-F238E27FC236}">
                <a16:creationId xmlns:a16="http://schemas.microsoft.com/office/drawing/2014/main" id="{BADE99E9-D73E-4C12-B387-12ED1A7C6E25}"/>
              </a:ext>
            </a:extLst>
          </p:cNvPr>
          <p:cNvSpPr/>
          <p:nvPr/>
        </p:nvSpPr>
        <p:spPr>
          <a:xfrm>
            <a:off x="28373834" y="20391890"/>
            <a:ext cx="9313371" cy="1200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>
              <a:defRPr sz="4800">
                <a:latin typeface="Gill Sans MT"/>
                <a:ea typeface="Gill Sans MT"/>
                <a:cs typeface="Gill Sans MT"/>
                <a:sym typeface="Gill Sans MT"/>
              </a:defRPr>
            </a:pPr>
            <a:r>
              <a:rPr lang="en-CA" sz="3600" dirty="0">
                <a:latin typeface="Montserrat" panose="00000500000000000000" pitchFamily="2" charset="0"/>
              </a:rPr>
              <a:t>Situated in an existing Interdisciplinary MSK Clinic centrally located in Vernon.</a:t>
            </a:r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2942" y="20314683"/>
            <a:ext cx="1371600" cy="1371600"/>
          </a:xfrm>
          <a:prstGeom prst="rect">
            <a:avLst/>
          </a:prstGeom>
        </p:spPr>
      </p:pic>
      <p:sp>
        <p:nvSpPr>
          <p:cNvPr id="134" name="TextBox 133"/>
          <p:cNvSpPr txBox="1"/>
          <p:nvPr/>
        </p:nvSpPr>
        <p:spPr>
          <a:xfrm>
            <a:off x="26023163" y="19028838"/>
            <a:ext cx="11989463" cy="110799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spc="0" normalizeH="0" baseline="0" dirty="0">
                <a:ln>
                  <a:noFill/>
                </a:ln>
                <a:solidFill>
                  <a:srgbClr val="015799"/>
                </a:solidFill>
                <a:effectLst/>
                <a:uFillTx/>
                <a:latin typeface="Montserrat" panose="00000500000000000000" pitchFamily="2" charset="0"/>
                <a:sym typeface="Calibri"/>
              </a:rPr>
              <a:t>04.</a:t>
            </a:r>
            <a: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ontserrat" panose="00000500000000000000" pitchFamily="2" charset="0"/>
                <a:sym typeface="Calibri"/>
              </a:rPr>
              <a:t> THE LOCATION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EC79F1-7A94-4005-B52C-164D4D2E78F6}"/>
              </a:ext>
            </a:extLst>
          </p:cNvPr>
          <p:cNvSpPr txBox="1"/>
          <p:nvPr/>
        </p:nvSpPr>
        <p:spPr>
          <a:xfrm>
            <a:off x="30888328" y="23597613"/>
            <a:ext cx="11263628" cy="2069714"/>
          </a:xfrm>
          <a:prstGeom prst="roundRect">
            <a:avLst>
              <a:gd name="adj" fmla="val 11144"/>
            </a:avLst>
          </a:prstGeom>
          <a:solidFill>
            <a:srgbClr val="015799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n-CA" sz="3600" b="1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Existing funding models</a:t>
            </a:r>
          </a:p>
          <a:p>
            <a:pPr lvl="0" algn="ctr">
              <a:lnSpc>
                <a:spcPct val="107000"/>
              </a:lnSpc>
            </a:pPr>
            <a:r>
              <a:rPr lang="en-CA" sz="36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made more efficient by collaboration and centralization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6111075" y="22400291"/>
            <a:ext cx="11989463" cy="110799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spc="0" normalizeH="0" baseline="0" dirty="0">
                <a:ln>
                  <a:noFill/>
                </a:ln>
                <a:solidFill>
                  <a:srgbClr val="015799"/>
                </a:solidFill>
                <a:effectLst/>
                <a:uFillTx/>
                <a:latin typeface="Montserrat" panose="00000500000000000000" pitchFamily="2" charset="0"/>
                <a:sym typeface="Calibri"/>
              </a:rPr>
              <a:t>05.</a:t>
            </a:r>
            <a: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ontserrat" panose="00000500000000000000" pitchFamily="2" charset="0"/>
                <a:sym typeface="Calibri"/>
              </a:rPr>
              <a:t> </a:t>
            </a:r>
            <a:r>
              <a:rPr lang="en-US" sz="4800" b="1" dirty="0">
                <a:latin typeface="Montserrat" panose="00000500000000000000" pitchFamily="2" charset="0"/>
              </a:rPr>
              <a:t>SUSTAINABILITY</a:t>
            </a:r>
            <a:endParaRPr kumimoji="0" lang="en-US" sz="4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ontserrat" panose="00000500000000000000" pitchFamily="2" charset="0"/>
              <a:sym typeface="Calibri"/>
            </a:endParaRPr>
          </a:p>
        </p:txBody>
      </p:sp>
      <p:sp>
        <p:nvSpPr>
          <p:cNvPr id="53" name="TextBox 27">
            <a:extLst>
              <a:ext uri="{FF2B5EF4-FFF2-40B4-BE49-F238E27FC236}">
                <a16:creationId xmlns:a16="http://schemas.microsoft.com/office/drawing/2014/main" id="{33866C3F-52F8-4AD3-992E-D6E36EC73A2A}"/>
              </a:ext>
            </a:extLst>
          </p:cNvPr>
          <p:cNvSpPr/>
          <p:nvPr/>
        </p:nvSpPr>
        <p:spPr>
          <a:xfrm>
            <a:off x="26712942" y="30120297"/>
            <a:ext cx="12872942" cy="1200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>
              <a:defRPr sz="4800">
                <a:latin typeface="Gill Sans MT"/>
                <a:ea typeface="Gill Sans MT"/>
                <a:cs typeface="Gill Sans MT"/>
                <a:sym typeface="Gill Sans MT"/>
              </a:defRPr>
            </a:pPr>
            <a:r>
              <a:rPr lang="en-CA" sz="3600" dirty="0">
                <a:latin typeface="Montserrat" panose="00000500000000000000" pitchFamily="2" charset="0"/>
              </a:rPr>
              <a:t>The clinic opened September 28</a:t>
            </a:r>
            <a:r>
              <a:rPr lang="en-CA" sz="3600" baseline="30000" dirty="0">
                <a:latin typeface="Montserrat" panose="00000500000000000000" pitchFamily="2" charset="0"/>
              </a:rPr>
              <a:t>th</a:t>
            </a:r>
            <a:r>
              <a:rPr lang="en-CA" sz="3600" dirty="0">
                <a:latin typeface="Montserrat" panose="00000500000000000000" pitchFamily="2" charset="0"/>
              </a:rPr>
              <a:t>, 2021.</a:t>
            </a:r>
          </a:p>
          <a:p>
            <a:pPr>
              <a:defRPr sz="4800">
                <a:latin typeface="Gill Sans MT"/>
                <a:ea typeface="Gill Sans MT"/>
                <a:cs typeface="Gill Sans MT"/>
                <a:sym typeface="Gill Sans MT"/>
              </a:defRPr>
            </a:pPr>
            <a:endParaRPr sz="3600" b="1" dirty="0">
              <a:latin typeface="Montserrat" panose="00000500000000000000" pitchFamily="2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6111074" y="28832114"/>
            <a:ext cx="11989463" cy="110799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spc="0" normalizeH="0" baseline="0" dirty="0">
                <a:ln>
                  <a:noFill/>
                </a:ln>
                <a:solidFill>
                  <a:srgbClr val="015799"/>
                </a:solidFill>
                <a:effectLst/>
                <a:uFillTx/>
                <a:latin typeface="Montserrat" panose="00000500000000000000" pitchFamily="2" charset="0"/>
                <a:sym typeface="Calibri"/>
              </a:rPr>
              <a:t>06.</a:t>
            </a:r>
            <a: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ontserrat" panose="00000500000000000000" pitchFamily="2" charset="0"/>
                <a:sym typeface="Calibri"/>
              </a:rPr>
              <a:t> </a:t>
            </a:r>
            <a:r>
              <a:rPr lang="en-US" sz="4800" b="1" dirty="0">
                <a:latin typeface="Montserrat" panose="00000500000000000000" pitchFamily="2" charset="0"/>
              </a:rPr>
              <a:t>NEXT STEPS</a:t>
            </a:r>
            <a:endParaRPr kumimoji="0" lang="en-US" sz="4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ontserrat" panose="00000500000000000000" pitchFamily="2" charset="0"/>
              <a:sym typeface="Calibri"/>
            </a:endParaRPr>
          </a:p>
        </p:txBody>
      </p:sp>
      <p:pic>
        <p:nvPicPr>
          <p:cNvPr id="87" name="Picture 86"/>
          <p:cNvPicPr>
            <a:picLocks noChangeAspect="1"/>
          </p:cNvPicPr>
          <p:nvPr/>
        </p:nvPicPr>
        <p:blipFill>
          <a:blip r:embed="rId18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756" y="27175675"/>
            <a:ext cx="1371600" cy="1371600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20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756" y="23275577"/>
            <a:ext cx="1371600" cy="1371600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2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756" y="20129470"/>
            <a:ext cx="1371600" cy="1371600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24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25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5536" y="27920729"/>
            <a:ext cx="1371600" cy="1371600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26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2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5536" y="24184315"/>
            <a:ext cx="1371600" cy="1371600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28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5536" y="20320793"/>
            <a:ext cx="1371600" cy="1371600"/>
          </a:xfrm>
          <a:prstGeom prst="rect">
            <a:avLst/>
          </a:prstGeom>
        </p:spPr>
      </p:pic>
      <p:cxnSp>
        <p:nvCxnSpPr>
          <p:cNvPr id="139" name="Straight Connector 138"/>
          <p:cNvCxnSpPr/>
          <p:nvPr/>
        </p:nvCxnSpPr>
        <p:spPr>
          <a:xfrm>
            <a:off x="30569314" y="6533442"/>
            <a:ext cx="9489842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3" name="Rounded Rectangle 142"/>
          <p:cNvSpPr/>
          <p:nvPr/>
        </p:nvSpPr>
        <p:spPr>
          <a:xfrm>
            <a:off x="3347387" y="19680713"/>
            <a:ext cx="8486558" cy="2651760"/>
          </a:xfrm>
          <a:prstGeom prst="roundRect">
            <a:avLst>
              <a:gd name="adj" fmla="val 9927"/>
            </a:avLst>
          </a:prstGeom>
          <a:solidFill>
            <a:schemeClr val="bg1">
              <a:lumMod val="95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CA" sz="4000" b="1" dirty="0">
                <a:latin typeface="Montserrat" panose="00000500000000000000" pitchFamily="2" charset="0"/>
              </a:rPr>
              <a:t>Establish an Interdisciplinary Diabetic Foot Ulcer Clinic</a:t>
            </a:r>
          </a:p>
          <a:p>
            <a:r>
              <a:rPr lang="en-CA" sz="3600" dirty="0">
                <a:latin typeface="Montserrat" panose="00000500000000000000" pitchFamily="2" charset="0"/>
              </a:rPr>
              <a:t>Preventing unnecessary lower extremity amputations in IH.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3347387" y="22672073"/>
            <a:ext cx="8486558" cy="2578608"/>
          </a:xfrm>
          <a:prstGeom prst="roundRect">
            <a:avLst>
              <a:gd name="adj" fmla="val 9927"/>
            </a:avLst>
          </a:prstGeom>
          <a:solidFill>
            <a:schemeClr val="bg1">
              <a:lumMod val="95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CA" sz="4000" b="1" dirty="0">
                <a:latin typeface="Montserrat" panose="00000500000000000000" pitchFamily="2" charset="0"/>
              </a:rPr>
              <a:t>Expand gradually and sustainably</a:t>
            </a:r>
          </a:p>
          <a:p>
            <a:r>
              <a:rPr lang="en-CA" sz="3600" dirty="0">
                <a:latin typeface="Montserrat" panose="00000500000000000000" pitchFamily="2" charset="0"/>
              </a:rPr>
              <a:t>Growing from Vernon to spread across the health authority.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3279792" y="25663434"/>
            <a:ext cx="8486558" cy="4396083"/>
          </a:xfrm>
          <a:prstGeom prst="roundRect">
            <a:avLst>
              <a:gd name="adj" fmla="val 6461"/>
            </a:avLst>
          </a:prstGeom>
          <a:solidFill>
            <a:schemeClr val="bg1">
              <a:lumMod val="95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CA" sz="4000" b="1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Interdisciplinary research program measures and reports outcomes</a:t>
            </a:r>
          </a:p>
          <a:p>
            <a:r>
              <a:rPr lang="en-CA" sz="36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Ensuring that practices are standardised where appropriate and consistent with current best evidence.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12293947" y="19717289"/>
            <a:ext cx="8486558" cy="2578608"/>
          </a:xfrm>
          <a:prstGeom prst="roundRect">
            <a:avLst>
              <a:gd name="adj" fmla="val 9927"/>
            </a:avLst>
          </a:prstGeom>
          <a:solidFill>
            <a:schemeClr val="bg1">
              <a:lumMod val="95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CA" sz="4000" b="1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Cost Analysis</a:t>
            </a:r>
          </a:p>
          <a:p>
            <a:r>
              <a:rPr lang="en-CA" sz="36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Ensuring that the program delivers on it’s mandate to contain healthcare costs.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12261381" y="23030273"/>
            <a:ext cx="8486558" cy="3679684"/>
          </a:xfrm>
          <a:prstGeom prst="roundRect">
            <a:avLst>
              <a:gd name="adj" fmla="val 8892"/>
            </a:avLst>
          </a:prstGeom>
          <a:solidFill>
            <a:schemeClr val="bg1">
              <a:lumMod val="95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CA" sz="4000" b="1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Interdisciplinary Leadership</a:t>
            </a:r>
          </a:p>
          <a:p>
            <a:r>
              <a:rPr lang="en-CA" sz="36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Limiting inappropriate health care utilization across broad areas of the patient experience by viewing the care through a disease specific lens rather than a department lens.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12293947" y="27486995"/>
            <a:ext cx="8486558" cy="2578608"/>
          </a:xfrm>
          <a:prstGeom prst="roundRect">
            <a:avLst>
              <a:gd name="adj" fmla="val 9927"/>
            </a:avLst>
          </a:prstGeom>
          <a:solidFill>
            <a:schemeClr val="bg1">
              <a:lumMod val="95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CA" sz="4000" b="1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Support underserved and vulnerable populations</a:t>
            </a:r>
            <a:br>
              <a:rPr lang="en-CA" sz="36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36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Using peer support and group education programs.</a:t>
            </a:r>
          </a:p>
        </p:txBody>
      </p:sp>
      <p:sp>
        <p:nvSpPr>
          <p:cNvPr id="154" name="Left Brace 153"/>
          <p:cNvSpPr/>
          <p:nvPr/>
        </p:nvSpPr>
        <p:spPr>
          <a:xfrm rot="5400000">
            <a:off x="33249702" y="6193473"/>
            <a:ext cx="273064" cy="5426299"/>
          </a:xfrm>
          <a:prstGeom prst="leftBrace">
            <a:avLst>
              <a:gd name="adj1" fmla="val 39322"/>
              <a:gd name="adj2" fmla="val 50000"/>
            </a:avLst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157" name="Straight Connector 156"/>
          <p:cNvCxnSpPr/>
          <p:nvPr/>
        </p:nvCxnSpPr>
        <p:spPr>
          <a:xfrm>
            <a:off x="12328960" y="5381935"/>
            <a:ext cx="0" cy="2414005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8" name="Straight Connector 157"/>
          <p:cNvCxnSpPr/>
          <p:nvPr/>
        </p:nvCxnSpPr>
        <p:spPr>
          <a:xfrm>
            <a:off x="12328960" y="9665787"/>
            <a:ext cx="0" cy="2414005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9" name="Straight Connector 158"/>
          <p:cNvCxnSpPr/>
          <p:nvPr/>
        </p:nvCxnSpPr>
        <p:spPr>
          <a:xfrm>
            <a:off x="12328960" y="13936479"/>
            <a:ext cx="0" cy="2414005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0" name="Left Brace 159"/>
          <p:cNvSpPr/>
          <p:nvPr/>
        </p:nvSpPr>
        <p:spPr>
          <a:xfrm rot="16200000" flipV="1">
            <a:off x="33020425" y="8023026"/>
            <a:ext cx="234377" cy="4901786"/>
          </a:xfrm>
          <a:prstGeom prst="leftBrace">
            <a:avLst>
              <a:gd name="adj1" fmla="val 39322"/>
              <a:gd name="adj2" fmla="val 50000"/>
            </a:avLst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C4EC79F1-7A94-4005-B52C-164D4D2E78F6}"/>
              </a:ext>
            </a:extLst>
          </p:cNvPr>
          <p:cNvSpPr txBox="1"/>
          <p:nvPr/>
        </p:nvSpPr>
        <p:spPr>
          <a:xfrm>
            <a:off x="26712942" y="23611635"/>
            <a:ext cx="3973777" cy="2069714"/>
          </a:xfrm>
          <a:prstGeom prst="roundRect">
            <a:avLst>
              <a:gd name="adj" fmla="val 12985"/>
            </a:avLst>
          </a:prstGeom>
          <a:solidFill>
            <a:srgbClr val="5286C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n-CA" sz="3600" b="1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Financially self-sufficient philosophy</a:t>
            </a:r>
          </a:p>
        </p:txBody>
      </p:sp>
      <p:sp>
        <p:nvSpPr>
          <p:cNvPr id="4" name="Oval 3"/>
          <p:cNvSpPr/>
          <p:nvPr/>
        </p:nvSpPr>
        <p:spPr>
          <a:xfrm>
            <a:off x="26717152" y="15409347"/>
            <a:ext cx="1097280" cy="1097280"/>
          </a:xfrm>
          <a:prstGeom prst="ellipse">
            <a:avLst/>
          </a:prstGeom>
          <a:solidFill>
            <a:srgbClr val="A3D5E0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C4EC79F1-7A94-4005-B52C-164D4D2E78F6}"/>
              </a:ext>
            </a:extLst>
          </p:cNvPr>
          <p:cNvSpPr txBox="1"/>
          <p:nvPr/>
        </p:nvSpPr>
        <p:spPr>
          <a:xfrm>
            <a:off x="26712942" y="25895405"/>
            <a:ext cx="15439013" cy="2606442"/>
          </a:xfrm>
          <a:prstGeom prst="roundRect">
            <a:avLst>
              <a:gd name="adj" fmla="val 9740"/>
            </a:avLst>
          </a:prstGeom>
          <a:solidFill>
            <a:srgbClr val="1C487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n-CA" sz="3600" b="1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 corporate strategy approach</a:t>
            </a:r>
          </a:p>
          <a:p>
            <a:pPr lvl="0" algn="ctr">
              <a:lnSpc>
                <a:spcPct val="107000"/>
              </a:lnSpc>
            </a:pPr>
            <a:r>
              <a:rPr lang="en-CA" sz="36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leverages overlapping synergistic business activities to support new programs that cannot suppor</a:t>
            </a:r>
            <a:r>
              <a:rPr lang="en-CA" sz="3600" dirty="0">
                <a:solidFill>
                  <a:schemeClr val="bg1"/>
                </a:solidFill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CA" sz="36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themselves in isolation under traditional models</a:t>
            </a: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509" y="15556516"/>
            <a:ext cx="457200" cy="457200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1837" y="15569467"/>
            <a:ext cx="457200" cy="457200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4303" y="16012123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46488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344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Montserrat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[Draft] Dr. Julian Sernik Poster</dc:title>
  <dc:creator>Bui, Jennie</dc:creator>
  <dc:description/>
  <cp:lastModifiedBy>julian sernik</cp:lastModifiedBy>
  <cp:revision>48</cp:revision>
  <dcterms:modified xsi:type="dcterms:W3CDTF">2023-12-04T04:52:01Z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[Draft] Dr. Julian Sernik Poster</vt:lpwstr>
  </property>
  <property fmtid="{D5CDD505-2E9C-101B-9397-08002B2CF9AE}" pid="3" name="SlideDescription">
    <vt:lpwstr/>
  </property>
</Properties>
</file>