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7772400" cy="10058400"/>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2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B64"/>
    <a:srgbClr val="A626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05419F-AF9C-4AF0-A78E-654A85E5CD1D}" v="19" dt="2026-06-18T12:25:04.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showGuides="1">
      <p:cViewPr>
        <p:scale>
          <a:sx n="100" d="100"/>
          <a:sy n="100" d="100"/>
        </p:scale>
        <p:origin x="1334" y="-1286"/>
      </p:cViewPr>
      <p:guideLst>
        <p:guide orient="horz" pos="3168"/>
        <p:guide pos="2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Good" userId="febbcf31-ffc7-4ab5-a5f1-d22d695eb43e" providerId="ADAL" clId="{FC0F6E2E-40BB-4F82-B523-57699827FDA4}"/>
    <pc:docChg chg="undo custSel modSld">
      <pc:chgData name="Kerry Good" userId="febbcf31-ffc7-4ab5-a5f1-d22d695eb43e" providerId="ADAL" clId="{FC0F6E2E-40BB-4F82-B523-57699827FDA4}" dt="2026-06-18T13:28:19.797" v="1310" actId="5793"/>
      <pc:docMkLst>
        <pc:docMk/>
      </pc:docMkLst>
      <pc:sldChg chg="addSp delSp modSp mod">
        <pc:chgData name="Kerry Good" userId="febbcf31-ffc7-4ab5-a5f1-d22d695eb43e" providerId="ADAL" clId="{FC0F6E2E-40BB-4F82-B523-57699827FDA4}" dt="2026-06-18T13:28:19.797" v="1310" actId="5793"/>
        <pc:sldMkLst>
          <pc:docMk/>
          <pc:sldMk cId="28417962" sldId="256"/>
        </pc:sldMkLst>
        <pc:spChg chg="mod">
          <ac:chgData name="Kerry Good" userId="febbcf31-ffc7-4ab5-a5f1-d22d695eb43e" providerId="ADAL" clId="{FC0F6E2E-40BB-4F82-B523-57699827FDA4}" dt="2026-06-17T14:48:52.956" v="152" actId="20577"/>
          <ac:spMkLst>
            <pc:docMk/>
            <pc:sldMk cId="28417962" sldId="256"/>
            <ac:spMk id="2" creationId="{F203C163-E35F-03C1-3537-4117FEB1915E}"/>
          </ac:spMkLst>
        </pc:spChg>
        <pc:spChg chg="mod">
          <ac:chgData name="Kerry Good" userId="febbcf31-ffc7-4ab5-a5f1-d22d695eb43e" providerId="ADAL" clId="{FC0F6E2E-40BB-4F82-B523-57699827FDA4}" dt="2026-06-18T12:16:27.660" v="664" actId="20577"/>
          <ac:spMkLst>
            <pc:docMk/>
            <pc:sldMk cId="28417962" sldId="256"/>
            <ac:spMk id="6" creationId="{DB1B6572-15C8-3628-52C5-9D764441237F}"/>
          </ac:spMkLst>
        </pc:spChg>
        <pc:spChg chg="del">
          <ac:chgData name="Kerry Good" userId="febbcf31-ffc7-4ab5-a5f1-d22d695eb43e" providerId="ADAL" clId="{FC0F6E2E-40BB-4F82-B523-57699827FDA4}" dt="2026-06-17T14:50:12.966" v="171" actId="478"/>
          <ac:spMkLst>
            <pc:docMk/>
            <pc:sldMk cId="28417962" sldId="256"/>
            <ac:spMk id="7" creationId="{B4891066-C5B6-F2C7-35D3-FC28EB492784}"/>
          </ac:spMkLst>
        </pc:spChg>
        <pc:spChg chg="del mod">
          <ac:chgData name="Kerry Good" userId="febbcf31-ffc7-4ab5-a5f1-d22d695eb43e" providerId="ADAL" clId="{FC0F6E2E-40BB-4F82-B523-57699827FDA4}" dt="2026-06-18T12:16:41.326" v="665" actId="21"/>
          <ac:spMkLst>
            <pc:docMk/>
            <pc:sldMk cId="28417962" sldId="256"/>
            <ac:spMk id="10" creationId="{3E8FDC4E-5F10-A8BD-BEE0-754DBEBD6D84}"/>
          </ac:spMkLst>
        </pc:spChg>
        <pc:spChg chg="add mod">
          <ac:chgData name="Kerry Good" userId="febbcf31-ffc7-4ab5-a5f1-d22d695eb43e" providerId="ADAL" clId="{FC0F6E2E-40BB-4F82-B523-57699827FDA4}" dt="2026-06-17T14:56:22.382" v="240" actId="14100"/>
          <ac:spMkLst>
            <pc:docMk/>
            <pc:sldMk cId="28417962" sldId="256"/>
            <ac:spMk id="14" creationId="{3EF1B5B1-B6B7-C099-1DBB-3EAA96FEE933}"/>
          </ac:spMkLst>
        </pc:spChg>
        <pc:spChg chg="mod">
          <ac:chgData name="Kerry Good" userId="febbcf31-ffc7-4ab5-a5f1-d22d695eb43e" providerId="ADAL" clId="{FC0F6E2E-40BB-4F82-B523-57699827FDA4}" dt="2026-06-17T14:54:05.014" v="233" actId="1036"/>
          <ac:spMkLst>
            <pc:docMk/>
            <pc:sldMk cId="28417962" sldId="256"/>
            <ac:spMk id="15" creationId="{CF62DC74-7B46-383F-1628-81D31BF91817}"/>
          </ac:spMkLst>
        </pc:spChg>
        <pc:spChg chg="mod">
          <ac:chgData name="Kerry Good" userId="febbcf31-ffc7-4ab5-a5f1-d22d695eb43e" providerId="ADAL" clId="{FC0F6E2E-40BB-4F82-B523-57699827FDA4}" dt="2026-06-18T13:28:19.797" v="1310" actId="5793"/>
          <ac:spMkLst>
            <pc:docMk/>
            <pc:sldMk cId="28417962" sldId="256"/>
            <ac:spMk id="16" creationId="{3AA17811-F309-82E9-F0E3-0223141CD473}"/>
          </ac:spMkLst>
        </pc:spChg>
        <pc:spChg chg="del">
          <ac:chgData name="Kerry Good" userId="febbcf31-ffc7-4ab5-a5f1-d22d695eb43e" providerId="ADAL" clId="{FC0F6E2E-40BB-4F82-B523-57699827FDA4}" dt="2026-06-17T14:53:39.838" v="219" actId="478"/>
          <ac:spMkLst>
            <pc:docMk/>
            <pc:sldMk cId="28417962" sldId="256"/>
            <ac:spMk id="17" creationId="{BBDC5C72-E257-0C57-A5F7-C52C9C7C7C02}"/>
          </ac:spMkLst>
        </pc:spChg>
        <pc:spChg chg="mod">
          <ac:chgData name="Kerry Good" userId="febbcf31-ffc7-4ab5-a5f1-d22d695eb43e" providerId="ADAL" clId="{FC0F6E2E-40BB-4F82-B523-57699827FDA4}" dt="2026-06-18T12:20:06.029" v="891" actId="122"/>
          <ac:spMkLst>
            <pc:docMk/>
            <pc:sldMk cId="28417962" sldId="256"/>
            <ac:spMk id="24" creationId="{720556F4-0D06-0590-5443-767DAEF8C2B9}"/>
          </ac:spMkLst>
        </pc:spChg>
        <pc:graphicFrameChg chg="del modGraphic">
          <ac:chgData name="Kerry Good" userId="febbcf31-ffc7-4ab5-a5f1-d22d695eb43e" providerId="ADAL" clId="{FC0F6E2E-40BB-4F82-B523-57699827FDA4}" dt="2026-06-17T14:40:28.095" v="1" actId="478"/>
          <ac:graphicFrameMkLst>
            <pc:docMk/>
            <pc:sldMk cId="28417962" sldId="256"/>
            <ac:graphicFrameMk id="3" creationId="{D8B26234-551C-1F85-0B35-D7D8E3ED1E8D}"/>
          </ac:graphicFrameMkLst>
        </pc:graphicFrameChg>
        <pc:graphicFrameChg chg="add mod modGraphic">
          <ac:chgData name="Kerry Good" userId="febbcf31-ffc7-4ab5-a5f1-d22d695eb43e" providerId="ADAL" clId="{FC0F6E2E-40BB-4F82-B523-57699827FDA4}" dt="2026-06-18T12:19:52.546" v="888" actId="1076"/>
          <ac:graphicFrameMkLst>
            <pc:docMk/>
            <pc:sldMk cId="28417962" sldId="256"/>
            <ac:graphicFrameMk id="19" creationId="{7DDD851A-ADFD-5A35-1FC6-0C2136D1CDE9}"/>
          </ac:graphicFrameMkLst>
        </pc:graphicFrameChg>
        <pc:picChg chg="add mod">
          <ac:chgData name="Kerry Good" userId="febbcf31-ffc7-4ab5-a5f1-d22d695eb43e" providerId="ADAL" clId="{FC0F6E2E-40BB-4F82-B523-57699827FDA4}" dt="2026-06-17T14:54:05.014" v="233" actId="1036"/>
          <ac:picMkLst>
            <pc:docMk/>
            <pc:sldMk cId="28417962" sldId="256"/>
            <ac:picMk id="12" creationId="{789DDE1D-E650-BD51-E398-EC287F6651B1}"/>
          </ac:picMkLst>
        </pc:picChg>
        <pc:picChg chg="add mod">
          <ac:chgData name="Kerry Good" userId="febbcf31-ffc7-4ab5-a5f1-d22d695eb43e" providerId="ADAL" clId="{FC0F6E2E-40BB-4F82-B523-57699827FDA4}" dt="2026-06-18T12:19:49.047" v="887" actId="1076"/>
          <ac:picMkLst>
            <pc:docMk/>
            <pc:sldMk cId="28417962" sldId="256"/>
            <ac:picMk id="13" creationId="{46E79877-37A8-FB16-A0CF-31BDDB58E29E}"/>
          </ac:picMkLst>
        </pc:picChg>
      </pc:sldChg>
      <pc:sldChg chg="addSp delSp modSp mod">
        <pc:chgData name="Kerry Good" userId="febbcf31-ffc7-4ab5-a5f1-d22d695eb43e" providerId="ADAL" clId="{FC0F6E2E-40BB-4F82-B523-57699827FDA4}" dt="2026-06-18T12:28:57.476" v="1302" actId="20577"/>
        <pc:sldMkLst>
          <pc:docMk/>
          <pc:sldMk cId="3472657099" sldId="257"/>
        </pc:sldMkLst>
        <pc:spChg chg="del">
          <ac:chgData name="Kerry Good" userId="febbcf31-ffc7-4ab5-a5f1-d22d695eb43e" providerId="ADAL" clId="{FC0F6E2E-40BB-4F82-B523-57699827FDA4}" dt="2026-06-17T14:56:33.263" v="241" actId="478"/>
          <ac:spMkLst>
            <pc:docMk/>
            <pc:sldMk cId="3472657099" sldId="257"/>
            <ac:spMk id="2" creationId="{7AAE9983-C5AA-373C-4893-7E5DEBAEE32D}"/>
          </ac:spMkLst>
        </pc:spChg>
        <pc:spChg chg="add mod">
          <ac:chgData name="Kerry Good" userId="febbcf31-ffc7-4ab5-a5f1-d22d695eb43e" providerId="ADAL" clId="{FC0F6E2E-40BB-4F82-B523-57699827FDA4}" dt="2026-06-18T12:27:53.743" v="1292" actId="1076"/>
          <ac:spMkLst>
            <pc:docMk/>
            <pc:sldMk cId="3472657099" sldId="257"/>
            <ac:spMk id="2" creationId="{C62E1700-5111-3451-986B-E1D4EE1D727F}"/>
          </ac:spMkLst>
        </pc:spChg>
        <pc:spChg chg="mod">
          <ac:chgData name="Kerry Good" userId="febbcf31-ffc7-4ab5-a5f1-d22d695eb43e" providerId="ADAL" clId="{FC0F6E2E-40BB-4F82-B523-57699827FDA4}" dt="2026-06-17T15:03:11.164" v="537" actId="2085"/>
          <ac:spMkLst>
            <pc:docMk/>
            <pc:sldMk cId="3472657099" sldId="257"/>
            <ac:spMk id="3" creationId="{1DBE59D1-1DFD-02FE-A903-96BE12A9BFE9}"/>
          </ac:spMkLst>
        </pc:spChg>
        <pc:spChg chg="add mod">
          <ac:chgData name="Kerry Good" userId="febbcf31-ffc7-4ab5-a5f1-d22d695eb43e" providerId="ADAL" clId="{FC0F6E2E-40BB-4F82-B523-57699827FDA4}" dt="2026-06-18T12:28:57.476" v="1302" actId="20577"/>
          <ac:spMkLst>
            <pc:docMk/>
            <pc:sldMk cId="3472657099" sldId="257"/>
            <ac:spMk id="5" creationId="{648DFEE4-82A4-B5EC-AD53-EC1B4C9468EC}"/>
          </ac:spMkLst>
        </pc:spChg>
        <pc:spChg chg="del">
          <ac:chgData name="Kerry Good" userId="febbcf31-ffc7-4ab5-a5f1-d22d695eb43e" providerId="ADAL" clId="{FC0F6E2E-40BB-4F82-B523-57699827FDA4}" dt="2026-06-17T14:56:36.645" v="242" actId="478"/>
          <ac:spMkLst>
            <pc:docMk/>
            <pc:sldMk cId="3472657099" sldId="257"/>
            <ac:spMk id="5" creationId="{EFD1135B-740C-A0C6-1F90-7767D7080859}"/>
          </ac:spMkLst>
        </pc:spChg>
        <pc:spChg chg="add mod">
          <ac:chgData name="Kerry Good" userId="febbcf31-ffc7-4ab5-a5f1-d22d695eb43e" providerId="ADAL" clId="{FC0F6E2E-40BB-4F82-B523-57699827FDA4}" dt="2026-06-17T15:02:38.947" v="533" actId="6549"/>
          <ac:spMkLst>
            <pc:docMk/>
            <pc:sldMk cId="3472657099" sldId="257"/>
            <ac:spMk id="6" creationId="{D2CEF899-49A4-DA6C-209C-B091B15F7A61}"/>
          </ac:spMkLst>
        </pc:spChg>
        <pc:spChg chg="add mod">
          <ac:chgData name="Kerry Good" userId="febbcf31-ffc7-4ab5-a5f1-d22d695eb43e" providerId="ADAL" clId="{FC0F6E2E-40BB-4F82-B523-57699827FDA4}" dt="2026-06-18T12:27:56.808" v="1293" actId="1076"/>
          <ac:spMkLst>
            <pc:docMk/>
            <pc:sldMk cId="3472657099" sldId="257"/>
            <ac:spMk id="7" creationId="{ACD5E22E-71ED-0B43-E29B-0E1E470628F8}"/>
          </ac:spMkLst>
        </pc:spChg>
        <pc:spChg chg="add del mod">
          <ac:chgData name="Kerry Good" userId="febbcf31-ffc7-4ab5-a5f1-d22d695eb43e" providerId="ADAL" clId="{FC0F6E2E-40BB-4F82-B523-57699827FDA4}" dt="2026-06-17T15:02:45.629" v="534" actId="478"/>
          <ac:spMkLst>
            <pc:docMk/>
            <pc:sldMk cId="3472657099" sldId="257"/>
            <ac:spMk id="7" creationId="{D4643EA5-5433-932A-54B8-E1C9FC8894C4}"/>
          </ac:spMkLst>
        </pc:spChg>
        <pc:spChg chg="del">
          <ac:chgData name="Kerry Good" userId="febbcf31-ffc7-4ab5-a5f1-d22d695eb43e" providerId="ADAL" clId="{FC0F6E2E-40BB-4F82-B523-57699827FDA4}" dt="2026-06-17T14:53:46.212" v="220" actId="21"/>
          <ac:spMkLst>
            <pc:docMk/>
            <pc:sldMk cId="3472657099" sldId="257"/>
            <ac:spMk id="9" creationId="{286B7671-DF11-6C11-A822-49EA1AD485E3}"/>
          </ac:spMkLst>
        </pc:spChg>
        <pc:spChg chg="add mod">
          <ac:chgData name="Kerry Good" userId="febbcf31-ffc7-4ab5-a5f1-d22d695eb43e" providerId="ADAL" clId="{FC0F6E2E-40BB-4F82-B523-57699827FDA4}" dt="2026-06-17T15:04:19.516" v="548" actId="20577"/>
          <ac:spMkLst>
            <pc:docMk/>
            <pc:sldMk cId="3472657099" sldId="257"/>
            <ac:spMk id="10" creationId="{BB87E688-CB1D-E996-9A1C-4E2C77266640}"/>
          </ac:spMkLst>
        </pc:spChg>
        <pc:spChg chg="add mod">
          <ac:chgData name="Kerry Good" userId="febbcf31-ffc7-4ab5-a5f1-d22d695eb43e" providerId="ADAL" clId="{FC0F6E2E-40BB-4F82-B523-57699827FDA4}" dt="2026-06-18T12:27:47.565" v="1290" actId="1076"/>
          <ac:spMkLst>
            <pc:docMk/>
            <pc:sldMk cId="3472657099" sldId="257"/>
            <ac:spMk id="11" creationId="{D64FF451-51E4-473F-55D5-8EDCAA7E820B}"/>
          </ac:spMkLst>
        </pc:spChg>
        <pc:picChg chg="del mod">
          <ac:chgData name="Kerry Good" userId="febbcf31-ffc7-4ab5-a5f1-d22d695eb43e" providerId="ADAL" clId="{FC0F6E2E-40BB-4F82-B523-57699827FDA4}" dt="2026-06-17T14:52:54.595" v="214" actId="21"/>
          <ac:picMkLst>
            <pc:docMk/>
            <pc:sldMk cId="3472657099" sldId="257"/>
            <ac:picMk id="4" creationId="{46E79877-37A8-FB16-A0CF-31BDDB58E29E}"/>
          </ac:picMkLst>
        </pc:picChg>
        <pc:picChg chg="del mod">
          <ac:chgData name="Kerry Good" userId="febbcf31-ffc7-4ab5-a5f1-d22d695eb43e" providerId="ADAL" clId="{FC0F6E2E-40BB-4F82-B523-57699827FDA4}" dt="2026-06-17T14:56:47.816" v="245" actId="478"/>
          <ac:picMkLst>
            <pc:docMk/>
            <pc:sldMk cId="3472657099" sldId="257"/>
            <ac:picMk id="8" creationId="{566C25B0-6991-0432-C2C1-AA20E69CBBF9}"/>
          </ac:picMkLst>
        </pc:picChg>
        <pc:picChg chg="add mod">
          <ac:chgData name="Kerry Good" userId="febbcf31-ffc7-4ab5-a5f1-d22d695eb43e" providerId="ADAL" clId="{FC0F6E2E-40BB-4F82-B523-57699827FDA4}" dt="2026-06-18T12:27:49.645" v="1291" actId="1076"/>
          <ac:picMkLst>
            <pc:docMk/>
            <pc:sldMk cId="3472657099" sldId="257"/>
            <ac:picMk id="12" creationId="{B0867E6D-ABE4-4D63-7174-F5D12C31AD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9863" y="0"/>
            <a:ext cx="3044825" cy="466725"/>
          </a:xfrm>
          <a:prstGeom prst="rect">
            <a:avLst/>
          </a:prstGeom>
        </p:spPr>
        <p:txBody>
          <a:bodyPr vert="horz" lIns="91440" tIns="45720" rIns="91440" bIns="45720" rtlCol="0"/>
          <a:lstStyle>
            <a:lvl1pPr algn="r">
              <a:defRPr sz="1200"/>
            </a:lvl1pPr>
          </a:lstStyle>
          <a:p>
            <a:fld id="{201EA88C-72C3-47E7-99C0-66F9282339A1}" type="datetimeFigureOut">
              <a:rPr lang="en-US" smtClean="0"/>
              <a:t>6/18/2026</a:t>
            </a:fld>
            <a:endParaRPr lang="en-US" dirty="0"/>
          </a:p>
        </p:txBody>
      </p:sp>
      <p:sp>
        <p:nvSpPr>
          <p:cNvPr id="4" name="Slide Image Placeholder 3"/>
          <p:cNvSpPr>
            <a:spLocks noGrp="1" noRot="1" noChangeAspect="1"/>
          </p:cNvSpPr>
          <p:nvPr>
            <p:ph type="sldImg" idx="2"/>
          </p:nvPr>
        </p:nvSpPr>
        <p:spPr>
          <a:xfrm>
            <a:off x="2298700" y="1163638"/>
            <a:ext cx="2428875"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3263" y="4481513"/>
            <a:ext cx="5619750" cy="36671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550"/>
            <a:ext cx="304482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863" y="8845550"/>
            <a:ext cx="3044825" cy="466725"/>
          </a:xfrm>
          <a:prstGeom prst="rect">
            <a:avLst/>
          </a:prstGeom>
        </p:spPr>
        <p:txBody>
          <a:bodyPr vert="horz" lIns="91440" tIns="45720" rIns="91440" bIns="45720" rtlCol="0" anchor="b"/>
          <a:lstStyle>
            <a:lvl1pPr algn="r">
              <a:defRPr sz="1200"/>
            </a:lvl1pPr>
          </a:lstStyle>
          <a:p>
            <a:fld id="{E01E2720-1D4E-44E3-89DA-64F6A48A82ED}" type="slidenum">
              <a:rPr lang="en-US" smtClean="0"/>
              <a:t>‹#›</a:t>
            </a:fld>
            <a:endParaRPr lang="en-US" dirty="0"/>
          </a:p>
        </p:txBody>
      </p:sp>
    </p:spTree>
    <p:extLst>
      <p:ext uri="{BB962C8B-B14F-4D97-AF65-F5344CB8AC3E}">
        <p14:creationId xmlns:p14="http://schemas.microsoft.com/office/powerpoint/2010/main" val="384514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1E2720-1D4E-44E3-89DA-64F6A48A82ED}" type="slidenum">
              <a:rPr lang="en-US" smtClean="0"/>
              <a:t>1</a:t>
            </a:fld>
            <a:endParaRPr lang="en-US" dirty="0"/>
          </a:p>
        </p:txBody>
      </p:sp>
    </p:spTree>
    <p:extLst>
      <p:ext uri="{BB962C8B-B14F-4D97-AF65-F5344CB8AC3E}">
        <p14:creationId xmlns:p14="http://schemas.microsoft.com/office/powerpoint/2010/main" val="584614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28C401-05D2-4DA3-BC5B-ACBE56A3BA19}" type="datetimeFigureOut">
              <a:rPr lang="en-US" smtClean="0"/>
              <a:t>6/18/2026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38079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8C401-05D2-4DA3-BC5B-ACBE56A3BA19}" type="datetimeFigureOut">
              <a:rPr lang="en-US" smtClean="0"/>
              <a:t>6/18/2026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367673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8C401-05D2-4DA3-BC5B-ACBE56A3BA19}" type="datetimeFigureOut">
              <a:rPr lang="en-US" smtClean="0"/>
              <a:t>6/18/2026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81378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8C401-05D2-4DA3-BC5B-ACBE56A3BA19}" type="datetimeFigureOut">
              <a:rPr lang="en-US" smtClean="0"/>
              <a:t>6/18/2026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349328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8C401-05D2-4DA3-BC5B-ACBE56A3BA19}" type="datetimeFigureOut">
              <a:rPr lang="en-US" smtClean="0"/>
              <a:t>6/18/2026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27658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28C401-05D2-4DA3-BC5B-ACBE56A3BA19}" type="datetimeFigureOut">
              <a:rPr lang="en-US" smtClean="0"/>
              <a:t>6/18/2026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119406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28C401-05D2-4DA3-BC5B-ACBE56A3BA19}" type="datetimeFigureOut">
              <a:rPr lang="en-US" smtClean="0"/>
              <a:t>6/18/2026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196922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28C401-05D2-4DA3-BC5B-ACBE56A3BA19}" type="datetimeFigureOut">
              <a:rPr lang="en-US" smtClean="0"/>
              <a:t>6/18/2026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152886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8C401-05D2-4DA3-BC5B-ACBE56A3BA19}" type="datetimeFigureOut">
              <a:rPr lang="en-US" smtClean="0"/>
              <a:t>6/18/2026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256358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628C401-05D2-4DA3-BC5B-ACBE56A3BA19}" type="datetimeFigureOut">
              <a:rPr lang="en-US" smtClean="0"/>
              <a:t>6/18/2026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336864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628C401-05D2-4DA3-BC5B-ACBE56A3BA19}" type="datetimeFigureOut">
              <a:rPr lang="en-US" smtClean="0"/>
              <a:t>6/18/2026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74AC85-03F6-4BC7-9336-22109AE3BAEA}" type="slidenum">
              <a:rPr lang="en-US" smtClean="0"/>
              <a:t>‹#›</a:t>
            </a:fld>
            <a:endParaRPr lang="en-US" dirty="0"/>
          </a:p>
        </p:txBody>
      </p:sp>
    </p:spTree>
    <p:extLst>
      <p:ext uri="{BB962C8B-B14F-4D97-AF65-F5344CB8AC3E}">
        <p14:creationId xmlns:p14="http://schemas.microsoft.com/office/powerpoint/2010/main" val="403113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B628C401-05D2-4DA3-BC5B-ACBE56A3BA19}" type="datetimeFigureOut">
              <a:rPr lang="en-US" smtClean="0"/>
              <a:t>6/18/2026</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3574AC85-03F6-4BC7-9336-22109AE3BAEA}" type="slidenum">
              <a:rPr lang="en-US" smtClean="0"/>
              <a:t>‹#›</a:t>
            </a:fld>
            <a:endParaRPr lang="en-US" dirty="0"/>
          </a:p>
        </p:txBody>
      </p:sp>
    </p:spTree>
    <p:extLst>
      <p:ext uri="{BB962C8B-B14F-4D97-AF65-F5344CB8AC3E}">
        <p14:creationId xmlns:p14="http://schemas.microsoft.com/office/powerpoint/2010/main" val="1487028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pinterest.com/pin/roses-bouquet-watercolor-flower-clipart--70298444178047661/" TargetMode="External"/><Relationship Id="rId5" Type="http://schemas.openxmlformats.org/officeDocument/2006/relationships/image" Target="../media/image2.jpg"/><Relationship Id="rId4" Type="http://schemas.openxmlformats.org/officeDocument/2006/relationships/hyperlink" Target="https://www.bing.com/ck/a?!&amp;&amp;p=f34283a3d57de09db6b2ff3324363d295867a7c81390bfc883aea9e4e4ff944eJmltdHM9MTc3OTIzNTIwMA&amp;ptn=3&amp;ver=2&amp;hsh=4&amp;fclid=045e6eb2-627e-6f05-0a41-783263b06e6c&amp;u=a1L2NvcGlsb3RzZWFyY2g_cT13b3JkaW5nK0dyYWNlK0NhbXArd2lsbCtiZStoYXZpbmcrYSt3b3JrK2RheStvbitTdW5kYXklMmMrTWF5KzMxc3QlMmMrYmVnaW5uaW5nK2F0KzEyJTNhMzArcC5tLisrSGVscGVycythcmUrbmVlZGVkK3RvK2dldCtjYW1wK3JlYWR5K2ZvcitzdW1tZXIuKytKb2JzK2ZvcithbGwrYWdlcytwaWNraW5nK3VwK3N0aWNrcyUyYytzcHJlYWRpbmcrbXVsY2granVzdCt0bytuYW1lK2ErZmV3LisrTWFueStoYW5kcyttYWtlK2Vhc3krd29yay4mZm9ybT1DU0JSQU5E&amp;ntb=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racedewitt.org/" TargetMode="External"/><Relationship Id="rId1" Type="http://schemas.openxmlformats.org/officeDocument/2006/relationships/slideLayout" Target="../slideLayouts/slideLayout7.xml"/><Relationship Id="rId4" Type="http://schemas.openxmlformats.org/officeDocument/2006/relationships/hyperlink" Target="https://openclipart.org/detail/195875/american-flag-by-rdevries-1958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908766-331C-FAD1-B94D-BB8AA9322366}"/>
              </a:ext>
            </a:extLst>
          </p:cNvPr>
          <p:cNvSpPr txBox="1"/>
          <p:nvPr/>
        </p:nvSpPr>
        <p:spPr>
          <a:xfrm>
            <a:off x="212269" y="292003"/>
            <a:ext cx="4736920" cy="1261884"/>
          </a:xfrm>
          <a:prstGeom prst="rect">
            <a:avLst/>
          </a:prstGeom>
          <a:noFill/>
          <a:ln>
            <a:solidFill>
              <a:schemeClr val="tx1"/>
            </a:solidFill>
          </a:ln>
        </p:spPr>
        <p:txBody>
          <a:bodyPr wrap="square" rtlCol="0">
            <a:spAutoFit/>
          </a:bodyPr>
          <a:lstStyle/>
          <a:p>
            <a:r>
              <a:rPr lang="en-US" sz="2000" dirty="0">
                <a:latin typeface="Amasis MT Pro Black" panose="02040A04050005020304" pitchFamily="18" charset="0"/>
              </a:rPr>
              <a:t>Grace Ev. Lutheran Church </a:t>
            </a:r>
            <a:r>
              <a:rPr lang="en-US" dirty="0">
                <a:latin typeface="Amasis MT Pro Medium" panose="02040604050005020304" pitchFamily="18" charset="0"/>
              </a:rPr>
              <a:t>(LCMS)</a:t>
            </a:r>
          </a:p>
          <a:p>
            <a:r>
              <a:rPr lang="en-US" sz="2000" b="1" dirty="0">
                <a:latin typeface="Amasis MT Pro Medium" panose="02040604050005020304" pitchFamily="18" charset="0"/>
              </a:rPr>
              <a:t>News &amp; Notes</a:t>
            </a:r>
          </a:p>
          <a:p>
            <a:r>
              <a:rPr lang="en-US" sz="1200" dirty="0">
                <a:latin typeface="Arial Narrow" panose="020B0606020202030204" pitchFamily="34" charset="0"/>
              </a:rPr>
              <a:t>415 10</a:t>
            </a:r>
            <a:r>
              <a:rPr lang="en-US" sz="1200" baseline="30000" dirty="0">
                <a:latin typeface="Arial Narrow" panose="020B0606020202030204" pitchFamily="34" charset="0"/>
              </a:rPr>
              <a:t>th</a:t>
            </a:r>
            <a:r>
              <a:rPr lang="en-US" sz="1200" dirty="0">
                <a:latin typeface="Arial Narrow" panose="020B0606020202030204" pitchFamily="34" charset="0"/>
              </a:rPr>
              <a:t> St, PO Box 156</a:t>
            </a:r>
          </a:p>
          <a:p>
            <a:r>
              <a:rPr lang="en-US" sz="1200" dirty="0">
                <a:latin typeface="Arial Narrow" panose="020B0606020202030204" pitchFamily="34" charset="0"/>
              </a:rPr>
              <a:t>De Witt, IA  52742</a:t>
            </a:r>
          </a:p>
          <a:p>
            <a:r>
              <a:rPr lang="en-US" sz="1200" dirty="0">
                <a:latin typeface="Arial Narrow" panose="020B0606020202030204" pitchFamily="34" charset="0"/>
              </a:rPr>
              <a:t>Church 563-659-9153   -     Preschool 563-659-9193</a:t>
            </a:r>
            <a:endParaRPr lang="en-US" sz="1200" dirty="0">
              <a:latin typeface="Amasis MT Pro Medium" panose="02040604050005020304" pitchFamily="18" charset="0"/>
            </a:endParaRPr>
          </a:p>
        </p:txBody>
      </p:sp>
      <p:sp>
        <p:nvSpPr>
          <p:cNvPr id="5" name="TextBox 4">
            <a:extLst>
              <a:ext uri="{FF2B5EF4-FFF2-40B4-BE49-F238E27FC236}">
                <a16:creationId xmlns:a16="http://schemas.microsoft.com/office/drawing/2014/main" id="{195D83C5-8407-1F6C-768A-E6C406FC0942}"/>
              </a:ext>
            </a:extLst>
          </p:cNvPr>
          <p:cNvSpPr txBox="1"/>
          <p:nvPr/>
        </p:nvSpPr>
        <p:spPr>
          <a:xfrm>
            <a:off x="212269" y="1552077"/>
            <a:ext cx="4736919" cy="276999"/>
          </a:xfrm>
          <a:prstGeom prst="rect">
            <a:avLst/>
          </a:prstGeom>
          <a:noFill/>
          <a:ln>
            <a:solidFill>
              <a:schemeClr val="tx1"/>
            </a:solidFill>
          </a:ln>
        </p:spPr>
        <p:txBody>
          <a:bodyPr wrap="square" rtlCol="0">
            <a:spAutoFit/>
          </a:bodyPr>
          <a:lstStyle/>
          <a:p>
            <a:pPr algn="ctr"/>
            <a:r>
              <a:rPr lang="en-US" sz="1200" b="1" dirty="0">
                <a:latin typeface="Arial Narrow" panose="020B0606020202030204" pitchFamily="34" charset="0"/>
              </a:rPr>
              <a:t>THIS WEEK AT A GLANCE </a:t>
            </a:r>
            <a:r>
              <a:rPr lang="en-US" sz="1200" dirty="0">
                <a:latin typeface="Arial Narrow" panose="020B0606020202030204" pitchFamily="34" charset="0"/>
              </a:rPr>
              <a:t>– June 14</a:t>
            </a:r>
            <a:r>
              <a:rPr lang="en-US" sz="1200" baseline="30000" dirty="0">
                <a:latin typeface="Arial Narrow" panose="020B0606020202030204" pitchFamily="34" charset="0"/>
              </a:rPr>
              <a:t>th –</a:t>
            </a:r>
            <a:r>
              <a:rPr lang="en-US" sz="1200" dirty="0">
                <a:latin typeface="Arial Narrow" panose="020B0606020202030204" pitchFamily="34" charset="0"/>
              </a:rPr>
              <a:t>June 21</a:t>
            </a:r>
            <a:r>
              <a:rPr lang="en-US" sz="1200" baseline="30000" dirty="0">
                <a:latin typeface="Arial Narrow" panose="020B0606020202030204" pitchFamily="34" charset="0"/>
              </a:rPr>
              <a:t>st </a:t>
            </a:r>
          </a:p>
        </p:txBody>
      </p:sp>
      <p:sp>
        <p:nvSpPr>
          <p:cNvPr id="6" name="TextBox 5">
            <a:extLst>
              <a:ext uri="{FF2B5EF4-FFF2-40B4-BE49-F238E27FC236}">
                <a16:creationId xmlns:a16="http://schemas.microsoft.com/office/drawing/2014/main" id="{DB1B6572-15C8-3628-52C5-9D764441237F}"/>
              </a:ext>
            </a:extLst>
          </p:cNvPr>
          <p:cNvSpPr txBox="1"/>
          <p:nvPr/>
        </p:nvSpPr>
        <p:spPr>
          <a:xfrm>
            <a:off x="4949188" y="292003"/>
            <a:ext cx="2610940" cy="1892826"/>
          </a:xfrm>
          <a:prstGeom prst="rect">
            <a:avLst/>
          </a:prstGeom>
          <a:noFill/>
          <a:ln>
            <a:solidFill>
              <a:schemeClr val="tx1"/>
            </a:solidFill>
          </a:ln>
        </p:spPr>
        <p:txBody>
          <a:bodyPr wrap="square" rtlCol="0">
            <a:spAutoFit/>
          </a:bodyPr>
          <a:lstStyle/>
          <a:p>
            <a:pPr algn="just"/>
            <a:r>
              <a:rPr lang="en-US" sz="1000" b="1" dirty="0">
                <a:latin typeface="Arial Narrow" panose="020B0606020202030204" pitchFamily="34" charset="0"/>
              </a:rPr>
              <a:t>Gifts, Tithes &amp; Offerings for 6/14/2026.  To fully fund the church budget, we need $7,929.00 per week.</a:t>
            </a:r>
          </a:p>
          <a:p>
            <a:endParaRPr lang="en-US" sz="300" b="1" dirty="0">
              <a:latin typeface="Arial Narrow" panose="020B0606020202030204" pitchFamily="34" charset="0"/>
            </a:endParaRPr>
          </a:p>
          <a:p>
            <a:pPr algn="ctr"/>
            <a:r>
              <a:rPr lang="en-US" sz="1100" dirty="0">
                <a:latin typeface="Arial Narrow" panose="020B0606020202030204" pitchFamily="34" charset="0"/>
              </a:rPr>
              <a:t>Weekly Offering $ 7,035.00</a:t>
            </a:r>
          </a:p>
          <a:p>
            <a:pPr algn="ctr"/>
            <a:endParaRPr lang="en-US" sz="500" dirty="0">
              <a:latin typeface="Arial Narrow" panose="020B0606020202030204" pitchFamily="34" charset="0"/>
            </a:endParaRPr>
          </a:p>
          <a:p>
            <a:pPr algn="ctr"/>
            <a:r>
              <a:rPr lang="en-US" sz="1100" b="1" dirty="0">
                <a:latin typeface="Arial Narrow" panose="020B0606020202030204" pitchFamily="34" charset="0"/>
              </a:rPr>
              <a:t>Weekly Shortage $ 894.00</a:t>
            </a:r>
            <a:endParaRPr lang="en-US" sz="300" b="1" dirty="0">
              <a:latin typeface="Arial Narrow" panose="020B0606020202030204" pitchFamily="34" charset="0"/>
            </a:endParaRPr>
          </a:p>
          <a:p>
            <a:endParaRPr lang="en-US" sz="200" b="1" dirty="0">
              <a:latin typeface="Arial Narrow" panose="020B0606020202030204" pitchFamily="34" charset="0"/>
            </a:endParaRPr>
          </a:p>
          <a:p>
            <a:r>
              <a:rPr lang="en-US" sz="1100" b="1" dirty="0">
                <a:latin typeface="Arial Narrow" panose="020B0606020202030204" pitchFamily="34" charset="0"/>
              </a:rPr>
              <a:t>Attendance for the week of 6/14/2026</a:t>
            </a:r>
          </a:p>
          <a:p>
            <a:r>
              <a:rPr lang="en-US" sz="1100" b="1" dirty="0">
                <a:latin typeface="Arial Narrow" panose="020B0606020202030204" pitchFamily="34" charset="0"/>
              </a:rPr>
              <a:t>Sunday Worship</a:t>
            </a:r>
          </a:p>
          <a:p>
            <a:r>
              <a:rPr lang="en-US" sz="1100" dirty="0">
                <a:latin typeface="Arial Narrow" panose="020B0606020202030204" pitchFamily="34" charset="0"/>
              </a:rPr>
              <a:t>                     8:00 am            60                                     </a:t>
            </a:r>
            <a:br>
              <a:rPr lang="en-US" sz="1100" dirty="0">
                <a:latin typeface="Arial Narrow" panose="020B0606020202030204" pitchFamily="34" charset="0"/>
              </a:rPr>
            </a:br>
            <a:r>
              <a:rPr lang="en-US" sz="1100" dirty="0">
                <a:latin typeface="Arial Narrow" panose="020B0606020202030204" pitchFamily="34" charset="0"/>
              </a:rPr>
              <a:t>                   10:30 am            </a:t>
            </a:r>
            <a:r>
              <a:rPr lang="en-US" sz="1100" u="sng" dirty="0">
                <a:latin typeface="Arial Narrow" panose="020B0606020202030204" pitchFamily="34" charset="0"/>
              </a:rPr>
              <a:t>65</a:t>
            </a:r>
          </a:p>
          <a:p>
            <a:r>
              <a:rPr lang="en-US" sz="1100" b="1" dirty="0">
                <a:latin typeface="Arial Narrow" panose="020B0606020202030204" pitchFamily="34" charset="0"/>
              </a:rPr>
              <a:t>                          Total         125</a:t>
            </a:r>
          </a:p>
        </p:txBody>
      </p:sp>
      <p:pic>
        <p:nvPicPr>
          <p:cNvPr id="8" name="Picture 7">
            <a:extLst>
              <a:ext uri="{FF2B5EF4-FFF2-40B4-BE49-F238E27FC236}">
                <a16:creationId xmlns:a16="http://schemas.microsoft.com/office/drawing/2014/main" id="{CDB3E5E0-DFF7-2FE0-8507-B886CC221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773" y="615649"/>
            <a:ext cx="2874012" cy="994450"/>
          </a:xfrm>
          <a:prstGeom prst="rect">
            <a:avLst/>
          </a:prstGeom>
        </p:spPr>
      </p:pic>
      <p:sp>
        <p:nvSpPr>
          <p:cNvPr id="9" name="TextBox 8">
            <a:extLst>
              <a:ext uri="{FF2B5EF4-FFF2-40B4-BE49-F238E27FC236}">
                <a16:creationId xmlns:a16="http://schemas.microsoft.com/office/drawing/2014/main" id="{43F61672-3BB7-31F0-F6B6-65831B116443}"/>
              </a:ext>
            </a:extLst>
          </p:cNvPr>
          <p:cNvSpPr txBox="1"/>
          <p:nvPr/>
        </p:nvSpPr>
        <p:spPr>
          <a:xfrm>
            <a:off x="212268" y="2948930"/>
            <a:ext cx="4736919" cy="461665"/>
          </a:xfrm>
          <a:prstGeom prst="rect">
            <a:avLst/>
          </a:prstGeom>
          <a:noFill/>
          <a:ln>
            <a:solidFill>
              <a:schemeClr val="tx1"/>
            </a:solidFill>
          </a:ln>
        </p:spPr>
        <p:txBody>
          <a:bodyPr wrap="square" rtlCol="0">
            <a:spAutoFit/>
          </a:bodyPr>
          <a:lstStyle/>
          <a:p>
            <a:pPr algn="just"/>
            <a:r>
              <a:rPr lang="en-US" sz="1200" b="1" dirty="0">
                <a:latin typeface="Arial Narrow" panose="020B0606020202030204" pitchFamily="34" charset="0"/>
                <a:cs typeface="Arial" panose="020B0604020202020204" pitchFamily="34" charset="0"/>
              </a:rPr>
              <a:t>Praying For:  </a:t>
            </a:r>
            <a:r>
              <a:rPr lang="en-US" sz="1200" dirty="0">
                <a:latin typeface="Arial Narrow" panose="020B0606020202030204" pitchFamily="34" charset="0"/>
                <a:cs typeface="Arial" panose="020B0604020202020204" pitchFamily="34" charset="0"/>
              </a:rPr>
              <a:t>Allen Anderson, Brad Birtell, Dick Block, David Edens, Scott McBride, Betsy Henningsen, Mary Krapl, and Matthew Soenksen.</a:t>
            </a:r>
          </a:p>
        </p:txBody>
      </p:sp>
      <p:sp>
        <p:nvSpPr>
          <p:cNvPr id="16" name="TextBox 15">
            <a:extLst>
              <a:ext uri="{FF2B5EF4-FFF2-40B4-BE49-F238E27FC236}">
                <a16:creationId xmlns:a16="http://schemas.microsoft.com/office/drawing/2014/main" id="{3AA17811-F309-82E9-F0E3-0223141CD473}"/>
              </a:ext>
            </a:extLst>
          </p:cNvPr>
          <p:cNvSpPr txBox="1"/>
          <p:nvPr/>
        </p:nvSpPr>
        <p:spPr>
          <a:xfrm>
            <a:off x="4949183" y="2184829"/>
            <a:ext cx="2610941" cy="3754874"/>
          </a:xfrm>
          <a:prstGeom prst="rect">
            <a:avLst/>
          </a:prstGeom>
          <a:noFill/>
          <a:ln>
            <a:solidFill>
              <a:schemeClr val="tx1"/>
            </a:solidFill>
          </a:ln>
        </p:spPr>
        <p:txBody>
          <a:bodyPr wrap="square" rtlCol="0">
            <a:spAutoFit/>
          </a:bodyPr>
          <a:lstStyle/>
          <a:p>
            <a:pPr algn="ctr"/>
            <a:r>
              <a:rPr lang="en-US" sz="1100" b="1" u="sng" dirty="0">
                <a:latin typeface="Arial Narrow" panose="020B0606020202030204" pitchFamily="34" charset="0"/>
              </a:rPr>
              <a:t>Sunday, June 21</a:t>
            </a:r>
            <a:r>
              <a:rPr lang="en-US" sz="1100" b="1" u="sng" baseline="30000" dirty="0">
                <a:latin typeface="Arial Narrow" panose="020B0606020202030204" pitchFamily="34" charset="0"/>
              </a:rPr>
              <a:t>st</a:t>
            </a:r>
            <a:r>
              <a:rPr lang="en-US" sz="1100" b="1" u="sng" dirty="0">
                <a:latin typeface="Arial Narrow" panose="020B0606020202030204" pitchFamily="34" charset="0"/>
              </a:rPr>
              <a:t> </a:t>
            </a:r>
          </a:p>
          <a:p>
            <a:pPr algn="ctr"/>
            <a:r>
              <a:rPr lang="en-US" sz="1100" b="1" dirty="0">
                <a:latin typeface="Arial Narrow" panose="020B0606020202030204" pitchFamily="34" charset="0"/>
              </a:rPr>
              <a:t>8:00 a.m. Service</a:t>
            </a:r>
          </a:p>
          <a:p>
            <a:pPr algn="ctr"/>
            <a:r>
              <a:rPr lang="en-US" sz="1100" b="1" dirty="0">
                <a:latin typeface="Arial Narrow" panose="020B0606020202030204" pitchFamily="34" charset="0"/>
              </a:rPr>
              <a:t>Pastor Merle Warnsholz</a:t>
            </a:r>
          </a:p>
          <a:p>
            <a:pPr algn="ctr"/>
            <a:r>
              <a:rPr lang="en-US" sz="1100" dirty="0">
                <a:latin typeface="Arial Narrow" panose="020B0606020202030204" pitchFamily="34" charset="0"/>
              </a:rPr>
              <a:t>Organist: Diana </a:t>
            </a:r>
            <a:r>
              <a:rPr lang="en-US" sz="1100" dirty="0" err="1">
                <a:latin typeface="Arial Narrow" panose="020B0606020202030204" pitchFamily="34" charset="0"/>
              </a:rPr>
              <a:t>Baetke</a:t>
            </a:r>
            <a:endParaRPr lang="en-US" sz="1100" dirty="0">
              <a:latin typeface="Arial Narrow" panose="020B0606020202030204" pitchFamily="34" charset="0"/>
            </a:endParaRPr>
          </a:p>
          <a:p>
            <a:pPr algn="ctr"/>
            <a:r>
              <a:rPr lang="en-US" sz="1100" dirty="0">
                <a:latin typeface="Arial Narrow" panose="020B0606020202030204" pitchFamily="34" charset="0"/>
              </a:rPr>
              <a:t>Elder: Leon Doescher</a:t>
            </a:r>
          </a:p>
          <a:p>
            <a:pPr algn="ctr"/>
            <a:r>
              <a:rPr lang="en-US" sz="1100" dirty="0">
                <a:latin typeface="Arial Narrow" panose="020B0606020202030204" pitchFamily="34" charset="0"/>
              </a:rPr>
              <a:t>Acolyte: Zach Yutesler</a:t>
            </a:r>
          </a:p>
          <a:p>
            <a:pPr algn="ctr"/>
            <a:endParaRPr lang="en-US" sz="600" dirty="0">
              <a:latin typeface="Arial Narrow" panose="020B0606020202030204" pitchFamily="34" charset="0"/>
            </a:endParaRPr>
          </a:p>
          <a:p>
            <a:pPr algn="ctr"/>
            <a:r>
              <a:rPr lang="en-US" sz="1100" b="1" dirty="0">
                <a:latin typeface="Arial Narrow" panose="020B0606020202030204" pitchFamily="34" charset="0"/>
              </a:rPr>
              <a:t>10:00 a.m. Service @ Camp</a:t>
            </a:r>
          </a:p>
          <a:p>
            <a:pPr algn="ctr"/>
            <a:r>
              <a:rPr lang="en-US" sz="1100" b="1" dirty="0">
                <a:latin typeface="Arial Narrow" panose="020B0606020202030204" pitchFamily="34" charset="0"/>
              </a:rPr>
              <a:t>Pastor Merle Warnsholz</a:t>
            </a:r>
          </a:p>
          <a:p>
            <a:pPr algn="ctr"/>
            <a:r>
              <a:rPr lang="en-US" sz="1100" dirty="0">
                <a:latin typeface="Arial Narrow" panose="020B0606020202030204" pitchFamily="34" charset="0"/>
              </a:rPr>
              <a:t>Music: Praise Band</a:t>
            </a:r>
          </a:p>
          <a:p>
            <a:pPr algn="ctr"/>
            <a:r>
              <a:rPr lang="en-US" sz="1100" dirty="0">
                <a:latin typeface="Arial Narrow" panose="020B0606020202030204" pitchFamily="34" charset="0"/>
              </a:rPr>
              <a:t>Elder: Scott Steffens</a:t>
            </a:r>
          </a:p>
          <a:p>
            <a:pPr algn="ctr"/>
            <a:endParaRPr lang="en-US" sz="600" dirty="0">
              <a:latin typeface="Arial Narrow" panose="020B0606020202030204" pitchFamily="34" charset="0"/>
            </a:endParaRPr>
          </a:p>
          <a:p>
            <a:pPr algn="ctr"/>
            <a:r>
              <a:rPr lang="en-US" sz="1100" b="1" u="sng" dirty="0">
                <a:latin typeface="Arial Narrow" panose="020B0606020202030204" pitchFamily="34" charset="0"/>
              </a:rPr>
              <a:t>Sunday, </a:t>
            </a:r>
            <a:r>
              <a:rPr lang="en-US" sz="1100" b="1" u="sng">
                <a:latin typeface="Arial Narrow" panose="020B0606020202030204" pitchFamily="34" charset="0"/>
              </a:rPr>
              <a:t>June 28</a:t>
            </a:r>
            <a:r>
              <a:rPr lang="en-US" sz="1100" b="1" u="sng" baseline="30000">
                <a:latin typeface="Arial Narrow" panose="020B0606020202030204" pitchFamily="34" charset="0"/>
              </a:rPr>
              <a:t>th</a:t>
            </a:r>
            <a:endParaRPr lang="en-US" sz="1100" b="1" u="sng" baseline="30000" dirty="0">
              <a:latin typeface="Arial Narrow" panose="020B0606020202030204" pitchFamily="34" charset="0"/>
            </a:endParaRPr>
          </a:p>
          <a:p>
            <a:pPr algn="ctr"/>
            <a:r>
              <a:rPr lang="en-US" sz="1100" b="1">
                <a:latin typeface="Arial Narrow" panose="020B0606020202030204" pitchFamily="34" charset="0"/>
              </a:rPr>
              <a:t>8:00 </a:t>
            </a:r>
            <a:r>
              <a:rPr lang="en-US" sz="1100" b="1" dirty="0">
                <a:latin typeface="Arial Narrow" panose="020B0606020202030204" pitchFamily="34" charset="0"/>
              </a:rPr>
              <a:t>a.m. Service</a:t>
            </a:r>
          </a:p>
          <a:p>
            <a:pPr algn="ctr"/>
            <a:r>
              <a:rPr lang="en-US" sz="1100" b="1" dirty="0">
                <a:latin typeface="Arial Narrow" panose="020B0606020202030204" pitchFamily="34" charset="0"/>
              </a:rPr>
              <a:t>Pastor Merle Warnsholz</a:t>
            </a:r>
          </a:p>
          <a:p>
            <a:pPr algn="ctr"/>
            <a:r>
              <a:rPr lang="en-US" sz="1100" dirty="0">
                <a:latin typeface="Arial Narrow" panose="020B0606020202030204" pitchFamily="34" charset="0"/>
              </a:rPr>
              <a:t>Organist: Diana </a:t>
            </a:r>
            <a:r>
              <a:rPr lang="en-US" sz="1100" dirty="0" err="1">
                <a:latin typeface="Arial Narrow" panose="020B0606020202030204" pitchFamily="34" charset="0"/>
              </a:rPr>
              <a:t>Baetke</a:t>
            </a:r>
            <a:endParaRPr lang="en-US" sz="1100" dirty="0">
              <a:latin typeface="Arial Narrow" panose="020B0606020202030204" pitchFamily="34" charset="0"/>
            </a:endParaRPr>
          </a:p>
          <a:p>
            <a:pPr algn="ctr"/>
            <a:r>
              <a:rPr lang="en-US" sz="1100" dirty="0">
                <a:latin typeface="Arial Narrow" panose="020B0606020202030204" pitchFamily="34" charset="0"/>
              </a:rPr>
              <a:t>Elder: Leon Doescher</a:t>
            </a:r>
          </a:p>
          <a:p>
            <a:pPr algn="ctr"/>
            <a:r>
              <a:rPr lang="en-US" sz="1100" dirty="0">
                <a:latin typeface="Arial Narrow" panose="020B0606020202030204" pitchFamily="34" charset="0"/>
              </a:rPr>
              <a:t>Acolyte: Zane Burzlaff</a:t>
            </a:r>
          </a:p>
          <a:p>
            <a:pPr algn="ctr"/>
            <a:endParaRPr lang="en-US" sz="600" dirty="0">
              <a:latin typeface="Arial Narrow" panose="020B0606020202030204" pitchFamily="34" charset="0"/>
            </a:endParaRPr>
          </a:p>
          <a:p>
            <a:pPr algn="ctr"/>
            <a:r>
              <a:rPr lang="en-US" sz="1100" b="1" dirty="0">
                <a:latin typeface="Arial Narrow" panose="020B0606020202030204" pitchFamily="34" charset="0"/>
              </a:rPr>
              <a:t>10:00 a.m. Service @ Camp</a:t>
            </a:r>
          </a:p>
          <a:p>
            <a:pPr algn="ctr"/>
            <a:r>
              <a:rPr lang="en-US" sz="1100" b="1" dirty="0">
                <a:latin typeface="Arial Narrow" panose="020B0606020202030204" pitchFamily="34" charset="0"/>
              </a:rPr>
              <a:t>Pastor Merle Warnsholz</a:t>
            </a:r>
          </a:p>
          <a:p>
            <a:pPr algn="ctr"/>
            <a:r>
              <a:rPr lang="en-US" sz="1100" dirty="0">
                <a:latin typeface="Arial Narrow" panose="020B0606020202030204" pitchFamily="34" charset="0"/>
              </a:rPr>
              <a:t>Music: Praise Band</a:t>
            </a:r>
          </a:p>
          <a:p>
            <a:pPr algn="ctr"/>
            <a:r>
              <a:rPr lang="en-US" sz="1100" dirty="0">
                <a:latin typeface="Arial Narrow" panose="020B0606020202030204" pitchFamily="34" charset="0"/>
              </a:rPr>
              <a:t>Elder: Scott Steffens</a:t>
            </a:r>
          </a:p>
        </p:txBody>
      </p:sp>
      <p:sp>
        <p:nvSpPr>
          <p:cNvPr id="2" name="TextBox 1">
            <a:extLst>
              <a:ext uri="{FF2B5EF4-FFF2-40B4-BE49-F238E27FC236}">
                <a16:creationId xmlns:a16="http://schemas.microsoft.com/office/drawing/2014/main" id="{F203C163-E35F-03C1-3537-4117FEB1915E}"/>
              </a:ext>
            </a:extLst>
          </p:cNvPr>
          <p:cNvSpPr txBox="1"/>
          <p:nvPr/>
        </p:nvSpPr>
        <p:spPr>
          <a:xfrm>
            <a:off x="212267" y="1827311"/>
            <a:ext cx="4736917" cy="1123384"/>
          </a:xfrm>
          <a:prstGeom prst="rect">
            <a:avLst/>
          </a:prstGeom>
          <a:noFill/>
          <a:ln>
            <a:solidFill>
              <a:schemeClr val="tx1"/>
            </a:solidFill>
          </a:ln>
        </p:spPr>
        <p:txBody>
          <a:bodyPr wrap="square" rtlCol="0">
            <a:spAutoFit/>
          </a:bodyPr>
          <a:lstStyle/>
          <a:p>
            <a:pPr algn="ctr"/>
            <a:r>
              <a:rPr lang="en-US" sz="1100" b="1" dirty="0">
                <a:latin typeface="Arial Narrow" panose="020B0606020202030204" pitchFamily="34" charset="0"/>
              </a:rPr>
              <a:t>Fourth Sunday after Pentecost</a:t>
            </a:r>
            <a:endParaRPr lang="en-US" sz="300" dirty="0">
              <a:latin typeface="Arial Narrow" panose="020B0606020202030204" pitchFamily="34" charset="0"/>
            </a:endParaRPr>
          </a:p>
          <a:p>
            <a:r>
              <a:rPr lang="en-US" sz="300" b="1" dirty="0">
                <a:latin typeface="Arial Narrow" panose="020B0606020202030204" pitchFamily="34" charset="0"/>
              </a:rPr>
              <a:t> </a:t>
            </a:r>
            <a:endParaRPr lang="en-US" sz="300" dirty="0">
              <a:latin typeface="Arial Narrow" panose="020B0606020202030204" pitchFamily="34" charset="0"/>
            </a:endParaRPr>
          </a:p>
          <a:p>
            <a:r>
              <a:rPr lang="en-US" sz="1100" b="1" dirty="0">
                <a:latin typeface="Arial Narrow" panose="020B0606020202030204" pitchFamily="34" charset="0"/>
              </a:rPr>
              <a:t>Setting: </a:t>
            </a:r>
            <a:r>
              <a:rPr lang="en-US" sz="1100" dirty="0">
                <a:latin typeface="Arial Narrow" panose="020B0606020202030204" pitchFamily="34" charset="0"/>
              </a:rPr>
              <a:t>Divine Service, Setting1, beginning on page 151</a:t>
            </a:r>
            <a:endParaRPr lang="en-US" sz="300" dirty="0">
              <a:latin typeface="Arial Narrow" panose="020B0606020202030204" pitchFamily="34" charset="0"/>
            </a:endParaRPr>
          </a:p>
          <a:p>
            <a:r>
              <a:rPr lang="en-US" sz="300" dirty="0">
                <a:latin typeface="Arial Narrow" panose="020B0606020202030204" pitchFamily="34" charset="0"/>
              </a:rPr>
              <a:t> </a:t>
            </a:r>
          </a:p>
          <a:p>
            <a:r>
              <a:rPr lang="en-US" sz="1100" b="1" dirty="0">
                <a:latin typeface="Arial Narrow" panose="020B0606020202030204" pitchFamily="34" charset="0"/>
              </a:rPr>
              <a:t>Hymns:    </a:t>
            </a:r>
            <a:r>
              <a:rPr lang="en-US" sz="1100" dirty="0">
                <a:latin typeface="Arial Narrow" panose="020B0606020202030204" pitchFamily="34" charset="0"/>
              </a:rPr>
              <a:t>696      685     725     570      783     727</a:t>
            </a:r>
            <a:endParaRPr lang="en-US" sz="1100" b="1" dirty="0">
              <a:latin typeface="Arial Narrow" panose="020B0606020202030204" pitchFamily="34" charset="0"/>
            </a:endParaRPr>
          </a:p>
          <a:p>
            <a:endParaRPr lang="en-US" sz="300" b="1" dirty="0">
              <a:latin typeface="Arial Narrow" panose="020B0606020202030204" pitchFamily="34" charset="0"/>
            </a:endParaRPr>
          </a:p>
          <a:p>
            <a:r>
              <a:rPr lang="en-US" sz="1100" b="1" dirty="0">
                <a:latin typeface="Arial Narrow" panose="020B0606020202030204" pitchFamily="34" charset="0"/>
              </a:rPr>
              <a:t>Readings:  </a:t>
            </a:r>
            <a:r>
              <a:rPr lang="en-US" sz="1100" i="1" dirty="0">
                <a:latin typeface="Arial Narrow" panose="020B0606020202030204" pitchFamily="34" charset="0"/>
              </a:rPr>
              <a:t>Jeremiah 20:7-13      Romans 6:12-23      Matthew 10:5a, 21-33</a:t>
            </a:r>
          </a:p>
          <a:p>
            <a:endParaRPr lang="en-US" sz="300" b="1" dirty="0">
              <a:latin typeface="Arial Narrow" panose="020B0606020202030204" pitchFamily="34" charset="0"/>
            </a:endParaRPr>
          </a:p>
          <a:p>
            <a:r>
              <a:rPr lang="en-US" sz="1100" b="1" dirty="0">
                <a:latin typeface="Arial Narrow" panose="020B0606020202030204" pitchFamily="34" charset="0"/>
              </a:rPr>
              <a:t>Sermon:  “</a:t>
            </a:r>
            <a:r>
              <a:rPr lang="en-US" sz="1100" dirty="0">
                <a:latin typeface="Arial Narrow" panose="020B0606020202030204" pitchFamily="34" charset="0"/>
              </a:rPr>
              <a:t>It </a:t>
            </a:r>
            <a:r>
              <a:rPr lang="en-US" sz="1100" dirty="0" err="1">
                <a:latin typeface="Arial Narrow" panose="020B0606020202030204" pitchFamily="34" charset="0"/>
              </a:rPr>
              <a:t>Ain’t</a:t>
            </a:r>
            <a:r>
              <a:rPr lang="en-US" sz="1100" dirty="0">
                <a:latin typeface="Arial Narrow" panose="020B0606020202030204" pitchFamily="34" charset="0"/>
              </a:rPr>
              <a:t> Easy Being Me” – Romans 6:23</a:t>
            </a:r>
            <a:endParaRPr lang="en-US" dirty="0"/>
          </a:p>
        </p:txBody>
      </p:sp>
      <p:sp>
        <p:nvSpPr>
          <p:cNvPr id="24" name="TextBox 23">
            <a:extLst>
              <a:ext uri="{FF2B5EF4-FFF2-40B4-BE49-F238E27FC236}">
                <a16:creationId xmlns:a16="http://schemas.microsoft.com/office/drawing/2014/main" id="{720556F4-0D06-0590-5443-767DAEF8C2B9}"/>
              </a:ext>
            </a:extLst>
          </p:cNvPr>
          <p:cNvSpPr txBox="1"/>
          <p:nvPr/>
        </p:nvSpPr>
        <p:spPr>
          <a:xfrm>
            <a:off x="212267" y="3610649"/>
            <a:ext cx="4517717" cy="430887"/>
          </a:xfrm>
          <a:prstGeom prst="rect">
            <a:avLst/>
          </a:prstGeom>
          <a:noFill/>
        </p:spPr>
        <p:txBody>
          <a:bodyPr wrap="square" rtlCol="0">
            <a:spAutoFit/>
          </a:bodyPr>
          <a:lstStyle/>
          <a:p>
            <a:pPr algn="ctr"/>
            <a:r>
              <a:rPr lang="en-US" sz="2200" dirty="0">
                <a:latin typeface="Amasis MT Pro Black" panose="02040A04050005020304" pitchFamily="18" charset="0"/>
              </a:rPr>
              <a:t>CALENDAR</a:t>
            </a:r>
          </a:p>
        </p:txBody>
      </p:sp>
      <p:sp>
        <p:nvSpPr>
          <p:cNvPr id="15" name="Rectangle 2">
            <a:extLst>
              <a:ext uri="{FF2B5EF4-FFF2-40B4-BE49-F238E27FC236}">
                <a16:creationId xmlns:a16="http://schemas.microsoft.com/office/drawing/2014/main" id="{CF62DC74-7B46-383F-1628-81D31BF91817}"/>
              </a:ext>
            </a:extLst>
          </p:cNvPr>
          <p:cNvSpPr>
            <a:spLocks noChangeArrowheads="1"/>
          </p:cNvSpPr>
          <p:nvPr/>
        </p:nvSpPr>
        <p:spPr bwMode="auto">
          <a:xfrm>
            <a:off x="5532539" y="6200878"/>
            <a:ext cx="2027585" cy="1107996"/>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lgn="just"/>
            <a:r>
              <a:rPr lang="en-US" sz="1200" dirty="0">
                <a:latin typeface="Arial" panose="020B0604020202020204" pitchFamily="34" charset="0"/>
                <a:cs typeface="Arial" panose="020B0604020202020204" pitchFamily="34" charset="0"/>
              </a:rPr>
              <a:t>Altar flowers are given with praise and thanksgiving to our Heavenly Father and in memory of Raymond B. Ackerman by the Ackerman Family.</a:t>
            </a:r>
          </a:p>
        </p:txBody>
      </p:sp>
      <p:sp>
        <p:nvSpPr>
          <p:cNvPr id="18" name="AutoShape 2" descr="Copilot Search Branding">
            <a:hlinkClick r:id="rId4"/>
            <a:extLst>
              <a:ext uri="{FF2B5EF4-FFF2-40B4-BE49-F238E27FC236}">
                <a16:creationId xmlns:a16="http://schemas.microsoft.com/office/drawing/2014/main" id="{19D8C389-6AB6-7C9D-8BB7-7A7E875A3BAC}"/>
              </a:ext>
            </a:extLst>
          </p:cNvPr>
          <p:cNvSpPr>
            <a:spLocks noChangeAspect="1" noChangeArrowheads="1"/>
          </p:cNvSpPr>
          <p:nvPr/>
        </p:nvSpPr>
        <p:spPr bwMode="auto">
          <a:xfrm>
            <a:off x="63500" y="-457200"/>
            <a:ext cx="11049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789DDE1D-E650-BD51-E398-EC287F6651B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911055" y="6202894"/>
            <a:ext cx="568919" cy="568919"/>
          </a:xfrm>
          <a:prstGeom prst="rect">
            <a:avLst/>
          </a:prstGeom>
        </p:spPr>
      </p:pic>
      <p:pic>
        <p:nvPicPr>
          <p:cNvPr id="13" name="Picture 12">
            <a:extLst>
              <a:ext uri="{FF2B5EF4-FFF2-40B4-BE49-F238E27FC236}">
                <a16:creationId xmlns:a16="http://schemas.microsoft.com/office/drawing/2014/main" id="{46E79877-37A8-FB16-A0CF-31BDDB58E29E}"/>
              </a:ext>
            </a:extLst>
          </p:cNvPr>
          <p:cNvPicPr>
            <a:picLocks noChangeAspect="1"/>
          </p:cNvPicPr>
          <p:nvPr/>
        </p:nvPicPr>
        <p:blipFill>
          <a:blip r:embed="rId7">
            <a:clrChange>
              <a:clrFrom>
                <a:srgbClr val="FAF9F9"/>
              </a:clrFrom>
              <a:clrTo>
                <a:srgbClr val="FAF9F9">
                  <a:alpha val="0"/>
                </a:srgbClr>
              </a:clrTo>
            </a:clrChange>
            <a:extLst>
              <a:ext uri="{28A0092B-C50C-407E-A947-70E740481C1C}">
                <a14:useLocalDpi xmlns:a14="http://schemas.microsoft.com/office/drawing/2010/main" val="0"/>
              </a:ext>
            </a:extLst>
          </a:blip>
          <a:stretch>
            <a:fillRect/>
          </a:stretch>
        </p:blipFill>
        <p:spPr>
          <a:xfrm>
            <a:off x="392826" y="7156890"/>
            <a:ext cx="4403959" cy="2285861"/>
          </a:xfrm>
          <a:prstGeom prst="rect">
            <a:avLst/>
          </a:prstGeom>
          <a:ln w="76200">
            <a:solidFill>
              <a:schemeClr val="tx1"/>
            </a:solidFill>
          </a:ln>
        </p:spPr>
      </p:pic>
      <p:sp>
        <p:nvSpPr>
          <p:cNvPr id="14" name="TextBox 13">
            <a:extLst>
              <a:ext uri="{FF2B5EF4-FFF2-40B4-BE49-F238E27FC236}">
                <a16:creationId xmlns:a16="http://schemas.microsoft.com/office/drawing/2014/main" id="{3EF1B5B1-B6B7-C099-1DBB-3EAA96FEE933}"/>
              </a:ext>
            </a:extLst>
          </p:cNvPr>
          <p:cNvSpPr txBox="1"/>
          <p:nvPr/>
        </p:nvSpPr>
        <p:spPr>
          <a:xfrm>
            <a:off x="4949183" y="7768296"/>
            <a:ext cx="2610941" cy="1569660"/>
          </a:xfrm>
          <a:prstGeom prst="rect">
            <a:avLst/>
          </a:prstGeom>
          <a:noFill/>
          <a:ln w="19050">
            <a:noFill/>
          </a:ln>
        </p:spPr>
        <p:txBody>
          <a:bodyPr wrap="square">
            <a:spAutoFit/>
          </a:bodyPr>
          <a:lstStyle/>
          <a:p>
            <a:pPr marL="0" marR="0" algn="just">
              <a:buNone/>
            </a:pPr>
            <a:r>
              <a:rPr lang="en-US" sz="1200" b="1" u="sng" dirty="0">
                <a:effectLst/>
                <a:latin typeface="Arial" panose="020B0604020202020204" pitchFamily="34" charset="0"/>
                <a:ea typeface="Calibri" panose="020F0502020204030204" pitchFamily="34" charset="0"/>
                <a:cs typeface="Times New Roman" panose="02020603050405020304" pitchFamily="18" charset="0"/>
              </a:rPr>
              <a:t>Do you volunteer for Summer Camp?</a:t>
            </a:r>
            <a:r>
              <a:rPr lang="en-US" sz="1200" dirty="0">
                <a:effectLst/>
                <a:latin typeface="Arial" panose="020B0604020202020204" pitchFamily="34" charset="0"/>
                <a:ea typeface="Calibri" panose="020F0502020204030204" pitchFamily="34" charset="0"/>
                <a:cs typeface="Times New Roman" panose="02020603050405020304" pitchFamily="18" charset="0"/>
              </a:rPr>
              <a:t> Would you like a T-shirt? If you would like one to wear while you are volunteering your time at Summer Camp, please contact the church office by </a:t>
            </a:r>
            <a:r>
              <a:rPr lang="en-US" sz="1200" b="1" u="sng" dirty="0">
                <a:effectLst/>
                <a:latin typeface="Arial" panose="020B0604020202020204" pitchFamily="34" charset="0"/>
                <a:ea typeface="Calibri" panose="020F0502020204030204" pitchFamily="34" charset="0"/>
                <a:cs typeface="Times New Roman" panose="02020603050405020304" pitchFamily="18" charset="0"/>
              </a:rPr>
              <a:t>June 27</a:t>
            </a:r>
            <a:r>
              <a:rPr lang="en-US" sz="1200" b="1" u="sng"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so that we can include them in our order. Cost is </a:t>
            </a:r>
            <a:r>
              <a:rPr lang="en-US" sz="1200" b="1" u="sng" dirty="0">
                <a:effectLst/>
                <a:latin typeface="Arial" panose="020B0604020202020204" pitchFamily="34" charset="0"/>
                <a:ea typeface="Calibri" panose="020F0502020204030204" pitchFamily="34" charset="0"/>
                <a:cs typeface="Times New Roman" panose="02020603050405020304" pitchFamily="18" charset="0"/>
              </a:rPr>
              <a:t>$5</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9" name="Table 18">
            <a:extLst>
              <a:ext uri="{FF2B5EF4-FFF2-40B4-BE49-F238E27FC236}">
                <a16:creationId xmlns:a16="http://schemas.microsoft.com/office/drawing/2014/main" id="{7DDD851A-ADFD-5A35-1FC6-0C2136D1CDE9}"/>
              </a:ext>
            </a:extLst>
          </p:cNvPr>
          <p:cNvGraphicFramePr>
            <a:graphicFrameLocks noGrp="1"/>
          </p:cNvGraphicFramePr>
          <p:nvPr>
            <p:extLst>
              <p:ext uri="{D42A27DB-BD31-4B8C-83A1-F6EECF244321}">
                <p14:modId xmlns:p14="http://schemas.microsoft.com/office/powerpoint/2010/main" val="524689051"/>
              </p:ext>
            </p:extLst>
          </p:nvPr>
        </p:nvGraphicFramePr>
        <p:xfrm>
          <a:off x="615950" y="4070549"/>
          <a:ext cx="3848100" cy="2735580"/>
        </p:xfrm>
        <a:graphic>
          <a:graphicData uri="http://schemas.openxmlformats.org/drawingml/2006/table">
            <a:tbl>
              <a:tblPr/>
              <a:tblGrid>
                <a:gridCol w="685800">
                  <a:extLst>
                    <a:ext uri="{9D8B030D-6E8A-4147-A177-3AD203B41FA5}">
                      <a16:colId xmlns:a16="http://schemas.microsoft.com/office/drawing/2014/main" val="3724022216"/>
                    </a:ext>
                  </a:extLst>
                </a:gridCol>
                <a:gridCol w="88900">
                  <a:extLst>
                    <a:ext uri="{9D8B030D-6E8A-4147-A177-3AD203B41FA5}">
                      <a16:colId xmlns:a16="http://schemas.microsoft.com/office/drawing/2014/main" val="851582159"/>
                    </a:ext>
                  </a:extLst>
                </a:gridCol>
                <a:gridCol w="609600">
                  <a:extLst>
                    <a:ext uri="{9D8B030D-6E8A-4147-A177-3AD203B41FA5}">
                      <a16:colId xmlns:a16="http://schemas.microsoft.com/office/drawing/2014/main" val="2227048405"/>
                    </a:ext>
                  </a:extLst>
                </a:gridCol>
                <a:gridCol w="76200">
                  <a:extLst>
                    <a:ext uri="{9D8B030D-6E8A-4147-A177-3AD203B41FA5}">
                      <a16:colId xmlns:a16="http://schemas.microsoft.com/office/drawing/2014/main" val="3621552526"/>
                    </a:ext>
                  </a:extLst>
                </a:gridCol>
                <a:gridCol w="2387600">
                  <a:extLst>
                    <a:ext uri="{9D8B030D-6E8A-4147-A177-3AD203B41FA5}">
                      <a16:colId xmlns:a16="http://schemas.microsoft.com/office/drawing/2014/main" val="1166207707"/>
                    </a:ext>
                  </a:extLst>
                </a:gridCol>
              </a:tblGrid>
              <a:tr h="0">
                <a:tc>
                  <a:txBody>
                    <a:bodyPr/>
                    <a:lstStyle/>
                    <a:p>
                      <a:pPr algn="r" fontAlgn="b">
                        <a:buNone/>
                      </a:pPr>
                      <a:r>
                        <a:rPr lang="en-US" sz="1100" b="0" i="0" u="none" strike="noStrike">
                          <a:solidFill>
                            <a:srgbClr val="000000"/>
                          </a:solidFill>
                          <a:effectLst/>
                          <a:latin typeface="Arial Narrow" panose="020B0606020202030204" pitchFamily="34" charset="0"/>
                        </a:rPr>
                        <a:t>6/21/2026</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8:00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Pancake Breakfast</a:t>
                      </a:r>
                    </a:p>
                  </a:txBody>
                  <a:tcPr marL="7620" marR="7620" marT="7620" marB="0" anchor="b">
                    <a:lnL>
                      <a:noFill/>
                    </a:lnL>
                    <a:lnR>
                      <a:noFill/>
                    </a:lnR>
                    <a:lnT>
                      <a:noFill/>
                    </a:lnT>
                    <a:lnB>
                      <a:noFill/>
                    </a:lnB>
                    <a:noFill/>
                  </a:tcPr>
                </a:tc>
                <a:extLst>
                  <a:ext uri="{0D108BD9-81ED-4DB2-BD59-A6C34878D82A}">
                    <a16:rowId xmlns:a16="http://schemas.microsoft.com/office/drawing/2014/main" val="3568367021"/>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dirty="0">
                          <a:solidFill>
                            <a:srgbClr val="000000"/>
                          </a:solidFill>
                          <a:effectLst/>
                          <a:latin typeface="Arial Narrow" panose="020B0606020202030204" pitchFamily="34" charset="0"/>
                        </a:rPr>
                        <a:t>8:00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Traditional Worship w/Communion</a:t>
                      </a:r>
                    </a:p>
                  </a:txBody>
                  <a:tcPr marL="7620" marR="7620" marT="7620" marB="0" anchor="b">
                    <a:lnL>
                      <a:noFill/>
                    </a:lnL>
                    <a:lnR>
                      <a:noFill/>
                    </a:lnR>
                    <a:lnT>
                      <a:noFill/>
                    </a:lnT>
                    <a:lnB>
                      <a:noFill/>
                    </a:lnB>
                    <a:noFill/>
                  </a:tcPr>
                </a:tc>
                <a:extLst>
                  <a:ext uri="{0D108BD9-81ED-4DB2-BD59-A6C34878D82A}">
                    <a16:rowId xmlns:a16="http://schemas.microsoft.com/office/drawing/2014/main" val="1749241681"/>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10:00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Praise Worship w/Communion@ Grace Camp </a:t>
                      </a:r>
                    </a:p>
                  </a:txBody>
                  <a:tcPr marL="7620" marR="7620" marT="7620" marB="0" anchor="b">
                    <a:lnL>
                      <a:noFill/>
                    </a:lnL>
                    <a:lnR>
                      <a:noFill/>
                    </a:lnR>
                    <a:lnT>
                      <a:noFill/>
                    </a:lnT>
                    <a:lnB>
                      <a:noFill/>
                    </a:lnB>
                    <a:noFill/>
                  </a:tcPr>
                </a:tc>
                <a:extLst>
                  <a:ext uri="{0D108BD9-81ED-4DB2-BD59-A6C34878D82A}">
                    <a16:rowId xmlns:a16="http://schemas.microsoft.com/office/drawing/2014/main" val="219950011"/>
                  </a:ext>
                </a:extLst>
              </a:tr>
              <a:tr h="182880">
                <a:tc>
                  <a:txBody>
                    <a:bodyPr/>
                    <a:lstStyle/>
                    <a:p>
                      <a:pPr algn="r" fontAlgn="b">
                        <a:buNone/>
                      </a:pPr>
                      <a:r>
                        <a:rPr lang="en-US" sz="1100" b="0" i="0" u="none" strike="noStrike">
                          <a:solidFill>
                            <a:srgbClr val="000000"/>
                          </a:solidFill>
                          <a:effectLst/>
                          <a:latin typeface="Arial Narrow" panose="020B0606020202030204" pitchFamily="34" charset="0"/>
                        </a:rPr>
                        <a:t>6/22/2026</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5:00 PM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V.B.S. Dinner</a:t>
                      </a:r>
                    </a:p>
                  </a:txBody>
                  <a:tcPr marL="7620" marR="7620" marT="7620" marB="0" anchor="b">
                    <a:lnL>
                      <a:noFill/>
                    </a:lnL>
                    <a:lnR>
                      <a:noFill/>
                    </a:lnR>
                    <a:lnT>
                      <a:noFill/>
                    </a:lnT>
                    <a:lnB>
                      <a:noFill/>
                    </a:lnB>
                    <a:noFill/>
                  </a:tcPr>
                </a:tc>
                <a:extLst>
                  <a:ext uri="{0D108BD9-81ED-4DB2-BD59-A6C34878D82A}">
                    <a16:rowId xmlns:a16="http://schemas.microsoft.com/office/drawing/2014/main" val="1324516962"/>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5:45 PM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V.B.S.</a:t>
                      </a:r>
                    </a:p>
                  </a:txBody>
                  <a:tcPr marL="7620" marR="7620" marT="7620" marB="0" anchor="b">
                    <a:lnL>
                      <a:noFill/>
                    </a:lnL>
                    <a:lnR>
                      <a:noFill/>
                    </a:lnR>
                    <a:lnT>
                      <a:noFill/>
                    </a:lnT>
                    <a:lnB>
                      <a:noFill/>
                    </a:lnB>
                    <a:noFill/>
                  </a:tcPr>
                </a:tc>
                <a:extLst>
                  <a:ext uri="{0D108BD9-81ED-4DB2-BD59-A6C34878D82A}">
                    <a16:rowId xmlns:a16="http://schemas.microsoft.com/office/drawing/2014/main" val="1168512159"/>
                  </a:ext>
                </a:extLst>
              </a:tr>
              <a:tr h="182880">
                <a:tc>
                  <a:txBody>
                    <a:bodyPr/>
                    <a:lstStyle/>
                    <a:p>
                      <a:pPr algn="r" fontAlgn="b">
                        <a:buNone/>
                      </a:pPr>
                      <a:r>
                        <a:rPr lang="en-US" sz="1100" b="0" i="0" u="none" strike="noStrike">
                          <a:solidFill>
                            <a:srgbClr val="000000"/>
                          </a:solidFill>
                          <a:effectLst/>
                          <a:latin typeface="Arial Narrow" panose="020B0606020202030204" pitchFamily="34" charset="0"/>
                        </a:rPr>
                        <a:t>6/23/2026</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5:00 PM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V.B.S. Dinner</a:t>
                      </a:r>
                    </a:p>
                  </a:txBody>
                  <a:tcPr marL="7620" marR="7620" marT="7620" marB="0" anchor="b">
                    <a:lnL>
                      <a:noFill/>
                    </a:lnL>
                    <a:lnR>
                      <a:noFill/>
                    </a:lnR>
                    <a:lnT>
                      <a:noFill/>
                    </a:lnT>
                    <a:lnB>
                      <a:noFill/>
                    </a:lnB>
                    <a:noFill/>
                  </a:tcPr>
                </a:tc>
                <a:extLst>
                  <a:ext uri="{0D108BD9-81ED-4DB2-BD59-A6C34878D82A}">
                    <a16:rowId xmlns:a16="http://schemas.microsoft.com/office/drawing/2014/main" val="1025228643"/>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5:45 PM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V.B.S.</a:t>
                      </a:r>
                    </a:p>
                  </a:txBody>
                  <a:tcPr marL="7620" marR="7620" marT="7620" marB="0" anchor="b">
                    <a:lnL>
                      <a:noFill/>
                    </a:lnL>
                    <a:lnR>
                      <a:noFill/>
                    </a:lnR>
                    <a:lnT>
                      <a:noFill/>
                    </a:lnT>
                    <a:lnB>
                      <a:noFill/>
                    </a:lnB>
                    <a:noFill/>
                  </a:tcPr>
                </a:tc>
                <a:extLst>
                  <a:ext uri="{0D108BD9-81ED-4DB2-BD59-A6C34878D82A}">
                    <a16:rowId xmlns:a16="http://schemas.microsoft.com/office/drawing/2014/main" val="2640161425"/>
                  </a:ext>
                </a:extLst>
              </a:tr>
              <a:tr h="182880">
                <a:tc>
                  <a:txBody>
                    <a:bodyPr/>
                    <a:lstStyle/>
                    <a:p>
                      <a:pPr algn="r" fontAlgn="b">
                        <a:buNone/>
                      </a:pPr>
                      <a:r>
                        <a:rPr lang="en-US" sz="1100" b="0" i="0" u="none" strike="noStrike">
                          <a:solidFill>
                            <a:srgbClr val="000000"/>
                          </a:solidFill>
                          <a:effectLst/>
                          <a:latin typeface="Arial Narrow" panose="020B0606020202030204" pitchFamily="34" charset="0"/>
                        </a:rPr>
                        <a:t>6/24/2026</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5:00 PM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V.B.S. Dinner</a:t>
                      </a:r>
                    </a:p>
                  </a:txBody>
                  <a:tcPr marL="7620" marR="7620" marT="7620" marB="0" anchor="b">
                    <a:lnL>
                      <a:noFill/>
                    </a:lnL>
                    <a:lnR>
                      <a:noFill/>
                    </a:lnR>
                    <a:lnT>
                      <a:noFill/>
                    </a:lnT>
                    <a:lnB>
                      <a:noFill/>
                    </a:lnB>
                    <a:noFill/>
                  </a:tcPr>
                </a:tc>
                <a:extLst>
                  <a:ext uri="{0D108BD9-81ED-4DB2-BD59-A6C34878D82A}">
                    <a16:rowId xmlns:a16="http://schemas.microsoft.com/office/drawing/2014/main" val="2857217454"/>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5:45 PM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V.B.S.</a:t>
                      </a:r>
                    </a:p>
                  </a:txBody>
                  <a:tcPr marL="7620" marR="7620" marT="7620" marB="0" anchor="b">
                    <a:lnL>
                      <a:noFill/>
                    </a:lnL>
                    <a:lnR>
                      <a:noFill/>
                    </a:lnR>
                    <a:lnT>
                      <a:noFill/>
                    </a:lnT>
                    <a:lnB>
                      <a:noFill/>
                    </a:lnB>
                    <a:noFill/>
                  </a:tcPr>
                </a:tc>
                <a:extLst>
                  <a:ext uri="{0D108BD9-81ED-4DB2-BD59-A6C34878D82A}">
                    <a16:rowId xmlns:a16="http://schemas.microsoft.com/office/drawing/2014/main" val="3220467488"/>
                  </a:ext>
                </a:extLst>
              </a:tr>
              <a:tr h="182880">
                <a:tc>
                  <a:txBody>
                    <a:bodyPr/>
                    <a:lstStyle/>
                    <a:p>
                      <a:pPr algn="r" fontAlgn="b">
                        <a:buNone/>
                      </a:pPr>
                      <a:r>
                        <a:rPr lang="en-US" sz="1100" b="0" i="0" u="none" strike="noStrike">
                          <a:solidFill>
                            <a:srgbClr val="000000"/>
                          </a:solidFill>
                          <a:effectLst/>
                          <a:latin typeface="Arial Narrow" panose="020B0606020202030204" pitchFamily="34" charset="0"/>
                        </a:rPr>
                        <a:t>6/25/2026</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9:00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Tops Meeting</a:t>
                      </a:r>
                    </a:p>
                  </a:txBody>
                  <a:tcPr marL="7620" marR="7620" marT="7620" marB="0" anchor="b">
                    <a:lnL>
                      <a:noFill/>
                    </a:lnL>
                    <a:lnR>
                      <a:noFill/>
                    </a:lnR>
                    <a:lnT>
                      <a:noFill/>
                    </a:lnT>
                    <a:lnB>
                      <a:noFill/>
                    </a:lnB>
                    <a:noFill/>
                  </a:tcPr>
                </a:tc>
                <a:extLst>
                  <a:ext uri="{0D108BD9-81ED-4DB2-BD59-A6C34878D82A}">
                    <a16:rowId xmlns:a16="http://schemas.microsoft.com/office/drawing/2014/main" val="2470220982"/>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9:30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Stay Active Senior Exercise Group</a:t>
                      </a:r>
                    </a:p>
                  </a:txBody>
                  <a:tcPr marL="7620" marR="7620" marT="7620" marB="0" anchor="b">
                    <a:lnL>
                      <a:noFill/>
                    </a:lnL>
                    <a:lnR>
                      <a:noFill/>
                    </a:lnR>
                    <a:lnT>
                      <a:noFill/>
                    </a:lnT>
                    <a:lnB>
                      <a:noFill/>
                    </a:lnB>
                    <a:noFill/>
                  </a:tcPr>
                </a:tc>
                <a:extLst>
                  <a:ext uri="{0D108BD9-81ED-4DB2-BD59-A6C34878D82A}">
                    <a16:rowId xmlns:a16="http://schemas.microsoft.com/office/drawing/2014/main" val="43378975"/>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5:00 PM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V.B.S. Dinner</a:t>
                      </a:r>
                    </a:p>
                  </a:txBody>
                  <a:tcPr marL="7620" marR="7620" marT="7620" marB="0" anchor="b">
                    <a:lnL>
                      <a:noFill/>
                    </a:lnL>
                    <a:lnR>
                      <a:noFill/>
                    </a:lnR>
                    <a:lnT>
                      <a:noFill/>
                    </a:lnT>
                    <a:lnB>
                      <a:noFill/>
                    </a:lnB>
                    <a:noFill/>
                  </a:tcPr>
                </a:tc>
                <a:extLst>
                  <a:ext uri="{0D108BD9-81ED-4DB2-BD59-A6C34878D82A}">
                    <a16:rowId xmlns:a16="http://schemas.microsoft.com/office/drawing/2014/main" val="845174137"/>
                  </a:ext>
                </a:extLst>
              </a:tr>
              <a:tr h="182880">
                <a:tc>
                  <a:txBody>
                    <a:bodyPr/>
                    <a:lstStyle/>
                    <a:p>
                      <a:pPr algn="l" fontAlgn="b">
                        <a:buNone/>
                      </a:pPr>
                      <a:endParaRPr lang="en-US" sz="1100" b="0" i="0" u="none" strike="noStrike" dirty="0">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5:45 PM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V.B.S.</a:t>
                      </a:r>
                    </a:p>
                  </a:txBody>
                  <a:tcPr marL="7620" marR="7620" marT="7620" marB="0" anchor="b">
                    <a:lnL>
                      <a:noFill/>
                    </a:lnL>
                    <a:lnR>
                      <a:noFill/>
                    </a:lnR>
                    <a:lnT>
                      <a:noFill/>
                    </a:lnT>
                    <a:lnB>
                      <a:noFill/>
                    </a:lnB>
                    <a:noFill/>
                  </a:tcPr>
                </a:tc>
                <a:extLst>
                  <a:ext uri="{0D108BD9-81ED-4DB2-BD59-A6C34878D82A}">
                    <a16:rowId xmlns:a16="http://schemas.microsoft.com/office/drawing/2014/main" val="4021385267"/>
                  </a:ext>
                </a:extLst>
              </a:tr>
              <a:tr h="182880">
                <a:tc>
                  <a:txBody>
                    <a:bodyPr/>
                    <a:lstStyle/>
                    <a:p>
                      <a:pPr algn="r" fontAlgn="b">
                        <a:buNone/>
                      </a:pPr>
                      <a:r>
                        <a:rPr lang="en-US" sz="1100" b="0" i="0" u="none" strike="noStrike">
                          <a:solidFill>
                            <a:srgbClr val="000000"/>
                          </a:solidFill>
                          <a:effectLst/>
                          <a:latin typeface="Arial Narrow" panose="020B0606020202030204" pitchFamily="34" charset="0"/>
                        </a:rPr>
                        <a:t>6/28/2026</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8:00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a:solidFill>
                            <a:srgbClr val="000000"/>
                          </a:solidFill>
                          <a:effectLst/>
                          <a:latin typeface="Arial Narrow" panose="020B0606020202030204" pitchFamily="34" charset="0"/>
                        </a:rPr>
                        <a:t>Traditional Worship</a:t>
                      </a:r>
                    </a:p>
                  </a:txBody>
                  <a:tcPr marL="7620" marR="7620" marT="7620" marB="0" anchor="b">
                    <a:lnL>
                      <a:noFill/>
                    </a:lnL>
                    <a:lnR>
                      <a:noFill/>
                    </a:lnR>
                    <a:lnT>
                      <a:noFill/>
                    </a:lnT>
                    <a:lnB>
                      <a:noFill/>
                    </a:lnB>
                    <a:noFill/>
                  </a:tcPr>
                </a:tc>
                <a:extLst>
                  <a:ext uri="{0D108BD9-81ED-4DB2-BD59-A6C34878D82A}">
                    <a16:rowId xmlns:a16="http://schemas.microsoft.com/office/drawing/2014/main" val="460024980"/>
                  </a:ext>
                </a:extLst>
              </a:tr>
              <a:tr h="182880">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r" fontAlgn="b">
                        <a:buNone/>
                      </a:pPr>
                      <a:r>
                        <a:rPr lang="en-US" sz="1100" b="0" i="0" u="none" strike="noStrike">
                          <a:solidFill>
                            <a:srgbClr val="000000"/>
                          </a:solidFill>
                          <a:effectLst/>
                          <a:latin typeface="Arial Narrow" panose="020B0606020202030204" pitchFamily="34" charset="0"/>
                        </a:rPr>
                        <a:t>10:00 AM</a:t>
                      </a:r>
                    </a:p>
                  </a:txBody>
                  <a:tcPr marL="7620" marR="7620" marT="762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rial Narrow" panose="020B0606020202030204" pitchFamily="34" charset="0"/>
                      </a:endParaRPr>
                    </a:p>
                  </a:txBody>
                  <a:tcPr marL="7620" marR="7620" marT="7620" marB="0" anchor="b">
                    <a:lnL>
                      <a:noFill/>
                    </a:lnL>
                    <a:lnR>
                      <a:noFill/>
                    </a:lnR>
                    <a:lnT>
                      <a:noFill/>
                    </a:lnT>
                    <a:lnB>
                      <a:noFill/>
                    </a:lnB>
                    <a:noFill/>
                  </a:tcPr>
                </a:tc>
                <a:tc>
                  <a:txBody>
                    <a:bodyPr/>
                    <a:lstStyle/>
                    <a:p>
                      <a:pPr algn="l" fontAlgn="b">
                        <a:buNone/>
                      </a:pPr>
                      <a:r>
                        <a:rPr lang="en-US" sz="1100" b="0" i="0" u="none" strike="noStrike" dirty="0">
                          <a:solidFill>
                            <a:srgbClr val="000000"/>
                          </a:solidFill>
                          <a:effectLst/>
                          <a:latin typeface="Arial Narrow" panose="020B0606020202030204" pitchFamily="34" charset="0"/>
                        </a:rPr>
                        <a:t>Praise Worship @ Grace Camp</a:t>
                      </a:r>
                    </a:p>
                  </a:txBody>
                  <a:tcPr marL="7620" marR="7620" marT="7620" marB="0" anchor="b">
                    <a:lnL>
                      <a:noFill/>
                    </a:lnL>
                    <a:lnR>
                      <a:noFill/>
                    </a:lnR>
                    <a:lnT>
                      <a:noFill/>
                    </a:lnT>
                    <a:lnB>
                      <a:noFill/>
                    </a:lnB>
                    <a:noFill/>
                  </a:tcPr>
                </a:tc>
                <a:extLst>
                  <a:ext uri="{0D108BD9-81ED-4DB2-BD59-A6C34878D82A}">
                    <a16:rowId xmlns:a16="http://schemas.microsoft.com/office/drawing/2014/main" val="169720316"/>
                  </a:ext>
                </a:extLst>
              </a:tr>
            </a:tbl>
          </a:graphicData>
        </a:graphic>
      </p:graphicFrame>
    </p:spTree>
    <p:extLst>
      <p:ext uri="{BB962C8B-B14F-4D97-AF65-F5344CB8AC3E}">
        <p14:creationId xmlns:p14="http://schemas.microsoft.com/office/powerpoint/2010/main" val="2841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BE59D1-1DFD-02FE-A903-96BE12A9BFE9}"/>
              </a:ext>
            </a:extLst>
          </p:cNvPr>
          <p:cNvSpPr txBox="1"/>
          <p:nvPr/>
        </p:nvSpPr>
        <p:spPr>
          <a:xfrm>
            <a:off x="223445" y="8823191"/>
            <a:ext cx="3623916" cy="892552"/>
          </a:xfrm>
          <a:prstGeom prst="rect">
            <a:avLst/>
          </a:prstGeom>
          <a:noFill/>
          <a:ln w="3175">
            <a:noFill/>
          </a:ln>
        </p:spPr>
        <p:txBody>
          <a:bodyPr wrap="square" rtlCol="0">
            <a:spAutoFit/>
          </a:bodyPr>
          <a:lstStyle/>
          <a:p>
            <a:pPr algn="just"/>
            <a:r>
              <a:rPr lang="en-US" sz="1300" dirty="0">
                <a:latin typeface="Arial" panose="020B0604020202020204" pitchFamily="34" charset="0"/>
                <a:cs typeface="Arial" panose="020B0604020202020204" pitchFamily="34" charset="0"/>
              </a:rPr>
              <a:t>Summer Lunch Box Packing Event - Our next packing event will be Wednesday, June 24, at 3 p.m. in the United Methodist Church social hall.  </a:t>
            </a:r>
            <a:endParaRPr lang="en-US" dirty="0"/>
          </a:p>
        </p:txBody>
      </p:sp>
      <p:sp>
        <p:nvSpPr>
          <p:cNvPr id="6" name="TextBox 5">
            <a:extLst>
              <a:ext uri="{FF2B5EF4-FFF2-40B4-BE49-F238E27FC236}">
                <a16:creationId xmlns:a16="http://schemas.microsoft.com/office/drawing/2014/main" id="{D2CEF899-49A4-DA6C-209C-B091B15F7A61}"/>
              </a:ext>
            </a:extLst>
          </p:cNvPr>
          <p:cNvSpPr txBox="1"/>
          <p:nvPr/>
        </p:nvSpPr>
        <p:spPr>
          <a:xfrm>
            <a:off x="262285" y="342657"/>
            <a:ext cx="3546236" cy="8371523"/>
          </a:xfrm>
          <a:prstGeom prst="rect">
            <a:avLst/>
          </a:prstGeom>
          <a:noFill/>
          <a:ln w="12700">
            <a:solidFill>
              <a:schemeClr val="tx1"/>
            </a:solidFill>
          </a:ln>
        </p:spPr>
        <p:txBody>
          <a:bodyPr wrap="square">
            <a:spAutoFit/>
          </a:bodyPr>
          <a:lstStyle/>
          <a:p>
            <a:pPr algn="ctr"/>
            <a:endParaRPr lang="en-US" sz="1200" b="1" u="sng" dirty="0">
              <a:latin typeface="Arial" panose="020B0604020202020204" pitchFamily="34" charset="0"/>
              <a:cs typeface="Arial" panose="020B0604020202020204" pitchFamily="34" charset="0"/>
            </a:endParaRPr>
          </a:p>
          <a:p>
            <a:pPr algn="ctr"/>
            <a:r>
              <a:rPr lang="en-US" sz="1400" b="1" dirty="0">
                <a:latin typeface="Aharoni" panose="02010803020104030203" pitchFamily="2" charset="-79"/>
                <a:cs typeface="Aharoni" panose="02010803020104030203" pitchFamily="2" charset="-79"/>
              </a:rPr>
              <a:t>Hurry! Space Is Almost Full. </a:t>
            </a:r>
            <a:br>
              <a:rPr lang="en-US" sz="1400" b="1" dirty="0">
                <a:latin typeface="Aharoni" panose="02010803020104030203" pitchFamily="2" charset="-79"/>
                <a:cs typeface="Aharoni" panose="02010803020104030203" pitchFamily="2" charset="-79"/>
              </a:rPr>
            </a:br>
            <a:r>
              <a:rPr lang="en-US" sz="1400" b="1" dirty="0">
                <a:latin typeface="Aharoni" panose="02010803020104030203" pitchFamily="2" charset="-79"/>
                <a:cs typeface="Aharoni" panose="02010803020104030203" pitchFamily="2" charset="-79"/>
              </a:rPr>
              <a:t>Register now to guarantee your spot.</a:t>
            </a:r>
          </a:p>
          <a:p>
            <a:pPr algn="ctr"/>
            <a:endParaRPr lang="en-US" sz="1200" b="1" u="sng" dirty="0">
              <a:latin typeface="Arial" panose="020B0604020202020204" pitchFamily="34" charset="0"/>
              <a:cs typeface="Arial" panose="020B0604020202020204" pitchFamily="34" charset="0"/>
            </a:endParaRPr>
          </a:p>
          <a:p>
            <a:pPr algn="ctr"/>
            <a:r>
              <a:rPr lang="en-US" sz="1200" b="1" u="sng" dirty="0">
                <a:latin typeface="Arial" panose="020B0604020202020204" pitchFamily="34" charset="0"/>
                <a:cs typeface="Arial" panose="020B0604020202020204" pitchFamily="34" charset="0"/>
              </a:rPr>
              <a:t>Grace Lutheran Summer Camp 2026</a:t>
            </a:r>
          </a:p>
          <a:p>
            <a:r>
              <a:rPr lang="en-US" sz="1200" dirty="0">
                <a:latin typeface="Arial Narrow" panose="020B0606020202030204" pitchFamily="34" charset="0"/>
                <a:cs typeface="Arial" panose="020B0604020202020204" pitchFamily="34" charset="0"/>
              </a:rPr>
              <a:t>Grace Lutheran Summer Camp 2026 will take place Monday, July 27 through Wednesday, July 29 at Grace Camp.</a:t>
            </a:r>
          </a:p>
          <a:p>
            <a:endParaRPr lang="en-US" sz="1200" b="1" dirty="0">
              <a:latin typeface="Arial Narrow" panose="020B0606020202030204" pitchFamily="34" charset="0"/>
              <a:cs typeface="Arial" panose="020B0604020202020204" pitchFamily="34" charset="0"/>
            </a:endParaRPr>
          </a:p>
          <a:p>
            <a:r>
              <a:rPr lang="en-US" sz="1200" b="1" dirty="0">
                <a:latin typeface="Arial Narrow" panose="020B0606020202030204" pitchFamily="34" charset="0"/>
                <a:cs typeface="Arial" panose="020B0604020202020204" pitchFamily="34" charset="0"/>
              </a:rPr>
              <a:t>Who can attend:</a:t>
            </a:r>
          </a:p>
          <a:p>
            <a:pPr marL="403225" indent="-171450">
              <a:buFont typeface="Arial" panose="020B0604020202020204" pitchFamily="34" charset="0"/>
              <a:buChar char="•"/>
            </a:pPr>
            <a:r>
              <a:rPr lang="en-US" sz="1200" dirty="0">
                <a:latin typeface="Arial Narrow" panose="020B0606020202030204" pitchFamily="34" charset="0"/>
                <a:cs typeface="Arial" panose="020B0604020202020204" pitchFamily="34" charset="0"/>
              </a:rPr>
              <a:t>Open to all students who will be in 2nd through 8th grades for the 2026–2027 school year.</a:t>
            </a:r>
          </a:p>
          <a:p>
            <a:pPr marL="403225" indent="-171450"/>
            <a:endParaRPr lang="en-US" sz="300" dirty="0">
              <a:latin typeface="Arial Narrow" panose="020B0606020202030204" pitchFamily="34" charset="0"/>
              <a:cs typeface="Arial" panose="020B0604020202020204" pitchFamily="34" charset="0"/>
            </a:endParaRPr>
          </a:p>
          <a:p>
            <a:pPr marL="403225" indent="-171450">
              <a:buFont typeface="Arial" panose="020B0604020202020204" pitchFamily="34" charset="0"/>
              <a:buChar char="•"/>
            </a:pPr>
            <a:r>
              <a:rPr lang="en-US" sz="1200" dirty="0">
                <a:latin typeface="Arial Narrow" panose="020B0606020202030204" pitchFamily="34" charset="0"/>
                <a:cs typeface="Arial" panose="020B0604020202020204" pitchFamily="34" charset="0"/>
              </a:rPr>
              <a:t>2nd &amp; 3rd graders will not stay overnight — they will be dropped off each morning and picked up each evening.</a:t>
            </a:r>
          </a:p>
          <a:p>
            <a:endParaRPr lang="en-US" sz="300" dirty="0">
              <a:latin typeface="Arial Narrow" panose="020B0606020202030204" pitchFamily="34" charset="0"/>
              <a:cs typeface="Arial" panose="020B0604020202020204" pitchFamily="34" charset="0"/>
            </a:endParaRPr>
          </a:p>
          <a:p>
            <a:pPr algn="ctr"/>
            <a:r>
              <a:rPr lang="en-US" sz="1200" i="1" dirty="0">
                <a:latin typeface="Arial Narrow" panose="020B0606020202030204" pitchFamily="34" charset="0"/>
                <a:cs typeface="Arial" panose="020B0604020202020204" pitchFamily="34" charset="0"/>
              </a:rPr>
              <a:t>Campers are grouped by grade level.</a:t>
            </a:r>
          </a:p>
          <a:p>
            <a:r>
              <a:rPr lang="en-US" sz="800" dirty="0">
                <a:latin typeface="Arial Narrow" panose="020B0606020202030204" pitchFamily="34" charset="0"/>
                <a:cs typeface="Arial" panose="020B0604020202020204" pitchFamily="34" charset="0"/>
              </a:rPr>
              <a:t> </a:t>
            </a:r>
          </a:p>
          <a:p>
            <a:r>
              <a:rPr lang="en-US" sz="1200" b="1" dirty="0">
                <a:latin typeface="Arial Narrow" panose="020B0606020202030204" pitchFamily="34" charset="0"/>
                <a:cs typeface="Arial" panose="020B0604020202020204" pitchFamily="34" charset="0"/>
              </a:rPr>
              <a:t>Check-in &amp; pickup:</a:t>
            </a:r>
            <a:endParaRPr lang="en-US" sz="1200" dirty="0">
              <a:latin typeface="Arial Narrow" panose="020B0606020202030204" pitchFamily="34" charset="0"/>
              <a:cs typeface="Arial" panose="020B0604020202020204" pitchFamily="34" charset="0"/>
            </a:endParaRPr>
          </a:p>
          <a:p>
            <a:pPr marL="403225" indent="-171450">
              <a:buFont typeface="Arial" panose="020B0604020202020204" pitchFamily="34" charset="0"/>
              <a:buChar char="•"/>
            </a:pPr>
            <a:r>
              <a:rPr lang="en-US" sz="1200" b="1" dirty="0">
                <a:latin typeface="Arial Narrow" panose="020B0606020202030204" pitchFamily="34" charset="0"/>
                <a:cs typeface="Arial" panose="020B0604020202020204" pitchFamily="34" charset="0"/>
              </a:rPr>
              <a:t>Check-in:</a:t>
            </a:r>
            <a:r>
              <a:rPr lang="en-US" sz="1200" dirty="0">
                <a:latin typeface="Arial Narrow" panose="020B0606020202030204" pitchFamily="34" charset="0"/>
                <a:cs typeface="Arial" panose="020B0604020202020204" pitchFamily="34" charset="0"/>
              </a:rPr>
              <a:t> 10:00 a.m. on Monday, July 27</a:t>
            </a:r>
          </a:p>
          <a:p>
            <a:pPr marL="403225" indent="-171450">
              <a:buFont typeface="Arial" panose="020B0604020202020204" pitchFamily="34" charset="0"/>
              <a:buChar char="•"/>
            </a:pPr>
            <a:r>
              <a:rPr lang="en-US" sz="1200" b="1" dirty="0">
                <a:latin typeface="Arial Narrow" panose="020B0606020202030204" pitchFamily="34" charset="0"/>
                <a:cs typeface="Arial" panose="020B0604020202020204" pitchFamily="34" charset="0"/>
              </a:rPr>
              <a:t>Pick-up:</a:t>
            </a:r>
            <a:r>
              <a:rPr lang="en-US" sz="1200" dirty="0">
                <a:latin typeface="Arial Narrow" panose="020B0606020202030204" pitchFamily="34" charset="0"/>
                <a:cs typeface="Arial" panose="020B0604020202020204" pitchFamily="34" charset="0"/>
              </a:rPr>
              <a:t> 11:30 a.m. on Wednesday, July 29</a:t>
            </a:r>
            <a:r>
              <a:rPr lang="en-US" sz="1200" baseline="30000" dirty="0">
                <a:latin typeface="Arial Narrow" panose="020B0606020202030204" pitchFamily="34" charset="0"/>
                <a:cs typeface="Arial" panose="020B0604020202020204" pitchFamily="34" charset="0"/>
              </a:rPr>
              <a:t>th</a:t>
            </a:r>
            <a:r>
              <a:rPr lang="en-US" sz="1200" dirty="0">
                <a:latin typeface="Arial Narrow" panose="020B0606020202030204" pitchFamily="34" charset="0"/>
                <a:cs typeface="Arial" panose="020B0604020202020204" pitchFamily="34" charset="0"/>
              </a:rPr>
              <a:t>.</a:t>
            </a:r>
          </a:p>
          <a:p>
            <a:r>
              <a:rPr lang="en-US" sz="800" dirty="0">
                <a:latin typeface="Arial Narrow" panose="020B0606020202030204" pitchFamily="34" charset="0"/>
                <a:cs typeface="Arial" panose="020B0604020202020204" pitchFamily="34" charset="0"/>
              </a:rPr>
              <a:t> </a:t>
            </a:r>
          </a:p>
          <a:p>
            <a:r>
              <a:rPr lang="en-US" sz="1200" b="1" dirty="0">
                <a:latin typeface="Arial Narrow" panose="020B0606020202030204" pitchFamily="34" charset="0"/>
                <a:cs typeface="Arial" panose="020B0604020202020204" pitchFamily="34" charset="0"/>
              </a:rPr>
              <a:t>Activities:</a:t>
            </a:r>
          </a:p>
          <a:p>
            <a:pPr algn="just"/>
            <a:r>
              <a:rPr lang="en-US" sz="1200" dirty="0">
                <a:latin typeface="Arial Narrow" panose="020B0606020202030204" pitchFamily="34" charset="0"/>
                <a:cs typeface="Arial" panose="020B0604020202020204" pitchFamily="34" charset="0"/>
              </a:rPr>
              <a:t>Expect a mix of faith-based and fun-filled experiences, including:</a:t>
            </a:r>
          </a:p>
          <a:p>
            <a:pPr marL="403225" indent="-171450">
              <a:buFont typeface="Arial" panose="020B0604020202020204" pitchFamily="34" charset="0"/>
              <a:buChar char="•"/>
            </a:pPr>
            <a:r>
              <a:rPr lang="en-US" sz="1200" dirty="0">
                <a:latin typeface="Arial Narrow" panose="020B0606020202030204" pitchFamily="34" charset="0"/>
                <a:cs typeface="Arial" panose="020B0604020202020204" pitchFamily="34" charset="0"/>
              </a:rPr>
              <a:t>Bible study and sharing God’s Word</a:t>
            </a:r>
          </a:p>
          <a:p>
            <a:pPr marL="403225" indent="-171450">
              <a:buFont typeface="Arial" panose="020B0604020202020204" pitchFamily="34" charset="0"/>
              <a:buChar char="•"/>
            </a:pPr>
            <a:r>
              <a:rPr lang="en-US" sz="1200" dirty="0">
                <a:latin typeface="Arial Narrow" panose="020B0606020202030204" pitchFamily="34" charset="0"/>
                <a:cs typeface="Arial" panose="020B0604020202020204" pitchFamily="34" charset="0"/>
              </a:rPr>
              <a:t>Archery</a:t>
            </a:r>
          </a:p>
          <a:p>
            <a:pPr marL="403225" indent="-171450">
              <a:buFont typeface="Arial" panose="020B0604020202020204" pitchFamily="34" charset="0"/>
              <a:buChar char="•"/>
            </a:pPr>
            <a:r>
              <a:rPr lang="en-US" sz="1200" dirty="0">
                <a:latin typeface="Arial Narrow" panose="020B0606020202030204" pitchFamily="34" charset="0"/>
                <a:cs typeface="Arial" panose="020B0604020202020204" pitchFamily="34" charset="0"/>
              </a:rPr>
              <a:t>Canoeing and water games</a:t>
            </a:r>
          </a:p>
          <a:p>
            <a:pPr marL="403225" indent="-171450">
              <a:buFont typeface="Arial" panose="020B0604020202020204" pitchFamily="34" charset="0"/>
              <a:buChar char="•"/>
            </a:pPr>
            <a:r>
              <a:rPr lang="en-US" sz="1200" dirty="0">
                <a:latin typeface="Arial Narrow" panose="020B0606020202030204" pitchFamily="34" charset="0"/>
                <a:cs typeface="Arial" panose="020B0604020202020204" pitchFamily="34" charset="0"/>
              </a:rPr>
              <a:t>Crafts and creative projects</a:t>
            </a:r>
          </a:p>
          <a:p>
            <a:pPr marL="403225" indent="-171450">
              <a:buFont typeface="Arial" panose="020B0604020202020204" pitchFamily="34" charset="0"/>
              <a:buChar char="•"/>
            </a:pPr>
            <a:r>
              <a:rPr lang="en-US" sz="1200" dirty="0">
                <a:latin typeface="Arial Narrow" panose="020B0606020202030204" pitchFamily="34" charset="0"/>
                <a:cs typeface="Arial" panose="020B0604020202020204" pitchFamily="34" charset="0"/>
              </a:rPr>
              <a:t>Music and singing</a:t>
            </a:r>
          </a:p>
          <a:p>
            <a:r>
              <a:rPr lang="en-US" sz="800" dirty="0">
                <a:latin typeface="Arial Narrow" panose="020B0606020202030204" pitchFamily="34" charset="0"/>
                <a:cs typeface="Arial" panose="020B0604020202020204" pitchFamily="34" charset="0"/>
              </a:rPr>
              <a:t> </a:t>
            </a:r>
          </a:p>
          <a:p>
            <a:r>
              <a:rPr lang="en-US" sz="1200" b="1" dirty="0">
                <a:latin typeface="Arial Narrow" panose="020B0606020202030204" pitchFamily="34" charset="0"/>
                <a:cs typeface="Arial" panose="020B0604020202020204" pitchFamily="34" charset="0"/>
              </a:rPr>
              <a:t>Cost:</a:t>
            </a:r>
            <a:endParaRPr lang="en-US" sz="1200" dirty="0">
              <a:latin typeface="Arial Narrow" panose="020B0606020202030204" pitchFamily="34" charset="0"/>
              <a:cs typeface="Arial" panose="020B0604020202020204" pitchFamily="34" charset="0"/>
            </a:endParaRPr>
          </a:p>
          <a:p>
            <a:pPr marL="403225" indent="-171450">
              <a:buFont typeface="Arial" panose="020B0604020202020204" pitchFamily="34" charset="0"/>
              <a:buChar char="•"/>
            </a:pPr>
            <a:r>
              <a:rPr lang="en-US" sz="1200" b="1" dirty="0">
                <a:latin typeface="Arial Narrow" panose="020B0606020202030204" pitchFamily="34" charset="0"/>
                <a:cs typeface="Arial" panose="020B0604020202020204" pitchFamily="34" charset="0"/>
              </a:rPr>
              <a:t>$25</a:t>
            </a:r>
            <a:r>
              <a:rPr lang="en-US" sz="1200" dirty="0">
                <a:latin typeface="Arial Narrow" panose="020B0606020202030204" pitchFamily="34" charset="0"/>
                <a:cs typeface="Arial" panose="020B0604020202020204" pitchFamily="34" charset="0"/>
              </a:rPr>
              <a:t> if registered by </a:t>
            </a:r>
            <a:r>
              <a:rPr lang="en-US" sz="1200" b="1" dirty="0">
                <a:latin typeface="Arial Narrow" panose="020B0606020202030204" pitchFamily="34" charset="0"/>
                <a:cs typeface="Arial" panose="020B0604020202020204" pitchFamily="34" charset="0"/>
              </a:rPr>
              <a:t>June 30, 2026</a:t>
            </a:r>
            <a:endParaRPr lang="en-US" sz="1200" dirty="0">
              <a:latin typeface="Arial Narrow" panose="020B0606020202030204" pitchFamily="34" charset="0"/>
              <a:cs typeface="Arial" panose="020B0604020202020204" pitchFamily="34" charset="0"/>
            </a:endParaRPr>
          </a:p>
          <a:p>
            <a:pPr marL="403225" indent="-171450">
              <a:buFont typeface="Arial" panose="020B0604020202020204" pitchFamily="34" charset="0"/>
              <a:buChar char="•"/>
            </a:pPr>
            <a:r>
              <a:rPr lang="en-US" sz="1200" b="1" dirty="0">
                <a:latin typeface="Arial Narrow" panose="020B0606020202030204" pitchFamily="34" charset="0"/>
                <a:cs typeface="Arial" panose="020B0604020202020204" pitchFamily="34" charset="0"/>
              </a:rPr>
              <a:t>$40</a:t>
            </a:r>
            <a:r>
              <a:rPr lang="en-US" sz="1200" dirty="0">
                <a:latin typeface="Arial Narrow" panose="020B0606020202030204" pitchFamily="34" charset="0"/>
                <a:cs typeface="Arial" panose="020B0604020202020204" pitchFamily="34" charset="0"/>
              </a:rPr>
              <a:t> starting </a:t>
            </a:r>
            <a:r>
              <a:rPr lang="en-US" sz="1200" b="1" dirty="0">
                <a:latin typeface="Arial Narrow" panose="020B0606020202030204" pitchFamily="34" charset="0"/>
                <a:cs typeface="Arial" panose="020B0604020202020204" pitchFamily="34" charset="0"/>
              </a:rPr>
              <a:t>July 1, 2026</a:t>
            </a:r>
            <a:endParaRPr lang="en-US" sz="1200" dirty="0">
              <a:latin typeface="Arial Narrow" panose="020B0606020202030204" pitchFamily="34" charset="0"/>
              <a:cs typeface="Arial" panose="020B0604020202020204" pitchFamily="34" charset="0"/>
            </a:endParaRPr>
          </a:p>
          <a:p>
            <a:pPr algn="ctr"/>
            <a:r>
              <a:rPr lang="en-US" sz="1200" i="1" dirty="0">
                <a:latin typeface="Arial Narrow" panose="020B0606020202030204" pitchFamily="34" charset="0"/>
                <a:cs typeface="Arial" panose="020B0604020202020204" pitchFamily="34" charset="0"/>
              </a:rPr>
              <a:t>Campers registered after June 30 will </a:t>
            </a:r>
            <a:r>
              <a:rPr lang="en-US" sz="1200" b="1" i="1" dirty="0">
                <a:latin typeface="Arial Narrow" panose="020B0606020202030204" pitchFamily="34" charset="0"/>
                <a:cs typeface="Arial" panose="020B0604020202020204" pitchFamily="34" charset="0"/>
              </a:rPr>
              <a:t>not</a:t>
            </a:r>
            <a:r>
              <a:rPr lang="en-US" sz="1200" i="1" dirty="0">
                <a:latin typeface="Arial Narrow" panose="020B0606020202030204" pitchFamily="34" charset="0"/>
                <a:cs typeface="Arial" panose="020B0604020202020204" pitchFamily="34" charset="0"/>
              </a:rPr>
              <a:t> receive a t-shirt.</a:t>
            </a:r>
          </a:p>
          <a:p>
            <a:r>
              <a:rPr lang="en-US" sz="800" dirty="0">
                <a:latin typeface="Arial Narrow" panose="020B0606020202030204" pitchFamily="34" charset="0"/>
                <a:cs typeface="Arial" panose="020B0604020202020204" pitchFamily="34" charset="0"/>
              </a:rPr>
              <a:t> </a:t>
            </a:r>
          </a:p>
          <a:p>
            <a:r>
              <a:rPr lang="en-US" sz="1200" b="1" dirty="0">
                <a:latin typeface="Arial Narrow" panose="020B0606020202030204" pitchFamily="34" charset="0"/>
                <a:cs typeface="Arial" panose="020B0604020202020204" pitchFamily="34" charset="0"/>
              </a:rPr>
              <a:t>Registration:</a:t>
            </a:r>
            <a:endParaRPr lang="en-US" sz="1200" dirty="0">
              <a:latin typeface="Arial Narrow" panose="020B0606020202030204" pitchFamily="34" charset="0"/>
              <a:cs typeface="Arial" panose="020B0604020202020204" pitchFamily="34" charset="0"/>
            </a:endParaRPr>
          </a:p>
          <a:p>
            <a:r>
              <a:rPr lang="en-US" sz="1200" dirty="0">
                <a:latin typeface="Arial Narrow" panose="020B0606020202030204" pitchFamily="34" charset="0"/>
                <a:cs typeface="Arial" panose="020B0604020202020204" pitchFamily="34" charset="0"/>
              </a:rPr>
              <a:t>Register at </a:t>
            </a:r>
            <a:r>
              <a:rPr lang="en-US" sz="1200" dirty="0">
                <a:latin typeface="Arial Narrow" panose="020B0606020202030204" pitchFamily="34" charset="0"/>
                <a:cs typeface="Arial" panose="020B0604020202020204" pitchFamily="34" charset="0"/>
                <a:hlinkClick r:id="rId2"/>
              </a:rPr>
              <a:t>www.gracedewitt.org</a:t>
            </a:r>
            <a:r>
              <a:rPr lang="en-US" sz="1200" dirty="0">
                <a:latin typeface="Arial Narrow" panose="020B0606020202030204" pitchFamily="34" charset="0"/>
                <a:cs typeface="Arial" panose="020B0604020202020204" pitchFamily="34" charset="0"/>
              </a:rPr>
              <a:t>.  Spots are limited.  Contact the church office at </a:t>
            </a:r>
            <a:r>
              <a:rPr lang="en-US" sz="1200" b="1" dirty="0">
                <a:latin typeface="Arial Narrow" panose="020B0606020202030204" pitchFamily="34" charset="0"/>
                <a:cs typeface="Arial" panose="020B0604020202020204" pitchFamily="34" charset="0"/>
              </a:rPr>
              <a:t>(563) 659-9153</a:t>
            </a:r>
            <a:r>
              <a:rPr lang="en-US" sz="1200" dirty="0">
                <a:latin typeface="Arial Narrow" panose="020B0606020202030204" pitchFamily="34" charset="0"/>
                <a:cs typeface="Arial" panose="020B0604020202020204" pitchFamily="34" charset="0"/>
              </a:rPr>
              <a:t> for questions.  </a:t>
            </a:r>
          </a:p>
          <a:p>
            <a:endParaRPr lang="en-US" sz="800" dirty="0">
              <a:latin typeface="Arial Narrow" panose="020B0606020202030204" pitchFamily="34" charset="0"/>
              <a:cs typeface="Arial" panose="020B0604020202020204" pitchFamily="34" charset="0"/>
            </a:endParaRPr>
          </a:p>
          <a:p>
            <a:r>
              <a:rPr lang="en-US" sz="1200" b="1" dirty="0">
                <a:latin typeface="Arial Narrow" panose="020B0606020202030204" pitchFamily="34" charset="0"/>
                <a:cs typeface="Arial" panose="020B0604020202020204" pitchFamily="34" charset="0"/>
              </a:rPr>
              <a:t>Location:</a:t>
            </a:r>
            <a:br>
              <a:rPr lang="en-US" sz="1200" dirty="0">
                <a:latin typeface="Arial Narrow" panose="020B0606020202030204" pitchFamily="34" charset="0"/>
                <a:cs typeface="Arial" panose="020B0604020202020204" pitchFamily="34" charset="0"/>
              </a:rPr>
            </a:br>
            <a:r>
              <a:rPr lang="en-US" sz="1200" dirty="0">
                <a:latin typeface="Arial Narrow" panose="020B0606020202030204" pitchFamily="34" charset="0"/>
                <a:cs typeface="Arial" panose="020B0604020202020204" pitchFamily="34" charset="0"/>
              </a:rPr>
              <a:t>Grace Camp, Grace Lutheran Church, 2675 242nd Street, DeWitt, IA 52742.</a:t>
            </a:r>
          </a:p>
          <a:p>
            <a:r>
              <a:rPr lang="en-US" sz="800" dirty="0">
                <a:latin typeface="Arial Narrow" panose="020B0606020202030204" pitchFamily="34" charset="0"/>
                <a:cs typeface="Arial" panose="020B0604020202020204" pitchFamily="34" charset="0"/>
              </a:rPr>
              <a:t> </a:t>
            </a:r>
          </a:p>
          <a:p>
            <a:r>
              <a:rPr lang="en-US" sz="1200" dirty="0">
                <a:latin typeface="Arial Narrow" panose="020B0606020202030204" pitchFamily="34" charset="0"/>
                <a:cs typeface="Arial" panose="020B0604020202020204" pitchFamily="34" charset="0"/>
              </a:rPr>
              <a:t>This camp is a great opportunity for students to enjoy summer fun while growing in faith and making new friends.</a:t>
            </a:r>
          </a:p>
        </p:txBody>
      </p:sp>
      <p:sp>
        <p:nvSpPr>
          <p:cNvPr id="10" name="TextBox 9">
            <a:extLst>
              <a:ext uri="{FF2B5EF4-FFF2-40B4-BE49-F238E27FC236}">
                <a16:creationId xmlns:a16="http://schemas.microsoft.com/office/drawing/2014/main" id="{BB87E688-CB1D-E996-9A1C-4E2C77266640}"/>
              </a:ext>
            </a:extLst>
          </p:cNvPr>
          <p:cNvSpPr txBox="1"/>
          <p:nvPr/>
        </p:nvSpPr>
        <p:spPr>
          <a:xfrm>
            <a:off x="3963881" y="342657"/>
            <a:ext cx="3626527" cy="1384995"/>
          </a:xfrm>
          <a:prstGeom prst="rect">
            <a:avLst/>
          </a:prstGeom>
          <a:noFill/>
        </p:spPr>
        <p:txBody>
          <a:bodyPr wrap="square">
            <a:spAutoFit/>
          </a:bodyPr>
          <a:lstStyle/>
          <a:p>
            <a:pPr marL="0" marR="0" indent="0" algn="just">
              <a:buNone/>
            </a:pPr>
            <a:r>
              <a:rPr lang="en-US" sz="1200" b="1" u="sng" kern="1400" dirty="0">
                <a:ln>
                  <a:noFill/>
                </a:ln>
                <a:solidFill>
                  <a:srgbClr val="000000"/>
                </a:solidFill>
                <a:effectLst/>
                <a:latin typeface="Arial" panose="020B0604020202020204" pitchFamily="34" charset="0"/>
              </a:rPr>
              <a:t>Volunteers Needed for Check-In</a:t>
            </a:r>
            <a:endParaRPr lang="en-US" sz="1200" kern="1400" dirty="0">
              <a:ln>
                <a:noFill/>
              </a:ln>
              <a:solidFill>
                <a:srgbClr val="000000"/>
              </a:solidFill>
              <a:effectLst/>
              <a:latin typeface="Times New Roman" panose="02020603050405020304" pitchFamily="18" charset="0"/>
            </a:endParaRPr>
          </a:p>
          <a:p>
            <a:pPr marL="0" marR="0" indent="0" algn="just">
              <a:buNone/>
            </a:pPr>
            <a:r>
              <a:rPr lang="en-US" sz="1200" kern="1400" dirty="0">
                <a:ln>
                  <a:noFill/>
                </a:ln>
                <a:solidFill>
                  <a:srgbClr val="000000"/>
                </a:solidFill>
                <a:effectLst/>
                <a:latin typeface="Arial" panose="020B0604020202020204" pitchFamily="34" charset="0"/>
              </a:rPr>
              <a:t>Summer Camp will be here before you know it.  On Monday, July 27</a:t>
            </a:r>
            <a:r>
              <a:rPr lang="en-US" sz="1200" kern="1400" baseline="30000" dirty="0">
                <a:ln>
                  <a:noFill/>
                </a:ln>
                <a:solidFill>
                  <a:srgbClr val="000000"/>
                </a:solidFill>
                <a:effectLst/>
                <a:latin typeface="Arial" panose="020B0604020202020204" pitchFamily="34" charset="0"/>
              </a:rPr>
              <a:t>th</a:t>
            </a:r>
            <a:r>
              <a:rPr lang="en-US" sz="1200" kern="1400" dirty="0">
                <a:ln>
                  <a:noFill/>
                </a:ln>
                <a:solidFill>
                  <a:srgbClr val="000000"/>
                </a:solidFill>
                <a:effectLst/>
                <a:latin typeface="Arial" panose="020B0604020202020204" pitchFamily="34" charset="0"/>
              </a:rPr>
              <a:t>, we need volunteers to help with registration at 10 a.m.  All registration volunteers are asked to arrive at the camp pavilion by 9:30 am.  If you would like to assist with this, please contact Kerry at the Church office.    </a:t>
            </a:r>
            <a:r>
              <a:rPr lang="en-US" sz="1200" kern="1400" dirty="0">
                <a:ln>
                  <a:noFill/>
                </a:ln>
                <a:solidFill>
                  <a:srgbClr val="000000"/>
                </a:solidFill>
                <a:effectLst/>
                <a:latin typeface="Times New Roman" panose="02020603050405020304" pitchFamily="18" charset="0"/>
              </a:rPr>
              <a:t> </a:t>
            </a:r>
          </a:p>
        </p:txBody>
      </p:sp>
      <p:sp>
        <p:nvSpPr>
          <p:cNvPr id="11" name="TextBox 10">
            <a:extLst>
              <a:ext uri="{FF2B5EF4-FFF2-40B4-BE49-F238E27FC236}">
                <a16:creationId xmlns:a16="http://schemas.microsoft.com/office/drawing/2014/main" id="{D64FF451-51E4-473F-55D5-8EDCAA7E820B}"/>
              </a:ext>
            </a:extLst>
          </p:cNvPr>
          <p:cNvSpPr txBox="1"/>
          <p:nvPr/>
        </p:nvSpPr>
        <p:spPr>
          <a:xfrm>
            <a:off x="3992922" y="1846283"/>
            <a:ext cx="3546234" cy="1015663"/>
          </a:xfrm>
          <a:prstGeom prst="rect">
            <a:avLst/>
          </a:prstGeom>
          <a:noFill/>
          <a:ln w="28575">
            <a:solidFill>
              <a:schemeClr val="tx1"/>
            </a:solidFill>
          </a:ln>
        </p:spPr>
        <p:txBody>
          <a:bodyPr wrap="square" rtlCol="0">
            <a:spAutoFit/>
          </a:bodyPr>
          <a:lstStyle/>
          <a:p>
            <a:pPr marL="688975" indent="-4763" algn="just"/>
            <a:r>
              <a:rPr lang="en-US" sz="1200" dirty="0">
                <a:latin typeface="Arial" panose="020B0604020202020204" pitchFamily="34" charset="0"/>
                <a:cs typeface="Arial" panose="020B0604020202020204" pitchFamily="34" charset="0"/>
              </a:rPr>
              <a:t>Please join us on Wednesday, July 1</a:t>
            </a:r>
            <a:r>
              <a:rPr lang="en-US" sz="1200" baseline="30000" dirty="0">
                <a:latin typeface="Arial" panose="020B0604020202020204" pitchFamily="34" charset="0"/>
                <a:cs typeface="Arial" panose="020B0604020202020204" pitchFamily="34" charset="0"/>
              </a:rPr>
              <a:t>st</a:t>
            </a:r>
            <a:r>
              <a:rPr lang="en-US" sz="1200" dirty="0">
                <a:latin typeface="Arial" panose="020B0604020202020204" pitchFamily="34" charset="0"/>
                <a:cs typeface="Arial" panose="020B0604020202020204" pitchFamily="34" charset="0"/>
              </a:rPr>
              <a:t> @ 6 pm to raise the flags at Church in honor of the Fourth of July.  We will take the flags down on Tuesday, July 6</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at 8 </a:t>
            </a:r>
            <a:r>
              <a:rPr lang="en-US" sz="1200">
                <a:latin typeface="Arial" panose="020B0604020202020204" pitchFamily="34" charset="0"/>
                <a:cs typeface="Arial" panose="020B0604020202020204" pitchFamily="34" charset="0"/>
              </a:rPr>
              <a:t>am.</a:t>
            </a:r>
            <a:endParaRPr lang="en-US" sz="1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0867E6D-ABE4-4D63-7174-F5D12C31ADB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39336" y="2031813"/>
            <a:ext cx="687105" cy="553987"/>
          </a:xfrm>
          <a:prstGeom prst="rect">
            <a:avLst/>
          </a:prstGeom>
        </p:spPr>
      </p:pic>
      <p:sp>
        <p:nvSpPr>
          <p:cNvPr id="2" name="TextBox 1">
            <a:extLst>
              <a:ext uri="{FF2B5EF4-FFF2-40B4-BE49-F238E27FC236}">
                <a16:creationId xmlns:a16="http://schemas.microsoft.com/office/drawing/2014/main" id="{C62E1700-5111-3451-986B-E1D4EE1D727F}"/>
              </a:ext>
            </a:extLst>
          </p:cNvPr>
          <p:cNvSpPr txBox="1"/>
          <p:nvPr/>
        </p:nvSpPr>
        <p:spPr>
          <a:xfrm>
            <a:off x="3992922" y="2889078"/>
            <a:ext cx="3626527" cy="2993127"/>
          </a:xfrm>
          <a:prstGeom prst="rect">
            <a:avLst/>
          </a:prstGeom>
          <a:noFill/>
          <a:ln w="12700">
            <a:noFill/>
          </a:ln>
        </p:spPr>
        <p:txBody>
          <a:bodyPr wrap="square">
            <a:spAutoFit/>
          </a:bodyPr>
          <a:lstStyle/>
          <a:p>
            <a:pPr algn="ctr">
              <a:buNone/>
            </a:pPr>
            <a:r>
              <a:rPr lang="en-US" sz="1200" b="1" dirty="0">
                <a:effectLst/>
                <a:latin typeface="Arial" panose="020B0604020202020204" pitchFamily="34" charset="0"/>
                <a:cs typeface="Arial" panose="020B0604020202020204" pitchFamily="34" charset="0"/>
              </a:rPr>
              <a:t>Camp Cleaning Position Available </a:t>
            </a:r>
          </a:p>
          <a:p>
            <a:pPr algn="ctr">
              <a:buNone/>
            </a:pPr>
            <a:r>
              <a:rPr lang="en-US" sz="1200" b="1" dirty="0">
                <a:effectLst/>
                <a:latin typeface="Arial" panose="020B0604020202020204" pitchFamily="34" charset="0"/>
                <a:cs typeface="Arial" panose="020B0604020202020204" pitchFamily="34" charset="0"/>
              </a:rPr>
              <a:t>Start Immediately</a:t>
            </a:r>
            <a:endParaRPr lang="en-US" sz="1200" dirty="0">
              <a:effectLst/>
              <a:latin typeface="Arial" panose="020B0604020202020204" pitchFamily="34" charset="0"/>
              <a:cs typeface="Arial" panose="020B0604020202020204" pitchFamily="34" charset="0"/>
            </a:endParaRPr>
          </a:p>
          <a:p>
            <a:pPr>
              <a:spcBef>
                <a:spcPts val="300"/>
              </a:spcBef>
              <a:spcAft>
                <a:spcPts val="300"/>
              </a:spcAft>
              <a:buNone/>
            </a:pPr>
            <a:r>
              <a:rPr lang="en-US" sz="1200" dirty="0">
                <a:effectLst/>
                <a:latin typeface="Arial" panose="020B0604020202020204" pitchFamily="34" charset="0"/>
                <a:cs typeface="Arial" panose="020B0604020202020204" pitchFamily="34" charset="0"/>
              </a:rPr>
              <a:t>We are seeking a reliable individual to clean our camp facilities.</a:t>
            </a:r>
          </a:p>
          <a:p>
            <a:pPr>
              <a:spcBef>
                <a:spcPts val="300"/>
              </a:spcBef>
              <a:spcAft>
                <a:spcPts val="300"/>
              </a:spcAft>
              <a:buNone/>
            </a:pPr>
            <a:r>
              <a:rPr lang="en-US" sz="1200" b="1" dirty="0">
                <a:effectLst/>
                <a:latin typeface="Arial" panose="020B0604020202020204" pitchFamily="34" charset="0"/>
                <a:cs typeface="Arial" panose="020B0604020202020204" pitchFamily="34" charset="0"/>
              </a:rPr>
              <a:t>Details:   Hours:</a:t>
            </a:r>
            <a:r>
              <a:rPr lang="en-US" sz="1200" dirty="0">
                <a:effectLst/>
                <a:latin typeface="Arial" panose="020B0604020202020204" pitchFamily="34" charset="0"/>
                <a:cs typeface="Arial" panose="020B0604020202020204" pitchFamily="34" charset="0"/>
              </a:rPr>
              <a:t> 20 hours per month</a:t>
            </a:r>
          </a:p>
          <a:p>
            <a:pPr>
              <a:spcBef>
                <a:spcPts val="300"/>
              </a:spcBef>
              <a:spcAft>
                <a:spcPts val="300"/>
              </a:spcAft>
              <a:buNone/>
            </a:pPr>
            <a:r>
              <a:rPr lang="en-US" sz="1200" b="1" dirty="0">
                <a:effectLst/>
                <a:latin typeface="Arial" panose="020B0604020202020204" pitchFamily="34" charset="0"/>
                <a:cs typeface="Arial" panose="020B0604020202020204" pitchFamily="34" charset="0"/>
              </a:rPr>
              <a:t>Schedule:</a:t>
            </a:r>
            <a:r>
              <a:rPr lang="en-US" sz="1200" dirty="0">
                <a:effectLst/>
                <a:latin typeface="Arial" panose="020B0604020202020204" pitchFamily="34" charset="0"/>
                <a:cs typeface="Arial" panose="020B0604020202020204" pitchFamily="34" charset="0"/>
              </a:rPr>
              <a:t> Preferably Mondays or Tuesdays </a:t>
            </a:r>
            <a:br>
              <a:rPr lang="en-US" sz="1200" dirty="0">
                <a:effectLst/>
                <a:latin typeface="Arial" panose="020B0604020202020204" pitchFamily="34" charset="0"/>
                <a:cs typeface="Arial" panose="020B0604020202020204" pitchFamily="34" charset="0"/>
              </a:rPr>
            </a:br>
            <a:r>
              <a:rPr lang="en-US" sz="1200" dirty="0">
                <a:effectLst/>
                <a:latin typeface="Arial" panose="020B0604020202020204" pitchFamily="34" charset="0"/>
                <a:cs typeface="Arial" panose="020B0604020202020204" pitchFamily="34" charset="0"/>
              </a:rPr>
              <a:t>                  </a:t>
            </a:r>
            <a:r>
              <a:rPr lang="en-US" sz="1100" dirty="0">
                <a:effectLst/>
                <a:latin typeface="Arial Narrow" panose="020B0606020202030204" pitchFamily="34" charset="0"/>
                <a:cs typeface="Arial" panose="020B0604020202020204" pitchFamily="34" charset="0"/>
              </a:rPr>
              <a:t>(some flexibility)</a:t>
            </a:r>
          </a:p>
          <a:p>
            <a:pPr>
              <a:spcAft>
                <a:spcPts val="600"/>
              </a:spcAft>
            </a:pPr>
            <a:r>
              <a:rPr lang="en-US" sz="1200" b="1" dirty="0">
                <a:effectLst/>
                <a:latin typeface="Arial" panose="020B0604020202020204" pitchFamily="34" charset="0"/>
                <a:cs typeface="Arial" panose="020B0604020202020204" pitchFamily="34" charset="0"/>
              </a:rPr>
              <a:t>Pay:</a:t>
            </a:r>
            <a:r>
              <a:rPr lang="en-US" sz="1200" dirty="0">
                <a:effectLst/>
                <a:latin typeface="Arial" panose="020B0604020202020204" pitchFamily="34" charset="0"/>
                <a:cs typeface="Arial" panose="020B0604020202020204" pitchFamily="34" charset="0"/>
              </a:rPr>
              <a:t> $16/hour</a:t>
            </a:r>
          </a:p>
          <a:p>
            <a:pPr>
              <a:spcAft>
                <a:spcPts val="600"/>
              </a:spcAft>
            </a:pPr>
            <a:r>
              <a:rPr lang="en-US" sz="1200" b="1" dirty="0">
                <a:effectLst/>
                <a:latin typeface="Arial" panose="020B0604020202020204" pitchFamily="34" charset="0"/>
                <a:cs typeface="Arial" panose="020B0604020202020204" pitchFamily="34" charset="0"/>
              </a:rPr>
              <a:t>Supplies:</a:t>
            </a:r>
            <a:r>
              <a:rPr lang="en-US" sz="1200" dirty="0">
                <a:effectLst/>
                <a:latin typeface="Arial" panose="020B0604020202020204" pitchFamily="34" charset="0"/>
                <a:cs typeface="Arial" panose="020B0604020202020204" pitchFamily="34" charset="0"/>
              </a:rPr>
              <a:t> All cleaning supplies provided; basic </a:t>
            </a:r>
            <a:br>
              <a:rPr lang="en-US" sz="1200" dirty="0">
                <a:effectLst/>
                <a:latin typeface="Arial" panose="020B0604020202020204" pitchFamily="34" charset="0"/>
                <a:cs typeface="Arial" panose="020B0604020202020204" pitchFamily="34" charset="0"/>
              </a:rPr>
            </a:br>
            <a:r>
              <a:rPr lang="en-US" sz="1200" dirty="0">
                <a:effectLst/>
                <a:latin typeface="Arial" panose="020B0604020202020204" pitchFamily="34" charset="0"/>
                <a:cs typeface="Arial" panose="020B0604020202020204" pitchFamily="34" charset="0"/>
              </a:rPr>
              <a:t>                 tools available in each building</a:t>
            </a:r>
          </a:p>
          <a:p>
            <a:pPr>
              <a:spcAft>
                <a:spcPts val="600"/>
              </a:spcAft>
            </a:pPr>
            <a:r>
              <a:rPr lang="en-US" sz="1200" b="1" dirty="0">
                <a:effectLst/>
                <a:latin typeface="Arial" panose="020B0604020202020204" pitchFamily="34" charset="0"/>
                <a:cs typeface="Arial" panose="020B0604020202020204" pitchFamily="34" charset="0"/>
              </a:rPr>
              <a:t>Areas to Clean:</a:t>
            </a:r>
            <a:r>
              <a:rPr lang="en-US" sz="1200" b="1" dirty="0">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Pavilion bathrooms, Andrew, </a:t>
            </a:r>
            <a:br>
              <a:rPr lang="en-US" sz="1200" dirty="0">
                <a:effectLst/>
                <a:latin typeface="Arial" panose="020B0604020202020204" pitchFamily="34" charset="0"/>
                <a:cs typeface="Arial" panose="020B0604020202020204" pitchFamily="34" charset="0"/>
              </a:rPr>
            </a:br>
            <a:r>
              <a:rPr lang="en-US" sz="1200" dirty="0">
                <a:effectLst/>
                <a:latin typeface="Arial" panose="020B0604020202020204" pitchFamily="34" charset="0"/>
                <a:cs typeface="Arial" panose="020B0604020202020204" pitchFamily="34" charset="0"/>
              </a:rPr>
              <a:t>                           Peter, and Welton Chapel</a:t>
            </a:r>
          </a:p>
          <a:p>
            <a:pPr>
              <a:spcBef>
                <a:spcPts val="300"/>
              </a:spcBef>
              <a:spcAft>
                <a:spcPts val="300"/>
              </a:spcAft>
              <a:buNone/>
            </a:pPr>
            <a:r>
              <a:rPr lang="en-US" sz="1200" dirty="0">
                <a:effectLst/>
                <a:latin typeface="Arial" panose="020B0604020202020204" pitchFamily="34" charset="0"/>
                <a:cs typeface="Arial" panose="020B0604020202020204" pitchFamily="34" charset="0"/>
              </a:rPr>
              <a:t>If interested, contact </a:t>
            </a:r>
            <a:r>
              <a:rPr lang="en-US" sz="1200" b="1" dirty="0">
                <a:effectLst/>
                <a:latin typeface="Arial" panose="020B0604020202020204" pitchFamily="34" charset="0"/>
                <a:cs typeface="Arial" panose="020B0604020202020204" pitchFamily="34" charset="0"/>
              </a:rPr>
              <a:t>Jason Hill</a:t>
            </a:r>
            <a:r>
              <a:rPr lang="en-US" sz="1200" dirty="0">
                <a:effectLst/>
                <a:latin typeface="Arial" panose="020B0604020202020204" pitchFamily="34" charset="0"/>
                <a:cs typeface="Arial" panose="020B0604020202020204" pitchFamily="34" charset="0"/>
              </a:rPr>
              <a:t> at </a:t>
            </a:r>
            <a:r>
              <a:rPr lang="en-US" sz="1200" b="1" dirty="0">
                <a:effectLst/>
                <a:latin typeface="Arial" panose="020B0604020202020204" pitchFamily="34" charset="0"/>
                <a:cs typeface="Arial" panose="020B0604020202020204" pitchFamily="34" charset="0"/>
              </a:rPr>
              <a:t>563‑321‑2662</a:t>
            </a:r>
            <a:r>
              <a:rPr lang="en-US" sz="1200" dirty="0">
                <a:effectLst/>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648DFEE4-82A4-B5EC-AD53-EC1B4C9468EC}"/>
              </a:ext>
            </a:extLst>
          </p:cNvPr>
          <p:cNvSpPr txBox="1"/>
          <p:nvPr/>
        </p:nvSpPr>
        <p:spPr>
          <a:xfrm>
            <a:off x="3886199" y="8576969"/>
            <a:ext cx="3662755" cy="1200329"/>
          </a:xfrm>
          <a:prstGeom prst="rect">
            <a:avLst/>
          </a:prstGeom>
          <a:noFill/>
        </p:spPr>
        <p:txBody>
          <a:bodyPr wrap="square">
            <a:spAutoFit/>
          </a:bodyPr>
          <a:lstStyle/>
          <a:p>
            <a:pPr algn="just"/>
            <a:r>
              <a:rPr lang="en-US" sz="1200" dirty="0">
                <a:latin typeface="Arial Narrow" panose="020B0606020202030204" pitchFamily="34" charset="0"/>
                <a:cs typeface="Arial" panose="020B0604020202020204" pitchFamily="34" charset="0"/>
              </a:rPr>
              <a:t>We believe in the power of prayer and the comfort it brings when we lift one another before the Lord. If you or someone you know needs prayer, please don’t hesitate to reach out. You can share your request by contacting the church office at 563-659-9153. Whether it’s a joy, a concern, or a quiet need, we are here to pray with you and for you.</a:t>
            </a:r>
            <a:r>
              <a:rPr lang="en-US" sz="1200" kern="1400" dirty="0">
                <a:solidFill>
                  <a:srgbClr val="000000"/>
                </a:solidFill>
                <a:latin typeface="Arial Narrow" panose="020B0606020202030204" pitchFamily="34" charset="0"/>
                <a:cs typeface="Arial" panose="020B0604020202020204" pitchFamily="34" charset="0"/>
              </a:rPr>
              <a:t> </a:t>
            </a:r>
            <a:endParaRPr lang="en-US" sz="1800" kern="1400" dirty="0">
              <a:ln>
                <a:noFill/>
              </a:ln>
              <a:solidFill>
                <a:srgbClr val="000000"/>
              </a:solidFill>
              <a:effectLst/>
              <a:latin typeface="Arial Narrow" panose="020B0606020202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ACD5E22E-71ED-0B43-E29B-0E1E470628F8}"/>
              </a:ext>
            </a:extLst>
          </p:cNvPr>
          <p:cNvSpPr txBox="1"/>
          <p:nvPr/>
        </p:nvSpPr>
        <p:spPr>
          <a:xfrm>
            <a:off x="3912629" y="5949960"/>
            <a:ext cx="3626527" cy="2492990"/>
          </a:xfrm>
          <a:prstGeom prst="rect">
            <a:avLst/>
          </a:prstGeom>
          <a:noFill/>
          <a:ln>
            <a:solidFill>
              <a:schemeClr val="tx1"/>
            </a:solidFill>
            <a:prstDash val="dash"/>
          </a:ln>
        </p:spPr>
        <p:txBody>
          <a:bodyPr wrap="square" rtlCol="0">
            <a:spAutoFit/>
          </a:bodyPr>
          <a:lstStyle/>
          <a:p>
            <a:pPr algn="just"/>
            <a:r>
              <a:rPr lang="en-US" sz="1200" b="1" dirty="0">
                <a:latin typeface="Arial" panose="020B0604020202020204" pitchFamily="34" charset="0"/>
                <a:cs typeface="Arial" panose="020B0604020202020204" pitchFamily="34" charset="0"/>
              </a:rPr>
              <a:t>       We’re preparing for the next Victory Center meal on July 16</a:t>
            </a:r>
            <a:r>
              <a:rPr lang="en-US" sz="1200" b="1" baseline="30000" dirty="0">
                <a:latin typeface="Arial" panose="020B0604020202020204" pitchFamily="34" charset="0"/>
                <a:cs typeface="Arial" panose="020B0604020202020204" pitchFamily="34" charset="0"/>
              </a:rPr>
              <a:t>th </a:t>
            </a:r>
            <a:r>
              <a:rPr lang="en-US" sz="1200" b="1" dirty="0">
                <a:latin typeface="Arial" panose="020B0604020202020204" pitchFamily="34" charset="0"/>
                <a:cs typeface="Arial" panose="020B0604020202020204" pitchFamily="34" charset="0"/>
              </a:rPr>
              <a:t>— and we need your help!</a:t>
            </a:r>
          </a:p>
          <a:p>
            <a:pPr algn="just"/>
            <a:r>
              <a:rPr lang="en-US" sz="1200" dirty="0">
                <a:latin typeface="Arial" panose="020B0604020202020204" pitchFamily="34" charset="0"/>
                <a:cs typeface="Arial" panose="020B0604020202020204" pitchFamily="34" charset="0"/>
              </a:rPr>
              <a:t>       The next Victory Center meal will be held on July 16</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We are seeking volunteers to help provide and serve a variety of food items, including casseroles, side dishes, desserts, and milk, as well as people to deliver and serve the meal.</a:t>
            </a:r>
          </a:p>
          <a:p>
            <a:pPr algn="just"/>
            <a:r>
              <a:rPr lang="en-US" sz="1200" dirty="0">
                <a:latin typeface="Arial" panose="020B0604020202020204" pitchFamily="34" charset="0"/>
                <a:cs typeface="Arial" panose="020B0604020202020204" pitchFamily="34" charset="0"/>
              </a:rPr>
              <a:t>      If you’re able to contribute, you can sign up by visiting the Welcome Center where sign-up sheets are available. This is a great opportunity to support our community, meet others, and make a direct impact on those in need.</a:t>
            </a:r>
          </a:p>
        </p:txBody>
      </p:sp>
    </p:spTree>
    <p:extLst>
      <p:ext uri="{BB962C8B-B14F-4D97-AF65-F5344CB8AC3E}">
        <p14:creationId xmlns:p14="http://schemas.microsoft.com/office/powerpoint/2010/main" val="34726570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47FA08AF6CE944879BDE4DB0755708" ma:contentTypeVersion="15" ma:contentTypeDescription="Create a new document." ma:contentTypeScope="" ma:versionID="e4f1e760aad3602016cbb43d157155d2">
  <xsd:schema xmlns:xsd="http://www.w3.org/2001/XMLSchema" xmlns:xs="http://www.w3.org/2001/XMLSchema" xmlns:p="http://schemas.microsoft.com/office/2006/metadata/properties" xmlns:ns3="34afc66b-43f2-4104-8421-08da646f65d6" targetNamespace="http://schemas.microsoft.com/office/2006/metadata/properties" ma:root="true" ma:fieldsID="2b946d6ce6fdf83e4332e5f55927a753" ns3:_="">
    <xsd:import namespace="34afc66b-43f2-4104-8421-08da646f65d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ServiceObjectDetectorVersions" minOccurs="0"/>
                <xsd:element ref="ns3:MediaLengthInSeconds" minOccurs="0"/>
                <xsd:element ref="ns3:MediaServiceSystemTag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afc66b-43f2-4104-8421-08da646f65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ystemTags" ma:index="20" nillable="true" ma:displayName="MediaServiceSystemTags" ma:hidden="true" ma:internalName="MediaServiceSystemTag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4afc66b-43f2-4104-8421-08da646f65d6" xsi:nil="true"/>
  </documentManagement>
</p:properties>
</file>

<file path=customXml/itemProps1.xml><?xml version="1.0" encoding="utf-8"?>
<ds:datastoreItem xmlns:ds="http://schemas.openxmlformats.org/officeDocument/2006/customXml" ds:itemID="{428D301F-EC7F-4558-B954-BD3A06AB3A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afc66b-43f2-4104-8421-08da646f65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E128CA-B21A-43E7-B4B0-AE485EB46EDB}">
  <ds:schemaRefs>
    <ds:schemaRef ds:uri="http://schemas.microsoft.com/sharepoint/v3/contenttype/forms"/>
  </ds:schemaRefs>
</ds:datastoreItem>
</file>

<file path=customXml/itemProps3.xml><?xml version="1.0" encoding="utf-8"?>
<ds:datastoreItem xmlns:ds="http://schemas.openxmlformats.org/officeDocument/2006/customXml" ds:itemID="{C805C167-B906-4F26-AF29-7E62BE5D06B6}">
  <ds:schemaRefs>
    <ds:schemaRef ds:uri="http://purl.org/dc/dcmitype/"/>
    <ds:schemaRef ds:uri="http://schemas.microsoft.com/office/2006/documentManagement/types"/>
    <ds:schemaRef ds:uri="http://purl.org/dc/terms/"/>
    <ds:schemaRef ds:uri="http://schemas.microsoft.com/office/infopath/2007/PartnerControls"/>
    <ds:schemaRef ds:uri="http://purl.org/dc/elements/1.1/"/>
    <ds:schemaRef ds:uri="34afc66b-43f2-4104-8421-08da646f65d6"/>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2259</TotalTime>
  <Words>1109</Words>
  <Application>Microsoft Office PowerPoint</Application>
  <PresentationFormat>Custom</PresentationFormat>
  <Paragraphs>142</Paragraphs>
  <Slides>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Aharoni</vt:lpstr>
      <vt:lpstr>Amasis MT Pro Black</vt:lpstr>
      <vt:lpstr>Amasis MT Pro Medium</vt:lpstr>
      <vt:lpstr>Aptos</vt:lpstr>
      <vt:lpstr>Aptos Display</vt:lpstr>
      <vt:lpstr>Arial</vt:lpstr>
      <vt:lpstr>Arial Narrow</vt:lpstr>
      <vt:lpstr>Calibri</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Kerry Good</dc:creator>
  <cp:lastModifiedBy>Kerry Good</cp:lastModifiedBy>
  <cp:revision>22</cp:revision>
  <cp:lastPrinted>2026-06-18T12:51:01Z</cp:lastPrinted>
  <dcterms:created xsi:type="dcterms:W3CDTF">2026-01-27T18:21:16Z</dcterms:created>
  <dcterms:modified xsi:type="dcterms:W3CDTF">2026-06-18T13:28:24Z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0x010100CB47FA08AF6CE944879BDE4DB0755708</vt:lpwstr>
  </property>
  <property fmtid="{D5CDD505-2E9C-101B-9397-08002B2CF9AE}" pid="3" name="MediaServiceImageTags">
    <vt:lpwstr/>
  </property>
</Properties>
</file>