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7772400" cy="10058400"/>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6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0" autoAdjust="0"/>
  </p:normalViewPr>
  <p:slideViewPr>
    <p:cSldViewPr snapToGrid="0" showGuides="1">
      <p:cViewPr>
        <p:scale>
          <a:sx n="113" d="100"/>
          <a:sy n="113" d="100"/>
        </p:scale>
        <p:origin x="1027" y="-189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Good" userId="febbcf31-ffc7-4ab5-a5f1-d22d695eb43e" providerId="ADAL" clId="{FC0F6E2E-40BB-4F82-B523-57699827FDA4}"/>
    <pc:docChg chg="custSel modSld">
      <pc:chgData name="Kerry Good" userId="febbcf31-ffc7-4ab5-a5f1-d22d695eb43e" providerId="ADAL" clId="{FC0F6E2E-40BB-4F82-B523-57699827FDA4}" dt="2026-04-30T12:01:07.982" v="69" actId="20577"/>
      <pc:docMkLst>
        <pc:docMk/>
      </pc:docMkLst>
      <pc:sldChg chg="addSp delSp modSp mod">
        <pc:chgData name="Kerry Good" userId="febbcf31-ffc7-4ab5-a5f1-d22d695eb43e" providerId="ADAL" clId="{FC0F6E2E-40BB-4F82-B523-57699827FDA4}" dt="2026-04-30T12:01:07.982" v="69" actId="20577"/>
        <pc:sldMkLst>
          <pc:docMk/>
          <pc:sldMk cId="28417962" sldId="256"/>
        </pc:sldMkLst>
        <pc:spChg chg="mod">
          <ac:chgData name="Kerry Good" userId="febbcf31-ffc7-4ab5-a5f1-d22d695eb43e" providerId="ADAL" clId="{FC0F6E2E-40BB-4F82-B523-57699827FDA4}" dt="2026-04-30T12:01:07.982" v="69" actId="20577"/>
          <ac:spMkLst>
            <pc:docMk/>
            <pc:sldMk cId="28417962" sldId="256"/>
            <ac:spMk id="9" creationId="{43F61672-3BB7-31F0-F6B6-65831B116443}"/>
          </ac:spMkLst>
        </pc:spChg>
        <pc:spChg chg="mod">
          <ac:chgData name="Kerry Good" userId="febbcf31-ffc7-4ab5-a5f1-d22d695eb43e" providerId="ADAL" clId="{FC0F6E2E-40BB-4F82-B523-57699827FDA4}" dt="2026-04-30T11:59:30.294" v="66" actId="6549"/>
          <ac:spMkLst>
            <pc:docMk/>
            <pc:sldMk cId="28417962" sldId="256"/>
            <ac:spMk id="13" creationId="{4ECED7E7-D6AA-6B7C-DCC0-4963063B6500}"/>
          </ac:spMkLst>
        </pc:spChg>
        <pc:picChg chg="add mod">
          <ac:chgData name="Kerry Good" userId="febbcf31-ffc7-4ab5-a5f1-d22d695eb43e" providerId="ADAL" clId="{FC0F6E2E-40BB-4F82-B523-57699827FDA4}" dt="2026-04-28T18:07:41.462" v="9" actId="1076"/>
          <ac:picMkLst>
            <pc:docMk/>
            <pc:sldMk cId="28417962" sldId="256"/>
            <ac:picMk id="12" creationId="{0D8E9405-9846-9DB9-3CE4-0EC562DCDF22}"/>
          </ac:picMkLst>
        </pc:picChg>
      </pc:sldChg>
      <pc:sldChg chg="modSp mod">
        <pc:chgData name="Kerry Good" userId="febbcf31-ffc7-4ab5-a5f1-d22d695eb43e" providerId="ADAL" clId="{FC0F6E2E-40BB-4F82-B523-57699827FDA4}" dt="2026-04-29T11:51:49.412" v="54" actId="5793"/>
        <pc:sldMkLst>
          <pc:docMk/>
          <pc:sldMk cId="3472657099" sldId="257"/>
        </pc:sldMkLst>
        <pc:spChg chg="mod">
          <ac:chgData name="Kerry Good" userId="febbcf31-ffc7-4ab5-a5f1-d22d695eb43e" providerId="ADAL" clId="{FC0F6E2E-40BB-4F82-B523-57699827FDA4}" dt="2026-04-29T11:51:49.412" v="54" actId="5793"/>
          <ac:spMkLst>
            <pc:docMk/>
            <pc:sldMk cId="3472657099" sldId="257"/>
            <ac:spMk id="11" creationId="{A5CA51A1-4D05-C5B0-5578-EB45D6FF5A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9863" y="0"/>
            <a:ext cx="3044825" cy="466725"/>
          </a:xfrm>
          <a:prstGeom prst="rect">
            <a:avLst/>
          </a:prstGeom>
        </p:spPr>
        <p:txBody>
          <a:bodyPr vert="horz" lIns="91440" tIns="45720" rIns="91440" bIns="45720" rtlCol="0"/>
          <a:lstStyle>
            <a:lvl1pPr algn="r">
              <a:defRPr sz="1200"/>
            </a:lvl1pPr>
          </a:lstStyle>
          <a:p>
            <a:fld id="{201EA88C-72C3-47E7-99C0-66F9282339A1}" type="datetimeFigureOut">
              <a:rPr lang="en-US" smtClean="0"/>
              <a:t>4/30/2026</a:t>
            </a:fld>
            <a:endParaRPr lang="en-US"/>
          </a:p>
        </p:txBody>
      </p:sp>
      <p:sp>
        <p:nvSpPr>
          <p:cNvPr id="4" name="Slide Image Placeholder 3"/>
          <p:cNvSpPr>
            <a:spLocks noGrp="1" noRot="1" noChangeAspect="1"/>
          </p:cNvSpPr>
          <p:nvPr>
            <p:ph type="sldImg" idx="2"/>
          </p:nvPr>
        </p:nvSpPr>
        <p:spPr>
          <a:xfrm>
            <a:off x="2298700" y="1163638"/>
            <a:ext cx="2428875"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81513"/>
            <a:ext cx="5619750" cy="36671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550"/>
            <a:ext cx="304482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9863" y="8845550"/>
            <a:ext cx="3044825" cy="466725"/>
          </a:xfrm>
          <a:prstGeom prst="rect">
            <a:avLst/>
          </a:prstGeom>
        </p:spPr>
        <p:txBody>
          <a:bodyPr vert="horz" lIns="91440" tIns="45720" rIns="91440" bIns="45720" rtlCol="0" anchor="b"/>
          <a:lstStyle>
            <a:lvl1pPr algn="r">
              <a:defRPr sz="1200"/>
            </a:lvl1pPr>
          </a:lstStyle>
          <a:p>
            <a:fld id="{E01E2720-1D4E-44E3-89DA-64F6A48A82ED}" type="slidenum">
              <a:rPr lang="en-US" smtClean="0"/>
              <a:t>‹#›</a:t>
            </a:fld>
            <a:endParaRPr lang="en-US"/>
          </a:p>
        </p:txBody>
      </p:sp>
    </p:spTree>
    <p:extLst>
      <p:ext uri="{BB962C8B-B14F-4D97-AF65-F5344CB8AC3E}">
        <p14:creationId xmlns:p14="http://schemas.microsoft.com/office/powerpoint/2010/main" val="384514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E2720-1D4E-44E3-89DA-64F6A48A82ED}" type="slidenum">
              <a:rPr lang="en-US" smtClean="0"/>
              <a:t>1</a:t>
            </a:fld>
            <a:endParaRPr lang="en-US"/>
          </a:p>
        </p:txBody>
      </p:sp>
    </p:spTree>
    <p:extLst>
      <p:ext uri="{BB962C8B-B14F-4D97-AF65-F5344CB8AC3E}">
        <p14:creationId xmlns:p14="http://schemas.microsoft.com/office/powerpoint/2010/main" val="58461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28C401-05D2-4DA3-BC5B-ACBE56A3BA19}" type="datetimeFigureOut">
              <a:rPr lang="en-US" smtClean="0"/>
              <a:t>4/30/2026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38079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8C401-05D2-4DA3-BC5B-ACBE56A3BA19}" type="datetimeFigureOut">
              <a:rPr lang="en-US" smtClean="0"/>
              <a:t>4/30/2026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367673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8C401-05D2-4DA3-BC5B-ACBE56A3BA19}" type="datetimeFigureOut">
              <a:rPr lang="en-US" smtClean="0"/>
              <a:t>4/30/2026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81378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8C401-05D2-4DA3-BC5B-ACBE56A3BA19}" type="datetimeFigureOut">
              <a:rPr lang="en-US" smtClean="0"/>
              <a:t>4/30/2026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349328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8C401-05D2-4DA3-BC5B-ACBE56A3BA19}" type="datetimeFigureOut">
              <a:rPr lang="en-US" smtClean="0"/>
              <a:t>4/30/2026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27658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28C401-05D2-4DA3-BC5B-ACBE56A3BA19}" type="datetimeFigureOut">
              <a:rPr lang="en-US" smtClean="0"/>
              <a:t>4/30/2026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119406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28C401-05D2-4DA3-BC5B-ACBE56A3BA19}" type="datetimeFigureOut">
              <a:rPr lang="en-US" smtClean="0"/>
              <a:t>4/30/2026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196922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28C401-05D2-4DA3-BC5B-ACBE56A3BA19}" type="datetimeFigureOut">
              <a:rPr lang="en-US" smtClean="0"/>
              <a:t>4/30/2026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152886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8C401-05D2-4DA3-BC5B-ACBE56A3BA19}" type="datetimeFigureOut">
              <a:rPr lang="en-US" smtClean="0"/>
              <a:t>4/30/2026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256358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628C401-05D2-4DA3-BC5B-ACBE56A3BA19}" type="datetimeFigureOut">
              <a:rPr lang="en-US" smtClean="0"/>
              <a:t>4/30/2026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336864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628C401-05D2-4DA3-BC5B-ACBE56A3BA19}" type="datetimeFigureOut">
              <a:rPr lang="en-US" smtClean="0"/>
              <a:t>4/30/2026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403113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B628C401-05D2-4DA3-BC5B-ACBE56A3BA19}" type="datetimeFigureOut">
              <a:rPr lang="en-US" smtClean="0"/>
              <a:t>4/30/2026</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3574AC85-03F6-4BC7-9336-22109AE3BAEA}" type="slidenum">
              <a:rPr lang="en-US" smtClean="0"/>
              <a:t>‹#›</a:t>
            </a:fld>
            <a:endParaRPr lang="en-US" dirty="0"/>
          </a:p>
        </p:txBody>
      </p:sp>
    </p:spTree>
    <p:extLst>
      <p:ext uri="{BB962C8B-B14F-4D97-AF65-F5344CB8AC3E}">
        <p14:creationId xmlns:p14="http://schemas.microsoft.com/office/powerpoint/2010/main" val="1487028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908766-331C-FAD1-B94D-BB8AA9322366}"/>
              </a:ext>
            </a:extLst>
          </p:cNvPr>
          <p:cNvSpPr txBox="1"/>
          <p:nvPr/>
        </p:nvSpPr>
        <p:spPr>
          <a:xfrm>
            <a:off x="212269" y="292003"/>
            <a:ext cx="4736920" cy="1261884"/>
          </a:xfrm>
          <a:prstGeom prst="rect">
            <a:avLst/>
          </a:prstGeom>
          <a:noFill/>
          <a:ln>
            <a:solidFill>
              <a:schemeClr val="tx1"/>
            </a:solidFill>
          </a:ln>
        </p:spPr>
        <p:txBody>
          <a:bodyPr wrap="square" rtlCol="0">
            <a:spAutoFit/>
          </a:bodyPr>
          <a:lstStyle/>
          <a:p>
            <a:r>
              <a:rPr lang="en-US" sz="2000" dirty="0">
                <a:latin typeface="Amasis MT Pro Black" panose="02040A04050005020304" pitchFamily="18" charset="0"/>
              </a:rPr>
              <a:t>Grace Ev. Lutheran Church </a:t>
            </a:r>
            <a:r>
              <a:rPr lang="en-US" dirty="0">
                <a:latin typeface="Amasis MT Pro Medium" panose="02040604050005020304" pitchFamily="18" charset="0"/>
              </a:rPr>
              <a:t>(LCMS)</a:t>
            </a:r>
          </a:p>
          <a:p>
            <a:r>
              <a:rPr lang="en-US" sz="2000" b="1" dirty="0">
                <a:latin typeface="Amasis MT Pro Medium" panose="02040604050005020304" pitchFamily="18" charset="0"/>
              </a:rPr>
              <a:t>News &amp; Notes</a:t>
            </a:r>
          </a:p>
          <a:p>
            <a:r>
              <a:rPr lang="en-US" sz="1200" dirty="0">
                <a:latin typeface="Arial Narrow" panose="020B0606020202030204" pitchFamily="34" charset="0"/>
              </a:rPr>
              <a:t>415 10</a:t>
            </a:r>
            <a:r>
              <a:rPr lang="en-US" sz="1200" baseline="30000" dirty="0">
                <a:latin typeface="Arial Narrow" panose="020B0606020202030204" pitchFamily="34" charset="0"/>
              </a:rPr>
              <a:t>th</a:t>
            </a:r>
            <a:r>
              <a:rPr lang="en-US" sz="1200" dirty="0">
                <a:latin typeface="Arial Narrow" panose="020B0606020202030204" pitchFamily="34" charset="0"/>
              </a:rPr>
              <a:t> St, PO Box 156</a:t>
            </a:r>
          </a:p>
          <a:p>
            <a:r>
              <a:rPr lang="en-US" sz="1200" dirty="0">
                <a:latin typeface="Arial Narrow" panose="020B0606020202030204" pitchFamily="34" charset="0"/>
              </a:rPr>
              <a:t>De Witt, IA  52742</a:t>
            </a:r>
          </a:p>
          <a:p>
            <a:r>
              <a:rPr lang="en-US" sz="1200" dirty="0">
                <a:latin typeface="Arial Narrow" panose="020B0606020202030204" pitchFamily="34" charset="0"/>
              </a:rPr>
              <a:t>Church 563-659-9153   -     Preschool 563-659-9193</a:t>
            </a:r>
            <a:endParaRPr lang="en-US" sz="1200" dirty="0">
              <a:latin typeface="Amasis MT Pro Medium" panose="02040604050005020304" pitchFamily="18" charset="0"/>
            </a:endParaRPr>
          </a:p>
        </p:txBody>
      </p:sp>
      <p:sp>
        <p:nvSpPr>
          <p:cNvPr id="5" name="TextBox 4">
            <a:extLst>
              <a:ext uri="{FF2B5EF4-FFF2-40B4-BE49-F238E27FC236}">
                <a16:creationId xmlns:a16="http://schemas.microsoft.com/office/drawing/2014/main" id="{195D83C5-8407-1F6C-768A-E6C406FC0942}"/>
              </a:ext>
            </a:extLst>
          </p:cNvPr>
          <p:cNvSpPr txBox="1"/>
          <p:nvPr/>
        </p:nvSpPr>
        <p:spPr>
          <a:xfrm>
            <a:off x="212269" y="1552077"/>
            <a:ext cx="4736919" cy="276999"/>
          </a:xfrm>
          <a:prstGeom prst="rect">
            <a:avLst/>
          </a:prstGeom>
          <a:noFill/>
          <a:ln>
            <a:solidFill>
              <a:schemeClr val="tx1"/>
            </a:solidFill>
          </a:ln>
        </p:spPr>
        <p:txBody>
          <a:bodyPr wrap="square" rtlCol="0">
            <a:spAutoFit/>
          </a:bodyPr>
          <a:lstStyle/>
          <a:p>
            <a:pPr algn="ctr"/>
            <a:r>
              <a:rPr lang="en-US" sz="1200" b="1" dirty="0">
                <a:latin typeface="Arial Narrow" panose="020B0606020202030204" pitchFamily="34" charset="0"/>
              </a:rPr>
              <a:t>THIS WEEK AT A GLANCE </a:t>
            </a:r>
            <a:r>
              <a:rPr lang="en-US" sz="1200" dirty="0">
                <a:latin typeface="Arial Narrow" panose="020B0606020202030204" pitchFamily="34" charset="0"/>
              </a:rPr>
              <a:t>–May 3</a:t>
            </a:r>
            <a:r>
              <a:rPr lang="en-US" sz="1200" baseline="30000" dirty="0">
                <a:latin typeface="Arial Narrow" panose="020B0606020202030204" pitchFamily="34" charset="0"/>
              </a:rPr>
              <a:t>rd– </a:t>
            </a:r>
            <a:r>
              <a:rPr lang="en-US" sz="1200" dirty="0">
                <a:latin typeface="Arial Narrow" panose="020B0606020202030204" pitchFamily="34" charset="0"/>
              </a:rPr>
              <a:t>May 10</a:t>
            </a:r>
            <a:r>
              <a:rPr lang="en-US" sz="1200" baseline="30000" dirty="0">
                <a:latin typeface="Arial Narrow" panose="020B0606020202030204" pitchFamily="34" charset="0"/>
              </a:rPr>
              <a:t>th </a:t>
            </a:r>
          </a:p>
        </p:txBody>
      </p:sp>
      <p:sp>
        <p:nvSpPr>
          <p:cNvPr id="6" name="TextBox 5">
            <a:extLst>
              <a:ext uri="{FF2B5EF4-FFF2-40B4-BE49-F238E27FC236}">
                <a16:creationId xmlns:a16="http://schemas.microsoft.com/office/drawing/2014/main" id="{DB1B6572-15C8-3628-52C5-9D764441237F}"/>
              </a:ext>
            </a:extLst>
          </p:cNvPr>
          <p:cNvSpPr txBox="1"/>
          <p:nvPr/>
        </p:nvSpPr>
        <p:spPr>
          <a:xfrm>
            <a:off x="4949188" y="292003"/>
            <a:ext cx="2610940" cy="1892826"/>
          </a:xfrm>
          <a:prstGeom prst="rect">
            <a:avLst/>
          </a:prstGeom>
          <a:noFill/>
          <a:ln>
            <a:solidFill>
              <a:schemeClr val="tx1"/>
            </a:solidFill>
          </a:ln>
        </p:spPr>
        <p:txBody>
          <a:bodyPr wrap="square" rtlCol="0">
            <a:spAutoFit/>
          </a:bodyPr>
          <a:lstStyle/>
          <a:p>
            <a:pPr algn="just"/>
            <a:r>
              <a:rPr lang="en-US" sz="1000" b="1" dirty="0">
                <a:latin typeface="Arial Narrow" panose="020B0606020202030204" pitchFamily="34" charset="0"/>
              </a:rPr>
              <a:t>Gifts, Tithes &amp; Offerings for 4/26/2026.  To fully fund the church budget, we need $7,929.00 per week.</a:t>
            </a:r>
          </a:p>
          <a:p>
            <a:endParaRPr lang="en-US" sz="300" b="1" dirty="0">
              <a:latin typeface="Arial Narrow" panose="020B0606020202030204" pitchFamily="34" charset="0"/>
            </a:endParaRPr>
          </a:p>
          <a:p>
            <a:pPr algn="ctr"/>
            <a:r>
              <a:rPr lang="en-US" sz="1100" dirty="0">
                <a:latin typeface="Arial Narrow" panose="020B0606020202030204" pitchFamily="34" charset="0"/>
              </a:rPr>
              <a:t>Weekly Offering      $   5,561.00</a:t>
            </a:r>
          </a:p>
          <a:p>
            <a:pPr algn="ctr"/>
            <a:endParaRPr lang="en-US" sz="500" dirty="0">
              <a:latin typeface="Arial Narrow" panose="020B0606020202030204" pitchFamily="34" charset="0"/>
            </a:endParaRPr>
          </a:p>
          <a:p>
            <a:pPr algn="ctr"/>
            <a:r>
              <a:rPr lang="en-US" sz="1100" b="1" dirty="0">
                <a:latin typeface="Arial Narrow" panose="020B0606020202030204" pitchFamily="34" charset="0"/>
              </a:rPr>
              <a:t>Weekly Shortage $ 2,368.00</a:t>
            </a:r>
          </a:p>
          <a:p>
            <a:endParaRPr lang="en-US" sz="200" b="1" dirty="0">
              <a:latin typeface="Arial Narrow" panose="020B0606020202030204" pitchFamily="34" charset="0"/>
            </a:endParaRPr>
          </a:p>
          <a:p>
            <a:r>
              <a:rPr lang="en-US" sz="1100" b="1" dirty="0">
                <a:latin typeface="Arial Narrow" panose="020B0606020202030204" pitchFamily="34" charset="0"/>
              </a:rPr>
              <a:t>Attendance for the week of 4/26/2026</a:t>
            </a:r>
          </a:p>
          <a:p>
            <a:r>
              <a:rPr lang="en-US" sz="1100" b="1" dirty="0">
                <a:latin typeface="Arial Narrow" panose="020B0606020202030204" pitchFamily="34" charset="0"/>
              </a:rPr>
              <a:t>Sunday Worship</a:t>
            </a:r>
          </a:p>
          <a:p>
            <a:r>
              <a:rPr lang="en-US" sz="1100" dirty="0">
                <a:latin typeface="Arial Narrow" panose="020B0606020202030204" pitchFamily="34" charset="0"/>
              </a:rPr>
              <a:t>                     8:00 am            84</a:t>
            </a:r>
          </a:p>
          <a:p>
            <a:r>
              <a:rPr lang="en-US" sz="1100" dirty="0">
                <a:latin typeface="Arial Narrow" panose="020B0606020202030204" pitchFamily="34" charset="0"/>
              </a:rPr>
              <a:t>                   10:30 am          </a:t>
            </a:r>
            <a:r>
              <a:rPr lang="en-US" sz="1100" u="sng" dirty="0">
                <a:latin typeface="Arial Narrow" panose="020B0606020202030204" pitchFamily="34" charset="0"/>
              </a:rPr>
              <a:t>150</a:t>
            </a:r>
          </a:p>
          <a:p>
            <a:r>
              <a:rPr lang="en-US" sz="1100" b="1" dirty="0">
                <a:latin typeface="Arial Narrow" panose="020B0606020202030204" pitchFamily="34" charset="0"/>
              </a:rPr>
              <a:t>                          Total         234</a:t>
            </a:r>
          </a:p>
        </p:txBody>
      </p:sp>
      <p:pic>
        <p:nvPicPr>
          <p:cNvPr id="8" name="Picture 7">
            <a:extLst>
              <a:ext uri="{FF2B5EF4-FFF2-40B4-BE49-F238E27FC236}">
                <a16:creationId xmlns:a16="http://schemas.microsoft.com/office/drawing/2014/main" id="{CDB3E5E0-DFF7-2FE0-8507-B886CC221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438" y="600381"/>
            <a:ext cx="2874012" cy="994450"/>
          </a:xfrm>
          <a:prstGeom prst="rect">
            <a:avLst/>
          </a:prstGeom>
        </p:spPr>
      </p:pic>
      <p:sp>
        <p:nvSpPr>
          <p:cNvPr id="9" name="TextBox 8">
            <a:extLst>
              <a:ext uri="{FF2B5EF4-FFF2-40B4-BE49-F238E27FC236}">
                <a16:creationId xmlns:a16="http://schemas.microsoft.com/office/drawing/2014/main" id="{43F61672-3BB7-31F0-F6B6-65831B116443}"/>
              </a:ext>
            </a:extLst>
          </p:cNvPr>
          <p:cNvSpPr txBox="1"/>
          <p:nvPr/>
        </p:nvSpPr>
        <p:spPr>
          <a:xfrm>
            <a:off x="204645" y="3285831"/>
            <a:ext cx="4736919" cy="1107996"/>
          </a:xfrm>
          <a:prstGeom prst="rect">
            <a:avLst/>
          </a:prstGeom>
          <a:noFill/>
          <a:ln>
            <a:solidFill>
              <a:schemeClr val="tx1"/>
            </a:solidFill>
          </a:ln>
        </p:spPr>
        <p:txBody>
          <a:bodyPr wrap="square" rtlCol="0">
            <a:spAutoFit/>
          </a:bodyPr>
          <a:lstStyle/>
          <a:p>
            <a:pPr algn="just"/>
            <a:r>
              <a:rPr lang="en-US" sz="1200" b="1" dirty="0">
                <a:latin typeface="Arial Narrow" panose="020B0606020202030204" pitchFamily="34" charset="0"/>
                <a:cs typeface="Arial" panose="020B0604020202020204" pitchFamily="34" charset="0"/>
              </a:rPr>
              <a:t>Praying For:  </a:t>
            </a:r>
            <a:r>
              <a:rPr lang="en-US" sz="1200" dirty="0">
                <a:latin typeface="Arial Narrow" panose="020B0606020202030204" pitchFamily="34" charset="0"/>
                <a:cs typeface="Arial" panose="020B0604020202020204" pitchFamily="34" charset="0"/>
              </a:rPr>
              <a:t>Allen Anderson, Brad Birtell, Dick Block, Elaine Schoening, David Edens, Vicki Thomas, Scott McBride, Betsy Henningsen, Steve Smith, Mary Krapl, and Matthew Soenksen.</a:t>
            </a:r>
          </a:p>
          <a:p>
            <a:pPr algn="just"/>
            <a:endParaRPr lang="en-US" sz="600" dirty="0">
              <a:latin typeface="Arial Narrow" panose="020B0606020202030204" pitchFamily="34" charset="0"/>
              <a:cs typeface="Arial" panose="020B0604020202020204" pitchFamily="34" charset="0"/>
            </a:endParaRPr>
          </a:p>
          <a:p>
            <a:pPr algn="just"/>
            <a:r>
              <a:rPr lang="en-US" sz="1200" dirty="0">
                <a:latin typeface="Arial Narrow" panose="020B0606020202030204" pitchFamily="34" charset="0"/>
                <a:cs typeface="Arial" panose="020B0604020202020204" pitchFamily="34" charset="0"/>
              </a:rPr>
              <a:t>We offer our </a:t>
            </a:r>
            <a:r>
              <a:rPr lang="en-US" sz="1200">
                <a:latin typeface="Arial Narrow" panose="020B0606020202030204" pitchFamily="34" charset="0"/>
              </a:rPr>
              <a:t>blessings to Kristen </a:t>
            </a:r>
            <a:r>
              <a:rPr lang="en-US" sz="1200" dirty="0">
                <a:latin typeface="Arial Narrow" panose="020B0606020202030204" pitchFamily="34" charset="0"/>
              </a:rPr>
              <a:t>Flathers and Christian Teigum. May their life together be filled with peace, laughter, and Your guiding presence.</a:t>
            </a:r>
            <a:endParaRPr lang="en-US" sz="500" dirty="0">
              <a:latin typeface="Arial Narrow" panose="020B0606020202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AA17811-F309-82E9-F0E3-0223141CD473}"/>
              </a:ext>
            </a:extLst>
          </p:cNvPr>
          <p:cNvSpPr txBox="1"/>
          <p:nvPr/>
        </p:nvSpPr>
        <p:spPr>
          <a:xfrm>
            <a:off x="4949186" y="2184829"/>
            <a:ext cx="2610941" cy="4262705"/>
          </a:xfrm>
          <a:prstGeom prst="rect">
            <a:avLst/>
          </a:prstGeom>
          <a:noFill/>
          <a:ln>
            <a:solidFill>
              <a:schemeClr val="tx1"/>
            </a:solidFill>
          </a:ln>
        </p:spPr>
        <p:txBody>
          <a:bodyPr wrap="square" rtlCol="0">
            <a:spAutoFit/>
          </a:bodyPr>
          <a:lstStyle/>
          <a:p>
            <a:pPr algn="ctr"/>
            <a:r>
              <a:rPr lang="en-US" sz="1100" b="1" dirty="0">
                <a:latin typeface="Arial Narrow" panose="020B0606020202030204" pitchFamily="34" charset="0"/>
              </a:rPr>
              <a:t>Those in Service</a:t>
            </a:r>
          </a:p>
          <a:p>
            <a:pPr algn="ctr"/>
            <a:r>
              <a:rPr lang="en-US" sz="1100" b="1" u="sng" dirty="0">
                <a:latin typeface="Arial Narrow" panose="020B0606020202030204" pitchFamily="34" charset="0"/>
              </a:rPr>
              <a:t>Sunday, May 3</a:t>
            </a:r>
            <a:r>
              <a:rPr lang="en-US" sz="1100" b="1" u="sng" baseline="30000" dirty="0">
                <a:latin typeface="Arial Narrow" panose="020B0606020202030204" pitchFamily="34" charset="0"/>
              </a:rPr>
              <a:t>rd</a:t>
            </a:r>
            <a:endParaRPr lang="en-US" sz="1100" b="1" u="sng" dirty="0">
              <a:latin typeface="Arial Narrow" panose="020B0606020202030204" pitchFamily="34" charset="0"/>
            </a:endParaRPr>
          </a:p>
          <a:p>
            <a:pPr algn="ctr"/>
            <a:r>
              <a:rPr lang="en-US" sz="1100" b="1" dirty="0">
                <a:latin typeface="Arial Narrow" panose="020B0606020202030204" pitchFamily="34" charset="0"/>
              </a:rPr>
              <a:t>8:00 a.m. Service</a:t>
            </a:r>
          </a:p>
          <a:p>
            <a:pPr algn="ctr"/>
            <a:r>
              <a:rPr lang="en-US" sz="1100" b="1" dirty="0">
                <a:latin typeface="Arial Narrow" panose="020B0606020202030204" pitchFamily="34" charset="0"/>
              </a:rPr>
              <a:t>Pastor Merle Warnsholz</a:t>
            </a:r>
          </a:p>
          <a:p>
            <a:pPr algn="ctr"/>
            <a:r>
              <a:rPr lang="en-US" sz="1100" dirty="0">
                <a:latin typeface="Arial Narrow" panose="020B0606020202030204" pitchFamily="34" charset="0"/>
              </a:rPr>
              <a:t>Organist: Diana Baetke</a:t>
            </a:r>
          </a:p>
          <a:p>
            <a:pPr algn="ctr"/>
            <a:r>
              <a:rPr lang="en-US" sz="1100" dirty="0">
                <a:latin typeface="Arial Narrow" panose="020B0606020202030204" pitchFamily="34" charset="0"/>
              </a:rPr>
              <a:t>Elder: Paul Kirby</a:t>
            </a:r>
          </a:p>
          <a:p>
            <a:pPr algn="ctr"/>
            <a:r>
              <a:rPr lang="en-US" sz="1100" dirty="0">
                <a:latin typeface="Arial Narrow" panose="020B0606020202030204" pitchFamily="34" charset="0"/>
              </a:rPr>
              <a:t>Acolyte: Kinley Albrecht</a:t>
            </a:r>
          </a:p>
          <a:p>
            <a:pPr algn="ctr"/>
            <a:endParaRPr lang="en-US" sz="600" dirty="0">
              <a:latin typeface="Arial Narrow" panose="020B0606020202030204" pitchFamily="34" charset="0"/>
            </a:endParaRPr>
          </a:p>
          <a:p>
            <a:pPr algn="ctr"/>
            <a:r>
              <a:rPr lang="en-US" sz="1100" b="1" dirty="0">
                <a:latin typeface="Arial Narrow" panose="020B0606020202030204" pitchFamily="34" charset="0"/>
              </a:rPr>
              <a:t>10:30 a.m. Service</a:t>
            </a:r>
          </a:p>
          <a:p>
            <a:pPr algn="ctr"/>
            <a:r>
              <a:rPr lang="en-US" sz="1100" b="1" dirty="0">
                <a:latin typeface="Arial Narrow" panose="020B0606020202030204" pitchFamily="34" charset="0"/>
              </a:rPr>
              <a:t>Pastor Merle Warnsholz</a:t>
            </a:r>
          </a:p>
          <a:p>
            <a:pPr algn="ctr"/>
            <a:r>
              <a:rPr lang="en-US" sz="1100" dirty="0">
                <a:latin typeface="Arial Narrow" panose="020B0606020202030204" pitchFamily="34" charset="0"/>
              </a:rPr>
              <a:t>Organist: Diana Baetke</a:t>
            </a:r>
          </a:p>
          <a:p>
            <a:pPr algn="ctr"/>
            <a:r>
              <a:rPr lang="en-US" sz="1100" dirty="0">
                <a:latin typeface="Arial Narrow" panose="020B0606020202030204" pitchFamily="34" charset="0"/>
              </a:rPr>
              <a:t>Elder: Jon Betz</a:t>
            </a:r>
          </a:p>
          <a:p>
            <a:pPr algn="ctr"/>
            <a:r>
              <a:rPr lang="en-US" sz="1100" dirty="0">
                <a:latin typeface="Arial Narrow" panose="020B0606020202030204" pitchFamily="34" charset="0"/>
              </a:rPr>
              <a:t>Acolyte: Zanyel Barys</a:t>
            </a:r>
          </a:p>
          <a:p>
            <a:pPr algn="ctr"/>
            <a:endParaRPr lang="en-US" sz="600" dirty="0">
              <a:latin typeface="Arial Narrow" panose="020B0606020202030204" pitchFamily="34" charset="0"/>
            </a:endParaRPr>
          </a:p>
          <a:p>
            <a:pPr algn="ctr"/>
            <a:r>
              <a:rPr lang="en-US" sz="1100" b="1" u="sng" dirty="0">
                <a:latin typeface="Arial Narrow" panose="020B0606020202030204" pitchFamily="34" charset="0"/>
              </a:rPr>
              <a:t>Sunday, May 10</a:t>
            </a:r>
            <a:r>
              <a:rPr lang="en-US" sz="1100" b="1" u="sng" baseline="30000" dirty="0">
                <a:latin typeface="Arial Narrow" panose="020B0606020202030204" pitchFamily="34" charset="0"/>
              </a:rPr>
              <a:t>th</a:t>
            </a:r>
            <a:endParaRPr lang="en-US" sz="1100" b="1" u="sng" dirty="0">
              <a:latin typeface="Arial Narrow" panose="020B0606020202030204" pitchFamily="34" charset="0"/>
            </a:endParaRPr>
          </a:p>
          <a:p>
            <a:pPr algn="ctr"/>
            <a:r>
              <a:rPr lang="en-US" sz="1100" b="1" dirty="0">
                <a:latin typeface="Arial Narrow" panose="020B0606020202030204" pitchFamily="34" charset="0"/>
              </a:rPr>
              <a:t>8:00 a.m. Service</a:t>
            </a:r>
          </a:p>
          <a:p>
            <a:pPr algn="ctr"/>
            <a:r>
              <a:rPr lang="en-US" sz="1100" b="1" dirty="0">
                <a:latin typeface="Arial Narrow" panose="020B0606020202030204" pitchFamily="34" charset="0"/>
              </a:rPr>
              <a:t>Pastor Merle Warnsholz</a:t>
            </a:r>
          </a:p>
          <a:p>
            <a:pPr algn="ctr"/>
            <a:r>
              <a:rPr lang="en-US" sz="1100" dirty="0">
                <a:latin typeface="Arial Narrow" panose="020B0606020202030204" pitchFamily="34" charset="0"/>
              </a:rPr>
              <a:t>Organist: Diana </a:t>
            </a:r>
            <a:r>
              <a:rPr lang="en-US" sz="1100" dirty="0" err="1">
                <a:latin typeface="Arial Narrow" panose="020B0606020202030204" pitchFamily="34" charset="0"/>
              </a:rPr>
              <a:t>Baetke</a:t>
            </a:r>
            <a:endParaRPr lang="en-US" sz="1100" dirty="0">
              <a:latin typeface="Arial Narrow" panose="020B0606020202030204" pitchFamily="34" charset="0"/>
            </a:endParaRPr>
          </a:p>
          <a:p>
            <a:pPr algn="ctr"/>
            <a:r>
              <a:rPr lang="en-US" sz="1100" dirty="0">
                <a:latin typeface="Arial Narrow" panose="020B0606020202030204" pitchFamily="34" charset="0"/>
              </a:rPr>
              <a:t>Elder: Paul Kirby</a:t>
            </a:r>
          </a:p>
          <a:p>
            <a:pPr algn="ctr"/>
            <a:r>
              <a:rPr lang="en-US" sz="1100" dirty="0">
                <a:latin typeface="Arial Narrow" panose="020B0606020202030204" pitchFamily="34" charset="0"/>
              </a:rPr>
              <a:t>Acolyte: Gavin Birt</a:t>
            </a:r>
          </a:p>
          <a:p>
            <a:pPr algn="ctr"/>
            <a:endParaRPr lang="en-US" sz="600" dirty="0">
              <a:latin typeface="Arial Narrow" panose="020B0606020202030204" pitchFamily="34" charset="0"/>
            </a:endParaRPr>
          </a:p>
          <a:p>
            <a:pPr algn="ctr"/>
            <a:r>
              <a:rPr lang="en-US" sz="1100" b="1" dirty="0">
                <a:latin typeface="Arial Narrow" panose="020B0606020202030204" pitchFamily="34" charset="0"/>
              </a:rPr>
              <a:t>10:30 a.m. Service</a:t>
            </a:r>
          </a:p>
          <a:p>
            <a:pPr algn="ctr"/>
            <a:r>
              <a:rPr lang="en-US" sz="1100" b="1" dirty="0">
                <a:latin typeface="Arial Narrow" panose="020B0606020202030204" pitchFamily="34" charset="0"/>
              </a:rPr>
              <a:t>Pastor Merle Warnsholz</a:t>
            </a:r>
          </a:p>
          <a:p>
            <a:pPr algn="ctr"/>
            <a:r>
              <a:rPr lang="en-US" sz="1100" dirty="0">
                <a:latin typeface="Arial Narrow" panose="020B0606020202030204" pitchFamily="34" charset="0"/>
              </a:rPr>
              <a:t>Organist: Diana </a:t>
            </a:r>
            <a:r>
              <a:rPr lang="en-US" sz="1100" dirty="0" err="1">
                <a:latin typeface="Arial Narrow" panose="020B0606020202030204" pitchFamily="34" charset="0"/>
              </a:rPr>
              <a:t>Baetke</a:t>
            </a:r>
            <a:endParaRPr lang="en-US" sz="1100" dirty="0">
              <a:latin typeface="Arial Narrow" panose="020B0606020202030204" pitchFamily="34" charset="0"/>
            </a:endParaRPr>
          </a:p>
          <a:p>
            <a:pPr algn="ctr"/>
            <a:r>
              <a:rPr lang="en-US" sz="1100" dirty="0">
                <a:latin typeface="Arial Narrow" panose="020B0606020202030204" pitchFamily="34" charset="0"/>
              </a:rPr>
              <a:t>Elder: Jon Betz</a:t>
            </a:r>
          </a:p>
          <a:p>
            <a:pPr algn="ctr"/>
            <a:r>
              <a:rPr lang="en-US" sz="1100" dirty="0">
                <a:latin typeface="Arial Narrow" panose="020B0606020202030204" pitchFamily="34" charset="0"/>
              </a:rPr>
              <a:t>Acolyte: Cade &amp; Kitt Converse</a:t>
            </a:r>
          </a:p>
        </p:txBody>
      </p:sp>
      <p:sp>
        <p:nvSpPr>
          <p:cNvPr id="2" name="TextBox 1">
            <a:extLst>
              <a:ext uri="{FF2B5EF4-FFF2-40B4-BE49-F238E27FC236}">
                <a16:creationId xmlns:a16="http://schemas.microsoft.com/office/drawing/2014/main" id="{F203C163-E35F-03C1-3537-4117FEB1915E}"/>
              </a:ext>
            </a:extLst>
          </p:cNvPr>
          <p:cNvSpPr txBox="1"/>
          <p:nvPr/>
        </p:nvSpPr>
        <p:spPr>
          <a:xfrm>
            <a:off x="212269" y="1830196"/>
            <a:ext cx="4736917" cy="1461939"/>
          </a:xfrm>
          <a:prstGeom prst="rect">
            <a:avLst/>
          </a:prstGeom>
          <a:noFill/>
          <a:ln>
            <a:solidFill>
              <a:schemeClr val="tx1"/>
            </a:solidFill>
          </a:ln>
        </p:spPr>
        <p:txBody>
          <a:bodyPr wrap="square" rtlCol="0">
            <a:spAutoFit/>
          </a:bodyPr>
          <a:lstStyle/>
          <a:p>
            <a:pPr algn="ctr"/>
            <a:r>
              <a:rPr lang="en-US" sz="1100" b="1" dirty="0">
                <a:latin typeface="Arial Narrow" panose="020B0606020202030204" pitchFamily="34" charset="0"/>
              </a:rPr>
              <a:t>The Fifth Sunday of Easter</a:t>
            </a:r>
            <a:endParaRPr lang="en-US" sz="300" dirty="0">
              <a:latin typeface="Arial Narrow" panose="020B0606020202030204" pitchFamily="34" charset="0"/>
            </a:endParaRPr>
          </a:p>
          <a:p>
            <a:r>
              <a:rPr lang="en-US" sz="300" b="1" dirty="0">
                <a:latin typeface="Arial Narrow" panose="020B0606020202030204" pitchFamily="34" charset="0"/>
              </a:rPr>
              <a:t> </a:t>
            </a:r>
            <a:endParaRPr lang="en-US" sz="300" dirty="0">
              <a:latin typeface="Arial Narrow" panose="020B0606020202030204" pitchFamily="34" charset="0"/>
            </a:endParaRPr>
          </a:p>
          <a:p>
            <a:r>
              <a:rPr lang="en-US" sz="1100" b="1" dirty="0">
                <a:latin typeface="Arial Narrow" panose="020B0606020202030204" pitchFamily="34" charset="0"/>
              </a:rPr>
              <a:t>Setting: </a:t>
            </a:r>
            <a:r>
              <a:rPr lang="en-US" sz="1100" dirty="0">
                <a:latin typeface="Arial Narrow" panose="020B0606020202030204" pitchFamily="34" charset="0"/>
              </a:rPr>
              <a:t>Divine Service, Setting 4, beginning on page 203</a:t>
            </a:r>
            <a:endParaRPr lang="en-US" sz="300" dirty="0">
              <a:latin typeface="Arial Narrow" panose="020B0606020202030204" pitchFamily="34" charset="0"/>
            </a:endParaRPr>
          </a:p>
          <a:p>
            <a:r>
              <a:rPr lang="en-US" sz="300" dirty="0">
                <a:latin typeface="Arial Narrow" panose="020B0606020202030204" pitchFamily="34" charset="0"/>
              </a:rPr>
              <a:t> </a:t>
            </a:r>
          </a:p>
          <a:p>
            <a:r>
              <a:rPr lang="en-US" sz="1100" b="1" dirty="0">
                <a:latin typeface="Arial Narrow" panose="020B0606020202030204" pitchFamily="34" charset="0"/>
              </a:rPr>
              <a:t>Hymns:  </a:t>
            </a:r>
            <a:r>
              <a:rPr lang="en-US" sz="1100" dirty="0">
                <a:latin typeface="Arial Narrow" panose="020B0606020202030204" pitchFamily="34" charset="0"/>
              </a:rPr>
              <a:t>645     861      633     644     660</a:t>
            </a:r>
            <a:endParaRPr lang="en-US" sz="300" dirty="0">
              <a:latin typeface="Arial Narrow" panose="020B0606020202030204" pitchFamily="34" charset="0"/>
            </a:endParaRPr>
          </a:p>
          <a:p>
            <a:r>
              <a:rPr lang="en-US" sz="1100" b="1" dirty="0">
                <a:latin typeface="Arial Narrow" panose="020B0606020202030204" pitchFamily="34" charset="0"/>
              </a:rPr>
              <a:t>Grace Choir directed by Julie Matzen - Accompanied by Connie Vickers</a:t>
            </a:r>
          </a:p>
          <a:p>
            <a:r>
              <a:rPr lang="en-US" sz="1100" dirty="0">
                <a:latin typeface="Arial Narrow" panose="020B0606020202030204" pitchFamily="34" charset="0"/>
              </a:rPr>
              <a:t>                                                  “The Longer I Serve Him”</a:t>
            </a:r>
          </a:p>
          <a:p>
            <a:endParaRPr lang="en-US" sz="300" dirty="0">
              <a:latin typeface="Arial Narrow" panose="020B0606020202030204" pitchFamily="34" charset="0"/>
            </a:endParaRPr>
          </a:p>
          <a:p>
            <a:r>
              <a:rPr lang="en-US" sz="1100" b="1" dirty="0">
                <a:latin typeface="Arial Narrow" panose="020B0606020202030204" pitchFamily="34" charset="0"/>
              </a:rPr>
              <a:t>Readings:     </a:t>
            </a:r>
            <a:r>
              <a:rPr lang="en-US" sz="1100" i="1" dirty="0">
                <a:latin typeface="Arial Narrow" panose="020B0606020202030204" pitchFamily="34" charset="0"/>
              </a:rPr>
              <a:t>Acts 6:1-9, 7:2a, 51-60         1 Peter 2:2-10      John 14:1-14</a:t>
            </a:r>
          </a:p>
          <a:p>
            <a:endParaRPr lang="en-US" sz="300" dirty="0">
              <a:latin typeface="Arial Narrow" panose="020B0606020202030204" pitchFamily="34" charset="0"/>
            </a:endParaRPr>
          </a:p>
          <a:p>
            <a:r>
              <a:rPr lang="en-US" sz="1100" b="1" dirty="0">
                <a:latin typeface="Arial Narrow" panose="020B0606020202030204" pitchFamily="34" charset="0"/>
              </a:rPr>
              <a:t>Sermon:  </a:t>
            </a:r>
            <a:r>
              <a:rPr lang="en-US" sz="1100" dirty="0">
                <a:latin typeface="Arial Narrow" panose="020B0606020202030204" pitchFamily="34" charset="0"/>
              </a:rPr>
              <a:t>“There’s More to the Story” – Acts 7:59</a:t>
            </a:r>
            <a:endParaRPr lang="en-US" dirty="0"/>
          </a:p>
        </p:txBody>
      </p:sp>
      <p:sp>
        <p:nvSpPr>
          <p:cNvPr id="13" name="TextBox 12">
            <a:extLst>
              <a:ext uri="{FF2B5EF4-FFF2-40B4-BE49-F238E27FC236}">
                <a16:creationId xmlns:a16="http://schemas.microsoft.com/office/drawing/2014/main" id="{4ECED7E7-D6AA-6B7C-DCC0-4963063B6500}"/>
              </a:ext>
            </a:extLst>
          </p:cNvPr>
          <p:cNvSpPr txBox="1"/>
          <p:nvPr/>
        </p:nvSpPr>
        <p:spPr>
          <a:xfrm>
            <a:off x="4556760" y="6520767"/>
            <a:ext cx="3003367" cy="1354217"/>
          </a:xfrm>
          <a:prstGeom prst="rect">
            <a:avLst/>
          </a:prstGeom>
          <a:noFill/>
          <a:ln>
            <a:noFill/>
            <a:prstDash val="dashDot"/>
          </a:ln>
        </p:spPr>
        <p:txBody>
          <a:bodyPr wrap="square" rtlCol="0">
            <a:spAutoFit/>
          </a:bodyPr>
          <a:lstStyle/>
          <a:p>
            <a:pPr algn="just"/>
            <a:r>
              <a:rPr lang="en-US" sz="1200" b="1" dirty="0">
                <a:latin typeface="Arial" panose="020B0604020202020204" pitchFamily="34" charset="0"/>
                <a:cs typeface="Arial" panose="020B0604020202020204" pitchFamily="34" charset="0"/>
              </a:rPr>
              <a:t>Voters’ Meeting - </a:t>
            </a:r>
            <a:r>
              <a:rPr lang="en-US" sz="1200" dirty="0">
                <a:latin typeface="Arial" panose="020B0604020202020204" pitchFamily="34" charset="0"/>
                <a:cs typeface="Arial" panose="020B0604020202020204" pitchFamily="34" charset="0"/>
              </a:rPr>
              <a:t>Please join us for our Voters’ Meeting on Monday, May 4th, at 7:00 p.m.</a:t>
            </a:r>
          </a:p>
          <a:p>
            <a:pPr algn="just"/>
            <a:endParaRPr lang="en-US" sz="500" dirty="0">
              <a:latin typeface="Arial Narrow" panose="020B0606020202030204" pitchFamily="34" charset="0"/>
              <a:cs typeface="Arial" panose="020B0604020202020204" pitchFamily="34" charset="0"/>
            </a:endParaRPr>
          </a:p>
          <a:p>
            <a:pPr algn="just"/>
            <a:endParaRPr lang="en-US" sz="500" dirty="0">
              <a:latin typeface="Arial Narrow" panose="020B060602020203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Mark your calendar for our next </a:t>
            </a:r>
            <a:r>
              <a:rPr lang="en-US" sz="1200" b="1" dirty="0">
                <a:latin typeface="Arial" panose="020B0604020202020204" pitchFamily="34" charset="0"/>
                <a:cs typeface="Arial" panose="020B0604020202020204" pitchFamily="34" charset="0"/>
              </a:rPr>
              <a:t>Congregational Call Meeting </a:t>
            </a:r>
            <a:r>
              <a:rPr lang="en-US" sz="1200" dirty="0">
                <a:latin typeface="Arial" panose="020B0604020202020204" pitchFamily="34" charset="0"/>
                <a:cs typeface="Arial" panose="020B0604020202020204" pitchFamily="34" charset="0"/>
              </a:rPr>
              <a:t>scheduled for  May 18</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at 7:00 pm.</a:t>
            </a:r>
          </a:p>
        </p:txBody>
      </p:sp>
      <p:sp>
        <p:nvSpPr>
          <p:cNvPr id="18" name="TextBox 17">
            <a:extLst>
              <a:ext uri="{FF2B5EF4-FFF2-40B4-BE49-F238E27FC236}">
                <a16:creationId xmlns:a16="http://schemas.microsoft.com/office/drawing/2014/main" id="{0CC31B92-ADAE-125D-EB71-3A090EBEF2F4}"/>
              </a:ext>
            </a:extLst>
          </p:cNvPr>
          <p:cNvSpPr txBox="1"/>
          <p:nvPr/>
        </p:nvSpPr>
        <p:spPr>
          <a:xfrm>
            <a:off x="4610100" y="7948217"/>
            <a:ext cx="2950027" cy="1200329"/>
          </a:xfrm>
          <a:prstGeom prst="rect">
            <a:avLst/>
          </a:prstGeom>
          <a:noFill/>
          <a:ln w="12700">
            <a:solidFill>
              <a:schemeClr val="tx1"/>
            </a:solidFill>
          </a:ln>
        </p:spPr>
        <p:txBody>
          <a:bodyPr wrap="square" rtlCol="0">
            <a:spAutoFit/>
          </a:bodyPr>
          <a:lstStyle/>
          <a:p>
            <a:pPr algn="just"/>
            <a:r>
              <a:rPr lang="en-US" sz="1200" dirty="0">
                <a:latin typeface="Arial" panose="020B0604020202020204" pitchFamily="34" charset="0"/>
                <a:cs typeface="Arial" panose="020B0604020202020204" pitchFamily="34" charset="0"/>
              </a:rPr>
              <a:t>                       The beauty of today’s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altar flowers has been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given in honor of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Kristen Flathers and Christian Teigum, united in holy matrimony on Saturday.</a:t>
            </a:r>
          </a:p>
        </p:txBody>
      </p:sp>
      <p:graphicFrame>
        <p:nvGraphicFramePr>
          <p:cNvPr id="22" name="Table 21">
            <a:extLst>
              <a:ext uri="{FF2B5EF4-FFF2-40B4-BE49-F238E27FC236}">
                <a16:creationId xmlns:a16="http://schemas.microsoft.com/office/drawing/2014/main" id="{6D664807-701C-DE84-CEC8-5C732915C9DB}"/>
              </a:ext>
            </a:extLst>
          </p:cNvPr>
          <p:cNvGraphicFramePr>
            <a:graphicFrameLocks noGrp="1"/>
          </p:cNvGraphicFramePr>
          <p:nvPr>
            <p:extLst>
              <p:ext uri="{D42A27DB-BD31-4B8C-83A1-F6EECF244321}">
                <p14:modId xmlns:p14="http://schemas.microsoft.com/office/powerpoint/2010/main" val="2644944218"/>
              </p:ext>
            </p:extLst>
          </p:nvPr>
        </p:nvGraphicFramePr>
        <p:xfrm>
          <a:off x="341913" y="4824033"/>
          <a:ext cx="4085307" cy="4023360"/>
        </p:xfrm>
        <a:graphic>
          <a:graphicData uri="http://schemas.openxmlformats.org/drawingml/2006/table">
            <a:tbl>
              <a:tblPr/>
              <a:tblGrid>
                <a:gridCol w="631749">
                  <a:extLst>
                    <a:ext uri="{9D8B030D-6E8A-4147-A177-3AD203B41FA5}">
                      <a16:colId xmlns:a16="http://schemas.microsoft.com/office/drawing/2014/main" val="358660253"/>
                    </a:ext>
                  </a:extLst>
                </a:gridCol>
                <a:gridCol w="84233">
                  <a:extLst>
                    <a:ext uri="{9D8B030D-6E8A-4147-A177-3AD203B41FA5}">
                      <a16:colId xmlns:a16="http://schemas.microsoft.com/office/drawing/2014/main" val="119916086"/>
                    </a:ext>
                  </a:extLst>
                </a:gridCol>
                <a:gridCol w="505398">
                  <a:extLst>
                    <a:ext uri="{9D8B030D-6E8A-4147-A177-3AD203B41FA5}">
                      <a16:colId xmlns:a16="http://schemas.microsoft.com/office/drawing/2014/main" val="1981351669"/>
                    </a:ext>
                  </a:extLst>
                </a:gridCol>
                <a:gridCol w="73704">
                  <a:extLst>
                    <a:ext uri="{9D8B030D-6E8A-4147-A177-3AD203B41FA5}">
                      <a16:colId xmlns:a16="http://schemas.microsoft.com/office/drawing/2014/main" val="139693629"/>
                    </a:ext>
                  </a:extLst>
                </a:gridCol>
                <a:gridCol w="2790223">
                  <a:extLst>
                    <a:ext uri="{9D8B030D-6E8A-4147-A177-3AD203B41FA5}">
                      <a16:colId xmlns:a16="http://schemas.microsoft.com/office/drawing/2014/main" val="36984289"/>
                    </a:ext>
                  </a:extLst>
                </a:gridCol>
              </a:tblGrid>
              <a:tr h="182880">
                <a:tc>
                  <a:txBody>
                    <a:bodyPr/>
                    <a:lstStyle/>
                    <a:p>
                      <a:pPr algn="r" fontAlgn="b">
                        <a:buNone/>
                      </a:pPr>
                      <a:r>
                        <a:rPr lang="en-US" sz="1100" b="0" i="0" u="none" strike="noStrike" dirty="0">
                          <a:solidFill>
                            <a:srgbClr val="000000"/>
                          </a:solidFill>
                          <a:effectLst/>
                          <a:latin typeface="Arial Narrow" panose="020B0606020202030204" pitchFamily="34" charset="0"/>
                        </a:rPr>
                        <a:t>5/3/2026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dirty="0">
                          <a:solidFill>
                            <a:srgbClr val="000000"/>
                          </a:solidFill>
                          <a:effectLst/>
                          <a:latin typeface="Arial Narrow" panose="020B0606020202030204" pitchFamily="34" charset="0"/>
                        </a:rPr>
                        <a:t>8:00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Traditional Worship w/Communion</a:t>
                      </a:r>
                    </a:p>
                  </a:txBody>
                  <a:tcPr marL="7620" marR="7620" marT="7620" marB="0" anchor="b">
                    <a:lnL>
                      <a:noFill/>
                    </a:lnL>
                    <a:lnR>
                      <a:noFill/>
                    </a:lnR>
                    <a:lnT>
                      <a:noFill/>
                    </a:lnT>
                    <a:lnB>
                      <a:noFill/>
                    </a:lnB>
                    <a:noFill/>
                  </a:tcPr>
                </a:tc>
                <a:extLst>
                  <a:ext uri="{0D108BD9-81ED-4DB2-BD59-A6C34878D82A}">
                    <a16:rowId xmlns:a16="http://schemas.microsoft.com/office/drawing/2014/main" val="2398033564"/>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9:15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Sunday School &amp; Adult Bible Class</a:t>
                      </a:r>
                    </a:p>
                  </a:txBody>
                  <a:tcPr marL="7620" marR="7620" marT="7620" marB="0" anchor="b">
                    <a:lnL>
                      <a:noFill/>
                    </a:lnL>
                    <a:lnR>
                      <a:noFill/>
                    </a:lnR>
                    <a:lnT>
                      <a:noFill/>
                    </a:lnT>
                    <a:lnB>
                      <a:noFill/>
                    </a:lnB>
                    <a:noFill/>
                  </a:tcPr>
                </a:tc>
                <a:extLst>
                  <a:ext uri="{0D108BD9-81ED-4DB2-BD59-A6C34878D82A}">
                    <a16:rowId xmlns:a16="http://schemas.microsoft.com/office/drawing/2014/main" val="142874070"/>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10:30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Traditional Worship w/Communion</a:t>
                      </a:r>
                    </a:p>
                  </a:txBody>
                  <a:tcPr marL="7620" marR="7620" marT="7620" marB="0" anchor="b">
                    <a:lnL>
                      <a:noFill/>
                    </a:lnL>
                    <a:lnR>
                      <a:noFill/>
                    </a:lnR>
                    <a:lnT>
                      <a:noFill/>
                    </a:lnT>
                    <a:lnB>
                      <a:noFill/>
                    </a:lnB>
                    <a:noFill/>
                  </a:tcPr>
                </a:tc>
                <a:extLst>
                  <a:ext uri="{0D108BD9-81ED-4DB2-BD59-A6C34878D82A}">
                    <a16:rowId xmlns:a16="http://schemas.microsoft.com/office/drawing/2014/main" val="79083603"/>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5/4/2026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Randy's Round Up for Preschool</a:t>
                      </a:r>
                    </a:p>
                  </a:txBody>
                  <a:tcPr marL="7620" marR="7620" marT="7620" marB="0" anchor="b">
                    <a:lnL>
                      <a:noFill/>
                    </a:lnL>
                    <a:lnR>
                      <a:noFill/>
                    </a:lnR>
                    <a:lnT>
                      <a:noFill/>
                    </a:lnT>
                    <a:lnB>
                      <a:noFill/>
                    </a:lnB>
                    <a:noFill/>
                  </a:tcPr>
                </a:tc>
                <a:extLst>
                  <a:ext uri="{0D108BD9-81ED-4DB2-BD59-A6C34878D82A}">
                    <a16:rowId xmlns:a16="http://schemas.microsoft.com/office/drawing/2014/main" val="1297707107"/>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1:00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500 Card Club</a:t>
                      </a:r>
                    </a:p>
                  </a:txBody>
                  <a:tcPr marL="7620" marR="7620" marT="7620" marB="0" anchor="b">
                    <a:lnL>
                      <a:noFill/>
                    </a:lnL>
                    <a:lnR>
                      <a:noFill/>
                    </a:lnR>
                    <a:lnT>
                      <a:noFill/>
                    </a:lnT>
                    <a:lnB>
                      <a:noFill/>
                    </a:lnB>
                    <a:noFill/>
                  </a:tcPr>
                </a:tc>
                <a:extLst>
                  <a:ext uri="{0D108BD9-81ED-4DB2-BD59-A6C34878D82A}">
                    <a16:rowId xmlns:a16="http://schemas.microsoft.com/office/drawing/2014/main" val="2220941302"/>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6:00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Board of Discipleship</a:t>
                      </a:r>
                    </a:p>
                  </a:txBody>
                  <a:tcPr marL="7620" marR="7620" marT="7620" marB="0" anchor="b">
                    <a:lnL>
                      <a:noFill/>
                    </a:lnL>
                    <a:lnR>
                      <a:noFill/>
                    </a:lnR>
                    <a:lnT>
                      <a:noFill/>
                    </a:lnT>
                    <a:lnB>
                      <a:noFill/>
                    </a:lnB>
                    <a:noFill/>
                  </a:tcPr>
                </a:tc>
                <a:extLst>
                  <a:ext uri="{0D108BD9-81ED-4DB2-BD59-A6C34878D82A}">
                    <a16:rowId xmlns:a16="http://schemas.microsoft.com/office/drawing/2014/main" val="3414556795"/>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6:00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Elders Meeting</a:t>
                      </a:r>
                    </a:p>
                  </a:txBody>
                  <a:tcPr marL="7620" marR="7620" marT="7620" marB="0" anchor="b">
                    <a:lnL>
                      <a:noFill/>
                    </a:lnL>
                    <a:lnR>
                      <a:noFill/>
                    </a:lnR>
                    <a:lnT>
                      <a:noFill/>
                    </a:lnT>
                    <a:lnB>
                      <a:noFill/>
                    </a:lnB>
                    <a:noFill/>
                  </a:tcPr>
                </a:tc>
                <a:extLst>
                  <a:ext uri="{0D108BD9-81ED-4DB2-BD59-A6C34878D82A}">
                    <a16:rowId xmlns:a16="http://schemas.microsoft.com/office/drawing/2014/main" val="1078737657"/>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7:00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Voter's Meeting</a:t>
                      </a:r>
                    </a:p>
                  </a:txBody>
                  <a:tcPr marL="7620" marR="7620" marT="7620" marB="0" anchor="b">
                    <a:lnL>
                      <a:noFill/>
                    </a:lnL>
                    <a:lnR>
                      <a:noFill/>
                    </a:lnR>
                    <a:lnT>
                      <a:noFill/>
                    </a:lnT>
                    <a:lnB>
                      <a:noFill/>
                    </a:lnB>
                    <a:noFill/>
                  </a:tcPr>
                </a:tc>
                <a:extLst>
                  <a:ext uri="{0D108BD9-81ED-4DB2-BD59-A6C34878D82A}">
                    <a16:rowId xmlns:a16="http://schemas.microsoft.com/office/drawing/2014/main" val="2870260284"/>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5/5/2026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Randy's Round Up for Preschool</a:t>
                      </a:r>
                    </a:p>
                  </a:txBody>
                  <a:tcPr marL="7620" marR="7620" marT="7620" marB="0" anchor="b">
                    <a:lnL>
                      <a:noFill/>
                    </a:lnL>
                    <a:lnR>
                      <a:noFill/>
                    </a:lnR>
                    <a:lnT>
                      <a:noFill/>
                    </a:lnT>
                    <a:lnB>
                      <a:noFill/>
                    </a:lnB>
                    <a:noFill/>
                  </a:tcPr>
                </a:tc>
                <a:extLst>
                  <a:ext uri="{0D108BD9-81ED-4DB2-BD59-A6C34878D82A}">
                    <a16:rowId xmlns:a16="http://schemas.microsoft.com/office/drawing/2014/main" val="222168016"/>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5/6/2026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Randy's Round Up for Preschool</a:t>
                      </a:r>
                    </a:p>
                  </a:txBody>
                  <a:tcPr marL="7620" marR="7620" marT="7620" marB="0" anchor="b">
                    <a:lnL>
                      <a:noFill/>
                    </a:lnL>
                    <a:lnR>
                      <a:noFill/>
                    </a:lnR>
                    <a:lnT>
                      <a:noFill/>
                    </a:lnT>
                    <a:lnB>
                      <a:noFill/>
                    </a:lnB>
                    <a:noFill/>
                  </a:tcPr>
                </a:tc>
                <a:extLst>
                  <a:ext uri="{0D108BD9-81ED-4DB2-BD59-A6C34878D82A}">
                    <a16:rowId xmlns:a16="http://schemas.microsoft.com/office/drawing/2014/main" val="1585766294"/>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6:00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Choir Rehearsal - Followed by End of Year Party</a:t>
                      </a:r>
                    </a:p>
                  </a:txBody>
                  <a:tcPr marL="7620" marR="7620" marT="7620" marB="0" anchor="b">
                    <a:lnL>
                      <a:noFill/>
                    </a:lnL>
                    <a:lnR>
                      <a:noFill/>
                    </a:lnR>
                    <a:lnT>
                      <a:noFill/>
                    </a:lnT>
                    <a:lnB>
                      <a:noFill/>
                    </a:lnB>
                    <a:noFill/>
                  </a:tcPr>
                </a:tc>
                <a:extLst>
                  <a:ext uri="{0D108BD9-81ED-4DB2-BD59-A6C34878D82A}">
                    <a16:rowId xmlns:a16="http://schemas.microsoft.com/office/drawing/2014/main" val="1245932120"/>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7:00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High School Bible Study</a:t>
                      </a:r>
                    </a:p>
                  </a:txBody>
                  <a:tcPr marL="7620" marR="7620" marT="7620" marB="0" anchor="b">
                    <a:lnL>
                      <a:noFill/>
                    </a:lnL>
                    <a:lnR>
                      <a:noFill/>
                    </a:lnR>
                    <a:lnT>
                      <a:noFill/>
                    </a:lnT>
                    <a:lnB>
                      <a:noFill/>
                    </a:lnB>
                    <a:noFill/>
                  </a:tcPr>
                </a:tc>
                <a:extLst>
                  <a:ext uri="{0D108BD9-81ED-4DB2-BD59-A6C34878D82A}">
                    <a16:rowId xmlns:a16="http://schemas.microsoft.com/office/drawing/2014/main" val="765900496"/>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5/7/2026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Randy's Round Up for Preschool</a:t>
                      </a:r>
                    </a:p>
                  </a:txBody>
                  <a:tcPr marL="7620" marR="7620" marT="7620" marB="0" anchor="b">
                    <a:lnL>
                      <a:noFill/>
                    </a:lnL>
                    <a:lnR>
                      <a:noFill/>
                    </a:lnR>
                    <a:lnT>
                      <a:noFill/>
                    </a:lnT>
                    <a:lnB>
                      <a:noFill/>
                    </a:lnB>
                    <a:noFill/>
                  </a:tcPr>
                </a:tc>
                <a:extLst>
                  <a:ext uri="{0D108BD9-81ED-4DB2-BD59-A6C34878D82A}">
                    <a16:rowId xmlns:a16="http://schemas.microsoft.com/office/drawing/2014/main" val="584281967"/>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7:00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Preschool - Muffins with Mom</a:t>
                      </a:r>
                    </a:p>
                  </a:txBody>
                  <a:tcPr marL="7620" marR="7620" marT="7620" marB="0" anchor="b">
                    <a:lnL>
                      <a:noFill/>
                    </a:lnL>
                    <a:lnR>
                      <a:noFill/>
                    </a:lnR>
                    <a:lnT>
                      <a:noFill/>
                    </a:lnT>
                    <a:lnB>
                      <a:noFill/>
                    </a:lnB>
                    <a:noFill/>
                  </a:tcPr>
                </a:tc>
                <a:extLst>
                  <a:ext uri="{0D108BD9-81ED-4DB2-BD59-A6C34878D82A}">
                    <a16:rowId xmlns:a16="http://schemas.microsoft.com/office/drawing/2014/main" val="3713736430"/>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9:00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Tops Meeting</a:t>
                      </a:r>
                    </a:p>
                  </a:txBody>
                  <a:tcPr marL="7620" marR="7620" marT="7620" marB="0" anchor="b">
                    <a:lnL>
                      <a:noFill/>
                    </a:lnL>
                    <a:lnR>
                      <a:noFill/>
                    </a:lnR>
                    <a:lnT>
                      <a:noFill/>
                    </a:lnT>
                    <a:lnB>
                      <a:noFill/>
                    </a:lnB>
                    <a:noFill/>
                  </a:tcPr>
                </a:tc>
                <a:extLst>
                  <a:ext uri="{0D108BD9-81ED-4DB2-BD59-A6C34878D82A}">
                    <a16:rowId xmlns:a16="http://schemas.microsoft.com/office/drawing/2014/main" val="421804521"/>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9:30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Stay Active Senior Exercise Group</a:t>
                      </a:r>
                    </a:p>
                  </a:txBody>
                  <a:tcPr marL="7620" marR="7620" marT="7620" marB="0" anchor="b">
                    <a:lnL>
                      <a:noFill/>
                    </a:lnL>
                    <a:lnR>
                      <a:noFill/>
                    </a:lnR>
                    <a:lnT>
                      <a:noFill/>
                    </a:lnT>
                    <a:lnB>
                      <a:noFill/>
                    </a:lnB>
                    <a:noFill/>
                  </a:tcPr>
                </a:tc>
                <a:extLst>
                  <a:ext uri="{0D108BD9-81ED-4DB2-BD59-A6C34878D82A}">
                    <a16:rowId xmlns:a16="http://schemas.microsoft.com/office/drawing/2014/main" val="4090492559"/>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5/8/2026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Randy's Round Up for Preschool</a:t>
                      </a:r>
                    </a:p>
                  </a:txBody>
                  <a:tcPr marL="7620" marR="7620" marT="7620" marB="0" anchor="b">
                    <a:lnL>
                      <a:noFill/>
                    </a:lnL>
                    <a:lnR>
                      <a:noFill/>
                    </a:lnR>
                    <a:lnT>
                      <a:noFill/>
                    </a:lnT>
                    <a:lnB>
                      <a:noFill/>
                    </a:lnB>
                    <a:noFill/>
                  </a:tcPr>
                </a:tc>
                <a:extLst>
                  <a:ext uri="{0D108BD9-81ED-4DB2-BD59-A6C34878D82A}">
                    <a16:rowId xmlns:a16="http://schemas.microsoft.com/office/drawing/2014/main" val="39881309"/>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5/9/2026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Randy's Round Up for Preschool</a:t>
                      </a:r>
                    </a:p>
                  </a:txBody>
                  <a:tcPr marL="7620" marR="7620" marT="7620" marB="0" anchor="b">
                    <a:lnL>
                      <a:noFill/>
                    </a:lnL>
                    <a:lnR>
                      <a:noFill/>
                    </a:lnR>
                    <a:lnT>
                      <a:noFill/>
                    </a:lnT>
                    <a:lnB>
                      <a:noFill/>
                    </a:lnB>
                    <a:noFill/>
                  </a:tcPr>
                </a:tc>
                <a:extLst>
                  <a:ext uri="{0D108BD9-81ED-4DB2-BD59-A6C34878D82A}">
                    <a16:rowId xmlns:a16="http://schemas.microsoft.com/office/drawing/2014/main" val="3018303247"/>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5/10/2026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MOTHER'S DAY/Randy's Round Up for Preschool</a:t>
                      </a:r>
                    </a:p>
                  </a:txBody>
                  <a:tcPr marL="7620" marR="7620" marT="7620" marB="0" anchor="b">
                    <a:lnL>
                      <a:noFill/>
                    </a:lnL>
                    <a:lnR>
                      <a:noFill/>
                    </a:lnR>
                    <a:lnT>
                      <a:noFill/>
                    </a:lnT>
                    <a:lnB>
                      <a:noFill/>
                    </a:lnB>
                    <a:noFill/>
                  </a:tcPr>
                </a:tc>
                <a:extLst>
                  <a:ext uri="{0D108BD9-81ED-4DB2-BD59-A6C34878D82A}">
                    <a16:rowId xmlns:a16="http://schemas.microsoft.com/office/drawing/2014/main" val="3585231051"/>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8:00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Traditional Worship</a:t>
                      </a:r>
                    </a:p>
                  </a:txBody>
                  <a:tcPr marL="7620" marR="7620" marT="7620" marB="0" anchor="b">
                    <a:lnL>
                      <a:noFill/>
                    </a:lnL>
                    <a:lnR>
                      <a:noFill/>
                    </a:lnR>
                    <a:lnT>
                      <a:noFill/>
                    </a:lnT>
                    <a:lnB>
                      <a:noFill/>
                    </a:lnB>
                    <a:noFill/>
                  </a:tcPr>
                </a:tc>
                <a:extLst>
                  <a:ext uri="{0D108BD9-81ED-4DB2-BD59-A6C34878D82A}">
                    <a16:rowId xmlns:a16="http://schemas.microsoft.com/office/drawing/2014/main" val="3962902949"/>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9:15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Sunday School &amp; Adult Bible Class</a:t>
                      </a:r>
                    </a:p>
                  </a:txBody>
                  <a:tcPr marL="7620" marR="7620" marT="7620" marB="0" anchor="b">
                    <a:lnL>
                      <a:noFill/>
                    </a:lnL>
                    <a:lnR>
                      <a:noFill/>
                    </a:lnR>
                    <a:lnT>
                      <a:noFill/>
                    </a:lnT>
                    <a:lnB>
                      <a:noFill/>
                    </a:lnB>
                    <a:noFill/>
                  </a:tcPr>
                </a:tc>
                <a:extLst>
                  <a:ext uri="{0D108BD9-81ED-4DB2-BD59-A6C34878D82A}">
                    <a16:rowId xmlns:a16="http://schemas.microsoft.com/office/drawing/2014/main" val="589418346"/>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10:30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Traditional Worship</a:t>
                      </a:r>
                    </a:p>
                  </a:txBody>
                  <a:tcPr marL="7620" marR="7620" marT="7620" marB="0" anchor="b">
                    <a:lnL>
                      <a:noFill/>
                    </a:lnL>
                    <a:lnR>
                      <a:noFill/>
                    </a:lnR>
                    <a:lnT>
                      <a:noFill/>
                    </a:lnT>
                    <a:lnB>
                      <a:noFill/>
                    </a:lnB>
                    <a:noFill/>
                  </a:tcPr>
                </a:tc>
                <a:extLst>
                  <a:ext uri="{0D108BD9-81ED-4DB2-BD59-A6C34878D82A}">
                    <a16:rowId xmlns:a16="http://schemas.microsoft.com/office/drawing/2014/main" val="1424203818"/>
                  </a:ext>
                </a:extLst>
              </a:tr>
            </a:tbl>
          </a:graphicData>
        </a:graphic>
      </p:graphicFrame>
      <p:sp>
        <p:nvSpPr>
          <p:cNvPr id="24" name="TextBox 23">
            <a:extLst>
              <a:ext uri="{FF2B5EF4-FFF2-40B4-BE49-F238E27FC236}">
                <a16:creationId xmlns:a16="http://schemas.microsoft.com/office/drawing/2014/main" id="{720556F4-0D06-0590-5443-767DAEF8C2B9}"/>
              </a:ext>
            </a:extLst>
          </p:cNvPr>
          <p:cNvSpPr txBox="1"/>
          <p:nvPr/>
        </p:nvSpPr>
        <p:spPr>
          <a:xfrm>
            <a:off x="1215395" y="4393487"/>
            <a:ext cx="3078480" cy="430887"/>
          </a:xfrm>
          <a:prstGeom prst="rect">
            <a:avLst/>
          </a:prstGeom>
          <a:noFill/>
        </p:spPr>
        <p:txBody>
          <a:bodyPr wrap="square" rtlCol="0">
            <a:spAutoFit/>
          </a:bodyPr>
          <a:lstStyle/>
          <a:p>
            <a:r>
              <a:rPr lang="en-US" sz="2200" dirty="0">
                <a:latin typeface="Amasis MT Pro Black" panose="02040A04050005020304" pitchFamily="18" charset="0"/>
              </a:rPr>
              <a:t>CALENDAR</a:t>
            </a:r>
          </a:p>
        </p:txBody>
      </p:sp>
      <p:sp>
        <p:nvSpPr>
          <p:cNvPr id="7" name="TextBox 6">
            <a:extLst>
              <a:ext uri="{FF2B5EF4-FFF2-40B4-BE49-F238E27FC236}">
                <a16:creationId xmlns:a16="http://schemas.microsoft.com/office/drawing/2014/main" id="{3FAFE3BA-52A7-81BE-7FEA-BE1AB4FC1437}"/>
              </a:ext>
            </a:extLst>
          </p:cNvPr>
          <p:cNvSpPr txBox="1"/>
          <p:nvPr/>
        </p:nvSpPr>
        <p:spPr>
          <a:xfrm>
            <a:off x="341913" y="8935400"/>
            <a:ext cx="3681446" cy="830997"/>
          </a:xfrm>
          <a:prstGeom prst="rect">
            <a:avLst/>
          </a:prstGeom>
          <a:noFill/>
          <a:ln w="9525">
            <a:solidFill>
              <a:schemeClr val="tx1"/>
            </a:solidFill>
          </a:ln>
        </p:spPr>
        <p:txBody>
          <a:bodyPr wrap="square">
            <a:spAutoFit/>
          </a:bodyPr>
          <a:lstStyle/>
          <a:p>
            <a:pPr algn="ctr"/>
            <a:r>
              <a:rPr lang="en-US" sz="1200" b="1" dirty="0">
                <a:latin typeface="Arial" panose="020B0604020202020204" pitchFamily="34" charset="0"/>
                <a:cs typeface="Arial" panose="020B0604020202020204" pitchFamily="34" charset="0"/>
              </a:rPr>
              <a:t>Youth </a:t>
            </a:r>
            <a:r>
              <a:rPr lang="en-US" sz="1200" b="1" dirty="0" err="1">
                <a:latin typeface="Arial" panose="020B0604020202020204" pitchFamily="34" charset="0"/>
                <a:cs typeface="Arial" panose="020B0604020202020204" pitchFamily="34" charset="0"/>
              </a:rPr>
              <a:t>RaiseRight</a:t>
            </a:r>
            <a:r>
              <a:rPr lang="en-US" sz="1200" b="1" dirty="0">
                <a:latin typeface="Arial" panose="020B0604020202020204" pitchFamily="34" charset="0"/>
                <a:cs typeface="Arial" panose="020B0604020202020204" pitchFamily="34" charset="0"/>
              </a:rPr>
              <a:t> Fundraiser</a:t>
            </a:r>
          </a:p>
          <a:p>
            <a:pPr algn="ctr"/>
            <a:r>
              <a:rPr lang="en-US" sz="1200" b="1" dirty="0">
                <a:latin typeface="Arial" panose="020B0604020202020204" pitchFamily="34" charset="0"/>
                <a:cs typeface="Arial" panose="020B0604020202020204" pitchFamily="34" charset="0"/>
              </a:rPr>
              <a:t>Order Due May 10</a:t>
            </a:r>
            <a:r>
              <a:rPr lang="en-US" sz="1200" b="1" baseline="30000" dirty="0">
                <a:latin typeface="Arial" panose="020B0604020202020204" pitchFamily="34" charset="0"/>
                <a:cs typeface="Arial" panose="020B0604020202020204" pitchFamily="34" charset="0"/>
              </a:rPr>
              <a:t>th</a:t>
            </a:r>
            <a:endParaRPr lang="en-US" sz="1200" b="1" dirty="0">
              <a:latin typeface="Arial" panose="020B0604020202020204" pitchFamily="34" charset="0"/>
              <a:cs typeface="Arial" panose="020B0604020202020204" pitchFamily="34" charset="0"/>
            </a:endParaRPr>
          </a:p>
          <a:p>
            <a:pPr algn="ctr"/>
            <a:endParaRPr lang="en-US" sz="5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Order forms are located on the Welcome Center.</a:t>
            </a:r>
          </a:p>
          <a:p>
            <a:pPr marL="1889125" algn="ctr"/>
            <a:endParaRPr lang="en-US" sz="700" dirty="0"/>
          </a:p>
        </p:txBody>
      </p:sp>
      <p:sp>
        <p:nvSpPr>
          <p:cNvPr id="10" name="TextBox 9">
            <a:extLst>
              <a:ext uri="{FF2B5EF4-FFF2-40B4-BE49-F238E27FC236}">
                <a16:creationId xmlns:a16="http://schemas.microsoft.com/office/drawing/2014/main" id="{D7AB35CB-F133-9708-F617-AE732B63591D}"/>
              </a:ext>
            </a:extLst>
          </p:cNvPr>
          <p:cNvSpPr txBox="1"/>
          <p:nvPr/>
        </p:nvSpPr>
        <p:spPr>
          <a:xfrm>
            <a:off x="4610099" y="9221779"/>
            <a:ext cx="2950028" cy="646331"/>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Jill Jepsen’s funeral will be held on Saturday, May 30</a:t>
            </a:r>
            <a:r>
              <a:rPr lang="en-US" sz="1200" baseline="30000" dirty="0">
                <a:latin typeface="Arial" panose="020B0604020202020204" pitchFamily="34" charset="0"/>
                <a:cs typeface="Arial" panose="020B0604020202020204" pitchFamily="34" charset="0"/>
              </a:rPr>
              <a:t>th, </a:t>
            </a:r>
            <a:r>
              <a:rPr lang="en-US" sz="1200" dirty="0">
                <a:latin typeface="Arial" panose="020B0604020202020204" pitchFamily="34" charset="0"/>
                <a:cs typeface="Arial" panose="020B0604020202020204" pitchFamily="34" charset="0"/>
              </a:rPr>
              <a:t>at 10:30 a.m. at Grace Lutheran Church.</a:t>
            </a:r>
          </a:p>
        </p:txBody>
      </p:sp>
      <p:pic>
        <p:nvPicPr>
          <p:cNvPr id="12" name="Picture 2" descr="Top Pink Rose Clip Art">
            <a:extLst>
              <a:ext uri="{FF2B5EF4-FFF2-40B4-BE49-F238E27FC236}">
                <a16:creationId xmlns:a16="http://schemas.microsoft.com/office/drawing/2014/main" id="{0D8E9405-9846-9DB9-3CE4-0EC562DCD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7990626"/>
            <a:ext cx="786360" cy="69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632DF1-049F-F522-07C1-A2F0E987C1A5}"/>
              </a:ext>
            </a:extLst>
          </p:cNvPr>
          <p:cNvSpPr txBox="1"/>
          <p:nvPr/>
        </p:nvSpPr>
        <p:spPr>
          <a:xfrm>
            <a:off x="210745" y="5463392"/>
            <a:ext cx="7350909" cy="646331"/>
          </a:xfrm>
          <a:prstGeom prst="rect">
            <a:avLst/>
          </a:prstGeom>
          <a:noFill/>
          <a:ln w="12700">
            <a:solidFill>
              <a:schemeClr val="tx1"/>
            </a:solidFill>
          </a:ln>
        </p:spPr>
        <p:txBody>
          <a:bodyPr wrap="square" rtlCol="0">
            <a:spAutoFit/>
          </a:bodyPr>
          <a:lstStyle/>
          <a:p>
            <a:pPr algn="just"/>
            <a:r>
              <a:rPr lang="en-US" sz="1200" b="1" u="sng" dirty="0">
                <a:latin typeface="Arial Narrow" panose="020B0606020202030204" pitchFamily="34" charset="0"/>
                <a:cs typeface="Arial" panose="020B0604020202020204" pitchFamily="34" charset="0"/>
              </a:rPr>
              <a:t>Servant Event at the Victory Center</a:t>
            </a:r>
            <a:endParaRPr lang="en-US" sz="1200" dirty="0">
              <a:latin typeface="Arial Narrow" panose="020B0606020202030204" pitchFamily="34" charset="0"/>
              <a:cs typeface="Arial" panose="020B0604020202020204" pitchFamily="34" charset="0"/>
            </a:endParaRPr>
          </a:p>
          <a:p>
            <a:pPr algn="just"/>
            <a:r>
              <a:rPr lang="en-US" sz="1200" dirty="0">
                <a:latin typeface="Arial Narrow" panose="020B0606020202030204" pitchFamily="34" charset="0"/>
                <a:cs typeface="Arial" panose="020B0604020202020204" pitchFamily="34" charset="0"/>
              </a:rPr>
              <a:t>Join us on </a:t>
            </a:r>
            <a:r>
              <a:rPr lang="en-US" sz="1200" b="1" dirty="0">
                <a:latin typeface="Arial Narrow" panose="020B0606020202030204" pitchFamily="34" charset="0"/>
                <a:cs typeface="Arial" panose="020B0604020202020204" pitchFamily="34" charset="0"/>
              </a:rPr>
              <a:t>Thursday, May 21st</a:t>
            </a:r>
            <a:r>
              <a:rPr lang="en-US" sz="1200" dirty="0">
                <a:latin typeface="Arial Narrow" panose="020B0606020202030204" pitchFamily="34" charset="0"/>
                <a:cs typeface="Arial" panose="020B0604020202020204" pitchFamily="34" charset="0"/>
              </a:rPr>
              <a:t> for our next servant event! We need volunteers to provide desserts, salads, and milk. We also need help with serving, setup, and cleaning up. Sign-up at Welcome Center. </a:t>
            </a:r>
          </a:p>
        </p:txBody>
      </p:sp>
      <p:sp>
        <p:nvSpPr>
          <p:cNvPr id="18" name="TextBox 17">
            <a:extLst>
              <a:ext uri="{FF2B5EF4-FFF2-40B4-BE49-F238E27FC236}">
                <a16:creationId xmlns:a16="http://schemas.microsoft.com/office/drawing/2014/main" id="{33FFB3C6-5BD3-8728-2DC5-649801BAD08C}"/>
              </a:ext>
            </a:extLst>
          </p:cNvPr>
          <p:cNvSpPr txBox="1"/>
          <p:nvPr/>
        </p:nvSpPr>
        <p:spPr>
          <a:xfrm>
            <a:off x="3886200" y="2532732"/>
            <a:ext cx="3636469" cy="2520690"/>
          </a:xfrm>
          <a:prstGeom prst="rect">
            <a:avLst/>
          </a:prstGeom>
          <a:noFill/>
        </p:spPr>
        <p:txBody>
          <a:bodyPr wrap="square">
            <a:spAutoFit/>
          </a:bodyPr>
          <a:lstStyle/>
          <a:p>
            <a:pPr marL="0" marR="0" algn="just">
              <a:lnSpc>
                <a:spcPct val="115000"/>
              </a:lnSpc>
              <a:buNone/>
            </a:pP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b="1" u="sng" dirty="0">
                <a:effectLst/>
                <a:latin typeface="Arial" panose="020B0604020202020204" pitchFamily="34" charset="0"/>
                <a:ea typeface="Calibri" panose="020F0502020204030204" pitchFamily="34" charset="0"/>
                <a:cs typeface="Arial" panose="020B0604020202020204" pitchFamily="34" charset="0"/>
              </a:rPr>
              <a:t>VACATION BIBLE SCHOOL –  WE NEED YOU</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just">
              <a:buNone/>
            </a:pPr>
            <a:r>
              <a:rPr lang="en-US" sz="1200" dirty="0">
                <a:effectLst/>
                <a:latin typeface="Arial" panose="020B0604020202020204" pitchFamily="34" charset="0"/>
                <a:ea typeface="Calibri" panose="020F0502020204030204" pitchFamily="34" charset="0"/>
                <a:cs typeface="Arial" panose="020B0604020202020204" pitchFamily="34" charset="0"/>
              </a:rPr>
              <a:t>Recruitment and planning continue for this year’s VBS program.  The theme is:</a:t>
            </a:r>
            <a:r>
              <a:rPr lang="en-US" sz="1200" b="1" u="sng" dirty="0">
                <a:effectLst/>
                <a:latin typeface="Arial" panose="020B0604020202020204" pitchFamily="34" charset="0"/>
                <a:ea typeface="Calibri" panose="020F0502020204030204" pitchFamily="34" charset="0"/>
                <a:cs typeface="Arial" panose="020B0604020202020204" pitchFamily="34" charset="0"/>
              </a:rPr>
              <a:t> “Emerald Crossing”. </a:t>
            </a:r>
            <a:r>
              <a:rPr lang="en-US" sz="1200" dirty="0">
                <a:effectLst/>
                <a:latin typeface="Arial" panose="020B0604020202020204" pitchFamily="34" charset="0"/>
                <a:ea typeface="Calibri" panose="020F0502020204030204" pitchFamily="34" charset="0"/>
                <a:cs typeface="Arial" panose="020B0604020202020204" pitchFamily="34" charset="0"/>
              </a:rPr>
              <a:t>To make this program a success we need your help. Please check out the volunteer registration bulletin board in the atrium and consider signing up for one of the roles. If you have any questions, please feel free to contact DCE, Mark Sperry. The dates are Monday, June 22</a:t>
            </a:r>
            <a:r>
              <a:rPr lang="en-US" sz="1200" baseline="30000" dirty="0">
                <a:effectLst/>
                <a:latin typeface="Arial" panose="020B0604020202020204" pitchFamily="34" charset="0"/>
                <a:ea typeface="Calibri" panose="020F0502020204030204" pitchFamily="34" charset="0"/>
                <a:cs typeface="Arial" panose="020B0604020202020204" pitchFamily="34" charset="0"/>
              </a:rPr>
              <a:t>nd</a:t>
            </a:r>
            <a:r>
              <a:rPr lang="en-US" sz="1200" dirty="0">
                <a:effectLst/>
                <a:latin typeface="Arial" panose="020B0604020202020204" pitchFamily="34" charset="0"/>
                <a:ea typeface="Calibri" panose="020F0502020204030204" pitchFamily="34" charset="0"/>
                <a:cs typeface="Arial" panose="020B0604020202020204" pitchFamily="34" charset="0"/>
              </a:rPr>
              <a:t> – Thursday, June 25</a:t>
            </a:r>
            <a:r>
              <a:rPr lang="en-US" sz="1200" baseline="30000" dirty="0">
                <a:effectLst/>
                <a:latin typeface="Arial" panose="020B0604020202020204" pitchFamily="34" charset="0"/>
                <a:ea typeface="Calibri" panose="020F0502020204030204" pitchFamily="34" charset="0"/>
                <a:cs typeface="Arial" panose="020B0604020202020204" pitchFamily="34" charset="0"/>
              </a:rPr>
              <a:t>th</a:t>
            </a:r>
            <a:r>
              <a:rPr lang="en-US" sz="1200" dirty="0">
                <a:effectLst/>
                <a:latin typeface="Arial" panose="020B0604020202020204" pitchFamily="34" charset="0"/>
                <a:ea typeface="Calibri" panose="020F0502020204030204" pitchFamily="34" charset="0"/>
                <a:cs typeface="Arial" panose="020B0604020202020204" pitchFamily="34" charset="0"/>
              </a:rPr>
              <a:t>.  A light meal will be served from 5:00 pm – 5:30 pm.  The program will run each evening from 5:45 pm – 8:00 pm.  </a:t>
            </a:r>
            <a:r>
              <a:rPr lang="en-US" sz="1200" b="1" dirty="0">
                <a:effectLst/>
                <a:latin typeface="Arial" panose="020B0604020202020204" pitchFamily="34" charset="0"/>
                <a:ea typeface="Calibri" panose="020F0502020204030204" pitchFamily="34" charset="0"/>
                <a:cs typeface="Arial" panose="020B0604020202020204" pitchFamily="34" charset="0"/>
              </a:rPr>
              <a:t>Registration will open on June 1</a:t>
            </a:r>
            <a:r>
              <a:rPr lang="en-US" sz="1200" b="1" baseline="30000" dirty="0">
                <a:effectLst/>
                <a:latin typeface="Arial" panose="020B0604020202020204" pitchFamily="34" charset="0"/>
                <a:ea typeface="Calibri" panose="020F0502020204030204" pitchFamily="34" charset="0"/>
                <a:cs typeface="Arial" panose="020B0604020202020204" pitchFamily="34" charset="0"/>
              </a:rPr>
              <a:t>st</a:t>
            </a:r>
            <a:r>
              <a:rPr lang="en-US" sz="1200" b="1" dirty="0">
                <a:effectLst/>
                <a:latin typeface="Arial" panose="020B0604020202020204" pitchFamily="34" charset="0"/>
                <a:ea typeface="Calibri" panose="020F0502020204030204" pitchFamily="34" charset="0"/>
                <a:cs typeface="Arial" panose="020B0604020202020204" pitchFamily="34" charset="0"/>
              </a:rPr>
              <a:t>.</a:t>
            </a:r>
            <a:r>
              <a:rPr lang="en-US" sz="12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B4E2A4E-2FBC-9D5B-5AFB-E47C69FC81E0}"/>
              </a:ext>
            </a:extLst>
          </p:cNvPr>
          <p:cNvSpPr txBox="1"/>
          <p:nvPr/>
        </p:nvSpPr>
        <p:spPr>
          <a:xfrm>
            <a:off x="137084" y="146467"/>
            <a:ext cx="3636469" cy="5401479"/>
          </a:xfrm>
          <a:prstGeom prst="rect">
            <a:avLst/>
          </a:prstGeom>
          <a:noFill/>
        </p:spPr>
        <p:txBody>
          <a:bodyPr wrap="square">
            <a:spAutoFit/>
          </a:bodyPr>
          <a:lstStyle/>
          <a:p>
            <a:pPr algn="l">
              <a:buNone/>
            </a:pPr>
            <a:r>
              <a:rPr lang="en-US" b="1" i="0" dirty="0">
                <a:solidFill>
                  <a:srgbClr val="111111"/>
                </a:solidFill>
                <a:effectLst/>
                <a:latin typeface="Roboto" panose="02000000000000000000" pitchFamily="2" charset="0"/>
              </a:rPr>
              <a:t>🌟 </a:t>
            </a:r>
            <a:r>
              <a:rPr lang="en-US" sz="1400" b="1" i="0" dirty="0">
                <a:solidFill>
                  <a:srgbClr val="111111"/>
                </a:solidFill>
                <a:effectLst/>
                <a:latin typeface="Roboto" panose="02000000000000000000" pitchFamily="2" charset="0"/>
              </a:rPr>
              <a:t>Mission Spotlight Wrap Up– April </a:t>
            </a:r>
            <a:r>
              <a:rPr lang="en-US" b="1" i="0" dirty="0">
                <a:solidFill>
                  <a:srgbClr val="111111"/>
                </a:solidFill>
                <a:effectLst/>
                <a:latin typeface="Roboto" panose="02000000000000000000" pitchFamily="2" charset="0"/>
              </a:rPr>
              <a:t>🌟</a:t>
            </a:r>
            <a:br>
              <a:rPr lang="en-US" b="0" i="0" dirty="0">
                <a:solidFill>
                  <a:srgbClr val="111111"/>
                </a:solidFill>
                <a:effectLst/>
                <a:latin typeface="Roboto" panose="02000000000000000000" pitchFamily="2" charset="0"/>
              </a:rPr>
            </a:br>
            <a:r>
              <a:rPr lang="en-US" sz="1200" b="0" i="0" dirty="0">
                <a:solidFill>
                  <a:srgbClr val="111111"/>
                </a:solidFill>
                <a:effectLst/>
                <a:latin typeface="Arial" panose="020B0604020202020204" pitchFamily="34" charset="0"/>
                <a:cs typeface="Arial" panose="020B0604020202020204" pitchFamily="34" charset="0"/>
              </a:rPr>
              <a:t>Thanks to your generosity, we’ve collected </a:t>
            </a:r>
            <a:r>
              <a:rPr lang="en-US" sz="1200" b="1" i="0" dirty="0">
                <a:solidFill>
                  <a:srgbClr val="111111"/>
                </a:solidFill>
                <a:effectLst/>
                <a:latin typeface="Arial" panose="020B0604020202020204" pitchFamily="34" charset="0"/>
                <a:cs typeface="Arial" panose="020B0604020202020204" pitchFamily="34" charset="0"/>
              </a:rPr>
              <a:t>$392</a:t>
            </a:r>
            <a:r>
              <a:rPr lang="en-US" sz="1200" b="0" i="0" dirty="0">
                <a:solidFill>
                  <a:srgbClr val="111111"/>
                </a:solidFill>
                <a:effectLst/>
                <a:latin typeface="Arial" panose="020B0604020202020204" pitchFamily="34" charset="0"/>
                <a:cs typeface="Arial" panose="020B0604020202020204" pitchFamily="34" charset="0"/>
              </a:rPr>
              <a:t> for the </a:t>
            </a:r>
            <a:r>
              <a:rPr lang="en-US" sz="1200" b="1" i="0" dirty="0">
                <a:solidFill>
                  <a:srgbClr val="111111"/>
                </a:solidFill>
                <a:effectLst/>
                <a:latin typeface="Arial" panose="020B0604020202020204" pitchFamily="34" charset="0"/>
                <a:cs typeface="Arial" panose="020B0604020202020204" pitchFamily="34" charset="0"/>
              </a:rPr>
              <a:t>Summer Lunchbox Program</a:t>
            </a:r>
            <a:r>
              <a:rPr lang="en-US" sz="1200" b="0" i="0" dirty="0">
                <a:solidFill>
                  <a:srgbClr val="111111"/>
                </a:solidFill>
                <a:effectLst/>
                <a:latin typeface="Arial" panose="020B0604020202020204" pitchFamily="34" charset="0"/>
                <a:cs typeface="Arial" panose="020B0604020202020204" pitchFamily="34" charset="0"/>
              </a:rPr>
              <a:t>! This program provides essential groceries to families in need throughout the summer months. The need continues, and there are two wonderful ways you can help:</a:t>
            </a:r>
          </a:p>
          <a:p>
            <a:pPr algn="l">
              <a:buNone/>
            </a:pPr>
            <a:endParaRPr lang="en-US" sz="1200" b="0" i="0" dirty="0">
              <a:solidFill>
                <a:srgbClr val="111111"/>
              </a:solidFill>
              <a:effectLst/>
              <a:latin typeface="Arial" panose="020B0604020202020204" pitchFamily="34" charset="0"/>
              <a:cs typeface="Arial" panose="020B0604020202020204" pitchFamily="34" charset="0"/>
            </a:endParaRPr>
          </a:p>
          <a:p>
            <a:pPr marL="168275" indent="-168275" algn="just">
              <a:spcAft>
                <a:spcPts val="600"/>
              </a:spcAft>
              <a:buFont typeface="Arial" panose="020B0604020202020204" pitchFamily="34" charset="0"/>
              <a:buChar char="•"/>
            </a:pPr>
            <a:r>
              <a:rPr lang="en-US" sz="1200" b="1" i="0" dirty="0">
                <a:solidFill>
                  <a:srgbClr val="111111"/>
                </a:solidFill>
                <a:effectLst/>
                <a:latin typeface="Arial" panose="020B0604020202020204" pitchFamily="34" charset="0"/>
                <a:cs typeface="Arial" panose="020B0604020202020204" pitchFamily="34" charset="0"/>
              </a:rPr>
              <a:t>Volunteer your time</a:t>
            </a:r>
            <a:r>
              <a:rPr lang="en-US" sz="1200" b="0" i="0" dirty="0">
                <a:solidFill>
                  <a:srgbClr val="111111"/>
                </a:solidFill>
                <a:effectLst/>
                <a:latin typeface="Arial" panose="020B0604020202020204" pitchFamily="34" charset="0"/>
                <a:cs typeface="Arial" panose="020B0604020202020204" pitchFamily="34" charset="0"/>
              </a:rPr>
              <a:t> to help pack grocery boxes. (The first packing event is on May 20</a:t>
            </a:r>
            <a:r>
              <a:rPr lang="en-US" sz="1200" b="0" i="0" baseline="30000" dirty="0">
                <a:solidFill>
                  <a:srgbClr val="111111"/>
                </a:solidFill>
                <a:effectLst/>
                <a:latin typeface="Arial" panose="020B0604020202020204" pitchFamily="34" charset="0"/>
                <a:cs typeface="Arial" panose="020B0604020202020204" pitchFamily="34" charset="0"/>
              </a:rPr>
              <a:t>th</a:t>
            </a:r>
            <a:r>
              <a:rPr lang="en-US" sz="1200" b="0" i="0" dirty="0">
                <a:solidFill>
                  <a:srgbClr val="111111"/>
                </a:solidFill>
                <a:effectLst/>
                <a:latin typeface="Arial" panose="020B0604020202020204" pitchFamily="34" charset="0"/>
                <a:cs typeface="Arial" panose="020B0604020202020204" pitchFamily="34" charset="0"/>
              </a:rPr>
              <a:t> at 3:00 pm at the DeWitt United Methodist Church social hall.</a:t>
            </a:r>
          </a:p>
          <a:p>
            <a:pPr marL="171450" indent="-171450" algn="just">
              <a:buFont typeface="Arial" panose="020B0604020202020204" pitchFamily="34" charset="0"/>
              <a:buChar char="•"/>
            </a:pPr>
            <a:r>
              <a:rPr lang="en-US" sz="1200" b="1" dirty="0">
                <a:solidFill>
                  <a:srgbClr val="111111"/>
                </a:solidFill>
                <a:latin typeface="Arial" panose="020B0604020202020204" pitchFamily="34" charset="0"/>
                <a:cs typeface="Arial" panose="020B0604020202020204" pitchFamily="34" charset="0"/>
              </a:rPr>
              <a:t>Give instantly by scanning the QR code below.</a:t>
            </a:r>
          </a:p>
          <a:p>
            <a:pPr algn="just"/>
            <a:endParaRPr lang="en-US" sz="1200" b="1" dirty="0">
              <a:solidFill>
                <a:srgbClr val="111111"/>
              </a:solidFill>
              <a:latin typeface="Arial" panose="020B0604020202020204" pitchFamily="34" charset="0"/>
              <a:cs typeface="Arial" panose="020B0604020202020204" pitchFamily="34" charset="0"/>
            </a:endParaRPr>
          </a:p>
          <a:p>
            <a:pPr algn="just"/>
            <a:endParaRPr lang="en-US" sz="1200" b="1" dirty="0">
              <a:solidFill>
                <a:srgbClr val="111111"/>
              </a:solidFill>
              <a:latin typeface="Arial" panose="020B0604020202020204" pitchFamily="34" charset="0"/>
              <a:cs typeface="Arial" panose="020B0604020202020204" pitchFamily="34" charset="0"/>
            </a:endParaRPr>
          </a:p>
          <a:p>
            <a:pPr algn="just"/>
            <a:endParaRPr lang="en-US" sz="1200" b="1" dirty="0">
              <a:solidFill>
                <a:srgbClr val="111111"/>
              </a:solidFill>
              <a:latin typeface="Arial" panose="020B0604020202020204" pitchFamily="34" charset="0"/>
              <a:cs typeface="Arial" panose="020B0604020202020204" pitchFamily="34" charset="0"/>
            </a:endParaRPr>
          </a:p>
          <a:p>
            <a:pPr algn="just"/>
            <a:endParaRPr lang="en-US" sz="1200" b="1" dirty="0">
              <a:solidFill>
                <a:srgbClr val="111111"/>
              </a:solidFill>
              <a:latin typeface="Arial" panose="020B0604020202020204" pitchFamily="34" charset="0"/>
              <a:cs typeface="Arial" panose="020B0604020202020204" pitchFamily="34" charset="0"/>
            </a:endParaRPr>
          </a:p>
          <a:p>
            <a:pPr algn="just"/>
            <a:endParaRPr lang="en-US" sz="1200" b="1" dirty="0">
              <a:solidFill>
                <a:srgbClr val="111111"/>
              </a:solidFill>
              <a:latin typeface="Arial" panose="020B0604020202020204" pitchFamily="34" charset="0"/>
              <a:cs typeface="Arial" panose="020B0604020202020204" pitchFamily="34" charset="0"/>
            </a:endParaRPr>
          </a:p>
          <a:p>
            <a:pPr marL="173038" algn="just"/>
            <a:r>
              <a:rPr lang="en-US" sz="1200" b="1" dirty="0">
                <a:solidFill>
                  <a:srgbClr val="111111"/>
                </a:solidFill>
                <a:latin typeface="Arial" panose="020B0604020202020204" pitchFamily="34" charset="0"/>
                <a:cs typeface="Arial" panose="020B0604020202020204" pitchFamily="34" charset="0"/>
              </a:rPr>
              <a:t>Or - Mail or drop off checks/cash to:</a:t>
            </a:r>
          </a:p>
          <a:p>
            <a:pPr marL="173038" algn="just"/>
            <a:r>
              <a:rPr lang="en-US" sz="1200" dirty="0">
                <a:solidFill>
                  <a:srgbClr val="111111"/>
                </a:solidFill>
                <a:latin typeface="Arial" panose="020B0604020202020204" pitchFamily="34" charset="0"/>
                <a:cs typeface="Arial" panose="020B0604020202020204" pitchFamily="34" charset="0"/>
              </a:rPr>
              <a:t>DeWitt United Methodist Church</a:t>
            </a:r>
          </a:p>
          <a:p>
            <a:pPr marL="173038" algn="just"/>
            <a:r>
              <a:rPr lang="en-US" sz="1200" dirty="0">
                <a:solidFill>
                  <a:srgbClr val="111111"/>
                </a:solidFill>
                <a:latin typeface="Arial" panose="020B0604020202020204" pitchFamily="34" charset="0"/>
                <a:cs typeface="Arial" panose="020B0604020202020204" pitchFamily="34" charset="0"/>
              </a:rPr>
              <a:t>222 12th Street, DeWitt, IA 52742</a:t>
            </a:r>
          </a:p>
          <a:p>
            <a:pPr marL="168275" indent="-168275" algn="just"/>
            <a:r>
              <a:rPr lang="en-US" sz="1100" b="1" dirty="0">
                <a:solidFill>
                  <a:srgbClr val="111111"/>
                </a:solidFill>
                <a:latin typeface="Arial" panose="020B0604020202020204" pitchFamily="34" charset="0"/>
                <a:cs typeface="Arial" panose="020B0604020202020204" pitchFamily="34" charset="0"/>
              </a:rPr>
              <a:t>     </a:t>
            </a:r>
            <a:r>
              <a:rPr lang="en-US" sz="1100" dirty="0">
                <a:solidFill>
                  <a:srgbClr val="111111"/>
                </a:solidFill>
                <a:latin typeface="Arial" panose="020B0604020202020204" pitchFamily="34" charset="0"/>
                <a:cs typeface="Arial" panose="020B0604020202020204" pitchFamily="34" charset="0"/>
              </a:rPr>
              <a:t>(Please note “Summer Lunch Box Program” on your gift.)</a:t>
            </a:r>
          </a:p>
          <a:p>
            <a:pPr algn="just"/>
            <a:endParaRPr lang="en-US" sz="600" b="1" dirty="0">
              <a:solidFill>
                <a:srgbClr val="111111"/>
              </a:solidFill>
              <a:latin typeface="Arial" panose="020B0604020202020204" pitchFamily="34" charset="0"/>
              <a:cs typeface="Arial" panose="020B0604020202020204" pitchFamily="34" charset="0"/>
            </a:endParaRPr>
          </a:p>
          <a:p>
            <a:pPr algn="just"/>
            <a:r>
              <a:rPr lang="en-US" sz="1200" dirty="0">
                <a:solidFill>
                  <a:srgbClr val="111111"/>
                </a:solidFill>
                <a:latin typeface="Arial" panose="020B0604020202020204" pitchFamily="34" charset="0"/>
                <a:cs typeface="Arial" panose="020B0604020202020204" pitchFamily="34" charset="0"/>
              </a:rPr>
              <a:t>For questions, call Sheri Barnes at 563‑357‑9338. Every meal you help provide is a message of love and hope.</a:t>
            </a:r>
            <a:endParaRPr lang="en-US" sz="1200" b="0" i="0" dirty="0">
              <a:solidFill>
                <a:srgbClr val="111111"/>
              </a:solidFill>
              <a:effectLst/>
              <a:latin typeface="Arial" panose="020B0604020202020204" pitchFamily="34" charset="0"/>
              <a:cs typeface="Arial" panose="020B0604020202020204" pitchFamily="34" charset="0"/>
            </a:endParaRPr>
          </a:p>
        </p:txBody>
      </p:sp>
      <p:pic>
        <p:nvPicPr>
          <p:cNvPr id="4" name="Picture 1">
            <a:extLst>
              <a:ext uri="{FF2B5EF4-FFF2-40B4-BE49-F238E27FC236}">
                <a16:creationId xmlns:a16="http://schemas.microsoft.com/office/drawing/2014/main" id="{BD943171-E235-A56D-F25A-957FAF7C0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708" y="2843819"/>
            <a:ext cx="942873" cy="9428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5CA51A1-4D05-C5B0-5578-EB45D6FF5A93}"/>
              </a:ext>
            </a:extLst>
          </p:cNvPr>
          <p:cNvSpPr txBox="1"/>
          <p:nvPr/>
        </p:nvSpPr>
        <p:spPr>
          <a:xfrm>
            <a:off x="3910513" y="131120"/>
            <a:ext cx="3651142" cy="2893100"/>
          </a:xfrm>
          <a:prstGeom prst="rect">
            <a:avLst/>
          </a:prstGeom>
          <a:noFill/>
        </p:spPr>
        <p:txBody>
          <a:bodyPr wrap="square" rtlCol="0">
            <a:spAutoFit/>
          </a:bodyPr>
          <a:lstStyle/>
          <a:p>
            <a:r>
              <a:rPr lang="en-US" sz="1400" b="1" dirty="0"/>
              <a:t>Graduation Open Houses</a:t>
            </a:r>
            <a:r>
              <a:rPr lang="en-US" sz="1400" dirty="0"/>
              <a:t>:</a:t>
            </a:r>
          </a:p>
          <a:p>
            <a:pPr algn="just"/>
            <a:r>
              <a:rPr lang="en-US" sz="1200" dirty="0">
                <a:latin typeface="Arial" panose="020B0604020202020204" pitchFamily="34" charset="0"/>
                <a:ea typeface="Aptos" panose="020B0004020202020204" pitchFamily="34" charset="0"/>
                <a:cs typeface="Arial" panose="020B0604020202020204" pitchFamily="34" charset="0"/>
              </a:rPr>
              <a:t>The Grace church family is invited to a Graduation Open House for Noah John Sunday. It will take place at the DeWitt American Legion on May 16th. </a:t>
            </a:r>
            <a:r>
              <a:rPr lang="en-US" sz="1200">
                <a:latin typeface="Arial" panose="020B0604020202020204" pitchFamily="34" charset="0"/>
                <a:ea typeface="Aptos" panose="020B0004020202020204" pitchFamily="34" charset="0"/>
                <a:cs typeface="Arial" panose="020B0604020202020204" pitchFamily="34" charset="0"/>
              </a:rPr>
              <a:t>From 11 </a:t>
            </a:r>
            <a:r>
              <a:rPr lang="en-US" sz="1200" dirty="0">
                <a:latin typeface="Arial" panose="020B0604020202020204" pitchFamily="34" charset="0"/>
                <a:ea typeface="Aptos" panose="020B0004020202020204" pitchFamily="34" charset="0"/>
                <a:cs typeface="Arial" panose="020B0604020202020204" pitchFamily="34" charset="0"/>
              </a:rPr>
              <a:t>a.m. to 2 p.m.</a:t>
            </a:r>
          </a:p>
          <a:p>
            <a:pPr algn="just"/>
            <a:endParaRPr lang="en-US" sz="600" dirty="0">
              <a:latin typeface="Arial" panose="020B0604020202020204" pitchFamily="34" charset="0"/>
              <a:ea typeface="Aptos" panose="020B00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Join us to celebrate Ashlie Oronzio’s graduation, May 16</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from 11 am to 2 pm at Grace Camp Andrew building.</a:t>
            </a:r>
          </a:p>
          <a:p>
            <a:pPr algn="just"/>
            <a:endParaRPr lang="en-US" sz="600" dirty="0">
              <a:latin typeface="Arial" panose="020B0604020202020204" pitchFamily="34" charset="0"/>
              <a:ea typeface="Aptos" panose="020B0004020202020204" pitchFamily="34" charset="0"/>
              <a:cs typeface="Arial" panose="020B0604020202020204" pitchFamily="34" charset="0"/>
            </a:endParaRPr>
          </a:p>
          <a:p>
            <a:pPr algn="just"/>
            <a:r>
              <a:rPr lang="en-US" sz="1200" dirty="0">
                <a:latin typeface="Arial" panose="020B0604020202020204" pitchFamily="34" charset="0"/>
                <a:ea typeface="Aptos" panose="020B0004020202020204" pitchFamily="34" charset="0"/>
                <a:cs typeface="Arial" panose="020B0604020202020204" pitchFamily="34" charset="0"/>
              </a:rPr>
              <a:t>Jackson Butler will be celebrating his graduation on May 23</a:t>
            </a:r>
            <a:r>
              <a:rPr lang="en-US" sz="1200" baseline="30000" dirty="0">
                <a:latin typeface="Arial" panose="020B0604020202020204" pitchFamily="34" charset="0"/>
                <a:ea typeface="Aptos" panose="020B0004020202020204" pitchFamily="34" charset="0"/>
                <a:cs typeface="Arial" panose="020B0604020202020204" pitchFamily="34" charset="0"/>
              </a:rPr>
              <a:t>rd</a:t>
            </a:r>
            <a:r>
              <a:rPr lang="en-US" sz="1200" dirty="0">
                <a:latin typeface="Arial" panose="020B0604020202020204" pitchFamily="34" charset="0"/>
                <a:ea typeface="Aptos" panose="020B0004020202020204" pitchFamily="34" charset="0"/>
                <a:cs typeface="Arial" panose="020B0604020202020204" pitchFamily="34" charset="0"/>
              </a:rPr>
              <a:t> at Grace Camp in the Peter building from 11 am to 2 pm.</a:t>
            </a:r>
          </a:p>
          <a:p>
            <a:endParaRPr lang="en-US" dirty="0"/>
          </a:p>
          <a:p>
            <a:endParaRPr lang="en-US" dirty="0"/>
          </a:p>
        </p:txBody>
      </p:sp>
      <p:pic>
        <p:nvPicPr>
          <p:cNvPr id="3" name="Picture 2">
            <a:extLst>
              <a:ext uri="{FF2B5EF4-FFF2-40B4-BE49-F238E27FC236}">
                <a16:creationId xmlns:a16="http://schemas.microsoft.com/office/drawing/2014/main" id="{F4A2C9B8-8216-1B69-8B34-EAA3E591C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93" y="6109724"/>
            <a:ext cx="7368761" cy="3674754"/>
          </a:xfrm>
          <a:prstGeom prst="rect">
            <a:avLst/>
          </a:prstGeom>
        </p:spPr>
      </p:pic>
    </p:spTree>
    <p:extLst>
      <p:ext uri="{BB962C8B-B14F-4D97-AF65-F5344CB8AC3E}">
        <p14:creationId xmlns:p14="http://schemas.microsoft.com/office/powerpoint/2010/main" val="34726570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B8B84A4ECE0C479F954EB63AFA4EF2" ma:contentTypeVersion="16" ma:contentTypeDescription="Create a new document." ma:contentTypeScope="" ma:versionID="a5a3173cd1934d0f9d3a7d312d3234f5">
  <xsd:schema xmlns:xsd="http://www.w3.org/2001/XMLSchema" xmlns:xs="http://www.w3.org/2001/XMLSchema" xmlns:p="http://schemas.microsoft.com/office/2006/metadata/properties" xmlns:ns2="7ae0d35d-a437-45e5-a374-aa2942aedcfd" xmlns:ns3="239b6883-bb45-484d-80ce-14f4708fe205" targetNamespace="http://schemas.microsoft.com/office/2006/metadata/properties" ma:root="true" ma:fieldsID="bc70c89390343a23203f8ab23e182775" ns2:_="" ns3:_="">
    <xsd:import namespace="7ae0d35d-a437-45e5-a374-aa2942aedcfd"/>
    <xsd:import namespace="239b6883-bb45-484d-80ce-14f4708fe2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0d35d-a437-45e5-a374-aa2942aedc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1067ac8-8046-42ed-9cd1-33e2cdb4da89"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9b6883-bb45-484d-80ce-14f4708fe20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f1ec816-09c1-4f5f-9fee-e7d51ce87163}" ma:internalName="TaxCatchAll" ma:showField="CatchAllData" ma:web="239b6883-bb45-484d-80ce-14f4708fe2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ae0d35d-a437-45e5-a374-aa2942aedcfd">
      <Terms xmlns="http://schemas.microsoft.com/office/infopath/2007/PartnerControls"/>
    </lcf76f155ced4ddcb4097134ff3c332f>
    <TaxCatchAll xmlns="239b6883-bb45-484d-80ce-14f4708fe205" xsi:nil="true"/>
  </documentManagement>
</p:properties>
</file>

<file path=customXml/itemProps1.xml><?xml version="1.0" encoding="utf-8"?>
<ds:datastoreItem xmlns:ds="http://schemas.openxmlformats.org/officeDocument/2006/customXml" ds:itemID="{53E128CA-B21A-43E7-B4B0-AE485EB46EDB}">
  <ds:schemaRefs>
    <ds:schemaRef ds:uri="http://schemas.microsoft.com/sharepoint/v3/contenttype/forms"/>
  </ds:schemaRefs>
</ds:datastoreItem>
</file>

<file path=customXml/itemProps2.xml><?xml version="1.0" encoding="utf-8"?>
<ds:datastoreItem xmlns:ds="http://schemas.openxmlformats.org/officeDocument/2006/customXml" ds:itemID="{74FBE914-2B0B-4230-9CD1-7F7DA8687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0d35d-a437-45e5-a374-aa2942aedcfd"/>
    <ds:schemaRef ds:uri="239b6883-bb45-484d-80ce-14f4708fe2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05C167-B906-4F26-AF29-7E62BE5D06B6}">
  <ds:schemaRefs>
    <ds:schemaRef ds:uri="http://purl.org/dc/terms/"/>
    <ds:schemaRef ds:uri="http://purl.org/dc/elements/1.1/"/>
    <ds:schemaRef ds:uri="7ae0d35d-a437-45e5-a374-aa2942aedcfd"/>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239b6883-bb45-484d-80ce-14f4708fe20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1417</TotalTime>
  <Words>981</Words>
  <Application>Microsoft Office PowerPoint</Application>
  <PresentationFormat>Custom</PresentationFormat>
  <Paragraphs>139</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Amasis MT Pro Black</vt:lpstr>
      <vt:lpstr>Amasis MT Pro Medium</vt:lpstr>
      <vt:lpstr>Aptos</vt:lpstr>
      <vt:lpstr>Aptos Display</vt:lpstr>
      <vt:lpstr>Arial</vt:lpstr>
      <vt:lpstr>Arial Narrow</vt:lpstr>
      <vt:lpstr>Roboto</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Kerry Good</dc:creator>
  <cp:lastModifiedBy>Kerry Good</cp:lastModifiedBy>
  <cp:revision>15</cp:revision>
  <cp:lastPrinted>2026-04-30T12:00:28Z</cp:lastPrinted>
  <dcterms:created xsi:type="dcterms:W3CDTF">2026-01-27T18:21:16Z</dcterms:created>
  <dcterms:modified xsi:type="dcterms:W3CDTF">2026-04-30T12:01:15Z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0x01010074B8B84A4ECE0C479F954EB63AFA4EF2</vt:lpwstr>
  </property>
  <property fmtid="{D5CDD505-2E9C-101B-9397-08002B2CF9AE}" pid="3" name="MediaServiceImageTags">
    <vt:lpwstr/>
  </property>
</Properties>
</file>