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4" r:id="rId10"/>
    <p:sldId id="270" r:id="rId11"/>
    <p:sldId id="272" r:id="rId12"/>
    <p:sldId id="271" r:id="rId13"/>
    <p:sldId id="268" r:id="rId14"/>
    <p:sldId id="273" r:id="rId15"/>
    <p:sldId id="274" r:id="rId16"/>
    <p:sldId id="267" r:id="rId17"/>
    <p:sldId id="280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75306"/>
  </p:normalViewPr>
  <p:slideViewPr>
    <p:cSldViewPr snapToGrid="0">
      <p:cViewPr>
        <p:scale>
          <a:sx n="67" d="100"/>
          <a:sy n="67" d="100"/>
        </p:scale>
        <p:origin x="28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A585-2C2A-6C46-97B2-0E7A3B41A01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F802B-7E16-2C47-BF02-F50483E85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publicpurpose.com.au</a:t>
            </a:r>
            <a:r>
              <a:rPr lang="en-US" dirty="0"/>
              <a:t>/artificial-intelligence-a-registry-of-power/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katecrawford.net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F802B-7E16-2C47-BF02-F50483E854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www.press.jhu.edu</a:t>
            </a:r>
            <a:r>
              <a:rPr lang="en-US" dirty="0"/>
              <a:t>/books/title/12027/</a:t>
            </a:r>
            <a:r>
              <a:rPr lang="en-US" dirty="0" err="1"/>
              <a:t>becoming-hispanic-serving-institutions?srsltid</a:t>
            </a:r>
            <a:r>
              <a:rPr lang="en-US" dirty="0"/>
              <a:t>=AfmBOorJy90HmM4MspREfqVavH7AebKfdKYqb3US6Kg5L2qVrpGSa92a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www.lehman.edu</a:t>
            </a:r>
            <a:r>
              <a:rPr lang="en-US" dirty="0"/>
              <a:t>/academics/education/institute-for-literacy-studies/Programs/Writing-Across-the-Curriculum/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amherstwriters.org</a:t>
            </a:r>
            <a:r>
              <a:rPr lang="en-US" dirty="0"/>
              <a:t>/what-to-expect/philosophy-practices/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www.univstats.com</a:t>
            </a:r>
            <a:r>
              <a:rPr lang="en-US" dirty="0"/>
              <a:t>/colleges/</a:t>
            </a:r>
            <a:r>
              <a:rPr lang="en-US" dirty="0" err="1"/>
              <a:t>cuny</a:t>
            </a:r>
            <a:r>
              <a:rPr lang="en-US" dirty="0"/>
              <a:t>-</a:t>
            </a:r>
            <a:r>
              <a:rPr lang="en-US" dirty="0" err="1"/>
              <a:t>lehman</a:t>
            </a:r>
            <a:r>
              <a:rPr lang="en-US" dirty="0"/>
              <a:t>-college/student-population/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www.collegefactual.com</a:t>
            </a:r>
            <a:r>
              <a:rPr lang="en-US" dirty="0"/>
              <a:t>/colleges/</a:t>
            </a:r>
            <a:r>
              <a:rPr lang="en-US" dirty="0" err="1"/>
              <a:t>cuny</a:t>
            </a:r>
            <a:r>
              <a:rPr lang="en-US" dirty="0"/>
              <a:t>-</a:t>
            </a:r>
            <a:r>
              <a:rPr lang="en-US" dirty="0" err="1"/>
              <a:t>lehman</a:t>
            </a:r>
            <a:r>
              <a:rPr lang="en-US" dirty="0"/>
              <a:t>-college/student-life/diversity/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F802B-7E16-2C47-BF02-F50483E854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2640F-B36A-E659-BBDD-6649301BB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59C15-5C7F-F808-2B1C-838543CBA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DAC8C-C827-4544-E5D3-5D870C8F2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67AE8-8C60-7AD8-EB98-772A76693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F802B-7E16-2C47-BF02-F50483E854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A5300-1CC8-44D4-9C39-6A1BF2DE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C7E2E-BAF6-B6B4-BF55-DE80E1895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59A5B-57A8-B553-9E46-49C8A7162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/in/johnyan001/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www.crunchbase.com</a:t>
            </a:r>
            <a:r>
              <a:rPr lang="en-US" dirty="0"/>
              <a:t>/person/john-yan-2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www.classpoint.io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www.magicschool.ai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www.edcafe.ai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0D89F-B4E1-2A95-C46D-3A4910D9B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F802B-7E16-2C47-BF02-F50483E854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3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dcafe.a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9B1A4-6094-0D78-7E27-BDF4B5CB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3453" b="1993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4E443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D18E4-272B-AB33-410A-30701AB2C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The Memoirs of a Chatbot: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Reflecting on AI use across several undergraduate writing classes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66FC4-D4E2-38CF-A3DA-2A90ECD95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Matthew Frye-Castillo</a:t>
            </a:r>
          </a:p>
          <a:p>
            <a:r>
              <a:rPr lang="en-US" i="1">
                <a:solidFill>
                  <a:srgbClr val="FFFFFF"/>
                </a:solidFill>
              </a:rPr>
              <a:t>Lecturer of Professional Writing</a:t>
            </a:r>
          </a:p>
          <a:p>
            <a:r>
              <a:rPr lang="en-US" i="1">
                <a:solidFill>
                  <a:srgbClr val="FFFFFF"/>
                </a:solidFill>
              </a:rPr>
              <a:t>Lehman College, CUNY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1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F0F1E-A704-6907-B631-31696A2AF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849A-4113-DFE8-B032-DC459531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Youtube</a:t>
            </a:r>
            <a:r>
              <a:rPr lang="en-US" sz="2400" dirty="0"/>
              <a:t> check-in quizzes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2667A-897B-6447-BFDA-5A55BFFA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2201" y="1826121"/>
            <a:ext cx="3196725" cy="3762294"/>
          </a:xfrm>
        </p:spPr>
        <p:txBody>
          <a:bodyPr/>
          <a:lstStyle/>
          <a:p>
            <a:r>
              <a:rPr lang="en-US" i="1" dirty="0"/>
              <a:t>Example from LGBTQ+ Literature</a:t>
            </a:r>
          </a:p>
          <a:p>
            <a:endParaRPr lang="en-US" sz="2100" dirty="0"/>
          </a:p>
          <a:p>
            <a:r>
              <a:rPr lang="en-US" sz="2100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Easy quiz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Instant feedback to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Real-time feedback to faculty on adjusting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D12941-8903-3032-C94E-39E180AAC09E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3F81F-AA18-4EBE-222B-4D0C4E1B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26" y="437832"/>
            <a:ext cx="7772400" cy="53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1A37-7C5A-7E06-DC40-8DB4682A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C65039-6BD9-142D-C5E8-D9877E00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206" y="355621"/>
            <a:ext cx="3266097" cy="2660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20A8E-EB75-B742-A980-1A4B5213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Quiz Generator using jpegs</a:t>
            </a:r>
            <a:br>
              <a:rPr lang="en-US" sz="2400" dirty="0"/>
            </a:br>
            <a:r>
              <a:rPr lang="en-US" sz="2400" dirty="0"/>
              <a:t> or </a:t>
            </a:r>
            <a:r>
              <a:rPr lang="en-US" sz="2400" dirty="0" err="1"/>
              <a:t>pdFs</a:t>
            </a:r>
            <a:r>
              <a:rPr lang="en-US" sz="24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B6714-9FDF-1D05-8BBB-0D9DE63B5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2201" y="1826121"/>
            <a:ext cx="3266097" cy="3762294"/>
          </a:xfrm>
        </p:spPr>
        <p:txBody>
          <a:bodyPr/>
          <a:lstStyle/>
          <a:p>
            <a:r>
              <a:rPr lang="en-US" i="1" dirty="0"/>
              <a:t>Example from Business Writing</a:t>
            </a:r>
          </a:p>
          <a:p>
            <a:endParaRPr lang="en-US" sz="2100" dirty="0"/>
          </a:p>
          <a:p>
            <a:r>
              <a:rPr lang="en-US" sz="2100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Expedites quiz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Bypasses log-in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Instant feedback to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E9933B-7544-8246-F881-FBD5018F1CC1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77E5B0-F80E-2F78-9278-AE44F03D9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06" y="1340189"/>
            <a:ext cx="4389120" cy="2660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EC23F0-3C4F-A864-149E-DB96B1966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23" y="3514738"/>
            <a:ext cx="3115206" cy="25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336E0-8D78-ACFC-20B1-FC3422A5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5CC5-4F17-9492-4800-7AA78D7C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QR codes for participation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D0A5-D32B-91CD-443F-0ABF9AF2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2201" y="1826121"/>
            <a:ext cx="3196725" cy="3762294"/>
          </a:xfrm>
        </p:spPr>
        <p:txBody>
          <a:bodyPr>
            <a:normAutofit/>
          </a:bodyPr>
          <a:lstStyle/>
          <a:p>
            <a:r>
              <a:rPr lang="en-US" i="1" dirty="0"/>
              <a:t>Example from Business Writing</a:t>
            </a:r>
          </a:p>
          <a:p>
            <a:endParaRPr lang="en-US" sz="2100" dirty="0"/>
          </a:p>
          <a:p>
            <a:r>
              <a:rPr lang="en-US" sz="2100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Instant feedback to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Accelerate roll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Easier to manage than paper slips or Brightspace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C0A56B-1B84-1FDA-EA79-9F8A8248208B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DC41E-643F-9604-1E9B-B40BB17F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70" y="393053"/>
            <a:ext cx="4752338" cy="2698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7519C-6823-E04E-8561-325FFA87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3429000"/>
            <a:ext cx="4389120" cy="24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9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0EA65-C981-33C9-7F5C-BF5CD9285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15D3-CDBB-4766-28B3-8D52A62F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3278931" cy="1737360"/>
          </a:xfrm>
        </p:spPr>
        <p:txBody>
          <a:bodyPr/>
          <a:lstStyle/>
          <a:p>
            <a:r>
              <a:rPr lang="en-US" dirty="0"/>
              <a:t>Fast, tailored feedback on low-stakes writing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201BD-17DC-73C7-0C77-2BCDA786E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Reflects what students are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Asks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Demonstrates other possibilities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CB398-77A8-1FD6-E4E2-B6C0A45B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94" y="285223"/>
            <a:ext cx="7772400" cy="6287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D654D6-A9B3-817B-0123-4BA31A0D30D3}"/>
              </a:ext>
            </a:extLst>
          </p:cNvPr>
          <p:cNvSpPr/>
          <p:nvPr/>
        </p:nvSpPr>
        <p:spPr>
          <a:xfrm>
            <a:off x="8485093" y="1129553"/>
            <a:ext cx="1532965" cy="2240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2F42FB-1E1C-2717-21A1-4612B5C78E27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</p:spTree>
    <p:extLst>
      <p:ext uri="{BB962C8B-B14F-4D97-AF65-F5344CB8AC3E}">
        <p14:creationId xmlns:p14="http://schemas.microsoft.com/office/powerpoint/2010/main" val="270316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B0444-A14C-A7BC-62CB-099B8347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3BEA-B2C5-6D22-ACBF-71F2AC3F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3278931" cy="1737360"/>
          </a:xfrm>
        </p:spPr>
        <p:txBody>
          <a:bodyPr/>
          <a:lstStyle/>
          <a:p>
            <a:r>
              <a:rPr lang="en-US" dirty="0"/>
              <a:t>Fast, tailored feedback on low-stakes writing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256B3-5372-0035-F60F-5F973ADD5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Reflects what students are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Asks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Demonstrates other possibilities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DC64E-30FD-B80E-24B4-848F046D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626" y="138027"/>
            <a:ext cx="6411234" cy="594900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1FBADBE-40E4-1159-53A1-53B125BB7D6F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8A8235-3F39-3A57-5B94-EC70FB93AE82}"/>
              </a:ext>
            </a:extLst>
          </p:cNvPr>
          <p:cNvSpPr/>
          <p:nvPr/>
        </p:nvSpPr>
        <p:spPr>
          <a:xfrm>
            <a:off x="8380323" y="1228147"/>
            <a:ext cx="1532965" cy="2240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5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D734C-CA4D-DE90-7394-B3B76663A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58BB-9357-08D0-F3F9-8BFD127A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3278931" cy="1737360"/>
          </a:xfrm>
        </p:spPr>
        <p:txBody>
          <a:bodyPr/>
          <a:lstStyle/>
          <a:p>
            <a:r>
              <a:rPr lang="en-US" dirty="0"/>
              <a:t>Fast, tailored feedback on low-stakes writing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F8DF-D695-6B2C-2940-33AB4F03C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Reflects what students are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Asks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Demonstrates other possibilities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2DE1BC-F608-1094-63F7-8F9B19FA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26" y="1340189"/>
            <a:ext cx="7429500" cy="4168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59B7FEA-B762-34E9-F1F4-1E5F861D40F2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</p:spTree>
    <p:extLst>
      <p:ext uri="{BB962C8B-B14F-4D97-AF65-F5344CB8AC3E}">
        <p14:creationId xmlns:p14="http://schemas.microsoft.com/office/powerpoint/2010/main" val="227682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0D4C-4ABB-10A7-DE4E-6C2821A6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checks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EA6DC0-5AD3-9933-4885-57217F1FC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61616"/>
            <a:ext cx="5304253" cy="57347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0000F-C2CB-15DC-93FE-1CF160FBC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8137F-1029-93E5-1C67-A8D984411327}"/>
              </a:ext>
            </a:extLst>
          </p:cNvPr>
          <p:cNvSpPr/>
          <p:nvPr/>
        </p:nvSpPr>
        <p:spPr>
          <a:xfrm>
            <a:off x="6548718" y="1340189"/>
            <a:ext cx="995082" cy="138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75075F-DC97-3316-820A-CDECFF2233EF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</p:spTree>
    <p:extLst>
      <p:ext uri="{BB962C8B-B14F-4D97-AF65-F5344CB8AC3E}">
        <p14:creationId xmlns:p14="http://schemas.microsoft.com/office/powerpoint/2010/main" val="79388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A618DE-045C-0B5B-82FA-2BD66F54AFB3}"/>
              </a:ext>
            </a:extLst>
          </p:cNvPr>
          <p:cNvSpPr txBox="1"/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b="1" i="1" dirty="0">
                <a:solidFill>
                  <a:srgbClr val="FFFFFF"/>
                </a:solidFill>
              </a:rPr>
              <a:t>Use this QR code to add a comment or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DA787-59E7-2D3C-AE29-D0088F8F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3" r="3132" b="3"/>
          <a:stretch>
            <a:fillRect/>
          </a:stretch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0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5102F-0795-7DB0-E39C-7AC0E773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AA89-16A3-B04F-ED9D-154829DB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9310-B9CF-6751-DAF3-3E9063D62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90051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4E1D-0129-C320-DB24-3F783060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Overall — one of many useful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2D47-B7D0-0D44-BC0B-33CED1D2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22882"/>
            <a:ext cx="10977372" cy="439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/>
              <a:t>Classroom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Edcafe eases classroom management as an attendance and participation tracker, a quiz generator, and a low-stakes writing TA. Faculty have more time and tools to assess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Students are noticeably less stressed and </a:t>
            </a:r>
            <a:r>
              <a:rPr lang="en-US" sz="2300" u="sng" dirty="0"/>
              <a:t>present</a:t>
            </a:r>
            <a:r>
              <a:rPr lang="en-US" sz="2300" dirty="0"/>
              <a:t> during class time. As their AI fluency increases, they are further positioned to succeed in their lives and careers.</a:t>
            </a:r>
          </a:p>
          <a:p>
            <a:pPr marL="0" indent="0">
              <a:buNone/>
            </a:pPr>
            <a:r>
              <a:rPr lang="en-US" sz="2300" b="1" dirty="0"/>
              <a:t>Edcafe in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Copilot and Claude are better tools for research projects. Edcafe cannot link to external sites or generate images.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Edcafe text-to-speech options are limited.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In Spring 2026, students struggled with critical AI literacy and the dialectic nature of Edcafe.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1749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25BC-259A-EA95-DD7E-E0394617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I’m sharing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2A4B-CA99-4138-90C1-DBECBBD3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71872" cy="4023360"/>
          </a:xfrm>
        </p:spPr>
        <p:txBody>
          <a:bodyPr anchor="ctr"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3000" dirty="0"/>
              <a:t>Why chatbots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3000" dirty="0"/>
              <a:t>Experience with </a:t>
            </a:r>
            <a:r>
              <a:rPr lang="en-US" sz="3000" b="1" dirty="0">
                <a:hlinkClick r:id="rId2"/>
              </a:rPr>
              <a:t>Edcafe</a:t>
            </a:r>
            <a:endParaRPr lang="en-US" sz="3000" b="1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3000" dirty="0"/>
              <a:t>Recommendations</a:t>
            </a:r>
          </a:p>
          <a:p>
            <a:pPr marL="457200" indent="-457200">
              <a:buFont typeface="+mj-lt"/>
              <a:buAutoNum type="arabicPeriod"/>
            </a:pP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60155-044B-6AC1-4AC3-CC7FC8066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60" y="3722136"/>
            <a:ext cx="4912351" cy="2767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D3393-B680-06F1-8C8E-41B2CC03E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785" y="367992"/>
            <a:ext cx="2517500" cy="241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FCA790-E81D-2D50-95CC-863C6363DEE9}"/>
              </a:ext>
            </a:extLst>
          </p:cNvPr>
          <p:cNvSpPr txBox="1"/>
          <p:nvPr/>
        </p:nvSpPr>
        <p:spPr>
          <a:xfrm>
            <a:off x="7353300" y="2838450"/>
            <a:ext cx="454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Use this QR code to add a comment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10714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548D-A50B-A50D-AC6D-F6622228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Pathways to Critical AI Literacy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B345E-417E-0908-8FE2-A10CA7C3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369" y="640080"/>
            <a:ext cx="6581522" cy="55778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AFAD38-B58B-CCCF-F090-190443DFE831}"/>
              </a:ext>
            </a:extLst>
          </p:cNvPr>
          <p:cNvSpPr txBox="1">
            <a:spLocks/>
          </p:cNvSpPr>
          <p:nvPr/>
        </p:nvSpPr>
        <p:spPr>
          <a:xfrm>
            <a:off x="425301" y="6086711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6"/>
                </a:solidFill>
              </a:rPr>
              <a:t>Part 3: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8109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C1A89-0321-13AD-DD50-F2D4FB3F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055F-9FC0-9908-0F27-0EA9F079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58172" cy="1499616"/>
          </a:xfrm>
        </p:spPr>
        <p:txBody>
          <a:bodyPr>
            <a:normAutofit/>
          </a:bodyPr>
          <a:lstStyle/>
          <a:p>
            <a:r>
              <a:rPr lang="en-US" sz="4000" dirty="0"/>
              <a:t>assignments where Edcafe excels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FBA6EA-4D7D-85C1-A557-053431187020}"/>
              </a:ext>
            </a:extLst>
          </p:cNvPr>
          <p:cNvSpPr txBox="1">
            <a:spLocks/>
          </p:cNvSpPr>
          <p:nvPr/>
        </p:nvSpPr>
        <p:spPr>
          <a:xfrm>
            <a:off x="1409700" y="2084832"/>
            <a:ext cx="7010163" cy="359206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Refine a thesis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en-US" dirty="0"/>
              <a:t>Require five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more titles for a piece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en-US" dirty="0"/>
              <a:t>Use Edcafe to generate 10 titles and defend your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metacognition essay on Edcafe use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en-US" dirty="0"/>
              <a:t>Distinguish between chatbot as thinking aid and chatbot as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editing principles to various sentences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en-US" dirty="0"/>
              <a:t>Ellen Lupton 5 principles of writing (passive voice)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Grammar workshop</a:t>
            </a:r>
          </a:p>
          <a:p>
            <a:pPr marL="459486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ask a follow-up question for each re-write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4D6392-B06F-9173-A623-3FF8411A8CA9}"/>
              </a:ext>
            </a:extLst>
          </p:cNvPr>
          <p:cNvSpPr txBox="1">
            <a:spLocks/>
          </p:cNvSpPr>
          <p:nvPr/>
        </p:nvSpPr>
        <p:spPr>
          <a:xfrm>
            <a:off x="425301" y="6086711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6"/>
                </a:solidFill>
              </a:rPr>
              <a:t>Part 3: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29161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F39D6-949E-0814-52E3-4B28D122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br>
              <a:rPr lang="en-US" sz="2100" spc="100" dirty="0">
                <a:solidFill>
                  <a:srgbClr val="FFFFFF"/>
                </a:solidFill>
              </a:rPr>
            </a:br>
            <a:r>
              <a:rPr kumimoji="0" lang="en-US" sz="2100" b="0" i="1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Thank you for listening!</a:t>
            </a:r>
            <a:br>
              <a:rPr kumimoji="0" lang="en-US" sz="2100" b="0" i="1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br>
              <a:rPr kumimoji="0" lang="en-US" sz="2100" b="0" i="1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matthew.fryecastillo@lehman.cuny.edu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br>
              <a:rPr lang="en-US" sz="2100" spc="100" dirty="0">
                <a:solidFill>
                  <a:srgbClr val="FFFFFF"/>
                </a:solidFill>
              </a:rPr>
            </a:br>
            <a:endParaRPr lang="en-US" sz="2100" spc="100" dirty="0">
              <a:solidFill>
                <a:srgbClr val="FFFFFF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2609EA-8869-9F7A-038D-F07491EC26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1" r="1322" b="1"/>
          <a:stretch>
            <a:fillRect/>
          </a:stretch>
        </p:blipFill>
        <p:spPr>
          <a:xfrm>
            <a:off x="327547" y="321733"/>
            <a:ext cx="5688020" cy="3899748"/>
          </a:xfrm>
          <a:prstGeom prst="rect">
            <a:avLst/>
          </a:prstGeom>
          <a:solidFill>
            <a:srgbClr val="1CADE4">
              <a:lumMod val="60000"/>
              <a:lumOff val="40000"/>
            </a:srgbClr>
          </a:solidFill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4E4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4B28A-C914-47C2-FA73-61ACC098D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i="1" spc="100" dirty="0">
                <a:solidFill>
                  <a:srgbClr val="FFFFFF"/>
                </a:solidFill>
              </a:rPr>
              <a:t>Closing Thought: </a:t>
            </a:r>
            <a:r>
              <a:rPr lang="en-US" sz="4200" spc="100" dirty="0">
                <a:solidFill>
                  <a:srgbClr val="FFFFFF"/>
                </a:solidFill>
              </a:rPr>
              <a:t>First-gen students at a commuter school deserve tools that meet them where they are. </a:t>
            </a:r>
          </a:p>
          <a:p>
            <a:pPr>
              <a:lnSpc>
                <a:spcPct val="90000"/>
              </a:lnSpc>
            </a:pPr>
            <a:r>
              <a:rPr lang="en-US" sz="4200" spc="100" dirty="0">
                <a:solidFill>
                  <a:srgbClr val="FFFFFF"/>
                </a:solidFill>
              </a:rPr>
              <a:t>This is one of them.</a:t>
            </a:r>
            <a:endParaRPr lang="en-US" sz="4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1063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6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70" name="Rectangle 1069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F86E0-853F-CE9C-43D4-716290DD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34" y="640080"/>
            <a:ext cx="6293689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“Artificial intelligence </a:t>
            </a:r>
            <a:br>
              <a:rPr lang="en-US" sz="6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6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is a registry of power”</a:t>
            </a:r>
            <a:endParaRPr lang="en-US" sz="6000" i="1" kern="1200" cap="all" spc="2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4E991-EF6E-11A6-BE0E-5F5B32E8CFC7}"/>
              </a:ext>
            </a:extLst>
          </p:cNvPr>
          <p:cNvSpPr txBox="1"/>
          <p:nvPr/>
        </p:nvSpPr>
        <p:spPr>
          <a:xfrm>
            <a:off x="5271524" y="4460708"/>
            <a:ext cx="6280299" cy="1753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 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Atlas of AI: Power, Politics, and the Planetary Costs of Artificial Intelligence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Amazon.com: Atlas of AI: Power, Politics, and the Planetary Costs of Artificial  Intelligence: 9780300264630: Crawford, Kate: Books">
            <a:extLst>
              <a:ext uri="{FF2B5EF4-FFF2-40B4-BE49-F238E27FC236}">
                <a16:creationId xmlns:a16="http://schemas.microsoft.com/office/drawing/2014/main" id="{F58DD2AE-13DB-3E21-07D3-98728E10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4" y="620720"/>
            <a:ext cx="3624532" cy="55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9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91E8-8816-3CB8-A8DE-0234C4F7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A4C56-ACC1-D488-3A8E-78DEF1243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Why chatbots?</a:t>
            </a:r>
          </a:p>
        </p:txBody>
      </p:sp>
    </p:spTree>
    <p:extLst>
      <p:ext uri="{BB962C8B-B14F-4D97-AF65-F5344CB8AC3E}">
        <p14:creationId xmlns:p14="http://schemas.microsoft.com/office/powerpoint/2010/main" val="254115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B0F1-CC43-D3C7-25AE-19A5128C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00" y="5261138"/>
            <a:ext cx="9720072" cy="1499616"/>
          </a:xfrm>
        </p:spPr>
        <p:txBody>
          <a:bodyPr anchor="b">
            <a:normAutofit/>
          </a:bodyPr>
          <a:lstStyle/>
          <a:p>
            <a:pPr algn="r"/>
            <a:r>
              <a:rPr lang="en-US" sz="2100" i="1" dirty="0">
                <a:solidFill>
                  <a:schemeClr val="accent5"/>
                </a:solidFill>
              </a:rPr>
              <a:t>Part 1: Why chatbots?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B6E1-0400-B54B-9CDE-1D9179E3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100" y="847054"/>
            <a:ext cx="10035757" cy="524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How Can I Best Serve Students?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Lehman College, CUNY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12K undergraduate; 2k graduate; 60% first gen; 94% BIPOC; 50% family income of &gt;40K; 21% of traditional students (18-21) vs. 60% average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Limits to empathy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1:1 limitations, as first-gen Latino; generational differences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Becoming Hispanic-Serving Institutions </a:t>
            </a:r>
            <a:r>
              <a:rPr lang="en-US" dirty="0"/>
              <a:t>(2019) by Gina Ann Garcia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 constraints; mental exhaustion; frequent interruptions; cultural gaps, e.g., meetings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Writing Across the Curriculum (WAC) &amp; Amherst Writers &amp; Artists Method (AWA)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Ungrading, avoiding red pen, in-class time to write or read; focus on generative material, protecting voice, non-hierarchical arrangements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Executive training and continuing 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a similar model of “work smart, not hard” be applied here to a 75-minute session?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4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4292-76EF-3F48-A916-2A85A1B2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92AA-88DF-5ED4-32CA-372C81AC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00" y="5261138"/>
            <a:ext cx="9720072" cy="1499616"/>
          </a:xfrm>
        </p:spPr>
        <p:txBody>
          <a:bodyPr anchor="b">
            <a:normAutofit/>
          </a:bodyPr>
          <a:lstStyle/>
          <a:p>
            <a:pPr algn="r"/>
            <a:r>
              <a:rPr lang="en-US" sz="2100" i="1" dirty="0">
                <a:solidFill>
                  <a:schemeClr val="accent5"/>
                </a:solidFill>
              </a:rPr>
              <a:t>Part 1: Why chatbots?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44BA-D69D-4EC1-2B36-47031DA0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100" y="847054"/>
            <a:ext cx="10035757" cy="524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What Tools Will Help Me Present &amp; Assess in a 75-Minute session?</a:t>
            </a:r>
          </a:p>
          <a:p>
            <a:pPr marL="0" indent="0">
              <a:buNone/>
            </a:pPr>
            <a:r>
              <a:rPr lang="en-US" dirty="0"/>
              <a:t>In addition to lecturer, discussions, writing activities, guest speakers, videos, what tools can help me present and assess 75-minute classes with no homework?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Kahoot</a:t>
            </a:r>
            <a:r>
              <a:rPr lang="en-US" dirty="0"/>
              <a:t> mini lectures; collective quizzes after an in-class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AI? If so — I’d need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Individualized support with writing and reading comprehension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Multilingual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Text-to-speech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Help build AI fluency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Can handle voice memos and/or handwritten notes</a:t>
            </a:r>
          </a:p>
          <a:p>
            <a:pPr marL="1280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2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36DB-3780-F086-60E6-9D34F849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4192-B084-EBDA-FF66-258BEAB6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00" y="6096000"/>
            <a:ext cx="9720072" cy="664754"/>
          </a:xfrm>
        </p:spPr>
        <p:txBody>
          <a:bodyPr anchor="b">
            <a:normAutofit/>
          </a:bodyPr>
          <a:lstStyle/>
          <a:p>
            <a:pPr algn="r"/>
            <a:r>
              <a:rPr lang="en-US" sz="2100" i="1" dirty="0">
                <a:solidFill>
                  <a:schemeClr val="accent5"/>
                </a:solidFill>
              </a:rPr>
              <a:t>Part 1: Why chatbots?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63F5-78EB-2704-8F2D-43DA816F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100" y="847054"/>
            <a:ext cx="5824800" cy="524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Why Edcafe.ai Stood Out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FERPA compliant, unlike ChatGPT and Claude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Co-founded and designed by researcher and edtech entrepreneur, John Yan, who also founded </a:t>
            </a:r>
            <a:r>
              <a:rPr lang="en-US" dirty="0" err="1"/>
              <a:t>ClassPoint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Visibility to </a:t>
            </a:r>
            <a:r>
              <a:rPr lang="en-US" i="1" u="sng" dirty="0"/>
              <a:t>how</a:t>
            </a:r>
            <a:r>
              <a:rPr lang="en-US" dirty="0"/>
              <a:t> students are using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Polished, clear interface suitable to college students compared to Magic School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1F64E-05CB-3397-DCA0-7765E9FF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14" y="2377929"/>
            <a:ext cx="4016829" cy="2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F0E9F-47E4-9902-CC31-B7BE0E61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D930-FFEF-339D-FD26-AC950152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7C176-A50A-5F0B-1133-B38E4A4B8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Edcafe Experience (so far!)</a:t>
            </a:r>
          </a:p>
        </p:txBody>
      </p:sp>
    </p:spTree>
    <p:extLst>
      <p:ext uri="{BB962C8B-B14F-4D97-AF65-F5344CB8AC3E}">
        <p14:creationId xmlns:p14="http://schemas.microsoft.com/office/powerpoint/2010/main" val="109795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9B26-1A43-26FB-007E-63774E55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00" y="-160549"/>
            <a:ext cx="10030149" cy="1737360"/>
          </a:xfrm>
        </p:spPr>
        <p:txBody>
          <a:bodyPr/>
          <a:lstStyle/>
          <a:p>
            <a:r>
              <a:rPr lang="en-US" sz="2400" dirty="0"/>
              <a:t>Intended for Syllabus/Rubric/Extra Credit support — </a:t>
            </a:r>
            <a:r>
              <a:rPr lang="en-US" sz="2400" i="1" dirty="0"/>
              <a:t>Turned into much 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E8D5B-BB48-3B1C-59C6-A3441C0B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2200" y="1257448"/>
            <a:ext cx="4389120" cy="3762294"/>
          </a:xfrm>
        </p:spPr>
        <p:txBody>
          <a:bodyPr>
            <a:normAutofit/>
          </a:bodyPr>
          <a:lstStyle/>
          <a:p>
            <a:r>
              <a:rPr lang="en-US" sz="2100" dirty="0"/>
              <a:t>Applied in four classes Spring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Business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Writing Essentials (Intermediate Composition)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Creative Nonfiction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LGBTQ+ Literature (Gen-ed LEH 352)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43D7D4-000D-003F-A63A-1A81FD9B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738" y="1028017"/>
            <a:ext cx="4067723" cy="50590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AC3597-395D-1442-E44C-16D5C8EFE272}"/>
              </a:ext>
            </a:extLst>
          </p:cNvPr>
          <p:cNvSpPr txBox="1">
            <a:spLocks/>
          </p:cNvSpPr>
          <p:nvPr/>
        </p:nvSpPr>
        <p:spPr>
          <a:xfrm>
            <a:off x="779929" y="6087035"/>
            <a:ext cx="11341397" cy="664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i="1" dirty="0">
                <a:solidFill>
                  <a:schemeClr val="accent2"/>
                </a:solidFill>
              </a:rPr>
              <a:t>Part 2: Edcafe Experience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2CFD0-C1E7-A079-6D35-9B33E969E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306" y="4700379"/>
            <a:ext cx="2138021" cy="1267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7540A-6FCF-4DC5-2EC4-17D46614A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0" y="2823875"/>
            <a:ext cx="2088327" cy="1458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B6A721-772D-B099-1160-79E1A2BC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108" y="735881"/>
            <a:ext cx="2050187" cy="16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</TotalTime>
  <Words>1009</Words>
  <Application>Microsoft Macintosh PowerPoint</Application>
  <PresentationFormat>Widescreen</PresentationFormat>
  <Paragraphs>151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Tw Cen MT</vt:lpstr>
      <vt:lpstr>Tw Cen MT Condensed</vt:lpstr>
      <vt:lpstr>Wingdings 3</vt:lpstr>
      <vt:lpstr>Integral</vt:lpstr>
      <vt:lpstr>The Memoirs of a Chatbot: Reflecting on AI use across several undergraduate writing classes</vt:lpstr>
      <vt:lpstr>What I’m sharing today</vt:lpstr>
      <vt:lpstr>“Artificial intelligence  is a registry of power”</vt:lpstr>
      <vt:lpstr>Part I</vt:lpstr>
      <vt:lpstr>Part 1: Why chatbots?</vt:lpstr>
      <vt:lpstr>Part 1: Why chatbots?</vt:lpstr>
      <vt:lpstr>Part 1: Why chatbots?</vt:lpstr>
      <vt:lpstr>Part 2</vt:lpstr>
      <vt:lpstr>Intended for Syllabus/Rubric/Extra Credit support — Turned into much more</vt:lpstr>
      <vt:lpstr>Youtube check-in quizzes</vt:lpstr>
      <vt:lpstr>Quiz Generator using jpegs  or pdFs </vt:lpstr>
      <vt:lpstr>QR codes for participation</vt:lpstr>
      <vt:lpstr>Fast, tailored feedback on low-stakes writing</vt:lpstr>
      <vt:lpstr>Fast, tailored feedback on low-stakes writing</vt:lpstr>
      <vt:lpstr>Fast, tailored feedback on low-stakes writing</vt:lpstr>
      <vt:lpstr>Safety checks</vt:lpstr>
      <vt:lpstr>PowerPoint Presentation</vt:lpstr>
      <vt:lpstr>Part 3</vt:lpstr>
      <vt:lpstr>Overall — one of many useful tools</vt:lpstr>
      <vt:lpstr>Pathways to Critical AI Literacy</vt:lpstr>
      <vt:lpstr>assignments where Edcafe excels</vt:lpstr>
      <vt:lpstr> Thank you for listening!  matthew.fryecastillo@lehman.cuny.edu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Frye-Castillo</dc:creator>
  <cp:lastModifiedBy>Matthew Frye-Castillo</cp:lastModifiedBy>
  <cp:revision>23</cp:revision>
  <dcterms:created xsi:type="dcterms:W3CDTF">2026-03-26T23:37:10Z</dcterms:created>
  <dcterms:modified xsi:type="dcterms:W3CDTF">2026-03-28T02:00:29Z</dcterms:modified>
</cp:coreProperties>
</file>