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83" r:id="rId3"/>
    <p:sldId id="284" r:id="rId4"/>
    <p:sldId id="263" r:id="rId5"/>
    <p:sldId id="280" r:id="rId6"/>
    <p:sldId id="282" r:id="rId7"/>
    <p:sldId id="271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65" r:id="rId16"/>
    <p:sldId id="268" r:id="rId17"/>
    <p:sldId id="269" r:id="rId18"/>
    <p:sldId id="270" r:id="rId19"/>
  </p:sldIdLst>
  <p:sldSz cx="9693275" cy="7407275"/>
  <p:notesSz cx="7053263" cy="9356725"/>
  <p:defaultTextStyle>
    <a:defPPr>
      <a:defRPr lang="en-US"/>
    </a:defPPr>
    <a:lvl1pPr marL="0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564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7128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5692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4256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2820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1384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9947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8511" algn="l" defTabSz="977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3" userDrawn="1">
          <p15:clr>
            <a:srgbClr val="A4A3A4"/>
          </p15:clr>
        </p15:guide>
        <p15:guide id="2" pos="30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105" d="100"/>
          <a:sy n="105" d="100"/>
        </p:scale>
        <p:origin x="1536" y="132"/>
      </p:cViewPr>
      <p:guideLst>
        <p:guide orient="horz" pos="2333"/>
        <p:guide pos="30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B00C-7B52-446B-8874-D8031491CC2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69988"/>
            <a:ext cx="4132263" cy="3157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502150"/>
            <a:ext cx="5643563" cy="3684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8413"/>
            <a:ext cx="3055938" cy="468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8413"/>
            <a:ext cx="3055937" cy="468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9B90A-5861-418B-B50B-A35107DC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5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9B90A-5861-418B-B50B-A35107DCA3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96" y="2301058"/>
            <a:ext cx="8239284" cy="1587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992" y="4197456"/>
            <a:ext cx="6785293" cy="1892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6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4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6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1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0717" y="396084"/>
            <a:ext cx="1635741" cy="8425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499" y="396084"/>
            <a:ext cx="4745667" cy="8425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02" y="4759860"/>
            <a:ext cx="8239284" cy="1471167"/>
          </a:xfrm>
        </p:spPr>
        <p:txBody>
          <a:bodyPr anchor="t"/>
          <a:lstStyle>
            <a:lvl1pPr algn="l">
              <a:defRPr sz="56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702" y="3139521"/>
            <a:ext cx="8239284" cy="1620341"/>
          </a:xfrm>
        </p:spPr>
        <p:txBody>
          <a:bodyPr anchor="b"/>
          <a:lstStyle>
            <a:lvl1pPr marL="0" indent="0">
              <a:buNone/>
              <a:defRPr sz="2748">
                <a:solidFill>
                  <a:schemeClr val="tx1">
                    <a:tint val="75000"/>
                  </a:schemeClr>
                </a:solidFill>
              </a:defRPr>
            </a:lvl1pPr>
            <a:lvl2pPr marL="639335" indent="0">
              <a:buNone/>
              <a:defRPr sz="2486">
                <a:solidFill>
                  <a:schemeClr val="tx1">
                    <a:tint val="75000"/>
                  </a:schemeClr>
                </a:solidFill>
              </a:defRPr>
            </a:lvl2pPr>
            <a:lvl3pPr marL="127867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3pPr>
            <a:lvl4pPr marL="1918005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4pPr>
            <a:lvl5pPr marL="2557339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5pPr>
            <a:lvl6pPr marL="3196674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6pPr>
            <a:lvl7pPr marL="3836009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7pPr>
            <a:lvl8pPr marL="4475343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8pPr>
            <a:lvl9pPr marL="5114677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1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498" y="2304486"/>
            <a:ext cx="3190703" cy="6517374"/>
          </a:xfrm>
        </p:spPr>
        <p:txBody>
          <a:bodyPr/>
          <a:lstStyle>
            <a:lvl1pPr>
              <a:defRPr sz="3926"/>
            </a:lvl1pPr>
            <a:lvl2pPr>
              <a:defRPr sz="3402"/>
            </a:lvl2pPr>
            <a:lvl3pPr>
              <a:defRPr sz="2748"/>
            </a:lvl3pPr>
            <a:lvl4pPr>
              <a:defRPr sz="2486"/>
            </a:lvl4pPr>
            <a:lvl5pPr>
              <a:defRPr sz="2486"/>
            </a:lvl5pPr>
            <a:lvl6pPr>
              <a:defRPr sz="2486"/>
            </a:lvl6pPr>
            <a:lvl7pPr>
              <a:defRPr sz="2486"/>
            </a:lvl7pPr>
            <a:lvl8pPr>
              <a:defRPr sz="2486"/>
            </a:lvl8pPr>
            <a:lvl9pPr>
              <a:defRPr sz="24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5756" y="2304486"/>
            <a:ext cx="3190703" cy="6517374"/>
          </a:xfrm>
        </p:spPr>
        <p:txBody>
          <a:bodyPr/>
          <a:lstStyle>
            <a:lvl1pPr>
              <a:defRPr sz="3926"/>
            </a:lvl1pPr>
            <a:lvl2pPr>
              <a:defRPr sz="3402"/>
            </a:lvl2pPr>
            <a:lvl3pPr>
              <a:defRPr sz="2748"/>
            </a:lvl3pPr>
            <a:lvl4pPr>
              <a:defRPr sz="2486"/>
            </a:lvl4pPr>
            <a:lvl5pPr>
              <a:defRPr sz="2486"/>
            </a:lvl5pPr>
            <a:lvl6pPr>
              <a:defRPr sz="2486"/>
            </a:lvl6pPr>
            <a:lvl7pPr>
              <a:defRPr sz="2486"/>
            </a:lvl7pPr>
            <a:lvl8pPr>
              <a:defRPr sz="2486"/>
            </a:lvl8pPr>
            <a:lvl9pPr>
              <a:defRPr sz="24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0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4" y="296634"/>
            <a:ext cx="8723948" cy="12345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5" y="1658064"/>
            <a:ext cx="4282880" cy="691002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39335" indent="0">
              <a:buNone/>
              <a:defRPr sz="2748" b="1"/>
            </a:lvl2pPr>
            <a:lvl3pPr marL="1278670" indent="0">
              <a:buNone/>
              <a:defRPr sz="2486" b="1"/>
            </a:lvl3pPr>
            <a:lvl4pPr marL="1918005" indent="0">
              <a:buNone/>
              <a:defRPr sz="2225" b="1"/>
            </a:lvl4pPr>
            <a:lvl5pPr marL="2557339" indent="0">
              <a:buNone/>
              <a:defRPr sz="2225" b="1"/>
            </a:lvl5pPr>
            <a:lvl6pPr marL="3196674" indent="0">
              <a:buNone/>
              <a:defRPr sz="2225" b="1"/>
            </a:lvl6pPr>
            <a:lvl7pPr marL="3836009" indent="0">
              <a:buNone/>
              <a:defRPr sz="2225" b="1"/>
            </a:lvl7pPr>
            <a:lvl8pPr marL="4475343" indent="0">
              <a:buNone/>
              <a:defRPr sz="2225" b="1"/>
            </a:lvl8pPr>
            <a:lvl9pPr marL="5114677" indent="0">
              <a:buNone/>
              <a:defRPr sz="22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5" y="2349066"/>
            <a:ext cx="4282880" cy="4267757"/>
          </a:xfrm>
        </p:spPr>
        <p:txBody>
          <a:bodyPr/>
          <a:lstStyle>
            <a:lvl1pPr>
              <a:defRPr sz="3402"/>
            </a:lvl1pPr>
            <a:lvl2pPr>
              <a:defRPr sz="2748"/>
            </a:lvl2pPr>
            <a:lvl3pPr>
              <a:defRPr sz="2486"/>
            </a:lvl3pPr>
            <a:lvl4pPr>
              <a:defRPr sz="2225"/>
            </a:lvl4pPr>
            <a:lvl5pPr>
              <a:defRPr sz="2225"/>
            </a:lvl5pPr>
            <a:lvl6pPr>
              <a:defRPr sz="2225"/>
            </a:lvl6pPr>
            <a:lvl7pPr>
              <a:defRPr sz="2225"/>
            </a:lvl7pPr>
            <a:lvl8pPr>
              <a:defRPr sz="2225"/>
            </a:lvl8pPr>
            <a:lvl9pPr>
              <a:defRPr sz="22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4050" y="1658064"/>
            <a:ext cx="4284562" cy="691002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39335" indent="0">
              <a:buNone/>
              <a:defRPr sz="2748" b="1"/>
            </a:lvl2pPr>
            <a:lvl3pPr marL="1278670" indent="0">
              <a:buNone/>
              <a:defRPr sz="2486" b="1"/>
            </a:lvl3pPr>
            <a:lvl4pPr marL="1918005" indent="0">
              <a:buNone/>
              <a:defRPr sz="2225" b="1"/>
            </a:lvl4pPr>
            <a:lvl5pPr marL="2557339" indent="0">
              <a:buNone/>
              <a:defRPr sz="2225" b="1"/>
            </a:lvl5pPr>
            <a:lvl6pPr marL="3196674" indent="0">
              <a:buNone/>
              <a:defRPr sz="2225" b="1"/>
            </a:lvl6pPr>
            <a:lvl7pPr marL="3836009" indent="0">
              <a:buNone/>
              <a:defRPr sz="2225" b="1"/>
            </a:lvl7pPr>
            <a:lvl8pPr marL="4475343" indent="0">
              <a:buNone/>
              <a:defRPr sz="2225" b="1"/>
            </a:lvl8pPr>
            <a:lvl9pPr marL="5114677" indent="0">
              <a:buNone/>
              <a:defRPr sz="22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4050" y="2349066"/>
            <a:ext cx="4284562" cy="4267757"/>
          </a:xfrm>
        </p:spPr>
        <p:txBody>
          <a:bodyPr/>
          <a:lstStyle>
            <a:lvl1pPr>
              <a:defRPr sz="3402"/>
            </a:lvl1pPr>
            <a:lvl2pPr>
              <a:defRPr sz="2748"/>
            </a:lvl2pPr>
            <a:lvl3pPr>
              <a:defRPr sz="2486"/>
            </a:lvl3pPr>
            <a:lvl4pPr>
              <a:defRPr sz="2225"/>
            </a:lvl4pPr>
            <a:lvl5pPr>
              <a:defRPr sz="2225"/>
            </a:lvl5pPr>
            <a:lvl6pPr>
              <a:defRPr sz="2225"/>
            </a:lvl6pPr>
            <a:lvl7pPr>
              <a:defRPr sz="2225"/>
            </a:lvl7pPr>
            <a:lvl8pPr>
              <a:defRPr sz="2225"/>
            </a:lvl8pPr>
            <a:lvl9pPr>
              <a:defRPr sz="22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7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3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5" y="294919"/>
            <a:ext cx="3189021" cy="1255122"/>
          </a:xfrm>
        </p:spPr>
        <p:txBody>
          <a:bodyPr anchor="b"/>
          <a:lstStyle>
            <a:lvl1pPr algn="l">
              <a:defRPr sz="274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02" y="294920"/>
            <a:ext cx="5418811" cy="6321904"/>
          </a:xfrm>
        </p:spPr>
        <p:txBody>
          <a:bodyPr/>
          <a:lstStyle>
            <a:lvl1pPr>
              <a:defRPr sz="4449"/>
            </a:lvl1pPr>
            <a:lvl2pPr>
              <a:defRPr sz="3926"/>
            </a:lvl2pPr>
            <a:lvl3pPr>
              <a:defRPr sz="3402"/>
            </a:lvl3pPr>
            <a:lvl4pPr>
              <a:defRPr sz="2748"/>
            </a:lvl4pPr>
            <a:lvl5pPr>
              <a:defRPr sz="2748"/>
            </a:lvl5pPr>
            <a:lvl6pPr>
              <a:defRPr sz="2748"/>
            </a:lvl6pPr>
            <a:lvl7pPr>
              <a:defRPr sz="2748"/>
            </a:lvl7pPr>
            <a:lvl8pPr>
              <a:defRPr sz="2748"/>
            </a:lvl8pPr>
            <a:lvl9pPr>
              <a:defRPr sz="274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65" y="1550042"/>
            <a:ext cx="3189021" cy="5066782"/>
          </a:xfrm>
        </p:spPr>
        <p:txBody>
          <a:bodyPr/>
          <a:lstStyle>
            <a:lvl1pPr marL="0" indent="0">
              <a:buNone/>
              <a:defRPr sz="1963"/>
            </a:lvl1pPr>
            <a:lvl2pPr marL="639335" indent="0">
              <a:buNone/>
              <a:defRPr sz="1701"/>
            </a:lvl2pPr>
            <a:lvl3pPr marL="1278670" indent="0">
              <a:buNone/>
              <a:defRPr sz="1439"/>
            </a:lvl3pPr>
            <a:lvl4pPr marL="1918005" indent="0">
              <a:buNone/>
              <a:defRPr sz="1309"/>
            </a:lvl4pPr>
            <a:lvl5pPr marL="2557339" indent="0">
              <a:buNone/>
              <a:defRPr sz="1309"/>
            </a:lvl5pPr>
            <a:lvl6pPr marL="3196674" indent="0">
              <a:buNone/>
              <a:defRPr sz="1309"/>
            </a:lvl6pPr>
            <a:lvl7pPr marL="3836009" indent="0">
              <a:buNone/>
              <a:defRPr sz="1309"/>
            </a:lvl7pPr>
            <a:lvl8pPr marL="4475343" indent="0">
              <a:buNone/>
              <a:defRPr sz="1309"/>
            </a:lvl8pPr>
            <a:lvl9pPr marL="5114677" indent="0">
              <a:buNone/>
              <a:defRPr sz="130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9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51" y="5185093"/>
            <a:ext cx="5815965" cy="612130"/>
          </a:xfrm>
        </p:spPr>
        <p:txBody>
          <a:bodyPr anchor="b"/>
          <a:lstStyle>
            <a:lvl1pPr algn="l">
              <a:defRPr sz="274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9951" y="661854"/>
            <a:ext cx="5815965" cy="4444365"/>
          </a:xfrm>
        </p:spPr>
        <p:txBody>
          <a:bodyPr/>
          <a:lstStyle>
            <a:lvl1pPr marL="0" indent="0">
              <a:buNone/>
              <a:defRPr sz="4449"/>
            </a:lvl1pPr>
            <a:lvl2pPr marL="639335" indent="0">
              <a:buNone/>
              <a:defRPr sz="3926"/>
            </a:lvl2pPr>
            <a:lvl3pPr marL="1278670" indent="0">
              <a:buNone/>
              <a:defRPr sz="3402"/>
            </a:lvl3pPr>
            <a:lvl4pPr marL="1918005" indent="0">
              <a:buNone/>
              <a:defRPr sz="2748"/>
            </a:lvl4pPr>
            <a:lvl5pPr marL="2557339" indent="0">
              <a:buNone/>
              <a:defRPr sz="2748"/>
            </a:lvl5pPr>
            <a:lvl6pPr marL="3196674" indent="0">
              <a:buNone/>
              <a:defRPr sz="2748"/>
            </a:lvl6pPr>
            <a:lvl7pPr marL="3836009" indent="0">
              <a:buNone/>
              <a:defRPr sz="2748"/>
            </a:lvl7pPr>
            <a:lvl8pPr marL="4475343" indent="0">
              <a:buNone/>
              <a:defRPr sz="2748"/>
            </a:lvl8pPr>
            <a:lvl9pPr marL="5114677" indent="0">
              <a:buNone/>
              <a:defRPr sz="2748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951" y="5797223"/>
            <a:ext cx="5815965" cy="869325"/>
          </a:xfrm>
        </p:spPr>
        <p:txBody>
          <a:bodyPr/>
          <a:lstStyle>
            <a:lvl1pPr marL="0" indent="0">
              <a:buNone/>
              <a:defRPr sz="1963"/>
            </a:lvl1pPr>
            <a:lvl2pPr marL="639335" indent="0">
              <a:buNone/>
              <a:defRPr sz="1701"/>
            </a:lvl2pPr>
            <a:lvl3pPr marL="1278670" indent="0">
              <a:buNone/>
              <a:defRPr sz="1439"/>
            </a:lvl3pPr>
            <a:lvl4pPr marL="1918005" indent="0">
              <a:buNone/>
              <a:defRPr sz="1309"/>
            </a:lvl4pPr>
            <a:lvl5pPr marL="2557339" indent="0">
              <a:buNone/>
              <a:defRPr sz="1309"/>
            </a:lvl5pPr>
            <a:lvl6pPr marL="3196674" indent="0">
              <a:buNone/>
              <a:defRPr sz="1309"/>
            </a:lvl6pPr>
            <a:lvl7pPr marL="3836009" indent="0">
              <a:buNone/>
              <a:defRPr sz="1309"/>
            </a:lvl7pPr>
            <a:lvl8pPr marL="4475343" indent="0">
              <a:buNone/>
              <a:defRPr sz="1309"/>
            </a:lvl8pPr>
            <a:lvl9pPr marL="5114677" indent="0">
              <a:buNone/>
              <a:defRPr sz="130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664" y="296634"/>
            <a:ext cx="8723948" cy="1234546"/>
          </a:xfrm>
          <a:prstGeom prst="rect">
            <a:avLst/>
          </a:prstGeom>
        </p:spPr>
        <p:txBody>
          <a:bodyPr vert="horz" lIns="97713" tIns="48856" rIns="97713" bIns="488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728366"/>
            <a:ext cx="8723948" cy="4888459"/>
          </a:xfrm>
          <a:prstGeom prst="rect">
            <a:avLst/>
          </a:prstGeom>
        </p:spPr>
        <p:txBody>
          <a:bodyPr vert="horz" lIns="97713" tIns="48856" rIns="97713" bIns="488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664" y="6865448"/>
            <a:ext cx="2261764" cy="394369"/>
          </a:xfrm>
          <a:prstGeom prst="rect">
            <a:avLst/>
          </a:prstGeom>
        </p:spPr>
        <p:txBody>
          <a:bodyPr vert="horz" lIns="97713" tIns="48856" rIns="97713" bIns="48856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36C4-519B-4962-B295-CE68E007B6E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870" y="6865448"/>
            <a:ext cx="3069537" cy="394369"/>
          </a:xfrm>
          <a:prstGeom prst="rect">
            <a:avLst/>
          </a:prstGeom>
        </p:spPr>
        <p:txBody>
          <a:bodyPr vert="horz" lIns="97713" tIns="48856" rIns="97713" bIns="48856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847" y="6865448"/>
            <a:ext cx="2261764" cy="394369"/>
          </a:xfrm>
          <a:prstGeom prst="rect">
            <a:avLst/>
          </a:prstGeom>
        </p:spPr>
        <p:txBody>
          <a:bodyPr vert="horz" lIns="97713" tIns="48856" rIns="97713" bIns="48856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C98F-DEB4-4885-B32E-321FB5588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8670" rtl="0" eaLnBrk="1" latinLnBrk="0" hangingPunct="1">
        <a:spcBef>
          <a:spcPct val="0"/>
        </a:spcBef>
        <a:buNone/>
        <a:defRPr sz="6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501" indent="-479501" algn="l" defTabSz="1278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49" kern="1200">
          <a:solidFill>
            <a:schemeClr val="tx1"/>
          </a:solidFill>
          <a:latin typeface="+mn-lt"/>
          <a:ea typeface="+mn-ea"/>
          <a:cs typeface="+mn-cs"/>
        </a:defRPr>
      </a:lvl1pPr>
      <a:lvl2pPr marL="1038918" indent="-399584" algn="l" defTabSz="1278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26" kern="1200">
          <a:solidFill>
            <a:schemeClr val="tx1"/>
          </a:solidFill>
          <a:latin typeface="+mn-lt"/>
          <a:ea typeface="+mn-ea"/>
          <a:cs typeface="+mn-cs"/>
        </a:defRPr>
      </a:lvl2pPr>
      <a:lvl3pPr marL="1598337" indent="-319667" algn="l" defTabSz="1278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3pPr>
      <a:lvl4pPr marL="2237672" indent="-319667" algn="l" defTabSz="1278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48" kern="1200">
          <a:solidFill>
            <a:schemeClr val="tx1"/>
          </a:solidFill>
          <a:latin typeface="+mn-lt"/>
          <a:ea typeface="+mn-ea"/>
          <a:cs typeface="+mn-cs"/>
        </a:defRPr>
      </a:lvl4pPr>
      <a:lvl5pPr marL="2877007" indent="-319667" algn="l" defTabSz="1278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48" kern="1200">
          <a:solidFill>
            <a:schemeClr val="tx1"/>
          </a:solidFill>
          <a:latin typeface="+mn-lt"/>
          <a:ea typeface="+mn-ea"/>
          <a:cs typeface="+mn-cs"/>
        </a:defRPr>
      </a:lvl5pPr>
      <a:lvl6pPr marL="3516342" indent="-319667" algn="l" defTabSz="1278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48" kern="1200">
          <a:solidFill>
            <a:schemeClr val="tx1"/>
          </a:solidFill>
          <a:latin typeface="+mn-lt"/>
          <a:ea typeface="+mn-ea"/>
          <a:cs typeface="+mn-cs"/>
        </a:defRPr>
      </a:lvl6pPr>
      <a:lvl7pPr marL="4155675" indent="-319667" algn="l" defTabSz="1278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48" kern="1200">
          <a:solidFill>
            <a:schemeClr val="tx1"/>
          </a:solidFill>
          <a:latin typeface="+mn-lt"/>
          <a:ea typeface="+mn-ea"/>
          <a:cs typeface="+mn-cs"/>
        </a:defRPr>
      </a:lvl7pPr>
      <a:lvl8pPr marL="4795010" indent="-319667" algn="l" defTabSz="1278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48" kern="1200">
          <a:solidFill>
            <a:schemeClr val="tx1"/>
          </a:solidFill>
          <a:latin typeface="+mn-lt"/>
          <a:ea typeface="+mn-ea"/>
          <a:cs typeface="+mn-cs"/>
        </a:defRPr>
      </a:lvl8pPr>
      <a:lvl9pPr marL="5434345" indent="-319667" algn="l" defTabSz="1278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39335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2pPr>
      <a:lvl3pPr marL="1278670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3pPr>
      <a:lvl4pPr marL="1918005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4pPr>
      <a:lvl5pPr marL="2557339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5pPr>
      <a:lvl6pPr marL="3196674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6pPr>
      <a:lvl7pPr marL="3836009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7pPr>
      <a:lvl8pPr marL="4475343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8pPr>
      <a:lvl9pPr marL="5114677" algn="l" defTabSz="1278670" rtl="0" eaLnBrk="1" latinLnBrk="0" hangingPunct="1">
        <a:defRPr sz="24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" y="198437"/>
            <a:ext cx="2319269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3572" y="358398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65437" y="1722437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4428" y="2636837"/>
            <a:ext cx="85354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Here’s How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Can Help You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Make More Money</a:t>
            </a:r>
            <a:endParaRPr lang="en-US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3938" y="6675437"/>
            <a:ext cx="717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Dick Kuiper  -  www.GhostwriterHelp.com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7" y="402036"/>
            <a:ext cx="1185862" cy="16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" y="78778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3414" y="1439825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Books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672" y="2811689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5837" y="2147264"/>
            <a:ext cx="686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How the Process Works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3559" y="3180573"/>
            <a:ext cx="837267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review the chapter and notes – discuss next steps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150" y="3885221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6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9037" y="4254105"/>
            <a:ext cx="83058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negotiate the book size and my writing fee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9550" y="4918530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7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437" y="5287414"/>
            <a:ext cx="7543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You decide whether or not you wish to proceed</a:t>
            </a:r>
          </a:p>
          <a:p>
            <a:pPr marL="831464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If NO, we part as friends and you owe nothing</a:t>
            </a:r>
          </a:p>
          <a:p>
            <a:pPr marL="831464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If Yes, we agree on a 3-part payment process based on milestones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" y="78778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3414" y="1439825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Books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37" y="2741784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8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5837" y="2147264"/>
            <a:ext cx="686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How the Process Works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3559" y="3180573"/>
            <a:ext cx="83726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begin the writing process. I send you chapters/sections as progress checks and make necessary adjustments.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083" y="3995732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9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1437" y="4374327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finish preliminary draft and you review it. We agree on any final changes needed.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1437" y="5082680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10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437" y="5532591"/>
            <a:ext cx="75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make final changes and resubmit to you. We read aloud the semi-final draft. I make changes needed.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" y="78778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3414" y="1439825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Books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37" y="2741784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11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5837" y="2147264"/>
            <a:ext cx="686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How the Process Works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3559" y="3180573"/>
            <a:ext cx="83726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make final changes and submit to you for approval.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972" y="3781014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12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326" y="4159609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upload final draft to the printer (CreateSpace) and order two proof copies, one for each of us.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326" y="4981121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13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66326" y="5431032"/>
            <a:ext cx="7543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make any last changes needed and resubmit to the printer. Your book will be ready for sale usually within two weeks.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4" y="341125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9473" y="1512639"/>
            <a:ext cx="3160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Blog Posts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1333319">
            <a:off x="328623" y="3784817"/>
            <a:ext cx="1635592" cy="411822"/>
            <a:chOff x="7645174" y="535714"/>
            <a:chExt cx="1635592" cy="411822"/>
          </a:xfrm>
        </p:grpSpPr>
        <p:sp>
          <p:nvSpPr>
            <p:cNvPr id="9" name="Rounded Rectangle 8"/>
            <p:cNvSpPr/>
            <p:nvPr/>
          </p:nvSpPr>
          <p:spPr>
            <a:xfrm rot="20745959">
              <a:off x="7645174" y="535714"/>
              <a:ext cx="1635592" cy="41182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745959">
              <a:off x="7808380" y="561526"/>
              <a:ext cx="121219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AR BLANCA" panose="02000000000000000000" pitchFamily="2" charset="0"/>
                </a:rPr>
                <a:t>Humorous </a:t>
              </a:r>
              <a:endParaRPr lang="en-US" b="1" dirty="0">
                <a:solidFill>
                  <a:prstClr val="black"/>
                </a:solidFill>
                <a:latin typeface="AR BLANCA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19623168">
            <a:off x="7787881" y="1459509"/>
            <a:ext cx="1635592" cy="411822"/>
            <a:chOff x="7814958" y="1378617"/>
            <a:chExt cx="1635592" cy="411822"/>
          </a:xfrm>
        </p:grpSpPr>
        <p:sp>
          <p:nvSpPr>
            <p:cNvPr id="11" name="Rounded Rectangle 10"/>
            <p:cNvSpPr/>
            <p:nvPr/>
          </p:nvSpPr>
          <p:spPr>
            <a:xfrm rot="788697">
              <a:off x="7814958" y="1378617"/>
              <a:ext cx="1635592" cy="41182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883380">
              <a:off x="7966198" y="1387803"/>
              <a:ext cx="138531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AR BLANCA" panose="02000000000000000000" pitchFamily="2" charset="0"/>
                </a:rPr>
                <a:t>Informative </a:t>
              </a:r>
              <a:endParaRPr lang="en-US" b="1" dirty="0">
                <a:solidFill>
                  <a:prstClr val="black"/>
                </a:solidFill>
                <a:latin typeface="AR BLANCA" panose="02000000000000000000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 rot="20745959">
            <a:off x="1126460" y="1967218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745959">
            <a:off x="1272836" y="1993030"/>
            <a:ext cx="12458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Insightful </a:t>
            </a:r>
            <a:endParaRPr lang="en-US" b="1" dirty="0">
              <a:solidFill>
                <a:prstClr val="black"/>
              </a:solidFill>
              <a:latin typeface="AR BLANC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377" y="2294712"/>
            <a:ext cx="5438775" cy="48482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492106" y="5837237"/>
            <a:ext cx="2137487" cy="420320"/>
            <a:chOff x="323927" y="3968195"/>
            <a:chExt cx="2137487" cy="420320"/>
          </a:xfrm>
        </p:grpSpPr>
        <p:sp>
          <p:nvSpPr>
            <p:cNvPr id="21" name="Rounded Rectangle 20"/>
            <p:cNvSpPr/>
            <p:nvPr/>
          </p:nvSpPr>
          <p:spPr>
            <a:xfrm rot="20745959">
              <a:off x="323927" y="3968195"/>
              <a:ext cx="2137487" cy="41182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0745959">
              <a:off x="353321" y="4003794"/>
              <a:ext cx="206498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AR BLANCA" panose="02000000000000000000" pitchFamily="2" charset="0"/>
                </a:rPr>
                <a:t>Thought Provoking </a:t>
              </a:r>
              <a:endParaRPr lang="en-US" b="1" dirty="0">
                <a:solidFill>
                  <a:prstClr val="black"/>
                </a:solidFill>
                <a:latin typeface="AR BLANCA" panose="02000000000000000000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 rot="1167094">
            <a:off x="7858014" y="3855563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167094">
            <a:off x="7969125" y="3881375"/>
            <a:ext cx="13163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Compelling </a:t>
            </a:r>
            <a:endParaRPr lang="en-US" b="1" dirty="0">
              <a:solidFill>
                <a:prstClr val="black"/>
              </a:solidFill>
              <a:latin typeface="AR BLANCA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 rot="1243084">
            <a:off x="703030" y="5489546"/>
            <a:ext cx="1635592" cy="6656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243084">
            <a:off x="878663" y="5492562"/>
            <a:ext cx="12843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Thought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Leadership </a:t>
            </a:r>
            <a:endParaRPr lang="en-US" b="1" dirty="0">
              <a:solidFill>
                <a:prstClr val="black"/>
              </a:solidFill>
              <a:latin typeface="AR BLANCA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4" y="341125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5905" y="1646237"/>
            <a:ext cx="2389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Articles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639103">
            <a:off x="769966" y="2803705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639103">
            <a:off x="916342" y="2829517"/>
            <a:ext cx="12458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Insightful </a:t>
            </a:r>
            <a:endParaRPr lang="en-US" b="1" dirty="0">
              <a:solidFill>
                <a:prstClr val="black"/>
              </a:solidFill>
              <a:latin typeface="AR BLANCA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0745959">
            <a:off x="714706" y="5897205"/>
            <a:ext cx="2137487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745959">
            <a:off x="744100" y="5932804"/>
            <a:ext cx="20649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Thought Provoking </a:t>
            </a:r>
            <a:endParaRPr lang="en-US" b="1" dirty="0">
              <a:solidFill>
                <a:prstClr val="black"/>
              </a:solidFill>
              <a:latin typeface="AR BLANC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88" y="2448587"/>
            <a:ext cx="4679758" cy="459837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 rot="20745959">
            <a:off x="7817958" y="2148213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745959">
            <a:off x="7890460" y="2161763"/>
            <a:ext cx="15247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Eye-Catching </a:t>
            </a:r>
            <a:endParaRPr lang="en-US" b="1" dirty="0">
              <a:solidFill>
                <a:prstClr val="black"/>
              </a:solidFill>
              <a:latin typeface="AR BLANCA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788697">
            <a:off x="7647153" y="4304131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788697">
            <a:off x="7798393" y="4313317"/>
            <a:ext cx="13853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Informative </a:t>
            </a:r>
            <a:endParaRPr lang="en-US" b="1" dirty="0">
              <a:solidFill>
                <a:prstClr val="black"/>
              </a:solidFill>
              <a:latin typeface="AR BLANCA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20745959">
            <a:off x="7705539" y="6119757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745959">
            <a:off x="7816650" y="6145569"/>
            <a:ext cx="13163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Compelling </a:t>
            </a:r>
            <a:endParaRPr lang="en-US" b="1" dirty="0">
              <a:solidFill>
                <a:prstClr val="black"/>
              </a:solidFill>
              <a:latin typeface="AR BLANCA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4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4" y="341125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275" y="1646237"/>
            <a:ext cx="4807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Website Content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0745959">
            <a:off x="7843960" y="1805330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745959">
            <a:off x="7842059" y="1831142"/>
            <a:ext cx="15424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 BLANCA" panose="02000000000000000000" pitchFamily="2" charset="0"/>
              </a:rPr>
              <a:t>SEO-Powered </a:t>
            </a:r>
            <a:endParaRPr lang="en-US" b="1" dirty="0">
              <a:latin typeface="AR BLANC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39" t="823"/>
          <a:stretch/>
        </p:blipFill>
        <p:spPr>
          <a:xfrm>
            <a:off x="1493836" y="2640511"/>
            <a:ext cx="6954829" cy="40805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2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4" y="341125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9637" y="1570705"/>
            <a:ext cx="5506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Tri-Fold Brochures 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788697">
            <a:off x="3501794" y="6517278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788697">
            <a:off x="3653034" y="6526464"/>
            <a:ext cx="13853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 BLANCA" panose="02000000000000000000" pitchFamily="2" charset="0"/>
              </a:rPr>
              <a:t>Informative </a:t>
            </a:r>
            <a:endParaRPr lang="en-US" b="1" dirty="0">
              <a:latin typeface="AR BLANCA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4195">
            <a:off x="4889718" y="3560850"/>
            <a:ext cx="4305300" cy="32084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9141">
            <a:off x="697359" y="2825305"/>
            <a:ext cx="4573628" cy="345757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 rot="20695783">
            <a:off x="7468081" y="2828246"/>
            <a:ext cx="1635592" cy="41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0695783">
            <a:off x="7597679" y="2837432"/>
            <a:ext cx="14285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 BLANCA" panose="02000000000000000000" pitchFamily="2" charset="0"/>
              </a:rPr>
              <a:t>Professional </a:t>
            </a:r>
            <a:endParaRPr lang="en-US" b="1" dirty="0">
              <a:latin typeface="AR BLANC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4" y="341125"/>
            <a:ext cx="1920423" cy="19244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6701">
            <a:off x="4519004" y="2392061"/>
            <a:ext cx="2925678" cy="38116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558">
            <a:off x="2355097" y="2737437"/>
            <a:ext cx="3081057" cy="40290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38477" y="1617447"/>
            <a:ext cx="2110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Arial Black" panose="020B0A04020102020204" pitchFamily="34" charset="0"/>
              </a:rPr>
              <a:t>Fliers  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" y="-128541"/>
            <a:ext cx="2448907" cy="2454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7837" y="6308206"/>
            <a:ext cx="602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Dick Kuiper  -  www.GhostWriterHelp.com</a:t>
            </a:r>
            <a:endParaRPr 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090" y="1675252"/>
            <a:ext cx="634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 BLANCA" panose="02000000000000000000" pitchFamily="2" charset="0"/>
              </a:rPr>
              <a:t>Industry &amp; Functional Specialties</a:t>
            </a:r>
            <a:endParaRPr lang="en-US" sz="3600" b="1" dirty="0">
              <a:solidFill>
                <a:srgbClr val="FFFF00"/>
              </a:solidFill>
              <a:latin typeface="AR BLANCA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052" y="3241088"/>
            <a:ext cx="1828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Tech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71525" y="2369935"/>
            <a:ext cx="6172200" cy="189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79142" y="3170555"/>
            <a:ext cx="2206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&amp; Beverage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Security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TV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Services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Services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Textiles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Cabinetry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9543" y="3178472"/>
            <a:ext cx="2152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Machinery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Products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 &amp; Paper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Supplies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&amp; Doors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Timber Production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&amp; Steel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Apparel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Wellness</a:t>
            </a:r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561" y="2727375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Functional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2137" y="2727826"/>
            <a:ext cx="1020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General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4152" y="2711839"/>
            <a:ext cx="211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Specific Industries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561" y="3213217"/>
            <a:ext cx="1828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Content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Blogs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Forecasting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Speaking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Instruction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6131" y="6708316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(360) 670-2914</a:t>
            </a:r>
            <a:endParaRPr 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" y="198437"/>
            <a:ext cx="2319269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3572" y="358398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65437" y="1722437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96219" y="2078577"/>
            <a:ext cx="61991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What Is a 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Ghostwriter?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237" y="4539010"/>
            <a:ext cx="87406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Lack of Time or Expertise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Need Professional Quality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Want to Have a Best-Seller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Need to Become a Published Author</a:t>
            </a:r>
          </a:p>
        </p:txBody>
      </p:sp>
    </p:spTree>
    <p:extLst>
      <p:ext uri="{BB962C8B-B14F-4D97-AF65-F5344CB8AC3E}">
        <p14:creationId xmlns:p14="http://schemas.microsoft.com/office/powerpoint/2010/main" val="29418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" y="198437"/>
            <a:ext cx="2319269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3572" y="358398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65437" y="1722437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3342" y="2078577"/>
            <a:ext cx="75648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What Makes 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Quality Writing?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3837" y="4618037"/>
            <a:ext cx="70734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Interesting Reading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Compelling Storyline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Highly Informative</a:t>
            </a:r>
          </a:p>
        </p:txBody>
      </p:sp>
    </p:spTree>
    <p:extLst>
      <p:ext uri="{BB962C8B-B14F-4D97-AF65-F5344CB8AC3E}">
        <p14:creationId xmlns:p14="http://schemas.microsoft.com/office/powerpoint/2010/main" val="27102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" y="147667"/>
            <a:ext cx="1687864" cy="169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89606" y="1119984"/>
            <a:ext cx="6183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Overview of Services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154" y="2486106"/>
            <a:ext cx="197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FFFF00"/>
                </a:solidFill>
                <a:latin typeface="Arial Black" panose="020B0A04020102020204" pitchFamily="34" charset="0"/>
              </a:rPr>
              <a:t>Blog Posts</a:t>
            </a:r>
          </a:p>
          <a:p>
            <a:pPr>
              <a:lnSpc>
                <a:spcPct val="150000"/>
              </a:lnSpc>
            </a:pPr>
            <a:r>
              <a:rPr lang="en-US" sz="24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Articles</a:t>
            </a:r>
            <a:endParaRPr lang="en-US" u="sng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06051" y="2021885"/>
            <a:ext cx="4533998" cy="2485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FFFF00"/>
                </a:solidFill>
                <a:latin typeface="Arial Black" panose="020B0A04020102020204" pitchFamily="34" charset="0"/>
              </a:rPr>
              <a:t>Website Content</a:t>
            </a:r>
          </a:p>
          <a:p>
            <a:pPr>
              <a:lnSpc>
                <a:spcPct val="150000"/>
              </a:lnSpc>
            </a:pPr>
            <a:r>
              <a:rPr lang="en-US" sz="24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Professional Bio</a:t>
            </a:r>
          </a:p>
          <a:p>
            <a:pPr>
              <a:lnSpc>
                <a:spcPct val="150000"/>
              </a:lnSpc>
            </a:pPr>
            <a:r>
              <a:rPr lang="en-US" sz="24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PowerPoint Presentations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6759" y="2074820"/>
            <a:ext cx="3892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Non-Fiction Books </a:t>
            </a:r>
          </a:p>
          <a:p>
            <a:endParaRPr lang="en-US" sz="6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348" y="4327076"/>
            <a:ext cx="424026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Marketing Collateral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Customer Success Stories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Fliers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Brochures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33800" y="4310360"/>
            <a:ext cx="41720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Scripts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Elevator Pitches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Video Scripts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Sales Pitches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Sales Objection Rebuttals</a:t>
            </a:r>
          </a:p>
        </p:txBody>
      </p:sp>
    </p:spTree>
    <p:extLst>
      <p:ext uri="{BB962C8B-B14F-4D97-AF65-F5344CB8AC3E}">
        <p14:creationId xmlns:p14="http://schemas.microsoft.com/office/powerpoint/2010/main" val="21283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248624"/>
            <a:ext cx="1800163" cy="1803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8278" y="1688133"/>
            <a:ext cx="7535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What Makes Me Different?</a:t>
            </a:r>
            <a:endParaRPr lang="en-US" sz="40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699" y="2699582"/>
            <a:ext cx="6752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100% Satisfaction Guarantee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99" y="2540576"/>
            <a:ext cx="997194" cy="902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996" y="3553688"/>
            <a:ext cx="5576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Fixed Price Agreements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 price per word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037" y="490023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40+ Years of Business and Writing Experience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937" y="6274162"/>
            <a:ext cx="7600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Copyright-free Graphics Included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248624"/>
            <a:ext cx="1800163" cy="1803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8637" y="1532411"/>
            <a:ext cx="6578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First: Some Definitions</a:t>
            </a:r>
            <a:endParaRPr lang="en-US" sz="40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96" y="2453247"/>
            <a:ext cx="66489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Proofreading</a:t>
            </a:r>
          </a:p>
          <a:p>
            <a:pPr marL="831464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Spelling, Punctuation &amp; Grammar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637" y="3927300"/>
            <a:ext cx="8286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Editing or Copy-Editing - Refinement</a:t>
            </a:r>
          </a:p>
          <a:p>
            <a:pPr marL="831464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Proofreading + Minor Content Changes</a:t>
            </a: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637" y="5380037"/>
            <a:ext cx="76106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Ghostwriting – New Construction</a:t>
            </a:r>
          </a:p>
          <a:p>
            <a:pPr marL="831464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Major Content Changes &amp; Creation</a:t>
            </a:r>
          </a:p>
          <a:p>
            <a:pPr marL="831464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Research &amp; Fact Checking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" y="78778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3414" y="1439825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Books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775"/>
          <a:stretch/>
        </p:blipFill>
        <p:spPr>
          <a:xfrm rot="20175258">
            <a:off x="7926756" y="435939"/>
            <a:ext cx="1280332" cy="16796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508" y="2081979"/>
            <a:ext cx="307777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Due to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Confidentiality Agreements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Most Book Titles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Cannot be Divulged</a:t>
            </a:r>
            <a:endParaRPr 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9471" y="2502980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You Provide: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990">
            <a:off x="696614" y="4080590"/>
            <a:ext cx="2037791" cy="2920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021">
            <a:off x="3030743" y="3588035"/>
            <a:ext cx="1996100" cy="290795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970123">
            <a:off x="2138845" y="6569021"/>
            <a:ext cx="2353868" cy="533400"/>
            <a:chOff x="5876779" y="6515000"/>
            <a:chExt cx="2353868" cy="533400"/>
          </a:xfrm>
        </p:grpSpPr>
        <p:sp>
          <p:nvSpPr>
            <p:cNvPr id="16" name="Oval 15"/>
            <p:cNvSpPr/>
            <p:nvPr/>
          </p:nvSpPr>
          <p:spPr>
            <a:xfrm>
              <a:off x="5876779" y="6515000"/>
              <a:ext cx="2353868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60511" y="6562303"/>
              <a:ext cx="190109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Jan 2018 Release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20693" y="3005309"/>
            <a:ext cx="31217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Original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Concepts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Rough Storyline</a:t>
            </a:r>
          </a:p>
          <a:p>
            <a:pPr algn="ctr"/>
            <a:endParaRPr lang="en-US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94866" y="4590910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Add: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2692" y="4840031"/>
            <a:ext cx="394017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Professional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Additional Commentary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Graphics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Formatting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Prep for Publication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" y="78778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5442" y="1145705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Books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563" y="2613769"/>
            <a:ext cx="486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Publishing –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Free of Charge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8037" y="2709189"/>
            <a:ext cx="433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Marketing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Assistance –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Nominal Charge - $300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4646" y="2016692"/>
            <a:ext cx="686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Extra Bonuses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563" y="3146201"/>
            <a:ext cx="39401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Print-Ready Formatting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Arrange for Printing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Arrange for Distribution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Setup with Amazon.com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Setup for Bookstores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Assistance 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Kindle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9778" y="3444766"/>
            <a:ext cx="43391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Book Marketing Website Development – 4 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Page Site 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*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Arrange Site 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Hosting ** </a:t>
            </a:r>
            <a:endParaRPr lang="en-US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Publish Website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4811" y="5531469"/>
            <a:ext cx="495846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* Content from book is included, extra content at a discounted rate  </a:t>
            </a:r>
            <a:endParaRPr lang="en-US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** Hosting Fees Due to GoDaddy,   ** Approx. $100/year first 3 years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4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" y="78778"/>
            <a:ext cx="1920423" cy="192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3414" y="1439825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Books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244" y="2740742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1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543" y="2169555"/>
            <a:ext cx="686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How the Process Works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131" y="3109626"/>
            <a:ext cx="5741798" cy="48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You provide concept and overview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042" y="3741806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2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3929" y="4110690"/>
            <a:ext cx="574179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agree on a preliminary chapter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9088" y="4780731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3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1975" y="5167903"/>
            <a:ext cx="729915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write 10-20 pages of the preliminary chapter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9151" y="5774951"/>
            <a:ext cx="23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Step 4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2037" y="6143835"/>
            <a:ext cx="703869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You review the chapter and makes notes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4477" y="-93814"/>
            <a:ext cx="4800600" cy="1143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GhostWriter Help 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132137" y="1049186"/>
            <a:ext cx="3429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14437</TotalTime>
  <Words>640</Words>
  <Application>Microsoft Office PowerPoint</Application>
  <PresentationFormat>Custom</PresentationFormat>
  <Paragraphs>211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 BLANCA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BNS Investments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 Kuiper</dc:creator>
  <cp:lastModifiedBy>Dick</cp:lastModifiedBy>
  <cp:revision>120</cp:revision>
  <cp:lastPrinted>2016-04-04T23:12:57Z</cp:lastPrinted>
  <dcterms:created xsi:type="dcterms:W3CDTF">2015-01-29T18:01:45Z</dcterms:created>
  <dcterms:modified xsi:type="dcterms:W3CDTF">2018-04-15T15:45:43Z</dcterms:modified>
</cp:coreProperties>
</file>