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61" r:id="rId2"/>
    <p:sldId id="262" r:id="rId3"/>
    <p:sldId id="263" r:id="rId4"/>
    <p:sldId id="289" r:id="rId5"/>
    <p:sldId id="291" r:id="rId6"/>
    <p:sldId id="266" r:id="rId7"/>
    <p:sldId id="278" r:id="rId8"/>
    <p:sldId id="293" r:id="rId9"/>
    <p:sldId id="286" r:id="rId10"/>
    <p:sldId id="283" r:id="rId11"/>
    <p:sldId id="272" r:id="rId12"/>
    <p:sldId id="270" r:id="rId13"/>
    <p:sldId id="284" r:id="rId14"/>
    <p:sldId id="276" r:id="rId15"/>
    <p:sldId id="292" r:id="rId16"/>
    <p:sldId id="279" r:id="rId17"/>
    <p:sldId id="287" r:id="rId18"/>
    <p:sldId id="288"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D45C1"/>
    <a:srgbClr val="AA75D2"/>
    <a:srgbClr val="EC5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8849" autoAdjust="0"/>
  </p:normalViewPr>
  <p:slideViewPr>
    <p:cSldViewPr>
      <p:cViewPr varScale="1">
        <p:scale>
          <a:sx n="90" d="100"/>
          <a:sy n="90"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4D8ABF9-CDE3-4CD4-BCB3-4996B1D9BBDD}"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179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168986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24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261361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9DEB-A1E3-43B1-B899-08F27212859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8877A3B-4B26-4261-9E90-998F851FD00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5AA7E-CE3B-4A58-818C-C555659DF1E6}"/>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4243E12F-00A4-425E-896D-45C48EE4A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2AB5C-C80C-4CEC-86EA-C69738CA1E6D}"/>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4A2A-EC6B-4761-BE81-0D2E1BD35D0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9A9A783-1ACB-4B63-A8B9-945B608D331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F1163-DF64-4969-B657-30966BD0F935}"/>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7EE13483-366D-456B-AEB7-3E64DC5D1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737C-7531-4E6B-BB9D-4BBC99B1E736}"/>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E19F-3874-405B-8BF2-D18228ED1FC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577E9A9-E9CD-4C0C-8072-1BC330AAD75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26004-F065-4B07-92F5-0E6311A16593}"/>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68D329FC-3723-4C81-A32F-87F2C9979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C336F-71AF-4994-A86B-BD3595135736}"/>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91B8-B081-49B1-93B9-EBE7030DBF1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401A70F-4F4B-4776-BF95-70244B51150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76B7-00C1-4D6C-8A10-6F2F925BD369}"/>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044C6692-E45A-49DF-9A7C-E8CDD4513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8BD1A-F707-4100-99D9-5F88EA24B1D1}"/>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932C-7935-497B-BF28-9950AB849D6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7B50CA6-3D06-451F-ACA6-185DB17948F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55C36-7E3A-4218-8F1B-33C09796046E}"/>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916CEE45-E2BA-448C-9FC3-AD8D46F81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56945-141D-4A39-A732-68DE5DBFA89F}"/>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6DEE-8CB4-4181-9661-2E4083D9B5F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CA83477-578A-4622-8C89-2F9BCD6D8AE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738AF-F4B8-4850-8426-C29097CBC064}"/>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5E373488-0BBB-49EA-A54A-EFEAF2D45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70AD3-A66A-4386-98BC-B2E5DF5FC7EE}"/>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CEBF-542F-478C-8781-0FA72107B8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B069E6A-1A40-4ABC-BF5C-215B73DF6DE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A5610-D122-4615-9090-9C7EEE4B8584}"/>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B037CCEA-71FB-4A4A-97E8-8DF10E0F1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864E8-24FF-43F6-8206-3EF3F5BF66EB}"/>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159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D49C-19C4-46B7-B192-B4A838F169B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FE52E9C-5FBF-4B5F-A7AB-41CBF3A3A100}"/>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FAAF4-ED23-4DB5-92C2-3C36CB242D7F}"/>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C00785BF-B8E9-455B-95B8-07BCF39BA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A9ED7-F918-45A1-969B-24692ADFA43E}"/>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BBD8-7701-4AE5-B84E-99E97D6FC8C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1D9B5AB-3470-42B4-8D31-F5E44F6D6EA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27521-05E9-4FDC-A0B9-5778F03B28FF}"/>
              </a:ext>
            </a:extLst>
          </p:cNvPr>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a:extLst>
              <a:ext uri="{FF2B5EF4-FFF2-40B4-BE49-F238E27FC236}">
                <a16:creationId xmlns:a16="http://schemas.microsoft.com/office/drawing/2014/main" id="{DD232633-4218-46B3-B7E5-67CAA9FDF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65DCC-7AC1-4D94-99BF-9533BCBE0004}"/>
              </a:ext>
            </a:extLst>
          </p:cNvPr>
          <p:cNvSpPr>
            <a:spLocks noGrp="1"/>
          </p:cNvSpPr>
          <p:nvPr>
            <p:ph type="sldNum" sz="quarter" idx="12"/>
          </p:nvPr>
        </p:nvSpPr>
        <p:spPr/>
        <p:txBody>
          <a:bodyPr/>
          <a:lstStyle/>
          <a:p>
            <a:fld id="{B4D8ABF9-CDE3-4CD4-BCB3-4996B1D9BB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8E43CF-DC21-44C9-8A55-37940958340F}"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8ABF9-CDE3-4CD4-BCB3-4996B1D9BBDD}"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409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8E43CF-DC21-44C9-8A55-37940958340F}"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8ABF9-CDE3-4CD4-BCB3-4996B1D9BBDD}"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612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8E43CF-DC21-44C9-8A55-37940958340F}"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412537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8E43CF-DC21-44C9-8A55-37940958340F}"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72687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E43CF-DC21-44C9-8A55-37940958340F}"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8ABF9-CDE3-4CD4-BCB3-4996B1D9BBDD}" type="slidenum">
              <a:rPr lang="en-US" smtClean="0"/>
              <a:t>‹#›</a:t>
            </a:fld>
            <a:endParaRPr lang="en-US"/>
          </a:p>
        </p:txBody>
      </p:sp>
    </p:spTree>
    <p:extLst>
      <p:ext uri="{BB962C8B-B14F-4D97-AF65-F5344CB8AC3E}">
        <p14:creationId xmlns:p14="http://schemas.microsoft.com/office/powerpoint/2010/main" val="373558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8E43CF-DC21-44C9-8A55-37940958340F}"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8ABF9-CDE3-4CD4-BCB3-4996B1D9BBDD}"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047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A8E43CF-DC21-44C9-8A55-37940958340F}" type="datetimeFigureOut">
              <a:rPr lang="en-US" smtClean="0"/>
              <a:t>10/9/2020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B4D8ABF9-CDE3-4CD4-BCB3-4996B1D9BBDD}"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95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2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A8E43CF-DC21-44C9-8A55-37940958340F}" type="datetimeFigureOut">
              <a:rPr lang="en-US" smtClean="0"/>
              <a:t>10/9/2020</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4D8ABF9-CDE3-4CD4-BCB3-4996B1D9BBDD}" type="slidenum">
              <a:rPr lang="en-US" smtClean="0"/>
              <a:t>‹#›</a:t>
            </a:fld>
            <a:endParaRPr lang="en-US"/>
          </a:p>
        </p:txBody>
      </p:sp>
      <p:pic>
        <p:nvPicPr>
          <p:cNvPr id="11" name="Picture 9">
            <a:extLst>
              <a:ext uri="{FF2B5EF4-FFF2-40B4-BE49-F238E27FC236}">
                <a16:creationId xmlns:a16="http://schemas.microsoft.com/office/drawing/2014/main" id="{9C232579-8A70-49ED-A7B4-E1400233AC47}"/>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b="10452"/>
          <a:stretch/>
        </p:blipFill>
        <p:spPr>
          <a:xfrm>
            <a:off x="-824" y="0"/>
            <a:ext cx="9144824" cy="6858000"/>
          </a:xfrm>
          <a:prstGeom prst="rect">
            <a:avLst/>
          </a:prstGeom>
        </p:spPr>
      </p:pic>
    </p:spTree>
    <p:extLst>
      <p:ext uri="{BB962C8B-B14F-4D97-AF65-F5344CB8AC3E}">
        <p14:creationId xmlns:p14="http://schemas.microsoft.com/office/powerpoint/2010/main" val="16966160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50" r:id="rId13"/>
    <p:sldLayoutId id="2147483651" r:id="rId14"/>
    <p:sldLayoutId id="2147483652" r:id="rId15"/>
    <p:sldLayoutId id="2147483653" r:id="rId16"/>
    <p:sldLayoutId id="2147483654" r:id="rId17"/>
    <p:sldLayoutId id="2147483656" r:id="rId18"/>
    <p:sldLayoutId id="2147483657" r:id="rId19"/>
    <p:sldLayoutId id="2147483658" r:id="rId20"/>
    <p:sldLayoutId id="2147483659" r:id="rId2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mailto:charlie.houmes@gmail.com" TargetMode="External"/><Relationship Id="rId7" Type="http://schemas.openxmlformats.org/officeDocument/2006/relationships/hyperlink" Target="mailto:safetyofficer.Shawna.war@gmail.com" TargetMode="Externa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hyperlink" Target="mailto:editor.cammie.war@gmail.com" TargetMode="External"/><Relationship Id="rId5" Type="http://schemas.openxmlformats.org/officeDocument/2006/relationships/hyperlink" Target="mailto:membership.michele.war@gmail.com" TargetMode="Externa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37.jp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hyperlink" Target="https://www.mcrider.com/4-steps-corner-motorcycle-like-pr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152400" y="2332969"/>
            <a:ext cx="5984697" cy="4154984"/>
          </a:xfrm>
          <a:prstGeom prst="rect">
            <a:avLst/>
          </a:prstGeom>
          <a:noFill/>
          <a:ln>
            <a:noFill/>
          </a:ln>
        </p:spPr>
        <p:txBody>
          <a:bodyPr wrap="square" rtlCol="0">
            <a:spAutoFit/>
          </a:bodyPr>
          <a:lstStyle/>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2. Words From </a:t>
            </a:r>
            <a:r>
              <a:rPr lang="en-US" sz="2400" dirty="0" err="1">
                <a:effectLst>
                  <a:glow rad="228600">
                    <a:schemeClr val="bg1">
                      <a:lumMod val="85000"/>
                      <a:alpha val="74000"/>
                    </a:schemeClr>
                  </a:glow>
                </a:effectLst>
                <a:latin typeface="Cavolini" panose="03000502040302020204" pitchFamily="66" charset="0"/>
                <a:cs typeface="Cavolini" panose="03000502040302020204" pitchFamily="66" charset="0"/>
              </a:rPr>
              <a:t>Lilyann</a:t>
            </a:r>
            <a:endPar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endParaRP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3. New Members of W.A.R.              </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4. Upcoming Events  </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5. W.A.R. Sponsored Events                                                 </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6. Featured Member/Rider </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7-8. Last Months Rides/Events</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9-11. About W.A.R.     </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12-13. Service Tech Tips </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14-15. Motorcycle Humor</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16-18. Riding tips (Safety Officer)</a:t>
            </a:r>
          </a:p>
          <a:p>
            <a:r>
              <a:rPr lang="en-US" sz="2400" dirty="0">
                <a:effectLst>
                  <a:glow rad="228600">
                    <a:schemeClr val="bg1">
                      <a:lumMod val="85000"/>
                      <a:alpha val="74000"/>
                    </a:schemeClr>
                  </a:glow>
                </a:effectLst>
                <a:latin typeface="Cavolini" panose="03000502040302020204" pitchFamily="66" charset="0"/>
                <a:cs typeface="Cavolini" panose="03000502040302020204" pitchFamily="66" charset="0"/>
              </a:rPr>
              <a:t>19. Helpful Links</a:t>
            </a:r>
          </a:p>
        </p:txBody>
      </p:sp>
      <p:sp>
        <p:nvSpPr>
          <p:cNvPr id="28" name="TextBox 27"/>
          <p:cNvSpPr txBox="1"/>
          <p:nvPr/>
        </p:nvSpPr>
        <p:spPr>
          <a:xfrm>
            <a:off x="4038600" y="1154333"/>
            <a:ext cx="3930039" cy="707886"/>
          </a:xfrm>
          <a:prstGeom prst="rect">
            <a:avLst/>
          </a:prstGeom>
          <a:noFill/>
        </p:spPr>
        <p:txBody>
          <a:bodyPr wrap="square" rtlCol="0">
            <a:spAutoFit/>
          </a:bodyPr>
          <a:lstStyle/>
          <a:p>
            <a:pPr algn="ctr"/>
            <a:r>
              <a:rPr lang="en-US" sz="4000" b="1" dirty="0">
                <a:ln>
                  <a:solidFill>
                    <a:srgbClr val="7D45C1"/>
                  </a:solidFill>
                </a:ln>
                <a:solidFill>
                  <a:srgbClr val="7030A0"/>
                </a:solidFill>
                <a:effectLst>
                  <a:glow rad="228600">
                    <a:schemeClr val="bg1">
                      <a:lumMod val="85000"/>
                      <a:alpha val="74000"/>
                    </a:schemeClr>
                  </a:glow>
                </a:effectLst>
                <a:latin typeface="Cavolini" panose="03000502040302020204" pitchFamily="66" charset="0"/>
                <a:cs typeface="Cavolini" panose="03000502040302020204" pitchFamily="66" charset="0"/>
              </a:rPr>
              <a:t>October 2020</a:t>
            </a:r>
          </a:p>
        </p:txBody>
      </p:sp>
      <p:pic>
        <p:nvPicPr>
          <p:cNvPr id="4" name="Picture 4">
            <a:extLst>
              <a:ext uri="{FF2B5EF4-FFF2-40B4-BE49-F238E27FC236}">
                <a16:creationId xmlns:a16="http://schemas.microsoft.com/office/drawing/2014/main" id="{E037A8B5-1BEE-1446-8085-1BBCDBC8C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2895600"/>
            <a:ext cx="2213430" cy="2213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11A36DC0-B424-4ACD-B66F-EB72F8868DCE}"/>
              </a:ext>
            </a:extLst>
          </p:cNvPr>
          <p:cNvSpPr txBox="1"/>
          <p:nvPr/>
        </p:nvSpPr>
        <p:spPr>
          <a:xfrm>
            <a:off x="228600" y="152400"/>
            <a:ext cx="7315199" cy="584775"/>
          </a:xfrm>
          <a:prstGeom prst="rect">
            <a:avLst/>
          </a:prstGeom>
          <a:noFill/>
        </p:spPr>
        <p:txBody>
          <a:bodyPr wrap="square" rtlCol="0">
            <a:spAutoFit/>
          </a:bodyPr>
          <a:lstStyle/>
          <a:p>
            <a:r>
              <a:rPr lang="en-US" sz="3200" b="1" dirty="0">
                <a:solidFill>
                  <a:srgbClr val="7030A0"/>
                </a:solidFill>
                <a:latin typeface="Cavolini" panose="03000502040302020204" pitchFamily="66" charset="0"/>
                <a:cs typeface="Cavolini" panose="03000502040302020204" pitchFamily="66" charset="0"/>
              </a:rPr>
              <a:t>Warrior Angel Riders Newsletter</a:t>
            </a:r>
          </a:p>
        </p:txBody>
      </p:sp>
      <p:sp>
        <p:nvSpPr>
          <p:cNvPr id="5" name="TextBox 4">
            <a:extLst>
              <a:ext uri="{FF2B5EF4-FFF2-40B4-BE49-F238E27FC236}">
                <a16:creationId xmlns:a16="http://schemas.microsoft.com/office/drawing/2014/main" id="{1C47B748-BCAF-49FB-BE01-4CB425BA2F4D}"/>
              </a:ext>
            </a:extLst>
          </p:cNvPr>
          <p:cNvSpPr txBox="1"/>
          <p:nvPr/>
        </p:nvSpPr>
        <p:spPr>
          <a:xfrm>
            <a:off x="762000" y="1809749"/>
            <a:ext cx="2057400" cy="523220"/>
          </a:xfrm>
          <a:prstGeom prst="rect">
            <a:avLst/>
          </a:prstGeom>
          <a:noFill/>
        </p:spPr>
        <p:txBody>
          <a:bodyPr wrap="square" rtlCol="0">
            <a:spAutoFit/>
          </a:bodyPr>
          <a:lstStyle/>
          <a:p>
            <a:r>
              <a:rPr lang="en-US" sz="2800" b="1" dirty="0">
                <a:solidFill>
                  <a:srgbClr val="7030A0"/>
                </a:solidFill>
                <a:latin typeface="Cavolini" panose="03000502040302020204" pitchFamily="66" charset="0"/>
                <a:cs typeface="Cavolini" panose="03000502040302020204" pitchFamily="66" charset="0"/>
              </a:rPr>
              <a:t>Contents:</a:t>
            </a:r>
          </a:p>
        </p:txBody>
      </p:sp>
    </p:spTree>
    <p:extLst>
      <p:ext uri="{BB962C8B-B14F-4D97-AF65-F5344CB8AC3E}">
        <p14:creationId xmlns:p14="http://schemas.microsoft.com/office/powerpoint/2010/main" val="252228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791989" y="1905000"/>
            <a:ext cx="1924502" cy="400110"/>
          </a:xfrm>
          <a:prstGeom prst="rect">
            <a:avLst/>
          </a:prstGeom>
          <a:noFill/>
        </p:spPr>
        <p:txBody>
          <a:bodyPr wrap="none" rtlCol="0">
            <a:spAutoFit/>
          </a:bodyPr>
          <a:lstStyle/>
          <a:p>
            <a:pPr algn="ctr"/>
            <a:r>
              <a:rPr lang="en-US" sz="2000" dirty="0">
                <a:solidFill>
                  <a:srgbClr val="0000FF"/>
                </a:solidFill>
                <a:effectLst>
                  <a:glow rad="228600">
                    <a:schemeClr val="bg1">
                      <a:lumMod val="85000"/>
                      <a:alpha val="74000"/>
                    </a:schemeClr>
                  </a:glow>
                </a:effectLst>
                <a:latin typeface="AR JULIAN" panose="02000000000000000000" pitchFamily="2" charset="0"/>
              </a:rPr>
              <a:t>W.A.R. Meetings</a:t>
            </a:r>
          </a:p>
        </p:txBody>
      </p:sp>
      <p:cxnSp>
        <p:nvCxnSpPr>
          <p:cNvPr id="7" name="Straight Connector 6"/>
          <p:cNvCxnSpPr/>
          <p:nvPr/>
        </p:nvCxnSpPr>
        <p:spPr>
          <a:xfrm>
            <a:off x="6019800" y="2133600"/>
            <a:ext cx="0" cy="4495800"/>
          </a:xfrm>
          <a:prstGeom prst="line">
            <a:avLst/>
          </a:prstGeom>
          <a:ln w="25400" cap="flat">
            <a:solidFill>
              <a:srgbClr val="FF00FF"/>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0400" y="2133600"/>
            <a:ext cx="0" cy="4495800"/>
          </a:xfrm>
          <a:prstGeom prst="line">
            <a:avLst/>
          </a:prstGeom>
          <a:ln w="25400" cap="flat">
            <a:solidFill>
              <a:srgbClr val="FF00FF"/>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302282"/>
            <a:ext cx="2971800" cy="1569660"/>
          </a:xfrm>
          <a:prstGeom prst="rect">
            <a:avLst/>
          </a:prstGeom>
          <a:solidFill>
            <a:schemeClr val="bg1">
              <a:lumMod val="85000"/>
              <a:alpha val="68000"/>
            </a:schemeClr>
          </a:solidFill>
        </p:spPr>
        <p:txBody>
          <a:bodyPr wrap="square">
            <a:spAutoFit/>
          </a:bodyPr>
          <a:lstStyle/>
          <a:p>
            <a:pPr algn="ctr"/>
            <a:r>
              <a:rPr lang="en-US" sz="1200" b="1" dirty="0"/>
              <a:t>Meetings held monthly.</a:t>
            </a:r>
          </a:p>
          <a:p>
            <a:pPr algn="ctr"/>
            <a:r>
              <a:rPr lang="en-US" sz="1200" b="1" dirty="0"/>
              <a:t>Socialization @ Elmer’s in Tacoma begins at 6:00 p.m. followed by the meeting at 7:00 p.m. You can simply attend the meeting or choose to eat and enjoy a beverage. The members of WAR run their own meetings and sponsor activities that ladies can participate in. </a:t>
            </a:r>
          </a:p>
        </p:txBody>
      </p:sp>
      <p:sp>
        <p:nvSpPr>
          <p:cNvPr id="16" name="Rectangle 15"/>
          <p:cNvSpPr/>
          <p:nvPr/>
        </p:nvSpPr>
        <p:spPr>
          <a:xfrm>
            <a:off x="6202363" y="4419600"/>
            <a:ext cx="2713037" cy="1077218"/>
          </a:xfrm>
          <a:prstGeom prst="rect">
            <a:avLst/>
          </a:prstGeom>
        </p:spPr>
        <p:txBody>
          <a:bodyPr wrap="square">
            <a:spAutoFit/>
          </a:bodyPr>
          <a:lstStyle/>
          <a:p>
            <a:r>
              <a:rPr lang="en-US" sz="1600" b="1" u="sng" dirty="0"/>
              <a:t>2020 W.A.R. Meeting Schedule</a:t>
            </a:r>
          </a:p>
          <a:p>
            <a:r>
              <a:rPr lang="en-US" sz="1600" b="1" dirty="0"/>
              <a:t> </a:t>
            </a:r>
          </a:p>
          <a:p>
            <a:pPr algn="ctr"/>
            <a:r>
              <a:rPr lang="en-US" sz="1600" b="1" dirty="0"/>
              <a:t>September 08</a:t>
            </a:r>
          </a:p>
        </p:txBody>
      </p:sp>
      <p:sp>
        <p:nvSpPr>
          <p:cNvPr id="18" name="Rectangle 17"/>
          <p:cNvSpPr/>
          <p:nvPr/>
        </p:nvSpPr>
        <p:spPr>
          <a:xfrm>
            <a:off x="126261" y="1806964"/>
            <a:ext cx="3048000" cy="938719"/>
          </a:xfrm>
          <a:prstGeom prst="rect">
            <a:avLst/>
          </a:prstGeom>
          <a:solidFill>
            <a:schemeClr val="bg1">
              <a:lumMod val="85000"/>
              <a:alpha val="68000"/>
            </a:schemeClr>
          </a:solidFill>
        </p:spPr>
        <p:txBody>
          <a:bodyPr wrap="square">
            <a:spAutoFit/>
          </a:bodyPr>
          <a:lstStyle/>
          <a:p>
            <a:r>
              <a:rPr lang="en-US" sz="1100" b="1" dirty="0"/>
              <a:t>If you have any questions about Ladies of W.A.R. or want to know when we have our meetings and events, please feel free to call </a:t>
            </a:r>
            <a:r>
              <a:rPr lang="en-US" sz="1100" b="1" dirty="0" err="1"/>
              <a:t>Lilyann</a:t>
            </a:r>
            <a:r>
              <a:rPr lang="en-US" sz="1100" b="1" dirty="0"/>
              <a:t> @253-325-2405 or email at</a:t>
            </a:r>
          </a:p>
          <a:p>
            <a:r>
              <a:rPr lang="en-US" sz="1100" u="sng" dirty="0">
                <a:solidFill>
                  <a:srgbClr val="0000FF"/>
                </a:solidFill>
              </a:rPr>
              <a:t>warriorangelriders@gmail.com</a:t>
            </a:r>
            <a:r>
              <a:rPr lang="en-US" sz="1100" b="1" dirty="0"/>
              <a:t>.</a:t>
            </a:r>
          </a:p>
        </p:txBody>
      </p:sp>
      <p:sp>
        <p:nvSpPr>
          <p:cNvPr id="23" name="TextBox 22"/>
          <p:cNvSpPr txBox="1"/>
          <p:nvPr/>
        </p:nvSpPr>
        <p:spPr>
          <a:xfrm>
            <a:off x="1361325" y="1360222"/>
            <a:ext cx="1670650" cy="400110"/>
          </a:xfrm>
          <a:prstGeom prst="rect">
            <a:avLst/>
          </a:prstGeom>
          <a:noFill/>
        </p:spPr>
        <p:txBody>
          <a:bodyPr wrap="none" rtlCol="0">
            <a:spAutoFit/>
          </a:bodyPr>
          <a:lstStyle/>
          <a:p>
            <a:pPr algn="ctr"/>
            <a:r>
              <a:rPr lang="en-US" sz="2000" dirty="0">
                <a:solidFill>
                  <a:srgbClr val="0000FF"/>
                </a:solidFill>
                <a:effectLst>
                  <a:glow rad="228600">
                    <a:schemeClr val="bg1">
                      <a:lumMod val="85000"/>
                      <a:alpha val="74000"/>
                    </a:schemeClr>
                  </a:glow>
                </a:effectLst>
                <a:latin typeface="AR JULIAN" panose="02000000000000000000" pitchFamily="2" charset="0"/>
              </a:rPr>
              <a:t>How To Join</a:t>
            </a:r>
          </a:p>
        </p:txBody>
      </p:sp>
      <p:sp>
        <p:nvSpPr>
          <p:cNvPr id="20" name="Rectangle 19"/>
          <p:cNvSpPr/>
          <p:nvPr/>
        </p:nvSpPr>
        <p:spPr>
          <a:xfrm>
            <a:off x="3306350" y="4576971"/>
            <a:ext cx="2590800" cy="2123658"/>
          </a:xfrm>
          <a:prstGeom prst="rect">
            <a:avLst/>
          </a:prstGeom>
          <a:solidFill>
            <a:schemeClr val="bg1">
              <a:lumMod val="85000"/>
              <a:alpha val="68000"/>
            </a:schemeClr>
          </a:solidFill>
        </p:spPr>
        <p:txBody>
          <a:bodyPr wrap="square">
            <a:spAutoFit/>
          </a:bodyPr>
          <a:lstStyle/>
          <a:p>
            <a:pPr algn="ctr"/>
            <a:r>
              <a:rPr lang="en-US" sz="1200" b="1" dirty="0"/>
              <a:t>WAR is a group</a:t>
            </a:r>
          </a:p>
          <a:p>
            <a:pPr algn="ctr"/>
            <a:r>
              <a:rPr lang="en-US" sz="1200" b="1" dirty="0"/>
              <a:t>of dedicated and talented women</a:t>
            </a:r>
          </a:p>
          <a:p>
            <a:pPr algn="ctr"/>
            <a:r>
              <a:rPr lang="en-US" sz="1200" b="1" dirty="0"/>
              <a:t>who love to get together,</a:t>
            </a:r>
          </a:p>
          <a:p>
            <a:pPr algn="ctr"/>
            <a:r>
              <a:rPr lang="en-US" sz="1200" b="1" dirty="0"/>
              <a:t>have fun, and ride. We are a</a:t>
            </a:r>
          </a:p>
          <a:p>
            <a:pPr algn="ctr"/>
            <a:r>
              <a:rPr lang="en-US" sz="1200" b="1" dirty="0"/>
              <a:t>very diverse group of women</a:t>
            </a:r>
          </a:p>
          <a:p>
            <a:pPr algn="ctr"/>
            <a:r>
              <a:rPr lang="en-US" sz="1200" b="1" dirty="0"/>
              <a:t>coming from different</a:t>
            </a:r>
          </a:p>
          <a:p>
            <a:pPr algn="ctr"/>
            <a:r>
              <a:rPr lang="en-US" sz="1200" b="1" dirty="0"/>
              <a:t>backgrounds who pull together</a:t>
            </a:r>
          </a:p>
          <a:p>
            <a:pPr algn="ctr"/>
            <a:r>
              <a:rPr lang="en-US" sz="1200" b="1" dirty="0"/>
              <a:t>to make our events</a:t>
            </a:r>
          </a:p>
          <a:p>
            <a:pPr algn="ctr"/>
            <a:r>
              <a:rPr lang="en-US" sz="1200" b="1" dirty="0"/>
              <a:t>successful and fun. This is</a:t>
            </a:r>
          </a:p>
          <a:p>
            <a:pPr algn="ctr"/>
            <a:r>
              <a:rPr lang="en-US" sz="1200" b="1" dirty="0"/>
              <a:t>where lasting friendships and</a:t>
            </a:r>
          </a:p>
          <a:p>
            <a:pPr algn="ctr"/>
            <a:r>
              <a:rPr lang="en-US" sz="1200" b="1" dirty="0"/>
              <a:t>memories are made.</a:t>
            </a:r>
          </a:p>
        </p:txBody>
      </p:sp>
      <p:sp>
        <p:nvSpPr>
          <p:cNvPr id="24" name="TextBox 23"/>
          <p:cNvSpPr txBox="1"/>
          <p:nvPr/>
        </p:nvSpPr>
        <p:spPr>
          <a:xfrm>
            <a:off x="3738196" y="1987093"/>
            <a:ext cx="1647182" cy="707886"/>
          </a:xfrm>
          <a:prstGeom prst="rect">
            <a:avLst/>
          </a:prstGeom>
          <a:noFill/>
        </p:spPr>
        <p:txBody>
          <a:bodyPr wrap="none" rtlCol="0">
            <a:spAutoFit/>
          </a:bodyPr>
          <a:lstStyle/>
          <a:p>
            <a:pPr algn="ctr"/>
            <a:r>
              <a:rPr lang="en-US" sz="2000" b="1" u="sng" dirty="0">
                <a:solidFill>
                  <a:srgbClr val="0000FF"/>
                </a:solidFill>
                <a:effectLst>
                  <a:glow rad="228600">
                    <a:schemeClr val="bg1">
                      <a:lumMod val="85000"/>
                      <a:alpha val="74000"/>
                    </a:schemeClr>
                  </a:glow>
                </a:effectLst>
                <a:latin typeface="AR JULIAN" panose="02000000000000000000" pitchFamily="2" charset="0"/>
              </a:rPr>
              <a:t>Director</a:t>
            </a:r>
          </a:p>
          <a:p>
            <a:pPr algn="ctr"/>
            <a:r>
              <a:rPr lang="en-US" sz="2000" b="1" dirty="0">
                <a:ln w="0">
                  <a:solidFill>
                    <a:schemeClr val="tx1"/>
                  </a:solidFill>
                </a:ln>
                <a:solidFill>
                  <a:srgbClr val="FF00FF"/>
                </a:solidFill>
                <a:effectLst>
                  <a:glow rad="228600">
                    <a:schemeClr val="bg1">
                      <a:lumMod val="85000"/>
                      <a:alpha val="74000"/>
                    </a:schemeClr>
                  </a:glow>
                </a:effectLst>
                <a:latin typeface="AR JULIAN" panose="02000000000000000000" pitchFamily="2" charset="0"/>
              </a:rPr>
              <a:t>Lilyann Lear</a:t>
            </a:r>
          </a:p>
        </p:txBody>
      </p:sp>
      <p:sp>
        <p:nvSpPr>
          <p:cNvPr id="25" name="TextBox 24"/>
          <p:cNvSpPr txBox="1"/>
          <p:nvPr/>
        </p:nvSpPr>
        <p:spPr>
          <a:xfrm>
            <a:off x="3655233" y="2993135"/>
            <a:ext cx="1956946" cy="646331"/>
          </a:xfrm>
          <a:prstGeom prst="rect">
            <a:avLst/>
          </a:prstGeom>
          <a:noFill/>
        </p:spPr>
        <p:txBody>
          <a:bodyPr wrap="none" rtlCol="0">
            <a:spAutoFit/>
          </a:bodyPr>
          <a:lstStyle/>
          <a:p>
            <a:pPr algn="ctr"/>
            <a:r>
              <a:rPr lang="en-US" u="sng" dirty="0">
                <a:solidFill>
                  <a:srgbClr val="0000FF"/>
                </a:solidFill>
                <a:effectLst>
                  <a:glow rad="228600">
                    <a:schemeClr val="bg1">
                      <a:lumMod val="85000"/>
                      <a:alpha val="74000"/>
                    </a:schemeClr>
                  </a:glow>
                </a:effectLst>
                <a:latin typeface="AR JULIAN" panose="02000000000000000000" pitchFamily="2" charset="0"/>
              </a:rPr>
              <a:t>Assistant Director</a:t>
            </a:r>
          </a:p>
          <a:p>
            <a:pPr algn="ctr"/>
            <a:r>
              <a:rPr lang="en-US" dirty="0">
                <a:solidFill>
                  <a:srgbClr val="FF00FF"/>
                </a:solidFill>
                <a:effectLst>
                  <a:glow rad="228600">
                    <a:schemeClr val="bg1">
                      <a:lumMod val="85000"/>
                      <a:alpha val="74000"/>
                    </a:schemeClr>
                  </a:glow>
                </a:effectLst>
                <a:latin typeface="AR JULIAN" panose="02000000000000000000" pitchFamily="2" charset="0"/>
              </a:rPr>
              <a:t>Charlie Houmes</a:t>
            </a:r>
          </a:p>
        </p:txBody>
      </p:sp>
      <p:pic>
        <p:nvPicPr>
          <p:cNvPr id="3" name="Picture 2">
            <a:extLst>
              <a:ext uri="{FF2B5EF4-FFF2-40B4-BE49-F238E27FC236}">
                <a16:creationId xmlns:a16="http://schemas.microsoft.com/office/drawing/2014/main" id="{FBDB40AD-201B-BC4F-9968-4F87A09DF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6979" y="345972"/>
            <a:ext cx="1392221" cy="139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a:extLst>
              <a:ext uri="{FF2B5EF4-FFF2-40B4-BE49-F238E27FC236}">
                <a16:creationId xmlns:a16="http://schemas.microsoft.com/office/drawing/2014/main" id="{4D3B6512-FED3-EC4B-923B-73040421E42A}"/>
              </a:ext>
            </a:extLst>
          </p:cNvPr>
          <p:cNvSpPr/>
          <p:nvPr/>
        </p:nvSpPr>
        <p:spPr>
          <a:xfrm>
            <a:off x="75788" y="3235404"/>
            <a:ext cx="3048000" cy="3524042"/>
          </a:xfrm>
          <a:prstGeom prst="rect">
            <a:avLst/>
          </a:prstGeom>
          <a:solidFill>
            <a:schemeClr val="bg1">
              <a:lumMod val="85000"/>
              <a:alpha val="68000"/>
            </a:schemeClr>
          </a:solidFill>
        </p:spPr>
        <p:txBody>
          <a:bodyPr wrap="square">
            <a:spAutoFit/>
          </a:bodyPr>
          <a:lstStyle/>
          <a:p>
            <a:r>
              <a:rPr lang="en-US" sz="1400" b="1" dirty="0"/>
              <a:t>History:</a:t>
            </a:r>
          </a:p>
          <a:p>
            <a:r>
              <a:rPr lang="en-US" sz="1100" b="1" dirty="0"/>
              <a:t>In 2017, we were on a group ride with some experienced riders; the ride started at a respectful pace until we hit the backroads. The guys love the twisty roads and took off! Understandably. And yes, there are gals who enjoy the spirited ride too. However, several gals were not at the same riding level and felt uncomfortable being pushed to ride faster than their guardian angel can fly.</a:t>
            </a:r>
          </a:p>
          <a:p>
            <a:endParaRPr lang="en-US" sz="1100" b="1" dirty="0"/>
          </a:p>
          <a:p>
            <a:r>
              <a:rPr lang="en-US" sz="1100" b="1" dirty="0"/>
              <a:t>Later several of us ladies got together for lunch, talked about the ride and asked ourselves, “what can we do to make sure we are riding within our group’s level, leaving no rider behind”. We discussed offering to be a mentor, helping to develop our riding skills, offering tips from our own riding experiences.</a:t>
            </a:r>
          </a:p>
          <a:p>
            <a:endParaRPr lang="en-US" sz="1100" b="1" dirty="0"/>
          </a:p>
          <a:p>
            <a:r>
              <a:rPr lang="en-US" sz="1100" b="1" i="1" dirty="0"/>
              <a:t>“Warrior Angel Riders (WAR)” was born!</a:t>
            </a:r>
          </a:p>
        </p:txBody>
      </p:sp>
      <p:pic>
        <p:nvPicPr>
          <p:cNvPr id="19" name="Picture 18">
            <a:extLst>
              <a:ext uri="{FF2B5EF4-FFF2-40B4-BE49-F238E27FC236}">
                <a16:creationId xmlns:a16="http://schemas.microsoft.com/office/drawing/2014/main" id="{952AFDAC-AB5B-4F12-9FF2-545C98462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72" y="98554"/>
            <a:ext cx="1392221" cy="139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ctangle 21">
            <a:extLst>
              <a:ext uri="{FF2B5EF4-FFF2-40B4-BE49-F238E27FC236}">
                <a16:creationId xmlns:a16="http://schemas.microsoft.com/office/drawing/2014/main" id="{179B9ACC-85C5-4CF5-AB6A-FDA475636F91}"/>
              </a:ext>
            </a:extLst>
          </p:cNvPr>
          <p:cNvSpPr/>
          <p:nvPr/>
        </p:nvSpPr>
        <p:spPr>
          <a:xfrm>
            <a:off x="6537650" y="5638800"/>
            <a:ext cx="2042461" cy="769441"/>
          </a:xfrm>
          <a:prstGeom prst="rect">
            <a:avLst/>
          </a:prstGeom>
        </p:spPr>
        <p:txBody>
          <a:bodyPr wrap="square">
            <a:spAutoFit/>
          </a:bodyPr>
          <a:lstStyle/>
          <a:p>
            <a:pPr algn="ctr"/>
            <a:r>
              <a:rPr lang="en-US" sz="2400" b="1" u="sng" dirty="0"/>
              <a:t>HOME BASE</a:t>
            </a:r>
          </a:p>
          <a:p>
            <a:pPr algn="ctr"/>
            <a:r>
              <a:rPr lang="en-US" sz="2000" b="1" dirty="0"/>
              <a:t>Tacoma</a:t>
            </a:r>
          </a:p>
        </p:txBody>
      </p:sp>
      <p:sp>
        <p:nvSpPr>
          <p:cNvPr id="2" name="TextBox 1">
            <a:extLst>
              <a:ext uri="{FF2B5EF4-FFF2-40B4-BE49-F238E27FC236}">
                <a16:creationId xmlns:a16="http://schemas.microsoft.com/office/drawing/2014/main" id="{84F5DF36-4643-4A99-9804-587C52B7C5FD}"/>
              </a:ext>
            </a:extLst>
          </p:cNvPr>
          <p:cNvSpPr txBox="1"/>
          <p:nvPr/>
        </p:nvSpPr>
        <p:spPr>
          <a:xfrm>
            <a:off x="2307226" y="464813"/>
            <a:ext cx="4605748"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More About W.A.R. :</a:t>
            </a:r>
          </a:p>
        </p:txBody>
      </p:sp>
      <p:sp>
        <p:nvSpPr>
          <p:cNvPr id="4" name="TextBox 3">
            <a:extLst>
              <a:ext uri="{FF2B5EF4-FFF2-40B4-BE49-F238E27FC236}">
                <a16:creationId xmlns:a16="http://schemas.microsoft.com/office/drawing/2014/main" id="{B905E7A0-CB8D-4EE5-9F50-9E914A48C4E5}"/>
              </a:ext>
            </a:extLst>
          </p:cNvPr>
          <p:cNvSpPr txBox="1"/>
          <p:nvPr/>
        </p:nvSpPr>
        <p:spPr>
          <a:xfrm>
            <a:off x="3767209" y="3695487"/>
            <a:ext cx="1903278" cy="646331"/>
          </a:xfrm>
          <a:prstGeom prst="rect">
            <a:avLst/>
          </a:prstGeom>
          <a:noFill/>
        </p:spPr>
        <p:txBody>
          <a:bodyPr wrap="none" rtlCol="0">
            <a:spAutoFit/>
          </a:bodyPr>
          <a:lstStyle/>
          <a:p>
            <a:pPr algn="ctr"/>
            <a:r>
              <a:rPr lang="en-US" u="sng" dirty="0">
                <a:solidFill>
                  <a:srgbClr val="0000FF"/>
                </a:solidFill>
              </a:rPr>
              <a:t>Assistant Director</a:t>
            </a:r>
          </a:p>
          <a:p>
            <a:pPr algn="ctr"/>
            <a:r>
              <a:rPr lang="en-US" dirty="0">
                <a:solidFill>
                  <a:srgbClr val="FF00FF"/>
                </a:solidFill>
              </a:rPr>
              <a:t>Gloria Padgett</a:t>
            </a:r>
          </a:p>
        </p:txBody>
      </p:sp>
    </p:spTree>
    <p:extLst>
      <p:ext uri="{BB962C8B-B14F-4D97-AF65-F5344CB8AC3E}">
        <p14:creationId xmlns:p14="http://schemas.microsoft.com/office/powerpoint/2010/main" val="1535473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12644" y="1371600"/>
            <a:ext cx="8918712" cy="4524315"/>
          </a:xfrm>
          <a:prstGeom prst="rect">
            <a:avLst/>
          </a:prstGeom>
          <a:solidFill>
            <a:schemeClr val="bg1">
              <a:alpha val="68000"/>
            </a:schemeClr>
          </a:solidFill>
        </p:spPr>
        <p:txBody>
          <a:bodyPr wrap="square" rtlCol="0">
            <a:spAutoFit/>
          </a:bodyPr>
          <a:lstStyle/>
          <a:p>
            <a:r>
              <a:rPr lang="en-US" sz="1600" b="1" u="sng" dirty="0">
                <a:latin typeface="Cavolini" panose="03000502040302020204" pitchFamily="66" charset="0"/>
                <a:cs typeface="Cavolini" panose="03000502040302020204" pitchFamily="66" charset="0"/>
              </a:rPr>
              <a:t>W.A.R. Officers</a:t>
            </a:r>
          </a:p>
          <a:p>
            <a:r>
              <a:rPr lang="en-US" sz="1600" b="1" dirty="0">
                <a:latin typeface="Cavolini" panose="03000502040302020204" pitchFamily="66" charset="0"/>
                <a:cs typeface="Cavolini" panose="03000502040302020204" pitchFamily="66" charset="0"/>
              </a:rPr>
              <a:t>Director- Lilyann “Pixel” Lear- </a:t>
            </a:r>
            <a:r>
              <a:rPr lang="en-US" sz="1600" u="sng" dirty="0">
                <a:solidFill>
                  <a:srgbClr val="0000FF"/>
                </a:solidFill>
                <a:latin typeface="Cavolini" panose="03000502040302020204" pitchFamily="66" charset="0"/>
                <a:cs typeface="Cavolini" panose="03000502040302020204" pitchFamily="66" charset="0"/>
              </a:rPr>
              <a:t>warriorangelriders@gmail.com</a:t>
            </a:r>
            <a:r>
              <a:rPr lang="en-US" sz="1600" dirty="0">
                <a:solidFill>
                  <a:srgbClr val="0000FF"/>
                </a:solidFill>
                <a:latin typeface="Cavolini" panose="03000502040302020204" pitchFamily="66" charset="0"/>
                <a:cs typeface="Cavolini" panose="03000502040302020204" pitchFamily="66" charset="0"/>
              </a:rPr>
              <a:t> </a:t>
            </a:r>
            <a:endParaRPr lang="en-US" sz="1600"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Assistant Director- Charlie “Angel” Houmes- </a:t>
            </a:r>
            <a:r>
              <a:rPr lang="en-US" sz="1600" dirty="0">
                <a:latin typeface="Cavolini" panose="03000502040302020204" pitchFamily="66" charset="0"/>
                <a:cs typeface="Cavolini" panose="03000502040302020204" pitchFamily="66" charset="0"/>
                <a:hlinkClick r:id="rId3"/>
              </a:rPr>
              <a:t>charlie.houmes@gmail.com</a:t>
            </a:r>
            <a:endParaRPr lang="en-US" sz="1600"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Assistant Director-</a:t>
            </a:r>
            <a:r>
              <a:rPr lang="en-US" sz="1600" dirty="0">
                <a:latin typeface="Cavolini" panose="03000502040302020204" pitchFamily="66" charset="0"/>
                <a:cs typeface="Cavolini" panose="03000502040302020204" pitchFamily="66" charset="0"/>
              </a:rPr>
              <a:t> </a:t>
            </a:r>
            <a:r>
              <a:rPr lang="en-US" sz="1600" b="1" dirty="0">
                <a:latin typeface="Cavolini" panose="03000502040302020204" pitchFamily="66" charset="0"/>
                <a:cs typeface="Cavolini" panose="03000502040302020204" pitchFamily="66" charset="0"/>
              </a:rPr>
              <a:t>Gloria “Fireball” Padgett- </a:t>
            </a:r>
            <a:r>
              <a:rPr lang="en-US" sz="1600" dirty="0">
                <a:latin typeface="Cavolini" panose="03000502040302020204" pitchFamily="66" charset="0"/>
                <a:cs typeface="Cavolini" panose="03000502040302020204" pitchFamily="66" charset="0"/>
                <a:hlinkClick r:id="rId4"/>
              </a:rPr>
              <a:t>organizer.gloria.war@gmail.com</a:t>
            </a:r>
            <a:r>
              <a:rPr lang="en-US" sz="1600" dirty="0">
                <a:latin typeface="Cavolini" panose="03000502040302020204" pitchFamily="66" charset="0"/>
                <a:cs typeface="Cavolini" panose="03000502040302020204" pitchFamily="66" charset="0"/>
              </a:rPr>
              <a:t> </a:t>
            </a:r>
          </a:p>
          <a:p>
            <a:r>
              <a:rPr lang="en-US" sz="1600" b="1" dirty="0">
                <a:latin typeface="Cavolini" panose="03000502040302020204" pitchFamily="66" charset="0"/>
                <a:cs typeface="Cavolini" panose="03000502040302020204" pitchFamily="66" charset="0"/>
              </a:rPr>
              <a:t>Treasurer- Rachel “Girl Scout” </a:t>
            </a:r>
            <a:r>
              <a:rPr lang="en-US" sz="1600" b="1" dirty="0" err="1">
                <a:latin typeface="Cavolini" panose="03000502040302020204" pitchFamily="66" charset="0"/>
                <a:cs typeface="Cavolini" panose="03000502040302020204" pitchFamily="66" charset="0"/>
              </a:rPr>
              <a:t>Stepner</a:t>
            </a:r>
            <a:r>
              <a:rPr lang="en-US" sz="1600" b="1" dirty="0">
                <a:latin typeface="Cavolini" panose="03000502040302020204" pitchFamily="66" charset="0"/>
                <a:cs typeface="Cavolini" panose="03000502040302020204" pitchFamily="66" charset="0"/>
              </a:rPr>
              <a:t>- </a:t>
            </a:r>
            <a:r>
              <a:rPr lang="en-US" sz="1600" dirty="0">
                <a:latin typeface="Cavolini" panose="03000502040302020204" pitchFamily="66" charset="0"/>
                <a:cs typeface="Cavolini" panose="03000502040302020204" pitchFamily="66" charset="0"/>
                <a:hlinkClick r:id="rId4"/>
              </a:rPr>
              <a:t>treasurer.rachel.war@gmail.com</a:t>
            </a:r>
            <a:r>
              <a:rPr lang="en-US" sz="1600" b="1" dirty="0">
                <a:latin typeface="Cavolini" panose="03000502040302020204" pitchFamily="66" charset="0"/>
                <a:cs typeface="Cavolini" panose="03000502040302020204" pitchFamily="66" charset="0"/>
              </a:rPr>
              <a:t> </a:t>
            </a:r>
            <a:endParaRPr lang="en-US" sz="1600" u="sng" dirty="0">
              <a:solidFill>
                <a:srgbClr val="0000FF"/>
              </a:solidFill>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Secretary-  Rachael Rollins- </a:t>
            </a:r>
            <a:r>
              <a:rPr lang="en-US" sz="1600" dirty="0">
                <a:latin typeface="Cavolini" panose="03000502040302020204" pitchFamily="66" charset="0"/>
                <a:cs typeface="Cavolini" panose="03000502040302020204" pitchFamily="66" charset="0"/>
                <a:hlinkClick r:id="rId4"/>
              </a:rPr>
              <a:t>secretary.rachael.war@gmail.com</a:t>
            </a:r>
            <a:endParaRPr lang="en-US" sz="1600" u="sng" dirty="0">
              <a:solidFill>
                <a:srgbClr val="0000FF"/>
              </a:solidFill>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Membership Officer- </a:t>
            </a:r>
            <a:r>
              <a:rPr lang="fr-FR" sz="1600" b="1" dirty="0">
                <a:latin typeface="Cavolini" panose="03000502040302020204" pitchFamily="66" charset="0"/>
                <a:cs typeface="Cavolini" panose="03000502040302020204" pitchFamily="66" charset="0"/>
              </a:rPr>
              <a:t>Michèle “</a:t>
            </a:r>
            <a:r>
              <a:rPr lang="fr-FR" sz="1600" b="1" dirty="0" err="1">
                <a:latin typeface="Cavolini" panose="03000502040302020204" pitchFamily="66" charset="0"/>
                <a:cs typeface="Cavolini" panose="03000502040302020204" pitchFamily="66" charset="0"/>
              </a:rPr>
              <a:t>Stitch</a:t>
            </a:r>
            <a:r>
              <a:rPr lang="fr-FR" sz="1600" b="1" dirty="0">
                <a:latin typeface="Cavolini" panose="03000502040302020204" pitchFamily="66" charset="0"/>
                <a:cs typeface="Cavolini" panose="03000502040302020204" pitchFamily="66" charset="0"/>
              </a:rPr>
              <a:t>” Courvoisier - </a:t>
            </a:r>
            <a:r>
              <a:rPr lang="fr-FR" sz="1600" dirty="0">
                <a:latin typeface="Cavolini" panose="03000502040302020204" pitchFamily="66" charset="0"/>
                <a:cs typeface="Cavolini" panose="03000502040302020204" pitchFamily="66" charset="0"/>
                <a:hlinkClick r:id="rId5"/>
              </a:rPr>
              <a:t>membership.michele.war@gmail.com</a:t>
            </a:r>
            <a:endParaRPr lang="en-US" sz="1600" b="1"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Activities Officer-</a:t>
            </a:r>
            <a:endParaRPr lang="en-US" sz="1600"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Editor- Cammie “Boots” Wood – </a:t>
            </a:r>
            <a:r>
              <a:rPr lang="en-US" sz="1600" dirty="0">
                <a:latin typeface="Cavolini" panose="03000502040302020204" pitchFamily="66" charset="0"/>
                <a:cs typeface="Cavolini" panose="03000502040302020204" pitchFamily="66" charset="0"/>
                <a:hlinkClick r:id="rId6"/>
              </a:rPr>
              <a:t>editor.cammie.war@gmail.com</a:t>
            </a:r>
            <a:endParaRPr lang="en-US" sz="1600"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Photographer- </a:t>
            </a:r>
          </a:p>
          <a:p>
            <a:r>
              <a:rPr lang="en-US" sz="1600" b="1" dirty="0">
                <a:latin typeface="Cavolini" panose="03000502040302020204" pitchFamily="66" charset="0"/>
                <a:cs typeface="Cavolini" panose="03000502040302020204" pitchFamily="66" charset="0"/>
              </a:rPr>
              <a:t>Safety Officer- Shawna “Thunder” Chisholm- </a:t>
            </a:r>
            <a:r>
              <a:rPr lang="en-US" sz="1600" dirty="0">
                <a:latin typeface="Cavolini" panose="03000502040302020204" pitchFamily="66" charset="0"/>
                <a:cs typeface="Cavolini" panose="03000502040302020204" pitchFamily="66" charset="0"/>
                <a:hlinkClick r:id="rId7"/>
              </a:rPr>
              <a:t>safetyofficer.Shawna.war@gmail.com</a:t>
            </a:r>
            <a:endParaRPr lang="en-US" sz="1600" dirty="0">
              <a:latin typeface="Cavolini" panose="03000502040302020204" pitchFamily="66" charset="0"/>
              <a:cs typeface="Cavolini" panose="03000502040302020204" pitchFamily="66" charset="0"/>
            </a:endParaRPr>
          </a:p>
          <a:p>
            <a:endParaRPr lang="en-US" sz="1600" b="1" dirty="0">
              <a:latin typeface="Cavolini" panose="03000502040302020204" pitchFamily="66" charset="0"/>
              <a:cs typeface="Cavolini" panose="03000502040302020204" pitchFamily="66" charset="0"/>
            </a:endParaRPr>
          </a:p>
          <a:p>
            <a:r>
              <a:rPr lang="en-US" sz="1600" b="1" u="sng" dirty="0">
                <a:latin typeface="Cavolini" panose="03000502040302020204" pitchFamily="66" charset="0"/>
                <a:cs typeface="Cavolini" panose="03000502040302020204" pitchFamily="66" charset="0"/>
              </a:rPr>
              <a:t>Road Captains</a:t>
            </a:r>
          </a:p>
          <a:p>
            <a:r>
              <a:rPr lang="en-US" sz="1600" b="1" dirty="0">
                <a:latin typeface="Cavolini" panose="03000502040302020204" pitchFamily="66" charset="0"/>
                <a:cs typeface="Cavolini" panose="03000502040302020204" pitchFamily="66" charset="0"/>
              </a:rPr>
              <a:t>     Road Captain- Tracy “Switchback” Cutler - </a:t>
            </a:r>
            <a:r>
              <a:rPr lang="en-US" sz="1600" dirty="0">
                <a:latin typeface="Cavolini" panose="03000502040302020204" pitchFamily="66" charset="0"/>
                <a:cs typeface="Cavolini" panose="03000502040302020204" pitchFamily="66" charset="0"/>
                <a:hlinkClick r:id="rId4"/>
              </a:rPr>
              <a:t>roadcaptain.tracy.war@gmail.com</a:t>
            </a:r>
            <a:endParaRPr lang="en-US" sz="1600" dirty="0">
              <a:solidFill>
                <a:schemeClr val="accent1">
                  <a:lumMod val="75000"/>
                </a:schemeClr>
              </a:solidFill>
              <a:latin typeface="Cavolini" panose="03000502040302020204" pitchFamily="66" charset="0"/>
              <a:cs typeface="Cavolini" panose="03000502040302020204" pitchFamily="66" charset="0"/>
            </a:endParaRPr>
          </a:p>
          <a:p>
            <a:r>
              <a:rPr lang="en-US" sz="1600" b="1" dirty="0">
                <a:solidFill>
                  <a:schemeClr val="accent1">
                    <a:lumMod val="75000"/>
                  </a:schemeClr>
                </a:solidFill>
                <a:latin typeface="Cavolini" panose="03000502040302020204" pitchFamily="66" charset="0"/>
                <a:cs typeface="Cavolini" panose="03000502040302020204" pitchFamily="66" charset="0"/>
              </a:rPr>
              <a:t>     </a:t>
            </a:r>
            <a:r>
              <a:rPr lang="en-US" sz="1600" b="1" dirty="0">
                <a:latin typeface="Cavolini" panose="03000502040302020204" pitchFamily="66" charset="0"/>
                <a:cs typeface="Cavolini" panose="03000502040302020204" pitchFamily="66" charset="0"/>
              </a:rPr>
              <a:t>Road Captain- Sandy “Badass” Knab-</a:t>
            </a:r>
            <a:r>
              <a:rPr lang="en-US" sz="1600" b="1" dirty="0">
                <a:solidFill>
                  <a:srgbClr val="0000FF"/>
                </a:solidFill>
                <a:latin typeface="Cavolini" panose="03000502040302020204" pitchFamily="66" charset="0"/>
                <a:cs typeface="Cavolini" panose="03000502040302020204" pitchFamily="66" charset="0"/>
              </a:rPr>
              <a:t>     </a:t>
            </a:r>
            <a:endParaRPr lang="en-US" sz="1600" dirty="0">
              <a:solidFill>
                <a:srgbClr val="0000FF"/>
              </a:solidFill>
              <a:latin typeface="Cavolini" panose="03000502040302020204" pitchFamily="66" charset="0"/>
              <a:cs typeface="Cavolini" panose="03000502040302020204" pitchFamily="66" charset="0"/>
            </a:endParaRPr>
          </a:p>
        </p:txBody>
      </p:sp>
      <p:pic>
        <p:nvPicPr>
          <p:cNvPr id="4" name="Picture 3">
            <a:extLst>
              <a:ext uri="{FF2B5EF4-FFF2-40B4-BE49-F238E27FC236}">
                <a16:creationId xmlns:a16="http://schemas.microsoft.com/office/drawing/2014/main" id="{00AE2583-1AAC-2A40-A3A7-B199787CFC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2199" y="139337"/>
            <a:ext cx="1392221" cy="139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51D6D96A-59B2-4AD4-9175-1B688D6D07E6}"/>
              </a:ext>
            </a:extLst>
          </p:cNvPr>
          <p:cNvSpPr txBox="1"/>
          <p:nvPr/>
        </p:nvSpPr>
        <p:spPr>
          <a:xfrm>
            <a:off x="1371600" y="459732"/>
            <a:ext cx="3874779"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W.A.R. Contacts:</a:t>
            </a:r>
          </a:p>
        </p:txBody>
      </p:sp>
    </p:spTree>
    <p:extLst>
      <p:ext uri="{BB962C8B-B14F-4D97-AF65-F5344CB8AC3E}">
        <p14:creationId xmlns:p14="http://schemas.microsoft.com/office/powerpoint/2010/main" val="87516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57B3D-6CD8-4CB4-AAA5-560242737F26}"/>
              </a:ext>
            </a:extLst>
          </p:cNvPr>
          <p:cNvSpPr/>
          <p:nvPr/>
        </p:nvSpPr>
        <p:spPr>
          <a:xfrm>
            <a:off x="152400" y="1644908"/>
            <a:ext cx="8868770" cy="5047536"/>
          </a:xfrm>
          <a:prstGeom prst="rect">
            <a:avLst/>
          </a:prstGeom>
          <a:solidFill>
            <a:schemeClr val="bg1">
              <a:lumMod val="85000"/>
              <a:alpha val="68000"/>
            </a:schemeClr>
          </a:solidFill>
        </p:spPr>
        <p:txBody>
          <a:bodyPr wrap="square">
            <a:spAutoFit/>
          </a:bodyPr>
          <a:lstStyle/>
          <a:p>
            <a:pPr fontAlgn="base"/>
            <a:r>
              <a:rPr lang="en-US" sz="1400" dirty="0">
                <a:solidFill>
                  <a:srgbClr val="333333"/>
                </a:solidFill>
                <a:latin typeface="Cavolini" panose="03000502040302020204" pitchFamily="66" charset="0"/>
                <a:cs typeface="Cavolini" panose="03000502040302020204" pitchFamily="66" charset="0"/>
              </a:rPr>
              <a:t>If you value safety, there are some things you should check yourself on a regular basis. Routine maintenance is important but pre-ride inspections and regular safety checks should be done between service intervals. If you don’t have an owner’s manual with specs on your motorcycle, try to get one. If you can’t find your owners manual or if it is lacking specifications, you may want to consider purchasing a service manual for reference. Factory manuals can be very expensive, but there are generic manuals available at most motorcycle shops and bookstores that will have the information you need for your bike.</a:t>
            </a:r>
          </a:p>
          <a:p>
            <a:pPr fontAlgn="base"/>
            <a:r>
              <a:rPr lang="en-US" sz="1400" dirty="0">
                <a:solidFill>
                  <a:srgbClr val="333333"/>
                </a:solidFill>
                <a:latin typeface="Cavolini" panose="03000502040302020204" pitchFamily="66" charset="0"/>
                <a:cs typeface="Cavolini" panose="03000502040302020204" pitchFamily="66" charset="0"/>
              </a:rPr>
              <a:t>You should always have the manufacturer’s recommended regular services performed, but the following are things the operator should do between services.</a:t>
            </a:r>
          </a:p>
          <a:p>
            <a:pPr fontAlgn="base"/>
            <a:endParaRPr lang="en-US" sz="1400" dirty="0">
              <a:solidFill>
                <a:srgbClr val="333333"/>
              </a:solidFill>
              <a:latin typeface="Cavolini" panose="03000502040302020204" pitchFamily="66" charset="0"/>
              <a:cs typeface="Cavolini" panose="03000502040302020204" pitchFamily="66" charset="0"/>
            </a:endParaRPr>
          </a:p>
          <a:p>
            <a:pPr fontAlgn="base"/>
            <a:r>
              <a:rPr lang="en-US" sz="1400" b="1" dirty="0">
                <a:solidFill>
                  <a:srgbClr val="333333"/>
                </a:solidFill>
                <a:latin typeface="Cavolini" panose="03000502040302020204" pitchFamily="66" charset="0"/>
                <a:cs typeface="Cavolini" panose="03000502040302020204" pitchFamily="66" charset="0"/>
              </a:rPr>
              <a:t>Things you should check before every ride:</a:t>
            </a:r>
          </a:p>
          <a:p>
            <a:pPr fontAlgn="base"/>
            <a:endParaRPr lang="en-US" sz="1400" dirty="0">
              <a:solidFill>
                <a:srgbClr val="333333"/>
              </a:solidFill>
              <a:latin typeface="Cavolini" panose="03000502040302020204" pitchFamily="66" charset="0"/>
              <a:cs typeface="Cavolini" panose="03000502040302020204" pitchFamily="66" charset="0"/>
            </a:endParaRPr>
          </a:p>
          <a:p>
            <a:pPr fontAlgn="base"/>
            <a:r>
              <a:rPr lang="en-US" sz="1400" b="1" dirty="0">
                <a:solidFill>
                  <a:srgbClr val="333333"/>
                </a:solidFill>
                <a:latin typeface="Cavolini" panose="03000502040302020204" pitchFamily="66" charset="0"/>
                <a:cs typeface="Cavolini" panose="03000502040302020204" pitchFamily="66" charset="0"/>
              </a:rPr>
              <a:t>Tires and Tire pressure</a:t>
            </a:r>
            <a:r>
              <a:rPr lang="en-US" sz="1400" dirty="0">
                <a:solidFill>
                  <a:srgbClr val="333333"/>
                </a:solidFill>
                <a:latin typeface="Cavolini" panose="03000502040302020204" pitchFamily="66" charset="0"/>
                <a:cs typeface="Cavolini" panose="03000502040302020204" pitchFamily="66" charset="0"/>
              </a:rPr>
              <a:t> – Make sure both the tires are in good condition. Look for uneven tread wear or damage. You should have a good tire gauge and check that the tires are inflated to specifications. (</a:t>
            </a:r>
            <a:r>
              <a:rPr lang="en-US" sz="1400" b="1" dirty="0">
                <a:solidFill>
                  <a:srgbClr val="333333"/>
                </a:solidFill>
                <a:latin typeface="Cavolini" panose="03000502040302020204" pitchFamily="66" charset="0"/>
                <a:cs typeface="Cavolini" panose="03000502040302020204" pitchFamily="66" charset="0"/>
              </a:rPr>
              <a:t>Note: Because your tires may not be the same brand as the ones that were originally on the motorcycle check the max pressure inscribed on the sidewall of the tire, NOT the numbers listed in the Owner’s Manual or the sticker on the frame</a:t>
            </a:r>
            <a:r>
              <a:rPr lang="en-US" sz="1400" dirty="0">
                <a:solidFill>
                  <a:srgbClr val="333333"/>
                </a:solidFill>
                <a:latin typeface="Cavolini" panose="03000502040302020204" pitchFamily="66" charset="0"/>
                <a:cs typeface="Cavolini" panose="03000502040302020204" pitchFamily="66" charset="0"/>
              </a:rPr>
              <a:t>.) Remember that the tire pressure should be checked and adjusted when the tires are “cold” aka ambient air temperature. Tire pressures will rise 10% or more when they reach operating temperature. Don’t trust gas station pump air gauges they are often inaccurate; use a good hand-held air gauge. And check the tire pressure regularly. Tires will loose air over time; as much as 5 psi per week.</a:t>
            </a:r>
          </a:p>
        </p:txBody>
      </p:sp>
      <p:sp>
        <p:nvSpPr>
          <p:cNvPr id="4" name="TextBox 3">
            <a:extLst>
              <a:ext uri="{FF2B5EF4-FFF2-40B4-BE49-F238E27FC236}">
                <a16:creationId xmlns:a16="http://schemas.microsoft.com/office/drawing/2014/main" id="{559DB29F-62EA-49B7-BBE7-675FEC45B5F3}"/>
              </a:ext>
            </a:extLst>
          </p:cNvPr>
          <p:cNvSpPr txBox="1"/>
          <p:nvPr/>
        </p:nvSpPr>
        <p:spPr>
          <a:xfrm>
            <a:off x="152400" y="1230868"/>
            <a:ext cx="6093335" cy="369332"/>
          </a:xfrm>
          <a:prstGeom prst="rect">
            <a:avLst/>
          </a:prstGeom>
          <a:noFill/>
        </p:spPr>
        <p:txBody>
          <a:bodyPr wrap="none" rtlCol="0">
            <a:spAutoFit/>
          </a:bodyPr>
          <a:lstStyle/>
          <a:p>
            <a:pPr fontAlgn="base"/>
            <a:r>
              <a:rPr lang="en-US" b="1" dirty="0">
                <a:solidFill>
                  <a:srgbClr val="000000"/>
                </a:solidFill>
                <a:latin typeface="Cavolini" panose="03000502040302020204" pitchFamily="66" charset="0"/>
                <a:cs typeface="Cavolini" panose="03000502040302020204" pitchFamily="66" charset="0"/>
              </a:rPr>
              <a:t>Regular Rider Maintenance For Your Motorcycle</a:t>
            </a:r>
          </a:p>
        </p:txBody>
      </p:sp>
      <p:sp>
        <p:nvSpPr>
          <p:cNvPr id="5" name="TextBox 4">
            <a:extLst>
              <a:ext uri="{FF2B5EF4-FFF2-40B4-BE49-F238E27FC236}">
                <a16:creationId xmlns:a16="http://schemas.microsoft.com/office/drawing/2014/main" id="{D4370FCB-C70F-4399-BEAB-19DF230281BD}"/>
              </a:ext>
            </a:extLst>
          </p:cNvPr>
          <p:cNvSpPr txBox="1"/>
          <p:nvPr/>
        </p:nvSpPr>
        <p:spPr>
          <a:xfrm>
            <a:off x="2667000" y="331352"/>
            <a:ext cx="4025461"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Service Tech Tips:</a:t>
            </a:r>
          </a:p>
        </p:txBody>
      </p:sp>
    </p:spTree>
    <p:extLst>
      <p:ext uri="{BB962C8B-B14F-4D97-AF65-F5344CB8AC3E}">
        <p14:creationId xmlns:p14="http://schemas.microsoft.com/office/powerpoint/2010/main" val="332782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3350" y="1868031"/>
            <a:ext cx="8877299" cy="4832092"/>
          </a:xfrm>
          <a:prstGeom prst="rect">
            <a:avLst/>
          </a:prstGeom>
          <a:solidFill>
            <a:schemeClr val="bg1">
              <a:lumMod val="85000"/>
              <a:alpha val="68000"/>
            </a:schemeClr>
          </a:solid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rPr>
              <a:t>Oil level</a:t>
            </a:r>
            <a:r>
              <a:rPr kumimoji="0" lang="en-US" sz="1400" b="0"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rPr>
              <a:t> – Check the oil as per manual with the bike on a level ground.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rPr>
              <a:t>Brakes</a:t>
            </a:r>
            <a:r>
              <a:rPr kumimoji="0" lang="en-US" sz="1400" b="0"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rPr>
              <a:t> – Make sure the brakes are functioning properly.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400" b="1" dirty="0">
              <a:solidFill>
                <a:srgbClr val="333333"/>
              </a:solidFill>
              <a:latin typeface="Cavolini" panose="03000502040302020204" pitchFamily="66" charset="0"/>
              <a:cs typeface="Cavolini" panose="03000502040302020204" pitchFamily="66"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rPr>
              <a:t>Lights</a:t>
            </a:r>
            <a:r>
              <a:rPr kumimoji="0" lang="en-US" sz="1400" b="0" i="0" u="none" strike="noStrike" kern="1200" cap="none" spc="0" normalizeH="0" baseline="0" noProof="0" dirty="0">
                <a:ln>
                  <a:noFill/>
                </a:ln>
                <a:solidFill>
                  <a:srgbClr val="333333"/>
                </a:solidFill>
                <a:effectLst/>
                <a:uLnTx/>
                <a:uFillTx/>
                <a:latin typeface="Cavolini" panose="03000502040302020204" pitchFamily="66" charset="0"/>
                <a:ea typeface="+mn-ea"/>
                <a:cs typeface="Cavolini" panose="03000502040302020204" pitchFamily="66" charset="0"/>
              </a:rPr>
              <a:t> – All lights should be checked; high and low beam, turn signals, running lights and brake light (check both front and rear brake lever activation).</a:t>
            </a:r>
          </a:p>
          <a:p>
            <a:pPr lvl="0" fontAlgn="base"/>
            <a:endParaRPr lang="en-US" sz="1400" b="1" dirty="0">
              <a:solidFill>
                <a:srgbClr val="333333"/>
              </a:solidFill>
              <a:latin typeface="inherit"/>
            </a:endParaRPr>
          </a:p>
          <a:p>
            <a:pPr lvl="0" fontAlgn="base"/>
            <a:r>
              <a:rPr lang="en-US" sz="1400" b="1" dirty="0">
                <a:solidFill>
                  <a:srgbClr val="333333"/>
                </a:solidFill>
                <a:latin typeface="Cavolini" panose="03000502040302020204" pitchFamily="66" charset="0"/>
                <a:cs typeface="Cavolini" panose="03000502040302020204" pitchFamily="66" charset="0"/>
              </a:rPr>
              <a:t>Chain or Belt</a:t>
            </a:r>
            <a:r>
              <a:rPr lang="en-US" sz="1400" dirty="0">
                <a:solidFill>
                  <a:srgbClr val="333333"/>
                </a:solidFill>
                <a:latin typeface="Cavolini" panose="03000502040302020204" pitchFamily="66" charset="0"/>
                <a:cs typeface="Cavolini" panose="03000502040302020204" pitchFamily="66" charset="0"/>
              </a:rPr>
              <a:t> – Check the tension of the belt or chain. Look for damage on belts and make sure chains are well lubricated.</a:t>
            </a:r>
          </a:p>
          <a:p>
            <a:pPr lvl="0" fontAlgn="base"/>
            <a:endParaRPr lang="en-US" sz="1400" b="1" dirty="0">
              <a:solidFill>
                <a:srgbClr val="333333"/>
              </a:solidFill>
              <a:latin typeface="Cavolini" panose="03000502040302020204" pitchFamily="66" charset="0"/>
              <a:cs typeface="Cavolini" panose="03000502040302020204" pitchFamily="66" charset="0"/>
            </a:endParaRPr>
          </a:p>
          <a:p>
            <a:pPr lvl="0" fontAlgn="base"/>
            <a:r>
              <a:rPr lang="en-US" sz="1400" b="1" dirty="0">
                <a:solidFill>
                  <a:srgbClr val="333333"/>
                </a:solidFill>
                <a:latin typeface="Cavolini" panose="03000502040302020204" pitchFamily="66" charset="0"/>
                <a:cs typeface="Cavolini" panose="03000502040302020204" pitchFamily="66" charset="0"/>
              </a:rPr>
              <a:t>Things to check periodically on your motorcycle </a:t>
            </a:r>
            <a:endParaRPr lang="en-US" sz="1400" dirty="0">
              <a:solidFill>
                <a:srgbClr val="333333"/>
              </a:solidFill>
              <a:latin typeface="Cavolini" panose="03000502040302020204" pitchFamily="66" charset="0"/>
              <a:cs typeface="Cavolini" panose="03000502040302020204" pitchFamily="66" charset="0"/>
            </a:endParaRPr>
          </a:p>
          <a:p>
            <a:pPr lvl="0" fontAlgn="base"/>
            <a:r>
              <a:rPr lang="en-US" sz="1400" b="1" dirty="0">
                <a:solidFill>
                  <a:srgbClr val="333333"/>
                </a:solidFill>
                <a:latin typeface="Cavolini" panose="03000502040302020204" pitchFamily="66" charset="0"/>
                <a:cs typeface="Cavolini" panose="03000502040302020204" pitchFamily="66" charset="0"/>
              </a:rPr>
              <a:t>Battery</a:t>
            </a:r>
            <a:r>
              <a:rPr lang="en-US" sz="1400" dirty="0">
                <a:solidFill>
                  <a:srgbClr val="333333"/>
                </a:solidFill>
                <a:latin typeface="Cavolini" panose="03000502040302020204" pitchFamily="66" charset="0"/>
                <a:cs typeface="Cavolini" panose="03000502040302020204" pitchFamily="66" charset="0"/>
              </a:rPr>
              <a:t> – Make sure battery connections are tight and free of corrosion. Also check the electrolyte level on conventional batteries.</a:t>
            </a:r>
          </a:p>
          <a:p>
            <a:pPr lvl="0" fontAlgn="base"/>
            <a:endParaRPr lang="en-US" sz="1400" b="1" dirty="0">
              <a:solidFill>
                <a:srgbClr val="333333"/>
              </a:solidFill>
              <a:latin typeface="Cavolini" panose="03000502040302020204" pitchFamily="66" charset="0"/>
              <a:cs typeface="Cavolini" panose="03000502040302020204" pitchFamily="66" charset="0"/>
            </a:endParaRPr>
          </a:p>
          <a:p>
            <a:pPr lvl="0" fontAlgn="base"/>
            <a:r>
              <a:rPr lang="en-US" sz="1400" b="1" dirty="0">
                <a:solidFill>
                  <a:srgbClr val="333333"/>
                </a:solidFill>
                <a:latin typeface="Cavolini" panose="03000502040302020204" pitchFamily="66" charset="0"/>
                <a:cs typeface="Cavolini" panose="03000502040302020204" pitchFamily="66" charset="0"/>
              </a:rPr>
              <a:t>Brakes</a:t>
            </a:r>
            <a:r>
              <a:rPr lang="en-US" sz="1400" dirty="0">
                <a:solidFill>
                  <a:srgbClr val="333333"/>
                </a:solidFill>
                <a:latin typeface="Cavolini" panose="03000502040302020204" pitchFamily="66" charset="0"/>
                <a:cs typeface="Cavolini" panose="03000502040302020204" pitchFamily="66" charset="0"/>
              </a:rPr>
              <a:t> – Look for fluid leaks and inspect brake pads or shoes for wear.</a:t>
            </a:r>
          </a:p>
          <a:p>
            <a:pPr lvl="0" fontAlgn="base"/>
            <a:endParaRPr lang="en-US" sz="1400" b="1" dirty="0">
              <a:solidFill>
                <a:srgbClr val="333333"/>
              </a:solidFill>
              <a:latin typeface="Cavolini" panose="03000502040302020204" pitchFamily="66" charset="0"/>
              <a:cs typeface="Cavolini" panose="03000502040302020204" pitchFamily="66" charset="0"/>
            </a:endParaRPr>
          </a:p>
          <a:p>
            <a:pPr lvl="0" fontAlgn="base"/>
            <a:r>
              <a:rPr lang="en-US" sz="1400" b="1" dirty="0">
                <a:solidFill>
                  <a:srgbClr val="333333"/>
                </a:solidFill>
                <a:latin typeface="Cavolini" panose="03000502040302020204" pitchFamily="66" charset="0"/>
                <a:cs typeface="Cavolini" panose="03000502040302020204" pitchFamily="66" charset="0"/>
              </a:rPr>
              <a:t>Controls</a:t>
            </a:r>
            <a:r>
              <a:rPr lang="en-US" sz="1400" dirty="0">
                <a:solidFill>
                  <a:srgbClr val="333333"/>
                </a:solidFill>
                <a:latin typeface="Cavolini" panose="03000502040302020204" pitchFamily="66" charset="0"/>
                <a:cs typeface="Cavolini" panose="03000502040302020204" pitchFamily="66" charset="0"/>
              </a:rPr>
              <a:t> – Levers and switches should operate smoothly. Check cables for signs of wear or breakage.</a:t>
            </a:r>
          </a:p>
          <a:p>
            <a:pPr lvl="0" fontAlgn="base"/>
            <a:r>
              <a:rPr lang="en-US" sz="1400" dirty="0">
                <a:solidFill>
                  <a:srgbClr val="333333"/>
                </a:solidFill>
                <a:latin typeface="Cavolini" panose="03000502040302020204" pitchFamily="66" charset="0"/>
                <a:cs typeface="Cavolini" panose="03000502040302020204" pitchFamily="66" charset="0"/>
              </a:rPr>
              <a:t>These suggestions are for the operator to perform between regular service intervals. Be sure to keep up with the regular scheduled maintenance as these procedures are designed to avoid catastrophic failures and prolong the dependability and ride ability of your motorcycle.</a:t>
            </a:r>
          </a:p>
        </p:txBody>
      </p:sp>
      <p:sp>
        <p:nvSpPr>
          <p:cNvPr id="5" name="TextBox 4">
            <a:extLst>
              <a:ext uri="{FF2B5EF4-FFF2-40B4-BE49-F238E27FC236}">
                <a16:creationId xmlns:a16="http://schemas.microsoft.com/office/drawing/2014/main" id="{AC0FEEB5-E848-4779-B1F2-62AC8DFC9210}"/>
              </a:ext>
            </a:extLst>
          </p:cNvPr>
          <p:cNvSpPr txBox="1"/>
          <p:nvPr/>
        </p:nvSpPr>
        <p:spPr>
          <a:xfrm>
            <a:off x="152400" y="1230868"/>
            <a:ext cx="6629400" cy="369332"/>
          </a:xfrm>
          <a:prstGeom prst="rect">
            <a:avLst/>
          </a:prstGeom>
          <a:noFill/>
        </p:spPr>
        <p:txBody>
          <a:bodyPr wrap="square" rtlCol="0">
            <a:spAutoFit/>
          </a:bodyPr>
          <a:lstStyle/>
          <a:p>
            <a:pPr lvl="0" fontAlgn="base"/>
            <a:r>
              <a:rPr lang="en-US" b="1" dirty="0">
                <a:solidFill>
                  <a:srgbClr val="000000"/>
                </a:solidFill>
                <a:latin typeface="Cavolini" panose="03000502040302020204" pitchFamily="66" charset="0"/>
                <a:cs typeface="Cavolini" panose="03000502040302020204" pitchFamily="66" charset="0"/>
              </a:rPr>
              <a:t>Regular Rider Maintenance For Your Motorcycle </a:t>
            </a:r>
            <a:r>
              <a:rPr lang="en-US" sz="1400" dirty="0">
                <a:solidFill>
                  <a:srgbClr val="000000"/>
                </a:solidFill>
                <a:latin typeface="Cavolini" panose="03000502040302020204" pitchFamily="66" charset="0"/>
                <a:cs typeface="Cavolini" panose="03000502040302020204" pitchFamily="66" charset="0"/>
              </a:rPr>
              <a:t>cont.</a:t>
            </a:r>
          </a:p>
        </p:txBody>
      </p:sp>
      <p:sp>
        <p:nvSpPr>
          <p:cNvPr id="2" name="TextBox 1">
            <a:extLst>
              <a:ext uri="{FF2B5EF4-FFF2-40B4-BE49-F238E27FC236}">
                <a16:creationId xmlns:a16="http://schemas.microsoft.com/office/drawing/2014/main" id="{1262F11D-0E88-4F28-AFCD-B5A61AFC44FD}"/>
              </a:ext>
            </a:extLst>
          </p:cNvPr>
          <p:cNvSpPr txBox="1"/>
          <p:nvPr/>
        </p:nvSpPr>
        <p:spPr>
          <a:xfrm>
            <a:off x="2057400" y="378262"/>
            <a:ext cx="5206875"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Service Tech Tips </a:t>
            </a:r>
            <a:r>
              <a:rPr lang="en-US" sz="3200" b="1" dirty="0" err="1">
                <a:solidFill>
                  <a:srgbClr val="7030A0"/>
                </a:solidFill>
                <a:latin typeface="Cavolini" panose="03000502040302020204" pitchFamily="66" charset="0"/>
                <a:cs typeface="Cavolini" panose="03000502040302020204" pitchFamily="66" charset="0"/>
              </a:rPr>
              <a:t>Cont</a:t>
            </a:r>
            <a:r>
              <a:rPr lang="en-US" sz="3200" b="1" dirty="0">
                <a:solidFill>
                  <a:srgbClr val="7030A0"/>
                </a:solidFill>
                <a:latin typeface="Cavolini" panose="03000502040302020204" pitchFamily="66" charset="0"/>
                <a:cs typeface="Cavolini" panose="03000502040302020204" pitchFamily="66" charset="0"/>
              </a:rPr>
              <a:t>:</a:t>
            </a:r>
          </a:p>
        </p:txBody>
      </p:sp>
    </p:spTree>
    <p:extLst>
      <p:ext uri="{BB962C8B-B14F-4D97-AF65-F5344CB8AC3E}">
        <p14:creationId xmlns:p14="http://schemas.microsoft.com/office/powerpoint/2010/main" val="231084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A8458-7990-4966-9C9E-0EB7D8120B92}"/>
              </a:ext>
            </a:extLst>
          </p:cNvPr>
          <p:cNvPicPr>
            <a:picLocks noChangeAspect="1"/>
          </p:cNvPicPr>
          <p:nvPr/>
        </p:nvPicPr>
        <p:blipFill>
          <a:blip r:embed="rId3"/>
          <a:stretch>
            <a:fillRect/>
          </a:stretch>
        </p:blipFill>
        <p:spPr>
          <a:xfrm>
            <a:off x="5486400" y="236136"/>
            <a:ext cx="3200796" cy="1920478"/>
          </a:xfrm>
          <a:prstGeom prst="rect">
            <a:avLst/>
          </a:prstGeom>
        </p:spPr>
      </p:pic>
      <p:sp>
        <p:nvSpPr>
          <p:cNvPr id="5" name="TextBox 4">
            <a:extLst>
              <a:ext uri="{FF2B5EF4-FFF2-40B4-BE49-F238E27FC236}">
                <a16:creationId xmlns:a16="http://schemas.microsoft.com/office/drawing/2014/main" id="{05E5A6EC-1A0B-4CAD-90F9-8D0631ADB174}"/>
              </a:ext>
            </a:extLst>
          </p:cNvPr>
          <p:cNvSpPr txBox="1"/>
          <p:nvPr/>
        </p:nvSpPr>
        <p:spPr>
          <a:xfrm>
            <a:off x="228600" y="228600"/>
            <a:ext cx="4421403"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Motorcycle Humor!</a:t>
            </a:r>
          </a:p>
        </p:txBody>
      </p:sp>
      <p:pic>
        <p:nvPicPr>
          <p:cNvPr id="6" name="Picture 5" descr="A close up of a bird&#10;&#10;Description automatically generated">
            <a:extLst>
              <a:ext uri="{FF2B5EF4-FFF2-40B4-BE49-F238E27FC236}">
                <a16:creationId xmlns:a16="http://schemas.microsoft.com/office/drawing/2014/main" id="{AD97BA5A-C6C1-4AC4-A0DD-9F39D9794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804" y="990600"/>
            <a:ext cx="3038475" cy="3038475"/>
          </a:xfrm>
          <a:prstGeom prst="rect">
            <a:avLst/>
          </a:prstGeom>
        </p:spPr>
      </p:pic>
      <p:pic>
        <p:nvPicPr>
          <p:cNvPr id="11" name="Picture 10" descr="A person riding on the back of a motorcycle&#10;&#10;Description automatically generated">
            <a:extLst>
              <a:ext uri="{FF2B5EF4-FFF2-40B4-BE49-F238E27FC236}">
                <a16:creationId xmlns:a16="http://schemas.microsoft.com/office/drawing/2014/main" id="{AABD603C-83C3-4531-B6EB-D2697B0AD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7465" y="2791178"/>
            <a:ext cx="3379684" cy="3671036"/>
          </a:xfrm>
          <a:prstGeom prst="rect">
            <a:avLst/>
          </a:prstGeom>
        </p:spPr>
      </p:pic>
      <p:pic>
        <p:nvPicPr>
          <p:cNvPr id="15" name="Picture 14" descr="Text&#10;&#10;Description automatically generated">
            <a:extLst>
              <a:ext uri="{FF2B5EF4-FFF2-40B4-BE49-F238E27FC236}">
                <a16:creationId xmlns:a16="http://schemas.microsoft.com/office/drawing/2014/main" id="{76C99AB8-E19C-49FB-AC55-0D470A1A2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4206300"/>
            <a:ext cx="2247900" cy="2314575"/>
          </a:xfrm>
          <a:prstGeom prst="rect">
            <a:avLst/>
          </a:prstGeom>
        </p:spPr>
      </p:pic>
    </p:spTree>
    <p:extLst>
      <p:ext uri="{BB962C8B-B14F-4D97-AF65-F5344CB8AC3E}">
        <p14:creationId xmlns:p14="http://schemas.microsoft.com/office/powerpoint/2010/main" val="361848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19BB4E-8E43-498A-A6AF-23712209CAA9}"/>
              </a:ext>
            </a:extLst>
          </p:cNvPr>
          <p:cNvSpPr/>
          <p:nvPr/>
        </p:nvSpPr>
        <p:spPr>
          <a:xfrm>
            <a:off x="76200" y="6135468"/>
            <a:ext cx="4572000" cy="646331"/>
          </a:xfrm>
          <a:prstGeom prst="rect">
            <a:avLst/>
          </a:prstGeom>
        </p:spPr>
        <p:txBody>
          <a:bodyPr>
            <a:spAutoFit/>
          </a:bodyPr>
          <a:lstStyle/>
          <a:p>
            <a:r>
              <a:rPr lang="en-US" dirty="0"/>
              <a:t>https://www.pinterest.co.uk/pin/407223991282829436/</a:t>
            </a:r>
          </a:p>
        </p:txBody>
      </p:sp>
      <p:sp>
        <p:nvSpPr>
          <p:cNvPr id="3" name="TextBox 2">
            <a:extLst>
              <a:ext uri="{FF2B5EF4-FFF2-40B4-BE49-F238E27FC236}">
                <a16:creationId xmlns:a16="http://schemas.microsoft.com/office/drawing/2014/main" id="{73A6699E-094F-40AE-B26C-2F02C789332A}"/>
              </a:ext>
            </a:extLst>
          </p:cNvPr>
          <p:cNvSpPr txBox="1"/>
          <p:nvPr/>
        </p:nvSpPr>
        <p:spPr>
          <a:xfrm>
            <a:off x="269788" y="214734"/>
            <a:ext cx="5673348"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More Motorcycle Humor!</a:t>
            </a:r>
          </a:p>
        </p:txBody>
      </p:sp>
      <p:pic>
        <p:nvPicPr>
          <p:cNvPr id="4" name="Picture 3" descr="A large brown dog lying on a couch&#10;&#10;Description automatically generated">
            <a:extLst>
              <a:ext uri="{FF2B5EF4-FFF2-40B4-BE49-F238E27FC236}">
                <a16:creationId xmlns:a16="http://schemas.microsoft.com/office/drawing/2014/main" id="{5285BC98-EF56-47A6-A000-587E1635B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907" y="507121"/>
            <a:ext cx="2733429" cy="3207936"/>
          </a:xfrm>
          <a:prstGeom prst="rect">
            <a:avLst/>
          </a:prstGeom>
        </p:spPr>
      </p:pic>
      <p:pic>
        <p:nvPicPr>
          <p:cNvPr id="12" name="Picture 11" descr="A group of people riding on the back of a motorcycle&#10;&#10;Description automatically generated">
            <a:extLst>
              <a:ext uri="{FF2B5EF4-FFF2-40B4-BE49-F238E27FC236}">
                <a16:creationId xmlns:a16="http://schemas.microsoft.com/office/drawing/2014/main" id="{C98176BC-2D65-436E-8B4B-E1748197F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86" y="990600"/>
            <a:ext cx="3504252" cy="3207937"/>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0CB59D20-AA12-4CB2-8701-994071042C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4899" y="4126708"/>
            <a:ext cx="3840160" cy="2624109"/>
          </a:xfrm>
          <a:prstGeom prst="rect">
            <a:avLst/>
          </a:prstGeom>
        </p:spPr>
      </p:pic>
    </p:spTree>
    <p:extLst>
      <p:ext uri="{BB962C8B-B14F-4D97-AF65-F5344CB8AC3E}">
        <p14:creationId xmlns:p14="http://schemas.microsoft.com/office/powerpoint/2010/main" val="323164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25730" y="1447800"/>
            <a:ext cx="8877299" cy="5074659"/>
          </a:xfrm>
          <a:prstGeom prst="rect">
            <a:avLst/>
          </a:prstGeom>
          <a:solidFill>
            <a:schemeClr val="bg1">
              <a:lumMod val="85000"/>
              <a:alpha val="68000"/>
            </a:schemeClr>
          </a:solidFill>
        </p:spPr>
        <p:txBody>
          <a:bodyPr wrap="square" rtlCol="0">
            <a:spAutoFit/>
          </a:bodyPr>
          <a:lstStyle/>
          <a:p>
            <a:r>
              <a:rPr lang="en-US" sz="1400" dirty="0">
                <a:latin typeface="Cavolini" panose="03000502040302020204" pitchFamily="66" charset="0"/>
                <a:cs typeface="Cavolini" panose="03000502040302020204" pitchFamily="66" charset="0"/>
              </a:rPr>
              <a:t>A word or two from your Safety Officer…</a:t>
            </a:r>
          </a:p>
          <a:p>
            <a:endParaRPr lang="en-US" sz="1400" dirty="0">
              <a:latin typeface="Cavolini" panose="03000502040302020204" pitchFamily="66" charset="0"/>
              <a:cs typeface="Cavolini" panose="03000502040302020204" pitchFamily="66" charset="0"/>
            </a:endParaRPr>
          </a:p>
          <a:p>
            <a:pPr marL="0" marR="0">
              <a:lnSpc>
                <a:spcPct val="107000"/>
              </a:lnSpc>
              <a:spcBef>
                <a:spcPts val="0"/>
              </a:spcBef>
              <a:spcAft>
                <a:spcPts val="800"/>
              </a:spcAft>
            </a:pPr>
            <a:r>
              <a:rPr lang="en-US" sz="1400" b="1" dirty="0">
                <a:effectLst/>
                <a:latin typeface="Cavolini" panose="03000502040302020204" pitchFamily="66" charset="0"/>
                <a:ea typeface="Calibri" panose="020F0502020204030204" pitchFamily="34" charset="0"/>
                <a:cs typeface="Cavolini" panose="03000502040302020204" pitchFamily="66" charset="0"/>
              </a:rPr>
              <a:t>Motorcycle Braking Techniques</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Braking, as with any other riding technique, is a learned ability. It is not a natural skill, but something that is studied and put into practice. Before you can be certain that you will do the right things in a crisis, you must learn the proper braking techniques first, enough to make them an instinctual response.</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Based on broad research, about 33% of all riders do literally nothing in an adverse circumstance. They don’t even apply the brakes! This is as a result of panic that overwhelms the rider’s calm and calculated response to the crisis. If, however, your emergency braking techniques are so well learnt that they are intuitive, you will do it right, regardless of what the circumstances are. </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Then again, this obliges you to do a ton of emergency braking practice, as hopefully, you will not be called upon to carry out emergency braking in every typical riding situation.  In this article, we will discuss some very important types of motorcycle braking techniques that you should become expert with.  As an experienced motorcycle instructor I am continually surprised at how many motorcyclists, some who are riding very powerful machines, do not have the knowledge and skills to make good decisions at the time when emergency braking is required.</a:t>
            </a:r>
          </a:p>
          <a:p>
            <a:pPr marL="0" marR="0">
              <a:lnSpc>
                <a:spcPct val="107000"/>
              </a:lnSpc>
              <a:spcBef>
                <a:spcPts val="0"/>
              </a:spcBef>
              <a:spcAft>
                <a:spcPts val="800"/>
              </a:spcAft>
            </a:pPr>
            <a:endParaRPr lang="en-US" sz="1400" dirty="0">
              <a:effectLst/>
              <a:latin typeface="Cavolini" panose="03000502040302020204" pitchFamily="66" charset="0"/>
              <a:ea typeface="Calibri" panose="020F0502020204030204" pitchFamily="34" charset="0"/>
              <a:cs typeface="Cavolini" panose="03000502040302020204" pitchFamily="66"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42" r="6695"/>
          <a:stretch/>
        </p:blipFill>
        <p:spPr bwMode="auto">
          <a:xfrm>
            <a:off x="233916" y="30116"/>
            <a:ext cx="1453116" cy="110696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3BDD8AF5-D3C5-4FEF-840A-A503DC4F8346}"/>
              </a:ext>
            </a:extLst>
          </p:cNvPr>
          <p:cNvSpPr txBox="1"/>
          <p:nvPr/>
        </p:nvSpPr>
        <p:spPr>
          <a:xfrm>
            <a:off x="2286000" y="368980"/>
            <a:ext cx="5889754" cy="584775"/>
          </a:xfrm>
          <a:prstGeom prst="rect">
            <a:avLst/>
          </a:prstGeom>
          <a:noFill/>
        </p:spPr>
        <p:txBody>
          <a:bodyPr wrap="none" rtlCol="0">
            <a:spAutoFit/>
          </a:bodyPr>
          <a:lstStyle/>
          <a:p>
            <a:r>
              <a:rPr lang="en-US" sz="3200" b="1" dirty="0">
                <a:solidFill>
                  <a:srgbClr val="7D45C1"/>
                </a:solidFill>
                <a:latin typeface="Cavolini" panose="03000502040302020204" pitchFamily="66" charset="0"/>
                <a:cs typeface="Cavolini" panose="03000502040302020204" pitchFamily="66" charset="0"/>
              </a:rPr>
              <a:t>Riding Tips with Shawnna</a:t>
            </a:r>
          </a:p>
        </p:txBody>
      </p:sp>
    </p:spTree>
    <p:extLst>
      <p:ext uri="{BB962C8B-B14F-4D97-AF65-F5344CB8AC3E}">
        <p14:creationId xmlns:p14="http://schemas.microsoft.com/office/powerpoint/2010/main" val="366144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42" r="6695"/>
          <a:stretch/>
        </p:blipFill>
        <p:spPr bwMode="auto">
          <a:xfrm>
            <a:off x="233916" y="30116"/>
            <a:ext cx="1453116" cy="110696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D83D4D2-A6B7-46CA-9C67-480C58786173}"/>
              </a:ext>
            </a:extLst>
          </p:cNvPr>
          <p:cNvSpPr txBox="1"/>
          <p:nvPr/>
        </p:nvSpPr>
        <p:spPr>
          <a:xfrm>
            <a:off x="133350" y="753893"/>
            <a:ext cx="8877299" cy="6104107"/>
          </a:xfrm>
          <a:prstGeom prst="rect">
            <a:avLst/>
          </a:prstGeom>
          <a:solidFill>
            <a:schemeClr val="bg1">
              <a:lumMod val="85000"/>
              <a:alpha val="68000"/>
            </a:schemeClr>
          </a:solidFill>
        </p:spPr>
        <p:txBody>
          <a:bodyPr wrap="square" rtlCol="0">
            <a:spAutoFit/>
          </a:bodyPr>
          <a:lstStyle/>
          <a:p>
            <a:pPr>
              <a:lnSpc>
                <a:spcPct val="107000"/>
              </a:lnSpc>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				</a:t>
            </a:r>
            <a:r>
              <a:rPr lang="en-US" sz="1400" b="1" dirty="0">
                <a:effectLst/>
                <a:latin typeface="Cavolini" panose="03000502040302020204" pitchFamily="66" charset="0"/>
                <a:ea typeface="Calibri" panose="020F0502020204030204" pitchFamily="34" charset="0"/>
                <a:cs typeface="Cavolini" panose="03000502040302020204" pitchFamily="66" charset="0"/>
              </a:rPr>
              <a:t>4 steps to corner a motorcycle like a pro CONT.</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Hard Braking on the Front Wheel - The front brake is proven to be the best and most effective of the two brakes, giving up to 80%-90% of the motorcycle’s stopping power in emergency stops, contingent on surface conditions. For this reason a large percentage of weight of the motorcycle and rider needs to transfer forward onto the front wheel and suspension when the brakes are applied.</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The weight transfer that happens under braking on a motorcycle compresses the front forks and then pushes down on the front tire, enlarging the contact patch and thereby increasing the grip.</a:t>
            </a:r>
          </a:p>
          <a:p>
            <a:pPr marL="0" marR="0">
              <a:lnSpc>
                <a:spcPct val="107000"/>
              </a:lnSpc>
              <a:spcBef>
                <a:spcPts val="0"/>
              </a:spcBef>
              <a:spcAft>
                <a:spcPts val="800"/>
              </a:spcAft>
            </a:pPr>
            <a:r>
              <a:rPr lang="en-US" sz="1400" b="1" dirty="0">
                <a:effectLst/>
                <a:latin typeface="Cavolini" panose="03000502040302020204" pitchFamily="66" charset="0"/>
                <a:ea typeface="Calibri" panose="020F0502020204030204" pitchFamily="34" charset="0"/>
                <a:cs typeface="Cavolini" panose="03000502040302020204" pitchFamily="66" charset="0"/>
              </a:rPr>
              <a:t>Training Options:</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Training to perform correct braking procedure is important. Remember that you in an emergency and it doesn’t matter what kind of emergency you fall back on your training. This training needs to instill the correct procedure into muscle memory because in an emergency there is no opportunity to consider options and then apply the correct procedure. It is recommended to consider learning advanced skills at a training organization. Even motorcycle racers learn and hone their skills by using a coach. Very few motorcyclists are really in a position to say, ”I know it all.”</a:t>
            </a:r>
          </a:p>
          <a:p>
            <a:pPr marL="0" marR="0">
              <a:lnSpc>
                <a:spcPct val="107000"/>
              </a:lnSpc>
              <a:spcBef>
                <a:spcPts val="0"/>
              </a:spcBef>
              <a:spcAft>
                <a:spcPts val="800"/>
              </a:spcAft>
            </a:pPr>
            <a:r>
              <a:rPr lang="en-US" sz="1400" b="1" dirty="0">
                <a:effectLst/>
                <a:latin typeface="Cavolini" panose="03000502040302020204" pitchFamily="66" charset="0"/>
                <a:ea typeface="Calibri" panose="020F0502020204030204" pitchFamily="34" charset="0"/>
                <a:cs typeface="Cavolini" panose="03000502040302020204" pitchFamily="66" charset="0"/>
              </a:rPr>
              <a:t>Hard Braking on the Rear Wheel</a:t>
            </a:r>
          </a:p>
          <a:p>
            <a:pPr marL="0" marR="0">
              <a:lnSpc>
                <a:spcPct val="107000"/>
              </a:lnSpc>
              <a:spcBef>
                <a:spcPts val="0"/>
              </a:spcBef>
              <a:spcAft>
                <a:spcPts val="800"/>
              </a:spcAft>
            </a:pPr>
            <a:r>
              <a:rPr lang="en-US" sz="1400" dirty="0">
                <a:effectLst/>
                <a:latin typeface="Cavolini" panose="03000502040302020204" pitchFamily="66" charset="0"/>
                <a:ea typeface="Calibri" panose="020F0502020204030204" pitchFamily="34" charset="0"/>
                <a:cs typeface="Cavolini" panose="03000502040302020204" pitchFamily="66" charset="0"/>
              </a:rPr>
              <a:t>With most of the weight transferring to the front wheel under braking, the back wheel has a tendency to</a:t>
            </a:r>
            <a:r>
              <a:rPr lang="en-US" sz="1400" dirty="0">
                <a:latin typeface="Cavolini" panose="03000502040302020204" pitchFamily="66" charset="0"/>
                <a:ea typeface="Calibri" panose="020F0502020204030204" pitchFamily="34" charset="0"/>
                <a:cs typeface="Cavolini" panose="03000502040302020204" pitchFamily="66" charset="0"/>
              </a:rPr>
              <a:t> </a:t>
            </a:r>
            <a:r>
              <a:rPr lang="en-US" sz="1400" dirty="0">
                <a:effectLst/>
                <a:latin typeface="Cavolini" panose="03000502040302020204" pitchFamily="66" charset="0"/>
                <a:ea typeface="Calibri" panose="020F0502020204030204" pitchFamily="34" charset="0"/>
                <a:cs typeface="Cavolini" panose="03000502040302020204" pitchFamily="66" charset="0"/>
              </a:rPr>
              <a:t>become light under braking. Because of this the rear wheel can lock up quite readily if over-applied. If the rear wheel does lock it will cause the motorcycle to skid. If this happens it is vital for the rider to maintain “eyes-up” and keep the feet on the </a:t>
            </a:r>
            <a:r>
              <a:rPr lang="en-US" sz="1400" dirty="0" err="1">
                <a:effectLst/>
                <a:latin typeface="Cavolini" panose="03000502040302020204" pitchFamily="66" charset="0"/>
                <a:ea typeface="Calibri" panose="020F0502020204030204" pitchFamily="34" charset="0"/>
                <a:cs typeface="Cavolini" panose="03000502040302020204" pitchFamily="66" charset="0"/>
              </a:rPr>
              <a:t>footpegs</a:t>
            </a:r>
            <a:r>
              <a:rPr lang="en-US" sz="1400" dirty="0">
                <a:effectLst/>
                <a:latin typeface="Cavolini" panose="03000502040302020204" pitchFamily="66" charset="0"/>
                <a:ea typeface="Calibri" panose="020F0502020204030204" pitchFamily="34" charset="0"/>
                <a:cs typeface="Cavolini" panose="03000502040302020204" pitchFamily="66" charset="0"/>
              </a:rPr>
              <a:t>.</a:t>
            </a:r>
            <a:r>
              <a:rPr kumimoji="0" lang="en-US" sz="1400" i="0" u="none" strike="noStrike" kern="1200" cap="none" spc="0" normalizeH="0" baseline="0" noProof="0" dirty="0">
                <a:ln>
                  <a:noFill/>
                </a:ln>
                <a:solidFill>
                  <a:prstClr val="black"/>
                </a:solidFill>
                <a:effectLst/>
                <a:uLnTx/>
                <a:uFillTx/>
                <a:latin typeface="Cavolini" panose="03000502040302020204" pitchFamily="66" charset="0"/>
                <a:ea typeface="Calibri" panose="020F0502020204030204" pitchFamily="34" charset="0"/>
                <a:cs typeface="Cavolini" panose="03000502040302020204" pitchFamily="66" charset="0"/>
              </a:rPr>
              <a:t>.</a:t>
            </a:r>
          </a:p>
        </p:txBody>
      </p:sp>
      <p:sp>
        <p:nvSpPr>
          <p:cNvPr id="2" name="TextBox 1">
            <a:extLst>
              <a:ext uri="{FF2B5EF4-FFF2-40B4-BE49-F238E27FC236}">
                <a16:creationId xmlns:a16="http://schemas.microsoft.com/office/drawing/2014/main" id="{8247A176-C3D9-4239-81BA-0ED660E243C7}"/>
              </a:ext>
            </a:extLst>
          </p:cNvPr>
          <p:cNvSpPr txBox="1"/>
          <p:nvPr/>
        </p:nvSpPr>
        <p:spPr>
          <a:xfrm>
            <a:off x="2743200" y="157523"/>
            <a:ext cx="3902030" cy="584775"/>
          </a:xfrm>
          <a:prstGeom prst="rect">
            <a:avLst/>
          </a:prstGeom>
          <a:noFill/>
        </p:spPr>
        <p:txBody>
          <a:bodyPr wrap="none" rtlCol="0">
            <a:spAutoFit/>
          </a:bodyPr>
          <a:lstStyle/>
          <a:p>
            <a:r>
              <a:rPr lang="en-US" sz="3200" b="1" dirty="0">
                <a:solidFill>
                  <a:srgbClr val="7D45C1"/>
                </a:solidFill>
                <a:latin typeface="Cavolini" panose="03000502040302020204" pitchFamily="66" charset="0"/>
                <a:cs typeface="Cavolini" panose="03000502040302020204" pitchFamily="66" charset="0"/>
              </a:rPr>
              <a:t>Riding Tips Cont.</a:t>
            </a:r>
          </a:p>
        </p:txBody>
      </p:sp>
    </p:spTree>
    <p:extLst>
      <p:ext uri="{BB962C8B-B14F-4D97-AF65-F5344CB8AC3E}">
        <p14:creationId xmlns:p14="http://schemas.microsoft.com/office/powerpoint/2010/main" val="295580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42" r="6695"/>
          <a:stretch/>
        </p:blipFill>
        <p:spPr bwMode="auto">
          <a:xfrm>
            <a:off x="233916" y="30116"/>
            <a:ext cx="1453116" cy="110696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57FF62D-6E40-4221-9781-A100B6300D73}"/>
              </a:ext>
            </a:extLst>
          </p:cNvPr>
          <p:cNvSpPr txBox="1"/>
          <p:nvPr/>
        </p:nvSpPr>
        <p:spPr>
          <a:xfrm>
            <a:off x="129366" y="1200864"/>
            <a:ext cx="8877299" cy="5309530"/>
          </a:xfrm>
          <a:prstGeom prst="rect">
            <a:avLst/>
          </a:prstGeom>
          <a:solidFill>
            <a:schemeClr val="bg1">
              <a:lumMod val="85000"/>
              <a:alpha val="68000"/>
            </a:schemeClr>
          </a:solidFill>
        </p:spPr>
        <p:txBody>
          <a:bodyPr wrap="square" rtlCol="0">
            <a:spAutoFit/>
          </a:bodyPr>
          <a:lstStyle/>
          <a:p>
            <a:pPr>
              <a:lnSpc>
                <a:spcPct val="107000"/>
              </a:lnSpc>
              <a:spcAft>
                <a:spcPts val="800"/>
              </a:spcAft>
            </a:pPr>
            <a:r>
              <a:rPr lang="en-US" sz="1400" b="1" dirty="0">
                <a:effectLst/>
                <a:latin typeface="Cavolini" panose="03000502040302020204" pitchFamily="66" charset="0"/>
                <a:ea typeface="Calibri" panose="020F0502020204030204" pitchFamily="34" charset="0"/>
                <a:cs typeface="Cavolini" panose="03000502040302020204" pitchFamily="66" charset="0"/>
              </a:rPr>
              <a:t>		4 steps to corner a motorcycle like a pro CONT.</a:t>
            </a:r>
            <a:endParaRPr lang="en-US" sz="1400" dirty="0">
              <a:effectLst/>
              <a:latin typeface="Cavolini" panose="03000502040302020204" pitchFamily="66" charset="0"/>
              <a:ea typeface="Calibri" panose="020F0502020204030204" pitchFamily="34" charset="0"/>
              <a:cs typeface="Cavolini" panose="03000502040302020204"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volini" panose="03000502040302020204" pitchFamily="66" charset="0"/>
                <a:ea typeface="Calibri" panose="020F0502020204030204" pitchFamily="34" charset="0"/>
                <a:cs typeface="Cavolini" panose="03000502040302020204" pitchFamily="66" charset="0"/>
              </a:rPr>
              <a:t>4. Roll: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volini" panose="03000502040302020204" pitchFamily="66" charset="0"/>
                <a:ea typeface="Calibri" panose="020F0502020204030204" pitchFamily="34" charset="0"/>
                <a:cs typeface="Cavolini" panose="03000502040302020204" pitchFamily="66" charset="0"/>
              </a:rPr>
              <a:t>The final step is to roll on the throttle. By rolling on the throttle though out the corner you will allow the motorcycle to settle into the turn and remain balanced as you smoothly complete the turn.  Applying the brakes or rolling off the throttle will make the corner choppy, out of balance and will require a lot of input from you to get through the corner.  If your entry speed is correct you should be able to roll on or maintain throttle through out the entire corner.  At the end of the corner rolling on the throttle a little more will help stand the bike up and help you exit the corner looking like a pro.</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volini" panose="03000502040302020204" pitchFamily="66" charset="0"/>
                <a:ea typeface="Calibri" panose="020F0502020204030204" pitchFamily="34" charset="0"/>
                <a:cs typeface="Cavolini" panose="03000502040302020204"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volini" panose="03000502040302020204" pitchFamily="66" charset="0"/>
                <a:ea typeface="Calibri" panose="020F0502020204030204" pitchFamily="34" charset="0"/>
                <a:cs typeface="Cavolini" panose="03000502040302020204" pitchFamily="66" charset="0"/>
              </a:rPr>
              <a:t>The steps in proper cornering are subtle, remember my favorite saying for motorcycle control is this: technique + smooth = control.  In this article I talked about technique.  Technique are things you learn from reading, watching or instruction.  If you take technique and apply it properly you will get smooth, getting smooth with a technique can only happen with practice. If you take technique (knowledge) and add that to smooth (practice) you get control. Once you get control your ride not only becomes safer it becomes more enjoyable.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volini" panose="03000502040302020204" pitchFamily="66" charset="0"/>
                <a:ea typeface="Calibri" panose="020F0502020204030204" pitchFamily="34" charset="0"/>
                <a:cs typeface="Cavolini" panose="03000502040302020204" pitchFamily="66"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sng" strike="noStrike" kern="1200" cap="none" spc="0" normalizeH="0" baseline="0" noProof="0" dirty="0">
                <a:ln>
                  <a:noFill/>
                </a:ln>
                <a:solidFill>
                  <a:srgbClr val="0563C1"/>
                </a:solidFill>
                <a:effectLst/>
                <a:uLnTx/>
                <a:uFillTx/>
                <a:latin typeface="Cavolini" panose="03000502040302020204" pitchFamily="66" charset="0"/>
                <a:ea typeface="Calibri" panose="020F0502020204030204" pitchFamily="34" charset="0"/>
                <a:cs typeface="Cavolini" panose="03000502040302020204" pitchFamily="66" charset="0"/>
                <a:hlinkClick r:id="rId4"/>
              </a:rPr>
              <a:t>https://www.mcrider.com/4-steps-corner-motorcycle-like-pro/</a:t>
            </a:r>
            <a:endParaRPr kumimoji="0" lang="en-US" sz="1400" b="0" i="0" u="none" strike="noStrike" kern="1200" cap="none" spc="0" normalizeH="0" baseline="0" noProof="0" dirty="0">
              <a:ln>
                <a:noFill/>
              </a:ln>
              <a:solidFill>
                <a:prstClr val="black"/>
              </a:solidFill>
              <a:effectLst/>
              <a:uLnTx/>
              <a:uFillTx/>
              <a:latin typeface="Gotham SSm A"/>
              <a:ea typeface="+mn-ea"/>
              <a:cs typeface="+mn-cs"/>
            </a:endParaRPr>
          </a:p>
        </p:txBody>
      </p:sp>
      <p:sp>
        <p:nvSpPr>
          <p:cNvPr id="2" name="TextBox 1">
            <a:extLst>
              <a:ext uri="{FF2B5EF4-FFF2-40B4-BE49-F238E27FC236}">
                <a16:creationId xmlns:a16="http://schemas.microsoft.com/office/drawing/2014/main" id="{62FBC482-0BDA-4E4A-AFD0-6891AD1949F9}"/>
              </a:ext>
            </a:extLst>
          </p:cNvPr>
          <p:cNvSpPr txBox="1"/>
          <p:nvPr/>
        </p:nvSpPr>
        <p:spPr>
          <a:xfrm>
            <a:off x="2667000" y="260430"/>
            <a:ext cx="3759362" cy="584775"/>
          </a:xfrm>
          <a:prstGeom prst="rect">
            <a:avLst/>
          </a:prstGeom>
          <a:noFill/>
        </p:spPr>
        <p:txBody>
          <a:bodyPr wrap="none" rtlCol="0">
            <a:spAutoFit/>
          </a:bodyPr>
          <a:lstStyle/>
          <a:p>
            <a:r>
              <a:rPr lang="en-US" sz="3200" b="1" dirty="0">
                <a:solidFill>
                  <a:srgbClr val="7D45C1"/>
                </a:solidFill>
                <a:latin typeface="Cavolini" panose="03000502040302020204" pitchFamily="66" charset="0"/>
                <a:cs typeface="Cavolini" panose="03000502040302020204" pitchFamily="66" charset="0"/>
              </a:rPr>
              <a:t>Riding Tips </a:t>
            </a:r>
            <a:r>
              <a:rPr lang="en-US" sz="3200" b="1" dirty="0" err="1">
                <a:solidFill>
                  <a:srgbClr val="7D45C1"/>
                </a:solidFill>
                <a:latin typeface="Cavolini" panose="03000502040302020204" pitchFamily="66" charset="0"/>
                <a:cs typeface="Cavolini" panose="03000502040302020204" pitchFamily="66" charset="0"/>
              </a:rPr>
              <a:t>Cont</a:t>
            </a:r>
            <a:endParaRPr lang="en-US" sz="3200" b="1" dirty="0">
              <a:solidFill>
                <a:srgbClr val="7D45C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08100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2400" y="1981201"/>
            <a:ext cx="8839200" cy="1323439"/>
          </a:xfrm>
          <a:prstGeom prst="rect">
            <a:avLst/>
          </a:prstGeom>
          <a:solidFill>
            <a:schemeClr val="bg1">
              <a:alpha val="68000"/>
            </a:schemeClr>
          </a:solidFill>
        </p:spPr>
        <p:txBody>
          <a:bodyPr wrap="square" rtlCol="0">
            <a:spAutoFit/>
          </a:bodyPr>
          <a:lstStyle/>
          <a:p>
            <a:r>
              <a:rPr lang="en-US" sz="1600" b="1" dirty="0">
                <a:latin typeface="Cavolini" panose="03000502040302020204" pitchFamily="66" charset="0"/>
                <a:cs typeface="Cavolini" panose="03000502040302020204" pitchFamily="66" charset="0"/>
              </a:rPr>
              <a:t>Warrior Angel Riders- </a:t>
            </a:r>
            <a:r>
              <a:rPr lang="en-US" sz="1600" b="1" dirty="0">
                <a:latin typeface="Cavolini" panose="03000502040302020204" pitchFamily="66" charset="0"/>
                <a:cs typeface="Cavolini" panose="03000502040302020204" pitchFamily="66" charset="0"/>
                <a:hlinkClick r:id="rId3"/>
              </a:rPr>
              <a:t>www.warriorangelriders.org</a:t>
            </a:r>
            <a:endParaRPr lang="en-US" sz="1600" b="1" dirty="0">
              <a:latin typeface="Cavolini" panose="03000502040302020204" pitchFamily="66" charset="0"/>
              <a:cs typeface="Cavolini" panose="03000502040302020204" pitchFamily="66" charset="0"/>
            </a:endParaRPr>
          </a:p>
          <a:p>
            <a:endParaRPr lang="en-US" sz="1600" b="1" u="sng"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Jet City Harley Davidson-</a:t>
            </a:r>
            <a:r>
              <a:rPr lang="en-US" sz="1600" dirty="0">
                <a:latin typeface="Cavolini" panose="03000502040302020204" pitchFamily="66" charset="0"/>
                <a:cs typeface="Cavolini" panose="03000502040302020204" pitchFamily="66" charset="0"/>
              </a:rPr>
              <a:t> </a:t>
            </a:r>
            <a:r>
              <a:rPr lang="en-US" sz="1600" b="1" dirty="0">
                <a:latin typeface="Cavolini" panose="03000502040302020204" pitchFamily="66" charset="0"/>
                <a:cs typeface="Cavolini" panose="03000502040302020204" pitchFamily="66" charset="0"/>
                <a:hlinkClick r:id="rId3"/>
              </a:rPr>
              <a:t>www.jetcityharley.com</a:t>
            </a:r>
            <a:r>
              <a:rPr lang="en-US" sz="1600" b="1" dirty="0">
                <a:latin typeface="Cavolini" panose="03000502040302020204" pitchFamily="66" charset="0"/>
                <a:cs typeface="Cavolini" panose="03000502040302020204" pitchFamily="66" charset="0"/>
              </a:rPr>
              <a:t> </a:t>
            </a:r>
          </a:p>
          <a:p>
            <a:endParaRPr lang="en-US" sz="1600" b="1" dirty="0">
              <a:latin typeface="Cavolini" panose="03000502040302020204" pitchFamily="66" charset="0"/>
              <a:cs typeface="Cavolini" panose="03000502040302020204" pitchFamily="66" charset="0"/>
            </a:endParaRPr>
          </a:p>
          <a:p>
            <a:r>
              <a:rPr lang="en-US" sz="1600" b="1" dirty="0">
                <a:latin typeface="Cavolini" panose="03000502040302020204" pitchFamily="66" charset="0"/>
                <a:cs typeface="Cavolini" panose="03000502040302020204" pitchFamily="66" charset="0"/>
              </a:rPr>
              <a:t>Eagle Leather- </a:t>
            </a:r>
            <a:r>
              <a:rPr lang="en-US" sz="1600" b="1" dirty="0">
                <a:latin typeface="Cavolini" panose="03000502040302020204" pitchFamily="66" charset="0"/>
                <a:cs typeface="Cavolini" panose="03000502040302020204" pitchFamily="66" charset="0"/>
                <a:hlinkClick r:id="rId3"/>
              </a:rPr>
              <a:t>https://eagleleather.com</a:t>
            </a:r>
            <a:r>
              <a:rPr lang="en-US" sz="1600" b="1" dirty="0">
                <a:latin typeface="Cavolini" panose="03000502040302020204" pitchFamily="66" charset="0"/>
                <a:cs typeface="Cavolini" panose="03000502040302020204" pitchFamily="66" charset="0"/>
              </a:rPr>
              <a:t> </a:t>
            </a:r>
          </a:p>
        </p:txBody>
      </p:sp>
      <p:pic>
        <p:nvPicPr>
          <p:cNvPr id="4" name="Picture 3">
            <a:extLst>
              <a:ext uri="{FF2B5EF4-FFF2-40B4-BE49-F238E27FC236}">
                <a16:creationId xmlns:a16="http://schemas.microsoft.com/office/drawing/2014/main" id="{3D4C5B44-2A2B-0942-97CA-EE7441E973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7466" y="345972"/>
            <a:ext cx="1392221" cy="139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BFA2EA0D-9CBF-4F02-8846-AEBD5D1C92FB}"/>
              </a:ext>
            </a:extLst>
          </p:cNvPr>
          <p:cNvSpPr txBox="1"/>
          <p:nvPr/>
        </p:nvSpPr>
        <p:spPr>
          <a:xfrm>
            <a:off x="1295400" y="457200"/>
            <a:ext cx="3076483" cy="584775"/>
          </a:xfrm>
          <a:prstGeom prst="rect">
            <a:avLst/>
          </a:prstGeom>
          <a:noFill/>
        </p:spPr>
        <p:txBody>
          <a:bodyPr wrap="none" rtlCol="0">
            <a:spAutoFit/>
          </a:bodyPr>
          <a:lstStyle/>
          <a:p>
            <a:r>
              <a:rPr lang="en-US" sz="3200" b="1" dirty="0">
                <a:solidFill>
                  <a:srgbClr val="7D45C1"/>
                </a:solidFill>
                <a:latin typeface="Cavolini" panose="03000502040302020204" pitchFamily="66" charset="0"/>
                <a:cs typeface="Cavolini" panose="03000502040302020204" pitchFamily="66" charset="0"/>
              </a:rPr>
              <a:t>Helpful Links</a:t>
            </a:r>
          </a:p>
        </p:txBody>
      </p:sp>
    </p:spTree>
    <p:extLst>
      <p:ext uri="{BB962C8B-B14F-4D97-AF65-F5344CB8AC3E}">
        <p14:creationId xmlns:p14="http://schemas.microsoft.com/office/powerpoint/2010/main" val="19500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D65C8B-36AE-4578-A6E3-D7B91689C7C5}"/>
              </a:ext>
            </a:extLst>
          </p:cNvPr>
          <p:cNvSpPr/>
          <p:nvPr/>
        </p:nvSpPr>
        <p:spPr>
          <a:xfrm>
            <a:off x="152401" y="335240"/>
            <a:ext cx="8686799" cy="6664966"/>
          </a:xfrm>
          <a:prstGeom prst="rect">
            <a:avLst/>
          </a:prstGeom>
          <a:solidFill>
            <a:schemeClr val="bg1">
              <a:lumMod val="85000"/>
              <a:alpha val="54000"/>
            </a:schemeClr>
          </a:solidFill>
        </p:spPr>
        <p:txBody>
          <a:bodyPr wrap="square">
            <a:spAutoFit/>
          </a:bodyPr>
          <a:lstStyle/>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Hello Ladies</a:t>
            </a: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W.A.R. is about having fun, enjoying life and RIDING. As we have witnessed by listening to the news, or worse, personally with a family or friend, life is unpredictable. Cherish every day, every moment.</a:t>
            </a: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Master </a:t>
            </a:r>
            <a:r>
              <a:rPr lang="en-US" sz="1200" dirty="0" err="1">
                <a:effectLst/>
                <a:latin typeface="Cavolini" panose="03000502040302020204" pitchFamily="66" charset="0"/>
                <a:ea typeface="Calibri" panose="020F0502020204030204" pitchFamily="34" charset="0"/>
                <a:cs typeface="Cavolini" panose="03000502040302020204" pitchFamily="66" charset="0"/>
              </a:rPr>
              <a:t>Shifu</a:t>
            </a:r>
            <a:r>
              <a:rPr lang="en-US" sz="1200" dirty="0">
                <a:effectLst/>
                <a:latin typeface="Cavolini" panose="03000502040302020204" pitchFamily="66" charset="0"/>
                <a:ea typeface="Calibri" panose="020F0502020204030204" pitchFamily="34" charset="0"/>
                <a:cs typeface="Cavolini" panose="03000502040302020204" pitchFamily="66" charset="0"/>
              </a:rPr>
              <a:t> (Kung Fu Panda) said, “Yesterday is History, Tomorrow is a Mystery. Today is a gift. That is why it’s called the Present.” Never stop doing little things for others. Sometimes those little things occupy the biggest part of their hearts.</a:t>
            </a:r>
          </a:p>
          <a:p>
            <a:pPr marL="0" marR="0">
              <a:lnSpc>
                <a:spcPct val="115000"/>
              </a:lnSpc>
              <a:spcBef>
                <a:spcPts val="0"/>
              </a:spcBef>
              <a:spcAft>
                <a:spcPts val="0"/>
              </a:spcAft>
            </a:pPr>
            <a:endParaRPr lang="en-US" sz="1200" dirty="0">
              <a:effectLst/>
              <a:latin typeface="Cavolini" panose="03000502040302020204" pitchFamily="66" charset="0"/>
              <a:ea typeface="Calibri" panose="020F0502020204030204" pitchFamily="34" charset="0"/>
              <a:cs typeface="Cavolini" panose="03000502040302020204" pitchFamily="66" charset="0"/>
            </a:endParaRP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If you had not heard, one of our own, Hollie “Thumper”, was involved in a horrific accident in Montana. She had surgery and is recovering at home. She still needs additional surgery, however, that must wait till her pelvic has healed. The doctors are telling her it will be at least a year of therapy. Hollie and Alex can use our assistance. She has a Meal Train site where we may place a donation to help her with meals.  Also, her sister set up a go fund me.</a:t>
            </a:r>
          </a:p>
          <a:p>
            <a:pPr marL="0" marR="0">
              <a:lnSpc>
                <a:spcPct val="115000"/>
              </a:lnSpc>
              <a:spcBef>
                <a:spcPts val="0"/>
              </a:spcBef>
              <a:spcAft>
                <a:spcPts val="0"/>
              </a:spcAft>
            </a:pPr>
            <a:endParaRPr lang="en-US" sz="1200" dirty="0">
              <a:effectLst/>
              <a:latin typeface="Cavolini" panose="03000502040302020204" pitchFamily="66" charset="0"/>
              <a:ea typeface="Calibri" panose="020F0502020204030204" pitchFamily="34" charset="0"/>
              <a:cs typeface="Cavolini" panose="03000502040302020204" pitchFamily="66" charset="0"/>
            </a:endParaRP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Our Secretary, Rachael “</a:t>
            </a:r>
            <a:r>
              <a:rPr lang="en-US" sz="1200" dirty="0" err="1">
                <a:effectLst/>
                <a:latin typeface="Cavolini" panose="03000502040302020204" pitchFamily="66" charset="0"/>
                <a:ea typeface="Calibri" panose="020F0502020204030204" pitchFamily="34" charset="0"/>
                <a:cs typeface="Cavolini" panose="03000502040302020204" pitchFamily="66" charset="0"/>
              </a:rPr>
              <a:t>Taz</a:t>
            </a:r>
            <a:r>
              <a:rPr lang="en-US" sz="1200" dirty="0">
                <a:effectLst/>
                <a:latin typeface="Cavolini" panose="03000502040302020204" pitchFamily="66" charset="0"/>
                <a:ea typeface="Calibri" panose="020F0502020204030204" pitchFamily="34" charset="0"/>
                <a:cs typeface="Cavolini" panose="03000502040302020204" pitchFamily="66" charset="0"/>
              </a:rPr>
              <a:t>”, will be moving to Las Vegas in November. It saddens me to think she will not be (physically) with us at our meetings events and rides. Hopefully, we may one day see a chapter in Vegas!  With her departure, we will hold our first election with the membership to fill a Board position, Secretary in October. Plan to attend our Meet and Greet to vote!</a:t>
            </a:r>
          </a:p>
          <a:p>
            <a:pPr marL="0" marR="0">
              <a:lnSpc>
                <a:spcPct val="115000"/>
              </a:lnSpc>
              <a:spcBef>
                <a:spcPts val="0"/>
              </a:spcBef>
              <a:spcAft>
                <a:spcPts val="0"/>
              </a:spcAft>
            </a:pPr>
            <a:endParaRPr lang="en-US" sz="1200" dirty="0">
              <a:effectLst/>
              <a:latin typeface="Cavolini" panose="03000502040302020204" pitchFamily="66" charset="0"/>
              <a:ea typeface="Calibri" panose="020F0502020204030204" pitchFamily="34" charset="0"/>
              <a:cs typeface="Cavolini" panose="03000502040302020204" pitchFamily="66" charset="0"/>
            </a:endParaRP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This year’s Challenge Ride was a huge success! We had 32 participants, of which 28 submitted a photo entry. We have 9 riders who completed all 16 locations, and 1 rider who missed 1 photo op. Behind are 4 others who needed only 2-3 submissions! In fact, some riders went with others and got a second submission. In all the entries there was one common denominator...SMILES! Now to see who takes 1st , 2nd and 3rd place!</a:t>
            </a:r>
          </a:p>
          <a:p>
            <a:pPr marL="0" marR="0">
              <a:lnSpc>
                <a:spcPct val="115000"/>
              </a:lnSpc>
              <a:spcBef>
                <a:spcPts val="0"/>
              </a:spcBef>
              <a:spcAft>
                <a:spcPts val="0"/>
              </a:spcAft>
            </a:pPr>
            <a:endParaRPr lang="en-US" sz="1200" dirty="0">
              <a:effectLst/>
              <a:latin typeface="Cavolini" panose="03000502040302020204" pitchFamily="66" charset="0"/>
              <a:ea typeface="Calibri" panose="020F0502020204030204" pitchFamily="34" charset="0"/>
              <a:cs typeface="Cavolini" panose="03000502040302020204" pitchFamily="66" charset="0"/>
            </a:endParaRP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Coming up November 14th , is our first “holiday party”! We plan to make it as much fun as possible so mark your calendars! We will see you at American Legion in Kent!.</a:t>
            </a:r>
          </a:p>
          <a:p>
            <a:pPr marL="0" marR="0">
              <a:lnSpc>
                <a:spcPct val="115000"/>
              </a:lnSpc>
              <a:spcBef>
                <a:spcPts val="0"/>
              </a:spcBef>
              <a:spcAft>
                <a:spcPts val="0"/>
              </a:spcAft>
            </a:pPr>
            <a:endParaRPr lang="en-US" sz="1200" dirty="0">
              <a:effectLst/>
              <a:latin typeface="Cavolini" panose="03000502040302020204" pitchFamily="66" charset="0"/>
              <a:ea typeface="Calibri" panose="020F0502020204030204" pitchFamily="34" charset="0"/>
              <a:cs typeface="Cavolini" panose="03000502040302020204" pitchFamily="66" charset="0"/>
            </a:endParaRP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“A strong woman thinks for herself, speaks for herself and does for herself. She knows </a:t>
            </a: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the most dependable person in the world is herself.”	</a:t>
            </a:r>
          </a:p>
          <a:p>
            <a:pPr marL="0" marR="0">
              <a:lnSpc>
                <a:spcPct val="115000"/>
              </a:lnSpc>
              <a:spcBef>
                <a:spcPts val="0"/>
              </a:spcBef>
              <a:spcAft>
                <a:spcPts val="0"/>
              </a:spcAft>
            </a:pPr>
            <a:r>
              <a:rPr lang="en-US" sz="1200" dirty="0">
                <a:effectLst/>
                <a:latin typeface="Cavolini" panose="03000502040302020204" pitchFamily="66" charset="0"/>
                <a:ea typeface="Calibri" panose="020F0502020204030204" pitchFamily="34" charset="0"/>
                <a:cs typeface="Cavolini" panose="03000502040302020204" pitchFamily="66" charset="0"/>
              </a:rPr>
              <a:t>												</a:t>
            </a:r>
            <a:r>
              <a:rPr lang="en-US" sz="1200" dirty="0" err="1">
                <a:effectLst/>
                <a:latin typeface="Cavolini" panose="03000502040302020204" pitchFamily="66" charset="0"/>
                <a:ea typeface="Calibri" panose="020F0502020204030204" pitchFamily="34" charset="0"/>
                <a:cs typeface="Cavolini" panose="03000502040302020204" pitchFamily="66" charset="0"/>
              </a:rPr>
              <a:t>Lilyann</a:t>
            </a:r>
            <a:r>
              <a:rPr lang="en-US" sz="1200" dirty="0">
                <a:effectLst/>
                <a:latin typeface="Cavolini" panose="03000502040302020204" pitchFamily="66" charset="0"/>
                <a:ea typeface="Calibri" panose="020F0502020204030204" pitchFamily="34" charset="0"/>
                <a:cs typeface="Cavolini" panose="03000502040302020204" pitchFamily="66" charset="0"/>
              </a:rPr>
              <a:t> “Pixel”</a:t>
            </a:r>
          </a:p>
          <a:p>
            <a:pPr marL="0" marR="0">
              <a:lnSpc>
                <a:spcPct val="115000"/>
              </a:lnSpc>
              <a:spcBef>
                <a:spcPts val="0"/>
              </a:spcBef>
              <a:spcAft>
                <a:spcPts val="1000"/>
              </a:spcAft>
            </a:pPr>
            <a:r>
              <a:rPr lang="en-US" sz="1200" dirty="0">
                <a:effectLst/>
                <a:latin typeface="Cavolini" panose="03000502040302020204" pitchFamily="66" charset="0"/>
                <a:ea typeface="Calibri" panose="020F0502020204030204" pitchFamily="34" charset="0"/>
                <a:cs typeface="Cavolini" panose="03000502040302020204" pitchFamily="66" charset="0"/>
              </a:rPr>
              <a:t>												Director, W.A.R.</a:t>
            </a:r>
          </a:p>
        </p:txBody>
      </p:sp>
      <p:pic>
        <p:nvPicPr>
          <p:cNvPr id="5" name="Picture 4">
            <a:extLst>
              <a:ext uri="{FF2B5EF4-FFF2-40B4-BE49-F238E27FC236}">
                <a16:creationId xmlns:a16="http://schemas.microsoft.com/office/drawing/2014/main" id="{521B349B-2DA6-EE4C-93DA-C695C240D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654" y="5715000"/>
            <a:ext cx="1046227" cy="10462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54954AF5-B99C-4254-B303-892FE005CC8E}"/>
              </a:ext>
            </a:extLst>
          </p:cNvPr>
          <p:cNvSpPr txBox="1"/>
          <p:nvPr/>
        </p:nvSpPr>
        <p:spPr>
          <a:xfrm>
            <a:off x="2286000" y="76200"/>
            <a:ext cx="4717958" cy="584775"/>
          </a:xfrm>
          <a:prstGeom prst="rect">
            <a:avLst/>
          </a:prstGeom>
          <a:noFill/>
        </p:spPr>
        <p:txBody>
          <a:bodyPr wrap="none" rtlCol="0">
            <a:spAutoFit/>
          </a:bodyPr>
          <a:lstStyle/>
          <a:p>
            <a:r>
              <a:rPr lang="en-US" sz="3200" b="1" dirty="0">
                <a:solidFill>
                  <a:srgbClr val="7D45C1"/>
                </a:solidFill>
                <a:latin typeface="Cavolini" panose="03000502040302020204" pitchFamily="66" charset="0"/>
                <a:cs typeface="Cavolini" panose="03000502040302020204" pitchFamily="66" charset="0"/>
              </a:rPr>
              <a:t>Words From </a:t>
            </a:r>
            <a:r>
              <a:rPr lang="en-US" sz="3200" b="1" dirty="0" err="1">
                <a:solidFill>
                  <a:srgbClr val="7D45C1"/>
                </a:solidFill>
                <a:latin typeface="Cavolini" panose="03000502040302020204" pitchFamily="66" charset="0"/>
                <a:cs typeface="Cavolini" panose="03000502040302020204" pitchFamily="66" charset="0"/>
              </a:rPr>
              <a:t>Lilyann</a:t>
            </a:r>
            <a:endParaRPr lang="en-US" sz="3200" b="1" dirty="0">
              <a:solidFill>
                <a:srgbClr val="7D45C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804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228600"/>
            <a:ext cx="8001000" cy="584775"/>
          </a:xfrm>
          <a:prstGeom prst="rect">
            <a:avLst/>
          </a:prstGeom>
          <a:solidFill>
            <a:schemeClr val="bg1">
              <a:lumMod val="85000"/>
              <a:alpha val="68000"/>
            </a:schemeClr>
          </a:solidFill>
          <a:ln w="25400">
            <a:noFill/>
          </a:ln>
        </p:spPr>
        <p:txBody>
          <a:bodyPr wrap="square" rtlCol="0">
            <a:spAutoFit/>
          </a:bodyPr>
          <a:lstStyle/>
          <a:p>
            <a:pPr algn="ctr"/>
            <a:r>
              <a:rPr lang="en-US" sz="3200" b="1" dirty="0">
                <a:solidFill>
                  <a:srgbClr val="7030A0"/>
                </a:solidFill>
                <a:latin typeface="Cavolini" panose="03000502040302020204" pitchFamily="66" charset="0"/>
                <a:cs typeface="Cavolini" panose="03000502040302020204" pitchFamily="66" charset="0"/>
              </a:rPr>
              <a:t>Welcome newest ladies of W.A.R.!</a:t>
            </a:r>
          </a:p>
        </p:txBody>
      </p:sp>
      <p:sp>
        <p:nvSpPr>
          <p:cNvPr id="6" name="TextBox 5">
            <a:extLst>
              <a:ext uri="{FF2B5EF4-FFF2-40B4-BE49-F238E27FC236}">
                <a16:creationId xmlns:a16="http://schemas.microsoft.com/office/drawing/2014/main" id="{8CAA5020-8624-430A-B92C-A473F6954A8C}"/>
              </a:ext>
            </a:extLst>
          </p:cNvPr>
          <p:cNvSpPr txBox="1"/>
          <p:nvPr/>
        </p:nvSpPr>
        <p:spPr>
          <a:xfrm>
            <a:off x="5486400" y="1143000"/>
            <a:ext cx="3396343" cy="1938992"/>
          </a:xfrm>
          <a:prstGeom prst="rect">
            <a:avLst/>
          </a:prstGeom>
          <a:noFill/>
        </p:spPr>
        <p:txBody>
          <a:bodyPr wrap="square" rtlCol="0">
            <a:spAutoFit/>
          </a:bodyPr>
          <a:lstStyle/>
          <a:p>
            <a:pPr algn="ctr"/>
            <a:r>
              <a:rPr lang="en-US" sz="2400" b="1" u="sng" dirty="0">
                <a:latin typeface="Cavolini" panose="03000502040302020204" pitchFamily="66" charset="0"/>
                <a:ea typeface="HGMaruGothicMPRO" panose="020B0400000000000000" pitchFamily="34" charset="-128"/>
                <a:cs typeface="Cavolini" panose="03000502040302020204" pitchFamily="66" charset="0"/>
              </a:rPr>
              <a:t>We Are the B.E.S.T:</a:t>
            </a:r>
          </a:p>
          <a:p>
            <a:pPr algn="ctr"/>
            <a:r>
              <a:rPr lang="en-US" sz="2400" b="1" u="sng" dirty="0">
                <a:latin typeface="Cavolini" panose="03000502040302020204" pitchFamily="66" charset="0"/>
                <a:ea typeface="HGMaruGothicMPRO" panose="020B0400000000000000" pitchFamily="34" charset="-128"/>
                <a:cs typeface="Cavolini" panose="03000502040302020204" pitchFamily="66" charset="0"/>
              </a:rPr>
              <a:t>Beauty</a:t>
            </a:r>
          </a:p>
          <a:p>
            <a:pPr algn="ctr"/>
            <a:r>
              <a:rPr lang="en-US" sz="2400" b="1" u="sng" dirty="0">
                <a:latin typeface="Cavolini" panose="03000502040302020204" pitchFamily="66" charset="0"/>
                <a:ea typeface="HGMaruGothicMPRO" panose="020B0400000000000000" pitchFamily="34" charset="-128"/>
                <a:cs typeface="Cavolini" panose="03000502040302020204" pitchFamily="66" charset="0"/>
              </a:rPr>
              <a:t>Empowerment</a:t>
            </a:r>
          </a:p>
          <a:p>
            <a:pPr algn="ctr"/>
            <a:r>
              <a:rPr lang="en-US" sz="2400" b="1" u="sng" dirty="0">
                <a:latin typeface="Cavolini" panose="03000502040302020204" pitchFamily="66" charset="0"/>
                <a:ea typeface="HGMaruGothicMPRO" panose="020B0400000000000000" pitchFamily="34" charset="-128"/>
                <a:cs typeface="Cavolini" panose="03000502040302020204" pitchFamily="66" charset="0"/>
              </a:rPr>
              <a:t>Strength</a:t>
            </a:r>
          </a:p>
          <a:p>
            <a:pPr algn="ctr"/>
            <a:r>
              <a:rPr lang="en-US" sz="2400" b="1" u="sng" dirty="0">
                <a:latin typeface="Cavolini" panose="03000502040302020204" pitchFamily="66" charset="0"/>
                <a:ea typeface="HGMaruGothicMPRO" panose="020B0400000000000000" pitchFamily="34" charset="-128"/>
                <a:cs typeface="Cavolini" panose="03000502040302020204" pitchFamily="66" charset="0"/>
              </a:rPr>
              <a:t>Trust</a:t>
            </a:r>
          </a:p>
        </p:txBody>
      </p:sp>
      <p:sp>
        <p:nvSpPr>
          <p:cNvPr id="2" name="TextBox 1">
            <a:extLst>
              <a:ext uri="{FF2B5EF4-FFF2-40B4-BE49-F238E27FC236}">
                <a16:creationId xmlns:a16="http://schemas.microsoft.com/office/drawing/2014/main" id="{5A3FAF54-6E65-4BC5-B7C2-D7FFB86F293A}"/>
              </a:ext>
            </a:extLst>
          </p:cNvPr>
          <p:cNvSpPr txBox="1"/>
          <p:nvPr/>
        </p:nvSpPr>
        <p:spPr>
          <a:xfrm>
            <a:off x="914400" y="1981200"/>
            <a:ext cx="4267200" cy="3416320"/>
          </a:xfrm>
          <a:prstGeom prst="rect">
            <a:avLst/>
          </a:prstGeom>
          <a:noFill/>
        </p:spPr>
        <p:txBody>
          <a:bodyPr wrap="square" rtlCol="0">
            <a:spAutoFit/>
          </a:bodyPr>
          <a:lstStyle/>
          <a:p>
            <a:pPr algn="ctr"/>
            <a:r>
              <a:rPr lang="en-US" sz="5400" dirty="0">
                <a:latin typeface="Cavolini" panose="03000502040302020204" pitchFamily="66" charset="0"/>
                <a:cs typeface="Cavolini" panose="03000502040302020204" pitchFamily="66" charset="0"/>
              </a:rPr>
              <a:t>No New Ladies this month!!</a:t>
            </a:r>
          </a:p>
        </p:txBody>
      </p:sp>
    </p:spTree>
    <p:extLst>
      <p:ext uri="{BB962C8B-B14F-4D97-AF65-F5344CB8AC3E}">
        <p14:creationId xmlns:p14="http://schemas.microsoft.com/office/powerpoint/2010/main" val="122698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8722" y="2362200"/>
            <a:ext cx="8001000" cy="3785652"/>
          </a:xfrm>
          <a:prstGeom prst="rect">
            <a:avLst/>
          </a:prstGeom>
          <a:solidFill>
            <a:schemeClr val="bg1">
              <a:lumMod val="85000"/>
              <a:alpha val="68000"/>
            </a:schemeClr>
          </a:solidFill>
          <a:ln w="25400">
            <a:noFill/>
          </a:ln>
        </p:spPr>
        <p:txBody>
          <a:bodyPr wrap="square" rtlCol="0">
            <a:spAutoFit/>
          </a:bodyPr>
          <a:lstStyle/>
          <a:p>
            <a:r>
              <a:rPr lang="en-US" sz="2000" b="1" dirty="0">
                <a:latin typeface="Cavolini" panose="03000502040302020204" pitchFamily="66" charset="0"/>
                <a:cs typeface="Cavolini" panose="03000502040302020204" pitchFamily="66" charset="0"/>
              </a:rPr>
              <a:t>Oct 3 - 11AM - Challenge Ride Luncheon @ American Legion in Kent</a:t>
            </a:r>
          </a:p>
          <a:p>
            <a:r>
              <a:rPr lang="en-US" sz="2000" b="1" dirty="0">
                <a:latin typeface="Cavolini" panose="03000502040302020204" pitchFamily="66" charset="0"/>
                <a:cs typeface="Cavolini" panose="03000502040302020204" pitchFamily="66" charset="0"/>
              </a:rPr>
              <a:t>Oct 6 – 6:30PM October Meet N Greet @ </a:t>
            </a:r>
            <a:r>
              <a:rPr lang="en-US" sz="2000" b="1" dirty="0" err="1">
                <a:latin typeface="Cavolini" panose="03000502040302020204" pitchFamily="66" charset="0"/>
                <a:cs typeface="Cavolini" panose="03000502040302020204" pitchFamily="66" charset="0"/>
              </a:rPr>
              <a:t>Elmers</a:t>
            </a:r>
            <a:r>
              <a:rPr lang="en-US" sz="2000" b="1" dirty="0">
                <a:latin typeface="Cavolini" panose="03000502040302020204" pitchFamily="66" charset="0"/>
                <a:cs typeface="Cavolini" panose="03000502040302020204" pitchFamily="66" charset="0"/>
              </a:rPr>
              <a:t> Tacoma</a:t>
            </a:r>
          </a:p>
          <a:p>
            <a:r>
              <a:rPr lang="en-US" sz="2000" b="1" dirty="0">
                <a:latin typeface="Cavolini" panose="03000502040302020204" pitchFamily="66" charset="0"/>
                <a:cs typeface="Cavolini" panose="03000502040302020204" pitchFamily="66" charset="0"/>
              </a:rPr>
              <a:t>Oct 10 – 9:30AM 5</a:t>
            </a:r>
            <a:r>
              <a:rPr lang="en-US" sz="2000" b="1" baseline="30000" dirty="0">
                <a:latin typeface="Cavolini" panose="03000502040302020204" pitchFamily="66" charset="0"/>
                <a:cs typeface="Cavolini" panose="03000502040302020204" pitchFamily="66" charset="0"/>
              </a:rPr>
              <a:t>th</a:t>
            </a:r>
            <a:r>
              <a:rPr lang="en-US" sz="2000" b="1" dirty="0">
                <a:latin typeface="Cavolini" panose="03000502040302020204" pitchFamily="66" charset="0"/>
                <a:cs typeface="Cavolini" panose="03000502040302020204" pitchFamily="66" charset="0"/>
              </a:rPr>
              <a:t> Annual Wigged out ride (wear pink!)</a:t>
            </a:r>
          </a:p>
          <a:p>
            <a:r>
              <a:rPr lang="en-US" sz="2000" b="1" dirty="0">
                <a:latin typeface="Cavolini" panose="03000502040302020204" pitchFamily="66" charset="0"/>
                <a:cs typeface="Cavolini" panose="03000502040302020204" pitchFamily="66" charset="0"/>
              </a:rPr>
              <a:t>Nov 7 - 8-12pm – Puyallup - W.A.R. on the Range (Marksman Gun Range)</a:t>
            </a:r>
          </a:p>
          <a:p>
            <a:r>
              <a:rPr lang="en-US" sz="2000" b="1" dirty="0">
                <a:latin typeface="Cavolini" panose="03000502040302020204" pitchFamily="66" charset="0"/>
                <a:cs typeface="Cavolini" panose="03000502040302020204" pitchFamily="66" charset="0"/>
              </a:rPr>
              <a:t>Nov 14 - 2PM-4PM - W.A.R. Holiday Luncheon @ TBD</a:t>
            </a:r>
          </a:p>
          <a:p>
            <a:r>
              <a:rPr lang="en-US" sz="2000" b="1" dirty="0">
                <a:latin typeface="Cavolini" panose="03000502040302020204" pitchFamily="66" charset="0"/>
                <a:cs typeface="Cavolini" panose="03000502040302020204" pitchFamily="66" charset="0"/>
              </a:rPr>
              <a:t>Dec 10 - 7-9pm – TBD .- Sizzle Sparkle #50</a:t>
            </a:r>
          </a:p>
          <a:p>
            <a:r>
              <a:rPr lang="en-US" sz="2000" b="1" dirty="0">
                <a:latin typeface="Cavolini" panose="03000502040302020204" pitchFamily="66" charset="0"/>
                <a:cs typeface="Cavolini" panose="03000502040302020204" pitchFamily="66" charset="0"/>
              </a:rPr>
              <a:t>Jan 1, 2021 – </a:t>
            </a:r>
            <a:r>
              <a:rPr lang="en-US" sz="2000" b="1" dirty="0" err="1">
                <a:latin typeface="Cavolini" panose="03000502040302020204" pitchFamily="66" charset="0"/>
                <a:cs typeface="Cavolini" panose="03000502040302020204" pitchFamily="66" charset="0"/>
              </a:rPr>
              <a:t>Co’Ed</a:t>
            </a:r>
            <a:r>
              <a:rPr lang="en-US" sz="2000" b="1" dirty="0">
                <a:latin typeface="Cavolini" panose="03000502040302020204" pitchFamily="66" charset="0"/>
                <a:cs typeface="Cavolini" panose="03000502040302020204" pitchFamily="66" charset="0"/>
              </a:rPr>
              <a:t> New Years day ride</a:t>
            </a:r>
          </a:p>
          <a:p>
            <a:r>
              <a:rPr lang="en-US" sz="2000" b="1" dirty="0">
                <a:latin typeface="Cavolini" panose="03000502040302020204" pitchFamily="66" charset="0"/>
                <a:cs typeface="Cavolini" panose="03000502040302020204" pitchFamily="66" charset="0"/>
              </a:rPr>
              <a:t>Mar 5 to Mar 7 – 2</a:t>
            </a:r>
            <a:r>
              <a:rPr lang="en-US" sz="2000" b="1" baseline="30000" dirty="0">
                <a:latin typeface="Cavolini" panose="03000502040302020204" pitchFamily="66" charset="0"/>
                <a:cs typeface="Cavolini" panose="03000502040302020204" pitchFamily="66" charset="0"/>
              </a:rPr>
              <a:t>nd</a:t>
            </a:r>
            <a:r>
              <a:rPr lang="en-US" sz="2000" b="1" dirty="0">
                <a:latin typeface="Cavolini" panose="03000502040302020204" pitchFamily="66" charset="0"/>
                <a:cs typeface="Cavolini" panose="03000502040302020204" pitchFamily="66" charset="0"/>
              </a:rPr>
              <a:t> Annual Meet at the Beach @ Pacific Beach – Ocean SHORES</a:t>
            </a:r>
          </a:p>
          <a:p>
            <a:r>
              <a:rPr lang="en-US" sz="2000" b="1" dirty="0">
                <a:latin typeface="Cavolini" panose="03000502040302020204" pitchFamily="66" charset="0"/>
                <a:cs typeface="Cavolini" panose="03000502040302020204" pitchFamily="66" charset="0"/>
              </a:rPr>
              <a:t>May 1, 2021 – 9AM International Female Ride Day</a:t>
            </a:r>
          </a:p>
        </p:txBody>
      </p:sp>
      <p:sp>
        <p:nvSpPr>
          <p:cNvPr id="5" name="TextBox 4">
            <a:extLst>
              <a:ext uri="{FF2B5EF4-FFF2-40B4-BE49-F238E27FC236}">
                <a16:creationId xmlns:a16="http://schemas.microsoft.com/office/drawing/2014/main" id="{CACA4E8B-BFCD-4D8E-BB24-DDF3C7DB7804}"/>
              </a:ext>
            </a:extLst>
          </p:cNvPr>
          <p:cNvSpPr txBox="1"/>
          <p:nvPr/>
        </p:nvSpPr>
        <p:spPr>
          <a:xfrm>
            <a:off x="2404813" y="228600"/>
            <a:ext cx="4108817"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Upcoming Events:</a:t>
            </a:r>
          </a:p>
        </p:txBody>
      </p:sp>
      <p:sp>
        <p:nvSpPr>
          <p:cNvPr id="7" name="TextBox 6">
            <a:extLst>
              <a:ext uri="{FF2B5EF4-FFF2-40B4-BE49-F238E27FC236}">
                <a16:creationId xmlns:a16="http://schemas.microsoft.com/office/drawing/2014/main" id="{7F060AB5-96EB-43B9-9745-3FF7E119CF9A}"/>
              </a:ext>
            </a:extLst>
          </p:cNvPr>
          <p:cNvSpPr txBox="1"/>
          <p:nvPr/>
        </p:nvSpPr>
        <p:spPr>
          <a:xfrm>
            <a:off x="533400" y="1066800"/>
            <a:ext cx="8262730" cy="646331"/>
          </a:xfrm>
          <a:prstGeom prst="rect">
            <a:avLst/>
          </a:prstGeom>
          <a:noFill/>
          <a:ln w="25400">
            <a:solidFill>
              <a:srgbClr val="FF0000"/>
            </a:solidFill>
          </a:ln>
        </p:spPr>
        <p:txBody>
          <a:bodyPr wrap="square" rtlCol="0">
            <a:spAutoFit/>
          </a:bodyPr>
          <a:lstStyle/>
          <a:p>
            <a:pPr algn="ctr"/>
            <a:r>
              <a:rPr lang="en-US" b="1" dirty="0"/>
              <a:t>ATTENTION: Due to COVID-19 virus situation please check that any event you plan to attend is still occurring. Thank you.</a:t>
            </a:r>
          </a:p>
        </p:txBody>
      </p:sp>
    </p:spTree>
    <p:extLst>
      <p:ext uri="{BB962C8B-B14F-4D97-AF65-F5344CB8AC3E}">
        <p14:creationId xmlns:p14="http://schemas.microsoft.com/office/powerpoint/2010/main" val="267647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BC78CC-31EA-430D-BE75-828FAA394ED6}"/>
              </a:ext>
            </a:extLst>
          </p:cNvPr>
          <p:cNvSpPr txBox="1"/>
          <p:nvPr/>
        </p:nvSpPr>
        <p:spPr>
          <a:xfrm>
            <a:off x="914400" y="304800"/>
            <a:ext cx="7635424"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WAR Sponsored Upcoming Events:</a:t>
            </a:r>
          </a:p>
        </p:txBody>
      </p:sp>
      <p:sp>
        <p:nvSpPr>
          <p:cNvPr id="3" name="TextBox 2">
            <a:extLst>
              <a:ext uri="{FF2B5EF4-FFF2-40B4-BE49-F238E27FC236}">
                <a16:creationId xmlns:a16="http://schemas.microsoft.com/office/drawing/2014/main" id="{5B7D9A8E-3E93-4438-95A6-E8DFA631CB3A}"/>
              </a:ext>
            </a:extLst>
          </p:cNvPr>
          <p:cNvSpPr txBox="1"/>
          <p:nvPr/>
        </p:nvSpPr>
        <p:spPr>
          <a:xfrm>
            <a:off x="1981200" y="2743200"/>
            <a:ext cx="5908990" cy="830997"/>
          </a:xfrm>
          <a:prstGeom prst="rect">
            <a:avLst/>
          </a:prstGeom>
          <a:noFill/>
        </p:spPr>
        <p:txBody>
          <a:bodyPr wrap="none" rtlCol="0">
            <a:spAutoFit/>
          </a:bodyPr>
          <a:lstStyle/>
          <a:p>
            <a:r>
              <a:rPr lang="en-US" sz="4800" dirty="0">
                <a:latin typeface="Cavolini" panose="03000502040302020204" pitchFamily="66" charset="0"/>
                <a:cs typeface="Cavolini" panose="03000502040302020204" pitchFamily="66" charset="0"/>
              </a:rPr>
              <a:t>None upcoming!!</a:t>
            </a:r>
          </a:p>
        </p:txBody>
      </p:sp>
    </p:spTree>
    <p:extLst>
      <p:ext uri="{BB962C8B-B14F-4D97-AF65-F5344CB8AC3E}">
        <p14:creationId xmlns:p14="http://schemas.microsoft.com/office/powerpoint/2010/main" val="180052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00FC49-0D6E-4ADA-9E02-A33A6CEAD907}"/>
              </a:ext>
            </a:extLst>
          </p:cNvPr>
          <p:cNvSpPr txBox="1"/>
          <p:nvPr/>
        </p:nvSpPr>
        <p:spPr>
          <a:xfrm>
            <a:off x="152400" y="208019"/>
            <a:ext cx="5485797"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Featured Member/Rider</a:t>
            </a:r>
          </a:p>
        </p:txBody>
      </p:sp>
      <p:sp>
        <p:nvSpPr>
          <p:cNvPr id="2" name="TextBox 1">
            <a:extLst>
              <a:ext uri="{FF2B5EF4-FFF2-40B4-BE49-F238E27FC236}">
                <a16:creationId xmlns:a16="http://schemas.microsoft.com/office/drawing/2014/main" id="{3D5C6633-E27E-42D9-9D4C-7865415E9075}"/>
              </a:ext>
            </a:extLst>
          </p:cNvPr>
          <p:cNvSpPr txBox="1"/>
          <p:nvPr/>
        </p:nvSpPr>
        <p:spPr>
          <a:xfrm>
            <a:off x="5334000" y="619035"/>
            <a:ext cx="3352800" cy="1200329"/>
          </a:xfrm>
          <a:prstGeom prst="rect">
            <a:avLst/>
          </a:prstGeom>
          <a:noFill/>
        </p:spPr>
        <p:txBody>
          <a:bodyPr wrap="square" rtlCol="0">
            <a:spAutoFit/>
          </a:bodyPr>
          <a:lstStyle/>
          <a:p>
            <a:pPr algn="ctr"/>
            <a:r>
              <a:rPr lang="en-US" sz="3600" b="1" dirty="0">
                <a:solidFill>
                  <a:srgbClr val="7D45C1"/>
                </a:solidFill>
                <a:latin typeface="Cavolini" panose="03000502040302020204" pitchFamily="66" charset="0"/>
                <a:cs typeface="Cavolini" panose="03000502040302020204" pitchFamily="66" charset="0"/>
              </a:rPr>
              <a:t>Stacy “Keys” Allen</a:t>
            </a:r>
          </a:p>
        </p:txBody>
      </p:sp>
      <p:sp>
        <p:nvSpPr>
          <p:cNvPr id="3" name="TextBox 2">
            <a:extLst>
              <a:ext uri="{FF2B5EF4-FFF2-40B4-BE49-F238E27FC236}">
                <a16:creationId xmlns:a16="http://schemas.microsoft.com/office/drawing/2014/main" id="{25FFA06B-660E-4CB8-9483-F5B9FD45E3F1}"/>
              </a:ext>
            </a:extLst>
          </p:cNvPr>
          <p:cNvSpPr txBox="1"/>
          <p:nvPr/>
        </p:nvSpPr>
        <p:spPr>
          <a:xfrm>
            <a:off x="267255" y="956115"/>
            <a:ext cx="4267200" cy="5693866"/>
          </a:xfrm>
          <a:prstGeom prst="rect">
            <a:avLst/>
          </a:prstGeom>
          <a:noFill/>
        </p:spPr>
        <p:txBody>
          <a:bodyPr wrap="square" rtlCol="0">
            <a:spAutoFit/>
          </a:bodyPr>
          <a:lstStyle/>
          <a:p>
            <a:r>
              <a:rPr lang="en-US" sz="1400" dirty="0">
                <a:latin typeface="Cavolini" panose="03000502040302020204" pitchFamily="66" charset="0"/>
                <a:cs typeface="Cavolini" panose="03000502040302020204" pitchFamily="66" charset="0"/>
              </a:rPr>
              <a:t>I was truly introduced to motorcycles by my stepfather who would take me for rides on the back of his. He convinced me to take the safety course to find out if it's something that I would like to do on my own. I was immediately hooked! That was in 2009. I went out and bought my first bike which was a brand-new Harley Sportster 883 low. 27 hours later I wrecked the bike. After having the entire right side rebuilt and healing from my road rash and stress fracture, I was eager to get back on! 4 years later I was forced to sell my bike and I went 7 years without owning one. May 2nd, I got back into writing when I bought my Linda which is a 2013 Sportster 1200 custom. Now I also have Brandy which is my Dyna Switchback. After losing my dad in 2018 I hit rock bottom and really lost myself. Getting back into riding help me find my way again and breathe life back into my body and my soul. And now I have met you amazing women and I’m so grateful to be a part of this Sisterhood!</a:t>
            </a:r>
          </a:p>
        </p:txBody>
      </p:sp>
      <p:pic>
        <p:nvPicPr>
          <p:cNvPr id="8" name="Picture 7" descr="A person riding a motorcycle down a road&#10;&#10;Description automatically generated">
            <a:extLst>
              <a:ext uri="{FF2B5EF4-FFF2-40B4-BE49-F238E27FC236}">
                <a16:creationId xmlns:a16="http://schemas.microsoft.com/office/drawing/2014/main" id="{16B85637-851A-4B8F-BC22-ADBB2A76D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667000"/>
            <a:ext cx="1964018" cy="4058839"/>
          </a:xfrm>
          <a:prstGeom prst="rect">
            <a:avLst/>
          </a:prstGeom>
        </p:spPr>
      </p:pic>
      <p:pic>
        <p:nvPicPr>
          <p:cNvPr id="6" name="Picture 5" descr="A person riding a motorcycle down the road&#10;&#10;Description automatically generated">
            <a:extLst>
              <a:ext uri="{FF2B5EF4-FFF2-40B4-BE49-F238E27FC236}">
                <a16:creationId xmlns:a16="http://schemas.microsoft.com/office/drawing/2014/main" id="{4279CF22-68F1-40DA-BCC3-44B054C9B5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770" y="1806804"/>
            <a:ext cx="2720621" cy="2468712"/>
          </a:xfrm>
          <a:prstGeom prst="rect">
            <a:avLst/>
          </a:prstGeom>
        </p:spPr>
      </p:pic>
      <p:pic>
        <p:nvPicPr>
          <p:cNvPr id="10" name="Picture 9" descr="A person wearing sunglasses taking a selfie in a car&#10;&#10;Description automatically generated">
            <a:extLst>
              <a:ext uri="{FF2B5EF4-FFF2-40B4-BE49-F238E27FC236}">
                <a16:creationId xmlns:a16="http://schemas.microsoft.com/office/drawing/2014/main" id="{491F6975-3F5D-449D-AA52-D58561069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1655" y="4158879"/>
            <a:ext cx="1928980" cy="2566960"/>
          </a:xfrm>
          <a:prstGeom prst="rect">
            <a:avLst/>
          </a:prstGeom>
        </p:spPr>
      </p:pic>
    </p:spTree>
    <p:extLst>
      <p:ext uri="{BB962C8B-B14F-4D97-AF65-F5344CB8AC3E}">
        <p14:creationId xmlns:p14="http://schemas.microsoft.com/office/powerpoint/2010/main" val="396498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CDF08-66B5-42F0-9633-5FEDFA77096A}"/>
              </a:ext>
            </a:extLst>
          </p:cNvPr>
          <p:cNvSpPr txBox="1"/>
          <p:nvPr/>
        </p:nvSpPr>
        <p:spPr>
          <a:xfrm>
            <a:off x="228600" y="90959"/>
            <a:ext cx="5824030"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Last Months Rides/Events</a:t>
            </a:r>
          </a:p>
        </p:txBody>
      </p:sp>
      <p:pic>
        <p:nvPicPr>
          <p:cNvPr id="4" name="Picture 3" descr="A group of people posing for the camera&#10;&#10;Description automatically generated">
            <a:extLst>
              <a:ext uri="{FF2B5EF4-FFF2-40B4-BE49-F238E27FC236}">
                <a16:creationId xmlns:a16="http://schemas.microsoft.com/office/drawing/2014/main" id="{9AB2FA0B-7D7A-48A3-91BA-5D34B8A81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066800"/>
            <a:ext cx="2540000" cy="1905000"/>
          </a:xfrm>
          <a:prstGeom prst="rect">
            <a:avLst/>
          </a:prstGeom>
        </p:spPr>
      </p:pic>
      <p:pic>
        <p:nvPicPr>
          <p:cNvPr id="6" name="Picture 5" descr="A person riding a motorcycle down a dirt road&#10;&#10;Description automatically generated">
            <a:extLst>
              <a:ext uri="{FF2B5EF4-FFF2-40B4-BE49-F238E27FC236}">
                <a16:creationId xmlns:a16="http://schemas.microsoft.com/office/drawing/2014/main" id="{9D35351F-D292-45DA-AC97-7AA336244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868828"/>
            <a:ext cx="4191000" cy="3143250"/>
          </a:xfrm>
          <a:prstGeom prst="rect">
            <a:avLst/>
          </a:prstGeom>
        </p:spPr>
      </p:pic>
      <p:pic>
        <p:nvPicPr>
          <p:cNvPr id="8" name="Picture 7" descr="A motorcycle parked on the side of a road&#10;&#10;Description automatically generated">
            <a:extLst>
              <a:ext uri="{FF2B5EF4-FFF2-40B4-BE49-F238E27FC236}">
                <a16:creationId xmlns:a16="http://schemas.microsoft.com/office/drawing/2014/main" id="{E7184A8A-7259-483A-9101-1833FE10D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802" y="2667000"/>
            <a:ext cx="2540000" cy="1905000"/>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CC5DE405-05E2-44AF-AD5F-F932EA491B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0724" y="3247346"/>
            <a:ext cx="2844800" cy="2133600"/>
          </a:xfrm>
          <a:prstGeom prst="rect">
            <a:avLst/>
          </a:prstGeom>
        </p:spPr>
      </p:pic>
      <p:pic>
        <p:nvPicPr>
          <p:cNvPr id="18" name="Picture 17" descr="A group of people posing for the camera&#10;&#10;Description automatically generated">
            <a:extLst>
              <a:ext uri="{FF2B5EF4-FFF2-40B4-BE49-F238E27FC236}">
                <a16:creationId xmlns:a16="http://schemas.microsoft.com/office/drawing/2014/main" id="{E1BA9F26-67AA-4E2B-B261-12F0CEB433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105" y="2854924"/>
            <a:ext cx="2641600" cy="1981200"/>
          </a:xfrm>
          <a:prstGeom prst="rect">
            <a:avLst/>
          </a:prstGeom>
        </p:spPr>
      </p:pic>
      <p:pic>
        <p:nvPicPr>
          <p:cNvPr id="22" name="Picture 21" descr="A group of people standing around a motorcycle&#10;&#10;Description automatically generated">
            <a:extLst>
              <a:ext uri="{FF2B5EF4-FFF2-40B4-BE49-F238E27FC236}">
                <a16:creationId xmlns:a16="http://schemas.microsoft.com/office/drawing/2014/main" id="{95D3273B-4DDA-483C-8EB1-926679C7B4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0802" y="5190602"/>
            <a:ext cx="2223197" cy="1667398"/>
          </a:xfrm>
          <a:prstGeom prst="rect">
            <a:avLst/>
          </a:prstGeom>
        </p:spPr>
      </p:pic>
      <p:pic>
        <p:nvPicPr>
          <p:cNvPr id="28" name="Picture 27" descr="A group of people on a motorcycle in front of a building&#10;&#10;Description automatically generated">
            <a:extLst>
              <a:ext uri="{FF2B5EF4-FFF2-40B4-BE49-F238E27FC236}">
                <a16:creationId xmlns:a16="http://schemas.microsoft.com/office/drawing/2014/main" id="{6312AD89-EB98-452A-A1F3-13B135F80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5938" y="801839"/>
            <a:ext cx="2997200" cy="2247900"/>
          </a:xfrm>
          <a:prstGeom prst="rect">
            <a:avLst/>
          </a:prstGeom>
        </p:spPr>
      </p:pic>
      <p:pic>
        <p:nvPicPr>
          <p:cNvPr id="32" name="Picture 31" descr="A picture containing outdoor, grass, water, herd&#10;&#10;Description automatically generated">
            <a:extLst>
              <a:ext uri="{FF2B5EF4-FFF2-40B4-BE49-F238E27FC236}">
                <a16:creationId xmlns:a16="http://schemas.microsoft.com/office/drawing/2014/main" id="{7C6821C8-8310-40DE-97A7-D631C1B1CC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68" y="4610101"/>
            <a:ext cx="2997199" cy="2247899"/>
          </a:xfrm>
          <a:prstGeom prst="rect">
            <a:avLst/>
          </a:prstGeom>
        </p:spPr>
      </p:pic>
      <p:pic>
        <p:nvPicPr>
          <p:cNvPr id="14" name="Picture 13" descr="A group of people posing for the camera&#10;&#10;Description automatically generated">
            <a:extLst>
              <a:ext uri="{FF2B5EF4-FFF2-40B4-BE49-F238E27FC236}">
                <a16:creationId xmlns:a16="http://schemas.microsoft.com/office/drawing/2014/main" id="{0B907B88-0EA9-427A-A4D7-FB908175D3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82128" y="4514955"/>
            <a:ext cx="2997198" cy="2247899"/>
          </a:xfrm>
          <a:prstGeom prst="rect">
            <a:avLst/>
          </a:prstGeom>
        </p:spPr>
      </p:pic>
      <p:sp>
        <p:nvSpPr>
          <p:cNvPr id="33" name="TextBox 32">
            <a:extLst>
              <a:ext uri="{FF2B5EF4-FFF2-40B4-BE49-F238E27FC236}">
                <a16:creationId xmlns:a16="http://schemas.microsoft.com/office/drawing/2014/main" id="{9D042635-EBAF-4DFC-BA26-7EA202291614}"/>
              </a:ext>
            </a:extLst>
          </p:cNvPr>
          <p:cNvSpPr txBox="1"/>
          <p:nvPr/>
        </p:nvSpPr>
        <p:spPr>
          <a:xfrm>
            <a:off x="6870142" y="402949"/>
            <a:ext cx="2159566" cy="369332"/>
          </a:xfrm>
          <a:prstGeom prst="rect">
            <a:avLst/>
          </a:prstGeom>
          <a:noFill/>
        </p:spPr>
        <p:txBody>
          <a:bodyPr wrap="none" rtlCol="0">
            <a:spAutoFit/>
          </a:bodyPr>
          <a:lstStyle/>
          <a:p>
            <a:r>
              <a:rPr lang="en-US" dirty="0">
                <a:solidFill>
                  <a:srgbClr val="7D45C1"/>
                </a:solidFill>
                <a:latin typeface="Cavolini" panose="03000502040302020204" pitchFamily="66" charset="0"/>
                <a:cs typeface="Cavolini" panose="03000502040302020204" pitchFamily="66" charset="0"/>
              </a:rPr>
              <a:t>Forks Ride 9-12</a:t>
            </a:r>
          </a:p>
        </p:txBody>
      </p:sp>
    </p:spTree>
    <p:extLst>
      <p:ext uri="{BB962C8B-B14F-4D97-AF65-F5344CB8AC3E}">
        <p14:creationId xmlns:p14="http://schemas.microsoft.com/office/powerpoint/2010/main" val="169921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pic>
        <p:nvPicPr>
          <p:cNvPr id="21" name="Picture 20" descr="A group of people riding on the back of a motorcycle&#10;&#10;Description automatically generated">
            <a:extLst>
              <a:ext uri="{FF2B5EF4-FFF2-40B4-BE49-F238E27FC236}">
                <a16:creationId xmlns:a16="http://schemas.microsoft.com/office/drawing/2014/main" id="{9718EA0F-216A-4EC2-B2B1-18508A0E1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270" y="731937"/>
            <a:ext cx="3370764" cy="2317400"/>
          </a:xfrm>
          <a:prstGeom prst="rect">
            <a:avLst/>
          </a:prstGeom>
        </p:spPr>
      </p:pic>
      <p:pic>
        <p:nvPicPr>
          <p:cNvPr id="19" name="Picture 18" descr="A group of people riding on the back of a motorcycle&#10;&#10;Description automatically generated">
            <a:extLst>
              <a:ext uri="{FF2B5EF4-FFF2-40B4-BE49-F238E27FC236}">
                <a16:creationId xmlns:a16="http://schemas.microsoft.com/office/drawing/2014/main" id="{9D11E362-34AC-4743-81B1-EC99FA619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91" y="525213"/>
            <a:ext cx="2792106" cy="1954474"/>
          </a:xfrm>
          <a:prstGeom prst="rect">
            <a:avLst/>
          </a:prstGeom>
        </p:spPr>
      </p:pic>
      <p:pic>
        <p:nvPicPr>
          <p:cNvPr id="9" name="Picture 8" descr="A flock of birds sitting on top of a sandy beach&#10;&#10;Description automatically generated">
            <a:extLst>
              <a:ext uri="{FF2B5EF4-FFF2-40B4-BE49-F238E27FC236}">
                <a16:creationId xmlns:a16="http://schemas.microsoft.com/office/drawing/2014/main" id="{332C8B15-2000-4FA1-B966-B7CF4D6A48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5778" y="876855"/>
            <a:ext cx="2590800" cy="1943100"/>
          </a:xfrm>
          <a:prstGeom prst="rect">
            <a:avLst/>
          </a:prstGeom>
        </p:spPr>
      </p:pic>
      <p:pic>
        <p:nvPicPr>
          <p:cNvPr id="17" name="Picture 16" descr="A person riding a motorcycle on the side of a road&#10;&#10;Description automatically generated">
            <a:extLst>
              <a:ext uri="{FF2B5EF4-FFF2-40B4-BE49-F238E27FC236}">
                <a16:creationId xmlns:a16="http://schemas.microsoft.com/office/drawing/2014/main" id="{7AC9C6EB-FF1E-46E4-89AA-3E72741C27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0790" y="2429581"/>
            <a:ext cx="3595921" cy="2303637"/>
          </a:xfrm>
          <a:prstGeom prst="rect">
            <a:avLst/>
          </a:prstGeom>
        </p:spPr>
      </p:pic>
      <p:sp>
        <p:nvSpPr>
          <p:cNvPr id="2" name="TextBox 1">
            <a:extLst>
              <a:ext uri="{FF2B5EF4-FFF2-40B4-BE49-F238E27FC236}">
                <a16:creationId xmlns:a16="http://schemas.microsoft.com/office/drawing/2014/main" id="{06F49D87-B8C4-4BEC-BA05-DCFBB301BBBE}"/>
              </a:ext>
            </a:extLst>
          </p:cNvPr>
          <p:cNvSpPr txBox="1"/>
          <p:nvPr/>
        </p:nvSpPr>
        <p:spPr>
          <a:xfrm>
            <a:off x="214572" y="116259"/>
            <a:ext cx="5824030"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Last Months Rides/Events</a:t>
            </a:r>
          </a:p>
        </p:txBody>
      </p:sp>
      <p:sp>
        <p:nvSpPr>
          <p:cNvPr id="3" name="TextBox 2">
            <a:extLst>
              <a:ext uri="{FF2B5EF4-FFF2-40B4-BE49-F238E27FC236}">
                <a16:creationId xmlns:a16="http://schemas.microsoft.com/office/drawing/2014/main" id="{C0BF3C18-AC0C-4105-BF63-86BB7C894AD1}"/>
              </a:ext>
            </a:extLst>
          </p:cNvPr>
          <p:cNvSpPr txBox="1"/>
          <p:nvPr/>
        </p:nvSpPr>
        <p:spPr>
          <a:xfrm>
            <a:off x="6329148" y="137716"/>
            <a:ext cx="2106667" cy="369332"/>
          </a:xfrm>
          <a:prstGeom prst="rect">
            <a:avLst/>
          </a:prstGeom>
          <a:noFill/>
        </p:spPr>
        <p:txBody>
          <a:bodyPr wrap="none" rtlCol="0">
            <a:spAutoFit/>
          </a:bodyPr>
          <a:lstStyle/>
          <a:p>
            <a:r>
              <a:rPr lang="en-US" dirty="0">
                <a:solidFill>
                  <a:srgbClr val="7D45C1"/>
                </a:solidFill>
                <a:latin typeface="Cavolini" panose="03000502040302020204" pitchFamily="66" charset="0"/>
                <a:cs typeface="Cavolini" panose="03000502040302020204" pitchFamily="66" charset="0"/>
              </a:rPr>
              <a:t>Forks ride 9-12</a:t>
            </a:r>
          </a:p>
        </p:txBody>
      </p:sp>
      <p:pic>
        <p:nvPicPr>
          <p:cNvPr id="5" name="Picture 4" descr="A close up of a tree&#10;&#10;Description automatically generated">
            <a:extLst>
              <a:ext uri="{FF2B5EF4-FFF2-40B4-BE49-F238E27FC236}">
                <a16:creationId xmlns:a16="http://schemas.microsoft.com/office/drawing/2014/main" id="{CFA56CA2-F848-43D1-BCA8-BD3FCB7875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78" y="1319440"/>
            <a:ext cx="1484709" cy="2209800"/>
          </a:xfrm>
          <a:prstGeom prst="rect">
            <a:avLst/>
          </a:prstGeom>
        </p:spPr>
      </p:pic>
      <p:pic>
        <p:nvPicPr>
          <p:cNvPr id="7" name="Picture 6" descr="A group of people sitting around a pile of hay&#10;&#10;Description automatically generated">
            <a:extLst>
              <a:ext uri="{FF2B5EF4-FFF2-40B4-BE49-F238E27FC236}">
                <a16:creationId xmlns:a16="http://schemas.microsoft.com/office/drawing/2014/main" id="{61B791F1-C1CA-4707-BA19-C4526A3270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6069" y="4012833"/>
            <a:ext cx="3657600" cy="2743200"/>
          </a:xfrm>
          <a:prstGeom prst="rect">
            <a:avLst/>
          </a:prstGeom>
        </p:spPr>
      </p:pic>
      <p:pic>
        <p:nvPicPr>
          <p:cNvPr id="11" name="Picture 10" descr="A person standing in front of a body of water&#10;&#10;Description automatically generated">
            <a:extLst>
              <a:ext uri="{FF2B5EF4-FFF2-40B4-BE49-F238E27FC236}">
                <a16:creationId xmlns:a16="http://schemas.microsoft.com/office/drawing/2014/main" id="{3E5C13F4-40F9-4336-AC46-DFAA356BD9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7200" y="1736900"/>
            <a:ext cx="3089867" cy="2317400"/>
          </a:xfrm>
          <a:prstGeom prst="rect">
            <a:avLst/>
          </a:prstGeom>
        </p:spPr>
      </p:pic>
      <p:pic>
        <p:nvPicPr>
          <p:cNvPr id="13" name="Picture 12" descr="A motorcycle parked on the side of a dirt road&#10;&#10;Description automatically generated">
            <a:extLst>
              <a:ext uri="{FF2B5EF4-FFF2-40B4-BE49-F238E27FC236}">
                <a16:creationId xmlns:a16="http://schemas.microsoft.com/office/drawing/2014/main" id="{845236EE-48BF-436F-99CA-C2BE9DC139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1395" y="2947732"/>
            <a:ext cx="2438400" cy="1828800"/>
          </a:xfrm>
          <a:prstGeom prst="rect">
            <a:avLst/>
          </a:prstGeom>
        </p:spPr>
      </p:pic>
      <p:pic>
        <p:nvPicPr>
          <p:cNvPr id="15" name="Picture 14" descr="A motorcycle parked on the side of a road&#10;&#10;Description automatically generated">
            <a:extLst>
              <a:ext uri="{FF2B5EF4-FFF2-40B4-BE49-F238E27FC236}">
                <a16:creationId xmlns:a16="http://schemas.microsoft.com/office/drawing/2014/main" id="{873AB492-85E7-447E-958A-DA7FD65DB0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663" y="4674926"/>
            <a:ext cx="3097618" cy="2081212"/>
          </a:xfrm>
          <a:prstGeom prst="rect">
            <a:avLst/>
          </a:prstGeom>
        </p:spPr>
      </p:pic>
      <p:pic>
        <p:nvPicPr>
          <p:cNvPr id="23" name="Picture 22" descr="Two people standing in front of a motorcycle&#10;&#10;Description automatically generated">
            <a:extLst>
              <a:ext uri="{FF2B5EF4-FFF2-40B4-BE49-F238E27FC236}">
                <a16:creationId xmlns:a16="http://schemas.microsoft.com/office/drawing/2014/main" id="{754E00D0-7091-4FAC-A792-CBCA196BA9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35429" y="4302069"/>
            <a:ext cx="1906642" cy="2570753"/>
          </a:xfrm>
          <a:prstGeom prst="rect">
            <a:avLst/>
          </a:prstGeom>
        </p:spPr>
      </p:pic>
      <p:pic>
        <p:nvPicPr>
          <p:cNvPr id="25" name="Picture 24" descr="A picture containing food, refrigerator, table, person&#10;&#10;Description automatically generated">
            <a:extLst>
              <a:ext uri="{FF2B5EF4-FFF2-40B4-BE49-F238E27FC236}">
                <a16:creationId xmlns:a16="http://schemas.microsoft.com/office/drawing/2014/main" id="{9DD312A0-68C4-49BF-B76A-8473F0B5BA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6733" y="4733218"/>
            <a:ext cx="1375489" cy="2081212"/>
          </a:xfrm>
          <a:prstGeom prst="rect">
            <a:avLst/>
          </a:prstGeom>
        </p:spPr>
      </p:pic>
    </p:spTree>
    <p:extLst>
      <p:ext uri="{BB962C8B-B14F-4D97-AF65-F5344CB8AC3E}">
        <p14:creationId xmlns:p14="http://schemas.microsoft.com/office/powerpoint/2010/main" val="266361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3B6512-FED3-EC4B-923B-73040421E42A}"/>
              </a:ext>
            </a:extLst>
          </p:cNvPr>
          <p:cNvSpPr/>
          <p:nvPr/>
        </p:nvSpPr>
        <p:spPr>
          <a:xfrm>
            <a:off x="253829" y="1390710"/>
            <a:ext cx="8727940" cy="4955203"/>
          </a:xfrm>
          <a:prstGeom prst="rect">
            <a:avLst/>
          </a:prstGeom>
          <a:solidFill>
            <a:schemeClr val="bg1">
              <a:lumMod val="85000"/>
              <a:alpha val="68000"/>
            </a:schemeClr>
          </a:solidFill>
        </p:spPr>
        <p:txBody>
          <a:bodyPr wrap="square">
            <a:spAutoFit/>
          </a:bodyPr>
          <a:lstStyle/>
          <a:p>
            <a:r>
              <a:rPr lang="en-US" sz="1200" b="1" dirty="0">
                <a:effectLst/>
                <a:latin typeface="Cavolini" panose="03000502040302020204" pitchFamily="66" charset="0"/>
                <a:ea typeface="Times New Roman" panose="02020603050405020304" pitchFamily="18" charset="0"/>
                <a:cs typeface="Cavolini" panose="03000502040302020204" pitchFamily="66" charset="0"/>
              </a:rPr>
              <a:t>Warrior</a:t>
            </a:r>
            <a:r>
              <a:rPr lang="en-US" sz="1200" dirty="0">
                <a:effectLst/>
                <a:latin typeface="Cavolini" panose="03000502040302020204" pitchFamily="66" charset="0"/>
                <a:ea typeface="Times New Roman" panose="02020603050405020304" pitchFamily="18" charset="0"/>
                <a:cs typeface="Cavolini" panose="03000502040302020204" pitchFamily="66" charset="0"/>
              </a:rPr>
              <a:t> – is a woman whose strength has endured. Several of our gals are breast cancer survivors. Sadly, a few had to lay to rest their child, a spouse or a loved one. Something no one should ever have to experience alone. As women, we ALL fight our battles, support each other, struggle to survive and find the courage to live.</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b="1" dirty="0">
                <a:effectLst/>
                <a:latin typeface="Cavolini" panose="03000502040302020204" pitchFamily="66" charset="0"/>
                <a:ea typeface="Times New Roman" panose="02020603050405020304" pitchFamily="18" charset="0"/>
                <a:cs typeface="Cavolini" panose="03000502040302020204" pitchFamily="66" charset="0"/>
              </a:rPr>
              <a:t>Angel</a:t>
            </a:r>
            <a:r>
              <a:rPr lang="en-US" sz="1200" dirty="0">
                <a:effectLst/>
                <a:latin typeface="Cavolini" panose="03000502040302020204" pitchFamily="66" charset="0"/>
                <a:ea typeface="Times New Roman" panose="02020603050405020304" pitchFamily="18" charset="0"/>
                <a:cs typeface="Cavolini" panose="03000502040302020204" pitchFamily="66" charset="0"/>
              </a:rPr>
              <a:t> – is a woman who looks after family, friends, co-workers, strangers. She is a loving and caring person who will make your day brighter just being there. She shows compassion; protecting and guiding, who is selfless.</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b="1" dirty="0">
                <a:effectLst/>
                <a:latin typeface="Cavolini" panose="03000502040302020204" pitchFamily="66" charset="0"/>
                <a:ea typeface="Times New Roman" panose="02020603050405020304" pitchFamily="18" charset="0"/>
                <a:cs typeface="Cavolini" panose="03000502040302020204" pitchFamily="66" charset="0"/>
              </a:rPr>
              <a:t>Riders</a:t>
            </a:r>
            <a:r>
              <a:rPr lang="en-US" sz="1200" dirty="0">
                <a:effectLst/>
                <a:latin typeface="Cavolini" panose="03000502040302020204" pitchFamily="66" charset="0"/>
                <a:ea typeface="Times New Roman" panose="02020603050405020304" pitchFamily="18" charset="0"/>
                <a:cs typeface="Cavolini" panose="03000502040302020204" pitchFamily="66" charset="0"/>
              </a:rPr>
              <a:t> – as women riders, there is nothing more empowering than climbing onto your own bike and taking to the open road.</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b="1" u="sng" dirty="0">
                <a:effectLst/>
                <a:latin typeface="Cavolini" panose="03000502040302020204" pitchFamily="66" charset="0"/>
                <a:ea typeface="Times New Roman" panose="02020603050405020304" pitchFamily="18" charset="0"/>
                <a:cs typeface="Cavolini" panose="03000502040302020204" pitchFamily="66" charset="0"/>
              </a:rPr>
              <a:t>Our color choice to represent us</a:t>
            </a:r>
            <a:r>
              <a:rPr lang="en-US" sz="1200" b="1" dirty="0">
                <a:effectLst/>
                <a:latin typeface="Cavolini" panose="03000502040302020204" pitchFamily="66" charset="0"/>
                <a:ea typeface="Times New Roman" panose="02020603050405020304" pitchFamily="18" charset="0"/>
                <a:cs typeface="Cavolini" panose="03000502040302020204" pitchFamily="66" charset="0"/>
              </a:rPr>
              <a:t>: </a:t>
            </a:r>
            <a:r>
              <a:rPr lang="en-US" sz="1200" dirty="0">
                <a:effectLst/>
                <a:latin typeface="Cavolini" panose="03000502040302020204" pitchFamily="66" charset="0"/>
                <a:ea typeface="Times New Roman" panose="02020603050405020304" pitchFamily="18" charset="0"/>
                <a:cs typeface="Cavolini" panose="03000502040302020204" pitchFamily="66" charset="0"/>
              </a:rPr>
              <a:t>Purple and White.</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b="1" dirty="0">
                <a:effectLst/>
                <a:latin typeface="Cavolini" panose="03000502040302020204" pitchFamily="66" charset="0"/>
                <a:ea typeface="Times New Roman" panose="02020603050405020304" pitchFamily="18" charset="0"/>
                <a:cs typeface="Cavolini" panose="03000502040302020204" pitchFamily="66" charset="0"/>
              </a:rPr>
              <a:t>Purple</a:t>
            </a:r>
            <a:r>
              <a:rPr lang="en-US" sz="1200" dirty="0">
                <a:effectLst/>
                <a:latin typeface="Cavolini" panose="03000502040302020204" pitchFamily="66" charset="0"/>
                <a:ea typeface="Times New Roman" panose="02020603050405020304" pitchFamily="18" charset="0"/>
                <a:cs typeface="Cavolini" panose="03000502040302020204" pitchFamily="66" charset="0"/>
              </a:rPr>
              <a:t> is associated with royalty. It symbolizes power, nobility, luxury, and ambition. It conveys wealth and extravagance. Purple is associated with wisdom, dignity, independence, creativity, mystery, and magic.</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b="1" dirty="0">
                <a:effectLst/>
                <a:latin typeface="Cavolini" panose="03000502040302020204" pitchFamily="66" charset="0"/>
                <a:ea typeface="Times New Roman" panose="02020603050405020304" pitchFamily="18" charset="0"/>
                <a:cs typeface="Cavolini" panose="03000502040302020204" pitchFamily="66" charset="0"/>
              </a:rPr>
              <a:t>White</a:t>
            </a:r>
            <a:r>
              <a:rPr lang="en-US" sz="1200" dirty="0">
                <a:effectLst/>
                <a:latin typeface="Cavolini" panose="03000502040302020204" pitchFamily="66" charset="0"/>
                <a:ea typeface="Times New Roman" panose="02020603050405020304" pitchFamily="18" charset="0"/>
                <a:cs typeface="Cavolini" panose="03000502040302020204" pitchFamily="66" charset="0"/>
              </a:rPr>
              <a:t>, an inherently positive color, is associated with purity, virginity, innocence, light, goodness, safety, brilliance, illumination, understanding, cleanliness, faith, beginnings, </a:t>
            </a:r>
          </a:p>
          <a:p>
            <a:r>
              <a:rPr lang="en-US" sz="1200" dirty="0">
                <a:effectLst/>
                <a:latin typeface="Cavolini" panose="03000502040302020204" pitchFamily="66" charset="0"/>
                <a:ea typeface="Times New Roman" panose="02020603050405020304" pitchFamily="18" charset="0"/>
                <a:cs typeface="Cavolini" panose="03000502040302020204" pitchFamily="66" charset="0"/>
              </a:rPr>
              <a:t>sterility, spirituality, possibility, humility, sincerity, protection, softness, </a:t>
            </a:r>
          </a:p>
          <a:p>
            <a:r>
              <a:rPr lang="en-US" sz="1200" dirty="0">
                <a:effectLst/>
                <a:latin typeface="Cavolini" panose="03000502040302020204" pitchFamily="66" charset="0"/>
                <a:ea typeface="Times New Roman" panose="02020603050405020304" pitchFamily="18" charset="0"/>
                <a:cs typeface="Cavolini" panose="03000502040302020204" pitchFamily="66" charset="0"/>
              </a:rPr>
              <a:t>and perfection.</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dirty="0">
                <a:effectLst/>
                <a:latin typeface="Cavolini" panose="03000502040302020204" pitchFamily="66" charset="0"/>
                <a:ea typeface="Times New Roman" panose="02020603050405020304" pitchFamily="18" charset="0"/>
                <a:cs typeface="Cavolini" panose="03000502040302020204" pitchFamily="66" charset="0"/>
              </a:rPr>
              <a:t>We believe in pursuing to be the BEST as women, through every aspect of life. </a:t>
            </a:r>
            <a:br>
              <a:rPr lang="en-US" sz="1200" dirty="0">
                <a:effectLst/>
                <a:latin typeface="Cavolini" panose="03000502040302020204" pitchFamily="66" charset="0"/>
                <a:ea typeface="Times New Roman" panose="02020603050405020304" pitchFamily="18" charset="0"/>
                <a:cs typeface="Cavolini" panose="03000502040302020204" pitchFamily="66" charset="0"/>
              </a:rPr>
            </a:br>
            <a:br>
              <a:rPr lang="en-US" sz="1200" dirty="0">
                <a:effectLst/>
                <a:latin typeface="Cavolini" panose="03000502040302020204" pitchFamily="66" charset="0"/>
                <a:ea typeface="Times New Roman" panose="02020603050405020304" pitchFamily="18" charset="0"/>
                <a:cs typeface="Cavolini" panose="03000502040302020204" pitchFamily="66" charset="0"/>
              </a:rPr>
            </a:br>
            <a:r>
              <a:rPr lang="en-US" sz="1200" dirty="0">
                <a:latin typeface="Cavolini" panose="03000502040302020204" pitchFamily="66" charset="0"/>
                <a:ea typeface="Times New Roman" panose="02020603050405020304" pitchFamily="18" charset="0"/>
                <a:cs typeface="Cavolini" panose="03000502040302020204" pitchFamily="66" charset="0"/>
              </a:rPr>
              <a:t>	</a:t>
            </a:r>
            <a:r>
              <a:rPr lang="en-US" sz="1200" b="1" dirty="0">
                <a:latin typeface="Cavolini" panose="03000502040302020204" pitchFamily="66" charset="0"/>
                <a:ea typeface="Times New Roman" panose="02020603050405020304" pitchFamily="18" charset="0"/>
                <a:cs typeface="Cavolini" panose="03000502040302020204" pitchFamily="66" charset="0"/>
              </a:rPr>
              <a:t>*</a:t>
            </a:r>
            <a:r>
              <a:rPr lang="en-US" sz="1600" b="1" dirty="0">
                <a:effectLst/>
                <a:latin typeface="Cavolini" panose="03000502040302020204" pitchFamily="66" charset="0"/>
                <a:ea typeface="Times New Roman" panose="02020603050405020304" pitchFamily="18" charset="0"/>
                <a:cs typeface="Cavolini" panose="03000502040302020204" pitchFamily="66" charset="0"/>
              </a:rPr>
              <a:t>Beauty*</a:t>
            </a:r>
            <a:r>
              <a:rPr lang="en-US" sz="1600" b="1" dirty="0">
                <a:latin typeface="Cavolini" panose="03000502040302020204" pitchFamily="66" charset="0"/>
                <a:ea typeface="Times New Roman" panose="02020603050405020304" pitchFamily="18" charset="0"/>
                <a:cs typeface="Cavolini" panose="03000502040302020204" pitchFamily="66" charset="0"/>
              </a:rPr>
              <a:t>   *</a:t>
            </a:r>
            <a:r>
              <a:rPr lang="en-US" sz="1600" b="1" dirty="0">
                <a:effectLst/>
                <a:latin typeface="Cavolini" panose="03000502040302020204" pitchFamily="66" charset="0"/>
                <a:ea typeface="Times New Roman" panose="02020603050405020304" pitchFamily="18" charset="0"/>
                <a:cs typeface="Cavolini" panose="03000502040302020204" pitchFamily="66" charset="0"/>
              </a:rPr>
              <a:t>Empowerment*</a:t>
            </a:r>
            <a:r>
              <a:rPr lang="en-US" sz="1600" b="1" dirty="0">
                <a:latin typeface="Cavolini" panose="03000502040302020204" pitchFamily="66" charset="0"/>
                <a:ea typeface="Times New Roman" panose="02020603050405020304" pitchFamily="18" charset="0"/>
                <a:cs typeface="Cavolini" panose="03000502040302020204" pitchFamily="66" charset="0"/>
              </a:rPr>
              <a:t>   *</a:t>
            </a:r>
            <a:r>
              <a:rPr lang="en-US" sz="1600" b="1" dirty="0">
                <a:effectLst/>
                <a:latin typeface="Cavolini" panose="03000502040302020204" pitchFamily="66" charset="0"/>
                <a:ea typeface="Times New Roman" panose="02020603050405020304" pitchFamily="18" charset="0"/>
                <a:cs typeface="Cavolini" panose="03000502040302020204" pitchFamily="66" charset="0"/>
              </a:rPr>
              <a:t>Strength*</a:t>
            </a:r>
            <a:r>
              <a:rPr lang="en-US" sz="1600" b="1" dirty="0">
                <a:latin typeface="Cavolini" panose="03000502040302020204" pitchFamily="66" charset="0"/>
                <a:ea typeface="Times New Roman" panose="02020603050405020304" pitchFamily="18" charset="0"/>
                <a:cs typeface="Cavolini" panose="03000502040302020204" pitchFamily="66" charset="0"/>
              </a:rPr>
              <a:t>   *</a:t>
            </a:r>
            <a:r>
              <a:rPr lang="en-US" sz="1600" b="1" dirty="0">
                <a:effectLst/>
                <a:latin typeface="Cavolini" panose="03000502040302020204" pitchFamily="66" charset="0"/>
                <a:ea typeface="Times New Roman" panose="02020603050405020304" pitchFamily="18" charset="0"/>
                <a:cs typeface="Cavolini" panose="03000502040302020204" pitchFamily="66" charset="0"/>
              </a:rPr>
              <a:t>Trust*</a:t>
            </a:r>
            <a:endParaRPr lang="en-US" sz="1600" dirty="0">
              <a:effectLst/>
              <a:latin typeface="Cavolini" panose="03000502040302020204" pitchFamily="66" charset="0"/>
              <a:ea typeface="Times New Roman" panose="02020603050405020304" pitchFamily="18" charset="0"/>
              <a:cs typeface="Cavolini" panose="03000502040302020204" pitchFamily="66" charset="0"/>
            </a:endParaRPr>
          </a:p>
        </p:txBody>
      </p:sp>
      <p:pic>
        <p:nvPicPr>
          <p:cNvPr id="3" name="Picture 2">
            <a:extLst>
              <a:ext uri="{FF2B5EF4-FFF2-40B4-BE49-F238E27FC236}">
                <a16:creationId xmlns:a16="http://schemas.microsoft.com/office/drawing/2014/main" id="{FBDB40AD-201B-BC4F-9968-4F87A09DF9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105400"/>
            <a:ext cx="1658814" cy="1658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E46FA2BF-FC04-3543-9B15-2217CA1E6766}"/>
              </a:ext>
            </a:extLst>
          </p:cNvPr>
          <p:cNvSpPr txBox="1"/>
          <p:nvPr/>
        </p:nvSpPr>
        <p:spPr>
          <a:xfrm>
            <a:off x="278950" y="832983"/>
            <a:ext cx="2363147" cy="400110"/>
          </a:xfrm>
          <a:prstGeom prst="rect">
            <a:avLst/>
          </a:prstGeom>
          <a:noFill/>
        </p:spPr>
        <p:txBody>
          <a:bodyPr wrap="none" rtlCol="0">
            <a:spAutoFit/>
          </a:bodyPr>
          <a:lstStyle/>
          <a:p>
            <a:pPr algn="ctr"/>
            <a:r>
              <a:rPr lang="en-US" sz="2000" b="1" dirty="0">
                <a:effectLst>
                  <a:glow rad="228600">
                    <a:schemeClr val="bg1">
                      <a:lumMod val="85000"/>
                      <a:alpha val="74000"/>
                    </a:schemeClr>
                  </a:glow>
                </a:effectLst>
                <a:latin typeface="Cavolini" panose="03000502040302020204" pitchFamily="66" charset="0"/>
                <a:cs typeface="Cavolini" panose="03000502040302020204" pitchFamily="66" charset="0"/>
              </a:rPr>
              <a:t>W.A.R. Meaning</a:t>
            </a:r>
          </a:p>
        </p:txBody>
      </p:sp>
      <p:sp>
        <p:nvSpPr>
          <p:cNvPr id="2" name="TextBox 1">
            <a:extLst>
              <a:ext uri="{FF2B5EF4-FFF2-40B4-BE49-F238E27FC236}">
                <a16:creationId xmlns:a16="http://schemas.microsoft.com/office/drawing/2014/main" id="{52328A9D-A671-475B-B610-5FB822E42527}"/>
              </a:ext>
            </a:extLst>
          </p:cNvPr>
          <p:cNvSpPr txBox="1"/>
          <p:nvPr/>
        </p:nvSpPr>
        <p:spPr>
          <a:xfrm>
            <a:off x="4724400" y="222250"/>
            <a:ext cx="3353803" cy="584775"/>
          </a:xfrm>
          <a:prstGeom prst="rect">
            <a:avLst/>
          </a:prstGeom>
          <a:noFill/>
        </p:spPr>
        <p:txBody>
          <a:bodyPr wrap="none" rtlCol="0">
            <a:spAutoFit/>
          </a:bodyPr>
          <a:lstStyle/>
          <a:p>
            <a:r>
              <a:rPr lang="en-US" sz="3200" b="1" dirty="0">
                <a:solidFill>
                  <a:srgbClr val="7030A0"/>
                </a:solidFill>
                <a:latin typeface="Cavolini" panose="03000502040302020204" pitchFamily="66" charset="0"/>
                <a:cs typeface="Cavolini" panose="03000502040302020204" pitchFamily="66" charset="0"/>
              </a:rPr>
              <a:t>About W.A.R. :</a:t>
            </a:r>
          </a:p>
        </p:txBody>
      </p:sp>
    </p:spTree>
    <p:extLst>
      <p:ext uri="{BB962C8B-B14F-4D97-AF65-F5344CB8AC3E}">
        <p14:creationId xmlns:p14="http://schemas.microsoft.com/office/powerpoint/2010/main" val="2025957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31248</TotalTime>
  <Words>3189</Words>
  <Application>Microsoft Office PowerPoint</Application>
  <PresentationFormat>On-screen Show (4:3)</PresentationFormat>
  <Paragraphs>171</Paragraphs>
  <Slides>19</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 JULIAN</vt:lpstr>
      <vt:lpstr>Arial</vt:lpstr>
      <vt:lpstr>Cavolini</vt:lpstr>
      <vt:lpstr>Gill Sans MT</vt:lpstr>
      <vt:lpstr>Gotham SSm A</vt:lpstr>
      <vt:lpstr>inherit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dc:creator>
  <cp:lastModifiedBy>Lilyann Lear</cp:lastModifiedBy>
  <cp:revision>619</cp:revision>
  <dcterms:created xsi:type="dcterms:W3CDTF">2014-04-11T20:26:05Z</dcterms:created>
  <dcterms:modified xsi:type="dcterms:W3CDTF">2020-10-09T15:04:13Z</dcterms:modified>
</cp:coreProperties>
</file>