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2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0747" autoAdjust="0"/>
  </p:normalViewPr>
  <p:slideViewPr>
    <p:cSldViewPr>
      <p:cViewPr varScale="1">
        <p:scale>
          <a:sx n="116" d="100"/>
          <a:sy n="116" d="100"/>
        </p:scale>
        <p:origin x="-65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81AEB-D307-475A-9109-CF50B3D1DB10}" type="datetimeFigureOut">
              <a:rPr lang="en-US" smtClean="0"/>
              <a:pPr/>
              <a:t>1/28/20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A295E-B5FA-4865-85C4-5BC065D8BC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727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Conventional medicine offers 1 option…OCP’s in this phase of life</a:t>
            </a:r>
            <a:endParaRPr lang="en-US" dirty="0"/>
          </a:p>
        </p:txBody>
      </p:sp>
      <p:sp>
        <p:nvSpPr>
          <p:cNvPr id="4" name="Slide Number Placeholder 3"/>
          <p:cNvSpPr>
            <a:spLocks noGrp="1"/>
          </p:cNvSpPr>
          <p:nvPr>
            <p:ph type="sldNum" sz="quarter" idx="10"/>
          </p:nvPr>
        </p:nvSpPr>
        <p:spPr/>
        <p:txBody>
          <a:bodyPr/>
          <a:lstStyle/>
          <a:p>
            <a:fld id="{DC5A295E-B5FA-4865-85C4-5BC065D8BC83}"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052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98C32BF-5A06-477F-8019-8A1A9481361B}" type="datetimeFigureOut">
              <a:rPr lang="en-US" smtClean="0"/>
              <a:pPr/>
              <a:t>1/28/20</a:t>
            </a:fld>
            <a:endParaRPr lang="en-US"/>
          </a:p>
        </p:txBody>
      </p:sp>
      <p:sp>
        <p:nvSpPr>
          <p:cNvPr id="17" name="Slide Number Placeholder 16"/>
          <p:cNvSpPr>
            <a:spLocks noGrp="1"/>
          </p:cNvSpPr>
          <p:nvPr>
            <p:ph type="sldNum" sz="quarter" idx="11"/>
          </p:nvPr>
        </p:nvSpPr>
        <p:spPr/>
        <p:txBody>
          <a:bodyPr/>
          <a:lstStyle/>
          <a:p>
            <a:fld id="{40ABD103-B7F5-452D-AE2A-67029F0998C6}"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C32BF-5A06-477F-8019-8A1A9481361B}"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D103-B7F5-452D-AE2A-67029F0998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C32BF-5A06-477F-8019-8A1A9481361B}"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D103-B7F5-452D-AE2A-67029F0998C6}"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8C32BF-5A06-477F-8019-8A1A9481361B}" type="datetimeFigureOut">
              <a:rPr lang="en-US" smtClean="0"/>
              <a:pPr/>
              <a:t>1/28/20</a:t>
            </a:fld>
            <a:endParaRPr lang="en-US"/>
          </a:p>
        </p:txBody>
      </p:sp>
      <p:sp>
        <p:nvSpPr>
          <p:cNvPr id="12" name="Slide Number Placeholder 11"/>
          <p:cNvSpPr>
            <a:spLocks noGrp="1"/>
          </p:cNvSpPr>
          <p:nvPr>
            <p:ph type="sldNum" sz="quarter" idx="15"/>
          </p:nvPr>
        </p:nvSpPr>
        <p:spPr/>
        <p:txBody>
          <a:bodyPr/>
          <a:lstStyle/>
          <a:p>
            <a:fld id="{40ABD103-B7F5-452D-AE2A-67029F0998C6}"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98C32BF-5A06-477F-8019-8A1A9481361B}" type="datetimeFigureOut">
              <a:rPr lang="en-US" smtClean="0"/>
              <a:pPr/>
              <a:t>1/28/20</a:t>
            </a:fld>
            <a:endParaRPr lang="en-US"/>
          </a:p>
        </p:txBody>
      </p:sp>
      <p:sp>
        <p:nvSpPr>
          <p:cNvPr id="14" name="Slide Number Placeholder 13"/>
          <p:cNvSpPr>
            <a:spLocks noGrp="1"/>
          </p:cNvSpPr>
          <p:nvPr>
            <p:ph type="sldNum" sz="quarter" idx="11"/>
          </p:nvPr>
        </p:nvSpPr>
        <p:spPr/>
        <p:txBody>
          <a:bodyPr/>
          <a:lstStyle/>
          <a:p>
            <a:fld id="{40ABD103-B7F5-452D-AE2A-67029F0998C6}"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98C32BF-5A06-477F-8019-8A1A9481361B}" type="datetimeFigureOut">
              <a:rPr lang="en-US" smtClean="0"/>
              <a:pPr/>
              <a:t>1/28/20</a:t>
            </a:fld>
            <a:endParaRPr lang="en-US"/>
          </a:p>
        </p:txBody>
      </p:sp>
      <p:sp>
        <p:nvSpPr>
          <p:cNvPr id="12" name="Slide Number Placeholder 11"/>
          <p:cNvSpPr>
            <a:spLocks noGrp="1"/>
          </p:cNvSpPr>
          <p:nvPr>
            <p:ph type="sldNum" sz="quarter" idx="16"/>
          </p:nvPr>
        </p:nvSpPr>
        <p:spPr/>
        <p:txBody>
          <a:bodyPr/>
          <a:lstStyle/>
          <a:p>
            <a:fld id="{40ABD103-B7F5-452D-AE2A-67029F0998C6}"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98C32BF-5A06-477F-8019-8A1A9481361B}" type="datetimeFigureOut">
              <a:rPr lang="en-US" smtClean="0"/>
              <a:pPr/>
              <a:t>1/28/20</a:t>
            </a:fld>
            <a:endParaRPr lang="en-US"/>
          </a:p>
        </p:txBody>
      </p:sp>
      <p:sp>
        <p:nvSpPr>
          <p:cNvPr id="12" name="Slide Number Placeholder 11"/>
          <p:cNvSpPr>
            <a:spLocks noGrp="1"/>
          </p:cNvSpPr>
          <p:nvPr>
            <p:ph type="sldNum" sz="quarter" idx="17"/>
          </p:nvPr>
        </p:nvSpPr>
        <p:spPr/>
        <p:txBody>
          <a:bodyPr/>
          <a:lstStyle/>
          <a:p>
            <a:fld id="{40ABD103-B7F5-452D-AE2A-67029F0998C6}"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98C32BF-5A06-477F-8019-8A1A9481361B}" type="datetimeFigureOut">
              <a:rPr lang="en-US" smtClean="0"/>
              <a:pPr/>
              <a:t>1/28/20</a:t>
            </a:fld>
            <a:endParaRPr lang="en-US"/>
          </a:p>
        </p:txBody>
      </p:sp>
      <p:sp>
        <p:nvSpPr>
          <p:cNvPr id="16" name="Slide Number Placeholder 15"/>
          <p:cNvSpPr>
            <a:spLocks noGrp="1"/>
          </p:cNvSpPr>
          <p:nvPr>
            <p:ph type="sldNum" sz="quarter" idx="11"/>
          </p:nvPr>
        </p:nvSpPr>
        <p:spPr/>
        <p:txBody>
          <a:bodyPr/>
          <a:lstStyle/>
          <a:p>
            <a:fld id="{40ABD103-B7F5-452D-AE2A-67029F0998C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98C32BF-5A06-477F-8019-8A1A9481361B}" type="datetimeFigureOut">
              <a:rPr lang="en-US" smtClean="0"/>
              <a:pPr/>
              <a:t>1/28/20</a:t>
            </a:fld>
            <a:endParaRPr lang="en-US"/>
          </a:p>
        </p:txBody>
      </p:sp>
      <p:sp>
        <p:nvSpPr>
          <p:cNvPr id="8" name="Slide Number Placeholder 7"/>
          <p:cNvSpPr>
            <a:spLocks noGrp="1"/>
          </p:cNvSpPr>
          <p:nvPr>
            <p:ph type="sldNum" sz="quarter" idx="11"/>
          </p:nvPr>
        </p:nvSpPr>
        <p:spPr/>
        <p:txBody>
          <a:bodyPr/>
          <a:lstStyle/>
          <a:p>
            <a:fld id="{40ABD103-B7F5-452D-AE2A-67029F0998C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98C32BF-5A06-477F-8019-8A1A9481361B}" type="datetimeFigureOut">
              <a:rPr lang="en-US" smtClean="0"/>
              <a:pPr/>
              <a:t>1/28/20</a:t>
            </a:fld>
            <a:endParaRPr lang="en-US"/>
          </a:p>
        </p:txBody>
      </p:sp>
      <p:sp>
        <p:nvSpPr>
          <p:cNvPr id="19" name="Slide Number Placeholder 18"/>
          <p:cNvSpPr>
            <a:spLocks noGrp="1"/>
          </p:cNvSpPr>
          <p:nvPr>
            <p:ph type="sldNum" sz="quarter" idx="16"/>
          </p:nvPr>
        </p:nvSpPr>
        <p:spPr/>
        <p:txBody>
          <a:bodyPr/>
          <a:lstStyle/>
          <a:p>
            <a:fld id="{40ABD103-B7F5-452D-AE2A-67029F0998C6}"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98C32BF-5A06-477F-8019-8A1A9481361B}" type="datetimeFigureOut">
              <a:rPr lang="en-US" smtClean="0"/>
              <a:pPr/>
              <a:t>1/28/20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40ABD103-B7F5-452D-AE2A-67029F0998C6}"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98C32BF-5A06-477F-8019-8A1A9481361B}" type="datetimeFigureOut">
              <a:rPr lang="en-US" smtClean="0"/>
              <a:pPr/>
              <a:t>1/28/20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0ABD103-B7F5-452D-AE2A-67029F0998C6}"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Alexis O. McNeil, NMD</a:t>
            </a:r>
            <a:endParaRPr lang="en-US" dirty="0"/>
          </a:p>
        </p:txBody>
      </p:sp>
      <p:sp>
        <p:nvSpPr>
          <p:cNvPr id="2" name="Title 1"/>
          <p:cNvSpPr>
            <a:spLocks noGrp="1"/>
          </p:cNvSpPr>
          <p:nvPr>
            <p:ph type="title"/>
          </p:nvPr>
        </p:nvSpPr>
        <p:spPr/>
        <p:txBody>
          <a:bodyPr/>
          <a:lstStyle/>
          <a:p>
            <a:r>
              <a:rPr lang="en-US" dirty="0" smtClean="0"/>
              <a:t>“the Secrets of staying young”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59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2400" dirty="0" smtClean="0">
                <a:latin typeface="Arial Narrow" panose="020B0606020202030204" pitchFamily="34" charset="0"/>
              </a:rPr>
              <a:t>-Cortisol AM and PM (should have nice curve, high AM and low PM)</a:t>
            </a:r>
          </a:p>
          <a:p>
            <a:pPr algn="l"/>
            <a:r>
              <a:rPr lang="en-US" sz="2400" dirty="0" smtClean="0">
                <a:latin typeface="Arial Narrow" panose="020B0606020202030204" pitchFamily="34" charset="0"/>
              </a:rPr>
              <a:t>-Estradiol and  total estrogens</a:t>
            </a:r>
          </a:p>
          <a:p>
            <a:pPr algn="l"/>
            <a:r>
              <a:rPr lang="en-US" sz="2400" dirty="0" smtClean="0">
                <a:latin typeface="Arial Narrow" panose="020B0606020202030204" pitchFamily="34" charset="0"/>
              </a:rPr>
              <a:t>-Progesterone (day 21 in cycling woman to check for ovulation, &gt;10 is goal)</a:t>
            </a:r>
          </a:p>
          <a:p>
            <a:pPr algn="l"/>
            <a:r>
              <a:rPr lang="en-US" sz="2400" dirty="0" smtClean="0">
                <a:latin typeface="Arial Narrow" panose="020B0606020202030204" pitchFamily="34" charset="0"/>
              </a:rPr>
              <a:t>-Testosterone free and total</a:t>
            </a:r>
          </a:p>
          <a:p>
            <a:pPr algn="l"/>
            <a:r>
              <a:rPr lang="en-US" sz="2400" dirty="0" smtClean="0">
                <a:latin typeface="Arial Narrow" panose="020B0606020202030204" pitchFamily="34" charset="0"/>
              </a:rPr>
              <a:t>-DHEA-s (check adrenal function, if low you don’t have a CHANCE!)</a:t>
            </a:r>
          </a:p>
          <a:p>
            <a:pPr algn="l"/>
            <a:r>
              <a:rPr lang="en-US" sz="2400" dirty="0" smtClean="0">
                <a:latin typeface="Arial Narrow" panose="020B0606020202030204" pitchFamily="34" charset="0"/>
              </a:rPr>
              <a:t>-TSH (over or underactive thyroid affects all other hormones)</a:t>
            </a:r>
          </a:p>
          <a:p>
            <a:pPr algn="l"/>
            <a:endParaRPr lang="en-US" dirty="0" smtClean="0">
              <a:latin typeface="Arial Narrow" panose="020B0606020202030204" pitchFamily="34" charset="0"/>
            </a:endParaRPr>
          </a:p>
          <a:p>
            <a:pPr algn="l"/>
            <a:endParaRPr lang="en-US" dirty="0">
              <a:latin typeface="Arial Narrow" panose="020B0606020202030204" pitchFamily="34" charset="0"/>
            </a:endParaRPr>
          </a:p>
        </p:txBody>
      </p:sp>
      <p:sp>
        <p:nvSpPr>
          <p:cNvPr id="3" name="Title 2"/>
          <p:cNvSpPr>
            <a:spLocks noGrp="1"/>
          </p:cNvSpPr>
          <p:nvPr>
            <p:ph type="title"/>
          </p:nvPr>
        </p:nvSpPr>
        <p:spPr>
          <a:xfrm>
            <a:off x="1981200" y="609600"/>
            <a:ext cx="4876800" cy="1066800"/>
          </a:xfrm>
        </p:spPr>
        <p:txBody>
          <a:bodyPr>
            <a:noAutofit/>
          </a:bodyPr>
          <a:lstStyle/>
          <a:p>
            <a:r>
              <a:rPr lang="en-US" sz="2400" dirty="0" smtClean="0"/>
              <a:t>Hormone </a:t>
            </a:r>
            <a:r>
              <a:rPr lang="en-US" sz="2400" i="1" dirty="0" smtClean="0"/>
              <a:t>testing…quick and easy blood test --insurance covers</a:t>
            </a:r>
            <a:endParaRPr lang="en-US" sz="24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0523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11140" y="2514600"/>
            <a:ext cx="3028060" cy="2883239"/>
          </a:xfrm>
          <a:prstGeom prst="rect">
            <a:avLst/>
          </a:prstGeom>
        </p:spPr>
      </p:pic>
      <p:sp>
        <p:nvSpPr>
          <p:cNvPr id="2" name="Content Placeholder 1"/>
          <p:cNvSpPr>
            <a:spLocks noGrp="1"/>
          </p:cNvSpPr>
          <p:nvPr>
            <p:ph sz="quarter" idx="13"/>
          </p:nvPr>
        </p:nvSpPr>
        <p:spPr>
          <a:xfrm>
            <a:off x="400940" y="2133600"/>
            <a:ext cx="5410200" cy="4038600"/>
          </a:xfrm>
        </p:spPr>
        <p:txBody>
          <a:bodyPr/>
          <a:lstStyle/>
          <a:p>
            <a:pPr algn="l"/>
            <a:r>
              <a:rPr lang="en-US" b="1" dirty="0" err="1" smtClean="0">
                <a:latin typeface="Arial Narrow" panose="020B0606020202030204" pitchFamily="34" charset="0"/>
              </a:rPr>
              <a:t>Maca</a:t>
            </a:r>
            <a:r>
              <a:rPr lang="en-US" dirty="0" smtClean="0">
                <a:latin typeface="Arial Narrow" panose="020B0606020202030204" pitchFamily="34" charset="0"/>
              </a:rPr>
              <a:t> (not just any </a:t>
            </a:r>
            <a:r>
              <a:rPr lang="en-US" dirty="0" err="1" smtClean="0">
                <a:latin typeface="Arial Narrow" panose="020B0606020202030204" pitchFamily="34" charset="0"/>
              </a:rPr>
              <a:t>Maca</a:t>
            </a:r>
            <a:r>
              <a:rPr lang="en-US" dirty="0" smtClean="0">
                <a:latin typeface="Arial Narrow" panose="020B0606020202030204" pitchFamily="34" charset="0"/>
              </a:rPr>
              <a:t>…”</a:t>
            </a:r>
            <a:r>
              <a:rPr lang="en-US" dirty="0" err="1" smtClean="0">
                <a:latin typeface="Arial Narrow" panose="020B0606020202030204" pitchFamily="34" charset="0"/>
              </a:rPr>
              <a:t>Feminessence</a:t>
            </a:r>
            <a:r>
              <a:rPr lang="en-US" dirty="0" smtClean="0">
                <a:latin typeface="Arial Narrow" panose="020B0606020202030204" pitchFamily="34" charset="0"/>
              </a:rPr>
              <a:t> </a:t>
            </a:r>
            <a:r>
              <a:rPr lang="en-US" dirty="0" err="1" smtClean="0">
                <a:latin typeface="Arial Narrow" panose="020B0606020202030204" pitchFamily="34" charset="0"/>
              </a:rPr>
              <a:t>Maca</a:t>
            </a:r>
            <a:r>
              <a:rPr lang="en-US" dirty="0" smtClean="0">
                <a:latin typeface="Arial Narrow" panose="020B0606020202030204" pitchFamily="34" charset="0"/>
              </a:rPr>
              <a:t>”) works amazing for </a:t>
            </a:r>
            <a:r>
              <a:rPr lang="en-US" dirty="0" err="1" smtClean="0">
                <a:latin typeface="Arial Narrow" panose="020B0606020202030204" pitchFamily="34" charset="0"/>
              </a:rPr>
              <a:t>perimenopause</a:t>
            </a:r>
            <a:r>
              <a:rPr lang="en-US" dirty="0" smtClean="0">
                <a:latin typeface="Arial Narrow" panose="020B0606020202030204" pitchFamily="34" charset="0"/>
              </a:rPr>
              <a:t>, irregular menstruation and anovulation…it </a:t>
            </a:r>
            <a:r>
              <a:rPr lang="en-US" b="1" dirty="0" smtClean="0">
                <a:latin typeface="Arial Narrow" panose="020B0606020202030204" pitchFamily="34" charset="0"/>
              </a:rPr>
              <a:t>DRIVES and BALANCES hormones</a:t>
            </a:r>
          </a:p>
          <a:p>
            <a:pPr algn="l"/>
            <a:r>
              <a:rPr lang="en-US" dirty="0" smtClean="0">
                <a:latin typeface="Arial Narrow" panose="020B0606020202030204" pitchFamily="34" charset="0"/>
              </a:rPr>
              <a:t>-stimulates ovulation, increases/balances hormones, boosts sex drive, reduces PMS symptoms and hot flashes</a:t>
            </a:r>
          </a:p>
          <a:p>
            <a:pPr algn="l"/>
            <a:endParaRPr lang="en-US" dirty="0">
              <a:latin typeface="Arial Narrow" panose="020B0606020202030204" pitchFamily="34" charset="0"/>
            </a:endParaRPr>
          </a:p>
          <a:p>
            <a:pPr algn="l"/>
            <a:r>
              <a:rPr lang="en-US" b="1" dirty="0" smtClean="0">
                <a:latin typeface="Arial Narrow" panose="020B0606020202030204" pitchFamily="34" charset="0"/>
              </a:rPr>
              <a:t>Transdermal progesterone </a:t>
            </a:r>
            <a:r>
              <a:rPr lang="en-US" dirty="0" smtClean="0">
                <a:latin typeface="Arial Narrow" panose="020B0606020202030204" pitchFamily="34" charset="0"/>
              </a:rPr>
              <a:t>cream or oral micronized progesterone last 2 weeks of cycle to correct </a:t>
            </a:r>
            <a:r>
              <a:rPr lang="en-US" dirty="0" err="1" smtClean="0">
                <a:latin typeface="Arial Narrow" panose="020B0606020202030204" pitchFamily="34" charset="0"/>
              </a:rPr>
              <a:t>estrogen:progesterone</a:t>
            </a:r>
            <a:r>
              <a:rPr lang="en-US" dirty="0" smtClean="0">
                <a:latin typeface="Arial Narrow" panose="020B0606020202030204" pitchFamily="34" charset="0"/>
              </a:rPr>
              <a:t> balance</a:t>
            </a:r>
            <a:endParaRPr lang="en-US" dirty="0">
              <a:latin typeface="Arial Narrow" panose="020B0606020202030204" pitchFamily="34" charset="0"/>
            </a:endParaRPr>
          </a:p>
        </p:txBody>
      </p:sp>
      <p:sp>
        <p:nvSpPr>
          <p:cNvPr id="3" name="Title 2"/>
          <p:cNvSpPr>
            <a:spLocks noGrp="1"/>
          </p:cNvSpPr>
          <p:nvPr>
            <p:ph type="title"/>
          </p:nvPr>
        </p:nvSpPr>
        <p:spPr>
          <a:xfrm>
            <a:off x="1752600" y="609600"/>
            <a:ext cx="5486400" cy="914400"/>
          </a:xfrm>
        </p:spPr>
        <p:txBody>
          <a:bodyPr>
            <a:normAutofit/>
          </a:bodyPr>
          <a:lstStyle/>
          <a:p>
            <a:r>
              <a:rPr lang="en-US" sz="2800" dirty="0" smtClean="0"/>
              <a:t>Time to restore balance</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1439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752600"/>
            <a:ext cx="8839200" cy="4953000"/>
          </a:xfrm>
        </p:spPr>
        <p:txBody>
          <a:bodyPr>
            <a:normAutofit fontScale="62500" lnSpcReduction="20000"/>
          </a:bodyPr>
          <a:lstStyle/>
          <a:p>
            <a:pPr algn="l"/>
            <a:r>
              <a:rPr lang="en-US" sz="2900" dirty="0" smtClean="0">
                <a:latin typeface="Arial Narrow" panose="020B0606020202030204" pitchFamily="34" charset="0"/>
              </a:rPr>
              <a:t>Why Bio-Identical??? Bio-Identical EXACTLY duplicates your natural hormones. Synthetics (</a:t>
            </a:r>
            <a:r>
              <a:rPr lang="en-US" sz="2900" dirty="0" err="1" smtClean="0">
                <a:latin typeface="Arial Narrow" panose="020B0606020202030204" pitchFamily="34" charset="0"/>
              </a:rPr>
              <a:t>Prempro</a:t>
            </a:r>
            <a:r>
              <a:rPr lang="en-US" sz="2900" dirty="0">
                <a:latin typeface="Arial Narrow" panose="020B0606020202030204" pitchFamily="34" charset="0"/>
              </a:rPr>
              <a:t>, </a:t>
            </a:r>
            <a:r>
              <a:rPr lang="en-US" sz="2900" dirty="0" err="1" smtClean="0">
                <a:latin typeface="Arial Narrow" panose="020B0606020202030204" pitchFamily="34" charset="0"/>
              </a:rPr>
              <a:t>Premarin</a:t>
            </a:r>
            <a:r>
              <a:rPr lang="en-US" sz="2900" dirty="0">
                <a:latin typeface="Arial Narrow" panose="020B0606020202030204" pitchFamily="34" charset="0"/>
              </a:rPr>
              <a:t>, </a:t>
            </a:r>
            <a:r>
              <a:rPr lang="en-US" sz="2900" dirty="0" smtClean="0">
                <a:latin typeface="Arial Narrow" panose="020B0606020202030204" pitchFamily="34" charset="0"/>
              </a:rPr>
              <a:t>Provera</a:t>
            </a:r>
            <a:r>
              <a:rPr lang="en-US" sz="2900" dirty="0">
                <a:latin typeface="Arial Narrow" panose="020B0606020202030204" pitchFamily="34" charset="0"/>
              </a:rPr>
              <a:t>)</a:t>
            </a:r>
            <a:r>
              <a:rPr lang="en-US" sz="2900" dirty="0" smtClean="0">
                <a:latin typeface="Arial Narrow" panose="020B0606020202030204" pitchFamily="34" charset="0"/>
              </a:rPr>
              <a:t> </a:t>
            </a:r>
            <a:r>
              <a:rPr lang="en-US" sz="2900" dirty="0">
                <a:latin typeface="Arial Narrow" panose="020B0606020202030204" pitchFamily="34" charset="0"/>
              </a:rPr>
              <a:t>are created from pregnant horse urine and contain hundreds of types of estrogen and metabolites that our bodies cannot identify (it’s horse estrogen…DUHH). Synthetics </a:t>
            </a:r>
            <a:r>
              <a:rPr lang="en-US" sz="2900" dirty="0" smtClean="0">
                <a:latin typeface="Arial Narrow" panose="020B0606020202030204" pitchFamily="34" charset="0"/>
              </a:rPr>
              <a:t>cannot be metabolized as fast as bio-</a:t>
            </a:r>
            <a:r>
              <a:rPr lang="en-US" sz="2900" dirty="0" err="1" smtClean="0">
                <a:latin typeface="Arial Narrow" panose="020B0606020202030204" pitchFamily="34" charset="0"/>
              </a:rPr>
              <a:t>identicals</a:t>
            </a:r>
            <a:r>
              <a:rPr lang="en-US" sz="2900" dirty="0" smtClean="0">
                <a:latin typeface="Arial Narrow" panose="020B0606020202030204" pitchFamily="34" charset="0"/>
              </a:rPr>
              <a:t>, thus they linger in the body often landing in unintended receptor sites. Synthetics decrease your bodies own production of hormones, bio-</a:t>
            </a:r>
            <a:r>
              <a:rPr lang="en-US" sz="2900" dirty="0" err="1" smtClean="0">
                <a:latin typeface="Arial Narrow" panose="020B0606020202030204" pitchFamily="34" charset="0"/>
              </a:rPr>
              <a:t>identicals</a:t>
            </a:r>
            <a:r>
              <a:rPr lang="en-US" sz="2900" dirty="0" smtClean="0">
                <a:latin typeface="Arial Narrow" panose="020B0606020202030204" pitchFamily="34" charset="0"/>
              </a:rPr>
              <a:t> do not.  Risk of blood clots, strokes and heart attack is DOUBLE with CEE vs. Bio-Identical Estradiol (JAMA 2013).  Synthetics cause increased side-effects (weight gain, bloating, headaches, sore breasts, irritability, gallbladder, liver disease and cancer)</a:t>
            </a:r>
          </a:p>
          <a:p>
            <a:pPr algn="l"/>
            <a:endParaRPr lang="en-US" dirty="0">
              <a:latin typeface="Arial Narrow" panose="020B0606020202030204" pitchFamily="34" charset="0"/>
            </a:endParaRPr>
          </a:p>
          <a:p>
            <a:pPr algn="l"/>
            <a:endParaRPr lang="en-US" dirty="0" smtClean="0">
              <a:latin typeface="Arial Narrow" panose="020B0606020202030204" pitchFamily="34" charset="0"/>
            </a:endParaRPr>
          </a:p>
          <a:p>
            <a:pPr algn="l"/>
            <a:r>
              <a:rPr lang="en-US" sz="2900" dirty="0" smtClean="0">
                <a:latin typeface="Arial Narrow" panose="020B0606020202030204" pitchFamily="34" charset="0"/>
              </a:rPr>
              <a:t>Compounded vs. Rx: Depends on if you want to use insurance…Compounding offers more customized choices</a:t>
            </a:r>
            <a:endParaRPr lang="en-US" sz="2900" dirty="0">
              <a:latin typeface="Arial Narrow" panose="020B0606020202030204" pitchFamily="34" charset="0"/>
            </a:endParaRPr>
          </a:p>
          <a:p>
            <a:pPr algn="l"/>
            <a:r>
              <a:rPr lang="en-US" sz="2900" dirty="0" smtClean="0">
                <a:latin typeface="Arial Narrow" panose="020B0606020202030204" pitchFamily="34" charset="0"/>
              </a:rPr>
              <a:t>Rx Bio-Identical Progesterone: “</a:t>
            </a:r>
            <a:r>
              <a:rPr lang="en-US" sz="2900" dirty="0" err="1" smtClean="0">
                <a:latin typeface="Arial Narrow" panose="020B0606020202030204" pitchFamily="34" charset="0"/>
              </a:rPr>
              <a:t>Prometrium</a:t>
            </a:r>
            <a:r>
              <a:rPr lang="en-US" sz="2900" dirty="0" smtClean="0">
                <a:latin typeface="Arial Narrow" panose="020B0606020202030204" pitchFamily="34" charset="0"/>
              </a:rPr>
              <a:t>”</a:t>
            </a:r>
          </a:p>
          <a:p>
            <a:pPr algn="l"/>
            <a:r>
              <a:rPr lang="en-US" sz="2900" dirty="0" smtClean="0">
                <a:latin typeface="Arial Narrow" panose="020B0606020202030204" pitchFamily="34" charset="0"/>
              </a:rPr>
              <a:t>Rx Bio-Identical Estrogen: 17B-estradiol “</a:t>
            </a:r>
            <a:r>
              <a:rPr lang="en-US" sz="2900" dirty="0" err="1" smtClean="0">
                <a:latin typeface="Arial Narrow" panose="020B0606020202030204" pitchFamily="34" charset="0"/>
              </a:rPr>
              <a:t>Estrace</a:t>
            </a:r>
            <a:r>
              <a:rPr lang="en-US" sz="2900" dirty="0" smtClean="0">
                <a:latin typeface="Arial Narrow" panose="020B0606020202030204" pitchFamily="34" charset="0"/>
              </a:rPr>
              <a:t>”-oral, “</a:t>
            </a:r>
            <a:r>
              <a:rPr lang="en-US" sz="2900" dirty="0" err="1" smtClean="0">
                <a:latin typeface="Arial Narrow" panose="020B0606020202030204" pitchFamily="34" charset="0"/>
              </a:rPr>
              <a:t>Estrogel</a:t>
            </a:r>
            <a:r>
              <a:rPr lang="en-US" sz="2900" dirty="0" smtClean="0">
                <a:latin typeface="Arial Narrow" panose="020B0606020202030204" pitchFamily="34" charset="0"/>
              </a:rPr>
              <a:t>” or various generics</a:t>
            </a:r>
          </a:p>
          <a:p>
            <a:pPr algn="l"/>
            <a:endParaRPr lang="en-US" dirty="0" smtClean="0">
              <a:latin typeface="Arial Narrow" panose="020B0606020202030204" pitchFamily="34" charset="0"/>
            </a:endParaRPr>
          </a:p>
          <a:p>
            <a:pPr algn="l"/>
            <a:r>
              <a:rPr lang="en-US" sz="2600" dirty="0" smtClean="0">
                <a:latin typeface="Arial Narrow" panose="020B0606020202030204" pitchFamily="34" charset="0"/>
              </a:rPr>
              <a:t>Dose of BHRT is about 1/6 the amount of hormones in Birth Control Pills—not nearly enough to cause a cycle, but enough to keep the body healthy and youthful. As with ANY medication the LOWEST EFFECTIVE DOSE should be administered! </a:t>
            </a:r>
          </a:p>
          <a:p>
            <a:pPr algn="l"/>
            <a:endParaRPr lang="en-US" dirty="0" smtClean="0">
              <a:latin typeface="Arial Narrow" panose="020B0606020202030204" pitchFamily="34" charset="0"/>
            </a:endParaRPr>
          </a:p>
          <a:p>
            <a:pPr algn="l"/>
            <a:endParaRPr lang="en-US" dirty="0">
              <a:latin typeface="Arial Narrow" panose="020B0606020202030204" pitchFamily="34" charset="0"/>
            </a:endParaRPr>
          </a:p>
          <a:p>
            <a:pPr algn="l"/>
            <a:endParaRPr lang="en-US" dirty="0" smtClean="0">
              <a:latin typeface="Arial Narrow" panose="020B0606020202030204" pitchFamily="34" charset="0"/>
            </a:endParaRPr>
          </a:p>
          <a:p>
            <a:pPr algn="l"/>
            <a:endParaRPr lang="en-US" dirty="0">
              <a:latin typeface="Arial Narrow" panose="020B0606020202030204" pitchFamily="34" charset="0"/>
            </a:endParaRPr>
          </a:p>
          <a:p>
            <a:pPr algn="l"/>
            <a:endParaRPr lang="en-US" dirty="0" smtClean="0">
              <a:latin typeface="Arial Narrow" panose="020B0606020202030204" pitchFamily="34" charset="0"/>
            </a:endParaRPr>
          </a:p>
        </p:txBody>
      </p:sp>
      <p:sp>
        <p:nvSpPr>
          <p:cNvPr id="3" name="Title 2"/>
          <p:cNvSpPr>
            <a:spLocks noGrp="1"/>
          </p:cNvSpPr>
          <p:nvPr>
            <p:ph type="title"/>
          </p:nvPr>
        </p:nvSpPr>
        <p:spPr>
          <a:xfrm>
            <a:off x="1828800" y="228600"/>
            <a:ext cx="5334000" cy="1447800"/>
          </a:xfrm>
        </p:spPr>
        <p:txBody>
          <a:bodyPr>
            <a:normAutofit/>
          </a:bodyPr>
          <a:lstStyle/>
          <a:p>
            <a:r>
              <a:rPr lang="en-US" sz="2400" dirty="0" smtClean="0"/>
              <a:t>Restoring balance with Bio-identical hormone replacement therapy</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4461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l"/>
            <a:r>
              <a:rPr lang="en-US" sz="2800" b="1" dirty="0">
                <a:latin typeface="Arial Narrow" panose="020B0606020202030204" pitchFamily="34" charset="0"/>
              </a:rPr>
              <a:t>Estrogen:</a:t>
            </a:r>
            <a:r>
              <a:rPr lang="en-US" dirty="0">
                <a:latin typeface="Arial Narrow" panose="020B0606020202030204" pitchFamily="34" charset="0"/>
              </a:rPr>
              <a:t> </a:t>
            </a:r>
            <a:r>
              <a:rPr lang="en-US" dirty="0" smtClean="0">
                <a:latin typeface="Arial Narrow" panose="020B0606020202030204" pitchFamily="34" charset="0"/>
              </a:rPr>
              <a:t>Hot Flashes, Mood Balancing, Osteoporosis, Prevent Coronary Heart Disease (decreased atherosclerotic plaque), prevent diabetes, overall improved quality of life</a:t>
            </a:r>
          </a:p>
          <a:p>
            <a:pPr algn="l"/>
            <a:r>
              <a:rPr lang="en-US" dirty="0" smtClean="0">
                <a:latin typeface="Arial Narrow" panose="020B0606020202030204" pitchFamily="34" charset="0"/>
              </a:rPr>
              <a:t>Almost always give 1:4 ratio </a:t>
            </a:r>
            <a:r>
              <a:rPr lang="en-US" dirty="0" smtClean="0">
                <a:latin typeface="Arial Narrow" panose="020B0606020202030204" pitchFamily="34" charset="0"/>
                <a:sym typeface="Wingdings" panose="05000000000000000000" pitchFamily="2" charset="2"/>
              </a:rPr>
              <a:t> </a:t>
            </a:r>
            <a:r>
              <a:rPr lang="en-US" dirty="0" smtClean="0">
                <a:latin typeface="Arial Narrow" panose="020B0606020202030204" pitchFamily="34" charset="0"/>
              </a:rPr>
              <a:t>E2:E3</a:t>
            </a:r>
          </a:p>
          <a:p>
            <a:pPr algn="l"/>
            <a:r>
              <a:rPr lang="en-US" dirty="0" smtClean="0">
                <a:latin typeface="Arial Narrow" panose="020B0606020202030204" pitchFamily="34" charset="0"/>
              </a:rPr>
              <a:t>Estradiol </a:t>
            </a:r>
            <a:r>
              <a:rPr lang="en-US" dirty="0">
                <a:latin typeface="Arial Narrow" panose="020B0606020202030204" pitchFamily="34" charset="0"/>
              </a:rPr>
              <a:t>(E2</a:t>
            </a:r>
            <a:r>
              <a:rPr lang="en-US" dirty="0" smtClean="0">
                <a:latin typeface="Arial Narrow" panose="020B0606020202030204" pitchFamily="34" charset="0"/>
              </a:rPr>
              <a:t>): most active form of estrogen</a:t>
            </a:r>
            <a:endParaRPr lang="en-US" dirty="0">
              <a:latin typeface="Arial Narrow" panose="020B0606020202030204" pitchFamily="34" charset="0"/>
            </a:endParaRPr>
          </a:p>
          <a:p>
            <a:pPr algn="l"/>
            <a:r>
              <a:rPr lang="en-US" dirty="0" err="1">
                <a:latin typeface="Arial Narrow" panose="020B0606020202030204" pitchFamily="34" charset="0"/>
              </a:rPr>
              <a:t>Estriol</a:t>
            </a:r>
            <a:r>
              <a:rPr lang="en-US" dirty="0">
                <a:latin typeface="Arial Narrow" panose="020B0606020202030204" pitchFamily="34" charset="0"/>
              </a:rPr>
              <a:t> (E3</a:t>
            </a:r>
            <a:r>
              <a:rPr lang="en-US" dirty="0" smtClean="0">
                <a:latin typeface="Arial Narrow" panose="020B0606020202030204" pitchFamily="34" charset="0"/>
              </a:rPr>
              <a:t>): Protective estrogen, not as strong, doesn’t promote cell division and proliferation like E2, high in pregnancy (Increased # pregnancies and breastfeeding decreases breast cancer risk), women without breast cancer have naturally higher levels of E3</a:t>
            </a:r>
          </a:p>
          <a:p>
            <a:pPr algn="l"/>
            <a:r>
              <a:rPr lang="en-US" dirty="0" smtClean="0">
                <a:latin typeface="Arial Narrow" panose="020B0606020202030204" pitchFamily="34" charset="0"/>
              </a:rPr>
              <a:t>E3 (best) or E2 vaginal cream: Great for vaginal dryness, painful intercourse, atrophy, over-active bladder, recurrent UTI’s and vaginal infections (restores friendly bacteria)</a:t>
            </a:r>
            <a:endParaRPr lang="en-US" dirty="0">
              <a:latin typeface="Arial Narrow" panose="020B0606020202030204" pitchFamily="34" charset="0"/>
            </a:endParaRPr>
          </a:p>
          <a:p>
            <a:pPr algn="l"/>
            <a:endParaRPr lang="en-US" dirty="0">
              <a:latin typeface="Arial Narrow" panose="020B0606020202030204" pitchFamily="34" charset="0"/>
            </a:endParaRPr>
          </a:p>
        </p:txBody>
      </p:sp>
      <p:sp>
        <p:nvSpPr>
          <p:cNvPr id="3" name="Title 2"/>
          <p:cNvSpPr>
            <a:spLocks noGrp="1"/>
          </p:cNvSpPr>
          <p:nvPr>
            <p:ph type="title"/>
          </p:nvPr>
        </p:nvSpPr>
        <p:spPr>
          <a:xfrm>
            <a:off x="1676400" y="304800"/>
            <a:ext cx="5638800" cy="1371600"/>
          </a:xfrm>
        </p:spPr>
        <p:txBody>
          <a:bodyPr>
            <a:normAutofit/>
          </a:bodyPr>
          <a:lstStyle/>
          <a:p>
            <a:r>
              <a:rPr lang="en-US" sz="2400" dirty="0"/>
              <a:t>Restoring balance with Bio-identical hormone replacement therapy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810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2800" b="1" dirty="0" smtClean="0">
                <a:latin typeface="Arial Narrow" panose="020B0606020202030204" pitchFamily="34" charset="0"/>
              </a:rPr>
              <a:t>Progesterone</a:t>
            </a:r>
            <a:r>
              <a:rPr lang="en-US" dirty="0" smtClean="0">
                <a:latin typeface="Arial Narrow" panose="020B0606020202030204" pitchFamily="34" charset="0"/>
              </a:rPr>
              <a:t> (can be converted in body to other hormones</a:t>
            </a:r>
            <a:r>
              <a:rPr lang="en-US" dirty="0" smtClean="0">
                <a:latin typeface="Arial Narrow" panose="020B0606020202030204" pitchFamily="34" charset="0"/>
                <a:sym typeface="Wingdings" panose="05000000000000000000" pitchFamily="2" charset="2"/>
              </a:rPr>
              <a:t> estrogen, testosterone, adrenal hormones.) The body can often balance deficiencies or excesses in other steroids using this hormone.  </a:t>
            </a:r>
          </a:p>
          <a:p>
            <a:pPr algn="l"/>
            <a:r>
              <a:rPr lang="en-US" dirty="0" smtClean="0">
                <a:latin typeface="Arial Narrow" panose="020B0606020202030204" pitchFamily="34" charset="0"/>
                <a:sym typeface="Wingdings" panose="05000000000000000000" pitchFamily="2" charset="2"/>
              </a:rPr>
              <a:t>-Oral Micronized Progesterone 100-200mg MUST be used in women who still have their uterus if taking estrogen therapy to prevent uterine lining thickening (hyperplasia).</a:t>
            </a:r>
          </a:p>
          <a:p>
            <a:pPr algn="l"/>
            <a:r>
              <a:rPr lang="en-US" dirty="0" smtClean="0">
                <a:latin typeface="Arial Narrow" panose="020B0606020202030204" pitchFamily="34" charset="0"/>
                <a:sym typeface="Wingdings" panose="05000000000000000000" pitchFamily="2" charset="2"/>
              </a:rPr>
              <a:t>-Improves Sleep and is naturally calming during day</a:t>
            </a:r>
          </a:p>
          <a:p>
            <a:pPr algn="l"/>
            <a:r>
              <a:rPr lang="en-US" dirty="0" smtClean="0">
                <a:latin typeface="Arial Narrow" panose="020B0606020202030204" pitchFamily="34" charset="0"/>
                <a:sym typeface="Wingdings" panose="05000000000000000000" pitchFamily="2" charset="2"/>
              </a:rPr>
              <a:t>-Helps balance fluid in cells (eliminates water retention and weight gain)</a:t>
            </a:r>
          </a:p>
          <a:p>
            <a:pPr algn="l"/>
            <a:r>
              <a:rPr lang="en-US" dirty="0" smtClean="0">
                <a:latin typeface="Arial Narrow" panose="020B0606020202030204" pitchFamily="34" charset="0"/>
                <a:sym typeface="Wingdings" panose="05000000000000000000" pitchFamily="2" charset="2"/>
              </a:rPr>
              <a:t>-Positive effect on high blood pressure and cholesterol</a:t>
            </a:r>
          </a:p>
          <a:p>
            <a:pPr algn="l"/>
            <a:r>
              <a:rPr lang="en-US" dirty="0" smtClean="0">
                <a:latin typeface="Arial Narrow" panose="020B0606020202030204" pitchFamily="34" charset="0"/>
                <a:sym typeface="Wingdings" panose="05000000000000000000" pitchFamily="2" charset="2"/>
              </a:rPr>
              <a:t>-Promotes new bone formation (estrogen reduces bone loss)</a:t>
            </a:r>
          </a:p>
          <a:p>
            <a:pPr algn="l"/>
            <a:endParaRPr lang="en-US" dirty="0" smtClean="0">
              <a:latin typeface="Arial Narrow" panose="020B0606020202030204" pitchFamily="34" charset="0"/>
              <a:sym typeface="Wingdings" panose="05000000000000000000" pitchFamily="2" charset="2"/>
            </a:endParaRPr>
          </a:p>
          <a:p>
            <a:pPr algn="l"/>
            <a:endParaRPr lang="en-US" dirty="0">
              <a:latin typeface="Arial Narrow" panose="020B0606020202030204" pitchFamily="34" charset="0"/>
            </a:endParaRPr>
          </a:p>
        </p:txBody>
      </p:sp>
      <p:sp>
        <p:nvSpPr>
          <p:cNvPr id="3" name="Title 2"/>
          <p:cNvSpPr>
            <a:spLocks noGrp="1"/>
          </p:cNvSpPr>
          <p:nvPr>
            <p:ph type="title"/>
          </p:nvPr>
        </p:nvSpPr>
        <p:spPr>
          <a:xfrm>
            <a:off x="1676400" y="304800"/>
            <a:ext cx="5334000" cy="1371600"/>
          </a:xfrm>
        </p:spPr>
        <p:txBody>
          <a:bodyPr>
            <a:normAutofit/>
          </a:bodyPr>
          <a:lstStyle/>
          <a:p>
            <a:r>
              <a:rPr lang="en-US" sz="2400" dirty="0"/>
              <a:t>Restoring balance with Bio-identical hormone replacement therapy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556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81200"/>
            <a:ext cx="8229600" cy="4075176"/>
          </a:xfrm>
        </p:spPr>
        <p:txBody>
          <a:bodyPr/>
          <a:lstStyle/>
          <a:p>
            <a:pPr algn="l"/>
            <a:r>
              <a:rPr lang="en-US" sz="2800" b="1" dirty="0" smtClean="0">
                <a:latin typeface="Arial Narrow" panose="020B0606020202030204" pitchFamily="34" charset="0"/>
              </a:rPr>
              <a:t>Testosterone-</a:t>
            </a:r>
            <a:r>
              <a:rPr lang="en-US" dirty="0" smtClean="0">
                <a:latin typeface="Arial Narrow" panose="020B0606020202030204" pitchFamily="34" charset="0"/>
              </a:rPr>
              <a:t> ovarian production decreases 50% after menopause, bioavailable estrogen increases in the presence of testosterone…so testosterone improves symptoms of menopause, improves sexual desire and sexual function, decreases cholesterol and triglycerides, increases bone density, improves energy</a:t>
            </a:r>
          </a:p>
          <a:p>
            <a:pPr algn="l"/>
            <a:endParaRPr lang="en-US" dirty="0">
              <a:latin typeface="Arial Narrow" panose="020B0606020202030204" pitchFamily="34" charset="0"/>
            </a:endParaRPr>
          </a:p>
          <a:p>
            <a:pPr algn="l"/>
            <a:r>
              <a:rPr lang="en-US" dirty="0" smtClean="0">
                <a:latin typeface="Arial Narrow" panose="020B0606020202030204" pitchFamily="34" charset="0"/>
              </a:rPr>
              <a:t>-Administered topically or orally, or applied to genitalia before sexual activity</a:t>
            </a:r>
            <a:endParaRPr lang="en-US" dirty="0">
              <a:latin typeface="Arial Narrow" panose="020B0606020202030204" pitchFamily="34" charset="0"/>
            </a:endParaRPr>
          </a:p>
        </p:txBody>
      </p:sp>
      <p:sp>
        <p:nvSpPr>
          <p:cNvPr id="3" name="Title 2"/>
          <p:cNvSpPr>
            <a:spLocks noGrp="1"/>
          </p:cNvSpPr>
          <p:nvPr>
            <p:ph type="title"/>
          </p:nvPr>
        </p:nvSpPr>
        <p:spPr>
          <a:xfrm>
            <a:off x="1752600" y="381000"/>
            <a:ext cx="5334000" cy="1295400"/>
          </a:xfrm>
        </p:spPr>
        <p:txBody>
          <a:bodyPr>
            <a:normAutofit/>
          </a:bodyPr>
          <a:lstStyle/>
          <a:p>
            <a:r>
              <a:rPr lang="en-US" sz="2400" dirty="0"/>
              <a:t>Restoring balance with Bio-identical hormone replacement therapy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709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l"/>
            <a:r>
              <a:rPr lang="en-US" sz="2400" b="1" u="sng" dirty="0" smtClean="0">
                <a:latin typeface="Arial Narrow" panose="020B0606020202030204" pitchFamily="34" charset="0"/>
              </a:rPr>
              <a:t>DHEA</a:t>
            </a:r>
            <a:r>
              <a:rPr lang="en-US" sz="2400" dirty="0" smtClean="0">
                <a:latin typeface="Arial Narrow" panose="020B0606020202030204" pitchFamily="34" charset="0"/>
              </a:rPr>
              <a:t>: most abundant circulating steroid in humans; estrogen (small amount) and testosterone (much larger amount) are made from it;  90% comes from adrenals, 10% from ovaries; More of a reflection of adrenal function (stress increases cortisol and decreases DHEA)…no wonder we don’t feel like having sex when we’re stressed!!</a:t>
            </a:r>
          </a:p>
          <a:p>
            <a:pPr algn="l"/>
            <a:endParaRPr lang="en-US" sz="2400" dirty="0" smtClean="0">
              <a:latin typeface="Arial Narrow" panose="020B0606020202030204" pitchFamily="34" charset="0"/>
            </a:endParaRPr>
          </a:p>
          <a:p>
            <a:pPr algn="l"/>
            <a:r>
              <a:rPr lang="en-US" sz="2400" dirty="0" smtClean="0">
                <a:latin typeface="Arial Narrow" panose="020B0606020202030204" pitchFamily="34" charset="0"/>
              </a:rPr>
              <a:t>-Enhances general well-being</a:t>
            </a:r>
          </a:p>
          <a:p>
            <a:pPr algn="l"/>
            <a:r>
              <a:rPr lang="en-US" sz="2400" dirty="0" smtClean="0">
                <a:latin typeface="Arial Narrow" panose="020B0606020202030204" pitchFamily="34" charset="0"/>
              </a:rPr>
              <a:t>-Improves stress response</a:t>
            </a:r>
          </a:p>
          <a:p>
            <a:pPr algn="l"/>
            <a:r>
              <a:rPr lang="en-US" sz="2400" dirty="0" smtClean="0">
                <a:latin typeface="Arial Narrow" panose="020B0606020202030204" pitchFamily="34" charset="0"/>
              </a:rPr>
              <a:t>-Increases lean muscle mass</a:t>
            </a:r>
          </a:p>
          <a:p>
            <a:pPr algn="l"/>
            <a:r>
              <a:rPr lang="en-US" sz="2400" dirty="0" smtClean="0">
                <a:latin typeface="Arial Narrow" panose="020B0606020202030204" pitchFamily="34" charset="0"/>
              </a:rPr>
              <a:t>-Increases energy</a:t>
            </a:r>
            <a:endParaRPr lang="en-US" sz="2400" dirty="0">
              <a:latin typeface="Arial Narrow" panose="020B0606020202030204" pitchFamily="34" charset="0"/>
            </a:endParaRPr>
          </a:p>
        </p:txBody>
      </p:sp>
      <p:sp>
        <p:nvSpPr>
          <p:cNvPr id="3" name="Title 2"/>
          <p:cNvSpPr>
            <a:spLocks noGrp="1"/>
          </p:cNvSpPr>
          <p:nvPr>
            <p:ph type="title"/>
          </p:nvPr>
        </p:nvSpPr>
        <p:spPr>
          <a:xfrm>
            <a:off x="1524000" y="304800"/>
            <a:ext cx="5943600" cy="1371600"/>
          </a:xfrm>
        </p:spPr>
        <p:txBody>
          <a:bodyPr>
            <a:normAutofit/>
          </a:bodyPr>
          <a:lstStyle/>
          <a:p>
            <a:r>
              <a:rPr lang="en-US" sz="2400" dirty="0"/>
              <a:t>Restoring balance with Bio-identical hormone replacement therapy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678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684776"/>
          </a:xfrm>
        </p:spPr>
        <p:txBody>
          <a:bodyPr>
            <a:normAutofit lnSpcReduction="10000"/>
          </a:bodyPr>
          <a:lstStyle/>
          <a:p>
            <a:pPr algn="l"/>
            <a:r>
              <a:rPr lang="en-US" sz="2400" b="1" u="sng" dirty="0" smtClean="0">
                <a:latin typeface="Arial Narrow" panose="020B0606020202030204" pitchFamily="34" charset="0"/>
              </a:rPr>
              <a:t>Healthy Lifestyle</a:t>
            </a:r>
            <a:r>
              <a:rPr lang="en-US" dirty="0" smtClean="0">
                <a:latin typeface="Arial Narrow" panose="020B0606020202030204" pitchFamily="34" charset="0"/>
                <a:sym typeface="Wingdings" panose="05000000000000000000" pitchFamily="2" charset="2"/>
              </a:rPr>
              <a:t> Alignment in MIND, BODY and SPIRIT</a:t>
            </a:r>
          </a:p>
          <a:p>
            <a:pPr algn="l"/>
            <a:r>
              <a:rPr lang="en-US" dirty="0" smtClean="0">
                <a:latin typeface="Arial Narrow" panose="020B0606020202030204" pitchFamily="34" charset="0"/>
                <a:sym typeface="Wingdings" panose="05000000000000000000" pitchFamily="2" charset="2"/>
              </a:rPr>
              <a:t>We can tell when someone is living in their truth…when you feel good about yourself, you GLOW…and that creates TIMELESS BEAUTY</a:t>
            </a:r>
          </a:p>
          <a:p>
            <a:pPr algn="l"/>
            <a:endParaRPr lang="en-US" dirty="0">
              <a:latin typeface="Arial Narrow" panose="020B0606020202030204" pitchFamily="34" charset="0"/>
              <a:sym typeface="Wingdings" panose="05000000000000000000" pitchFamily="2" charset="2"/>
            </a:endParaRPr>
          </a:p>
          <a:p>
            <a:pPr algn="l"/>
            <a:r>
              <a:rPr lang="en-US" dirty="0" smtClean="0">
                <a:latin typeface="Arial Narrow" panose="020B0606020202030204" pitchFamily="34" charset="0"/>
                <a:sym typeface="Wingdings" panose="05000000000000000000" pitchFamily="2" charset="2"/>
              </a:rPr>
              <a:t>I’m NO COUNSELOR or MINISTER, but here are the 5 ways to live a spiritual life… </a:t>
            </a:r>
            <a:r>
              <a:rPr lang="en-US" i="1" dirty="0" smtClean="0">
                <a:latin typeface="Arial Narrow" panose="020B0606020202030204" pitchFamily="34" charset="0"/>
                <a:sym typeface="Wingdings" panose="05000000000000000000" pitchFamily="2" charset="2"/>
              </a:rPr>
              <a:t>“For Dummies”</a:t>
            </a:r>
            <a:endParaRPr lang="en-US" i="1" dirty="0">
              <a:latin typeface="Arial Narrow" panose="020B0606020202030204" pitchFamily="34" charset="0"/>
              <a:sym typeface="Wingdings" panose="05000000000000000000" pitchFamily="2" charset="2"/>
            </a:endParaRPr>
          </a:p>
          <a:p>
            <a:pPr algn="l"/>
            <a:endParaRPr lang="en-US" dirty="0" smtClean="0">
              <a:latin typeface="Arial Narrow" panose="020B0606020202030204" pitchFamily="34" charset="0"/>
              <a:sym typeface="Wingdings" panose="05000000000000000000" pitchFamily="2" charset="2"/>
            </a:endParaRPr>
          </a:p>
          <a:p>
            <a:pPr algn="l"/>
            <a:r>
              <a:rPr lang="en-US" sz="2400" dirty="0" smtClean="0">
                <a:latin typeface="Arial Narrow" panose="020B0606020202030204" pitchFamily="34" charset="0"/>
                <a:sym typeface="Wingdings" panose="05000000000000000000" pitchFamily="2" charset="2"/>
              </a:rPr>
              <a:t>- Find what makes fulfilled and do it (it’s NOT about the $$$)</a:t>
            </a:r>
          </a:p>
          <a:p>
            <a:pPr algn="l"/>
            <a:r>
              <a:rPr lang="en-US" sz="2400" dirty="0" smtClean="0">
                <a:latin typeface="Arial Narrow" panose="020B0606020202030204" pitchFamily="34" charset="0"/>
                <a:sym typeface="Wingdings" panose="05000000000000000000" pitchFamily="2" charset="2"/>
              </a:rPr>
              <a:t>- Nurture yourself </a:t>
            </a:r>
          </a:p>
          <a:p>
            <a:pPr algn="l"/>
            <a:r>
              <a:rPr lang="en-US" sz="2400" dirty="0" smtClean="0">
                <a:latin typeface="Arial Narrow" panose="020B0606020202030204" pitchFamily="34" charset="0"/>
                <a:sym typeface="Wingdings" panose="05000000000000000000" pitchFamily="2" charset="2"/>
              </a:rPr>
              <a:t>- Serve others </a:t>
            </a:r>
          </a:p>
          <a:p>
            <a:pPr algn="l"/>
            <a:r>
              <a:rPr lang="en-US" sz="2400" dirty="0" smtClean="0">
                <a:latin typeface="Arial Narrow" panose="020B0606020202030204" pitchFamily="34" charset="0"/>
                <a:sym typeface="Wingdings" panose="05000000000000000000" pitchFamily="2" charset="2"/>
              </a:rPr>
              <a:t>- Live with gratitude and trust (the glass is ALWAYS half full)</a:t>
            </a:r>
          </a:p>
          <a:p>
            <a:pPr algn="l"/>
            <a:r>
              <a:rPr lang="en-US" sz="2400" dirty="0" smtClean="0">
                <a:latin typeface="Arial Narrow" panose="020B0606020202030204" pitchFamily="34" charset="0"/>
                <a:sym typeface="Wingdings" panose="05000000000000000000" pitchFamily="2" charset="2"/>
              </a:rPr>
              <a:t>- Spread unconditional love and kindness</a:t>
            </a:r>
            <a:endParaRPr lang="en-US" sz="2400" dirty="0">
              <a:latin typeface="Arial Narrow" panose="020B0606020202030204" pitchFamily="34" charset="0"/>
              <a:sym typeface="Wingdings" panose="05000000000000000000" pitchFamily="2" charset="2"/>
            </a:endParaRPr>
          </a:p>
        </p:txBody>
      </p:sp>
      <p:sp>
        <p:nvSpPr>
          <p:cNvPr id="3" name="Title 2"/>
          <p:cNvSpPr>
            <a:spLocks noGrp="1"/>
          </p:cNvSpPr>
          <p:nvPr>
            <p:ph type="title"/>
          </p:nvPr>
        </p:nvSpPr>
        <p:spPr>
          <a:xfrm>
            <a:off x="1752600" y="381000"/>
            <a:ext cx="5486400" cy="1295400"/>
          </a:xfrm>
        </p:spPr>
        <p:txBody>
          <a:bodyPr>
            <a:normAutofit/>
          </a:bodyPr>
          <a:lstStyle/>
          <a:p>
            <a:r>
              <a:rPr lang="en-US" sz="2400" dirty="0" smtClean="0"/>
              <a:t>Now…how do you get that “healthy glow”?</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0324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latin typeface="Arial Narrow" panose="020B0606020202030204" pitchFamily="34" charset="0"/>
              </a:rPr>
              <a:t>- Get off unnecessary medications </a:t>
            </a:r>
            <a:r>
              <a:rPr lang="en-US" dirty="0">
                <a:latin typeface="Arial Narrow" panose="020B0606020202030204" pitchFamily="34" charset="0"/>
              </a:rPr>
              <a:t>(obviously done under physician </a:t>
            </a:r>
            <a:r>
              <a:rPr lang="en-US" dirty="0" smtClean="0">
                <a:latin typeface="Arial Narrow" panose="020B0606020202030204" pitchFamily="34" charset="0"/>
              </a:rPr>
              <a:t>supervision)...MOST medications are needed because of our unhealthy lifestyles</a:t>
            </a:r>
          </a:p>
          <a:p>
            <a:pPr algn="l"/>
            <a:r>
              <a:rPr lang="en-US" dirty="0" smtClean="0">
                <a:latin typeface="Arial Narrow" panose="020B0606020202030204" pitchFamily="34" charset="0"/>
              </a:rPr>
              <a:t>- Get back to the basics…our bodies CANNOT survive or thrive without clean air, clean healthy food, clean water, sunshine and exercise…without these essential elements there is no basis for health because our basic human needs aren’t being met.  </a:t>
            </a:r>
          </a:p>
          <a:p>
            <a:pPr algn="l"/>
            <a:r>
              <a:rPr lang="en-US" dirty="0" smtClean="0">
                <a:latin typeface="Arial Narrow" panose="020B0606020202030204" pitchFamily="34" charset="0"/>
              </a:rPr>
              <a:t>- Our bodies were designed to move…exercise AT LEAST 45 </a:t>
            </a:r>
            <a:r>
              <a:rPr lang="en-US" dirty="0" err="1" smtClean="0">
                <a:latin typeface="Arial Narrow" panose="020B0606020202030204" pitchFamily="34" charset="0"/>
              </a:rPr>
              <a:t>mins</a:t>
            </a:r>
            <a:r>
              <a:rPr lang="en-US" dirty="0" smtClean="0">
                <a:latin typeface="Arial Narrow" panose="020B0606020202030204" pitchFamily="34" charset="0"/>
              </a:rPr>
              <a:t>/day</a:t>
            </a:r>
          </a:p>
          <a:p>
            <a:pPr algn="l"/>
            <a:r>
              <a:rPr lang="en-US" dirty="0" smtClean="0">
                <a:latin typeface="Arial Narrow" panose="020B0606020202030204" pitchFamily="34" charset="0"/>
              </a:rPr>
              <a:t>- Sweating and healthy bowel movements is how our bodies eliminate waste and detoxify…make sure you are doing this daily (pesticides, herbicides, industrial waste, nuclear waste, etc. …pollution is everywhere)</a:t>
            </a:r>
            <a:endParaRPr lang="en-US" dirty="0">
              <a:latin typeface="Arial Narrow" panose="020B0606020202030204" pitchFamily="34" charset="0"/>
            </a:endParaRPr>
          </a:p>
        </p:txBody>
      </p:sp>
      <p:sp>
        <p:nvSpPr>
          <p:cNvPr id="3" name="Title 2"/>
          <p:cNvSpPr>
            <a:spLocks noGrp="1"/>
          </p:cNvSpPr>
          <p:nvPr>
            <p:ph type="title"/>
          </p:nvPr>
        </p:nvSpPr>
        <p:spPr>
          <a:xfrm>
            <a:off x="1752600" y="381000"/>
            <a:ext cx="5334000" cy="1295400"/>
          </a:xfrm>
        </p:spPr>
        <p:txBody>
          <a:bodyPr>
            <a:normAutofit/>
          </a:bodyPr>
          <a:lstStyle/>
          <a:p>
            <a:r>
              <a:rPr lang="en-US" sz="2400" dirty="0"/>
              <a:t>Now…how do you get that “healthy glow”?</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0963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2800" b="1" dirty="0" smtClean="0">
                <a:latin typeface="Arial Narrow" panose="020B0606020202030204" pitchFamily="34" charset="0"/>
              </a:rPr>
              <a:t>This is me 15 years ago!!</a:t>
            </a:r>
          </a:p>
          <a:p>
            <a:pPr algn="l"/>
            <a:endParaRPr lang="en-US" dirty="0" smtClean="0">
              <a:latin typeface="Arial Narrow" panose="020B0606020202030204" pitchFamily="34" charset="0"/>
            </a:endParaRPr>
          </a:p>
          <a:p>
            <a:pPr algn="l"/>
            <a:r>
              <a:rPr lang="en-US" sz="2400" dirty="0" smtClean="0">
                <a:latin typeface="Arial Narrow" panose="020B0606020202030204" pitchFamily="34" charset="0"/>
              </a:rPr>
              <a:t>-”Freshman 45lbs”</a:t>
            </a:r>
          </a:p>
          <a:p>
            <a:pPr algn="l"/>
            <a:r>
              <a:rPr lang="en-US" sz="2400" dirty="0" smtClean="0">
                <a:latin typeface="Arial Narrow" panose="020B0606020202030204" pitchFamily="34" charset="0"/>
              </a:rPr>
              <a:t>-A MISERABLE MESS (on </a:t>
            </a:r>
          </a:p>
          <a:p>
            <a:pPr algn="l"/>
            <a:r>
              <a:rPr lang="en-US" sz="2400" dirty="0" smtClean="0">
                <a:latin typeface="Arial Narrow" panose="020B0606020202030204" pitchFamily="34" charset="0"/>
              </a:rPr>
              <a:t>anti-depressants, toenail fungus, </a:t>
            </a:r>
          </a:p>
          <a:p>
            <a:pPr algn="l"/>
            <a:r>
              <a:rPr lang="en-US" sz="2400" dirty="0" smtClean="0">
                <a:latin typeface="Arial Narrow" panose="020B0606020202030204" pitchFamily="34" charset="0"/>
              </a:rPr>
              <a:t>yeast infections, chronic colds/flus)</a:t>
            </a:r>
          </a:p>
          <a:p>
            <a:pPr algn="l"/>
            <a:r>
              <a:rPr lang="en-US" sz="2400" dirty="0" smtClean="0">
                <a:latin typeface="Arial Narrow" panose="020B0606020202030204" pitchFamily="34" charset="0"/>
              </a:rPr>
              <a:t>-Too much BOOZE</a:t>
            </a:r>
          </a:p>
          <a:p>
            <a:pPr algn="l"/>
            <a:r>
              <a:rPr lang="en-US" sz="2400" dirty="0" smtClean="0">
                <a:latin typeface="Arial Narrow" panose="020B0606020202030204" pitchFamily="34" charset="0"/>
              </a:rPr>
              <a:t>-Too many BUFFETS</a:t>
            </a:r>
            <a:endParaRPr lang="en-US" sz="2400" dirty="0">
              <a:latin typeface="Arial Narrow" panose="020B0606020202030204" pitchFamily="34" charset="0"/>
            </a:endParaRPr>
          </a:p>
        </p:txBody>
      </p:sp>
      <p:sp>
        <p:nvSpPr>
          <p:cNvPr id="3" name="Title 2"/>
          <p:cNvSpPr>
            <a:spLocks noGrp="1"/>
          </p:cNvSpPr>
          <p:nvPr>
            <p:ph type="title"/>
          </p:nvPr>
        </p:nvSpPr>
        <p:spPr>
          <a:xfrm>
            <a:off x="1676400" y="533400"/>
            <a:ext cx="5257800" cy="1016431"/>
          </a:xfrm>
        </p:spPr>
        <p:txBody>
          <a:bodyPr>
            <a:normAutofit/>
          </a:bodyPr>
          <a:lstStyle/>
          <a:p>
            <a:r>
              <a:rPr lang="en-US" sz="2400" dirty="0" smtClean="0"/>
              <a:t>Can you be fat and happy?</a:t>
            </a:r>
            <a:br>
              <a:rPr lang="en-US" sz="2400" dirty="0" smtClean="0"/>
            </a:br>
            <a:r>
              <a:rPr lang="en-US" sz="2400" dirty="0" smtClean="0"/>
              <a:t>...I can’t</a:t>
            </a:r>
            <a:endParaRPr lang="en-US" sz="2400"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86400" y="2133600"/>
            <a:ext cx="3127248" cy="366401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4316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l"/>
            <a:r>
              <a:rPr lang="en-US" dirty="0">
                <a:latin typeface="Arial Narrow" panose="020B0606020202030204" pitchFamily="34" charset="0"/>
              </a:rPr>
              <a:t>Treating Women “Inside and Out”</a:t>
            </a:r>
          </a:p>
          <a:p>
            <a:pPr algn="l"/>
            <a:r>
              <a:rPr lang="en-US" dirty="0">
                <a:latin typeface="Arial Narrow" panose="020B0606020202030204" pitchFamily="34" charset="0"/>
              </a:rPr>
              <a:t>Inspired by her mother’s battle with breast cancer, Dr. McNeil changed career paths from artist/designer to physician.    It was Naturopathic Medicine that extended her mother’s life and enlightened Dr. McNeil to her passion for healing.      </a:t>
            </a:r>
          </a:p>
          <a:p>
            <a:pPr algn="l"/>
            <a:r>
              <a:rPr lang="en-US" dirty="0">
                <a:latin typeface="Arial Narrow" panose="020B0606020202030204" pitchFamily="34" charset="0"/>
              </a:rPr>
              <a:t>Upon earning her medical degree from Southwest College of Naturopathic Medicine, Dr. </a:t>
            </a:r>
            <a:r>
              <a:rPr lang="en-US" dirty="0" smtClean="0">
                <a:latin typeface="Arial Narrow" panose="020B0606020202030204" pitchFamily="34" charset="0"/>
              </a:rPr>
              <a:t>McNeil </a:t>
            </a:r>
            <a:r>
              <a:rPr lang="en-US" dirty="0">
                <a:latin typeface="Arial Narrow" panose="020B0606020202030204" pitchFamily="34" charset="0"/>
              </a:rPr>
              <a:t>completed a 2 year residency in Acute Family Medicine and Women’s Health at Centro De </a:t>
            </a:r>
            <a:r>
              <a:rPr lang="en-US" dirty="0" err="1">
                <a:latin typeface="Arial Narrow" panose="020B0606020202030204" pitchFamily="34" charset="0"/>
              </a:rPr>
              <a:t>Salud</a:t>
            </a:r>
            <a:r>
              <a:rPr lang="en-US" dirty="0">
                <a:latin typeface="Arial Narrow" panose="020B0606020202030204" pitchFamily="34" charset="0"/>
              </a:rPr>
              <a:t> Familiar in downtown Phoenix, AZ. As a physician she has remained true to her artistic talents by incorporating cosmetic injections into her practice, truly </a:t>
            </a:r>
            <a:r>
              <a:rPr lang="en-US" i="1" dirty="0">
                <a:latin typeface="Arial Narrow" panose="020B0606020202030204" pitchFamily="34" charset="0"/>
              </a:rPr>
              <a:t>treating women inside and out</a:t>
            </a:r>
            <a:r>
              <a:rPr lang="en-US" dirty="0">
                <a:latin typeface="Arial Narrow" panose="020B0606020202030204" pitchFamily="34" charset="0"/>
              </a:rPr>
              <a:t>. Together with her husband Dr. Jason McNeil, they formed North Valley Medical Center; a full service primary care clinic dedicated to compassionate patient centered care. Out of the office you will find Dr. Alexis with her family and friends, doing yoga, enjoying good healthy organic food and wine, or hiking with her dogs. </a:t>
            </a:r>
          </a:p>
        </p:txBody>
      </p:sp>
      <p:sp>
        <p:nvSpPr>
          <p:cNvPr id="3" name="Title 2"/>
          <p:cNvSpPr>
            <a:spLocks noGrp="1"/>
          </p:cNvSpPr>
          <p:nvPr>
            <p:ph type="title"/>
          </p:nvPr>
        </p:nvSpPr>
        <p:spPr/>
        <p:txBody>
          <a:bodyPr/>
          <a:lstStyle/>
          <a:p>
            <a:r>
              <a:rPr lang="en-US" dirty="0" smtClean="0"/>
              <a:t>Dr. Alexis…A brief Bio</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5201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2800" dirty="0" smtClean="0">
                <a:latin typeface="Arial Narrow" panose="020B0606020202030204" pitchFamily="34" charset="0"/>
              </a:rPr>
              <a:t>We use the </a:t>
            </a:r>
            <a:r>
              <a:rPr lang="en-US" sz="2800" dirty="0" err="1" smtClean="0">
                <a:latin typeface="Arial Narrow" panose="020B0606020202030204" pitchFamily="34" charset="0"/>
              </a:rPr>
              <a:t>hCG</a:t>
            </a:r>
            <a:r>
              <a:rPr lang="en-US" sz="2800" dirty="0" smtClean="0">
                <a:latin typeface="Arial Narrow" panose="020B0606020202030204" pitchFamily="34" charset="0"/>
              </a:rPr>
              <a:t> diet frequently at our office</a:t>
            </a:r>
          </a:p>
          <a:p>
            <a:pPr algn="l"/>
            <a:endParaRPr lang="en-US" dirty="0" smtClean="0">
              <a:latin typeface="Arial Narrow" panose="020B0606020202030204" pitchFamily="34" charset="0"/>
            </a:endParaRPr>
          </a:p>
          <a:p>
            <a:pPr algn="l"/>
            <a:r>
              <a:rPr lang="en-US" sz="2400" dirty="0" smtClean="0">
                <a:latin typeface="Arial Narrow" panose="020B0606020202030204" pitchFamily="34" charset="0"/>
              </a:rPr>
              <a:t>-Lose 10% of body weight in 4 weeks</a:t>
            </a:r>
          </a:p>
          <a:p>
            <a:pPr algn="l"/>
            <a:r>
              <a:rPr lang="en-US" sz="2400" dirty="0" smtClean="0">
                <a:latin typeface="Arial Narrow" panose="020B0606020202030204" pitchFamily="34" charset="0"/>
              </a:rPr>
              <a:t>-Easy to follow low-calorie diet, moderate exercise, daily injections of </a:t>
            </a:r>
            <a:r>
              <a:rPr lang="en-US" sz="2400" dirty="0" err="1" smtClean="0">
                <a:latin typeface="Arial Narrow" panose="020B0606020202030204" pitchFamily="34" charset="0"/>
              </a:rPr>
              <a:t>hCG</a:t>
            </a:r>
            <a:r>
              <a:rPr lang="en-US" sz="2400" dirty="0" smtClean="0">
                <a:latin typeface="Arial Narrow" panose="020B0606020202030204" pitchFamily="34" charset="0"/>
              </a:rPr>
              <a:t> encourage increased fat loss, weekly injections of B-Vitamins to increase energy and metabolism</a:t>
            </a:r>
          </a:p>
          <a:p>
            <a:pPr algn="l"/>
            <a:r>
              <a:rPr lang="en-US" sz="2400" dirty="0" smtClean="0">
                <a:latin typeface="Arial Narrow" panose="020B0606020202030204" pitchFamily="34" charset="0"/>
              </a:rPr>
              <a:t>-Maintenance plan follows 4 weeks of rigorous diet so patients keep the weight off</a:t>
            </a:r>
            <a:endParaRPr lang="en-US" sz="2400" dirty="0">
              <a:latin typeface="Arial Narrow" panose="020B0606020202030204" pitchFamily="34" charset="0"/>
            </a:endParaRPr>
          </a:p>
        </p:txBody>
      </p:sp>
      <p:sp>
        <p:nvSpPr>
          <p:cNvPr id="3" name="Title 2"/>
          <p:cNvSpPr>
            <a:spLocks noGrp="1"/>
          </p:cNvSpPr>
          <p:nvPr>
            <p:ph type="title"/>
          </p:nvPr>
        </p:nvSpPr>
        <p:spPr>
          <a:xfrm>
            <a:off x="1828800" y="381000"/>
            <a:ext cx="5029200" cy="1295400"/>
          </a:xfrm>
        </p:spPr>
        <p:txBody>
          <a:bodyPr>
            <a:normAutofit/>
          </a:bodyPr>
          <a:lstStyle/>
          <a:p>
            <a:r>
              <a:rPr lang="en-US" sz="2400" dirty="0" smtClean="0"/>
              <a:t>Healthy weight is vital to wellbeing</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2669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457200"/>
            <a:ext cx="5105400" cy="1219200"/>
          </a:xfrm>
        </p:spPr>
        <p:txBody>
          <a:bodyPr>
            <a:normAutofit/>
          </a:bodyPr>
          <a:lstStyle/>
          <a:p>
            <a:r>
              <a:rPr lang="en-US" sz="2400" dirty="0" smtClean="0"/>
              <a:t>Phyllis lost over 50 </a:t>
            </a:r>
            <a:r>
              <a:rPr lang="en-US" sz="2400" dirty="0" err="1" smtClean="0"/>
              <a:t>lbs</a:t>
            </a:r>
            <a:r>
              <a:rPr lang="en-US" sz="2400" dirty="0" smtClean="0"/>
              <a:t>, now Wears Skinny Jeans!!!</a:t>
            </a:r>
            <a:endParaRPr lang="en-US" sz="2400" dirty="0"/>
          </a:p>
        </p:txBody>
      </p:sp>
      <p:pic>
        <p:nvPicPr>
          <p:cNvPr id="6" name="Content Placeholder 5"/>
          <p:cNvPicPr>
            <a:picLocks noGrp="1" noChangeAspect="1"/>
          </p:cNvPicPr>
          <p:nvPr>
            <p:ph sz="quarter" idx="13"/>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2073363"/>
            <a:ext cx="3632496" cy="4075112"/>
          </a:xfrm>
        </p:spPr>
      </p:pic>
      <p:pic>
        <p:nvPicPr>
          <p:cNvPr id="7" name="Picture 6"/>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3000" y="2010667"/>
            <a:ext cx="3657600" cy="410915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390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latin typeface="Arial Narrow" panose="020B0606020202030204" pitchFamily="34" charset="0"/>
              </a:rPr>
              <a:t>59 </a:t>
            </a:r>
            <a:r>
              <a:rPr lang="en-US" dirty="0" err="1" smtClean="0">
                <a:latin typeface="Arial Narrow" panose="020B0606020202030204" pitchFamily="34" charset="0"/>
              </a:rPr>
              <a:t>yo</a:t>
            </a:r>
            <a:r>
              <a:rPr lang="en-US" dirty="0" smtClean="0">
                <a:latin typeface="Arial Narrow" panose="020B0606020202030204" pitchFamily="34" charset="0"/>
              </a:rPr>
              <a:t> Female went from 180 lbs</a:t>
            </a:r>
            <a:r>
              <a:rPr lang="en-US" dirty="0" smtClean="0">
                <a:latin typeface="Arial Narrow" panose="020B0606020202030204" pitchFamily="34" charset="0"/>
                <a:sym typeface="Wingdings" panose="05000000000000000000" pitchFamily="2" charset="2"/>
              </a:rPr>
              <a:t>162 </a:t>
            </a:r>
            <a:r>
              <a:rPr lang="en-US" dirty="0" err="1" smtClean="0">
                <a:latin typeface="Arial Narrow" panose="020B0606020202030204" pitchFamily="34" charset="0"/>
                <a:sym typeface="Wingdings" panose="05000000000000000000" pitchFamily="2" charset="2"/>
              </a:rPr>
              <a:t>lbs</a:t>
            </a:r>
            <a:r>
              <a:rPr lang="en-US" dirty="0" smtClean="0">
                <a:latin typeface="Arial Narrow" panose="020B0606020202030204" pitchFamily="34" charset="0"/>
                <a:sym typeface="Wingdings" panose="05000000000000000000" pitchFamily="2" charset="2"/>
              </a:rPr>
              <a:t> in 4 weeks…labs done before and after diet.</a:t>
            </a:r>
          </a:p>
          <a:p>
            <a:pPr algn="l"/>
            <a:endParaRPr lang="en-US" dirty="0" smtClean="0">
              <a:latin typeface="Arial Narrow" panose="020B0606020202030204" pitchFamily="34" charset="0"/>
              <a:sym typeface="Wingdings" panose="05000000000000000000" pitchFamily="2" charset="2"/>
            </a:endParaRPr>
          </a:p>
          <a:p>
            <a:pPr algn="l"/>
            <a:r>
              <a:rPr lang="en-US" sz="2400" b="1" dirty="0" smtClean="0">
                <a:latin typeface="Arial Narrow" panose="020B0606020202030204" pitchFamily="34" charset="0"/>
                <a:sym typeface="Wingdings" panose="05000000000000000000" pitchFamily="2" charset="2"/>
              </a:rPr>
              <a:t>Total Cholesterol</a:t>
            </a:r>
            <a:r>
              <a:rPr lang="en-US" sz="2400" dirty="0" smtClean="0">
                <a:latin typeface="Arial Narrow" panose="020B0606020202030204" pitchFamily="34" charset="0"/>
                <a:sym typeface="Wingdings" panose="05000000000000000000" pitchFamily="2" charset="2"/>
              </a:rPr>
              <a:t>:  255 172</a:t>
            </a:r>
          </a:p>
          <a:p>
            <a:pPr algn="l"/>
            <a:r>
              <a:rPr lang="en-US" sz="2400" b="1" dirty="0" smtClean="0">
                <a:latin typeface="Arial Narrow" panose="020B0606020202030204" pitchFamily="34" charset="0"/>
                <a:sym typeface="Wingdings" panose="05000000000000000000" pitchFamily="2" charset="2"/>
              </a:rPr>
              <a:t>Triglycerides:</a:t>
            </a:r>
            <a:r>
              <a:rPr lang="en-US" sz="2400" dirty="0" smtClean="0">
                <a:latin typeface="Arial Narrow" panose="020B0606020202030204" pitchFamily="34" charset="0"/>
                <a:sym typeface="Wingdings" panose="05000000000000000000" pitchFamily="2" charset="2"/>
              </a:rPr>
              <a:t> 391163</a:t>
            </a:r>
          </a:p>
          <a:p>
            <a:pPr algn="l"/>
            <a:r>
              <a:rPr lang="en-US" sz="2400" b="1" dirty="0" smtClean="0">
                <a:latin typeface="Arial Narrow" panose="020B0606020202030204" pitchFamily="34" charset="0"/>
                <a:sym typeface="Wingdings" panose="05000000000000000000" pitchFamily="2" charset="2"/>
              </a:rPr>
              <a:t>HDL </a:t>
            </a:r>
            <a:r>
              <a:rPr lang="en-US" sz="2400" dirty="0" smtClean="0">
                <a:latin typeface="Arial Narrow" panose="020B0606020202030204" pitchFamily="34" charset="0"/>
                <a:sym typeface="Wingdings" panose="05000000000000000000" pitchFamily="2" charset="2"/>
              </a:rPr>
              <a:t>“good cholesterol”:  40 39</a:t>
            </a:r>
          </a:p>
          <a:p>
            <a:pPr algn="l"/>
            <a:r>
              <a:rPr lang="en-US" sz="2400" b="1" dirty="0" smtClean="0">
                <a:latin typeface="Arial Narrow" panose="020B0606020202030204" pitchFamily="34" charset="0"/>
                <a:sym typeface="Wingdings" panose="05000000000000000000" pitchFamily="2" charset="2"/>
              </a:rPr>
              <a:t>LDL</a:t>
            </a:r>
            <a:r>
              <a:rPr lang="en-US" sz="2400" dirty="0" smtClean="0">
                <a:latin typeface="Arial Narrow" panose="020B0606020202030204" pitchFamily="34" charset="0"/>
                <a:sym typeface="Wingdings" panose="05000000000000000000" pitchFamily="2" charset="2"/>
              </a:rPr>
              <a:t> “bad cholesterol”: 137100</a:t>
            </a:r>
          </a:p>
          <a:p>
            <a:pPr algn="l"/>
            <a:r>
              <a:rPr lang="en-US" sz="2400" b="1" dirty="0" err="1" smtClean="0">
                <a:latin typeface="Arial Narrow" panose="020B0606020202030204" pitchFamily="34" charset="0"/>
                <a:sym typeface="Wingdings" panose="05000000000000000000" pitchFamily="2" charset="2"/>
              </a:rPr>
              <a:t>hsCRP</a:t>
            </a:r>
            <a:r>
              <a:rPr lang="en-US" sz="2400" dirty="0" smtClean="0">
                <a:latin typeface="Arial Narrow" panose="020B0606020202030204" pitchFamily="34" charset="0"/>
                <a:sym typeface="Wingdings" panose="05000000000000000000" pitchFamily="2" charset="2"/>
              </a:rPr>
              <a:t> (risk factor for heart disease): 5.78 2.52 (&gt;3 high risk)</a:t>
            </a:r>
          </a:p>
          <a:p>
            <a:pPr algn="l"/>
            <a:endParaRPr lang="en-US" dirty="0">
              <a:latin typeface="Arial Narrow" panose="020B0606020202030204" pitchFamily="34" charset="0"/>
            </a:endParaRPr>
          </a:p>
        </p:txBody>
      </p:sp>
      <p:sp>
        <p:nvSpPr>
          <p:cNvPr id="3" name="Title 2"/>
          <p:cNvSpPr>
            <a:spLocks noGrp="1"/>
          </p:cNvSpPr>
          <p:nvPr>
            <p:ph type="title"/>
          </p:nvPr>
        </p:nvSpPr>
        <p:spPr>
          <a:xfrm>
            <a:off x="1676400" y="381000"/>
            <a:ext cx="5410200" cy="1295400"/>
          </a:xfrm>
        </p:spPr>
        <p:txBody>
          <a:bodyPr>
            <a:normAutofit/>
          </a:bodyPr>
          <a:lstStyle/>
          <a:p>
            <a:r>
              <a:rPr lang="en-US" sz="2400" dirty="0" smtClean="0"/>
              <a:t>Here is what 10% weight loss can do for cholesterol and inflammation!!</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0254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latin typeface="Arial Narrow" panose="020B0606020202030204" pitchFamily="34" charset="0"/>
              </a:rPr>
              <a:t>We’ve all heard about the athletic/health/young person who drops dead from a heart attack who had “normal cholesterol”</a:t>
            </a:r>
          </a:p>
          <a:p>
            <a:pPr algn="l"/>
            <a:r>
              <a:rPr lang="en-US" dirty="0" smtClean="0">
                <a:latin typeface="Arial Narrow" panose="020B0606020202030204" pitchFamily="34" charset="0"/>
              </a:rPr>
              <a:t>-”NMR </a:t>
            </a:r>
            <a:r>
              <a:rPr lang="en-US" dirty="0" err="1" smtClean="0">
                <a:latin typeface="Arial Narrow" panose="020B0606020202030204" pitchFamily="34" charset="0"/>
              </a:rPr>
              <a:t>Lipoprofile</a:t>
            </a:r>
            <a:r>
              <a:rPr lang="en-US" dirty="0" smtClean="0">
                <a:latin typeface="Arial Narrow" panose="020B0606020202030204" pitchFamily="34" charset="0"/>
              </a:rPr>
              <a:t>” or “</a:t>
            </a:r>
            <a:r>
              <a:rPr lang="en-US" dirty="0" err="1" smtClean="0">
                <a:latin typeface="Arial Narrow" panose="020B0606020202030204" pitchFamily="34" charset="0"/>
              </a:rPr>
              <a:t>Atherotech</a:t>
            </a:r>
            <a:r>
              <a:rPr lang="en-US" dirty="0" smtClean="0">
                <a:latin typeface="Arial Narrow" panose="020B0606020202030204" pitchFamily="34" charset="0"/>
              </a:rPr>
              <a:t>” are two in-depth cholesterol panels that insurance covers…most Cardiologists and </a:t>
            </a:r>
            <a:r>
              <a:rPr lang="en-US" dirty="0" err="1">
                <a:latin typeface="Arial Narrow" panose="020B0606020202030204" pitchFamily="34" charset="0"/>
              </a:rPr>
              <a:t>L</a:t>
            </a:r>
            <a:r>
              <a:rPr lang="en-US" dirty="0" err="1" smtClean="0">
                <a:latin typeface="Arial Narrow" panose="020B0606020202030204" pitchFamily="34" charset="0"/>
              </a:rPr>
              <a:t>ipidologists</a:t>
            </a:r>
            <a:r>
              <a:rPr lang="en-US" dirty="0" smtClean="0">
                <a:latin typeface="Arial Narrow" panose="020B0606020202030204" pitchFamily="34" charset="0"/>
              </a:rPr>
              <a:t> order these as standard practice, but your PCP should too for preventative health!</a:t>
            </a:r>
          </a:p>
          <a:p>
            <a:pPr algn="l"/>
            <a:r>
              <a:rPr lang="en-US" dirty="0" smtClean="0">
                <a:latin typeface="Arial Narrow" panose="020B0606020202030204" pitchFamily="34" charset="0"/>
              </a:rPr>
              <a:t>-Lipid PARTICLE SIZE is very important.  Small dense LDL’s are what clog vessels and cause plaque, larger LDL particles don’t.  Large buoyant HDL’s are cardio-protective, small HDL’s are not…SO it is necessary to know what type of LDL and HDL your body has circulating.  </a:t>
            </a:r>
          </a:p>
          <a:p>
            <a:pPr algn="l"/>
            <a:r>
              <a:rPr lang="en-US" dirty="0" smtClean="0">
                <a:latin typeface="Arial Narrow" panose="020B0606020202030204" pitchFamily="34" charset="0"/>
              </a:rPr>
              <a:t>-Normal cholesterol panels only use calculated HDL/LDL and don’t use particle size or exact count of each.</a:t>
            </a:r>
            <a:endParaRPr lang="en-US" dirty="0">
              <a:latin typeface="Arial Narrow" panose="020B0606020202030204" pitchFamily="34" charset="0"/>
            </a:endParaRPr>
          </a:p>
        </p:txBody>
      </p:sp>
      <p:sp>
        <p:nvSpPr>
          <p:cNvPr id="3" name="Title 2"/>
          <p:cNvSpPr>
            <a:spLocks noGrp="1"/>
          </p:cNvSpPr>
          <p:nvPr>
            <p:ph type="title"/>
          </p:nvPr>
        </p:nvSpPr>
        <p:spPr>
          <a:xfrm>
            <a:off x="1676400" y="381000"/>
            <a:ext cx="5334000" cy="1295400"/>
          </a:xfrm>
        </p:spPr>
        <p:txBody>
          <a:bodyPr>
            <a:normAutofit/>
          </a:bodyPr>
          <a:lstStyle/>
          <a:p>
            <a:r>
              <a:rPr lang="en-US" sz="2400" dirty="0" smtClean="0"/>
              <a:t>Make sure your doctor orders the right cholesterol panel</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9738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latin typeface="Arial Narrow" panose="020B0606020202030204" pitchFamily="34" charset="0"/>
              </a:rPr>
              <a:t>1. 50% raw food (veggies, fruit, nuts): Raw food brings life and vitality</a:t>
            </a:r>
          </a:p>
          <a:p>
            <a:pPr algn="l"/>
            <a:r>
              <a:rPr lang="en-US" dirty="0" smtClean="0">
                <a:latin typeface="Arial Narrow" panose="020B0606020202030204" pitchFamily="34" charset="0"/>
              </a:rPr>
              <a:t>2. At least 7 cups fresh veggies every day (no fatty, potatoes/carrots/corn don’t count)</a:t>
            </a:r>
          </a:p>
          <a:p>
            <a:pPr algn="l"/>
            <a:r>
              <a:rPr lang="en-US" dirty="0" smtClean="0">
                <a:latin typeface="Arial Narrow" panose="020B0606020202030204" pitchFamily="34" charset="0"/>
              </a:rPr>
              <a:t>3. -2 pieces fresh fruit every day</a:t>
            </a:r>
          </a:p>
          <a:p>
            <a:pPr algn="l"/>
            <a:r>
              <a:rPr lang="en-US" dirty="0" smtClean="0">
                <a:latin typeface="Arial Narrow" panose="020B0606020202030204" pitchFamily="34" charset="0"/>
              </a:rPr>
              <a:t>4. Lean protein with each meal (beans, nuts, fish, fowl, game, tofu, cheese-sparingly)</a:t>
            </a:r>
          </a:p>
          <a:p>
            <a:pPr algn="l"/>
            <a:r>
              <a:rPr lang="en-US" dirty="0" smtClean="0">
                <a:latin typeface="Arial Narrow" panose="020B0606020202030204" pitchFamily="34" charset="0"/>
              </a:rPr>
              <a:t>5. Healthy fat does not make you fat, have some with each meal (Olive, Avocado, Coconut, etc.)</a:t>
            </a:r>
          </a:p>
          <a:p>
            <a:pPr algn="l"/>
            <a:r>
              <a:rPr lang="en-US" dirty="0" smtClean="0">
                <a:latin typeface="Arial Narrow" panose="020B0606020202030204" pitchFamily="34" charset="0"/>
              </a:rPr>
              <a:t>6. Eat grains with caution, 1-2 servings/day…whole grain only (brown rice, sprouted bread, quinoa, etc.)</a:t>
            </a:r>
          </a:p>
          <a:p>
            <a:pPr algn="l"/>
            <a:r>
              <a:rPr lang="en-US" dirty="0" smtClean="0">
                <a:latin typeface="Arial Narrow" panose="020B0606020202030204" pitchFamily="34" charset="0"/>
              </a:rPr>
              <a:t>7. &lt;7 alcoholic drinks/week (no you lush, you cannot save them all for the weekend)</a:t>
            </a:r>
            <a:endParaRPr lang="en-US" dirty="0">
              <a:latin typeface="Arial Narrow" panose="020B0606020202030204" pitchFamily="34" charset="0"/>
            </a:endParaRPr>
          </a:p>
        </p:txBody>
      </p:sp>
      <p:sp>
        <p:nvSpPr>
          <p:cNvPr id="3" name="Title 2"/>
          <p:cNvSpPr>
            <a:spLocks noGrp="1"/>
          </p:cNvSpPr>
          <p:nvPr>
            <p:ph type="title"/>
          </p:nvPr>
        </p:nvSpPr>
        <p:spPr>
          <a:xfrm>
            <a:off x="1828800" y="457200"/>
            <a:ext cx="5334000" cy="1219200"/>
          </a:xfrm>
        </p:spPr>
        <p:txBody>
          <a:bodyPr>
            <a:normAutofit/>
          </a:bodyPr>
          <a:lstStyle/>
          <a:p>
            <a:r>
              <a:rPr lang="en-US" sz="2400" dirty="0" smtClean="0"/>
              <a:t>Best general diet for </a:t>
            </a:r>
            <a:br>
              <a:rPr lang="en-US" sz="2400" dirty="0" smtClean="0"/>
            </a:br>
            <a:r>
              <a:rPr lang="en-US" sz="2400" dirty="0" smtClean="0"/>
              <a:t>anti-aging…</a:t>
            </a:r>
            <a:r>
              <a:rPr lang="en-US" sz="2400" u="sng" dirty="0" smtClean="0"/>
              <a:t>7 easy rules to live by</a:t>
            </a:r>
            <a:endParaRPr lang="en-US" sz="2400" u="sng"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153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latin typeface="Arial Narrow" panose="020B0606020202030204" pitchFamily="34" charset="0"/>
              </a:rPr>
              <a:t>COSMETIC INJECTIONS…</a:t>
            </a:r>
            <a:r>
              <a:rPr lang="en-US" i="1" dirty="0" smtClean="0">
                <a:latin typeface="Arial Narrow" panose="020B0606020202030204" pitchFamily="34" charset="0"/>
              </a:rPr>
              <a:t>Oh PLEASE, everyone’s doing it!!</a:t>
            </a:r>
            <a:endParaRPr lang="en-US" i="1" dirty="0">
              <a:latin typeface="Arial Narrow" panose="020B0606020202030204" pitchFamily="34" charset="0"/>
            </a:endParaRPr>
          </a:p>
          <a:p>
            <a:pPr algn="l"/>
            <a:endParaRPr lang="en-US" i="1" dirty="0" smtClean="0">
              <a:latin typeface="Arial Narrow" panose="020B0606020202030204" pitchFamily="34" charset="0"/>
            </a:endParaRPr>
          </a:p>
          <a:p>
            <a:pPr algn="l"/>
            <a:r>
              <a:rPr lang="en-US" i="1" dirty="0" smtClean="0">
                <a:latin typeface="Arial Narrow" panose="020B0606020202030204" pitchFamily="34" charset="0"/>
              </a:rPr>
              <a:t>- Botox </a:t>
            </a:r>
            <a:endParaRPr lang="en-US" i="1" dirty="0" smtClean="0">
              <a:latin typeface="Arial Narrow" panose="020B0606020202030204" pitchFamily="34" charset="0"/>
            </a:endParaRPr>
          </a:p>
          <a:p>
            <a:pPr algn="l"/>
            <a:r>
              <a:rPr lang="en-US" i="1" dirty="0" smtClean="0">
                <a:latin typeface="Arial Narrow" panose="020B0606020202030204" pitchFamily="34" charset="0"/>
              </a:rPr>
              <a:t>- </a:t>
            </a:r>
            <a:r>
              <a:rPr lang="en-US" i="1" dirty="0" err="1" smtClean="0">
                <a:latin typeface="Arial Narrow" panose="020B0606020202030204" pitchFamily="34" charset="0"/>
              </a:rPr>
              <a:t>Dysport</a:t>
            </a:r>
            <a:endParaRPr lang="en-US" i="1" dirty="0" smtClean="0">
              <a:latin typeface="Arial Narrow" panose="020B0606020202030204" pitchFamily="34" charset="0"/>
            </a:endParaRPr>
          </a:p>
          <a:p>
            <a:pPr algn="l"/>
            <a:r>
              <a:rPr lang="en-US" i="1" dirty="0" smtClean="0">
                <a:latin typeface="Arial Narrow" panose="020B0606020202030204" pitchFamily="34" charset="0"/>
              </a:rPr>
              <a:t>- </a:t>
            </a:r>
            <a:r>
              <a:rPr lang="en-US" i="1" dirty="0" smtClean="0">
                <a:latin typeface="Arial Narrow" panose="020B0606020202030204" pitchFamily="34" charset="0"/>
              </a:rPr>
              <a:t>Dermal Filler (</a:t>
            </a:r>
            <a:r>
              <a:rPr lang="en-US" i="1" dirty="0" err="1" smtClean="0">
                <a:latin typeface="Arial Narrow" panose="020B0606020202030204" pitchFamily="34" charset="0"/>
              </a:rPr>
              <a:t>Restylane</a:t>
            </a:r>
            <a:r>
              <a:rPr lang="en-US" i="1" dirty="0" smtClean="0">
                <a:latin typeface="Arial Narrow" panose="020B0606020202030204" pitchFamily="34" charset="0"/>
              </a:rPr>
              <a:t>) </a:t>
            </a:r>
            <a:endParaRPr lang="en-US" i="1" dirty="0" smtClean="0">
              <a:latin typeface="Arial Narrow" panose="020B0606020202030204" pitchFamily="34" charset="0"/>
            </a:endParaRPr>
          </a:p>
          <a:p>
            <a:pPr algn="l"/>
            <a:r>
              <a:rPr lang="en-US" i="1" dirty="0" smtClean="0">
                <a:latin typeface="Arial Narrow" panose="020B0606020202030204" pitchFamily="34" charset="0"/>
              </a:rPr>
              <a:t>- Chemical Peels (</a:t>
            </a:r>
            <a:r>
              <a:rPr lang="en-US" dirty="0">
                <a:latin typeface="Arial Narrow" panose="020B0606020202030204" pitchFamily="34" charset="0"/>
              </a:rPr>
              <a:t>not those sissy spa peels, I’m talking DEEP peels that remove hyperpigmentation and fine </a:t>
            </a:r>
            <a:r>
              <a:rPr lang="en-US" dirty="0" smtClean="0">
                <a:latin typeface="Arial Narrow" panose="020B0606020202030204" pitchFamily="34" charset="0"/>
              </a:rPr>
              <a:t>lines)</a:t>
            </a:r>
          </a:p>
          <a:p>
            <a:pPr algn="l"/>
            <a:endParaRPr lang="en-US" i="1" dirty="0">
              <a:latin typeface="Arial Narrow" panose="020B0606020202030204" pitchFamily="34" charset="0"/>
            </a:endParaRPr>
          </a:p>
          <a:p>
            <a:pPr algn="l"/>
            <a:r>
              <a:rPr lang="en-US" i="1" dirty="0" smtClean="0">
                <a:latin typeface="Arial Narrow" panose="020B0606020202030204" pitchFamily="34" charset="0"/>
              </a:rPr>
              <a:t>-My Goal with all Cosmetic Procedures</a:t>
            </a:r>
            <a:r>
              <a:rPr lang="en-US" dirty="0" smtClean="0"/>
              <a:t>:  </a:t>
            </a:r>
            <a:r>
              <a:rPr lang="en-US" dirty="0">
                <a:latin typeface="Arial Narrow" panose="020B0606020202030204" pitchFamily="34" charset="0"/>
              </a:rPr>
              <a:t>Go for a natural, rested look…no one should ask what </a:t>
            </a:r>
            <a:r>
              <a:rPr lang="en-US" dirty="0" smtClean="0">
                <a:latin typeface="Arial Narrow" panose="020B0606020202030204" pitchFamily="34" charset="0"/>
              </a:rPr>
              <a:t>you’ve </a:t>
            </a:r>
            <a:r>
              <a:rPr lang="en-US" dirty="0">
                <a:latin typeface="Arial Narrow" panose="020B0606020202030204" pitchFamily="34" charset="0"/>
              </a:rPr>
              <a:t>had done, they should say </a:t>
            </a:r>
            <a:r>
              <a:rPr lang="en-US" dirty="0" smtClean="0">
                <a:latin typeface="Arial Narrow" panose="020B0606020202030204" pitchFamily="34" charset="0"/>
              </a:rPr>
              <a:t>“wow</a:t>
            </a:r>
            <a:r>
              <a:rPr lang="en-US" dirty="0">
                <a:latin typeface="Arial Narrow" panose="020B0606020202030204" pitchFamily="34" charset="0"/>
              </a:rPr>
              <a:t>, what have you done different, you look Great</a:t>
            </a:r>
            <a:r>
              <a:rPr lang="en-US" dirty="0" smtClean="0">
                <a:latin typeface="Arial Narrow" panose="020B0606020202030204" pitchFamily="34" charset="0"/>
              </a:rPr>
              <a:t>!” </a:t>
            </a:r>
            <a:endParaRPr lang="en-US" i="1" dirty="0">
              <a:latin typeface="Arial Narrow" panose="020B0606020202030204" pitchFamily="34" charset="0"/>
            </a:endParaRPr>
          </a:p>
        </p:txBody>
      </p:sp>
      <p:sp>
        <p:nvSpPr>
          <p:cNvPr id="3" name="Title 2"/>
          <p:cNvSpPr>
            <a:spLocks noGrp="1"/>
          </p:cNvSpPr>
          <p:nvPr>
            <p:ph type="title"/>
          </p:nvPr>
        </p:nvSpPr>
        <p:spPr>
          <a:xfrm>
            <a:off x="1371600" y="152400"/>
            <a:ext cx="6248400" cy="1676400"/>
          </a:xfrm>
        </p:spPr>
        <p:txBody>
          <a:bodyPr>
            <a:normAutofit/>
          </a:bodyPr>
          <a:lstStyle/>
          <a:p>
            <a:r>
              <a:rPr lang="en-US" sz="2400" dirty="0" smtClean="0"/>
              <a:t>Now that your hormones are balanced, you’re healthy, skinny and happy…time for a little extra </a:t>
            </a:r>
            <a:r>
              <a:rPr lang="en-US" sz="2400" dirty="0" err="1" smtClean="0"/>
              <a:t>umph</a:t>
            </a:r>
            <a:r>
              <a:rPr lang="en-US" sz="2400" dirty="0" smtClean="0"/>
              <a:t>!</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12192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2400" dirty="0" err="1" smtClean="0">
                <a:latin typeface="Arial Narrow" panose="020B0606020202030204" pitchFamily="34" charset="0"/>
              </a:rPr>
              <a:t>Dysport</a:t>
            </a:r>
            <a:r>
              <a:rPr lang="en-US" sz="2400" dirty="0" smtClean="0">
                <a:latin typeface="Arial Narrow" panose="020B0606020202030204" pitchFamily="34" charset="0"/>
              </a:rPr>
              <a:t> (my favorite) and Botox</a:t>
            </a:r>
            <a:r>
              <a:rPr lang="en-US" sz="2400" dirty="0" smtClean="0">
                <a:latin typeface="Arial Narrow" panose="020B0606020202030204" pitchFamily="34" charset="0"/>
                <a:sym typeface="Wingdings" panose="05000000000000000000" pitchFamily="2" charset="2"/>
              </a:rPr>
              <a:t> </a:t>
            </a:r>
          </a:p>
          <a:p>
            <a:pPr algn="l"/>
            <a:endParaRPr lang="en-US" sz="2400" dirty="0" smtClean="0">
              <a:latin typeface="Arial Narrow" panose="020B0606020202030204" pitchFamily="34" charset="0"/>
              <a:sym typeface="Wingdings" panose="05000000000000000000" pitchFamily="2" charset="2"/>
            </a:endParaRPr>
          </a:p>
          <a:p>
            <a:pPr algn="l"/>
            <a:r>
              <a:rPr lang="en-US" sz="2400" dirty="0" smtClean="0">
                <a:latin typeface="Arial Narrow" panose="020B0606020202030204" pitchFamily="34" charset="0"/>
                <a:sym typeface="Wingdings" panose="05000000000000000000" pitchFamily="2" charset="2"/>
              </a:rPr>
              <a:t>RELAX muscles in the face </a:t>
            </a:r>
          </a:p>
          <a:p>
            <a:pPr algn="l"/>
            <a:r>
              <a:rPr lang="en-US" sz="2400" dirty="0" smtClean="0">
                <a:latin typeface="Arial Narrow" panose="020B0606020202030204" pitchFamily="34" charset="0"/>
                <a:sym typeface="Wingdings" panose="05000000000000000000" pitchFamily="2" charset="2"/>
              </a:rPr>
              <a:t>drastically reducing lines on the </a:t>
            </a:r>
          </a:p>
          <a:p>
            <a:pPr algn="l"/>
            <a:r>
              <a:rPr lang="en-US" sz="2400" dirty="0" smtClean="0">
                <a:latin typeface="Arial Narrow" panose="020B0606020202030204" pitchFamily="34" charset="0"/>
                <a:sym typeface="Wingdings" panose="05000000000000000000" pitchFamily="2" charset="2"/>
              </a:rPr>
              <a:t>forehead, between the eyebrows, </a:t>
            </a:r>
          </a:p>
          <a:p>
            <a:pPr algn="l"/>
            <a:r>
              <a:rPr lang="en-US" sz="2400" dirty="0" smtClean="0">
                <a:latin typeface="Arial Narrow" panose="020B0606020202030204" pitchFamily="34" charset="0"/>
                <a:sym typeface="Wingdings" panose="05000000000000000000" pitchFamily="2" charset="2"/>
              </a:rPr>
              <a:t>and around the eyes.</a:t>
            </a:r>
          </a:p>
          <a:p>
            <a:pPr algn="l"/>
            <a:endParaRPr lang="en-US" dirty="0">
              <a:latin typeface="Arial Narrow" panose="020B0606020202030204" pitchFamily="34" charset="0"/>
            </a:endParaRPr>
          </a:p>
        </p:txBody>
      </p:sp>
      <p:sp>
        <p:nvSpPr>
          <p:cNvPr id="3" name="Title 2"/>
          <p:cNvSpPr>
            <a:spLocks noGrp="1"/>
          </p:cNvSpPr>
          <p:nvPr>
            <p:ph type="title"/>
          </p:nvPr>
        </p:nvSpPr>
        <p:spPr>
          <a:xfrm>
            <a:off x="2209800" y="609600"/>
            <a:ext cx="4648200" cy="914400"/>
          </a:xfrm>
        </p:spPr>
        <p:txBody>
          <a:bodyPr>
            <a:normAutofit/>
          </a:bodyPr>
          <a:lstStyle/>
          <a:p>
            <a:r>
              <a:rPr lang="en-US" sz="2400" dirty="0" smtClean="0"/>
              <a:t>Cosmetic injections 101</a:t>
            </a:r>
            <a:endParaRPr lang="en-US" sz="2400" dirty="0"/>
          </a:p>
        </p:txBody>
      </p:sp>
      <p:pic>
        <p:nvPicPr>
          <p:cNvPr id="4" name="Picture 3"/>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3000" y="1858721"/>
            <a:ext cx="3581400" cy="471442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9034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609600"/>
            <a:ext cx="4953000" cy="914400"/>
          </a:xfrm>
        </p:spPr>
        <p:txBody>
          <a:bodyPr>
            <a:normAutofit/>
          </a:bodyPr>
          <a:lstStyle/>
          <a:p>
            <a:r>
              <a:rPr lang="en-US" sz="2400" dirty="0" smtClean="0"/>
              <a:t>Cosmetic injections 101</a:t>
            </a:r>
            <a:endParaRPr lang="en-US" sz="2400" dirty="0"/>
          </a:p>
        </p:txBody>
      </p:sp>
      <p:sp>
        <p:nvSpPr>
          <p:cNvPr id="5" name="Content Placeholder 4"/>
          <p:cNvSpPr>
            <a:spLocks noGrp="1"/>
          </p:cNvSpPr>
          <p:nvPr>
            <p:ph sz="quarter" idx="13"/>
          </p:nvPr>
        </p:nvSpPr>
        <p:spPr/>
        <p:txBody>
          <a:bodyPr>
            <a:normAutofit/>
          </a:bodyPr>
          <a:lstStyle/>
          <a:p>
            <a:pPr algn="l"/>
            <a:r>
              <a:rPr lang="en-US" sz="2400" b="1" dirty="0" err="1" smtClean="0">
                <a:latin typeface="Arial Narrow" panose="020B0606020202030204" pitchFamily="34" charset="0"/>
              </a:rPr>
              <a:t>Restylane</a:t>
            </a:r>
            <a:r>
              <a:rPr lang="en-US" sz="2400" b="1" dirty="0" smtClean="0">
                <a:latin typeface="Arial Narrow" panose="020B0606020202030204" pitchFamily="34" charset="0"/>
              </a:rPr>
              <a:t> </a:t>
            </a:r>
            <a:r>
              <a:rPr lang="en-US" sz="2400" b="1" dirty="0" smtClean="0">
                <a:latin typeface="Arial Narrow" panose="020B0606020202030204" pitchFamily="34" charset="0"/>
              </a:rPr>
              <a:t>Dermal </a:t>
            </a:r>
            <a:r>
              <a:rPr lang="en-US" sz="2400" b="1" dirty="0" smtClean="0">
                <a:latin typeface="Arial Narrow" panose="020B0606020202030204" pitchFamily="34" charset="0"/>
              </a:rPr>
              <a:t>Filler:</a:t>
            </a:r>
          </a:p>
          <a:p>
            <a:pPr algn="l"/>
            <a:endParaRPr lang="en-US" sz="2400" dirty="0" smtClean="0">
              <a:latin typeface="Arial Narrow" panose="020B0606020202030204" pitchFamily="34" charset="0"/>
            </a:endParaRPr>
          </a:p>
          <a:p>
            <a:pPr algn="l"/>
            <a:r>
              <a:rPr lang="en-US" sz="2400" dirty="0" smtClean="0">
                <a:latin typeface="Arial Narrow" panose="020B0606020202030204" pitchFamily="34" charset="0"/>
              </a:rPr>
              <a:t>Clear hyaluronic acid gel immediately </a:t>
            </a:r>
          </a:p>
          <a:p>
            <a:pPr algn="l"/>
            <a:r>
              <a:rPr lang="en-US" sz="2400" dirty="0" smtClean="0">
                <a:latin typeface="Arial Narrow" panose="020B0606020202030204" pitchFamily="34" charset="0"/>
              </a:rPr>
              <a:t>adds volume to smooth away wrinkles.  </a:t>
            </a:r>
          </a:p>
          <a:p>
            <a:pPr algn="l"/>
            <a:r>
              <a:rPr lang="en-US" sz="2400" dirty="0" smtClean="0">
                <a:latin typeface="Arial Narrow" panose="020B0606020202030204" pitchFamily="34" charset="0"/>
              </a:rPr>
              <a:t>Add volume to lips, smile lines, </a:t>
            </a:r>
          </a:p>
          <a:p>
            <a:pPr algn="l"/>
            <a:r>
              <a:rPr lang="en-US" sz="2400" dirty="0" smtClean="0">
                <a:latin typeface="Arial Narrow" panose="020B0606020202030204" pitchFamily="34" charset="0"/>
              </a:rPr>
              <a:t>marionette lines, cheeks and </a:t>
            </a:r>
          </a:p>
          <a:p>
            <a:pPr algn="l"/>
            <a:r>
              <a:rPr lang="en-US" sz="2400" dirty="0" smtClean="0">
                <a:latin typeface="Arial Narrow" panose="020B0606020202030204" pitchFamily="34" charset="0"/>
              </a:rPr>
              <a:t>sunken tear troughs.  </a:t>
            </a:r>
          </a:p>
          <a:p>
            <a:pPr algn="l"/>
            <a:endParaRPr lang="en-US" sz="2400" dirty="0" smtClean="0">
              <a:latin typeface="Arial Narrow" panose="020B0606020202030204" pitchFamily="34" charset="0"/>
            </a:endParaRPr>
          </a:p>
          <a:p>
            <a:pPr algn="l"/>
            <a:r>
              <a:rPr lang="en-US" sz="2400" dirty="0" smtClean="0">
                <a:latin typeface="Arial Narrow" panose="020B0606020202030204" pitchFamily="34" charset="0"/>
              </a:rPr>
              <a:t>-Lasts 6-9 months</a:t>
            </a:r>
          </a:p>
          <a:p>
            <a:pPr algn="l"/>
            <a:endParaRPr lang="en-US" sz="2400" dirty="0" smtClean="0">
              <a:latin typeface="Arial Narrow" panose="020B0606020202030204" pitchFamily="34" charset="0"/>
            </a:endParaRPr>
          </a:p>
        </p:txBody>
      </p:sp>
      <p:pic>
        <p:nvPicPr>
          <p:cNvPr id="6" name="Picture 5"/>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07803" y="1676400"/>
            <a:ext cx="3114675" cy="509151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446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924844"/>
            <a:ext cx="4075112" cy="4075112"/>
          </a:xfrm>
        </p:spPr>
      </p:pic>
      <p:sp>
        <p:nvSpPr>
          <p:cNvPr id="3" name="Title 2"/>
          <p:cNvSpPr>
            <a:spLocks noGrp="1"/>
          </p:cNvSpPr>
          <p:nvPr>
            <p:ph type="title"/>
          </p:nvPr>
        </p:nvSpPr>
        <p:spPr/>
        <p:txBody>
          <a:bodyPr/>
          <a:lstStyle/>
          <a:p>
            <a:r>
              <a:rPr lang="en-US" dirty="0" smtClean="0"/>
              <a:t>A yoga junkie</a:t>
            </a:r>
            <a:endParaRPr lang="en-US" dirty="0"/>
          </a:p>
        </p:txBody>
      </p:sp>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24400" y="1981200"/>
            <a:ext cx="3962400" cy="3962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767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algn="l"/>
            <a:r>
              <a:rPr lang="en-US" sz="2800" b="1" dirty="0" smtClean="0">
                <a:latin typeface="Arial Narrow" panose="020B0606020202030204" pitchFamily="34" charset="0"/>
              </a:rPr>
              <a:t>Full service Primary Care Clinic specializing in Integrative Care</a:t>
            </a:r>
          </a:p>
          <a:p>
            <a:pPr algn="l"/>
            <a:r>
              <a:rPr lang="en-US" sz="2800" dirty="0" smtClean="0">
                <a:latin typeface="Arial Narrow" panose="020B0606020202030204" pitchFamily="34" charset="0"/>
              </a:rPr>
              <a:t>We blend </a:t>
            </a:r>
            <a:r>
              <a:rPr lang="en-US" sz="2800" b="1" dirty="0">
                <a:latin typeface="Arial Narrow" panose="020B0606020202030204" pitchFamily="34" charset="0"/>
              </a:rPr>
              <a:t>conventional and natural medicine</a:t>
            </a:r>
            <a:r>
              <a:rPr lang="en-US" sz="2800" dirty="0">
                <a:latin typeface="Arial Narrow" panose="020B0606020202030204" pitchFamily="34" charset="0"/>
              </a:rPr>
              <a:t>, truly integrating the applications of each, resulting in patients with </a:t>
            </a:r>
            <a:r>
              <a:rPr lang="en-US" sz="2800" b="1" dirty="0">
                <a:latin typeface="Arial Narrow" panose="020B0606020202030204" pitchFamily="34" charset="0"/>
              </a:rPr>
              <a:t>less side effects, increased compliance, less reliance upon medication, reduced costs and increased </a:t>
            </a:r>
            <a:r>
              <a:rPr lang="en-US" sz="2800" b="1" dirty="0" smtClean="0">
                <a:latin typeface="Arial Narrow" panose="020B0606020202030204" pitchFamily="34" charset="0"/>
              </a:rPr>
              <a:t>outcomes.</a:t>
            </a:r>
          </a:p>
          <a:p>
            <a:pPr algn="l"/>
            <a:endParaRPr lang="en-US" sz="2800" dirty="0" smtClean="0">
              <a:latin typeface="Arial Narrow" panose="020B0606020202030204" pitchFamily="34" charset="0"/>
            </a:endParaRPr>
          </a:p>
          <a:p>
            <a:pPr algn="l"/>
            <a:r>
              <a:rPr lang="en-US" sz="2800" dirty="0" smtClean="0">
                <a:latin typeface="Arial Narrow" panose="020B0606020202030204" pitchFamily="34" charset="0"/>
              </a:rPr>
              <a:t>-The bottom line…</a:t>
            </a:r>
            <a:r>
              <a:rPr lang="en-US" sz="2800" dirty="0">
                <a:latin typeface="Arial Narrow" panose="020B0606020202030204" pitchFamily="34" charset="0"/>
              </a:rPr>
              <a:t>use medication when necessary and appropriate but use alternatives when </a:t>
            </a:r>
            <a:r>
              <a:rPr lang="en-US" sz="2800" dirty="0" smtClean="0">
                <a:latin typeface="Arial Narrow" panose="020B0606020202030204" pitchFamily="34" charset="0"/>
              </a:rPr>
              <a:t>possible…SENSIBLE MEDICINE</a:t>
            </a:r>
          </a:p>
          <a:p>
            <a:pPr algn="l"/>
            <a:endParaRPr lang="en-US" sz="2800" dirty="0">
              <a:latin typeface="Arial Narrow" panose="020B0606020202030204" pitchFamily="34" charset="0"/>
            </a:endParaRPr>
          </a:p>
          <a:p>
            <a:pPr algn="l"/>
            <a:r>
              <a:rPr lang="en-US" sz="2800" dirty="0" smtClean="0">
                <a:latin typeface="Arial Narrow" panose="020B0606020202030204" pitchFamily="34" charset="0"/>
              </a:rPr>
              <a:t>- Annual Physicals, PAP’s, IV’s, Minor Surgery, Weight Loss, Cosmetic Injections, Joint Injections for chronic pain (Non-steroid), Bio-Identical Hormone Replacement</a:t>
            </a:r>
            <a:endParaRPr lang="en-US" sz="2800" dirty="0">
              <a:latin typeface="Arial Narrow" panose="020B0606020202030204" pitchFamily="34" charset="0"/>
            </a:endParaRPr>
          </a:p>
        </p:txBody>
      </p:sp>
      <p:sp>
        <p:nvSpPr>
          <p:cNvPr id="3" name="Title 2"/>
          <p:cNvSpPr>
            <a:spLocks noGrp="1"/>
          </p:cNvSpPr>
          <p:nvPr>
            <p:ph type="title"/>
          </p:nvPr>
        </p:nvSpPr>
        <p:spPr>
          <a:xfrm>
            <a:off x="1905000" y="457200"/>
            <a:ext cx="5410200" cy="1219200"/>
          </a:xfrm>
        </p:spPr>
        <p:txBody>
          <a:bodyPr>
            <a:normAutofit/>
          </a:bodyPr>
          <a:lstStyle/>
          <a:p>
            <a:r>
              <a:rPr lang="en-US" sz="2400" dirty="0" smtClean="0"/>
              <a:t>North valley medical center</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131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15666" y="2020888"/>
            <a:ext cx="6112668" cy="4075112"/>
          </a:xfrm>
          <a:ln>
            <a:solidFill>
              <a:schemeClr val="accent1">
                <a:alpha val="0"/>
              </a:schemeClr>
            </a:solidFill>
          </a:ln>
        </p:spPr>
      </p:pic>
      <p:sp>
        <p:nvSpPr>
          <p:cNvPr id="3" name="Title 2"/>
          <p:cNvSpPr>
            <a:spLocks noGrp="1"/>
          </p:cNvSpPr>
          <p:nvPr>
            <p:ph type="title"/>
          </p:nvPr>
        </p:nvSpPr>
        <p:spPr>
          <a:xfrm>
            <a:off x="2057400" y="685800"/>
            <a:ext cx="4953000" cy="990600"/>
          </a:xfrm>
        </p:spPr>
        <p:txBody>
          <a:bodyPr>
            <a:normAutofit/>
          </a:bodyPr>
          <a:lstStyle/>
          <a:p>
            <a:r>
              <a:rPr lang="en-US" sz="2400" dirty="0" err="1" smtClean="0"/>
              <a:t>NVmc</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021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latin typeface="Arial Narrow" panose="020B0606020202030204" pitchFamily="34" charset="0"/>
              </a:rPr>
              <a:t>What is youth???</a:t>
            </a:r>
          </a:p>
          <a:p>
            <a:r>
              <a:rPr lang="en-US" sz="2400" dirty="0" smtClean="0">
                <a:latin typeface="Arial Narrow" panose="020B0606020202030204" pitchFamily="34" charset="0"/>
              </a:rPr>
              <a:t>-Energy, vitality, sexuality, beauty…a feeling!!</a:t>
            </a:r>
          </a:p>
          <a:p>
            <a:endParaRPr lang="en-US" sz="2400" dirty="0">
              <a:latin typeface="Arial Narrow" panose="020B0606020202030204" pitchFamily="34" charset="0"/>
            </a:endParaRPr>
          </a:p>
          <a:p>
            <a:r>
              <a:rPr lang="en-US" sz="2400" dirty="0" smtClean="0">
                <a:latin typeface="Arial Narrow" panose="020B0606020202030204" pitchFamily="34" charset="0"/>
              </a:rPr>
              <a:t>What is OLD??</a:t>
            </a:r>
          </a:p>
          <a:p>
            <a:r>
              <a:rPr lang="en-US" sz="2400" dirty="0" smtClean="0">
                <a:latin typeface="Arial Narrow" panose="020B0606020202030204" pitchFamily="34" charset="0"/>
              </a:rPr>
              <a:t>Tired, saggy, wrinkled, rigid, wisdom </a:t>
            </a:r>
          </a:p>
          <a:p>
            <a:endParaRPr lang="en-US" sz="2400" dirty="0">
              <a:latin typeface="Arial Narrow" panose="020B0606020202030204" pitchFamily="34" charset="0"/>
            </a:endParaRPr>
          </a:p>
          <a:p>
            <a:r>
              <a:rPr lang="en-US" sz="2400" dirty="0" smtClean="0">
                <a:latin typeface="Arial Narrow" panose="020B0606020202030204" pitchFamily="34" charset="0"/>
              </a:rPr>
              <a:t>Let’s blend the youthful vitality with the wise and content spirit of the later years</a:t>
            </a:r>
            <a:endParaRPr lang="en-US" sz="2400" dirty="0">
              <a:latin typeface="Arial Narrow" panose="020B0606020202030204" pitchFamily="34" charset="0"/>
            </a:endParaRPr>
          </a:p>
        </p:txBody>
      </p:sp>
      <p:sp>
        <p:nvSpPr>
          <p:cNvPr id="3" name="Title 2"/>
          <p:cNvSpPr>
            <a:spLocks noGrp="1"/>
          </p:cNvSpPr>
          <p:nvPr>
            <p:ph type="title"/>
          </p:nvPr>
        </p:nvSpPr>
        <p:spPr/>
        <p:txBody>
          <a:bodyPr/>
          <a:lstStyle/>
          <a:p>
            <a:r>
              <a:rPr lang="en-US" dirty="0" smtClean="0"/>
              <a:t>Secrets of staying young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8820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latin typeface="Arial Narrow" panose="020B0606020202030204" pitchFamily="34" charset="0"/>
              </a:rPr>
              <a:t>- # of ovarian eggs reaches very low levels (usually in 40’s)</a:t>
            </a:r>
          </a:p>
          <a:p>
            <a:pPr algn="l"/>
            <a:r>
              <a:rPr lang="en-US" dirty="0" smtClean="0">
                <a:latin typeface="Arial Narrow" panose="020B0606020202030204" pitchFamily="34" charset="0"/>
              </a:rPr>
              <a:t>- Menstrual Cycle begins to vary </a:t>
            </a:r>
          </a:p>
          <a:p>
            <a:pPr algn="l"/>
            <a:r>
              <a:rPr lang="en-US" dirty="0" smtClean="0">
                <a:latin typeface="Arial Narrow" panose="020B0606020202030204" pitchFamily="34" charset="0"/>
              </a:rPr>
              <a:t>-Progesterone declines in absence of ovulation (menstruation still occurs!)</a:t>
            </a:r>
          </a:p>
          <a:p>
            <a:pPr algn="l"/>
            <a:r>
              <a:rPr lang="en-US" dirty="0" smtClean="0">
                <a:latin typeface="Arial Narrow" panose="020B0606020202030204" pitchFamily="34" charset="0"/>
              </a:rPr>
              <a:t>- Then estrogen declines until there is no longer adequate levels to cause buildup of uterine lining…menstruation STOPS</a:t>
            </a:r>
          </a:p>
          <a:p>
            <a:pPr algn="l"/>
            <a:r>
              <a:rPr lang="en-US" dirty="0" smtClean="0">
                <a:latin typeface="Arial Narrow" panose="020B0606020202030204" pitchFamily="34" charset="0"/>
              </a:rPr>
              <a:t>- This transition happens over a LONG period of time</a:t>
            </a:r>
          </a:p>
          <a:p>
            <a:pPr algn="l"/>
            <a:r>
              <a:rPr lang="en-US" dirty="0" smtClean="0">
                <a:latin typeface="Arial Narrow" panose="020B0606020202030204" pitchFamily="34" charset="0"/>
              </a:rPr>
              <a:t>- Ovarian production of estradiol, progesterone and testosterone decreases with onset of true menopause (no menstruation for 1 year)</a:t>
            </a:r>
          </a:p>
          <a:p>
            <a:pPr algn="l"/>
            <a:r>
              <a:rPr lang="en-US" dirty="0" smtClean="0">
                <a:latin typeface="Arial Narrow" panose="020B0606020202030204" pitchFamily="34" charset="0"/>
              </a:rPr>
              <a:t>- Adrenal glands now are our only source of hormones (they make precursor hormones which can convert to estrogen, progesterone and testosterone) </a:t>
            </a:r>
            <a:endParaRPr lang="en-US" dirty="0">
              <a:latin typeface="Arial Narrow" panose="020B0606020202030204" pitchFamily="34" charset="0"/>
            </a:endParaRPr>
          </a:p>
        </p:txBody>
      </p:sp>
      <p:sp>
        <p:nvSpPr>
          <p:cNvPr id="3" name="Title 2"/>
          <p:cNvSpPr>
            <a:spLocks noGrp="1"/>
          </p:cNvSpPr>
          <p:nvPr>
            <p:ph type="title"/>
          </p:nvPr>
        </p:nvSpPr>
        <p:spPr>
          <a:xfrm>
            <a:off x="1981200" y="609600"/>
            <a:ext cx="4876800" cy="914400"/>
          </a:xfrm>
        </p:spPr>
        <p:txBody>
          <a:bodyPr>
            <a:normAutofit fontScale="90000"/>
          </a:bodyPr>
          <a:lstStyle/>
          <a:p>
            <a:r>
              <a:rPr lang="en-US" sz="2800" dirty="0" smtClean="0"/>
              <a:t>How do we age? </a:t>
            </a:r>
            <a:br>
              <a:rPr lang="en-US" sz="2800" dirty="0" smtClean="0"/>
            </a:br>
            <a:r>
              <a:rPr lang="en-US" sz="2800" i="1" dirty="0" smtClean="0"/>
              <a:t>A Female perspective</a:t>
            </a:r>
            <a:endParaRPr lang="en-US" sz="28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9427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458200" cy="4532376"/>
          </a:xfrm>
        </p:spPr>
        <p:txBody>
          <a:bodyPr>
            <a:normAutofit fontScale="92500" lnSpcReduction="10000"/>
          </a:bodyPr>
          <a:lstStyle/>
          <a:p>
            <a:pPr algn="l"/>
            <a:r>
              <a:rPr lang="en-US" dirty="0" smtClean="0">
                <a:latin typeface="Arial Narrow" panose="020B0606020202030204" pitchFamily="34" charset="0"/>
              </a:rPr>
              <a:t>-Estrogen increases HDL (good cholesterol) </a:t>
            </a:r>
          </a:p>
          <a:p>
            <a:pPr algn="l"/>
            <a:r>
              <a:rPr lang="en-US" dirty="0" smtClean="0">
                <a:latin typeface="Arial Narrow" panose="020B0606020202030204" pitchFamily="34" charset="0"/>
              </a:rPr>
              <a:t>-Women who have had either surgical or natural menopause have 2x the incidence of Coronary Artery Disease compared to women of the same age who still have ovarian function</a:t>
            </a:r>
          </a:p>
          <a:p>
            <a:pPr algn="l"/>
            <a:r>
              <a:rPr lang="en-US" dirty="0" smtClean="0">
                <a:latin typeface="Arial Narrow" panose="020B0606020202030204" pitchFamily="34" charset="0"/>
              </a:rPr>
              <a:t>-Osteoporosis (estrogen, progesterone and testosterone keep bones strong)</a:t>
            </a:r>
          </a:p>
          <a:p>
            <a:pPr algn="l"/>
            <a:r>
              <a:rPr lang="en-US" dirty="0" smtClean="0">
                <a:latin typeface="Arial Narrow" panose="020B0606020202030204" pitchFamily="34" charset="0"/>
              </a:rPr>
              <a:t>-Vaginal Dryness/Pain/Irritation (estrogen keeps vaginal tissue lubricated, and maintains healthy acidic environment to prevent infections of vagina and bladder)</a:t>
            </a:r>
          </a:p>
          <a:p>
            <a:pPr algn="l"/>
            <a:r>
              <a:rPr lang="en-US" dirty="0" smtClean="0">
                <a:latin typeface="Arial Narrow" panose="020B0606020202030204" pitchFamily="34" charset="0"/>
              </a:rPr>
              <a:t>-Urinary Problems </a:t>
            </a:r>
            <a:r>
              <a:rPr lang="en-US" dirty="0" smtClean="0">
                <a:latin typeface="Arial Narrow" panose="020B0606020202030204" pitchFamily="34" charset="0"/>
                <a:sym typeface="Wingdings" panose="05000000000000000000" pitchFamily="2" charset="2"/>
              </a:rPr>
              <a:t></a:t>
            </a:r>
            <a:r>
              <a:rPr lang="en-US" dirty="0" smtClean="0">
                <a:latin typeface="Arial Narrow" panose="020B0606020202030204" pitchFamily="34" charset="0"/>
              </a:rPr>
              <a:t> Incontinence and recurrent UTI’s</a:t>
            </a:r>
          </a:p>
          <a:p>
            <a:pPr algn="l"/>
            <a:r>
              <a:rPr lang="en-US" dirty="0" smtClean="0">
                <a:latin typeface="Arial Narrow" panose="020B0606020202030204" pitchFamily="34" charset="0"/>
              </a:rPr>
              <a:t>-Low Libido (testosterone is essential for normal sex drive)</a:t>
            </a:r>
          </a:p>
          <a:p>
            <a:pPr algn="l"/>
            <a:r>
              <a:rPr lang="en-US" dirty="0" smtClean="0">
                <a:latin typeface="Arial Narrow" panose="020B0606020202030204" pitchFamily="34" charset="0"/>
              </a:rPr>
              <a:t>-Insomnia </a:t>
            </a:r>
          </a:p>
          <a:p>
            <a:pPr algn="l"/>
            <a:r>
              <a:rPr lang="en-US" dirty="0" smtClean="0">
                <a:latin typeface="Arial Narrow" panose="020B0606020202030204" pitchFamily="34" charset="0"/>
              </a:rPr>
              <a:t>-Dry skin</a:t>
            </a:r>
          </a:p>
          <a:p>
            <a:pPr algn="l"/>
            <a:r>
              <a:rPr lang="en-US" dirty="0" smtClean="0">
                <a:latin typeface="Arial Narrow" panose="020B0606020202030204" pitchFamily="34" charset="0"/>
              </a:rPr>
              <a:t>-Hot Flashes (estrogen influences our internal temperature regulation center in the brain)</a:t>
            </a:r>
          </a:p>
          <a:p>
            <a:pPr algn="l"/>
            <a:r>
              <a:rPr lang="en-US" dirty="0" smtClean="0">
                <a:latin typeface="Arial Narrow" panose="020B0606020202030204" pitchFamily="34" charset="0"/>
              </a:rPr>
              <a:t>-Mood Swings/Depression/Anxiety (estrogen affects neurotransmitters in our brain including serotonin and dopamine)</a:t>
            </a:r>
          </a:p>
          <a:p>
            <a:pPr algn="l"/>
            <a:endParaRPr lang="en-US" dirty="0"/>
          </a:p>
        </p:txBody>
      </p:sp>
      <p:sp>
        <p:nvSpPr>
          <p:cNvPr id="3" name="Title 2"/>
          <p:cNvSpPr>
            <a:spLocks noGrp="1"/>
          </p:cNvSpPr>
          <p:nvPr>
            <p:ph type="title"/>
          </p:nvPr>
        </p:nvSpPr>
        <p:spPr>
          <a:xfrm>
            <a:off x="2133600" y="533400"/>
            <a:ext cx="4800600" cy="1143000"/>
          </a:xfrm>
        </p:spPr>
        <p:txBody>
          <a:bodyPr>
            <a:normAutofit/>
          </a:bodyPr>
          <a:lstStyle/>
          <a:p>
            <a:r>
              <a:rPr lang="en-US" sz="2400" dirty="0" smtClean="0"/>
              <a:t>How low hormone levels effect our bodies</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0449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981200"/>
            <a:ext cx="6705600" cy="4637981"/>
          </a:xfrm>
        </p:spPr>
      </p:pic>
      <p:sp>
        <p:nvSpPr>
          <p:cNvPr id="3" name="Title 2"/>
          <p:cNvSpPr>
            <a:spLocks noGrp="1"/>
          </p:cNvSpPr>
          <p:nvPr>
            <p:ph type="title"/>
          </p:nvPr>
        </p:nvSpPr>
        <p:spPr>
          <a:xfrm>
            <a:off x="2057400" y="533400"/>
            <a:ext cx="4876800" cy="1143000"/>
          </a:xfrm>
        </p:spPr>
        <p:txBody>
          <a:bodyPr>
            <a:normAutofit/>
          </a:bodyPr>
          <a:lstStyle/>
          <a:p>
            <a:r>
              <a:rPr lang="en-US" sz="2400" dirty="0" smtClean="0"/>
              <a:t>Hormone Production </a:t>
            </a:r>
            <a:r>
              <a:rPr lang="en-US" sz="2400" i="1" dirty="0" smtClean="0"/>
              <a:t>simplified</a:t>
            </a:r>
            <a:endParaRPr lang="en-US" sz="24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3157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1060</TotalTime>
  <Words>2412</Words>
  <Application>Microsoft Macintosh PowerPoint</Application>
  <PresentationFormat>On-screen Show (4:3)</PresentationFormat>
  <Paragraphs>172</Paragraphs>
  <Slides>27</Slides>
  <Notes>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BlackTie</vt:lpstr>
      <vt:lpstr>“the Secrets of staying young”</vt:lpstr>
      <vt:lpstr>Dr. Alexis…A brief Bio</vt:lpstr>
      <vt:lpstr>A yoga junkie</vt:lpstr>
      <vt:lpstr>North valley medical center</vt:lpstr>
      <vt:lpstr>NVmc</vt:lpstr>
      <vt:lpstr>Secrets of staying young</vt:lpstr>
      <vt:lpstr>How do we age?  A Female perspective</vt:lpstr>
      <vt:lpstr>How low hormone levels effect our bodies</vt:lpstr>
      <vt:lpstr>Hormone Production simplified</vt:lpstr>
      <vt:lpstr>Hormone testing…quick and easy blood test --insurance covers</vt:lpstr>
      <vt:lpstr>Time to restore balance</vt:lpstr>
      <vt:lpstr>Restoring balance with Bio-identical hormone replacement therapy</vt:lpstr>
      <vt:lpstr>Restoring balance with Bio-identical hormone replacement therapy</vt:lpstr>
      <vt:lpstr>Restoring balance with Bio-identical hormone replacement therapy</vt:lpstr>
      <vt:lpstr>Restoring balance with Bio-identical hormone replacement therapy</vt:lpstr>
      <vt:lpstr>Restoring balance with Bio-identical hormone replacement therapy</vt:lpstr>
      <vt:lpstr>Now…how do you get that “healthy glow”?</vt:lpstr>
      <vt:lpstr>Now…how do you get that “healthy glow”?</vt:lpstr>
      <vt:lpstr>Can you be fat and happy? ...I can’t</vt:lpstr>
      <vt:lpstr>Healthy weight is vital to wellbeing</vt:lpstr>
      <vt:lpstr>Phyllis lost over 50 lbs, now Wears Skinny Jeans!!!</vt:lpstr>
      <vt:lpstr>Here is what 10% weight loss can do for cholesterol and inflammation!!</vt:lpstr>
      <vt:lpstr>Make sure your doctor orders the right cholesterol panel</vt:lpstr>
      <vt:lpstr>Best general diet for  anti-aging…7 easy rules to live by</vt:lpstr>
      <vt:lpstr>Now that your hormones are balanced, you’re healthy, skinny and happy…time for a little extra umph!</vt:lpstr>
      <vt:lpstr>Cosmetic injections 101</vt:lpstr>
      <vt:lpstr>Cosmetic injections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Secrets of staying young”</dc:title>
  <dc:creator>Alexis</dc:creator>
  <cp:lastModifiedBy>jason mcneil</cp:lastModifiedBy>
  <cp:revision>71</cp:revision>
  <dcterms:created xsi:type="dcterms:W3CDTF">2020-01-28T17:32:54Z</dcterms:created>
  <dcterms:modified xsi:type="dcterms:W3CDTF">2020-01-28T17:36:13Z</dcterms:modified>
</cp:coreProperties>
</file>