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0" r:id="rId5"/>
    <p:sldId id="261" r:id="rId6"/>
    <p:sldId id="262" r:id="rId7"/>
    <p:sldId id="263" r:id="rId8"/>
    <p:sldId id="264" r:id="rId9"/>
    <p:sldId id="258"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81" d="100"/>
          <a:sy n="81" d="100"/>
        </p:scale>
        <p:origin x="6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8/26/2022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8/26/2022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8/26/2022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alfour.com/HelpCenter/Warranties-Repair-Returns/Ring-Loss-Protection-Pla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montereed-Balfour@outloo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D799E02-9AC4-4106-946D-AC9598B49998}"/>
              </a:ext>
            </a:extLst>
          </p:cNvPr>
          <p:cNvSpPr>
            <a:spLocks noGrp="1"/>
          </p:cNvSpPr>
          <p:nvPr>
            <p:ph type="subTitle" idx="1"/>
          </p:nvPr>
        </p:nvSpPr>
        <p:spPr>
          <a:xfrm>
            <a:off x="1376658" y="3956279"/>
            <a:ext cx="6831673" cy="1086237"/>
          </a:xfrm>
        </p:spPr>
        <p:txBody>
          <a:bodyPr>
            <a:normAutofit lnSpcReduction="10000"/>
          </a:bodyPr>
          <a:lstStyle/>
          <a:p>
            <a:r>
              <a:rPr lang="en-US" sz="4000" b="1" dirty="0">
                <a:solidFill>
                  <a:schemeClr val="bg1"/>
                </a:solidFill>
              </a:rPr>
              <a:t>The Notre Dame Ring</a:t>
            </a:r>
          </a:p>
          <a:p>
            <a:r>
              <a:rPr lang="en-US" sz="2400" b="1" dirty="0">
                <a:solidFill>
                  <a:schemeClr val="bg1"/>
                </a:solidFill>
              </a:rPr>
              <a:t>Options and Frequently asked questions</a:t>
            </a:r>
            <a:r>
              <a:rPr lang="en-US" sz="2400" b="1" dirty="0"/>
              <a:t>.</a:t>
            </a:r>
          </a:p>
        </p:txBody>
      </p:sp>
      <p:pic>
        <p:nvPicPr>
          <p:cNvPr id="5" name="Picture 4">
            <a:extLst>
              <a:ext uri="{FF2B5EF4-FFF2-40B4-BE49-F238E27FC236}">
                <a16:creationId xmlns:a16="http://schemas.microsoft.com/office/drawing/2014/main" id="{19805748-73A7-4C0F-838D-AF486ADBD3B9}"/>
              </a:ext>
            </a:extLst>
          </p:cNvPr>
          <p:cNvPicPr>
            <a:picLocks noChangeAspect="1"/>
          </p:cNvPicPr>
          <p:nvPr/>
        </p:nvPicPr>
        <p:blipFill>
          <a:blip r:embed="rId2"/>
          <a:stretch>
            <a:fillRect/>
          </a:stretch>
        </p:blipFill>
        <p:spPr>
          <a:xfrm>
            <a:off x="4950211" y="952401"/>
            <a:ext cx="4719084" cy="2652956"/>
          </a:xfrm>
          <a:prstGeom prst="rect">
            <a:avLst/>
          </a:prstGeom>
        </p:spPr>
      </p:pic>
    </p:spTree>
    <p:extLst>
      <p:ext uri="{BB962C8B-B14F-4D97-AF65-F5344CB8AC3E}">
        <p14:creationId xmlns:p14="http://schemas.microsoft.com/office/powerpoint/2010/main" val="200353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9CB4-4AD2-4BB9-86A5-BD4FEB7509DD}"/>
              </a:ext>
            </a:extLst>
          </p:cNvPr>
          <p:cNvSpPr>
            <a:spLocks noGrp="1"/>
          </p:cNvSpPr>
          <p:nvPr>
            <p:ph type="title"/>
          </p:nvPr>
        </p:nvSpPr>
        <p:spPr>
          <a:xfrm>
            <a:off x="1371600" y="437322"/>
            <a:ext cx="9601200" cy="735496"/>
          </a:xfrm>
        </p:spPr>
        <p:txBody>
          <a:bodyPr>
            <a:normAutofit/>
          </a:bodyPr>
          <a:lstStyle/>
          <a:p>
            <a:r>
              <a:rPr lang="en-US" sz="4000" b="1" u="sng" dirty="0">
                <a:solidFill>
                  <a:schemeClr val="bg1"/>
                </a:solidFill>
              </a:rPr>
              <a:t>Women’s Rings</a:t>
            </a:r>
          </a:p>
        </p:txBody>
      </p:sp>
      <p:pic>
        <p:nvPicPr>
          <p:cNvPr id="13" name="Content Placeholder 12">
            <a:extLst>
              <a:ext uri="{FF2B5EF4-FFF2-40B4-BE49-F238E27FC236}">
                <a16:creationId xmlns:a16="http://schemas.microsoft.com/office/drawing/2014/main" id="{31261122-9D9C-4E3A-9010-0D04B0CDB59E}"/>
              </a:ext>
            </a:extLst>
          </p:cNvPr>
          <p:cNvPicPr>
            <a:picLocks noGrp="1" noChangeAspect="1"/>
          </p:cNvPicPr>
          <p:nvPr>
            <p:ph idx="1"/>
          </p:nvPr>
        </p:nvPicPr>
        <p:blipFill>
          <a:blip r:embed="rId2"/>
          <a:stretch>
            <a:fillRect/>
          </a:stretch>
        </p:blipFill>
        <p:spPr>
          <a:xfrm>
            <a:off x="8978050" y="473920"/>
            <a:ext cx="1880704" cy="1666305"/>
          </a:xfrm>
        </p:spPr>
      </p:pic>
      <p:pic>
        <p:nvPicPr>
          <p:cNvPr id="15" name="Picture 14">
            <a:extLst>
              <a:ext uri="{FF2B5EF4-FFF2-40B4-BE49-F238E27FC236}">
                <a16:creationId xmlns:a16="http://schemas.microsoft.com/office/drawing/2014/main" id="{66F56444-4A19-475F-B51A-358A6F9E8DDF}"/>
              </a:ext>
            </a:extLst>
          </p:cNvPr>
          <p:cNvPicPr>
            <a:picLocks noChangeAspect="1"/>
          </p:cNvPicPr>
          <p:nvPr/>
        </p:nvPicPr>
        <p:blipFill>
          <a:blip r:embed="rId3"/>
          <a:stretch>
            <a:fillRect/>
          </a:stretch>
        </p:blipFill>
        <p:spPr>
          <a:xfrm>
            <a:off x="8250582" y="2339991"/>
            <a:ext cx="1880704" cy="1880704"/>
          </a:xfrm>
          <a:prstGeom prst="rect">
            <a:avLst/>
          </a:prstGeom>
        </p:spPr>
      </p:pic>
      <p:pic>
        <p:nvPicPr>
          <p:cNvPr id="19" name="Picture 18">
            <a:extLst>
              <a:ext uri="{FF2B5EF4-FFF2-40B4-BE49-F238E27FC236}">
                <a16:creationId xmlns:a16="http://schemas.microsoft.com/office/drawing/2014/main" id="{6D352E8F-B0EE-4371-80F0-D655374BB5F8}"/>
              </a:ext>
            </a:extLst>
          </p:cNvPr>
          <p:cNvPicPr>
            <a:picLocks noChangeAspect="1"/>
          </p:cNvPicPr>
          <p:nvPr/>
        </p:nvPicPr>
        <p:blipFill>
          <a:blip r:embed="rId4"/>
          <a:stretch>
            <a:fillRect/>
          </a:stretch>
        </p:blipFill>
        <p:spPr>
          <a:xfrm>
            <a:off x="9950174" y="4518009"/>
            <a:ext cx="1711739" cy="1711739"/>
          </a:xfrm>
          <a:prstGeom prst="rect">
            <a:avLst/>
          </a:prstGeom>
        </p:spPr>
      </p:pic>
      <p:sp>
        <p:nvSpPr>
          <p:cNvPr id="21" name="TextBox 20">
            <a:extLst>
              <a:ext uri="{FF2B5EF4-FFF2-40B4-BE49-F238E27FC236}">
                <a16:creationId xmlns:a16="http://schemas.microsoft.com/office/drawing/2014/main" id="{900EB92C-EA73-42AB-905F-0EFCF77508B7}"/>
              </a:ext>
            </a:extLst>
          </p:cNvPr>
          <p:cNvSpPr txBox="1"/>
          <p:nvPr/>
        </p:nvSpPr>
        <p:spPr>
          <a:xfrm>
            <a:off x="1371600" y="1977887"/>
            <a:ext cx="7244612" cy="4524315"/>
          </a:xfrm>
          <a:prstGeom prst="rect">
            <a:avLst/>
          </a:prstGeom>
          <a:noFill/>
        </p:spPr>
        <p:txBody>
          <a:bodyPr wrap="none" rtlCol="0">
            <a:spAutoFit/>
          </a:bodyPr>
          <a:lstStyle/>
          <a:p>
            <a:r>
              <a:rPr lang="en-US" sz="2400" dirty="0">
                <a:solidFill>
                  <a:schemeClr val="bg1"/>
                </a:solidFill>
              </a:rPr>
              <a:t>Women can choose from 3 styles</a:t>
            </a:r>
          </a:p>
          <a:p>
            <a:pPr marL="342900" indent="-342900">
              <a:buFont typeface="Arial" panose="020B0604020202020204" pitchFamily="34" charset="0"/>
              <a:buChar char="•"/>
            </a:pPr>
            <a:r>
              <a:rPr lang="en-US" sz="2400" dirty="0">
                <a:solidFill>
                  <a:schemeClr val="bg1"/>
                </a:solidFill>
              </a:rPr>
              <a:t>Women’s Official, a replica of the Men’s ring </a:t>
            </a:r>
          </a:p>
          <a:p>
            <a:r>
              <a:rPr lang="en-US" sz="2400" dirty="0">
                <a:solidFill>
                  <a:schemeClr val="bg1"/>
                </a:solidFill>
              </a:rPr>
              <a:t>on a smaller scale.</a:t>
            </a:r>
          </a:p>
          <a:p>
            <a:pPr marL="342900" indent="-342900">
              <a:buFont typeface="Arial" panose="020B0604020202020204" pitchFamily="34" charset="0"/>
              <a:buChar char="•"/>
            </a:pPr>
            <a:r>
              <a:rPr lang="en-US" sz="2400" dirty="0">
                <a:solidFill>
                  <a:schemeClr val="bg1"/>
                </a:solidFill>
              </a:rPr>
              <a:t>Petite, as the name implies the smallest </a:t>
            </a:r>
          </a:p>
          <a:p>
            <a:r>
              <a:rPr lang="en-US" sz="2400" dirty="0">
                <a:solidFill>
                  <a:schemeClr val="bg1"/>
                </a:solidFill>
              </a:rPr>
              <a:t>of the Notre Dame rings. All of the elements</a:t>
            </a:r>
          </a:p>
          <a:p>
            <a:r>
              <a:rPr lang="en-US" sz="2400" dirty="0">
                <a:solidFill>
                  <a:schemeClr val="bg1"/>
                </a:solidFill>
              </a:rPr>
              <a:t> as it’s larger counterpart with the exception of</a:t>
            </a:r>
          </a:p>
          <a:p>
            <a:r>
              <a:rPr lang="en-US" sz="2400" dirty="0">
                <a:solidFill>
                  <a:schemeClr val="bg1"/>
                </a:solidFill>
              </a:rPr>
              <a:t>the ability to include the ND interlock encrusting</a:t>
            </a:r>
          </a:p>
          <a:p>
            <a:r>
              <a:rPr lang="en-US" sz="2400" dirty="0">
                <a:solidFill>
                  <a:schemeClr val="bg1"/>
                </a:solidFill>
              </a:rPr>
              <a:t>on the stone top or the specialty degree spellout.</a:t>
            </a:r>
          </a:p>
          <a:p>
            <a:pPr marL="342900" indent="-342900">
              <a:buFont typeface="Arial" panose="020B0604020202020204" pitchFamily="34" charset="0"/>
              <a:buChar char="•"/>
            </a:pPr>
            <a:r>
              <a:rPr lang="en-US" sz="2400" dirty="0">
                <a:solidFill>
                  <a:schemeClr val="bg1"/>
                </a:solidFill>
              </a:rPr>
              <a:t>Dinner Ring, a more fashion forward choice with</a:t>
            </a:r>
          </a:p>
          <a:p>
            <a:r>
              <a:rPr lang="en-US" sz="2400" dirty="0">
                <a:solidFill>
                  <a:schemeClr val="bg1"/>
                </a:solidFill>
              </a:rPr>
              <a:t> a unique shape. This ring allows for the ND encrusting</a:t>
            </a:r>
          </a:p>
          <a:p>
            <a:r>
              <a:rPr lang="en-US" sz="2400" dirty="0">
                <a:solidFill>
                  <a:schemeClr val="bg1"/>
                </a:solidFill>
              </a:rPr>
              <a:t> but not specialty degrees.</a:t>
            </a:r>
          </a:p>
          <a:p>
            <a:pPr marL="342900" indent="-3429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34160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4A62-EA51-4F8C-AF10-C4A8DC27FBAE}"/>
              </a:ext>
            </a:extLst>
          </p:cNvPr>
          <p:cNvSpPr>
            <a:spLocks noGrp="1"/>
          </p:cNvSpPr>
          <p:nvPr>
            <p:ph type="title"/>
          </p:nvPr>
        </p:nvSpPr>
        <p:spPr/>
        <p:txBody>
          <a:bodyPr/>
          <a:lstStyle/>
          <a:p>
            <a:r>
              <a:rPr lang="en-US" dirty="0">
                <a:solidFill>
                  <a:schemeClr val="bg1"/>
                </a:solidFill>
              </a:rPr>
              <a:t>Pendants</a:t>
            </a:r>
          </a:p>
        </p:txBody>
      </p:sp>
      <p:sp>
        <p:nvSpPr>
          <p:cNvPr id="3" name="Content Placeholder 2">
            <a:extLst>
              <a:ext uri="{FF2B5EF4-FFF2-40B4-BE49-F238E27FC236}">
                <a16:creationId xmlns:a16="http://schemas.microsoft.com/office/drawing/2014/main" id="{8FA8885A-B62B-4CCF-A9AA-E8A410F223A3}"/>
              </a:ext>
            </a:extLst>
          </p:cNvPr>
          <p:cNvSpPr>
            <a:spLocks noGrp="1"/>
          </p:cNvSpPr>
          <p:nvPr>
            <p:ph idx="1"/>
          </p:nvPr>
        </p:nvSpPr>
        <p:spPr>
          <a:xfrm>
            <a:off x="1655991" y="3138338"/>
            <a:ext cx="9601200" cy="3018005"/>
          </a:xfrm>
        </p:spPr>
        <p:txBody>
          <a:bodyPr>
            <a:normAutofit/>
          </a:bodyPr>
          <a:lstStyle/>
          <a:p>
            <a:pPr marL="0" indent="0">
              <a:buNone/>
            </a:pPr>
            <a:r>
              <a:rPr lang="en-US" sz="2400" b="1" dirty="0">
                <a:solidFill>
                  <a:schemeClr val="bg1"/>
                </a:solidFill>
              </a:rPr>
              <a:t>If you are not a ring person, no problem. Balfour has designed pendants that mimic  the Notre Dame ring tops.</a:t>
            </a:r>
          </a:p>
          <a:p>
            <a:pPr marL="0" indent="0">
              <a:buNone/>
            </a:pPr>
            <a:r>
              <a:rPr lang="en-US" sz="2400" b="1" dirty="0">
                <a:solidFill>
                  <a:schemeClr val="bg1"/>
                </a:solidFill>
              </a:rPr>
              <a:t>Choose the Large Pendant, Small/Miniature Pendant or the Dinner Pendant. </a:t>
            </a:r>
          </a:p>
          <a:p>
            <a:pPr marL="0" indent="0">
              <a:buNone/>
            </a:pPr>
            <a:r>
              <a:rPr lang="en-US" sz="2400" b="1" dirty="0">
                <a:solidFill>
                  <a:schemeClr val="bg1"/>
                </a:solidFill>
              </a:rPr>
              <a:t>All have same stone and encrusting options as the rings and can be customized with engraving on the reverse.</a:t>
            </a:r>
          </a:p>
        </p:txBody>
      </p:sp>
      <p:pic>
        <p:nvPicPr>
          <p:cNvPr id="5" name="Picture 4">
            <a:extLst>
              <a:ext uri="{FF2B5EF4-FFF2-40B4-BE49-F238E27FC236}">
                <a16:creationId xmlns:a16="http://schemas.microsoft.com/office/drawing/2014/main" id="{6C680BC0-C86A-4F12-99AC-652BB74DBDBD}"/>
              </a:ext>
            </a:extLst>
          </p:cNvPr>
          <p:cNvPicPr>
            <a:picLocks noChangeAspect="1"/>
          </p:cNvPicPr>
          <p:nvPr/>
        </p:nvPicPr>
        <p:blipFill>
          <a:blip r:embed="rId2"/>
          <a:stretch>
            <a:fillRect/>
          </a:stretch>
        </p:blipFill>
        <p:spPr>
          <a:xfrm>
            <a:off x="3859695" y="450574"/>
            <a:ext cx="2163418" cy="2163418"/>
          </a:xfrm>
          <a:prstGeom prst="rect">
            <a:avLst/>
          </a:prstGeom>
        </p:spPr>
      </p:pic>
      <p:pic>
        <p:nvPicPr>
          <p:cNvPr id="7" name="Picture 6">
            <a:extLst>
              <a:ext uri="{FF2B5EF4-FFF2-40B4-BE49-F238E27FC236}">
                <a16:creationId xmlns:a16="http://schemas.microsoft.com/office/drawing/2014/main" id="{AC7A0ACF-9F54-414E-9F24-880D508C9463}"/>
              </a:ext>
            </a:extLst>
          </p:cNvPr>
          <p:cNvPicPr>
            <a:picLocks noChangeAspect="1"/>
          </p:cNvPicPr>
          <p:nvPr/>
        </p:nvPicPr>
        <p:blipFill>
          <a:blip r:embed="rId3"/>
          <a:stretch>
            <a:fillRect/>
          </a:stretch>
        </p:blipFill>
        <p:spPr>
          <a:xfrm>
            <a:off x="6456591" y="502577"/>
            <a:ext cx="1852345" cy="1852345"/>
          </a:xfrm>
          <a:prstGeom prst="rect">
            <a:avLst/>
          </a:prstGeom>
        </p:spPr>
      </p:pic>
      <p:pic>
        <p:nvPicPr>
          <p:cNvPr id="9" name="Picture 8">
            <a:extLst>
              <a:ext uri="{FF2B5EF4-FFF2-40B4-BE49-F238E27FC236}">
                <a16:creationId xmlns:a16="http://schemas.microsoft.com/office/drawing/2014/main" id="{8AF1BA96-3A88-4350-81D6-211A3C820F32}"/>
              </a:ext>
            </a:extLst>
          </p:cNvPr>
          <p:cNvPicPr>
            <a:picLocks noChangeAspect="1"/>
          </p:cNvPicPr>
          <p:nvPr/>
        </p:nvPicPr>
        <p:blipFill>
          <a:blip r:embed="rId4"/>
          <a:stretch>
            <a:fillRect/>
          </a:stretch>
        </p:blipFill>
        <p:spPr>
          <a:xfrm>
            <a:off x="8742414" y="331127"/>
            <a:ext cx="2230386" cy="2230386"/>
          </a:xfrm>
          <a:prstGeom prst="rect">
            <a:avLst/>
          </a:prstGeom>
        </p:spPr>
      </p:pic>
    </p:spTree>
    <p:extLst>
      <p:ext uri="{BB962C8B-B14F-4D97-AF65-F5344CB8AC3E}">
        <p14:creationId xmlns:p14="http://schemas.microsoft.com/office/powerpoint/2010/main" val="293988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06C8-B4BD-405A-BC30-1439BE94F30D}"/>
              </a:ext>
            </a:extLst>
          </p:cNvPr>
          <p:cNvSpPr>
            <a:spLocks noGrp="1"/>
          </p:cNvSpPr>
          <p:nvPr>
            <p:ph type="title"/>
          </p:nvPr>
        </p:nvSpPr>
        <p:spPr/>
        <p:txBody>
          <a:bodyPr/>
          <a:lstStyle/>
          <a:p>
            <a:r>
              <a:rPr lang="en-US" dirty="0">
                <a:solidFill>
                  <a:schemeClr val="bg1"/>
                </a:solidFill>
              </a:rPr>
              <a:t>Engraving</a:t>
            </a:r>
          </a:p>
        </p:txBody>
      </p:sp>
      <p:sp>
        <p:nvSpPr>
          <p:cNvPr id="3" name="Content Placeholder 2">
            <a:extLst>
              <a:ext uri="{FF2B5EF4-FFF2-40B4-BE49-F238E27FC236}">
                <a16:creationId xmlns:a16="http://schemas.microsoft.com/office/drawing/2014/main" id="{EA01737E-B17B-4F42-B128-75CC97AB295A}"/>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solidFill>
                  <a:schemeClr val="bg1"/>
                </a:solidFill>
                <a:latin typeface="Constantia" panose="02030602050306030303" pitchFamily="18" charset="0"/>
              </a:rPr>
              <a:t>You have option of adding engraving the interior of your Notre Dame Ring free of charge.  Most students either engrave their name and graduation year or initials and graduation year. Men’s, Women’s Official and Dinner Style Rings all will accommodate 30 characters. The Petite Style only has room for 18. This count includes spaces.</a:t>
            </a:r>
          </a:p>
          <a:p>
            <a:pPr marL="285750" indent="-285750">
              <a:buFont typeface="Arial" panose="020B0604020202020204" pitchFamily="34" charset="0"/>
              <a:buChar char="•"/>
            </a:pPr>
            <a:r>
              <a:rPr lang="en-US" sz="2400" dirty="0">
                <a:solidFill>
                  <a:schemeClr val="bg1"/>
                </a:solidFill>
                <a:latin typeface="Constantia" panose="02030602050306030303" pitchFamily="18" charset="0"/>
              </a:rPr>
              <a:t>We encourage students to engrave their name and grad year, if it will fit, in case they lose their ring and it is turned into the Alumni Office.</a:t>
            </a:r>
          </a:p>
        </p:txBody>
      </p:sp>
    </p:spTree>
    <p:extLst>
      <p:ext uri="{BB962C8B-B14F-4D97-AF65-F5344CB8AC3E}">
        <p14:creationId xmlns:p14="http://schemas.microsoft.com/office/powerpoint/2010/main" val="322572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0BE1-194E-44B8-91D8-75BC45B69706}"/>
              </a:ext>
            </a:extLst>
          </p:cNvPr>
          <p:cNvSpPr>
            <a:spLocks noGrp="1"/>
          </p:cNvSpPr>
          <p:nvPr>
            <p:ph type="title"/>
          </p:nvPr>
        </p:nvSpPr>
        <p:spPr/>
        <p:txBody>
          <a:bodyPr/>
          <a:lstStyle/>
          <a:p>
            <a:r>
              <a:rPr kumimoji="0" lang="en-US" sz="4400" b="1" i="0" u="sng" strike="noStrike" kern="1200" cap="none" spc="0" normalizeH="0" baseline="0" noProof="0" dirty="0">
                <a:ln>
                  <a:noFill/>
                </a:ln>
                <a:solidFill>
                  <a:srgbClr val="191B0E"/>
                </a:solidFill>
                <a:effectLst/>
                <a:uLnTx/>
                <a:uFillTx/>
                <a:latin typeface="Constantia" panose="02030602050306030303" pitchFamily="18" charset="0"/>
                <a:ea typeface="+mj-ea"/>
                <a:cs typeface="+mj-cs"/>
              </a:rPr>
              <a:t>Ring Sizing</a:t>
            </a:r>
            <a:endParaRPr lang="en-US" dirty="0"/>
          </a:p>
        </p:txBody>
      </p:sp>
      <p:sp>
        <p:nvSpPr>
          <p:cNvPr id="3" name="Content Placeholder 2">
            <a:extLst>
              <a:ext uri="{FF2B5EF4-FFF2-40B4-BE49-F238E27FC236}">
                <a16:creationId xmlns:a16="http://schemas.microsoft.com/office/drawing/2014/main" id="{B6420B86-ACD6-4CA4-B69A-2E447B2A0164}"/>
              </a:ext>
            </a:extLst>
          </p:cNvPr>
          <p:cNvSpPr>
            <a:spLocks noGrp="1"/>
          </p:cNvSpPr>
          <p:nvPr>
            <p:ph idx="1"/>
          </p:nvPr>
        </p:nvSpPr>
        <p:spPr/>
        <p:txBody>
          <a:bodyPr/>
          <a:lstStyle/>
          <a:p>
            <a:pPr marL="457200" indent="-457200">
              <a:buFont typeface="Arial" panose="020B0604020202020204" pitchFamily="34" charset="0"/>
              <a:buChar char="•"/>
            </a:pPr>
            <a:r>
              <a:rPr lang="en-US" sz="2400" dirty="0">
                <a:latin typeface="Constantia" panose="02030602050306030303" pitchFamily="18" charset="0"/>
              </a:rPr>
              <a:t>Be sure to order the correct size for your ring. Balfour representatives are on campus periodically during the school year to assist students with their ring orders. </a:t>
            </a:r>
          </a:p>
          <a:p>
            <a:pPr marL="457200" indent="-457200">
              <a:buFont typeface="Arial" panose="020B0604020202020204" pitchFamily="34" charset="0"/>
              <a:buChar char="•"/>
            </a:pPr>
            <a:r>
              <a:rPr lang="en-US" sz="2400" dirty="0">
                <a:latin typeface="Constantia" panose="02030602050306030303" pitchFamily="18" charset="0"/>
              </a:rPr>
              <a:t>If you do not order with a representative, be sure to have the staff at Hammes Bookstore or any jewelry store help you determine the correct size to order. </a:t>
            </a:r>
          </a:p>
          <a:p>
            <a:pPr marL="457200" indent="-457200">
              <a:buFont typeface="Arial" panose="020B0604020202020204" pitchFamily="34" charset="0"/>
              <a:buChar char="•"/>
            </a:pPr>
            <a:r>
              <a:rPr lang="en-US" sz="2400" dirty="0">
                <a:latin typeface="Constantia" panose="02030602050306030303" pitchFamily="18" charset="0"/>
              </a:rPr>
              <a:t>Your ring will be resized for your lifetime free of charge, so order it to fit now. To have it resized, your ring will simply need to be shipped to Balfour to have it modified to your new size. </a:t>
            </a:r>
          </a:p>
          <a:p>
            <a:endParaRPr lang="en-US" dirty="0"/>
          </a:p>
        </p:txBody>
      </p:sp>
    </p:spTree>
    <p:extLst>
      <p:ext uri="{BB962C8B-B14F-4D97-AF65-F5344CB8AC3E}">
        <p14:creationId xmlns:p14="http://schemas.microsoft.com/office/powerpoint/2010/main" val="199278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4AAC-1A8E-4788-AB32-B10E810EFEA6}"/>
              </a:ext>
            </a:extLst>
          </p:cNvPr>
          <p:cNvSpPr>
            <a:spLocks noGrp="1"/>
          </p:cNvSpPr>
          <p:nvPr>
            <p:ph type="title"/>
          </p:nvPr>
        </p:nvSpPr>
        <p:spPr/>
        <p:txBody>
          <a:bodyPr/>
          <a:lstStyle/>
          <a:p>
            <a:r>
              <a:rPr lang="en-US" b="1" u="sng" dirty="0">
                <a:latin typeface="Constantia" panose="02030602050306030303" pitchFamily="18" charset="0"/>
              </a:rPr>
              <a:t>Ring Loss Protection Plans</a:t>
            </a:r>
            <a:endParaRPr lang="en-US" dirty="0"/>
          </a:p>
        </p:txBody>
      </p:sp>
      <p:sp>
        <p:nvSpPr>
          <p:cNvPr id="3" name="Content Placeholder 2">
            <a:extLst>
              <a:ext uri="{FF2B5EF4-FFF2-40B4-BE49-F238E27FC236}">
                <a16:creationId xmlns:a16="http://schemas.microsoft.com/office/drawing/2014/main" id="{A04A4F67-17CD-49C3-BB2A-2A56D8EAC049}"/>
              </a:ext>
            </a:extLst>
          </p:cNvPr>
          <p:cNvSpPr>
            <a:spLocks noGrp="1"/>
          </p:cNvSpPr>
          <p:nvPr>
            <p:ph idx="1"/>
          </p:nvPr>
        </p:nvSpPr>
        <p:spPr>
          <a:solidFill>
            <a:schemeClr val="bg1"/>
          </a:solidFill>
        </p:spPr>
        <p:txBody>
          <a:bodyPr>
            <a:normAutofit lnSpcReduction="10000"/>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Franklin Gothic Book" panose="020B0503020102020204"/>
                <a:ea typeface="+mn-ea"/>
                <a:cs typeface="+mn-cs"/>
              </a:rPr>
              <a:t>Your ring includes a 4 year Ring Loss Protection Plan. If your ring is lost or stolen within the first 4 years, you can submit a claim, pay a deductible and your ring will be replaced.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Franklin Gothic Book" panose="020B0503020102020204"/>
                <a:ea typeface="+mn-ea"/>
                <a:cs typeface="+mn-cs"/>
              </a:rPr>
              <a:t>You can choose to extend that plan to 10 years for a one time charge of $34.95. This plan must be purchased at the time of ring order.</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Franklin Gothic Book" panose="020B0503020102020204"/>
                <a:ea typeface="+mn-ea"/>
                <a:cs typeface="+mn-cs"/>
              </a:rPr>
              <a:t>Plan details can be found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Franklin Gothic Book" panose="020B0503020102020204"/>
                <a:ea typeface="+mn-ea"/>
                <a:cs typeface="+mn-cs"/>
                <a:hlinkClick r:id="rId2">
                  <a:extLst>
                    <a:ext uri="{A12FA001-AC4F-418D-AE19-62706E023703}">
                      <ahyp:hlinkClr xmlns:ahyp="http://schemas.microsoft.com/office/drawing/2018/hyperlinkcolor" val="tx"/>
                    </a:ext>
                  </a:extLst>
                </a:hlinkClick>
              </a:rPr>
              <a:t>https://www.balfour.com/HelpCenter/Warranties-Repair-Returns/Ring-Loss-Protection-Plan/</a:t>
            </a:r>
            <a:endParaRPr kumimoji="0" lang="en-US" sz="2800" b="1" i="0" u="none" strike="noStrike" kern="1200" cap="none" spc="0" normalizeH="0" baseline="0" noProof="0" dirty="0">
              <a:ln>
                <a:noFill/>
              </a:ln>
              <a:solidFill>
                <a:srgbClr val="0070C0"/>
              </a:solidFill>
              <a:effectLst/>
              <a:uLnTx/>
              <a:uFillTx/>
              <a:latin typeface="Franklin Gothic Book" panose="020B0503020102020204"/>
              <a:ea typeface="+mn-ea"/>
              <a:cs typeface="+mn-cs"/>
            </a:endParaRPr>
          </a:p>
          <a:p>
            <a:endParaRPr lang="en-US" dirty="0"/>
          </a:p>
        </p:txBody>
      </p:sp>
    </p:spTree>
    <p:extLst>
      <p:ext uri="{BB962C8B-B14F-4D97-AF65-F5344CB8AC3E}">
        <p14:creationId xmlns:p14="http://schemas.microsoft.com/office/powerpoint/2010/main" val="148424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D9AC-F928-4FF8-B091-6FC368AEE7C2}"/>
              </a:ext>
            </a:extLst>
          </p:cNvPr>
          <p:cNvSpPr>
            <a:spLocks noGrp="1"/>
          </p:cNvSpPr>
          <p:nvPr>
            <p:ph type="title"/>
          </p:nvPr>
        </p:nvSpPr>
        <p:spPr>
          <a:xfrm>
            <a:off x="1371600" y="685800"/>
            <a:ext cx="9601200" cy="705678"/>
          </a:xfrm>
        </p:spPr>
        <p:txBody>
          <a:bodyPr/>
          <a:lstStyle/>
          <a:p>
            <a:r>
              <a:rPr lang="en-US" b="1" u="sng" dirty="0">
                <a:solidFill>
                  <a:schemeClr val="bg1"/>
                </a:solidFill>
                <a:latin typeface="Constantia" panose="02030602050306030303" pitchFamily="18" charset="0"/>
              </a:rPr>
              <a:t>Frequently Asked Questions</a:t>
            </a:r>
            <a:endParaRPr lang="en-US" dirty="0">
              <a:solidFill>
                <a:schemeClr val="bg1"/>
              </a:solidFill>
            </a:endParaRPr>
          </a:p>
        </p:txBody>
      </p:sp>
      <p:sp>
        <p:nvSpPr>
          <p:cNvPr id="3" name="Content Placeholder 2">
            <a:extLst>
              <a:ext uri="{FF2B5EF4-FFF2-40B4-BE49-F238E27FC236}">
                <a16:creationId xmlns:a16="http://schemas.microsoft.com/office/drawing/2014/main" id="{C3C2DAD7-BA7B-4D30-BD96-693EA5B4DAE9}"/>
              </a:ext>
            </a:extLst>
          </p:cNvPr>
          <p:cNvSpPr>
            <a:spLocks noGrp="1"/>
          </p:cNvSpPr>
          <p:nvPr>
            <p:ph idx="1"/>
          </p:nvPr>
        </p:nvSpPr>
        <p:spPr>
          <a:xfrm>
            <a:off x="1371600" y="1510748"/>
            <a:ext cx="9601200" cy="4356652"/>
          </a:xfrm>
        </p:spPr>
        <p:txBody>
          <a:bodyPr>
            <a:normAutofit lnSpcReduction="10000"/>
          </a:bodyPr>
          <a:lstStyle/>
          <a:p>
            <a:pPr lvl="1">
              <a:buFont typeface="Courier New" panose="02070309020205020404" pitchFamily="49" charset="0"/>
              <a:buChar char="o"/>
            </a:pPr>
            <a:r>
              <a:rPr lang="en-US" dirty="0">
                <a:solidFill>
                  <a:schemeClr val="bg1"/>
                </a:solidFill>
              </a:rPr>
              <a:t>When do most Notre Dame students order their ring?</a:t>
            </a:r>
          </a:p>
          <a:p>
            <a:pPr lvl="2">
              <a:buFont typeface="Wingdings" panose="05000000000000000000" pitchFamily="2" charset="2"/>
              <a:buChar char="q"/>
            </a:pPr>
            <a:r>
              <a:rPr lang="en-US" dirty="0">
                <a:solidFill>
                  <a:schemeClr val="bg1"/>
                </a:solidFill>
              </a:rPr>
              <a:t>Most order as soon as they are eligible, typically junior year.</a:t>
            </a:r>
          </a:p>
          <a:p>
            <a:pPr marL="987552" lvl="2" indent="0">
              <a:buNone/>
            </a:pPr>
            <a:endParaRPr lang="en-US" dirty="0">
              <a:solidFill>
                <a:schemeClr val="bg1"/>
              </a:solidFill>
            </a:endParaRPr>
          </a:p>
          <a:p>
            <a:pPr lvl="1">
              <a:buFont typeface="Courier New" panose="02070309020205020404" pitchFamily="49" charset="0"/>
              <a:buChar char="o"/>
            </a:pPr>
            <a:r>
              <a:rPr lang="en-US" dirty="0">
                <a:solidFill>
                  <a:schemeClr val="bg1"/>
                </a:solidFill>
              </a:rPr>
              <a:t>How long does it take to receive my ring?</a:t>
            </a:r>
          </a:p>
          <a:p>
            <a:pPr lvl="2">
              <a:buFont typeface="Wingdings" panose="05000000000000000000" pitchFamily="2" charset="2"/>
              <a:buChar char="q"/>
            </a:pPr>
            <a:r>
              <a:rPr lang="en-US" dirty="0">
                <a:solidFill>
                  <a:schemeClr val="bg1"/>
                </a:solidFill>
              </a:rPr>
              <a:t>Rings take 8-10 weeks to manufacture and ship. </a:t>
            </a:r>
          </a:p>
          <a:p>
            <a:pPr marL="987552" lvl="2" indent="0">
              <a:buNone/>
            </a:pPr>
            <a:endParaRPr lang="en-US" dirty="0">
              <a:solidFill>
                <a:schemeClr val="bg1"/>
              </a:solidFill>
            </a:endParaRPr>
          </a:p>
          <a:p>
            <a:pPr lvl="1">
              <a:buFont typeface="Courier New" panose="02070309020205020404" pitchFamily="49" charset="0"/>
              <a:buChar char="o"/>
            </a:pPr>
            <a:r>
              <a:rPr lang="en-US" dirty="0">
                <a:solidFill>
                  <a:schemeClr val="bg1"/>
                </a:solidFill>
              </a:rPr>
              <a:t>Where will my ring ship?</a:t>
            </a:r>
          </a:p>
          <a:p>
            <a:pPr lvl="2">
              <a:buFont typeface="Wingdings" panose="05000000000000000000" pitchFamily="2" charset="2"/>
              <a:buChar char="q"/>
            </a:pPr>
            <a:r>
              <a:rPr lang="en-US" dirty="0">
                <a:solidFill>
                  <a:schemeClr val="bg1"/>
                </a:solidFill>
              </a:rPr>
              <a:t>If you order at Hammes Bookstore, it will ship to the store. Bookstore staff will contact you when it comes in. If you order online, it will ship to the address you provide.</a:t>
            </a:r>
          </a:p>
          <a:p>
            <a:pPr lvl="1">
              <a:buFont typeface="Courier New" panose="02070309020205020404" pitchFamily="49" charset="0"/>
              <a:buChar char="o"/>
            </a:pPr>
            <a:r>
              <a:rPr lang="en-US" dirty="0">
                <a:solidFill>
                  <a:schemeClr val="bg1"/>
                </a:solidFill>
              </a:rPr>
              <a:t>Who do I contact if I have questions?</a:t>
            </a:r>
          </a:p>
          <a:p>
            <a:pPr lvl="2">
              <a:buFont typeface="Wingdings" panose="05000000000000000000" pitchFamily="2" charset="2"/>
              <a:buChar char="q"/>
            </a:pPr>
            <a:r>
              <a:rPr lang="en-US" dirty="0">
                <a:solidFill>
                  <a:schemeClr val="bg1"/>
                </a:solidFill>
              </a:rPr>
              <a:t>Contact the Balfour Representative, Monte Reed </a:t>
            </a:r>
            <a:r>
              <a:rPr lang="en-US" dirty="0">
                <a:solidFill>
                  <a:schemeClr val="bg1"/>
                </a:solidFill>
                <a:hlinkClick r:id="rId2"/>
              </a:rPr>
              <a:t>montereed-Balfour@outlook.com</a:t>
            </a:r>
            <a:r>
              <a:rPr lang="en-US" dirty="0">
                <a:solidFill>
                  <a:schemeClr val="bg1"/>
                </a:solidFill>
              </a:rPr>
              <a:t> 317-606-8366.</a:t>
            </a:r>
          </a:p>
        </p:txBody>
      </p:sp>
    </p:spTree>
    <p:extLst>
      <p:ext uri="{BB962C8B-B14F-4D97-AF65-F5344CB8AC3E}">
        <p14:creationId xmlns:p14="http://schemas.microsoft.com/office/powerpoint/2010/main" val="126494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279AFF-A02F-4ECA-BC07-B3ECBE9061BC}"/>
              </a:ext>
            </a:extLst>
          </p:cNvPr>
          <p:cNvSpPr txBox="1"/>
          <p:nvPr/>
        </p:nvSpPr>
        <p:spPr>
          <a:xfrm>
            <a:off x="1278884" y="454464"/>
            <a:ext cx="10193978" cy="6986528"/>
          </a:xfrm>
          <a:prstGeom prst="rect">
            <a:avLst/>
          </a:prstGeom>
          <a:noFill/>
        </p:spPr>
        <p:txBody>
          <a:bodyPr wrap="square" rtlCol="0">
            <a:spAutoFit/>
          </a:bodyPr>
          <a:lstStyle/>
          <a:p>
            <a:pPr marL="457200" indent="-457200">
              <a:buFont typeface="Arial" panose="020B0604020202020204" pitchFamily="34" charset="0"/>
              <a:buChar char="•"/>
            </a:pPr>
            <a:r>
              <a:rPr lang="en-US" sz="2800" dirty="0"/>
              <a:t>All of the official Notre Dame Ring styles have been pre-designed in cooperation with the University depicting iconic Notre Dame images.</a:t>
            </a:r>
          </a:p>
          <a:p>
            <a:pPr marL="457200" indent="-457200">
              <a:buFont typeface="Arial" panose="020B0604020202020204" pitchFamily="34" charset="0"/>
              <a:buChar char="•"/>
            </a:pPr>
            <a:r>
              <a:rPr lang="en-US" sz="2800" dirty="0"/>
              <a:t>The only customizable feature on the exterior of the ring is the ability to choose to include MBA, JD, PHD or MSA on selected ring styles.</a:t>
            </a:r>
          </a:p>
          <a:p>
            <a:pPr marL="457200" indent="-457200">
              <a:buFont typeface="Arial" panose="020B0604020202020204" pitchFamily="34" charset="0"/>
              <a:buChar char="•"/>
            </a:pPr>
            <a:r>
              <a:rPr lang="en-US" sz="2800" dirty="0"/>
              <a:t>Having all of the rings look consistent is the goal, making them recognizable to fellow alumni, ever strengthening the bond they share.</a:t>
            </a:r>
          </a:p>
          <a:p>
            <a:pPr marL="457200" indent="-457200">
              <a:buFont typeface="Arial" panose="020B0604020202020204" pitchFamily="34" charset="0"/>
              <a:buChar char="•"/>
            </a:pPr>
            <a:r>
              <a:rPr lang="en-US" sz="2800" dirty="0"/>
              <a:t>Students reach eligibility to order their ring when they have completed 60 credit hours.</a:t>
            </a:r>
          </a:p>
          <a:p>
            <a:pPr marL="457200" indent="-457200">
              <a:buFont typeface="Arial" panose="020B0604020202020204" pitchFamily="34" charset="0"/>
              <a:buChar char="•"/>
            </a:pPr>
            <a:r>
              <a:rPr lang="en-US" sz="2800" dirty="0"/>
              <a:t>Each ring includes free engraving on the interior. Most students choose to engrave their name and grad year or initials and grad year.</a:t>
            </a:r>
          </a:p>
          <a:p>
            <a:endParaRPr lang="en-US" sz="2800" dirty="0"/>
          </a:p>
          <a:p>
            <a:endParaRPr lang="en-US" sz="2800" dirty="0"/>
          </a:p>
        </p:txBody>
      </p:sp>
    </p:spTree>
    <p:extLst>
      <p:ext uri="{BB962C8B-B14F-4D97-AF65-F5344CB8AC3E}">
        <p14:creationId xmlns:p14="http://schemas.microsoft.com/office/powerpoint/2010/main" val="325326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E9D6-DAF7-4330-9EE4-D5A5FA9F2309}"/>
              </a:ext>
            </a:extLst>
          </p:cNvPr>
          <p:cNvSpPr>
            <a:spLocks noGrp="1"/>
          </p:cNvSpPr>
          <p:nvPr>
            <p:ph type="title"/>
          </p:nvPr>
        </p:nvSpPr>
        <p:spPr>
          <a:xfrm>
            <a:off x="1371600" y="685799"/>
            <a:ext cx="9601200" cy="5695545"/>
          </a:xfrm>
        </p:spPr>
        <p:txBody>
          <a:bodyPr>
            <a:normAutofit/>
          </a:bodyPr>
          <a:lstStyle/>
          <a:p>
            <a:r>
              <a:rPr lang="en-US" b="1" u="sng" dirty="0"/>
              <a:t>Ring Styles</a:t>
            </a:r>
            <a:br>
              <a:rPr lang="en-US" b="1" u="sng" dirty="0"/>
            </a:br>
            <a:br>
              <a:rPr lang="en-US" b="1" u="sng" dirty="0"/>
            </a:br>
            <a:r>
              <a:rPr lang="en-US" sz="4000" dirty="0"/>
              <a:t>Men’s Large</a:t>
            </a:r>
            <a:br>
              <a:rPr lang="en-US" sz="4000" dirty="0"/>
            </a:br>
            <a:r>
              <a:rPr lang="en-US" sz="4000" dirty="0"/>
              <a:t>Men’s Medium</a:t>
            </a:r>
            <a:br>
              <a:rPr lang="en-US" sz="4000" dirty="0"/>
            </a:br>
            <a:r>
              <a:rPr lang="en-US" sz="4000" dirty="0"/>
              <a:t>Pre ‘72</a:t>
            </a:r>
            <a:br>
              <a:rPr lang="en-US" sz="4000" dirty="0"/>
            </a:br>
            <a:r>
              <a:rPr lang="en-US" sz="4000" dirty="0"/>
              <a:t>Women’s Official</a:t>
            </a:r>
            <a:br>
              <a:rPr lang="en-US" sz="4000" dirty="0"/>
            </a:br>
            <a:r>
              <a:rPr lang="en-US" sz="4000" dirty="0"/>
              <a:t>Petite</a:t>
            </a:r>
            <a:br>
              <a:rPr lang="en-US" sz="4000" dirty="0"/>
            </a:br>
            <a:r>
              <a:rPr lang="en-US" sz="4000" dirty="0"/>
              <a:t>Dinner</a:t>
            </a:r>
          </a:p>
        </p:txBody>
      </p:sp>
    </p:spTree>
    <p:extLst>
      <p:ext uri="{BB962C8B-B14F-4D97-AF65-F5344CB8AC3E}">
        <p14:creationId xmlns:p14="http://schemas.microsoft.com/office/powerpoint/2010/main" val="174301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A6ED-D656-4945-9793-F826FBB0DB4A}"/>
              </a:ext>
            </a:extLst>
          </p:cNvPr>
          <p:cNvSpPr>
            <a:spLocks noGrp="1"/>
          </p:cNvSpPr>
          <p:nvPr>
            <p:ph type="title"/>
          </p:nvPr>
        </p:nvSpPr>
        <p:spPr>
          <a:xfrm>
            <a:off x="3375498" y="155327"/>
            <a:ext cx="9601200" cy="753894"/>
          </a:xfrm>
        </p:spPr>
        <p:txBody>
          <a:bodyPr/>
          <a:lstStyle/>
          <a:p>
            <a:r>
              <a:rPr lang="en-US" b="1" u="sng" dirty="0">
                <a:solidFill>
                  <a:schemeClr val="bg1"/>
                </a:solidFill>
              </a:rPr>
              <a:t>Metals and Finishes</a:t>
            </a:r>
          </a:p>
        </p:txBody>
      </p:sp>
      <p:sp>
        <p:nvSpPr>
          <p:cNvPr id="3" name="TextBox 2">
            <a:extLst>
              <a:ext uri="{FF2B5EF4-FFF2-40B4-BE49-F238E27FC236}">
                <a16:creationId xmlns:a16="http://schemas.microsoft.com/office/drawing/2014/main" id="{2E5242D3-EC9C-4088-A8A1-EC28AF42B7F0}"/>
              </a:ext>
            </a:extLst>
          </p:cNvPr>
          <p:cNvSpPr txBox="1"/>
          <p:nvPr/>
        </p:nvSpPr>
        <p:spPr>
          <a:xfrm>
            <a:off x="1371600" y="1439694"/>
            <a:ext cx="4970834" cy="5262979"/>
          </a:xfrm>
          <a:prstGeom prst="rect">
            <a:avLst/>
          </a:prstGeom>
          <a:noFill/>
        </p:spPr>
        <p:txBody>
          <a:bodyPr wrap="square" rtlCol="0">
            <a:spAutoFit/>
          </a:bodyPr>
          <a:lstStyle/>
          <a:p>
            <a:r>
              <a:rPr lang="en-US" sz="2800" b="1" dirty="0"/>
              <a:t>Each ring is available in the following metals:</a:t>
            </a:r>
          </a:p>
          <a:p>
            <a:endParaRPr lang="en-US" sz="2800" b="1" dirty="0"/>
          </a:p>
          <a:p>
            <a:pPr marL="457200" indent="-457200">
              <a:buFont typeface="Arial" panose="020B0604020202020204" pitchFamily="34" charset="0"/>
              <a:buChar char="•"/>
            </a:pPr>
            <a:r>
              <a:rPr lang="en-US" sz="2800" b="1" dirty="0"/>
              <a:t>10K, 14K or 18K Yellow or White Gold</a:t>
            </a:r>
          </a:p>
          <a:p>
            <a:pPr marL="457200" indent="-457200">
              <a:buFont typeface="Arial" panose="020B0604020202020204" pitchFamily="34" charset="0"/>
              <a:buChar char="•"/>
            </a:pPr>
            <a:r>
              <a:rPr lang="en-US" sz="2800" b="1" dirty="0"/>
              <a:t>Argentium- A fine silver that is purer than Sterling</a:t>
            </a:r>
          </a:p>
          <a:p>
            <a:pPr marL="457200" indent="-457200">
              <a:buFont typeface="Arial" panose="020B0604020202020204" pitchFamily="34" charset="0"/>
              <a:buChar char="•"/>
            </a:pPr>
            <a:r>
              <a:rPr lang="en-US" sz="2800" b="1" dirty="0"/>
              <a:t>Celestrium- A jeweler quality Stainless Steel.</a:t>
            </a:r>
          </a:p>
          <a:p>
            <a:endParaRPr lang="en-US" sz="2800" b="1" dirty="0"/>
          </a:p>
          <a:p>
            <a:pPr marL="457200" indent="-457200">
              <a:buFont typeface="Arial" panose="020B0604020202020204" pitchFamily="34" charset="0"/>
              <a:buChar char="•"/>
            </a:pPr>
            <a:endParaRPr lang="en-US" sz="2800" b="1" dirty="0"/>
          </a:p>
          <a:p>
            <a:endParaRPr lang="en-US" sz="2800" b="1" dirty="0"/>
          </a:p>
        </p:txBody>
      </p:sp>
      <p:sp>
        <p:nvSpPr>
          <p:cNvPr id="4" name="TextBox 3">
            <a:extLst>
              <a:ext uri="{FF2B5EF4-FFF2-40B4-BE49-F238E27FC236}">
                <a16:creationId xmlns:a16="http://schemas.microsoft.com/office/drawing/2014/main" id="{5DB7AA44-3521-4A59-9BA4-ADEC2FA6F74F}"/>
              </a:ext>
            </a:extLst>
          </p:cNvPr>
          <p:cNvSpPr txBox="1"/>
          <p:nvPr/>
        </p:nvSpPr>
        <p:spPr>
          <a:xfrm>
            <a:off x="6515281" y="1062747"/>
            <a:ext cx="5371920" cy="6986528"/>
          </a:xfrm>
          <a:prstGeom prst="rect">
            <a:avLst/>
          </a:prstGeom>
          <a:noFill/>
        </p:spPr>
        <p:txBody>
          <a:bodyPr wrap="square" rtlCol="0">
            <a:spAutoFit/>
          </a:bodyPr>
          <a:lstStyle/>
          <a:p>
            <a:r>
              <a:rPr lang="en-US" sz="2800" b="1" dirty="0"/>
              <a:t>Yellow Gold Rings are available in 3 finishes:</a:t>
            </a:r>
          </a:p>
          <a:p>
            <a:pPr marL="457200" indent="-457200">
              <a:buFont typeface="Arial" panose="020B0604020202020204" pitchFamily="34" charset="0"/>
              <a:buChar char="•"/>
            </a:pPr>
            <a:r>
              <a:rPr lang="en-US" sz="2800" b="1" dirty="0"/>
              <a:t>Natural-The entire ring is the same shiny gold</a:t>
            </a:r>
          </a:p>
          <a:p>
            <a:pPr marL="457200" indent="-457200">
              <a:buFont typeface="Arial" panose="020B0604020202020204" pitchFamily="34" charset="0"/>
              <a:buChar char="•"/>
            </a:pPr>
            <a:r>
              <a:rPr lang="en-US" sz="2800" b="1" dirty="0"/>
              <a:t>Medium-The design has a bit of darkening behind it.</a:t>
            </a:r>
          </a:p>
          <a:p>
            <a:pPr marL="457200" indent="-457200">
              <a:buFont typeface="Arial" panose="020B0604020202020204" pitchFamily="34" charset="0"/>
              <a:buChar char="•"/>
            </a:pPr>
            <a:r>
              <a:rPr lang="en-US" sz="2800" b="1" dirty="0"/>
              <a:t>Dark Antique-Offers more darkness behind the design for maximum contrast</a:t>
            </a:r>
          </a:p>
          <a:p>
            <a:pPr marL="457200" indent="-457200">
              <a:buFont typeface="Arial" panose="020B0604020202020204" pitchFamily="34" charset="0"/>
              <a:buChar char="•"/>
            </a:pPr>
            <a:endParaRPr lang="en-US" sz="2800" b="1" dirty="0"/>
          </a:p>
          <a:p>
            <a:r>
              <a:rPr lang="en-US" sz="2800" b="1" dirty="0"/>
              <a:t>White metals are available in Natural Finish and Dark Antique Finish.</a:t>
            </a:r>
          </a:p>
          <a:p>
            <a:pPr marL="457200" indent="-457200">
              <a:buFont typeface="Arial" panose="020B0604020202020204" pitchFamily="34" charset="0"/>
              <a:buChar char="•"/>
            </a:pPr>
            <a:endParaRPr lang="en-US" sz="2800" b="1" dirty="0"/>
          </a:p>
          <a:p>
            <a:endParaRPr lang="en-US" sz="2800" b="1" dirty="0"/>
          </a:p>
          <a:p>
            <a:endParaRPr lang="en-US" sz="2800" b="1" dirty="0"/>
          </a:p>
        </p:txBody>
      </p:sp>
    </p:spTree>
    <p:extLst>
      <p:ext uri="{BB962C8B-B14F-4D97-AF65-F5344CB8AC3E}">
        <p14:creationId xmlns:p14="http://schemas.microsoft.com/office/powerpoint/2010/main" val="14071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9CAF-AF9F-4C68-BD8F-7D0D55BB568D}"/>
              </a:ext>
            </a:extLst>
          </p:cNvPr>
          <p:cNvSpPr>
            <a:spLocks noGrp="1"/>
          </p:cNvSpPr>
          <p:nvPr>
            <p:ph type="title"/>
          </p:nvPr>
        </p:nvSpPr>
        <p:spPr>
          <a:solidFill>
            <a:srgbClr val="0070C0"/>
          </a:solidFill>
        </p:spPr>
        <p:txBody>
          <a:bodyPr/>
          <a:lstStyle/>
          <a:p>
            <a:r>
              <a:rPr lang="en-US" b="1" u="sng" dirty="0"/>
              <a:t>Stone Choices</a:t>
            </a:r>
          </a:p>
        </p:txBody>
      </p:sp>
      <p:sp>
        <p:nvSpPr>
          <p:cNvPr id="3" name="TextBox 2">
            <a:extLst>
              <a:ext uri="{FF2B5EF4-FFF2-40B4-BE49-F238E27FC236}">
                <a16:creationId xmlns:a16="http://schemas.microsoft.com/office/drawing/2014/main" id="{39F37BE0-2533-4174-983E-D1A1DCA5D38D}"/>
              </a:ext>
            </a:extLst>
          </p:cNvPr>
          <p:cNvSpPr txBox="1"/>
          <p:nvPr/>
        </p:nvSpPr>
        <p:spPr>
          <a:xfrm>
            <a:off x="1371600" y="1699550"/>
            <a:ext cx="9448800" cy="4832092"/>
          </a:xfrm>
          <a:prstGeom prst="rect">
            <a:avLst/>
          </a:prstGeom>
          <a:solidFill>
            <a:srgbClr val="0070C0"/>
          </a:solidFill>
        </p:spPr>
        <p:txBody>
          <a:bodyPr wrap="square" rtlCol="0">
            <a:spAutoFit/>
          </a:bodyPr>
          <a:lstStyle/>
          <a:p>
            <a:r>
              <a:rPr lang="en-US" sz="2800" b="1" dirty="0"/>
              <a:t>The most popular stone colors for Notre Dame Rings:</a:t>
            </a:r>
          </a:p>
          <a:p>
            <a:pPr marL="457200" indent="-457200">
              <a:buFont typeface="Arial" panose="020B0604020202020204" pitchFamily="34" charset="0"/>
              <a:buChar char="•"/>
            </a:pPr>
            <a:r>
              <a:rPr lang="en-US" sz="2800" b="1" dirty="0"/>
              <a:t>ND Blue</a:t>
            </a:r>
          </a:p>
          <a:p>
            <a:pPr marL="457200" indent="-457200">
              <a:buFont typeface="Arial" panose="020B0604020202020204" pitchFamily="34" charset="0"/>
              <a:buChar char="•"/>
            </a:pPr>
            <a:r>
              <a:rPr lang="en-US" sz="2800" b="1" dirty="0"/>
              <a:t>Emerald</a:t>
            </a:r>
          </a:p>
          <a:p>
            <a:pPr marL="457200" indent="-457200">
              <a:buFont typeface="Arial" panose="020B0604020202020204" pitchFamily="34" charset="0"/>
              <a:buChar char="•"/>
            </a:pPr>
            <a:r>
              <a:rPr lang="en-US" sz="2800" b="1" dirty="0"/>
              <a:t>Sapphire</a:t>
            </a:r>
            <a:r>
              <a:rPr lang="en-US" sz="2800" dirty="0"/>
              <a:t> </a:t>
            </a:r>
          </a:p>
          <a:p>
            <a:endParaRPr lang="en-US" sz="2800" b="1" dirty="0"/>
          </a:p>
          <a:p>
            <a:r>
              <a:rPr lang="en-US" sz="2800" b="1" dirty="0"/>
              <a:t>Aquamarine and Mother of Pearl are gaining in popularity particularly in Women’s Styles. </a:t>
            </a:r>
          </a:p>
          <a:p>
            <a:endParaRPr lang="en-US" sz="2800" b="1" dirty="0"/>
          </a:p>
          <a:p>
            <a:r>
              <a:rPr lang="en-US" sz="2800" b="1" dirty="0"/>
              <a:t>Balfour offers a total of 17 synthetic stone choices.</a:t>
            </a:r>
          </a:p>
          <a:p>
            <a:endParaRPr lang="en-US" sz="2800" b="1" dirty="0"/>
          </a:p>
          <a:p>
            <a:r>
              <a:rPr lang="en-US" sz="2800" b="1" dirty="0"/>
              <a:t>Genuine stones are also available at customer request.</a:t>
            </a:r>
          </a:p>
        </p:txBody>
      </p:sp>
    </p:spTree>
    <p:extLst>
      <p:ext uri="{BB962C8B-B14F-4D97-AF65-F5344CB8AC3E}">
        <p14:creationId xmlns:p14="http://schemas.microsoft.com/office/powerpoint/2010/main" val="363930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B175-D1D0-4699-9FD8-22E56AD3ADB5}"/>
              </a:ext>
            </a:extLst>
          </p:cNvPr>
          <p:cNvSpPr>
            <a:spLocks noGrp="1"/>
          </p:cNvSpPr>
          <p:nvPr>
            <p:ph type="title"/>
          </p:nvPr>
        </p:nvSpPr>
        <p:spPr>
          <a:xfrm>
            <a:off x="1371600" y="685800"/>
            <a:ext cx="8472791" cy="812260"/>
          </a:xfrm>
        </p:spPr>
        <p:txBody>
          <a:bodyPr>
            <a:normAutofit fontScale="90000"/>
          </a:bodyPr>
          <a:lstStyle/>
          <a:p>
            <a:r>
              <a:rPr lang="en-US" b="1" u="sng" dirty="0">
                <a:solidFill>
                  <a:schemeClr val="bg1"/>
                </a:solidFill>
              </a:rPr>
              <a:t>Encrusting</a:t>
            </a:r>
            <a:br>
              <a:rPr lang="en-US" b="1" u="sng" dirty="0">
                <a:solidFill>
                  <a:schemeClr val="bg1"/>
                </a:solidFill>
              </a:rPr>
            </a:br>
            <a:br>
              <a:rPr lang="en-US" b="1" u="sng" dirty="0">
                <a:solidFill>
                  <a:schemeClr val="bg1"/>
                </a:solidFill>
              </a:rPr>
            </a:br>
            <a:r>
              <a:rPr lang="en-US" sz="4000" b="1" dirty="0">
                <a:solidFill>
                  <a:schemeClr val="bg1"/>
                </a:solidFill>
              </a:rPr>
              <a:t>The Interlocking ND Logo can be encrusted on any ring with the exception of the Petite Style.</a:t>
            </a:r>
            <a:br>
              <a:rPr lang="en-US" sz="4000" b="1" dirty="0">
                <a:solidFill>
                  <a:schemeClr val="bg1"/>
                </a:solidFill>
              </a:rPr>
            </a:br>
            <a:br>
              <a:rPr lang="en-US" sz="4000" b="1" dirty="0">
                <a:solidFill>
                  <a:schemeClr val="bg1"/>
                </a:solidFill>
              </a:rPr>
            </a:br>
            <a:r>
              <a:rPr lang="en-US" sz="4000" b="1" dirty="0">
                <a:solidFill>
                  <a:schemeClr val="bg1"/>
                </a:solidFill>
              </a:rPr>
              <a:t>A smooth cut stone will accommodate a large or small ND.</a:t>
            </a:r>
            <a:br>
              <a:rPr lang="en-US" sz="4000" b="1" dirty="0">
                <a:solidFill>
                  <a:schemeClr val="bg1"/>
                </a:solidFill>
              </a:rPr>
            </a:br>
            <a:br>
              <a:rPr lang="en-US" sz="4000" b="1" dirty="0">
                <a:solidFill>
                  <a:schemeClr val="bg1"/>
                </a:solidFill>
              </a:rPr>
            </a:br>
            <a:r>
              <a:rPr lang="en-US" sz="4000" b="1" dirty="0">
                <a:solidFill>
                  <a:schemeClr val="bg1"/>
                </a:solidFill>
              </a:rPr>
              <a:t>A faceted stone will allow a small ND.</a:t>
            </a:r>
            <a:br>
              <a:rPr lang="en-US" sz="4000" b="1" u="sng" dirty="0">
                <a:solidFill>
                  <a:schemeClr val="bg1"/>
                </a:solidFill>
              </a:rPr>
            </a:br>
            <a:br>
              <a:rPr lang="en-US" sz="4000" b="1" u="sng" dirty="0">
                <a:solidFill>
                  <a:schemeClr val="bg1"/>
                </a:solidFill>
              </a:rPr>
            </a:br>
            <a:endParaRPr lang="en-US" sz="4000" b="1" u="sng" dirty="0">
              <a:solidFill>
                <a:schemeClr val="bg1"/>
              </a:solidFill>
            </a:endParaRPr>
          </a:p>
        </p:txBody>
      </p:sp>
      <p:pic>
        <p:nvPicPr>
          <p:cNvPr id="4" name="Picture 3">
            <a:extLst>
              <a:ext uri="{FF2B5EF4-FFF2-40B4-BE49-F238E27FC236}">
                <a16:creationId xmlns:a16="http://schemas.microsoft.com/office/drawing/2014/main" id="{405647B0-A873-4A49-AA23-9293720A35B6}"/>
              </a:ext>
            </a:extLst>
          </p:cNvPr>
          <p:cNvPicPr>
            <a:picLocks noChangeAspect="1"/>
          </p:cNvPicPr>
          <p:nvPr/>
        </p:nvPicPr>
        <p:blipFill>
          <a:blip r:embed="rId2"/>
          <a:stretch>
            <a:fillRect/>
          </a:stretch>
        </p:blipFill>
        <p:spPr>
          <a:xfrm>
            <a:off x="6617156" y="319632"/>
            <a:ext cx="1048240" cy="1274015"/>
          </a:xfrm>
          <a:prstGeom prst="rect">
            <a:avLst/>
          </a:prstGeom>
        </p:spPr>
      </p:pic>
      <p:pic>
        <p:nvPicPr>
          <p:cNvPr id="6" name="Picture 5">
            <a:extLst>
              <a:ext uri="{FF2B5EF4-FFF2-40B4-BE49-F238E27FC236}">
                <a16:creationId xmlns:a16="http://schemas.microsoft.com/office/drawing/2014/main" id="{CEE0C16E-90C3-4FBA-A1F9-269DC846BBD5}"/>
              </a:ext>
            </a:extLst>
          </p:cNvPr>
          <p:cNvPicPr>
            <a:picLocks noChangeAspect="1"/>
          </p:cNvPicPr>
          <p:nvPr/>
        </p:nvPicPr>
        <p:blipFill>
          <a:blip r:embed="rId3"/>
          <a:stretch>
            <a:fillRect/>
          </a:stretch>
        </p:blipFill>
        <p:spPr>
          <a:xfrm>
            <a:off x="9018994" y="319632"/>
            <a:ext cx="1048240" cy="1274015"/>
          </a:xfrm>
          <a:prstGeom prst="rect">
            <a:avLst/>
          </a:prstGeom>
        </p:spPr>
      </p:pic>
    </p:spTree>
    <p:extLst>
      <p:ext uri="{BB962C8B-B14F-4D97-AF65-F5344CB8AC3E}">
        <p14:creationId xmlns:p14="http://schemas.microsoft.com/office/powerpoint/2010/main" val="360089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BB0E-4E88-4169-8244-F4B8B5003BB9}"/>
              </a:ext>
            </a:extLst>
          </p:cNvPr>
          <p:cNvSpPr>
            <a:spLocks noGrp="1"/>
          </p:cNvSpPr>
          <p:nvPr>
            <p:ph type="title"/>
          </p:nvPr>
        </p:nvSpPr>
        <p:spPr>
          <a:xfrm>
            <a:off x="1371600" y="685800"/>
            <a:ext cx="9601200" cy="753894"/>
          </a:xfrm>
        </p:spPr>
        <p:txBody>
          <a:bodyPr/>
          <a:lstStyle/>
          <a:p>
            <a:r>
              <a:rPr lang="en-US" b="1" u="sng" dirty="0"/>
              <a:t>Panels</a:t>
            </a:r>
          </a:p>
        </p:txBody>
      </p:sp>
      <p:sp>
        <p:nvSpPr>
          <p:cNvPr id="3" name="TextBox 2">
            <a:extLst>
              <a:ext uri="{FF2B5EF4-FFF2-40B4-BE49-F238E27FC236}">
                <a16:creationId xmlns:a16="http://schemas.microsoft.com/office/drawing/2014/main" id="{15FDB320-B72F-47FE-8ED0-4BFC9FC5413A}"/>
              </a:ext>
            </a:extLst>
          </p:cNvPr>
          <p:cNvSpPr txBox="1"/>
          <p:nvPr/>
        </p:nvSpPr>
        <p:spPr>
          <a:xfrm>
            <a:off x="1189052" y="1770995"/>
            <a:ext cx="11002948" cy="4401205"/>
          </a:xfrm>
          <a:prstGeom prst="rect">
            <a:avLst/>
          </a:prstGeom>
          <a:noFill/>
        </p:spPr>
        <p:txBody>
          <a:bodyPr wrap="none" rtlCol="0">
            <a:spAutoFit/>
          </a:bodyPr>
          <a:lstStyle/>
          <a:p>
            <a:r>
              <a:rPr lang="en-US" sz="2800" dirty="0"/>
              <a:t>Metal panels can be added to any ring style for additional $60. </a:t>
            </a:r>
          </a:p>
          <a:p>
            <a:endParaRPr lang="en-US" sz="2800" dirty="0"/>
          </a:p>
          <a:p>
            <a:r>
              <a:rPr lang="en-US" sz="2800" dirty="0"/>
              <a:t>The panels can be left plain, or a smaller stone can be set in the center.</a:t>
            </a:r>
          </a:p>
          <a:p>
            <a:endParaRPr lang="en-US" sz="2800" dirty="0"/>
          </a:p>
          <a:p>
            <a:r>
              <a:rPr lang="en-US" sz="2800" dirty="0"/>
              <a:t>Sportsman’s panels are available for each ring style with 3pt or 5pt CZ</a:t>
            </a:r>
          </a:p>
          <a:p>
            <a:r>
              <a:rPr lang="en-US" sz="2800" dirty="0"/>
              <a:t>or diamond.</a:t>
            </a:r>
          </a:p>
          <a:p>
            <a:endParaRPr lang="en-US" sz="2800" dirty="0"/>
          </a:p>
          <a:p>
            <a:r>
              <a:rPr lang="en-US" sz="2800" dirty="0"/>
              <a:t>Petite Rings are also available with the standard reflector panel or </a:t>
            </a:r>
          </a:p>
          <a:p>
            <a:r>
              <a:rPr lang="en-US" sz="2800" dirty="0"/>
              <a:t>cross panel. In addition to diamonds and CZ’s, these panels can be</a:t>
            </a:r>
          </a:p>
          <a:p>
            <a:r>
              <a:rPr lang="en-US" sz="2800" dirty="0"/>
              <a:t>set with any of the stone choices.</a:t>
            </a:r>
          </a:p>
        </p:txBody>
      </p:sp>
      <p:pic>
        <p:nvPicPr>
          <p:cNvPr id="5" name="Picture 4">
            <a:extLst>
              <a:ext uri="{FF2B5EF4-FFF2-40B4-BE49-F238E27FC236}">
                <a16:creationId xmlns:a16="http://schemas.microsoft.com/office/drawing/2014/main" id="{CAAE7E2B-8DD7-499B-A98E-8AB57C489779}"/>
              </a:ext>
            </a:extLst>
          </p:cNvPr>
          <p:cNvPicPr>
            <a:picLocks noChangeAspect="1"/>
          </p:cNvPicPr>
          <p:nvPr/>
        </p:nvPicPr>
        <p:blipFill>
          <a:blip r:embed="rId2"/>
          <a:stretch>
            <a:fillRect/>
          </a:stretch>
        </p:blipFill>
        <p:spPr>
          <a:xfrm>
            <a:off x="4355966" y="173072"/>
            <a:ext cx="1266622" cy="1266622"/>
          </a:xfrm>
          <a:prstGeom prst="rect">
            <a:avLst/>
          </a:prstGeom>
        </p:spPr>
      </p:pic>
      <p:sp>
        <p:nvSpPr>
          <p:cNvPr id="6" name="TextBox 5">
            <a:extLst>
              <a:ext uri="{FF2B5EF4-FFF2-40B4-BE49-F238E27FC236}">
                <a16:creationId xmlns:a16="http://schemas.microsoft.com/office/drawing/2014/main" id="{FFFCBB04-3B83-4556-B78E-1DC5405B8F0F}"/>
              </a:ext>
            </a:extLst>
          </p:cNvPr>
          <p:cNvSpPr txBox="1"/>
          <p:nvPr/>
        </p:nvSpPr>
        <p:spPr>
          <a:xfrm>
            <a:off x="4355966" y="1384437"/>
            <a:ext cx="1420261" cy="369332"/>
          </a:xfrm>
          <a:prstGeom prst="rect">
            <a:avLst/>
          </a:prstGeom>
          <a:noFill/>
        </p:spPr>
        <p:txBody>
          <a:bodyPr wrap="none" rtlCol="0">
            <a:spAutoFit/>
          </a:bodyPr>
          <a:lstStyle/>
          <a:p>
            <a:r>
              <a:rPr lang="en-US" dirty="0"/>
              <a:t>Sportsman’s</a:t>
            </a:r>
          </a:p>
        </p:txBody>
      </p:sp>
      <p:pic>
        <p:nvPicPr>
          <p:cNvPr id="8" name="Picture 7">
            <a:extLst>
              <a:ext uri="{FF2B5EF4-FFF2-40B4-BE49-F238E27FC236}">
                <a16:creationId xmlns:a16="http://schemas.microsoft.com/office/drawing/2014/main" id="{19FB2288-5AAA-45B0-932E-1771C22C99C6}"/>
              </a:ext>
            </a:extLst>
          </p:cNvPr>
          <p:cNvPicPr>
            <a:picLocks noChangeAspect="1"/>
          </p:cNvPicPr>
          <p:nvPr/>
        </p:nvPicPr>
        <p:blipFill>
          <a:blip r:embed="rId3"/>
          <a:stretch>
            <a:fillRect/>
          </a:stretch>
        </p:blipFill>
        <p:spPr>
          <a:xfrm>
            <a:off x="6873074" y="120450"/>
            <a:ext cx="1266622" cy="1266622"/>
          </a:xfrm>
          <a:prstGeom prst="rect">
            <a:avLst/>
          </a:prstGeom>
        </p:spPr>
      </p:pic>
      <p:sp>
        <p:nvSpPr>
          <p:cNvPr id="9" name="TextBox 8">
            <a:extLst>
              <a:ext uri="{FF2B5EF4-FFF2-40B4-BE49-F238E27FC236}">
                <a16:creationId xmlns:a16="http://schemas.microsoft.com/office/drawing/2014/main" id="{8BA2CF49-06AC-4C43-A5A8-82E2A238F6D9}"/>
              </a:ext>
            </a:extLst>
          </p:cNvPr>
          <p:cNvSpPr txBox="1"/>
          <p:nvPr/>
        </p:nvSpPr>
        <p:spPr>
          <a:xfrm>
            <a:off x="6415775" y="1331733"/>
            <a:ext cx="2004138" cy="369332"/>
          </a:xfrm>
          <a:prstGeom prst="rect">
            <a:avLst/>
          </a:prstGeom>
          <a:noFill/>
        </p:spPr>
        <p:txBody>
          <a:bodyPr wrap="none" rtlCol="0">
            <a:spAutoFit/>
          </a:bodyPr>
          <a:lstStyle/>
          <a:p>
            <a:r>
              <a:rPr lang="en-US" dirty="0"/>
              <a:t>Standard Reflector</a:t>
            </a:r>
          </a:p>
        </p:txBody>
      </p:sp>
      <p:pic>
        <p:nvPicPr>
          <p:cNvPr id="11" name="Picture 10">
            <a:extLst>
              <a:ext uri="{FF2B5EF4-FFF2-40B4-BE49-F238E27FC236}">
                <a16:creationId xmlns:a16="http://schemas.microsoft.com/office/drawing/2014/main" id="{20EC6050-B03D-451D-8605-7E0AA242135D}"/>
              </a:ext>
            </a:extLst>
          </p:cNvPr>
          <p:cNvPicPr>
            <a:picLocks noChangeAspect="1"/>
          </p:cNvPicPr>
          <p:nvPr/>
        </p:nvPicPr>
        <p:blipFill>
          <a:blip r:embed="rId4"/>
          <a:stretch>
            <a:fillRect/>
          </a:stretch>
        </p:blipFill>
        <p:spPr>
          <a:xfrm>
            <a:off x="9584699" y="173072"/>
            <a:ext cx="1112122" cy="1112122"/>
          </a:xfrm>
          <a:prstGeom prst="rect">
            <a:avLst/>
          </a:prstGeom>
        </p:spPr>
      </p:pic>
      <p:sp>
        <p:nvSpPr>
          <p:cNvPr id="12" name="TextBox 11">
            <a:extLst>
              <a:ext uri="{FF2B5EF4-FFF2-40B4-BE49-F238E27FC236}">
                <a16:creationId xmlns:a16="http://schemas.microsoft.com/office/drawing/2014/main" id="{06440016-1E3B-42DD-9362-AF7DB783E291}"/>
              </a:ext>
            </a:extLst>
          </p:cNvPr>
          <p:cNvSpPr txBox="1"/>
          <p:nvPr/>
        </p:nvSpPr>
        <p:spPr>
          <a:xfrm>
            <a:off x="9315246" y="1349459"/>
            <a:ext cx="1651029" cy="369332"/>
          </a:xfrm>
          <a:prstGeom prst="rect">
            <a:avLst/>
          </a:prstGeom>
          <a:noFill/>
        </p:spPr>
        <p:txBody>
          <a:bodyPr wrap="none" rtlCol="0">
            <a:spAutoFit/>
          </a:bodyPr>
          <a:lstStyle/>
          <a:p>
            <a:r>
              <a:rPr lang="en-US" dirty="0"/>
              <a:t>Cross Reflector</a:t>
            </a:r>
          </a:p>
        </p:txBody>
      </p:sp>
    </p:spTree>
    <p:extLst>
      <p:ext uri="{BB962C8B-B14F-4D97-AF65-F5344CB8AC3E}">
        <p14:creationId xmlns:p14="http://schemas.microsoft.com/office/powerpoint/2010/main" val="163298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F509-779C-46AC-BA13-FD87A3BC0860}"/>
              </a:ext>
            </a:extLst>
          </p:cNvPr>
          <p:cNvSpPr>
            <a:spLocks noGrp="1"/>
          </p:cNvSpPr>
          <p:nvPr>
            <p:ph type="title"/>
          </p:nvPr>
        </p:nvSpPr>
        <p:spPr>
          <a:xfrm>
            <a:off x="1371600" y="685800"/>
            <a:ext cx="9601200" cy="773349"/>
          </a:xfrm>
        </p:spPr>
        <p:txBody>
          <a:bodyPr/>
          <a:lstStyle/>
          <a:p>
            <a:pPr algn="ctr"/>
            <a:r>
              <a:rPr lang="en-US" b="1" u="sng" dirty="0"/>
              <a:t>Stone in Stone Options</a:t>
            </a:r>
          </a:p>
        </p:txBody>
      </p:sp>
      <p:sp>
        <p:nvSpPr>
          <p:cNvPr id="3" name="TextBox 2">
            <a:extLst>
              <a:ext uri="{FF2B5EF4-FFF2-40B4-BE49-F238E27FC236}">
                <a16:creationId xmlns:a16="http://schemas.microsoft.com/office/drawing/2014/main" id="{305D34C8-14B7-4299-AB25-F4A656D8EBCB}"/>
              </a:ext>
            </a:extLst>
          </p:cNvPr>
          <p:cNvSpPr txBox="1"/>
          <p:nvPr/>
        </p:nvSpPr>
        <p:spPr>
          <a:xfrm>
            <a:off x="1371600" y="3429000"/>
            <a:ext cx="9805480" cy="2246769"/>
          </a:xfrm>
          <a:prstGeom prst="rect">
            <a:avLst/>
          </a:prstGeom>
          <a:noFill/>
        </p:spPr>
        <p:txBody>
          <a:bodyPr wrap="square" rtlCol="0">
            <a:spAutoFit/>
          </a:bodyPr>
          <a:lstStyle/>
          <a:p>
            <a:r>
              <a:rPr lang="en-US" sz="2800" dirty="0"/>
              <a:t>Each ring, with the exception of petite, is available with a stone in stone top. The base stone is available in any of the stone options. The choices for the center set stone include diamonds and CZ’s in several sizes. The center setting is available in square or round </a:t>
            </a:r>
          </a:p>
        </p:txBody>
      </p:sp>
      <p:pic>
        <p:nvPicPr>
          <p:cNvPr id="5" name="Picture 4">
            <a:extLst>
              <a:ext uri="{FF2B5EF4-FFF2-40B4-BE49-F238E27FC236}">
                <a16:creationId xmlns:a16="http://schemas.microsoft.com/office/drawing/2014/main" id="{B8C4DD4B-6D7D-44EC-AA6A-935A4B0C6CBE}"/>
              </a:ext>
            </a:extLst>
          </p:cNvPr>
          <p:cNvPicPr>
            <a:picLocks noChangeAspect="1"/>
          </p:cNvPicPr>
          <p:nvPr/>
        </p:nvPicPr>
        <p:blipFill>
          <a:blip r:embed="rId2"/>
          <a:stretch>
            <a:fillRect/>
          </a:stretch>
        </p:blipFill>
        <p:spPr>
          <a:xfrm>
            <a:off x="1865684" y="1669510"/>
            <a:ext cx="1247167" cy="1247167"/>
          </a:xfrm>
          <a:prstGeom prst="rect">
            <a:avLst/>
          </a:prstGeom>
        </p:spPr>
      </p:pic>
      <p:pic>
        <p:nvPicPr>
          <p:cNvPr id="7" name="Picture 6">
            <a:extLst>
              <a:ext uri="{FF2B5EF4-FFF2-40B4-BE49-F238E27FC236}">
                <a16:creationId xmlns:a16="http://schemas.microsoft.com/office/drawing/2014/main" id="{04689959-6AE4-43EF-AA57-A27C3096EBEB}"/>
              </a:ext>
            </a:extLst>
          </p:cNvPr>
          <p:cNvPicPr>
            <a:picLocks noChangeAspect="1"/>
          </p:cNvPicPr>
          <p:nvPr/>
        </p:nvPicPr>
        <p:blipFill>
          <a:blip r:embed="rId3"/>
          <a:stretch>
            <a:fillRect/>
          </a:stretch>
        </p:blipFill>
        <p:spPr>
          <a:xfrm>
            <a:off x="9362872" y="1459149"/>
            <a:ext cx="1457528" cy="1457528"/>
          </a:xfrm>
          <a:prstGeom prst="rect">
            <a:avLst/>
          </a:prstGeom>
        </p:spPr>
      </p:pic>
    </p:spTree>
    <p:extLst>
      <p:ext uri="{BB962C8B-B14F-4D97-AF65-F5344CB8AC3E}">
        <p14:creationId xmlns:p14="http://schemas.microsoft.com/office/powerpoint/2010/main" val="37512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A7B2B-B7C7-4990-A87B-CAB15D2F422E}"/>
              </a:ext>
            </a:extLst>
          </p:cNvPr>
          <p:cNvSpPr txBox="1"/>
          <p:nvPr/>
        </p:nvSpPr>
        <p:spPr>
          <a:xfrm>
            <a:off x="1381328" y="539750"/>
            <a:ext cx="5544766" cy="7540526"/>
          </a:xfrm>
          <a:prstGeom prst="rect">
            <a:avLst/>
          </a:prstGeom>
          <a:noFill/>
        </p:spPr>
        <p:txBody>
          <a:bodyPr wrap="square" rtlCol="0">
            <a:spAutoFit/>
          </a:bodyPr>
          <a:lstStyle/>
          <a:p>
            <a:r>
              <a:rPr lang="en-US" sz="4000" b="1" u="sng" dirty="0">
                <a:solidFill>
                  <a:schemeClr val="bg1"/>
                </a:solidFill>
              </a:rPr>
              <a:t>Men’s Rings</a:t>
            </a:r>
          </a:p>
          <a:p>
            <a:endParaRPr lang="en-US" sz="4000" b="1" u="sng" dirty="0">
              <a:solidFill>
                <a:schemeClr val="bg1"/>
              </a:solidFill>
            </a:endParaRPr>
          </a:p>
          <a:p>
            <a:r>
              <a:rPr lang="en-US" sz="2800" b="1" dirty="0">
                <a:solidFill>
                  <a:schemeClr val="bg1"/>
                </a:solidFill>
              </a:rPr>
              <a:t>Current  students have the choice of the Medium style or Large Style.</a:t>
            </a:r>
          </a:p>
          <a:p>
            <a:r>
              <a:rPr lang="en-US" sz="2800" b="1" dirty="0">
                <a:solidFill>
                  <a:schemeClr val="bg1"/>
                </a:solidFill>
              </a:rPr>
              <a:t>These rings are identical other than scale. Most men determine which style suits them by trying each on their hand.</a:t>
            </a:r>
          </a:p>
          <a:p>
            <a:endParaRPr lang="en-US" sz="2800" b="1" dirty="0">
              <a:solidFill>
                <a:schemeClr val="bg1"/>
              </a:solidFill>
            </a:endParaRPr>
          </a:p>
          <a:p>
            <a:r>
              <a:rPr lang="en-US" sz="2800" b="1" dirty="0">
                <a:solidFill>
                  <a:schemeClr val="bg1"/>
                </a:solidFill>
              </a:rPr>
              <a:t>Alumni who graduated prior to 1972 have option of ordering the Large Style that was available at that time.</a:t>
            </a:r>
          </a:p>
          <a:p>
            <a:endParaRPr lang="en-US" sz="2800" b="1" dirty="0">
              <a:solidFill>
                <a:schemeClr val="bg1"/>
              </a:solidFill>
            </a:endParaRPr>
          </a:p>
          <a:p>
            <a:endParaRPr lang="en-US" sz="2800" b="1" dirty="0">
              <a:solidFill>
                <a:schemeClr val="bg1"/>
              </a:solidFill>
            </a:endParaRPr>
          </a:p>
          <a:p>
            <a:endParaRPr lang="en-US" sz="4000" b="1" dirty="0">
              <a:solidFill>
                <a:schemeClr val="bg1"/>
              </a:solidFill>
            </a:endParaRPr>
          </a:p>
        </p:txBody>
      </p:sp>
      <p:pic>
        <p:nvPicPr>
          <p:cNvPr id="4" name="Picture 3">
            <a:extLst>
              <a:ext uri="{FF2B5EF4-FFF2-40B4-BE49-F238E27FC236}">
                <a16:creationId xmlns:a16="http://schemas.microsoft.com/office/drawing/2014/main" id="{B4AF6F4A-B70C-49A6-A818-453823C83782}"/>
              </a:ext>
            </a:extLst>
          </p:cNvPr>
          <p:cNvPicPr>
            <a:picLocks noChangeAspect="1"/>
          </p:cNvPicPr>
          <p:nvPr/>
        </p:nvPicPr>
        <p:blipFill>
          <a:blip r:embed="rId2"/>
          <a:stretch>
            <a:fillRect/>
          </a:stretch>
        </p:blipFill>
        <p:spPr>
          <a:xfrm>
            <a:off x="7741191" y="539750"/>
            <a:ext cx="2671975" cy="2369880"/>
          </a:xfrm>
          <a:prstGeom prst="rect">
            <a:avLst/>
          </a:prstGeom>
        </p:spPr>
      </p:pic>
      <p:pic>
        <p:nvPicPr>
          <p:cNvPr id="6" name="Picture 5">
            <a:extLst>
              <a:ext uri="{FF2B5EF4-FFF2-40B4-BE49-F238E27FC236}">
                <a16:creationId xmlns:a16="http://schemas.microsoft.com/office/drawing/2014/main" id="{B25AEE4E-63C7-4ECD-8170-9261DB762A59}"/>
              </a:ext>
            </a:extLst>
          </p:cNvPr>
          <p:cNvPicPr>
            <a:picLocks noChangeAspect="1"/>
          </p:cNvPicPr>
          <p:nvPr/>
        </p:nvPicPr>
        <p:blipFill>
          <a:blip r:embed="rId3"/>
          <a:stretch>
            <a:fillRect/>
          </a:stretch>
        </p:blipFill>
        <p:spPr>
          <a:xfrm>
            <a:off x="8924476" y="3429000"/>
            <a:ext cx="2671975" cy="2671975"/>
          </a:xfrm>
          <a:prstGeom prst="rect">
            <a:avLst/>
          </a:prstGeom>
        </p:spPr>
      </p:pic>
    </p:spTree>
    <p:extLst>
      <p:ext uri="{BB962C8B-B14F-4D97-AF65-F5344CB8AC3E}">
        <p14:creationId xmlns:p14="http://schemas.microsoft.com/office/powerpoint/2010/main" val="358345629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{47C35398-46ED-4836-847D-B5D318D3ABAA}tf10001105</Template>
  <TotalTime>1568</TotalTime>
  <Words>1088</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Constantia</vt:lpstr>
      <vt:lpstr>Courier New</vt:lpstr>
      <vt:lpstr>Franklin Gothic Book</vt:lpstr>
      <vt:lpstr>Wingdings</vt:lpstr>
      <vt:lpstr>Crop</vt:lpstr>
      <vt:lpstr>PowerPoint Presentation</vt:lpstr>
      <vt:lpstr>PowerPoint Presentation</vt:lpstr>
      <vt:lpstr>Ring Styles  Men’s Large Men’s Medium Pre ‘72 Women’s Official Petite Dinner</vt:lpstr>
      <vt:lpstr>Metals and Finishes</vt:lpstr>
      <vt:lpstr>Stone Choices</vt:lpstr>
      <vt:lpstr>Encrusting  The Interlocking ND Logo can be encrusted on any ring with the exception of the Petite Style.  A smooth cut stone will accommodate a large or small ND.  A faceted stone will allow a small ND.  </vt:lpstr>
      <vt:lpstr>Panels</vt:lpstr>
      <vt:lpstr>Stone in Stone Options</vt:lpstr>
      <vt:lpstr>PowerPoint Presentation</vt:lpstr>
      <vt:lpstr>Women’s Rings</vt:lpstr>
      <vt:lpstr>Pendants</vt:lpstr>
      <vt:lpstr>Engraving</vt:lpstr>
      <vt:lpstr>Ring Sizing</vt:lpstr>
      <vt:lpstr>Ring Loss Protection Plans</vt:lpstr>
      <vt:lpstr>Frequently Asked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Fonda Anderson</dc:creator>
  <cp:lastModifiedBy>Fonda Reed</cp:lastModifiedBy>
  <cp:revision>14</cp:revision>
  <dcterms:created xsi:type="dcterms:W3CDTF">2021-07-13T13:27:48Z</dcterms:created>
  <dcterms:modified xsi:type="dcterms:W3CDTF">2022-08-26T09:00:38Z</dcterms:modified>
</cp:coreProperties>
</file>