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5"/>
  </p:notesMasterIdLst>
  <p:sldIdLst>
    <p:sldId id="256" r:id="rId2"/>
    <p:sldId id="258" r:id="rId3"/>
    <p:sldId id="259" r:id="rId4"/>
    <p:sldId id="271" r:id="rId5"/>
    <p:sldId id="265" r:id="rId6"/>
    <p:sldId id="286" r:id="rId7"/>
    <p:sldId id="297" r:id="rId8"/>
    <p:sldId id="257" r:id="rId9"/>
    <p:sldId id="288" r:id="rId10"/>
    <p:sldId id="289" r:id="rId11"/>
    <p:sldId id="262" r:id="rId12"/>
    <p:sldId id="261" r:id="rId13"/>
    <p:sldId id="298" r:id="rId14"/>
    <p:sldId id="290" r:id="rId15"/>
    <p:sldId id="299" r:id="rId16"/>
    <p:sldId id="263" r:id="rId17"/>
    <p:sldId id="291" r:id="rId18"/>
    <p:sldId id="292" r:id="rId19"/>
    <p:sldId id="293" r:id="rId20"/>
    <p:sldId id="294" r:id="rId21"/>
    <p:sldId id="267" r:id="rId22"/>
    <p:sldId id="295" r:id="rId23"/>
    <p:sldId id="264" r:id="rId24"/>
    <p:sldId id="300" r:id="rId25"/>
    <p:sldId id="312" r:id="rId26"/>
    <p:sldId id="301" r:id="rId27"/>
    <p:sldId id="302" r:id="rId28"/>
    <p:sldId id="303" r:id="rId29"/>
    <p:sldId id="304" r:id="rId30"/>
    <p:sldId id="305" r:id="rId31"/>
    <p:sldId id="308" r:id="rId32"/>
    <p:sldId id="307" r:id="rId33"/>
    <p:sldId id="310" r:id="rId34"/>
  </p:sldIdLst>
  <p:sldSz cx="9144000" cy="6858000" type="screen4x3"/>
  <p:notesSz cx="6858000" cy="9144000"/>
  <p:embeddedFontLst>
    <p:embeddedFont>
      <p:font typeface="Quicksand" panose="02000503000000000000" pitchFamily="2"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5F2"/>
    <a:srgbClr val="999FA9"/>
    <a:srgbClr val="206FA7"/>
    <a:srgbClr val="1D507B"/>
    <a:srgbClr val="39C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33F072-89D8-4398-AEA1-C537EBFAEA3A}">
  <a:tblStyle styleId="{0633F072-89D8-4398-AEA1-C537EBFAEA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686" y="96"/>
      </p:cViewPr>
      <p:guideLst/>
    </p:cSldViewPr>
  </p:slideViewPr>
  <p:notesTextViewPr>
    <p:cViewPr>
      <p:scale>
        <a:sx n="3" d="2"/>
        <a:sy n="3" d="2"/>
      </p:scale>
      <p:origin x="0" y="0"/>
    </p:cViewPr>
  </p:notesTextViewPr>
  <p:notesViewPr>
    <p:cSldViewPr snapToGrid="0">
      <p:cViewPr varScale="1">
        <p:scale>
          <a:sx n="86" d="100"/>
          <a:sy n="86"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rgbClr val="FFFF00"/>
                </a:solidFill>
                <a:latin typeface="Quicksand" panose="02000503000000000000" pitchFamily="2" charset="0"/>
              </a:rPr>
              <a:t>Portfolio</a:t>
            </a:r>
            <a:r>
              <a:rPr lang="en-US" sz="1600" baseline="0" dirty="0">
                <a:solidFill>
                  <a:srgbClr val="FFFF00"/>
                </a:solidFill>
                <a:latin typeface="Quicksand" panose="02000503000000000000" pitchFamily="2" charset="0"/>
              </a:rPr>
              <a:t> Diversity</a:t>
            </a:r>
            <a:endParaRPr lang="en-US" sz="1600" dirty="0">
              <a:solidFill>
                <a:srgbClr val="FFFF00"/>
              </a:solidFill>
              <a:latin typeface="Quicksand" panose="02000503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E9-43BD-B5A0-7B0DF759885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E9-43BD-B5A0-7B0DF759885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AE9-43BD-B5A0-7B0DF759885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E9-43BD-B5A0-7B0DF759885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AE9-43BD-B5A0-7B0DF759885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AE9-43BD-B5A0-7B0DF759885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2AE9-43BD-B5A0-7B0DF759885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2AE9-43BD-B5A0-7B0DF759885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2AE9-43BD-B5A0-7B0DF759885E}"/>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2AE9-43BD-B5A0-7B0DF759885E}"/>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2AE9-43BD-B5A0-7B0DF759885E}"/>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2AE9-43BD-B5A0-7B0DF759885E}"/>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2AE9-43BD-B5A0-7B0DF759885E}"/>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2AE9-43BD-B5A0-7B0DF759885E}"/>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2AE9-43BD-B5A0-7B0DF759885E}"/>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2AE9-43BD-B5A0-7B0DF759885E}"/>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2AE9-43BD-B5A0-7B0DF759885E}"/>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3-2AE9-43BD-B5A0-7B0DF759885E}"/>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5-2AE9-43BD-B5A0-7B0DF759885E}"/>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7-2AE9-43BD-B5A0-7B0DF759885E}"/>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2AE9-43BD-B5A0-7B0DF759885E}"/>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2AE9-43BD-B5A0-7B0DF759885E}"/>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2AE9-43BD-B5A0-7B0DF759885E}"/>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2AE9-43BD-B5A0-7B0DF759885E}"/>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2AE9-43BD-B5A0-7B0DF759885E}"/>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2AE9-43BD-B5A0-7B0DF759885E}"/>
              </c:ext>
            </c:extLst>
          </c:dPt>
          <c:dPt>
            <c:idx val="26"/>
            <c:bubble3D val="0"/>
            <c:spPr>
              <a:solidFill>
                <a:schemeClr val="accent3">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5-2AE9-43BD-B5A0-7B0DF759885E}"/>
              </c:ext>
            </c:extLst>
          </c:dPt>
          <c:dPt>
            <c:idx val="27"/>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7-2AE9-43BD-B5A0-7B0DF759885E}"/>
              </c:ext>
            </c:extLst>
          </c:dPt>
          <c:dPt>
            <c:idx val="28"/>
            <c:bubble3D val="0"/>
            <c:spPr>
              <a:solidFill>
                <a:schemeClr val="accent5">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9-2AE9-43BD-B5A0-7B0DF759885E}"/>
              </c:ext>
            </c:extLst>
          </c:dPt>
          <c:dPt>
            <c:idx val="29"/>
            <c:bubble3D val="0"/>
            <c:spPr>
              <a:solidFill>
                <a:schemeClr val="accent6">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B-2AE9-43BD-B5A0-7B0DF759885E}"/>
              </c:ext>
            </c:extLst>
          </c:dPt>
          <c:dPt>
            <c:idx val="30"/>
            <c:bubble3D val="0"/>
            <c:spPr>
              <a:solidFill>
                <a:schemeClr val="accent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D-2AE9-43BD-B5A0-7B0DF759885E}"/>
              </c:ext>
            </c:extLst>
          </c:dPt>
          <c:dPt>
            <c:idx val="31"/>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F-2AE9-43BD-B5A0-7B0DF759885E}"/>
              </c:ext>
            </c:extLst>
          </c:dPt>
          <c:dPt>
            <c:idx val="32"/>
            <c:bubble3D val="0"/>
            <c:spPr>
              <a:solidFill>
                <a:schemeClr val="accent3">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1-2AE9-43BD-B5A0-7B0DF759885E}"/>
              </c:ext>
            </c:extLst>
          </c:dPt>
          <c:dPt>
            <c:idx val="33"/>
            <c:bubble3D val="0"/>
            <c:spPr>
              <a:solidFill>
                <a:schemeClr val="accent4">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3-2AE9-43BD-B5A0-7B0DF759885E}"/>
              </c:ext>
            </c:extLst>
          </c:dPt>
          <c:dPt>
            <c:idx val="34"/>
            <c:bubble3D val="0"/>
            <c:spPr>
              <a:solidFill>
                <a:schemeClr val="accent5">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5-2AE9-43BD-B5A0-7B0DF759885E}"/>
              </c:ext>
            </c:extLst>
          </c:dPt>
          <c:dPt>
            <c:idx val="35"/>
            <c:bubble3D val="0"/>
            <c:spPr>
              <a:solidFill>
                <a:schemeClr val="accent6">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7-2AE9-43BD-B5A0-7B0DF759885E}"/>
              </c:ext>
            </c:extLst>
          </c:dPt>
          <c:dPt>
            <c:idx val="36"/>
            <c:bubble3D val="0"/>
            <c:spPr>
              <a:solidFill>
                <a:schemeClr val="accent1">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9-2AE9-43BD-B5A0-7B0DF759885E}"/>
              </c:ext>
            </c:extLst>
          </c:dPt>
          <c:dPt>
            <c:idx val="37"/>
            <c:bubble3D val="0"/>
            <c:spPr>
              <a:solidFill>
                <a:schemeClr val="accent2">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B-2AE9-43BD-B5A0-7B0DF759885E}"/>
              </c:ext>
            </c:extLst>
          </c:dPt>
          <c:dPt>
            <c:idx val="38"/>
            <c:bubble3D val="0"/>
            <c:spPr>
              <a:solidFill>
                <a:schemeClr val="accent3">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D-2AE9-43BD-B5A0-7B0DF759885E}"/>
              </c:ext>
            </c:extLst>
          </c:dPt>
          <c:dPt>
            <c:idx val="39"/>
            <c:bubble3D val="0"/>
            <c:spPr>
              <a:solidFill>
                <a:schemeClr val="accent4">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2AE9-43BD-B5A0-7B0DF759885E}"/>
              </c:ext>
            </c:extLst>
          </c:dPt>
          <c:dPt>
            <c:idx val="40"/>
            <c:bubble3D val="0"/>
            <c:spPr>
              <a:solidFill>
                <a:schemeClr val="accent5">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1-2AE9-43BD-B5A0-7B0DF759885E}"/>
              </c:ext>
            </c:extLst>
          </c:dPt>
          <c:dPt>
            <c:idx val="41"/>
            <c:bubble3D val="0"/>
            <c:spPr>
              <a:solidFill>
                <a:schemeClr val="accent6">
                  <a:lumMod val="70000"/>
                  <a:lumOff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3-2AE9-43BD-B5A0-7B0DF759885E}"/>
              </c:ext>
            </c:extLst>
          </c:dPt>
          <c:dPt>
            <c:idx val="42"/>
            <c:bubble3D val="0"/>
            <c:spPr>
              <a:solidFill>
                <a:schemeClr val="accent1">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5-2AE9-43BD-B5A0-7B0DF759885E}"/>
              </c:ext>
            </c:extLst>
          </c:dPt>
          <c:dPt>
            <c:idx val="43"/>
            <c:bubble3D val="0"/>
            <c:spPr>
              <a:solidFill>
                <a:schemeClr val="accent2">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7-2AE9-43BD-B5A0-7B0DF759885E}"/>
              </c:ext>
            </c:extLst>
          </c:dPt>
          <c:dPt>
            <c:idx val="44"/>
            <c:bubble3D val="0"/>
            <c:spPr>
              <a:solidFill>
                <a:schemeClr val="accent3">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9-2AE9-43BD-B5A0-7B0DF759885E}"/>
              </c:ext>
            </c:extLst>
          </c:dPt>
          <c:dPt>
            <c:idx val="45"/>
            <c:bubble3D val="0"/>
            <c:spPr>
              <a:solidFill>
                <a:schemeClr val="accent4">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B-2AE9-43BD-B5A0-7B0DF759885E}"/>
              </c:ext>
            </c:extLst>
          </c:dPt>
          <c:dPt>
            <c:idx val="46"/>
            <c:bubble3D val="0"/>
            <c:spPr>
              <a:solidFill>
                <a:schemeClr val="accent5">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D-2AE9-43BD-B5A0-7B0DF759885E}"/>
              </c:ext>
            </c:extLst>
          </c:dPt>
          <c:dPt>
            <c:idx val="47"/>
            <c:bubble3D val="0"/>
            <c:spPr>
              <a:solidFill>
                <a:schemeClr val="accent6">
                  <a:lumMod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F-2AE9-43BD-B5A0-7B0DF759885E}"/>
              </c:ext>
            </c:extLst>
          </c:dPt>
          <c:dPt>
            <c:idx val="48"/>
            <c:bubble3D val="0"/>
            <c:spPr>
              <a:solidFill>
                <a:schemeClr val="accent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1-2AE9-43BD-B5A0-7B0DF759885E}"/>
              </c:ext>
            </c:extLst>
          </c:dPt>
          <c:dPt>
            <c:idx val="49"/>
            <c:bubble3D val="0"/>
            <c:spPr>
              <a:solidFill>
                <a:schemeClr val="accent2">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3-2AE9-43BD-B5A0-7B0DF759885E}"/>
              </c:ext>
            </c:extLst>
          </c:dPt>
          <c:cat>
            <c:strRef>
              <c:f>Sheet1!$A$2:$A$51</c:f>
              <c:strCache>
                <c:ptCount val="4"/>
                <c:pt idx="0">
                  <c:v>1st Qtr</c:v>
                </c:pt>
                <c:pt idx="1">
                  <c:v>2nd Qtr</c:v>
                </c:pt>
                <c:pt idx="2">
                  <c:v>3rd Qtr</c:v>
                </c:pt>
                <c:pt idx="3">
                  <c:v>4th Qtr</c:v>
                </c:pt>
              </c:strCache>
            </c:strRef>
          </c:cat>
          <c:val>
            <c:numRef>
              <c:f>Sheet1!$B$2:$B$51</c:f>
              <c:numCache>
                <c:formatCode>General</c:formatCode>
                <c:ptCount val="5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Cache>
            </c:numRef>
          </c:val>
          <c:extLst>
            <c:ext xmlns:c16="http://schemas.microsoft.com/office/drawing/2014/chart" uri="{C3380CC4-5D6E-409C-BE32-E72D297353CC}">
              <c16:uniqueId val="{00000064-2AE9-43BD-B5A0-7B0DF759885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9F39D-1C78-42D9-9206-D8755CC77D6B}" type="doc">
      <dgm:prSet loTypeId="urn:microsoft.com/office/officeart/2005/8/layout/pyramid1" loCatId="pyramid" qsTypeId="urn:microsoft.com/office/officeart/2005/8/quickstyle/3d4" qsCatId="3D" csTypeId="urn:microsoft.com/office/officeart/2005/8/colors/accent2_3" csCatId="accent2" phldr="1"/>
      <dgm:spPr/>
    </dgm:pt>
    <dgm:pt modelId="{F31A6CAD-374E-4F76-AFE1-BBC85E7C1E7B}">
      <dgm:prSet phldrT="[Text]" custT="1"/>
      <dgm:spPr/>
      <dgm:t>
        <a:bodyPr/>
        <a:lstStyle/>
        <a:p>
          <a:r>
            <a:rPr lang="en-US" sz="1050" dirty="0">
              <a:latin typeface="Quicksand" panose="02000503000000000000" pitchFamily="2" charset="0"/>
            </a:rPr>
            <a:t>Step 3</a:t>
          </a:r>
        </a:p>
      </dgm:t>
    </dgm:pt>
    <dgm:pt modelId="{77AB0480-C3BF-4DC8-BB0C-66FC4E4C74E8}" type="parTrans" cxnId="{FE4246C4-268D-4C91-8830-054D4528C90A}">
      <dgm:prSet/>
      <dgm:spPr/>
      <dgm:t>
        <a:bodyPr/>
        <a:lstStyle/>
        <a:p>
          <a:endParaRPr lang="en-US" sz="1800">
            <a:solidFill>
              <a:srgbClr val="FFFF00"/>
            </a:solidFill>
          </a:endParaRPr>
        </a:p>
      </dgm:t>
    </dgm:pt>
    <dgm:pt modelId="{3D7D88DD-5AD3-4E34-BDC2-E53F3361E543}" type="sibTrans" cxnId="{FE4246C4-268D-4C91-8830-054D4528C90A}">
      <dgm:prSet/>
      <dgm:spPr/>
      <dgm:t>
        <a:bodyPr/>
        <a:lstStyle/>
        <a:p>
          <a:endParaRPr lang="en-US" sz="1800">
            <a:solidFill>
              <a:srgbClr val="FFFF00"/>
            </a:solidFill>
          </a:endParaRPr>
        </a:p>
      </dgm:t>
    </dgm:pt>
    <dgm:pt modelId="{61F8F1D1-6311-4805-A3A3-7A67082A9FB7}">
      <dgm:prSet phldrT="[Text]" custT="1"/>
      <dgm:spPr/>
      <dgm:t>
        <a:bodyPr/>
        <a:lstStyle/>
        <a:p>
          <a:r>
            <a:rPr lang="en-US" sz="1800" dirty="0">
              <a:latin typeface="Quicksand" panose="02000503000000000000" pitchFamily="2" charset="0"/>
            </a:rPr>
            <a:t>Step 2</a:t>
          </a:r>
        </a:p>
      </dgm:t>
    </dgm:pt>
    <dgm:pt modelId="{3742106A-3AA9-4296-9BF7-B82D5F5F5ADF}" type="parTrans" cxnId="{B28DFAE8-26A0-4D61-A9CC-128060DAD147}">
      <dgm:prSet/>
      <dgm:spPr/>
      <dgm:t>
        <a:bodyPr/>
        <a:lstStyle/>
        <a:p>
          <a:endParaRPr lang="en-US" sz="1800">
            <a:solidFill>
              <a:srgbClr val="FFFF00"/>
            </a:solidFill>
          </a:endParaRPr>
        </a:p>
      </dgm:t>
    </dgm:pt>
    <dgm:pt modelId="{FE475A26-9AF3-42C2-BD78-1C22C778125D}" type="sibTrans" cxnId="{B28DFAE8-26A0-4D61-A9CC-128060DAD147}">
      <dgm:prSet/>
      <dgm:spPr/>
      <dgm:t>
        <a:bodyPr/>
        <a:lstStyle/>
        <a:p>
          <a:endParaRPr lang="en-US" sz="1800">
            <a:solidFill>
              <a:srgbClr val="FFFF00"/>
            </a:solidFill>
          </a:endParaRPr>
        </a:p>
      </dgm:t>
    </dgm:pt>
    <dgm:pt modelId="{95CCD7CF-CD8C-4D8D-93EB-F4776B2F4E15}">
      <dgm:prSet phldrT="[Text]" custT="1"/>
      <dgm:spPr/>
      <dgm:t>
        <a:bodyPr/>
        <a:lstStyle/>
        <a:p>
          <a:r>
            <a:rPr lang="en-US" sz="2800" dirty="0">
              <a:solidFill>
                <a:schemeClr val="tx1"/>
              </a:solidFill>
              <a:latin typeface="Quicksand" panose="02000503000000000000" pitchFamily="2" charset="0"/>
            </a:rPr>
            <a:t>Step 1</a:t>
          </a:r>
        </a:p>
      </dgm:t>
    </dgm:pt>
    <dgm:pt modelId="{48FCC7C5-FDE4-4275-887E-4CE7577F3DE2}" type="parTrans" cxnId="{C33833F9-0134-4742-9256-2F22E2DCA77E}">
      <dgm:prSet/>
      <dgm:spPr/>
      <dgm:t>
        <a:bodyPr/>
        <a:lstStyle/>
        <a:p>
          <a:endParaRPr lang="en-US" sz="1800">
            <a:solidFill>
              <a:srgbClr val="FFFF00"/>
            </a:solidFill>
          </a:endParaRPr>
        </a:p>
      </dgm:t>
    </dgm:pt>
    <dgm:pt modelId="{4A4527BA-2D62-4FA6-8226-1F730955168D}" type="sibTrans" cxnId="{C33833F9-0134-4742-9256-2F22E2DCA77E}">
      <dgm:prSet/>
      <dgm:spPr/>
      <dgm:t>
        <a:bodyPr/>
        <a:lstStyle/>
        <a:p>
          <a:endParaRPr lang="en-US" sz="1800">
            <a:solidFill>
              <a:srgbClr val="FFFF00"/>
            </a:solidFill>
          </a:endParaRPr>
        </a:p>
      </dgm:t>
    </dgm:pt>
    <dgm:pt modelId="{7847322C-70EE-4C66-9549-4C0DF053C37B}" type="pres">
      <dgm:prSet presAssocID="{4CA9F39D-1C78-42D9-9206-D8755CC77D6B}" presName="Name0" presStyleCnt="0">
        <dgm:presLayoutVars>
          <dgm:dir/>
          <dgm:animLvl val="lvl"/>
          <dgm:resizeHandles val="exact"/>
        </dgm:presLayoutVars>
      </dgm:prSet>
      <dgm:spPr/>
    </dgm:pt>
    <dgm:pt modelId="{DB826A83-92F0-4066-8C0E-8ACA58792A12}" type="pres">
      <dgm:prSet presAssocID="{F31A6CAD-374E-4F76-AFE1-BBC85E7C1E7B}" presName="Name8" presStyleCnt="0"/>
      <dgm:spPr/>
    </dgm:pt>
    <dgm:pt modelId="{2ACA17BE-4899-421D-B9A5-DA8BCFDDA3E3}" type="pres">
      <dgm:prSet presAssocID="{F31A6CAD-374E-4F76-AFE1-BBC85E7C1E7B}" presName="level" presStyleLbl="node1" presStyleIdx="0" presStyleCnt="3">
        <dgm:presLayoutVars>
          <dgm:chMax val="1"/>
          <dgm:bulletEnabled val="1"/>
        </dgm:presLayoutVars>
      </dgm:prSet>
      <dgm:spPr/>
    </dgm:pt>
    <dgm:pt modelId="{0684746A-CCC1-4CAA-8766-564120D0213F}" type="pres">
      <dgm:prSet presAssocID="{F31A6CAD-374E-4F76-AFE1-BBC85E7C1E7B}" presName="levelTx" presStyleLbl="revTx" presStyleIdx="0" presStyleCnt="0">
        <dgm:presLayoutVars>
          <dgm:chMax val="1"/>
          <dgm:bulletEnabled val="1"/>
        </dgm:presLayoutVars>
      </dgm:prSet>
      <dgm:spPr/>
    </dgm:pt>
    <dgm:pt modelId="{7B41A891-4863-4EC9-91DD-45A5C41606A0}" type="pres">
      <dgm:prSet presAssocID="{61F8F1D1-6311-4805-A3A3-7A67082A9FB7}" presName="Name8" presStyleCnt="0"/>
      <dgm:spPr/>
    </dgm:pt>
    <dgm:pt modelId="{82A303DE-125C-4A5C-9A12-135C5A74B6A9}" type="pres">
      <dgm:prSet presAssocID="{61F8F1D1-6311-4805-A3A3-7A67082A9FB7}" presName="level" presStyleLbl="node1" presStyleIdx="1" presStyleCnt="3">
        <dgm:presLayoutVars>
          <dgm:chMax val="1"/>
          <dgm:bulletEnabled val="1"/>
        </dgm:presLayoutVars>
      </dgm:prSet>
      <dgm:spPr/>
    </dgm:pt>
    <dgm:pt modelId="{8D955DDE-95D3-4918-92B7-68A072A16E31}" type="pres">
      <dgm:prSet presAssocID="{61F8F1D1-6311-4805-A3A3-7A67082A9FB7}" presName="levelTx" presStyleLbl="revTx" presStyleIdx="0" presStyleCnt="0">
        <dgm:presLayoutVars>
          <dgm:chMax val="1"/>
          <dgm:bulletEnabled val="1"/>
        </dgm:presLayoutVars>
      </dgm:prSet>
      <dgm:spPr/>
    </dgm:pt>
    <dgm:pt modelId="{3855B604-F8DF-4E8D-95B0-7CCDA3C92D5D}" type="pres">
      <dgm:prSet presAssocID="{95CCD7CF-CD8C-4D8D-93EB-F4776B2F4E15}" presName="Name8" presStyleCnt="0"/>
      <dgm:spPr/>
    </dgm:pt>
    <dgm:pt modelId="{4EBF7CA4-6C14-46A6-AA52-9E7EB3F2D678}" type="pres">
      <dgm:prSet presAssocID="{95CCD7CF-CD8C-4D8D-93EB-F4776B2F4E15}" presName="level" presStyleLbl="node1" presStyleIdx="2" presStyleCnt="3" custLinFactNeighborX="-9695" custLinFactNeighborY="0">
        <dgm:presLayoutVars>
          <dgm:chMax val="1"/>
          <dgm:bulletEnabled val="1"/>
        </dgm:presLayoutVars>
      </dgm:prSet>
      <dgm:spPr/>
    </dgm:pt>
    <dgm:pt modelId="{9A4CA8F3-7097-4078-9ED2-3B907BF20D32}" type="pres">
      <dgm:prSet presAssocID="{95CCD7CF-CD8C-4D8D-93EB-F4776B2F4E15}" presName="levelTx" presStyleLbl="revTx" presStyleIdx="0" presStyleCnt="0">
        <dgm:presLayoutVars>
          <dgm:chMax val="1"/>
          <dgm:bulletEnabled val="1"/>
        </dgm:presLayoutVars>
      </dgm:prSet>
      <dgm:spPr/>
    </dgm:pt>
  </dgm:ptLst>
  <dgm:cxnLst>
    <dgm:cxn modelId="{5A6FEE05-EBF6-4D32-9DD6-00B7B0D438BC}" type="presOf" srcId="{F31A6CAD-374E-4F76-AFE1-BBC85E7C1E7B}" destId="{0684746A-CCC1-4CAA-8766-564120D0213F}" srcOrd="1" destOrd="0" presId="urn:microsoft.com/office/officeart/2005/8/layout/pyramid1"/>
    <dgm:cxn modelId="{86279B28-15D1-4C25-B8A6-9585C0DD04C6}" type="presOf" srcId="{95CCD7CF-CD8C-4D8D-93EB-F4776B2F4E15}" destId="{4EBF7CA4-6C14-46A6-AA52-9E7EB3F2D678}" srcOrd="0" destOrd="0" presId="urn:microsoft.com/office/officeart/2005/8/layout/pyramid1"/>
    <dgm:cxn modelId="{9269D75E-47A6-4986-B60D-B4C1C694C9CD}" type="presOf" srcId="{61F8F1D1-6311-4805-A3A3-7A67082A9FB7}" destId="{8D955DDE-95D3-4918-92B7-68A072A16E31}" srcOrd="1" destOrd="0" presId="urn:microsoft.com/office/officeart/2005/8/layout/pyramid1"/>
    <dgm:cxn modelId="{D75D1D51-C904-4970-B4D1-C7F78C74BA3E}" type="presOf" srcId="{4CA9F39D-1C78-42D9-9206-D8755CC77D6B}" destId="{7847322C-70EE-4C66-9549-4C0DF053C37B}" srcOrd="0" destOrd="0" presId="urn:microsoft.com/office/officeart/2005/8/layout/pyramid1"/>
    <dgm:cxn modelId="{9BF57C52-2514-4A0F-A451-F819EAD0CCA8}" type="presOf" srcId="{61F8F1D1-6311-4805-A3A3-7A67082A9FB7}" destId="{82A303DE-125C-4A5C-9A12-135C5A74B6A9}" srcOrd="0" destOrd="0" presId="urn:microsoft.com/office/officeart/2005/8/layout/pyramid1"/>
    <dgm:cxn modelId="{FE4246C4-268D-4C91-8830-054D4528C90A}" srcId="{4CA9F39D-1C78-42D9-9206-D8755CC77D6B}" destId="{F31A6CAD-374E-4F76-AFE1-BBC85E7C1E7B}" srcOrd="0" destOrd="0" parTransId="{77AB0480-C3BF-4DC8-BB0C-66FC4E4C74E8}" sibTransId="{3D7D88DD-5AD3-4E34-BDC2-E53F3361E543}"/>
    <dgm:cxn modelId="{8AFB87CB-F1BE-40BD-BBD1-F82786C46EE7}" type="presOf" srcId="{95CCD7CF-CD8C-4D8D-93EB-F4776B2F4E15}" destId="{9A4CA8F3-7097-4078-9ED2-3B907BF20D32}" srcOrd="1" destOrd="0" presId="urn:microsoft.com/office/officeart/2005/8/layout/pyramid1"/>
    <dgm:cxn modelId="{8835F7D1-A8EF-4F3D-9126-A1019D7738D7}" type="presOf" srcId="{F31A6CAD-374E-4F76-AFE1-BBC85E7C1E7B}" destId="{2ACA17BE-4899-421D-B9A5-DA8BCFDDA3E3}" srcOrd="0" destOrd="0" presId="urn:microsoft.com/office/officeart/2005/8/layout/pyramid1"/>
    <dgm:cxn modelId="{B28DFAE8-26A0-4D61-A9CC-128060DAD147}" srcId="{4CA9F39D-1C78-42D9-9206-D8755CC77D6B}" destId="{61F8F1D1-6311-4805-A3A3-7A67082A9FB7}" srcOrd="1" destOrd="0" parTransId="{3742106A-3AA9-4296-9BF7-B82D5F5F5ADF}" sibTransId="{FE475A26-9AF3-42C2-BD78-1C22C778125D}"/>
    <dgm:cxn modelId="{C33833F9-0134-4742-9256-2F22E2DCA77E}" srcId="{4CA9F39D-1C78-42D9-9206-D8755CC77D6B}" destId="{95CCD7CF-CD8C-4D8D-93EB-F4776B2F4E15}" srcOrd="2" destOrd="0" parTransId="{48FCC7C5-FDE4-4275-887E-4CE7577F3DE2}" sibTransId="{4A4527BA-2D62-4FA6-8226-1F730955168D}"/>
    <dgm:cxn modelId="{E4ECF856-7BF1-4635-B4D9-B9BE636F72AF}" type="presParOf" srcId="{7847322C-70EE-4C66-9549-4C0DF053C37B}" destId="{DB826A83-92F0-4066-8C0E-8ACA58792A12}" srcOrd="0" destOrd="0" presId="urn:microsoft.com/office/officeart/2005/8/layout/pyramid1"/>
    <dgm:cxn modelId="{0D5EA381-DCDF-4F05-B604-6C1881801A81}" type="presParOf" srcId="{DB826A83-92F0-4066-8C0E-8ACA58792A12}" destId="{2ACA17BE-4899-421D-B9A5-DA8BCFDDA3E3}" srcOrd="0" destOrd="0" presId="urn:microsoft.com/office/officeart/2005/8/layout/pyramid1"/>
    <dgm:cxn modelId="{3F8BB284-27B3-42A1-933E-5009A055852B}" type="presParOf" srcId="{DB826A83-92F0-4066-8C0E-8ACA58792A12}" destId="{0684746A-CCC1-4CAA-8766-564120D0213F}" srcOrd="1" destOrd="0" presId="urn:microsoft.com/office/officeart/2005/8/layout/pyramid1"/>
    <dgm:cxn modelId="{5AA9D0B6-A238-49F7-B6F9-C56D996C6A31}" type="presParOf" srcId="{7847322C-70EE-4C66-9549-4C0DF053C37B}" destId="{7B41A891-4863-4EC9-91DD-45A5C41606A0}" srcOrd="1" destOrd="0" presId="urn:microsoft.com/office/officeart/2005/8/layout/pyramid1"/>
    <dgm:cxn modelId="{DD9DFDFB-4BC6-4B34-AB5E-7F3A64EB7F0B}" type="presParOf" srcId="{7B41A891-4863-4EC9-91DD-45A5C41606A0}" destId="{82A303DE-125C-4A5C-9A12-135C5A74B6A9}" srcOrd="0" destOrd="0" presId="urn:microsoft.com/office/officeart/2005/8/layout/pyramid1"/>
    <dgm:cxn modelId="{FAC77950-2838-44A9-9A41-DDCB57DFBBA2}" type="presParOf" srcId="{7B41A891-4863-4EC9-91DD-45A5C41606A0}" destId="{8D955DDE-95D3-4918-92B7-68A072A16E31}" srcOrd="1" destOrd="0" presId="urn:microsoft.com/office/officeart/2005/8/layout/pyramid1"/>
    <dgm:cxn modelId="{7DE3F338-ABBD-41A1-B94C-BF91569B78F6}" type="presParOf" srcId="{7847322C-70EE-4C66-9549-4C0DF053C37B}" destId="{3855B604-F8DF-4E8D-95B0-7CCDA3C92D5D}" srcOrd="2" destOrd="0" presId="urn:microsoft.com/office/officeart/2005/8/layout/pyramid1"/>
    <dgm:cxn modelId="{C4E73C34-B7A6-40C2-A561-EC7D15BC195A}" type="presParOf" srcId="{3855B604-F8DF-4E8D-95B0-7CCDA3C92D5D}" destId="{4EBF7CA4-6C14-46A6-AA52-9E7EB3F2D678}" srcOrd="0" destOrd="0" presId="urn:microsoft.com/office/officeart/2005/8/layout/pyramid1"/>
    <dgm:cxn modelId="{C3A64D9F-5305-402E-9A92-EDBBB1324AD3}" type="presParOf" srcId="{3855B604-F8DF-4E8D-95B0-7CCDA3C92D5D}" destId="{9A4CA8F3-7097-4078-9ED2-3B907BF20D3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17BE-4899-421D-B9A5-DA8BCFDDA3E3}">
      <dsp:nvSpPr>
        <dsp:cNvPr id="0" name=""/>
        <dsp:cNvSpPr/>
      </dsp:nvSpPr>
      <dsp:spPr>
        <a:xfrm>
          <a:off x="1047931" y="0"/>
          <a:ext cx="1047931" cy="546810"/>
        </a:xfrm>
        <a:prstGeom prst="trapezoid">
          <a:avLst>
            <a:gd name="adj" fmla="val 95822"/>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Quicksand" panose="02000503000000000000" pitchFamily="2" charset="0"/>
            </a:rPr>
            <a:t>Step 3</a:t>
          </a:r>
        </a:p>
      </dsp:txBody>
      <dsp:txXfrm>
        <a:off x="1047931" y="0"/>
        <a:ext cx="1047931" cy="546810"/>
      </dsp:txXfrm>
    </dsp:sp>
    <dsp:sp modelId="{82A303DE-125C-4A5C-9A12-135C5A74B6A9}">
      <dsp:nvSpPr>
        <dsp:cNvPr id="0" name=""/>
        <dsp:cNvSpPr/>
      </dsp:nvSpPr>
      <dsp:spPr>
        <a:xfrm>
          <a:off x="523965" y="546810"/>
          <a:ext cx="2095863" cy="546810"/>
        </a:xfrm>
        <a:prstGeom prst="trapezoid">
          <a:avLst>
            <a:gd name="adj" fmla="val 95822"/>
          </a:avLst>
        </a:prstGeom>
        <a:solidFill>
          <a:schemeClr val="accent2">
            <a:shade val="80000"/>
            <a:hueOff val="-190777"/>
            <a:satOff val="-311"/>
            <a:lumOff val="134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Quicksand" panose="02000503000000000000" pitchFamily="2" charset="0"/>
            </a:rPr>
            <a:t>Step 2</a:t>
          </a:r>
        </a:p>
      </dsp:txBody>
      <dsp:txXfrm>
        <a:off x="890741" y="546810"/>
        <a:ext cx="1362311" cy="546810"/>
      </dsp:txXfrm>
    </dsp:sp>
    <dsp:sp modelId="{4EBF7CA4-6C14-46A6-AA52-9E7EB3F2D678}">
      <dsp:nvSpPr>
        <dsp:cNvPr id="0" name=""/>
        <dsp:cNvSpPr/>
      </dsp:nvSpPr>
      <dsp:spPr>
        <a:xfrm>
          <a:off x="0" y="1093621"/>
          <a:ext cx="3143795" cy="546810"/>
        </a:xfrm>
        <a:prstGeom prst="trapezoid">
          <a:avLst>
            <a:gd name="adj" fmla="val 95822"/>
          </a:avLst>
        </a:prstGeom>
        <a:solidFill>
          <a:schemeClr val="accent2">
            <a:shade val="80000"/>
            <a:hueOff val="-381555"/>
            <a:satOff val="-622"/>
            <a:lumOff val="269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Quicksand" panose="02000503000000000000" pitchFamily="2" charset="0"/>
            </a:rPr>
            <a:t>Step 1</a:t>
          </a:r>
        </a:p>
      </dsp:txBody>
      <dsp:txXfrm>
        <a:off x="550164" y="1093621"/>
        <a:ext cx="2043466" cy="5468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539658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Thanks to Dave, the students, and Texas Lutheran for having me.</a:t>
            </a:r>
          </a:p>
          <a:p>
            <a:pPr lvl="0">
              <a:spcBef>
                <a:spcPts val="0"/>
              </a:spcBef>
              <a:buNone/>
            </a:pPr>
            <a:endParaRPr lang="en-US" dirty="0"/>
          </a:p>
          <a:p>
            <a:pPr lvl="0">
              <a:spcBef>
                <a:spcPts val="0"/>
              </a:spcBef>
              <a:buNone/>
            </a:pPr>
            <a:r>
              <a:rPr lang="en-US" dirty="0"/>
              <a:t>Quick question: who here knows what investors mean when they talk about Moats?</a:t>
            </a:r>
          </a:p>
          <a:p>
            <a:pPr lvl="0">
              <a:spcBef>
                <a:spcPts val="0"/>
              </a:spcBef>
              <a:buNone/>
            </a:pPr>
            <a:endParaRPr lang="en-US" dirty="0"/>
          </a:p>
          <a:p>
            <a:pPr lvl="0">
              <a:spcBef>
                <a:spcPts val="0"/>
              </a:spcBef>
              <a:buNone/>
            </a:pPr>
            <a:r>
              <a:rPr lang="en-US" dirty="0"/>
              <a:t>We hopefully all understand why its important to talk about competitive advantage in the context of a business. But for those of you who want to make a career of stock picking, as I have, its important to understand how you can create competitive advantages for a firm and for an investment process.</a:t>
            </a:r>
          </a:p>
          <a:p>
            <a:pPr lvl="0">
              <a:spcBef>
                <a:spcPts val="0"/>
              </a:spcBef>
              <a:buNone/>
            </a:pPr>
            <a:endParaRPr lang="en-US" dirty="0"/>
          </a:p>
          <a:p>
            <a:pPr lvl="0">
              <a:spcBef>
                <a:spcPts val="0"/>
              </a:spcBef>
              <a:buNone/>
            </a:pPr>
            <a:r>
              <a:rPr lang="en-US" dirty="0"/>
              <a:t>So I’m going to talk today about how an investment manager can create a competitive advantage in an investment process. One that is difficult to replicate, and one that creates returns above a benchmark index over extended periods.</a:t>
            </a:r>
          </a:p>
          <a:p>
            <a:pPr lvl="0">
              <a:spcBef>
                <a:spcPts val="0"/>
              </a:spcBef>
              <a:buNone/>
            </a:pPr>
            <a:endParaRPr dirty="0"/>
          </a:p>
        </p:txBody>
      </p:sp>
    </p:spTree>
    <p:extLst>
      <p:ext uri="{BB962C8B-B14F-4D97-AF65-F5344CB8AC3E}">
        <p14:creationId xmlns:p14="http://schemas.microsoft.com/office/powerpoint/2010/main" val="299158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 have opted to avoid the easy path in our firm.</a:t>
            </a:r>
          </a:p>
          <a:p>
            <a:pPr lvl="0">
              <a:spcBef>
                <a:spcPts val="0"/>
              </a:spcBef>
              <a:buNone/>
            </a:pPr>
            <a:endParaRPr lang="en-US" dirty="0"/>
          </a:p>
          <a:p>
            <a:pPr lvl="0">
              <a:spcBef>
                <a:spcPts val="0"/>
              </a:spcBef>
              <a:buNone/>
            </a:pPr>
            <a:r>
              <a:rPr lang="en-US" dirty="0"/>
              <a:t>Our concentration runs counter to our economic incentives. If we were concerned primarily with our own profitability, we would diversify, gather more assets in our existing strategies that are closed and have good performance, and earn more management fees. But we feel strongly that this path would jeopardize our potential for outperformance.</a:t>
            </a:r>
          </a:p>
          <a:p>
            <a:pPr lvl="0">
              <a:spcBef>
                <a:spcPts val="0"/>
              </a:spcBef>
              <a:buNone/>
            </a:pPr>
            <a:endParaRPr lang="en-US" dirty="0"/>
          </a:p>
          <a:p>
            <a:pPr lvl="0">
              <a:spcBef>
                <a:spcPts val="0"/>
              </a:spcBef>
              <a:buNone/>
            </a:pPr>
            <a:r>
              <a:rPr lang="en-US" dirty="0"/>
              <a:t>Furthermore, by choosing to follow an investment process that is primarily qualitative in nature, we can’t take computer screening shortcuts, we can’t trade our ideas with friends or accept ideas from the sell side, and we have to do our own hard work.</a:t>
            </a:r>
            <a:endParaRPr dirty="0"/>
          </a:p>
        </p:txBody>
      </p:sp>
    </p:spTree>
    <p:extLst>
      <p:ext uri="{BB962C8B-B14F-4D97-AF65-F5344CB8AC3E}">
        <p14:creationId xmlns:p14="http://schemas.microsoft.com/office/powerpoint/2010/main" val="177420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OK – so we talked at a high level about our firm, lets now get into the meat of the presentation. How do we structure an investment process that is hard for other investors to replicate.</a:t>
            </a:r>
          </a:p>
          <a:p>
            <a:pPr lvl="0">
              <a:spcBef>
                <a:spcPts val="0"/>
              </a:spcBef>
              <a:buNone/>
            </a:pPr>
            <a:endParaRPr dirty="0"/>
          </a:p>
        </p:txBody>
      </p:sp>
    </p:spTree>
    <p:extLst>
      <p:ext uri="{BB962C8B-B14F-4D97-AF65-F5344CB8AC3E}">
        <p14:creationId xmlns:p14="http://schemas.microsoft.com/office/powerpoint/2010/main" val="398300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Well, lets start by inverting the exercise.</a:t>
            </a:r>
          </a:p>
          <a:p>
            <a:pPr lvl="0">
              <a:spcBef>
                <a:spcPts val="0"/>
              </a:spcBef>
              <a:buNone/>
            </a:pPr>
            <a:endParaRPr lang="en-US" dirty="0"/>
          </a:p>
          <a:p>
            <a:pPr lvl="0">
              <a:spcBef>
                <a:spcPts val="0"/>
              </a:spcBef>
              <a:buNone/>
            </a:pPr>
            <a:r>
              <a:rPr lang="en-US" dirty="0"/>
              <a:t>How would we build an investment process that was totally average and destined for mediocrity?</a:t>
            </a:r>
          </a:p>
          <a:p>
            <a:pPr lvl="0">
              <a:spcBef>
                <a:spcPts val="0"/>
              </a:spcBef>
              <a:buNone/>
            </a:pPr>
            <a:endParaRPr lang="en-US" dirty="0"/>
          </a:p>
          <a:p>
            <a:pPr lvl="0">
              <a:spcBef>
                <a:spcPts val="0"/>
              </a:spcBef>
              <a:buNone/>
            </a:pPr>
            <a:r>
              <a:rPr lang="en-US" dirty="0"/>
              <a:t>We would make it</a:t>
            </a:r>
          </a:p>
          <a:p>
            <a:pPr lvl="0">
              <a:spcBef>
                <a:spcPts val="0"/>
              </a:spcBef>
              <a:buNone/>
            </a:pPr>
            <a:endParaRPr lang="en-US" dirty="0"/>
          </a:p>
          <a:p>
            <a:pPr lvl="0">
              <a:spcBef>
                <a:spcPts val="0"/>
              </a:spcBef>
              <a:buNone/>
            </a:pPr>
            <a:r>
              <a:rPr lang="en-US" dirty="0"/>
              <a:t>EASY TO EXECUTE</a:t>
            </a:r>
          </a:p>
          <a:p>
            <a:pPr lvl="0">
              <a:spcBef>
                <a:spcPts val="0"/>
              </a:spcBef>
              <a:buNone/>
            </a:pPr>
            <a:endParaRPr lang="en-US" dirty="0"/>
          </a:p>
          <a:p>
            <a:pPr lvl="0">
              <a:spcBef>
                <a:spcPts val="0"/>
              </a:spcBef>
              <a:buNone/>
            </a:pPr>
            <a:r>
              <a:rPr lang="en-US" dirty="0"/>
              <a:t>We would have all of the inputs come from</a:t>
            </a:r>
          </a:p>
          <a:p>
            <a:pPr lvl="0">
              <a:spcBef>
                <a:spcPts val="0"/>
              </a:spcBef>
              <a:buNone/>
            </a:pPr>
            <a:endParaRPr lang="en-US" dirty="0"/>
          </a:p>
          <a:p>
            <a:pPr lvl="0">
              <a:spcBef>
                <a:spcPts val="0"/>
              </a:spcBef>
              <a:buNone/>
            </a:pPr>
            <a:r>
              <a:rPr lang="en-US" dirty="0"/>
              <a:t>INDUSTRY STANDARD TOOLS (BLOOMBERG, FACTSET, AND OTHER COMPUTER SCREENING AND ANALYTICAL TOOLS)</a:t>
            </a:r>
          </a:p>
          <a:p>
            <a:pPr lvl="0">
              <a:spcBef>
                <a:spcPts val="0"/>
              </a:spcBef>
              <a:buNone/>
            </a:pPr>
            <a:endParaRPr lang="en-US" dirty="0"/>
          </a:p>
          <a:p>
            <a:pPr lvl="0">
              <a:spcBef>
                <a:spcPts val="0"/>
              </a:spcBef>
              <a:buNone/>
            </a:pPr>
            <a:r>
              <a:rPr lang="en-US" dirty="0"/>
              <a:t>We would construct a portfolio that hugged the benchmark to insure no clients ever deviated too much from average, this would appeal to risk-averse consultants, boards of large pension funds who are not investment people, and to internal staff who don’t want career volatility. It would also have the convenient byproduct of increasing fee paying AUM to make the manager more profitable.</a:t>
            </a:r>
          </a:p>
          <a:p>
            <a:pPr lvl="0">
              <a:spcBef>
                <a:spcPts val="0"/>
              </a:spcBef>
              <a:buNone/>
            </a:pPr>
            <a:endParaRPr lang="en-US" dirty="0"/>
          </a:p>
          <a:p>
            <a:pPr lvl="0">
              <a:spcBef>
                <a:spcPts val="0"/>
              </a:spcBef>
              <a:buNone/>
            </a:pPr>
            <a:r>
              <a:rPr lang="en-US" dirty="0"/>
              <a:t>And finally, we would have no original investment intellectual property. We would trade ideas with our friends and talk a lot to Wall Street and have them sell us their best ideas.</a:t>
            </a:r>
          </a:p>
          <a:p>
            <a:pPr lvl="0">
              <a:spcBef>
                <a:spcPts val="0"/>
              </a:spcBef>
              <a:buNone/>
            </a:pPr>
            <a:endParaRPr lang="en-US" dirty="0"/>
          </a:p>
          <a:p>
            <a:pPr lvl="0">
              <a:spcBef>
                <a:spcPts val="0"/>
              </a:spcBef>
              <a:buNone/>
            </a:pPr>
            <a:r>
              <a:rPr lang="en-US" dirty="0"/>
              <a:t>Sound like any firms that you have heard of? If you are nodding yes, its because its most of them.</a:t>
            </a:r>
          </a:p>
        </p:txBody>
      </p:sp>
    </p:spTree>
    <p:extLst>
      <p:ext uri="{BB962C8B-B14F-4D97-AF65-F5344CB8AC3E}">
        <p14:creationId xmlns:p14="http://schemas.microsoft.com/office/powerpoint/2010/main" val="384991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here we have a manager with his six screen display, with Bloomberg, probably a trade execution window, so he generates a bunch of fees for his broker, who in turn sells him ideas. He’s constantly on the phone talking to his peers, but not people at the companies he owns.</a:t>
            </a:r>
          </a:p>
          <a:p>
            <a:endParaRPr lang="en-US" dirty="0"/>
          </a:p>
          <a:p>
            <a:r>
              <a:rPr lang="en-US" dirty="0"/>
              <a:t>He probably follows some mechanistic process, where his clients feel artificially comfortable that human bias and emotion are minimized. And he ends up with hundreds of investments so that his clients pay active fees but get passive results.</a:t>
            </a:r>
          </a:p>
          <a:p>
            <a:endParaRPr lang="en-US" dirty="0"/>
          </a:p>
          <a:p>
            <a:r>
              <a:rPr lang="en-US" dirty="0"/>
              <a:t>And here we have the blare of the Fast Money crowd inciting his receptive brain into acting more than he should.</a:t>
            </a:r>
          </a:p>
        </p:txBody>
      </p:sp>
    </p:spTree>
    <p:extLst>
      <p:ext uri="{BB962C8B-B14F-4D97-AF65-F5344CB8AC3E}">
        <p14:creationId xmlns:p14="http://schemas.microsoft.com/office/powerpoint/2010/main" val="397440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a follow on to this, people who allocate capital to managers like us want some repeatability in an investment process.</a:t>
            </a:r>
          </a:p>
          <a:p>
            <a:endParaRPr lang="en-US" dirty="0"/>
          </a:p>
          <a:p>
            <a:r>
              <a:rPr lang="en-US" dirty="0"/>
              <a:t>But think about some of the more famous investors we heard about in the last 10 years or so. Do the guys in the Big Short have a formal process? I’m not taking anything away from them at all, but was their success a one-off occurrence? Can they continue to find the next big macro call with anything close to reliability?</a:t>
            </a:r>
          </a:p>
          <a:p>
            <a:endParaRPr lang="en-US" dirty="0"/>
          </a:p>
          <a:p>
            <a:r>
              <a:rPr lang="en-US" dirty="0"/>
              <a:t>What about managers who share ideas, or who guess next quarter’s earnings, or who rely on third parties or the sell side to give them their next money maker? Can an allocator have any faith in the repeatability of these processes?</a:t>
            </a:r>
          </a:p>
          <a:p>
            <a:endParaRPr lang="en-US" dirty="0"/>
          </a:p>
        </p:txBody>
      </p:sp>
    </p:spTree>
    <p:extLst>
      <p:ext uri="{BB962C8B-B14F-4D97-AF65-F5344CB8AC3E}">
        <p14:creationId xmlns:p14="http://schemas.microsoft.com/office/powerpoint/2010/main" val="371754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what makes a differentiated process and how to make it repeatable</a:t>
            </a:r>
          </a:p>
        </p:txBody>
      </p:sp>
    </p:spTree>
    <p:extLst>
      <p:ext uri="{BB962C8B-B14F-4D97-AF65-F5344CB8AC3E}">
        <p14:creationId xmlns:p14="http://schemas.microsoft.com/office/powerpoint/2010/main" val="360117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If you are a common </a:t>
            </a:r>
            <a:r>
              <a:rPr lang="en-US" dirty="0" err="1"/>
              <a:t>stockpicker</a:t>
            </a:r>
            <a:r>
              <a:rPr lang="en-US" dirty="0"/>
              <a:t>, the way I see it, you have two general paths to building a formalized investment process.</a:t>
            </a:r>
          </a:p>
          <a:p>
            <a:pPr lvl="0">
              <a:spcBef>
                <a:spcPts val="0"/>
              </a:spcBef>
              <a:buNone/>
            </a:pPr>
            <a:endParaRPr lang="en-US" dirty="0"/>
          </a:p>
          <a:p>
            <a:pPr lvl="0">
              <a:spcBef>
                <a:spcPts val="0"/>
              </a:spcBef>
              <a:buNone/>
            </a:pPr>
            <a:r>
              <a:rPr lang="en-US" dirty="0"/>
              <a:t>You can build a quantitative process, where you have repeatability with your screens. You may think you have a unique recipe of factors that have </a:t>
            </a:r>
            <a:r>
              <a:rPr lang="en-US" dirty="0" err="1"/>
              <a:t>backtested</a:t>
            </a:r>
            <a:r>
              <a:rPr lang="en-US" dirty="0"/>
              <a:t> well. And best of all, its easy to execute. No divas on your team demanding large salaries for thinking they are the next Warren Buffett, just a computer running your process.</a:t>
            </a:r>
          </a:p>
          <a:p>
            <a:pPr lvl="0">
              <a:spcBef>
                <a:spcPts val="0"/>
              </a:spcBef>
              <a:buNone/>
            </a:pPr>
            <a:endParaRPr lang="en-US" dirty="0"/>
          </a:p>
          <a:p>
            <a:pPr lvl="0">
              <a:spcBef>
                <a:spcPts val="0"/>
              </a:spcBef>
              <a:buNone/>
            </a:pPr>
            <a:r>
              <a:rPr lang="en-US" dirty="0"/>
              <a:t>The downside is that there is artificial confidence in the results of a process simply because its quantitative. And the worst part is that when a quant strategy stops working, you can’t tell until its too late. Usually someone else is committing significant capital to something similar, and competitive arbitrage nullifies everyone’s advantage.</a:t>
            </a:r>
          </a:p>
          <a:p>
            <a:pPr lvl="0">
              <a:spcBef>
                <a:spcPts val="0"/>
              </a:spcBef>
              <a:buNone/>
            </a:pPr>
            <a:endParaRPr lang="en-US" dirty="0"/>
          </a:p>
          <a:p>
            <a:pPr lvl="0">
              <a:spcBef>
                <a:spcPts val="0"/>
              </a:spcBef>
              <a:buNone/>
            </a:pPr>
            <a:r>
              <a:rPr lang="en-US" dirty="0"/>
              <a:t>Finally, everything you know about a business is in its past, everything that determines the value of a business is in its future. Quant strategies are notoriously reliant on backward looking accounting stats</a:t>
            </a:r>
          </a:p>
          <a:p>
            <a:pPr lvl="0">
              <a:spcBef>
                <a:spcPts val="0"/>
              </a:spcBef>
              <a:buNone/>
            </a:pPr>
            <a:r>
              <a:rPr lang="en-US" dirty="0"/>
              <a:t>[WESTERN DIGITAL EXAMPLE]</a:t>
            </a:r>
          </a:p>
          <a:p>
            <a:pPr lvl="0">
              <a:spcBef>
                <a:spcPts val="0"/>
              </a:spcBef>
              <a:buNone/>
            </a:pPr>
            <a:endParaRPr lang="en-US" dirty="0"/>
          </a:p>
          <a:p>
            <a:pPr lvl="0">
              <a:spcBef>
                <a:spcPts val="0"/>
              </a:spcBef>
              <a:buNone/>
            </a:pPr>
            <a:r>
              <a:rPr lang="en-US" dirty="0"/>
              <a:t>If you take a more qualitative route, you can formalize a set of characteristics you are looking for, and attempt to convince your investors that you have something repeatable. Your ideas are more likely to be unique as they will be reliant on assessing harder to </a:t>
            </a:r>
            <a:r>
              <a:rPr lang="en-US" dirty="0" err="1"/>
              <a:t>guage</a:t>
            </a:r>
            <a:r>
              <a:rPr lang="en-US" dirty="0"/>
              <a:t> non-financial factors like capital allocation or competitive advantage. The hard part is that they are difficult to articulate to investors, they are even harder to execute since you need a team. And it takes time to accumulate relevant experience. In short, you need to do the hard work yourself. And its human nature not to want to do this.</a:t>
            </a:r>
            <a:endParaRPr dirty="0"/>
          </a:p>
        </p:txBody>
      </p:sp>
    </p:spTree>
    <p:extLst>
      <p:ext uri="{BB962C8B-B14F-4D97-AF65-F5344CB8AC3E}">
        <p14:creationId xmlns:p14="http://schemas.microsoft.com/office/powerpoint/2010/main" val="171400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As you may have already guessed, we have opted to pursue the qualitative path. We put in the hours, hired the people, convinced allocators to come along for the ride, and committed to a formalized process.</a:t>
            </a:r>
            <a:endParaRPr dirty="0"/>
          </a:p>
        </p:txBody>
      </p:sp>
    </p:spTree>
    <p:extLst>
      <p:ext uri="{BB962C8B-B14F-4D97-AF65-F5344CB8AC3E}">
        <p14:creationId xmlns:p14="http://schemas.microsoft.com/office/powerpoint/2010/main" val="2049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qualitative process starts with a simple premise – stock prices follow internal compounding of business value per share. If you want stock price outperformance, you need to be looking for above average compounding of business value.</a:t>
            </a:r>
          </a:p>
          <a:p>
            <a:endParaRPr lang="en-US" dirty="0"/>
          </a:p>
          <a:p>
            <a:r>
              <a:rPr lang="en-US" dirty="0"/>
              <a:t>Micro economics teaches us that above average results usually can’t result from average businesses. Why? Because everyone earns their cost of capital over a cycle.</a:t>
            </a:r>
          </a:p>
          <a:p>
            <a:endParaRPr lang="en-US" dirty="0"/>
          </a:p>
          <a:p>
            <a:r>
              <a:rPr lang="en-US" dirty="0"/>
              <a:t>If you own a dry cleaner, and are earning excess economic returns, I’m going to open one across the street and compete with you on price until we both earn our cost of capital over a cycle. That is, unless one of us has a unique competitive advantage.</a:t>
            </a:r>
          </a:p>
          <a:p>
            <a:endParaRPr lang="en-US" dirty="0"/>
          </a:p>
          <a:p>
            <a:endParaRPr lang="en-US" dirty="0"/>
          </a:p>
        </p:txBody>
      </p:sp>
    </p:spTree>
    <p:extLst>
      <p:ext uri="{BB962C8B-B14F-4D97-AF65-F5344CB8AC3E}">
        <p14:creationId xmlns:p14="http://schemas.microsoft.com/office/powerpoint/2010/main" val="5265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short – if you remove multiple expansions and contractions, distributions and dividends, and you are long term investor, exceptional stock price performance is driven by exceptional compounding of business value.</a:t>
            </a:r>
          </a:p>
          <a:p>
            <a:endParaRPr lang="en-US" dirty="0"/>
          </a:p>
          <a:p>
            <a:r>
              <a:rPr lang="en-US" dirty="0"/>
              <a:t>How do you get exceptional compounding of business value over sustained periods? </a:t>
            </a:r>
          </a:p>
        </p:txBody>
      </p:sp>
    </p:spTree>
    <p:extLst>
      <p:ext uri="{BB962C8B-B14F-4D97-AF65-F5344CB8AC3E}">
        <p14:creationId xmlns:p14="http://schemas.microsoft.com/office/powerpoint/2010/main" val="144614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So who am I and why am I qualified to talk about this subject?</a:t>
            </a:r>
          </a:p>
          <a:p>
            <a:pPr lvl="0">
              <a:spcBef>
                <a:spcPts val="0"/>
              </a:spcBef>
              <a:buNone/>
            </a:pPr>
            <a:endParaRPr lang="en-US" dirty="0"/>
          </a:p>
          <a:p>
            <a:pPr lvl="0">
              <a:spcBef>
                <a:spcPts val="0"/>
              </a:spcBef>
              <a:buNone/>
            </a:pPr>
            <a:r>
              <a:rPr lang="en-US" dirty="0"/>
              <a:t>Our firm is an institutional investment manager. We have three concentrated strategies that total about $3 billion across the organization. And we have two major differentiators. First, we are highly concentrated in the portfolios that we run (typically between 8-12 names) and we rely heavily on the qualitative sourcing and vetting of ideas. So if you take two key principles away from today, remember that we are concentrated and qualitative.</a:t>
            </a:r>
          </a:p>
          <a:p>
            <a:pPr lvl="0">
              <a:spcBef>
                <a:spcPts val="0"/>
              </a:spcBef>
              <a:buNone/>
            </a:pPr>
            <a:endParaRPr lang="en-US" dirty="0"/>
          </a:p>
          <a:p>
            <a:pPr lvl="0">
              <a:spcBef>
                <a:spcPts val="0"/>
              </a:spcBef>
              <a:buNone/>
            </a:pPr>
            <a:r>
              <a:rPr lang="en-US" dirty="0"/>
              <a:t>Not only do we embrace these two principles because we believe that they will increase our chances to put up market-beating performance numbers, but we also happen to believe that there are structural reasons why others aren’t willing to embrace what we do, which creates a competitive advantage, or moat, around our business.</a:t>
            </a:r>
            <a:endParaRPr dirty="0"/>
          </a:p>
        </p:txBody>
      </p:sp>
    </p:spTree>
    <p:extLst>
      <p:ext uri="{BB962C8B-B14F-4D97-AF65-F5344CB8AC3E}">
        <p14:creationId xmlns:p14="http://schemas.microsoft.com/office/powerpoint/2010/main" val="3572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 get it from three sources.</a:t>
            </a:r>
          </a:p>
        </p:txBody>
      </p:sp>
    </p:spTree>
    <p:extLst>
      <p:ext uri="{BB962C8B-B14F-4D97-AF65-F5344CB8AC3E}">
        <p14:creationId xmlns:p14="http://schemas.microsoft.com/office/powerpoint/2010/main" val="128871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Moats (competitive advantage)</a:t>
            </a:r>
          </a:p>
          <a:p>
            <a:pPr lvl="0">
              <a:spcBef>
                <a:spcPts val="0"/>
              </a:spcBef>
              <a:buNone/>
            </a:pPr>
            <a:endParaRPr lang="en-US" dirty="0"/>
          </a:p>
          <a:p>
            <a:pPr lvl="0">
              <a:spcBef>
                <a:spcPts val="0"/>
              </a:spcBef>
              <a:buNone/>
            </a:pPr>
            <a:r>
              <a:rPr lang="en-US" dirty="0"/>
              <a:t>Management (exceptional capital allocators and operators)</a:t>
            </a:r>
          </a:p>
          <a:p>
            <a:pPr lvl="0">
              <a:spcBef>
                <a:spcPts val="0"/>
              </a:spcBef>
              <a:buNone/>
            </a:pPr>
            <a:endParaRPr lang="en-US" dirty="0"/>
          </a:p>
          <a:p>
            <a:pPr lvl="0">
              <a:spcBef>
                <a:spcPts val="0"/>
              </a:spcBef>
              <a:buNone/>
            </a:pPr>
            <a:r>
              <a:rPr lang="en-US" dirty="0"/>
              <a:t>Unappreciated sources of growth (embedded call options, long runways)</a:t>
            </a:r>
          </a:p>
          <a:p>
            <a:pPr lvl="0">
              <a:spcBef>
                <a:spcPts val="0"/>
              </a:spcBef>
              <a:buNone/>
            </a:pPr>
            <a:endParaRPr dirty="0"/>
          </a:p>
        </p:txBody>
      </p:sp>
    </p:spTree>
    <p:extLst>
      <p:ext uri="{BB962C8B-B14F-4D97-AF65-F5344CB8AC3E}">
        <p14:creationId xmlns:p14="http://schemas.microsoft.com/office/powerpoint/2010/main" val="26874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Note that the identification of these factors is a qualitative exercise</a:t>
            </a:r>
          </a:p>
          <a:p>
            <a:pPr lvl="0">
              <a:spcBef>
                <a:spcPts val="0"/>
              </a:spcBef>
              <a:buNone/>
            </a:pPr>
            <a:endParaRPr lang="en-US" dirty="0"/>
          </a:p>
          <a:p>
            <a:pPr lvl="0">
              <a:spcBef>
                <a:spcPts val="0"/>
              </a:spcBef>
              <a:buNone/>
            </a:pPr>
            <a:r>
              <a:rPr lang="en-US" dirty="0"/>
              <a:t>The results of high scores in these areas is quantitative excellence, but the money is made in the identification of these factors before the results have been posted.</a:t>
            </a:r>
            <a:endParaRPr dirty="0"/>
          </a:p>
        </p:txBody>
      </p:sp>
    </p:spTree>
    <p:extLst>
      <p:ext uri="{BB962C8B-B14F-4D97-AF65-F5344CB8AC3E}">
        <p14:creationId xmlns:p14="http://schemas.microsoft.com/office/powerpoint/2010/main" val="24152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So what have we done to build the moat around our qualitative investment process?</a:t>
            </a:r>
          </a:p>
          <a:p>
            <a:pPr lvl="0">
              <a:spcBef>
                <a:spcPts val="0"/>
              </a:spcBef>
              <a:buNone/>
            </a:pPr>
            <a:endParaRPr lang="en-US" dirty="0"/>
          </a:p>
          <a:p>
            <a:pPr lvl="0">
              <a:spcBef>
                <a:spcPts val="0"/>
              </a:spcBef>
              <a:buNone/>
            </a:pPr>
            <a:r>
              <a:rPr lang="en-US" dirty="0"/>
              <a:t>We have a dedicated team of 11 analysts who are empowered to chase down ideas.</a:t>
            </a:r>
          </a:p>
          <a:p>
            <a:pPr lvl="0">
              <a:spcBef>
                <a:spcPts val="0"/>
              </a:spcBef>
              <a:buNone/>
            </a:pPr>
            <a:endParaRPr lang="en-US" dirty="0"/>
          </a:p>
          <a:p>
            <a:pPr lvl="0">
              <a:spcBef>
                <a:spcPts val="0"/>
              </a:spcBef>
              <a:buNone/>
            </a:pPr>
            <a:r>
              <a:rPr lang="en-US" dirty="0"/>
              <a:t>We have a focus on those qualitative factors we mentioned</a:t>
            </a:r>
          </a:p>
          <a:p>
            <a:pPr lvl="0">
              <a:spcBef>
                <a:spcPts val="0"/>
              </a:spcBef>
              <a:buNone/>
            </a:pPr>
            <a:endParaRPr lang="en-US" dirty="0"/>
          </a:p>
          <a:p>
            <a:pPr lvl="0">
              <a:spcBef>
                <a:spcPts val="0"/>
              </a:spcBef>
              <a:buNone/>
            </a:pPr>
            <a:r>
              <a:rPr lang="en-US" dirty="0"/>
              <a:t>And we have the discipline to execute and not follow our economic incentives into situations of over diversity.</a:t>
            </a:r>
          </a:p>
          <a:p>
            <a:pPr lvl="0">
              <a:spcBef>
                <a:spcPts val="0"/>
              </a:spcBef>
              <a:buNone/>
            </a:pPr>
            <a:endParaRPr dirty="0"/>
          </a:p>
        </p:txBody>
      </p:sp>
    </p:spTree>
    <p:extLst>
      <p:ext uri="{BB962C8B-B14F-4D97-AF65-F5344CB8AC3E}">
        <p14:creationId xmlns:p14="http://schemas.microsoft.com/office/powerpoint/2010/main" val="225317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A final note is that the longer you do this, the better your cumulative knowledge becomes, which should help to wide the moat over time.</a:t>
            </a:r>
            <a:endParaRPr dirty="0"/>
          </a:p>
        </p:txBody>
      </p:sp>
    </p:spTree>
    <p:extLst>
      <p:ext uri="{BB962C8B-B14F-4D97-AF65-F5344CB8AC3E}">
        <p14:creationId xmlns:p14="http://schemas.microsoft.com/office/powerpoint/2010/main" val="1192272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Here is an example of our own productivity over the last 3 years.</a:t>
            </a:r>
          </a:p>
          <a:p>
            <a:pPr lvl="0">
              <a:spcBef>
                <a:spcPts val="0"/>
              </a:spcBef>
              <a:buNone/>
            </a:pPr>
            <a:endParaRPr lang="en-US" dirty="0"/>
          </a:p>
          <a:p>
            <a:pPr lvl="0">
              <a:spcBef>
                <a:spcPts val="0"/>
              </a:spcBef>
              <a:buNone/>
            </a:pPr>
            <a:r>
              <a:rPr lang="en-US" dirty="0"/>
              <a:t>In rough numbers, we have looked at 1500 companies closely, we ruled out over 700, we have performed almost 600 site visits as a team and that has resulted in 60 formal idea presentations to our team, which in turn added 6 names to our strategies.</a:t>
            </a:r>
          </a:p>
          <a:p>
            <a:pPr lvl="0">
              <a:spcBef>
                <a:spcPts val="0"/>
              </a:spcBef>
              <a:buNone/>
            </a:pPr>
            <a:endParaRPr lang="en-US" dirty="0"/>
          </a:p>
          <a:p>
            <a:pPr lvl="0">
              <a:spcBef>
                <a:spcPts val="0"/>
              </a:spcBef>
              <a:buNone/>
            </a:pPr>
            <a:r>
              <a:rPr lang="en-US" dirty="0"/>
              <a:t>This slide is designed to highlight the selectivity of our process.</a:t>
            </a:r>
          </a:p>
          <a:p>
            <a:pPr lvl="0">
              <a:spcBef>
                <a:spcPts val="0"/>
              </a:spcBef>
              <a:buNone/>
            </a:pPr>
            <a:endParaRPr lang="en-US" dirty="0"/>
          </a:p>
          <a:p>
            <a:pPr lvl="0">
              <a:spcBef>
                <a:spcPts val="0"/>
              </a:spcBef>
              <a:buNone/>
            </a:pPr>
            <a:r>
              <a:rPr lang="en-US" dirty="0"/>
              <a:t>This is hard for “two guys and a Bloomberg terminal” to replicate.</a:t>
            </a:r>
            <a:endParaRPr dirty="0"/>
          </a:p>
        </p:txBody>
      </p:sp>
    </p:spTree>
    <p:extLst>
      <p:ext uri="{BB962C8B-B14F-4D97-AF65-F5344CB8AC3E}">
        <p14:creationId xmlns:p14="http://schemas.microsoft.com/office/powerpoint/2010/main" val="25357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that I’d make the distinction between a moat and an investment edge.</a:t>
            </a:r>
          </a:p>
          <a:p>
            <a:endParaRPr lang="en-US" dirty="0"/>
          </a:p>
          <a:p>
            <a:r>
              <a:rPr lang="en-US" dirty="0"/>
              <a:t>Just because an investment process is hard to replicate, doesn’t necessarily mean that it will produce good results. A good process should be rooted in sound investment principles and should be designed to produce a unique take on an idea. In industry parlance, a “variant perception”</a:t>
            </a:r>
          </a:p>
          <a:p>
            <a:endParaRPr lang="en-US" dirty="0"/>
          </a:p>
          <a:p>
            <a:endParaRPr lang="en-US" dirty="0"/>
          </a:p>
        </p:txBody>
      </p:sp>
    </p:spTree>
    <p:extLst>
      <p:ext uri="{BB962C8B-B14F-4D97-AF65-F5344CB8AC3E}">
        <p14:creationId xmlns:p14="http://schemas.microsoft.com/office/powerpoint/2010/main" val="332176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My definition of an investment edge is</a:t>
            </a:r>
          </a:p>
          <a:p>
            <a:endParaRPr lang="en-US" dirty="0"/>
          </a:p>
          <a:p>
            <a:r>
              <a:rPr lang="en-US" dirty="0"/>
              <a:t>A repeatable sourcing of variant perception that leads to sustained outperformance</a:t>
            </a:r>
          </a:p>
          <a:p>
            <a:endParaRPr lang="en-US" dirty="0"/>
          </a:p>
          <a:p>
            <a:r>
              <a:rPr lang="en-US" dirty="0"/>
              <a:t>The unique take or variant perception can come from three areas:</a:t>
            </a:r>
          </a:p>
          <a:p>
            <a:endParaRPr lang="en-US" dirty="0"/>
          </a:p>
          <a:p>
            <a:r>
              <a:rPr lang="en-US" dirty="0"/>
              <a:t>You can have an informational advantage</a:t>
            </a:r>
          </a:p>
          <a:p>
            <a:r>
              <a:rPr lang="en-US" dirty="0"/>
              <a:t>You can have an analytical advantage</a:t>
            </a:r>
          </a:p>
          <a:p>
            <a:r>
              <a:rPr lang="en-US" dirty="0"/>
              <a:t>You can have an advantage based on systematic behavioral bias</a:t>
            </a:r>
          </a:p>
          <a:p>
            <a:endParaRPr lang="en-US" dirty="0"/>
          </a:p>
        </p:txBody>
      </p:sp>
    </p:spTree>
    <p:extLst>
      <p:ext uri="{BB962C8B-B14F-4D97-AF65-F5344CB8AC3E}">
        <p14:creationId xmlns:p14="http://schemas.microsoft.com/office/powerpoint/2010/main" val="217732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 advantages are rare. Even in our microcap strategy, we almost never come across a real informational edge. One where material value of a company is totally missed by all market participants. For example, an undervalued piece of real estate on the books of a business. Even where you find this, its hard to make an informational edge a repeatable source of outperformance.</a:t>
            </a:r>
          </a:p>
        </p:txBody>
      </p:sp>
    </p:spTree>
    <p:extLst>
      <p:ext uri="{BB962C8B-B14F-4D97-AF65-F5344CB8AC3E}">
        <p14:creationId xmlns:p14="http://schemas.microsoft.com/office/powerpoint/2010/main" val="2361719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Analytical edges are the most common. Here you are taking public information and analyzing it in a unique or unusual way.</a:t>
            </a:r>
          </a:p>
        </p:txBody>
      </p:sp>
    </p:spTree>
    <p:extLst>
      <p:ext uri="{BB962C8B-B14F-4D97-AF65-F5344CB8AC3E}">
        <p14:creationId xmlns:p14="http://schemas.microsoft.com/office/powerpoint/2010/main" val="161771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My story actual starts here in the great state of Nebraska</a:t>
            </a:r>
            <a:endParaRPr dirty="0"/>
          </a:p>
        </p:txBody>
      </p:sp>
    </p:spTree>
    <p:extLst>
      <p:ext uri="{BB962C8B-B14F-4D97-AF65-F5344CB8AC3E}">
        <p14:creationId xmlns:p14="http://schemas.microsoft.com/office/powerpoint/2010/main" val="3229222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Behavioral bias is prevalent in the stock market, but despite it being systematic, its actually very difficult to implement in practice, at least in my experience. You can talk about loss aversion, anchoring, overconfidence, and other biases, but its just hard to confidently make trades based on these factors. Perhaps some managers are successful with it, but I’ve been around the business for almost 20 years and met many of my peers in institutional money management. I rarely see anyone claim this a core part of their investment advantage.</a:t>
            </a:r>
          </a:p>
        </p:txBody>
      </p:sp>
    </p:spTree>
    <p:extLst>
      <p:ext uri="{BB962C8B-B14F-4D97-AF65-F5344CB8AC3E}">
        <p14:creationId xmlns:p14="http://schemas.microsoft.com/office/powerpoint/2010/main" val="4242121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there are two ideas that are important to building a moat around a process that produces repeatable outperformance.</a:t>
            </a:r>
          </a:p>
        </p:txBody>
      </p:sp>
    </p:spTree>
    <p:extLst>
      <p:ext uri="{BB962C8B-B14F-4D97-AF65-F5344CB8AC3E}">
        <p14:creationId xmlns:p14="http://schemas.microsoft.com/office/powerpoint/2010/main" val="265207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the differentiated approach that is hopefully difficult to replicate, and there is the repeatable source of variant perception.</a:t>
            </a:r>
          </a:p>
          <a:p>
            <a:endParaRPr lang="en-US" dirty="0"/>
          </a:p>
          <a:p>
            <a:r>
              <a:rPr lang="en-US" dirty="0"/>
              <a:t>So you have to chose how you are going to structure your process if you decide to make a career out of running money. But smart allocators are going to demand to see some repeatable edge that is difficult for other managers to replicate.</a:t>
            </a:r>
          </a:p>
        </p:txBody>
      </p:sp>
    </p:spTree>
    <p:extLst>
      <p:ext uri="{BB962C8B-B14F-4D97-AF65-F5344CB8AC3E}">
        <p14:creationId xmlns:p14="http://schemas.microsoft.com/office/powerpoint/2010/main" val="1417143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698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Truncated</a:t>
            </a:r>
            <a:r>
              <a:rPr lang="en-US" baseline="0" dirty="0"/>
              <a:t> professional history </a:t>
            </a:r>
          </a:p>
          <a:p>
            <a:pPr lvl="0">
              <a:spcBef>
                <a:spcPts val="0"/>
              </a:spcBef>
              <a:buNone/>
            </a:pPr>
            <a:endParaRPr lang="en-US" dirty="0"/>
          </a:p>
          <a:p>
            <a:pPr lvl="0">
              <a:spcBef>
                <a:spcPts val="0"/>
              </a:spcBef>
              <a:buNone/>
            </a:pPr>
            <a:r>
              <a:rPr lang="en-US" baseline="0" dirty="0"/>
              <a:t>Grew to love Buffett. </a:t>
            </a:r>
          </a:p>
          <a:p>
            <a:pPr lvl="0">
              <a:spcBef>
                <a:spcPts val="0"/>
              </a:spcBef>
              <a:buNone/>
            </a:pPr>
            <a:endParaRPr lang="en-US" dirty="0"/>
          </a:p>
          <a:p>
            <a:pPr lvl="0">
              <a:spcBef>
                <a:spcPts val="0"/>
              </a:spcBef>
              <a:buNone/>
            </a:pPr>
            <a:r>
              <a:rPr lang="en-US" dirty="0"/>
              <a:t>Studied mathematics in Lincoln. Came from an entrepreneurial family.</a:t>
            </a:r>
            <a:endParaRPr lang="en-US" baseline="0" dirty="0"/>
          </a:p>
          <a:p>
            <a:pPr lvl="0">
              <a:spcBef>
                <a:spcPts val="0"/>
              </a:spcBef>
              <a:buNone/>
            </a:pPr>
            <a:endParaRPr lang="en-US" dirty="0"/>
          </a:p>
          <a:p>
            <a:pPr lvl="0">
              <a:spcBef>
                <a:spcPts val="0"/>
              </a:spcBef>
              <a:buNone/>
            </a:pPr>
            <a:r>
              <a:rPr lang="en-US" baseline="0" dirty="0"/>
              <a:t>Followed a girl to Austin after college. Married a different one. </a:t>
            </a:r>
          </a:p>
          <a:p>
            <a:pPr lvl="0">
              <a:spcBef>
                <a:spcPts val="0"/>
              </a:spcBef>
              <a:buNone/>
            </a:pPr>
            <a:endParaRPr lang="en-US" dirty="0"/>
          </a:p>
          <a:p>
            <a:pPr lvl="0">
              <a:spcBef>
                <a:spcPts val="0"/>
              </a:spcBef>
              <a:buNone/>
            </a:pPr>
            <a:r>
              <a:rPr lang="en-US" baseline="0" dirty="0"/>
              <a:t>Talked my way into a job at a small-cap value manager in Austin. Did everything from compliance to ops, built the trading desk, and eventually worked my way onto the portfolio management team. Got my CFA. It was my total immersion apprenticeship. We were highly diversified and quantitative in our approach. Today we are the exact opposite.</a:t>
            </a:r>
            <a:endParaRPr dirty="0"/>
          </a:p>
        </p:txBody>
      </p:sp>
    </p:spTree>
    <p:extLst>
      <p:ext uri="{BB962C8B-B14F-4D97-AF65-F5344CB8AC3E}">
        <p14:creationId xmlns:p14="http://schemas.microsoft.com/office/powerpoint/2010/main" val="241635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When you think about the investment management industry, You wouldn’t think of it as one with high barriers to entry. One component of a moat is having some barrier to keep competitive pressures at bay. </a:t>
            </a:r>
          </a:p>
          <a:p>
            <a:pPr lvl="0">
              <a:spcBef>
                <a:spcPts val="0"/>
              </a:spcBef>
              <a:buNone/>
            </a:pPr>
            <a:endParaRPr lang="en-US" dirty="0"/>
          </a:p>
          <a:p>
            <a:pPr lvl="0">
              <a:spcBef>
                <a:spcPts val="0"/>
              </a:spcBef>
              <a:buNone/>
            </a:pPr>
            <a:r>
              <a:rPr lang="en-US" dirty="0"/>
              <a:t>This slide makes it clear that if I could get to $3B in managed assets from a standing start, that the business likely has some commodity characteristics.</a:t>
            </a:r>
            <a:endParaRPr dirty="0"/>
          </a:p>
        </p:txBody>
      </p:sp>
    </p:spTree>
    <p:extLst>
      <p:ext uri="{BB962C8B-B14F-4D97-AF65-F5344CB8AC3E}">
        <p14:creationId xmlns:p14="http://schemas.microsoft.com/office/powerpoint/2010/main" val="310466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are not financial</a:t>
            </a:r>
          </a:p>
          <a:p>
            <a:endParaRPr lang="en-US" dirty="0"/>
          </a:p>
          <a:p>
            <a:r>
              <a:rPr lang="en-US" dirty="0"/>
              <a:t>Investment Management industry is unique.</a:t>
            </a:r>
          </a:p>
          <a:p>
            <a:endParaRPr lang="en-US" dirty="0"/>
          </a:p>
          <a:p>
            <a:r>
              <a:rPr lang="en-US" dirty="0"/>
              <a:t>Barriers are not obvious.</a:t>
            </a:r>
          </a:p>
          <a:p>
            <a:endParaRPr lang="en-US" dirty="0"/>
          </a:p>
        </p:txBody>
      </p:sp>
    </p:spTree>
    <p:extLst>
      <p:ext uri="{BB962C8B-B14F-4D97-AF65-F5344CB8AC3E}">
        <p14:creationId xmlns:p14="http://schemas.microsoft.com/office/powerpoint/2010/main" val="86895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barriers to entry are:</a:t>
            </a:r>
          </a:p>
          <a:p>
            <a:endParaRPr lang="en-US" dirty="0"/>
          </a:p>
          <a:p>
            <a:r>
              <a:rPr lang="en-US" dirty="0"/>
              <a:t>Successful track record</a:t>
            </a:r>
          </a:p>
          <a:p>
            <a:endParaRPr lang="en-US" dirty="0"/>
          </a:p>
          <a:p>
            <a:r>
              <a:rPr lang="en-US" dirty="0"/>
              <a:t>An investment strategy that “fits” what investors are looking for</a:t>
            </a:r>
          </a:p>
          <a:p>
            <a:endParaRPr lang="en-US" dirty="0"/>
          </a:p>
          <a:p>
            <a:r>
              <a:rPr lang="en-US" dirty="0"/>
              <a:t>Industry experience</a:t>
            </a:r>
          </a:p>
          <a:p>
            <a:endParaRPr lang="en-US" dirty="0"/>
          </a:p>
          <a:p>
            <a:r>
              <a:rPr lang="en-US" dirty="0"/>
              <a:t>Broad team both in research and operations</a:t>
            </a:r>
          </a:p>
          <a:p>
            <a:endParaRPr lang="en-US" dirty="0"/>
          </a:p>
          <a:p>
            <a:r>
              <a:rPr lang="en-US" dirty="0"/>
              <a:t>-but this all leads to a phrase I call the Chicken and Egg Problem. YOU NEED THE ASSETS TO DEVELOP THESE CHECKBOXES, BUT YOU NEED TO CHECK THE BOXES TO GET THE ASSETS.</a:t>
            </a:r>
          </a:p>
          <a:p>
            <a:endParaRPr lang="en-US" dirty="0"/>
          </a:p>
          <a:p>
            <a:r>
              <a:rPr lang="en-US" dirty="0"/>
              <a:t>So I approached the business with eye toward differentiation and a ton of hard work in an attempt to surmount these challenges.</a:t>
            </a:r>
          </a:p>
        </p:txBody>
      </p:sp>
    </p:spTree>
    <p:extLst>
      <p:ext uri="{BB962C8B-B14F-4D97-AF65-F5344CB8AC3E}">
        <p14:creationId xmlns:p14="http://schemas.microsoft.com/office/powerpoint/2010/main" val="406996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Structurally, I chose an interesting path. One that is nonobvious.</a:t>
            </a:r>
          </a:p>
          <a:p>
            <a:pPr lvl="0">
              <a:spcBef>
                <a:spcPts val="0"/>
              </a:spcBef>
              <a:buNone/>
            </a:pPr>
            <a:endParaRPr lang="en-US" dirty="0"/>
          </a:p>
          <a:p>
            <a:pPr lvl="0">
              <a:spcBef>
                <a:spcPts val="0"/>
              </a:spcBef>
              <a:buNone/>
            </a:pPr>
            <a:r>
              <a:rPr lang="en-US" dirty="0"/>
              <a:t>We decided to go after institutional money as early as possible.</a:t>
            </a:r>
          </a:p>
          <a:p>
            <a:pPr lvl="0">
              <a:spcBef>
                <a:spcPts val="0"/>
              </a:spcBef>
              <a:buNone/>
            </a:pPr>
            <a:endParaRPr lang="en-US" dirty="0"/>
          </a:p>
          <a:p>
            <a:pPr lvl="0">
              <a:spcBef>
                <a:spcPts val="0"/>
              </a:spcBef>
              <a:buNone/>
            </a:pPr>
            <a:r>
              <a:rPr lang="en-US" dirty="0"/>
              <a:t>I thought that managing individual money was more about managing investor psychology than managing money. It also didn’t scale as well.</a:t>
            </a:r>
          </a:p>
          <a:p>
            <a:pPr lvl="0">
              <a:spcBef>
                <a:spcPts val="0"/>
              </a:spcBef>
              <a:buNone/>
            </a:pPr>
            <a:endParaRPr lang="en-US" dirty="0"/>
          </a:p>
          <a:p>
            <a:pPr lvl="0">
              <a:spcBef>
                <a:spcPts val="0"/>
              </a:spcBef>
              <a:buNone/>
            </a:pPr>
            <a:r>
              <a:rPr lang="en-US" dirty="0"/>
              <a:t>I thought that the world didn’t need another mutual fund. 40 act funds are a regulatory nightmare and they have much higher breakeven points than institutional separate accounts.</a:t>
            </a:r>
          </a:p>
          <a:p>
            <a:pPr lvl="0">
              <a:spcBef>
                <a:spcPts val="0"/>
              </a:spcBef>
              <a:buNone/>
            </a:pPr>
            <a:endParaRPr lang="en-US" dirty="0"/>
          </a:p>
          <a:p>
            <a:pPr lvl="0">
              <a:spcBef>
                <a:spcPts val="0"/>
              </a:spcBef>
              <a:buNone/>
            </a:pPr>
            <a:r>
              <a:rPr lang="en-US" dirty="0"/>
              <a:t>I had also made the decision to limit the capital in our strategies, which effectively capped our potential compensation. That isn’t a great model for a 40 act fund.</a:t>
            </a:r>
          </a:p>
          <a:p>
            <a:pPr lvl="0">
              <a:spcBef>
                <a:spcPts val="0"/>
              </a:spcBef>
              <a:buNone/>
            </a:pPr>
            <a:endParaRPr lang="en-US" dirty="0"/>
          </a:p>
          <a:p>
            <a:pPr lvl="0">
              <a:spcBef>
                <a:spcPts val="0"/>
              </a:spcBef>
              <a:buNone/>
            </a:pPr>
            <a:r>
              <a:rPr lang="en-US" dirty="0"/>
              <a:t>My goal was to run very concentrated portfolios for institutions where we were a small allocation in a larger, more diversified portfolio. We could attract a small group of clients that were long term, and restrict our size to maintain investment flexibility and focus on investment performance.</a:t>
            </a:r>
            <a:endParaRPr dirty="0"/>
          </a:p>
        </p:txBody>
      </p:sp>
    </p:spTree>
    <p:extLst>
      <p:ext uri="{BB962C8B-B14F-4D97-AF65-F5344CB8AC3E}">
        <p14:creationId xmlns:p14="http://schemas.microsoft.com/office/powerpoint/2010/main" val="424866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two main structural differentiators for us are our level of concentration and, importantly, our focus on qualitative factors. We do our own work and its traditional shoe leather field research.</a:t>
            </a:r>
            <a:endParaRPr dirty="0"/>
          </a:p>
        </p:txBody>
      </p:sp>
    </p:spTree>
    <p:extLst>
      <p:ext uri="{BB962C8B-B14F-4D97-AF65-F5344CB8AC3E}">
        <p14:creationId xmlns:p14="http://schemas.microsoft.com/office/powerpoint/2010/main" val="37359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876425"/>
            <a:ext cx="6680399" cy="1546500"/>
          </a:xfrm>
          <a:prstGeom prst="rect">
            <a:avLst/>
          </a:prstGeom>
        </p:spPr>
        <p:txBody>
          <a:bodyPr lIns="91425" tIns="91425" rIns="91425" bIns="91425" anchor="t" anchorCtr="0"/>
          <a:lstStyle>
            <a:lvl1pPr lvl="0">
              <a:spcBef>
                <a:spcPts val="0"/>
              </a:spcBef>
              <a:buSzPct val="100000"/>
              <a:defRPr sz="6000">
                <a:solidFill>
                  <a:srgbClr val="86C5F2"/>
                </a:solidFill>
              </a:defRPr>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dirty="0"/>
          </a:p>
        </p:txBody>
      </p:sp>
      <p:cxnSp>
        <p:nvCxnSpPr>
          <p:cNvPr id="10" name="Shape 10"/>
          <p:cNvCxnSpPr>
            <a:stCxn id="11" idx="4"/>
          </p:cNvCxnSpPr>
          <p:nvPr/>
        </p:nvCxnSpPr>
        <p:spPr>
          <a:xfrm>
            <a:off x="903750" y="3563700"/>
            <a:ext cx="0" cy="3294300"/>
          </a:xfrm>
          <a:prstGeom prst="straightConnector1">
            <a:avLst/>
          </a:prstGeom>
          <a:noFill/>
          <a:ln w="9525" cap="flat" cmpd="sng">
            <a:solidFill>
              <a:srgbClr val="999FA9"/>
            </a:solidFill>
            <a:prstDash val="solid"/>
            <a:round/>
            <a:headEnd type="none" w="lg" len="lg"/>
            <a:tailEnd type="none" w="lg" len="lg"/>
          </a:ln>
        </p:spPr>
      </p:cxnSp>
      <p:sp>
        <p:nvSpPr>
          <p:cNvPr id="11" name="Shape 11"/>
          <p:cNvSpPr/>
          <p:nvPr/>
        </p:nvSpPr>
        <p:spPr>
          <a:xfrm>
            <a:off x="769050" y="3294300"/>
            <a:ext cx="269400" cy="269400"/>
          </a:xfrm>
          <a:prstGeom prst="ellipse">
            <a:avLst/>
          </a:prstGeom>
          <a:solidFill>
            <a:srgbClr val="86C5F2"/>
          </a:solidFill>
          <a:ln w="28575" cap="flat" cmpd="sng">
            <a:solidFill>
              <a:srgbClr val="86C5F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86C5F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3077050"/>
            <a:ext cx="6767100" cy="709799"/>
          </a:xfrm>
          <a:prstGeom prst="rect">
            <a:avLst/>
          </a:prstGeom>
        </p:spPr>
        <p:txBody>
          <a:bodyPr lIns="91425" tIns="91425" rIns="91425" bIns="91425" anchor="ctr" anchorCtr="0"/>
          <a:lstStyle>
            <a:lvl1pPr lvl="0" rtl="0">
              <a:spcBef>
                <a:spcPts val="0"/>
              </a:spcBef>
              <a:buSzPct val="100000"/>
              <a:defRPr sz="3000">
                <a:solidFill>
                  <a:srgbClr val="86C5F2"/>
                </a:solidFill>
              </a:defRPr>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dirty="0"/>
          </a:p>
        </p:txBody>
      </p:sp>
      <p:sp>
        <p:nvSpPr>
          <p:cNvPr id="14" name="Shape 14"/>
          <p:cNvSpPr txBox="1">
            <a:spLocks noGrp="1"/>
          </p:cNvSpPr>
          <p:nvPr>
            <p:ph type="subTitle" idx="1"/>
          </p:nvPr>
        </p:nvSpPr>
        <p:spPr>
          <a:xfrm>
            <a:off x="1530175" y="3710550"/>
            <a:ext cx="6927899" cy="470700"/>
          </a:xfrm>
          <a:prstGeom prst="rect">
            <a:avLst/>
          </a:prstGeom>
        </p:spPr>
        <p:txBody>
          <a:bodyPr lIns="91425" tIns="91425" rIns="91425" bIns="91425" anchor="t" anchorCtr="0"/>
          <a:lstStyle>
            <a:lvl1pPr lvl="0" rtl="0">
              <a:spcBef>
                <a:spcPts val="0"/>
              </a:spcBef>
              <a:buSzPct val="100000"/>
              <a:buNone/>
              <a:defRPr sz="1800"/>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cxnSp>
        <p:nvCxnSpPr>
          <p:cNvPr id="15" name="Shape 15"/>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16" name="Shape 16"/>
          <p:cNvSpPr/>
          <p:nvPr/>
        </p:nvSpPr>
        <p:spPr>
          <a:xfrm>
            <a:off x="493600" y="3018850"/>
            <a:ext cx="820200" cy="820200"/>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86C5F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24" name="Shape 24"/>
          <p:cNvSpPr/>
          <p:nvPr/>
        </p:nvSpPr>
        <p:spPr>
          <a:xfrm>
            <a:off x="808725" y="800750"/>
            <a:ext cx="190200" cy="190200"/>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rtl="0">
              <a:spcBef>
                <a:spcPts val="0"/>
              </a:spcBef>
              <a:buClr>
                <a:srgbClr val="39C0BA"/>
              </a:buClr>
              <a:buSzPct val="100000"/>
              <a:buFont typeface="Quicksand"/>
              <a:buNone/>
              <a:defRPr sz="1800">
                <a:solidFill>
                  <a:srgbClr val="86C5F2"/>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dirty="0"/>
          </a:p>
        </p:txBody>
      </p:sp>
      <p:sp>
        <p:nvSpPr>
          <p:cNvPr id="27" name="Shape 27"/>
          <p:cNvSpPr txBox="1">
            <a:spLocks noGrp="1"/>
          </p:cNvSpPr>
          <p:nvPr>
            <p:ph type="body" idx="1"/>
          </p:nvPr>
        </p:nvSpPr>
        <p:spPr>
          <a:xfrm>
            <a:off x="1165497" y="1600200"/>
            <a:ext cx="6858000" cy="4967700"/>
          </a:xfrm>
          <a:prstGeom prst="rect">
            <a:avLst/>
          </a:prstGeom>
        </p:spPr>
        <p:txBody>
          <a:bodyPr lIns="91425" tIns="91425" rIns="91425" bIns="91425" anchor="t" anchorCtr="0"/>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a:spcBef>
                <a:spcPts val="0"/>
              </a:spcBef>
              <a:defRPr>
                <a:solidFill>
                  <a:srgbClr val="86C5F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65474" y="1600200"/>
            <a:ext cx="33069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31" name="Shape 31"/>
          <p:cNvSpPr txBox="1">
            <a:spLocks noGrp="1"/>
          </p:cNvSpPr>
          <p:nvPr>
            <p:ph type="body" idx="2"/>
          </p:nvPr>
        </p:nvSpPr>
        <p:spPr>
          <a:xfrm>
            <a:off x="4671569" y="1600200"/>
            <a:ext cx="33069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cxnSp>
        <p:nvCxnSpPr>
          <p:cNvPr id="32" name="Shape 32"/>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33" name="Shape 33"/>
          <p:cNvSpPr/>
          <p:nvPr/>
        </p:nvSpPr>
        <p:spPr>
          <a:xfrm>
            <a:off x="808725" y="800750"/>
            <a:ext cx="190200" cy="190200"/>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rtl="0">
              <a:spcBef>
                <a:spcPts val="0"/>
              </a:spcBef>
              <a:defRPr>
                <a:solidFill>
                  <a:srgbClr val="86C5F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7" name="Shape 37"/>
          <p:cNvSpPr txBox="1">
            <a:spLocks noGrp="1"/>
          </p:cNvSpPr>
          <p:nvPr>
            <p:ph type="body" idx="1"/>
          </p:nvPr>
        </p:nvSpPr>
        <p:spPr>
          <a:xfrm>
            <a:off x="1165475"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692249"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6219023" y="1673975"/>
            <a:ext cx="2403599" cy="48938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cxnSp>
        <p:nvCxnSpPr>
          <p:cNvPr id="40" name="Shape 40"/>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41" name="Shape 41"/>
          <p:cNvSpPr/>
          <p:nvPr/>
        </p:nvSpPr>
        <p:spPr>
          <a:xfrm>
            <a:off x="808725" y="800750"/>
            <a:ext cx="190200" cy="190200"/>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a:spcBef>
                <a:spcPts val="0"/>
              </a:spcBef>
              <a:defRPr>
                <a:solidFill>
                  <a:srgbClr val="86C5F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cxnSp>
        <p:nvCxnSpPr>
          <p:cNvPr id="45" name="Shape 45"/>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46" name="Shape 46"/>
          <p:cNvSpPr/>
          <p:nvPr/>
        </p:nvSpPr>
        <p:spPr>
          <a:xfrm>
            <a:off x="808725" y="800750"/>
            <a:ext cx="190200" cy="190200"/>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53" name="Shape 53"/>
          <p:cNvSpPr/>
          <p:nvPr/>
        </p:nvSpPr>
        <p:spPr>
          <a:xfrm>
            <a:off x="808650" y="3333900"/>
            <a:ext cx="190200" cy="1902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key color">
    <p:bg>
      <p:bgPr>
        <a:solidFill>
          <a:srgbClr val="86C5F2"/>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w="9525" cap="flat" cmpd="sng">
            <a:solidFill>
              <a:srgbClr val="2E3037"/>
            </a:solidFill>
            <a:prstDash val="solid"/>
            <a:round/>
            <a:headEnd type="none" w="lg" len="lg"/>
            <a:tailEnd type="none" w="lg" len="lg"/>
          </a:ln>
        </p:spPr>
      </p:cxnSp>
      <p:sp>
        <p:nvSpPr>
          <p:cNvPr id="56" name="Shape 56"/>
          <p:cNvSpPr/>
          <p:nvPr/>
        </p:nvSpPr>
        <p:spPr>
          <a:xfrm>
            <a:off x="808650" y="3333900"/>
            <a:ext cx="190200" cy="190200"/>
          </a:xfrm>
          <a:prstGeom prst="ellipse">
            <a:avLst/>
          </a:prstGeom>
          <a:solidFill>
            <a:srgbClr val="1D507B"/>
          </a:solidFill>
          <a:ln w="952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665975"/>
            <a:ext cx="6858000" cy="459900"/>
          </a:xfrm>
          <a:prstGeom prst="rect">
            <a:avLst/>
          </a:prstGeom>
          <a:noFill/>
          <a:ln>
            <a:noFill/>
          </a:ln>
        </p:spPr>
        <p:txBody>
          <a:bodyPr lIns="91425" tIns="91425" rIns="91425" bIns="91425" anchor="b" anchorCtr="0"/>
          <a:lstStyle>
            <a:lvl1pPr lv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r>
              <a:rPr lang="en-US" dirty="0" err="1"/>
              <a:t>fdsa</a:t>
            </a:r>
            <a:endParaRPr dirty="0"/>
          </a:p>
        </p:txBody>
      </p:sp>
      <p:sp>
        <p:nvSpPr>
          <p:cNvPr id="7" name="Shape 7"/>
          <p:cNvSpPr txBox="1">
            <a:spLocks noGrp="1"/>
          </p:cNvSpPr>
          <p:nvPr>
            <p:ph type="body" idx="1"/>
          </p:nvPr>
        </p:nvSpPr>
        <p:spPr>
          <a:xfrm>
            <a:off x="1165497" y="1600200"/>
            <a:ext cx="6858000" cy="4967700"/>
          </a:xfrm>
          <a:prstGeom prst="rect">
            <a:avLst/>
          </a:prstGeom>
          <a:noFill/>
          <a:ln>
            <a:noFill/>
          </a:ln>
        </p:spPr>
        <p:txBody>
          <a:bodyPr lIns="91425" tIns="91425" rIns="91425" bIns="91425" anchor="t" anchorCtr="0"/>
          <a:lstStyle>
            <a:lvl1pPr lv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86C5F2"/>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319175" y="2876425"/>
            <a:ext cx="6680399" cy="1546500"/>
          </a:xfrm>
          <a:prstGeom prst="rect">
            <a:avLst/>
          </a:prstGeom>
        </p:spPr>
        <p:txBody>
          <a:bodyPr lIns="91425" tIns="91425" rIns="91425" bIns="91425" anchor="t" anchorCtr="0">
            <a:noAutofit/>
          </a:bodyPr>
          <a:lstStyle/>
          <a:p>
            <a:pPr lvl="0">
              <a:spcBef>
                <a:spcPts val="0"/>
              </a:spcBef>
              <a:buNone/>
            </a:pPr>
            <a:r>
              <a:rPr lang="en" sz="5400" dirty="0">
                <a:solidFill>
                  <a:schemeClr val="bg1"/>
                </a:solidFill>
              </a:rPr>
              <a:t>Finding an Edge</a:t>
            </a:r>
            <a:br>
              <a:rPr lang="en" dirty="0"/>
            </a:br>
            <a:r>
              <a:rPr lang="en" sz="3600" dirty="0"/>
              <a:t>Creating a Moat around an Investment Process</a:t>
            </a:r>
            <a:endParaRPr lang="en" sz="4000"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1165474" y="1600200"/>
            <a:ext cx="3306900" cy="4967700"/>
          </a:xfrm>
          <a:prstGeom prst="rect">
            <a:avLst/>
          </a:prstGeom>
        </p:spPr>
        <p:txBody>
          <a:bodyPr lIns="91425" tIns="91425" rIns="91425" bIns="91425" anchor="t" anchorCtr="0">
            <a:noAutofit/>
          </a:bodyPr>
          <a:lstStyle/>
          <a:p>
            <a:pPr lvl="0" rtl="0">
              <a:spcBef>
                <a:spcPts val="0"/>
              </a:spcBef>
              <a:buNone/>
            </a:pPr>
            <a:r>
              <a:rPr lang="en" b="1" dirty="0"/>
              <a:t>Concentrated</a:t>
            </a:r>
          </a:p>
          <a:p>
            <a:pPr lvl="0">
              <a:spcBef>
                <a:spcPts val="0"/>
              </a:spcBef>
              <a:buNone/>
            </a:pPr>
            <a:r>
              <a:rPr lang="en" dirty="0"/>
              <a:t>10 stock portfolios</a:t>
            </a:r>
          </a:p>
          <a:p>
            <a:pPr lvl="0">
              <a:spcBef>
                <a:spcPts val="0"/>
              </a:spcBef>
              <a:buNone/>
            </a:pPr>
            <a:endParaRPr lang="en" dirty="0"/>
          </a:p>
          <a:p>
            <a:pPr lvl="0">
              <a:spcBef>
                <a:spcPts val="0"/>
              </a:spcBef>
              <a:buNone/>
            </a:pPr>
            <a:endParaRPr lang="en" dirty="0"/>
          </a:p>
          <a:p>
            <a:pPr lvl="0">
              <a:spcBef>
                <a:spcPts val="0"/>
              </a:spcBef>
              <a:buNone/>
            </a:pPr>
            <a:r>
              <a:rPr lang="en" b="1" dirty="0">
                <a:solidFill>
                  <a:srgbClr val="FFFF00"/>
                </a:solidFill>
              </a:rPr>
              <a:t>Incentives</a:t>
            </a:r>
          </a:p>
          <a:p>
            <a:pPr>
              <a:buNone/>
            </a:pPr>
            <a:r>
              <a:rPr lang="en" dirty="0"/>
              <a:t>More AUM</a:t>
            </a:r>
          </a:p>
          <a:p>
            <a:pPr>
              <a:buNone/>
            </a:pPr>
            <a:r>
              <a:rPr lang="en" dirty="0"/>
              <a:t>More Diversity</a:t>
            </a:r>
          </a:p>
          <a:p>
            <a:pPr>
              <a:buNone/>
            </a:pPr>
            <a:r>
              <a:rPr lang="en" dirty="0"/>
              <a:t>Larger Mkt Caps</a:t>
            </a:r>
          </a:p>
          <a:p>
            <a:pPr>
              <a:buNone/>
            </a:pPr>
            <a:r>
              <a:rPr lang="en" dirty="0"/>
              <a:t>= More Mgmt Fees!</a:t>
            </a:r>
          </a:p>
          <a:p>
            <a:pPr lvl="0">
              <a:spcBef>
                <a:spcPts val="0"/>
              </a:spcBef>
              <a:buNone/>
            </a:pPr>
            <a:endParaRPr lang="en" dirty="0"/>
          </a:p>
        </p:txBody>
      </p:sp>
      <p:sp>
        <p:nvSpPr>
          <p:cNvPr id="114" name="Shape 114"/>
          <p:cNvSpPr txBox="1">
            <a:spLocks noGrp="1"/>
          </p:cNvSpPr>
          <p:nvPr>
            <p:ph type="title"/>
          </p:nvPr>
        </p:nvSpPr>
        <p:spPr>
          <a:xfrm>
            <a:off x="1165474" y="709518"/>
            <a:ext cx="6858000" cy="459900"/>
          </a:xfrm>
          <a:prstGeom prst="rect">
            <a:avLst/>
          </a:prstGeom>
        </p:spPr>
        <p:txBody>
          <a:bodyPr lIns="91425" tIns="91425" rIns="91425" bIns="91425" anchor="b" anchorCtr="0">
            <a:noAutofit/>
          </a:bodyPr>
          <a:lstStyle/>
          <a:p>
            <a:pPr lvl="0">
              <a:spcBef>
                <a:spcPts val="0"/>
              </a:spcBef>
              <a:buNone/>
            </a:pPr>
            <a:r>
              <a:rPr lang="en-US" sz="2400" dirty="0"/>
              <a:t>We Do Things The Hard Way</a:t>
            </a:r>
            <a:endParaRPr lang="en" sz="2400" dirty="0"/>
          </a:p>
        </p:txBody>
      </p:sp>
      <p:sp>
        <p:nvSpPr>
          <p:cNvPr id="115" name="Shape 115"/>
          <p:cNvSpPr txBox="1">
            <a:spLocks noGrp="1"/>
          </p:cNvSpPr>
          <p:nvPr>
            <p:ph type="body" idx="2"/>
          </p:nvPr>
        </p:nvSpPr>
        <p:spPr>
          <a:xfrm>
            <a:off x="4793488" y="1600200"/>
            <a:ext cx="4141873" cy="4967700"/>
          </a:xfrm>
          <a:prstGeom prst="rect">
            <a:avLst/>
          </a:prstGeom>
        </p:spPr>
        <p:txBody>
          <a:bodyPr lIns="91425" tIns="91425" rIns="91425" bIns="91425" anchor="t" anchorCtr="0">
            <a:noAutofit/>
          </a:bodyPr>
          <a:lstStyle/>
          <a:p>
            <a:pPr lvl="0" rtl="0">
              <a:spcBef>
                <a:spcPts val="0"/>
              </a:spcBef>
              <a:buNone/>
            </a:pPr>
            <a:r>
              <a:rPr lang="en" b="1" dirty="0"/>
              <a:t>Qualitative</a:t>
            </a:r>
          </a:p>
          <a:p>
            <a:pPr lvl="0">
              <a:spcBef>
                <a:spcPts val="0"/>
              </a:spcBef>
              <a:buNone/>
            </a:pPr>
            <a:r>
              <a:rPr lang="en" dirty="0"/>
              <a:t>No computer screening</a:t>
            </a:r>
          </a:p>
          <a:p>
            <a:pPr lvl="0">
              <a:spcBef>
                <a:spcPts val="0"/>
              </a:spcBef>
              <a:buNone/>
            </a:pPr>
            <a:endParaRPr lang="en" dirty="0"/>
          </a:p>
          <a:p>
            <a:pPr lvl="0">
              <a:spcBef>
                <a:spcPts val="0"/>
              </a:spcBef>
              <a:buNone/>
            </a:pPr>
            <a:endParaRPr lang="en" dirty="0"/>
          </a:p>
          <a:p>
            <a:pPr lvl="0">
              <a:spcBef>
                <a:spcPts val="0"/>
              </a:spcBef>
              <a:buNone/>
            </a:pPr>
            <a:r>
              <a:rPr lang="en" b="1" dirty="0">
                <a:solidFill>
                  <a:srgbClr val="FFFF00"/>
                </a:solidFill>
              </a:rPr>
              <a:t>Easy Path</a:t>
            </a:r>
          </a:p>
          <a:p>
            <a:pPr lvl="0">
              <a:spcBef>
                <a:spcPts val="0"/>
              </a:spcBef>
              <a:buNone/>
            </a:pPr>
            <a:r>
              <a:rPr lang="en" dirty="0"/>
              <a:t>Computer screens</a:t>
            </a:r>
          </a:p>
          <a:p>
            <a:pPr lvl="0">
              <a:spcBef>
                <a:spcPts val="0"/>
              </a:spcBef>
              <a:buNone/>
            </a:pPr>
            <a:r>
              <a:rPr lang="en" dirty="0"/>
              <a:t>Idea trading w/ peers</a:t>
            </a:r>
          </a:p>
          <a:p>
            <a:pPr lvl="0">
              <a:spcBef>
                <a:spcPts val="0"/>
              </a:spcBef>
              <a:buNone/>
            </a:pPr>
            <a:r>
              <a:rPr lang="en" dirty="0"/>
              <a:t>Sell side ideas</a:t>
            </a:r>
          </a:p>
          <a:p>
            <a:pPr lvl="0">
              <a:spcBef>
                <a:spcPts val="0"/>
              </a:spcBef>
              <a:buNone/>
            </a:pPr>
            <a:r>
              <a:rPr lang="en" dirty="0"/>
              <a:t>= Unsustainable!</a:t>
            </a:r>
          </a:p>
        </p:txBody>
      </p:sp>
      <p:cxnSp>
        <p:nvCxnSpPr>
          <p:cNvPr id="5" name="Straight Connector 4"/>
          <p:cNvCxnSpPr/>
          <p:nvPr/>
        </p:nvCxnSpPr>
        <p:spPr>
          <a:xfrm>
            <a:off x="4625479" y="1724297"/>
            <a:ext cx="0" cy="3561806"/>
          </a:xfrm>
          <a:prstGeom prst="line">
            <a:avLst/>
          </a:prstGeom>
          <a:ln>
            <a:solidFill>
              <a:srgbClr val="86C5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49047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17414" y="2577373"/>
            <a:ext cx="1753884" cy="1753884"/>
          </a:xfrm>
          <a:prstGeom prst="ellipse">
            <a:avLst/>
          </a:prstGeom>
          <a:solidFill>
            <a:srgbClr val="86C5F2"/>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ctrTitle" idx="4294967295"/>
          </p:nvPr>
        </p:nvSpPr>
        <p:spPr>
          <a:xfrm>
            <a:off x="1968497" y="2655750"/>
            <a:ext cx="6028199" cy="1546500"/>
          </a:xfrm>
          <a:prstGeom prst="rect">
            <a:avLst/>
          </a:prstGeom>
        </p:spPr>
        <p:txBody>
          <a:bodyPr lIns="91425" tIns="91425" rIns="91425" bIns="91425" anchor="ctr" anchorCtr="0">
            <a:noAutofit/>
          </a:bodyPr>
          <a:lstStyle/>
          <a:p>
            <a:pPr lvl="0" rtl="0">
              <a:spcBef>
                <a:spcPts val="0"/>
              </a:spcBef>
              <a:buNone/>
            </a:pPr>
            <a:r>
              <a:rPr lang="en-US" sz="3200" dirty="0">
                <a:solidFill>
                  <a:srgbClr val="86C5F2"/>
                </a:solidFill>
              </a:rPr>
              <a:t>Building a Moat around an Investment Process</a:t>
            </a:r>
            <a:endParaRPr lang="en" sz="3200" dirty="0">
              <a:solidFill>
                <a:srgbClr val="86C5F2"/>
              </a:solidFill>
            </a:endParaRPr>
          </a:p>
        </p:txBody>
      </p:sp>
      <p:grpSp>
        <p:nvGrpSpPr>
          <p:cNvPr id="9" name="Group 8"/>
          <p:cNvGrpSpPr/>
          <p:nvPr/>
        </p:nvGrpSpPr>
        <p:grpSpPr>
          <a:xfrm>
            <a:off x="441897" y="2865120"/>
            <a:ext cx="907932" cy="1133931"/>
            <a:chOff x="3326891" y="2334749"/>
            <a:chExt cx="316946" cy="395839"/>
          </a:xfrm>
          <a:solidFill>
            <a:srgbClr val="1D507B"/>
          </a:solidFill>
        </p:grpSpPr>
        <p:grpSp>
          <p:nvGrpSpPr>
            <p:cNvPr id="10" name="Group 9"/>
            <p:cNvGrpSpPr/>
            <p:nvPr/>
          </p:nvGrpSpPr>
          <p:grpSpPr>
            <a:xfrm>
              <a:off x="3341694" y="2334749"/>
              <a:ext cx="287338" cy="287337"/>
              <a:chOff x="9317038" y="1343025"/>
              <a:chExt cx="287338" cy="287337"/>
            </a:xfrm>
            <a:grpFill/>
          </p:grpSpPr>
          <p:sp>
            <p:nvSpPr>
              <p:cNvPr id="14" name="Freeform 321"/>
              <p:cNvSpPr>
                <a:spLocks/>
              </p:cNvSpPr>
              <p:nvPr/>
            </p:nvSpPr>
            <p:spPr bwMode="auto">
              <a:xfrm>
                <a:off x="9442451" y="1482725"/>
                <a:ext cx="38100" cy="38100"/>
              </a:xfrm>
              <a:custGeom>
                <a:avLst/>
                <a:gdLst>
                  <a:gd name="T0" fmla="*/ 75 w 120"/>
                  <a:gd name="T1" fmla="*/ 45 h 120"/>
                  <a:gd name="T2" fmla="*/ 75 w 120"/>
                  <a:gd name="T3" fmla="*/ 11 h 120"/>
                  <a:gd name="T4" fmla="*/ 73 w 120"/>
                  <a:gd name="T5" fmla="*/ 6 h 120"/>
                  <a:gd name="T6" fmla="*/ 69 w 120"/>
                  <a:gd name="T7" fmla="*/ 2 h 120"/>
                  <a:gd name="T8" fmla="*/ 63 w 120"/>
                  <a:gd name="T9" fmla="*/ 0 h 120"/>
                  <a:gd name="T10" fmla="*/ 57 w 120"/>
                  <a:gd name="T11" fmla="*/ 0 h 120"/>
                  <a:gd name="T12" fmla="*/ 51 w 120"/>
                  <a:gd name="T13" fmla="*/ 2 h 120"/>
                  <a:gd name="T14" fmla="*/ 47 w 120"/>
                  <a:gd name="T15" fmla="*/ 6 h 120"/>
                  <a:gd name="T16" fmla="*/ 45 w 120"/>
                  <a:gd name="T17" fmla="*/ 11 h 120"/>
                  <a:gd name="T18" fmla="*/ 45 w 120"/>
                  <a:gd name="T19" fmla="*/ 45 h 120"/>
                  <a:gd name="T20" fmla="*/ 12 w 120"/>
                  <a:gd name="T21" fmla="*/ 45 h 120"/>
                  <a:gd name="T22" fmla="*/ 6 w 120"/>
                  <a:gd name="T23" fmla="*/ 47 h 120"/>
                  <a:gd name="T24" fmla="*/ 2 w 120"/>
                  <a:gd name="T25" fmla="*/ 51 h 120"/>
                  <a:gd name="T26" fmla="*/ 0 w 120"/>
                  <a:gd name="T27" fmla="*/ 57 h 120"/>
                  <a:gd name="T28" fmla="*/ 0 w 120"/>
                  <a:gd name="T29" fmla="*/ 62 h 120"/>
                  <a:gd name="T30" fmla="*/ 2 w 120"/>
                  <a:gd name="T31" fmla="*/ 67 h 120"/>
                  <a:gd name="T32" fmla="*/ 6 w 120"/>
                  <a:gd name="T33" fmla="*/ 72 h 120"/>
                  <a:gd name="T34" fmla="*/ 12 w 120"/>
                  <a:gd name="T35" fmla="*/ 74 h 120"/>
                  <a:gd name="T36" fmla="*/ 45 w 120"/>
                  <a:gd name="T37" fmla="*/ 75 h 120"/>
                  <a:gd name="T38" fmla="*/ 45 w 120"/>
                  <a:gd name="T39" fmla="*/ 108 h 120"/>
                  <a:gd name="T40" fmla="*/ 47 w 120"/>
                  <a:gd name="T41" fmla="*/ 113 h 120"/>
                  <a:gd name="T42" fmla="*/ 51 w 120"/>
                  <a:gd name="T43" fmla="*/ 117 h 120"/>
                  <a:gd name="T44" fmla="*/ 57 w 120"/>
                  <a:gd name="T45" fmla="*/ 120 h 120"/>
                  <a:gd name="T46" fmla="*/ 63 w 120"/>
                  <a:gd name="T47" fmla="*/ 120 h 120"/>
                  <a:gd name="T48" fmla="*/ 69 w 120"/>
                  <a:gd name="T49" fmla="*/ 117 h 120"/>
                  <a:gd name="T50" fmla="*/ 73 w 120"/>
                  <a:gd name="T51" fmla="*/ 113 h 120"/>
                  <a:gd name="T52" fmla="*/ 75 w 120"/>
                  <a:gd name="T53" fmla="*/ 108 h 120"/>
                  <a:gd name="T54" fmla="*/ 75 w 120"/>
                  <a:gd name="T55" fmla="*/ 75 h 120"/>
                  <a:gd name="T56" fmla="*/ 108 w 120"/>
                  <a:gd name="T57" fmla="*/ 74 h 120"/>
                  <a:gd name="T58" fmla="*/ 114 w 120"/>
                  <a:gd name="T59" fmla="*/ 72 h 120"/>
                  <a:gd name="T60" fmla="*/ 118 w 120"/>
                  <a:gd name="T61" fmla="*/ 67 h 120"/>
                  <a:gd name="T62" fmla="*/ 120 w 120"/>
                  <a:gd name="T63" fmla="*/ 62 h 120"/>
                  <a:gd name="T64" fmla="*/ 120 w 120"/>
                  <a:gd name="T65" fmla="*/ 57 h 120"/>
                  <a:gd name="T66" fmla="*/ 118 w 120"/>
                  <a:gd name="T67" fmla="*/ 51 h 120"/>
                  <a:gd name="T68" fmla="*/ 114 w 120"/>
                  <a:gd name="T69" fmla="*/ 47 h 120"/>
                  <a:gd name="T70" fmla="*/ 108 w 120"/>
                  <a:gd name="T71" fmla="*/ 45 h 120"/>
                  <a:gd name="T72" fmla="*/ 105 w 120"/>
                  <a:gd name="T73" fmla="*/ 4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105" y="45"/>
                    </a:moveTo>
                    <a:lnTo>
                      <a:pt x="75" y="45"/>
                    </a:lnTo>
                    <a:lnTo>
                      <a:pt x="75" y="14"/>
                    </a:lnTo>
                    <a:lnTo>
                      <a:pt x="75" y="11"/>
                    </a:lnTo>
                    <a:lnTo>
                      <a:pt x="74" y="8"/>
                    </a:lnTo>
                    <a:lnTo>
                      <a:pt x="73" y="6"/>
                    </a:lnTo>
                    <a:lnTo>
                      <a:pt x="71" y="4"/>
                    </a:lnTo>
                    <a:lnTo>
                      <a:pt x="69" y="2"/>
                    </a:lnTo>
                    <a:lnTo>
                      <a:pt x="66" y="1"/>
                    </a:lnTo>
                    <a:lnTo>
                      <a:pt x="63" y="0"/>
                    </a:lnTo>
                    <a:lnTo>
                      <a:pt x="60" y="0"/>
                    </a:lnTo>
                    <a:lnTo>
                      <a:pt x="57" y="0"/>
                    </a:lnTo>
                    <a:lnTo>
                      <a:pt x="55" y="1"/>
                    </a:lnTo>
                    <a:lnTo>
                      <a:pt x="51" y="2"/>
                    </a:lnTo>
                    <a:lnTo>
                      <a:pt x="49" y="4"/>
                    </a:lnTo>
                    <a:lnTo>
                      <a:pt x="47" y="6"/>
                    </a:lnTo>
                    <a:lnTo>
                      <a:pt x="46" y="8"/>
                    </a:lnTo>
                    <a:lnTo>
                      <a:pt x="45" y="11"/>
                    </a:lnTo>
                    <a:lnTo>
                      <a:pt x="45" y="15"/>
                    </a:lnTo>
                    <a:lnTo>
                      <a:pt x="45" y="45"/>
                    </a:lnTo>
                    <a:lnTo>
                      <a:pt x="15" y="45"/>
                    </a:lnTo>
                    <a:lnTo>
                      <a:pt x="12" y="45"/>
                    </a:lnTo>
                    <a:lnTo>
                      <a:pt x="10" y="46"/>
                    </a:lnTo>
                    <a:lnTo>
                      <a:pt x="6" y="47"/>
                    </a:lnTo>
                    <a:lnTo>
                      <a:pt x="4" y="49"/>
                    </a:lnTo>
                    <a:lnTo>
                      <a:pt x="2" y="51"/>
                    </a:lnTo>
                    <a:lnTo>
                      <a:pt x="1" y="53"/>
                    </a:lnTo>
                    <a:lnTo>
                      <a:pt x="0" y="57"/>
                    </a:lnTo>
                    <a:lnTo>
                      <a:pt x="0" y="60"/>
                    </a:lnTo>
                    <a:lnTo>
                      <a:pt x="0" y="62"/>
                    </a:lnTo>
                    <a:lnTo>
                      <a:pt x="1" y="65"/>
                    </a:lnTo>
                    <a:lnTo>
                      <a:pt x="2" y="67"/>
                    </a:lnTo>
                    <a:lnTo>
                      <a:pt x="4" y="70"/>
                    </a:lnTo>
                    <a:lnTo>
                      <a:pt x="6" y="72"/>
                    </a:lnTo>
                    <a:lnTo>
                      <a:pt x="10" y="74"/>
                    </a:lnTo>
                    <a:lnTo>
                      <a:pt x="12" y="74"/>
                    </a:lnTo>
                    <a:lnTo>
                      <a:pt x="15" y="75"/>
                    </a:lnTo>
                    <a:lnTo>
                      <a:pt x="45" y="75"/>
                    </a:lnTo>
                    <a:lnTo>
                      <a:pt x="45" y="105"/>
                    </a:lnTo>
                    <a:lnTo>
                      <a:pt x="45" y="108"/>
                    </a:lnTo>
                    <a:lnTo>
                      <a:pt x="46" y="110"/>
                    </a:lnTo>
                    <a:lnTo>
                      <a:pt x="47" y="113"/>
                    </a:lnTo>
                    <a:lnTo>
                      <a:pt x="49" y="116"/>
                    </a:lnTo>
                    <a:lnTo>
                      <a:pt x="51" y="117"/>
                    </a:lnTo>
                    <a:lnTo>
                      <a:pt x="55" y="119"/>
                    </a:lnTo>
                    <a:lnTo>
                      <a:pt x="57" y="120"/>
                    </a:lnTo>
                    <a:lnTo>
                      <a:pt x="60" y="120"/>
                    </a:lnTo>
                    <a:lnTo>
                      <a:pt x="63" y="120"/>
                    </a:lnTo>
                    <a:lnTo>
                      <a:pt x="66" y="119"/>
                    </a:lnTo>
                    <a:lnTo>
                      <a:pt x="69" y="117"/>
                    </a:lnTo>
                    <a:lnTo>
                      <a:pt x="71" y="116"/>
                    </a:lnTo>
                    <a:lnTo>
                      <a:pt x="73" y="113"/>
                    </a:lnTo>
                    <a:lnTo>
                      <a:pt x="74" y="110"/>
                    </a:lnTo>
                    <a:lnTo>
                      <a:pt x="75" y="108"/>
                    </a:lnTo>
                    <a:lnTo>
                      <a:pt x="75" y="105"/>
                    </a:lnTo>
                    <a:lnTo>
                      <a:pt x="75" y="75"/>
                    </a:lnTo>
                    <a:lnTo>
                      <a:pt x="105" y="75"/>
                    </a:lnTo>
                    <a:lnTo>
                      <a:pt x="108" y="74"/>
                    </a:lnTo>
                    <a:lnTo>
                      <a:pt x="112" y="74"/>
                    </a:lnTo>
                    <a:lnTo>
                      <a:pt x="114" y="72"/>
                    </a:lnTo>
                    <a:lnTo>
                      <a:pt x="116" y="70"/>
                    </a:lnTo>
                    <a:lnTo>
                      <a:pt x="118" y="67"/>
                    </a:lnTo>
                    <a:lnTo>
                      <a:pt x="119" y="65"/>
                    </a:lnTo>
                    <a:lnTo>
                      <a:pt x="120" y="62"/>
                    </a:lnTo>
                    <a:lnTo>
                      <a:pt x="120" y="60"/>
                    </a:lnTo>
                    <a:lnTo>
                      <a:pt x="120" y="57"/>
                    </a:lnTo>
                    <a:lnTo>
                      <a:pt x="119" y="53"/>
                    </a:lnTo>
                    <a:lnTo>
                      <a:pt x="118" y="51"/>
                    </a:lnTo>
                    <a:lnTo>
                      <a:pt x="116" y="49"/>
                    </a:lnTo>
                    <a:lnTo>
                      <a:pt x="114" y="47"/>
                    </a:lnTo>
                    <a:lnTo>
                      <a:pt x="112" y="46"/>
                    </a:lnTo>
                    <a:lnTo>
                      <a:pt x="108" y="45"/>
                    </a:lnTo>
                    <a:lnTo>
                      <a:pt x="105" y="45"/>
                    </a:lnTo>
                    <a:lnTo>
                      <a:pt x="105" y="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sp>
            <p:nvSpPr>
              <p:cNvPr id="15" name="Freeform 322"/>
              <p:cNvSpPr>
                <a:spLocks noEditPoints="1"/>
              </p:cNvSpPr>
              <p:nvPr/>
            </p:nvSpPr>
            <p:spPr bwMode="auto">
              <a:xfrm>
                <a:off x="9317038" y="1343025"/>
                <a:ext cx="287338" cy="287337"/>
              </a:xfrm>
              <a:custGeom>
                <a:avLst/>
                <a:gdLst>
                  <a:gd name="T0" fmla="*/ 778 w 903"/>
                  <a:gd name="T1" fmla="*/ 599 h 904"/>
                  <a:gd name="T2" fmla="*/ 541 w 903"/>
                  <a:gd name="T3" fmla="*/ 873 h 904"/>
                  <a:gd name="T4" fmla="*/ 519 w 903"/>
                  <a:gd name="T5" fmla="*/ 682 h 904"/>
                  <a:gd name="T6" fmla="*/ 438 w 903"/>
                  <a:gd name="T7" fmla="*/ 663 h 904"/>
                  <a:gd name="T8" fmla="*/ 374 w 903"/>
                  <a:gd name="T9" fmla="*/ 693 h 904"/>
                  <a:gd name="T10" fmla="*/ 254 w 903"/>
                  <a:gd name="T11" fmla="*/ 392 h 904"/>
                  <a:gd name="T12" fmla="*/ 121 w 903"/>
                  <a:gd name="T13" fmla="*/ 593 h 904"/>
                  <a:gd name="T14" fmla="*/ 152 w 903"/>
                  <a:gd name="T15" fmla="*/ 873 h 904"/>
                  <a:gd name="T16" fmla="*/ 184 w 903"/>
                  <a:gd name="T17" fmla="*/ 203 h 904"/>
                  <a:gd name="T18" fmla="*/ 220 w 903"/>
                  <a:gd name="T19" fmla="*/ 247 h 904"/>
                  <a:gd name="T20" fmla="*/ 277 w 903"/>
                  <a:gd name="T21" fmla="*/ 253 h 904"/>
                  <a:gd name="T22" fmla="*/ 321 w 903"/>
                  <a:gd name="T23" fmla="*/ 217 h 904"/>
                  <a:gd name="T24" fmla="*/ 376 w 903"/>
                  <a:gd name="T25" fmla="*/ 192 h 904"/>
                  <a:gd name="T26" fmla="*/ 404 w 903"/>
                  <a:gd name="T27" fmla="*/ 240 h 904"/>
                  <a:gd name="T28" fmla="*/ 459 w 903"/>
                  <a:gd name="T29" fmla="*/ 256 h 904"/>
                  <a:gd name="T30" fmla="*/ 509 w 903"/>
                  <a:gd name="T31" fmla="*/ 231 h 904"/>
                  <a:gd name="T32" fmla="*/ 526 w 903"/>
                  <a:gd name="T33" fmla="*/ 181 h 904"/>
                  <a:gd name="T34" fmla="*/ 585 w 903"/>
                  <a:gd name="T35" fmla="*/ 224 h 904"/>
                  <a:gd name="T36" fmla="*/ 632 w 903"/>
                  <a:gd name="T37" fmla="*/ 255 h 904"/>
                  <a:gd name="T38" fmla="*/ 688 w 903"/>
                  <a:gd name="T39" fmla="*/ 245 h 904"/>
                  <a:gd name="T40" fmla="*/ 720 w 903"/>
                  <a:gd name="T41" fmla="*/ 199 h 904"/>
                  <a:gd name="T42" fmla="*/ 744 w 903"/>
                  <a:gd name="T43" fmla="*/ 341 h 904"/>
                  <a:gd name="T44" fmla="*/ 196 w 903"/>
                  <a:gd name="T45" fmla="*/ 361 h 904"/>
                  <a:gd name="T46" fmla="*/ 150 w 903"/>
                  <a:gd name="T47" fmla="*/ 316 h 904"/>
                  <a:gd name="T48" fmla="*/ 764 w 903"/>
                  <a:gd name="T49" fmla="*/ 483 h 904"/>
                  <a:gd name="T50" fmla="*/ 752 w 903"/>
                  <a:gd name="T51" fmla="*/ 573 h 904"/>
                  <a:gd name="T52" fmla="*/ 743 w 903"/>
                  <a:gd name="T53" fmla="*/ 383 h 904"/>
                  <a:gd name="T54" fmla="*/ 779 w 903"/>
                  <a:gd name="T55" fmla="*/ 339 h 904"/>
                  <a:gd name="T56" fmla="*/ 778 w 903"/>
                  <a:gd name="T57" fmla="*/ 155 h 904"/>
                  <a:gd name="T58" fmla="*/ 699 w 903"/>
                  <a:gd name="T59" fmla="*/ 153 h 904"/>
                  <a:gd name="T60" fmla="*/ 688 w 903"/>
                  <a:gd name="T61" fmla="*/ 201 h 904"/>
                  <a:gd name="T62" fmla="*/ 630 w 903"/>
                  <a:gd name="T63" fmla="*/ 223 h 904"/>
                  <a:gd name="T64" fmla="*/ 601 w 903"/>
                  <a:gd name="T65" fmla="*/ 163 h 904"/>
                  <a:gd name="T66" fmla="*/ 511 w 903"/>
                  <a:gd name="T67" fmla="*/ 151 h 904"/>
                  <a:gd name="T68" fmla="*/ 496 w 903"/>
                  <a:gd name="T69" fmla="*/ 166 h 904"/>
                  <a:gd name="T70" fmla="*/ 472 w 903"/>
                  <a:gd name="T71" fmla="*/ 221 h 904"/>
                  <a:gd name="T72" fmla="*/ 586 w 903"/>
                  <a:gd name="T73" fmla="*/ 50 h 904"/>
                  <a:gd name="T74" fmla="*/ 466 w 903"/>
                  <a:gd name="T75" fmla="*/ 0 h 904"/>
                  <a:gd name="T76" fmla="*/ 436 w 903"/>
                  <a:gd name="T77" fmla="*/ 13 h 904"/>
                  <a:gd name="T78" fmla="*/ 411 w 903"/>
                  <a:gd name="T79" fmla="*/ 203 h 904"/>
                  <a:gd name="T80" fmla="*/ 402 w 903"/>
                  <a:gd name="T81" fmla="*/ 155 h 904"/>
                  <a:gd name="T82" fmla="*/ 307 w 903"/>
                  <a:gd name="T83" fmla="*/ 153 h 904"/>
                  <a:gd name="T84" fmla="*/ 297 w 903"/>
                  <a:gd name="T85" fmla="*/ 198 h 904"/>
                  <a:gd name="T86" fmla="*/ 239 w 903"/>
                  <a:gd name="T87" fmla="*/ 222 h 904"/>
                  <a:gd name="T88" fmla="*/ 210 w 903"/>
                  <a:gd name="T89" fmla="*/ 163 h 904"/>
                  <a:gd name="T90" fmla="*/ 135 w 903"/>
                  <a:gd name="T91" fmla="*/ 151 h 904"/>
                  <a:gd name="T92" fmla="*/ 120 w 903"/>
                  <a:gd name="T93" fmla="*/ 166 h 904"/>
                  <a:gd name="T94" fmla="*/ 138 w 903"/>
                  <a:gd name="T95" fmla="*/ 364 h 904"/>
                  <a:gd name="T96" fmla="*/ 188 w 903"/>
                  <a:gd name="T97" fmla="*/ 392 h 904"/>
                  <a:gd name="T98" fmla="*/ 148 w 903"/>
                  <a:gd name="T99" fmla="*/ 489 h 904"/>
                  <a:gd name="T100" fmla="*/ 9 w 903"/>
                  <a:gd name="T101" fmla="*/ 484 h 904"/>
                  <a:gd name="T102" fmla="*/ 0 w 903"/>
                  <a:gd name="T103" fmla="*/ 892 h 904"/>
                  <a:gd name="T104" fmla="*/ 165 w 903"/>
                  <a:gd name="T105" fmla="*/ 903 h 904"/>
                  <a:gd name="T106" fmla="*/ 391 w 903"/>
                  <a:gd name="T107" fmla="*/ 892 h 904"/>
                  <a:gd name="T108" fmla="*/ 402 w 903"/>
                  <a:gd name="T109" fmla="*/ 707 h 904"/>
                  <a:gd name="T110" fmla="*/ 451 w 903"/>
                  <a:gd name="T111" fmla="*/ 693 h 904"/>
                  <a:gd name="T112" fmla="*/ 501 w 903"/>
                  <a:gd name="T113" fmla="*/ 707 h 904"/>
                  <a:gd name="T114" fmla="*/ 512 w 903"/>
                  <a:gd name="T115" fmla="*/ 892 h 904"/>
                  <a:gd name="T116" fmla="*/ 737 w 903"/>
                  <a:gd name="T117" fmla="*/ 903 h 904"/>
                  <a:gd name="T118" fmla="*/ 903 w 903"/>
                  <a:gd name="T119" fmla="*/ 892 h 904"/>
                  <a:gd name="T120" fmla="*/ 894 w 903"/>
                  <a:gd name="T121" fmla="*/ 48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873" y="873"/>
                    </a:moveTo>
                    <a:lnTo>
                      <a:pt x="750" y="873"/>
                    </a:lnTo>
                    <a:lnTo>
                      <a:pt x="711" y="603"/>
                    </a:lnTo>
                    <a:lnTo>
                      <a:pt x="767" y="603"/>
                    </a:lnTo>
                    <a:lnTo>
                      <a:pt x="771" y="603"/>
                    </a:lnTo>
                    <a:lnTo>
                      <a:pt x="773" y="602"/>
                    </a:lnTo>
                    <a:lnTo>
                      <a:pt x="776" y="600"/>
                    </a:lnTo>
                    <a:lnTo>
                      <a:pt x="778" y="599"/>
                    </a:lnTo>
                    <a:lnTo>
                      <a:pt x="779" y="596"/>
                    </a:lnTo>
                    <a:lnTo>
                      <a:pt x="781" y="593"/>
                    </a:lnTo>
                    <a:lnTo>
                      <a:pt x="782" y="591"/>
                    </a:lnTo>
                    <a:lnTo>
                      <a:pt x="782" y="588"/>
                    </a:lnTo>
                    <a:lnTo>
                      <a:pt x="782" y="513"/>
                    </a:lnTo>
                    <a:lnTo>
                      <a:pt x="873" y="513"/>
                    </a:lnTo>
                    <a:lnTo>
                      <a:pt x="873" y="873"/>
                    </a:lnTo>
                    <a:close/>
                    <a:moveTo>
                      <a:pt x="541" y="873"/>
                    </a:moveTo>
                    <a:lnTo>
                      <a:pt x="541" y="738"/>
                    </a:lnTo>
                    <a:lnTo>
                      <a:pt x="541" y="725"/>
                    </a:lnTo>
                    <a:lnTo>
                      <a:pt x="538" y="712"/>
                    </a:lnTo>
                    <a:lnTo>
                      <a:pt x="536" y="706"/>
                    </a:lnTo>
                    <a:lnTo>
                      <a:pt x="533" y="699"/>
                    </a:lnTo>
                    <a:lnTo>
                      <a:pt x="529" y="693"/>
                    </a:lnTo>
                    <a:lnTo>
                      <a:pt x="524" y="688"/>
                    </a:lnTo>
                    <a:lnTo>
                      <a:pt x="519" y="682"/>
                    </a:lnTo>
                    <a:lnTo>
                      <a:pt x="512" y="678"/>
                    </a:lnTo>
                    <a:lnTo>
                      <a:pt x="505" y="674"/>
                    </a:lnTo>
                    <a:lnTo>
                      <a:pt x="497" y="669"/>
                    </a:lnTo>
                    <a:lnTo>
                      <a:pt x="488" y="667"/>
                    </a:lnTo>
                    <a:lnTo>
                      <a:pt x="477" y="665"/>
                    </a:lnTo>
                    <a:lnTo>
                      <a:pt x="465" y="663"/>
                    </a:lnTo>
                    <a:lnTo>
                      <a:pt x="451" y="663"/>
                    </a:lnTo>
                    <a:lnTo>
                      <a:pt x="438" y="663"/>
                    </a:lnTo>
                    <a:lnTo>
                      <a:pt x="426" y="665"/>
                    </a:lnTo>
                    <a:lnTo>
                      <a:pt x="415" y="667"/>
                    </a:lnTo>
                    <a:lnTo>
                      <a:pt x="406" y="669"/>
                    </a:lnTo>
                    <a:lnTo>
                      <a:pt x="397" y="674"/>
                    </a:lnTo>
                    <a:lnTo>
                      <a:pt x="390" y="678"/>
                    </a:lnTo>
                    <a:lnTo>
                      <a:pt x="383" y="682"/>
                    </a:lnTo>
                    <a:lnTo>
                      <a:pt x="378" y="688"/>
                    </a:lnTo>
                    <a:lnTo>
                      <a:pt x="374" y="693"/>
                    </a:lnTo>
                    <a:lnTo>
                      <a:pt x="370" y="699"/>
                    </a:lnTo>
                    <a:lnTo>
                      <a:pt x="366" y="706"/>
                    </a:lnTo>
                    <a:lnTo>
                      <a:pt x="364" y="712"/>
                    </a:lnTo>
                    <a:lnTo>
                      <a:pt x="362" y="725"/>
                    </a:lnTo>
                    <a:lnTo>
                      <a:pt x="361" y="738"/>
                    </a:lnTo>
                    <a:lnTo>
                      <a:pt x="361" y="873"/>
                    </a:lnTo>
                    <a:lnTo>
                      <a:pt x="183" y="873"/>
                    </a:lnTo>
                    <a:lnTo>
                      <a:pt x="254" y="392"/>
                    </a:lnTo>
                    <a:lnTo>
                      <a:pt x="649" y="392"/>
                    </a:lnTo>
                    <a:lnTo>
                      <a:pt x="719" y="873"/>
                    </a:lnTo>
                    <a:lnTo>
                      <a:pt x="541" y="873"/>
                    </a:lnTo>
                    <a:close/>
                    <a:moveTo>
                      <a:pt x="30" y="513"/>
                    </a:moveTo>
                    <a:lnTo>
                      <a:pt x="120" y="513"/>
                    </a:lnTo>
                    <a:lnTo>
                      <a:pt x="120" y="588"/>
                    </a:lnTo>
                    <a:lnTo>
                      <a:pt x="121" y="591"/>
                    </a:lnTo>
                    <a:lnTo>
                      <a:pt x="121" y="593"/>
                    </a:lnTo>
                    <a:lnTo>
                      <a:pt x="123" y="596"/>
                    </a:lnTo>
                    <a:lnTo>
                      <a:pt x="124" y="599"/>
                    </a:lnTo>
                    <a:lnTo>
                      <a:pt x="127" y="600"/>
                    </a:lnTo>
                    <a:lnTo>
                      <a:pt x="129" y="602"/>
                    </a:lnTo>
                    <a:lnTo>
                      <a:pt x="133" y="603"/>
                    </a:lnTo>
                    <a:lnTo>
                      <a:pt x="135" y="603"/>
                    </a:lnTo>
                    <a:lnTo>
                      <a:pt x="192" y="603"/>
                    </a:lnTo>
                    <a:lnTo>
                      <a:pt x="152" y="873"/>
                    </a:lnTo>
                    <a:lnTo>
                      <a:pt x="30" y="873"/>
                    </a:lnTo>
                    <a:lnTo>
                      <a:pt x="30" y="513"/>
                    </a:lnTo>
                    <a:close/>
                    <a:moveTo>
                      <a:pt x="150" y="316"/>
                    </a:moveTo>
                    <a:lnTo>
                      <a:pt x="150" y="181"/>
                    </a:lnTo>
                    <a:lnTo>
                      <a:pt x="180" y="181"/>
                    </a:lnTo>
                    <a:lnTo>
                      <a:pt x="181" y="189"/>
                    </a:lnTo>
                    <a:lnTo>
                      <a:pt x="182" y="196"/>
                    </a:lnTo>
                    <a:lnTo>
                      <a:pt x="184" y="203"/>
                    </a:lnTo>
                    <a:lnTo>
                      <a:pt x="186" y="210"/>
                    </a:lnTo>
                    <a:lnTo>
                      <a:pt x="189" y="217"/>
                    </a:lnTo>
                    <a:lnTo>
                      <a:pt x="194" y="223"/>
                    </a:lnTo>
                    <a:lnTo>
                      <a:pt x="198" y="228"/>
                    </a:lnTo>
                    <a:lnTo>
                      <a:pt x="203" y="234"/>
                    </a:lnTo>
                    <a:lnTo>
                      <a:pt x="209" y="239"/>
                    </a:lnTo>
                    <a:lnTo>
                      <a:pt x="214" y="243"/>
                    </a:lnTo>
                    <a:lnTo>
                      <a:pt x="220" y="247"/>
                    </a:lnTo>
                    <a:lnTo>
                      <a:pt x="227" y="250"/>
                    </a:lnTo>
                    <a:lnTo>
                      <a:pt x="233" y="253"/>
                    </a:lnTo>
                    <a:lnTo>
                      <a:pt x="241" y="255"/>
                    </a:lnTo>
                    <a:lnTo>
                      <a:pt x="248" y="256"/>
                    </a:lnTo>
                    <a:lnTo>
                      <a:pt x="256" y="256"/>
                    </a:lnTo>
                    <a:lnTo>
                      <a:pt x="263" y="256"/>
                    </a:lnTo>
                    <a:lnTo>
                      <a:pt x="270" y="255"/>
                    </a:lnTo>
                    <a:lnTo>
                      <a:pt x="277" y="253"/>
                    </a:lnTo>
                    <a:lnTo>
                      <a:pt x="284" y="250"/>
                    </a:lnTo>
                    <a:lnTo>
                      <a:pt x="290" y="247"/>
                    </a:lnTo>
                    <a:lnTo>
                      <a:pt x="297" y="243"/>
                    </a:lnTo>
                    <a:lnTo>
                      <a:pt x="303" y="239"/>
                    </a:lnTo>
                    <a:lnTo>
                      <a:pt x="308" y="234"/>
                    </a:lnTo>
                    <a:lnTo>
                      <a:pt x="313" y="228"/>
                    </a:lnTo>
                    <a:lnTo>
                      <a:pt x="317" y="223"/>
                    </a:lnTo>
                    <a:lnTo>
                      <a:pt x="321" y="217"/>
                    </a:lnTo>
                    <a:lnTo>
                      <a:pt x="324" y="210"/>
                    </a:lnTo>
                    <a:lnTo>
                      <a:pt x="328" y="203"/>
                    </a:lnTo>
                    <a:lnTo>
                      <a:pt x="329" y="196"/>
                    </a:lnTo>
                    <a:lnTo>
                      <a:pt x="330" y="189"/>
                    </a:lnTo>
                    <a:lnTo>
                      <a:pt x="331" y="181"/>
                    </a:lnTo>
                    <a:lnTo>
                      <a:pt x="376" y="181"/>
                    </a:lnTo>
                    <a:lnTo>
                      <a:pt x="376" y="186"/>
                    </a:lnTo>
                    <a:lnTo>
                      <a:pt x="376" y="192"/>
                    </a:lnTo>
                    <a:lnTo>
                      <a:pt x="377" y="199"/>
                    </a:lnTo>
                    <a:lnTo>
                      <a:pt x="379" y="206"/>
                    </a:lnTo>
                    <a:lnTo>
                      <a:pt x="382" y="212"/>
                    </a:lnTo>
                    <a:lnTo>
                      <a:pt x="386" y="219"/>
                    </a:lnTo>
                    <a:lnTo>
                      <a:pt x="389" y="224"/>
                    </a:lnTo>
                    <a:lnTo>
                      <a:pt x="393" y="231"/>
                    </a:lnTo>
                    <a:lnTo>
                      <a:pt x="398" y="235"/>
                    </a:lnTo>
                    <a:lnTo>
                      <a:pt x="404" y="240"/>
                    </a:lnTo>
                    <a:lnTo>
                      <a:pt x="409" y="245"/>
                    </a:lnTo>
                    <a:lnTo>
                      <a:pt x="416" y="248"/>
                    </a:lnTo>
                    <a:lnTo>
                      <a:pt x="422" y="251"/>
                    </a:lnTo>
                    <a:lnTo>
                      <a:pt x="430" y="253"/>
                    </a:lnTo>
                    <a:lnTo>
                      <a:pt x="436" y="255"/>
                    </a:lnTo>
                    <a:lnTo>
                      <a:pt x="444" y="256"/>
                    </a:lnTo>
                    <a:lnTo>
                      <a:pt x="451" y="256"/>
                    </a:lnTo>
                    <a:lnTo>
                      <a:pt x="459" y="256"/>
                    </a:lnTo>
                    <a:lnTo>
                      <a:pt x="466" y="255"/>
                    </a:lnTo>
                    <a:lnTo>
                      <a:pt x="474" y="253"/>
                    </a:lnTo>
                    <a:lnTo>
                      <a:pt x="480" y="251"/>
                    </a:lnTo>
                    <a:lnTo>
                      <a:pt x="486" y="248"/>
                    </a:lnTo>
                    <a:lnTo>
                      <a:pt x="493" y="245"/>
                    </a:lnTo>
                    <a:lnTo>
                      <a:pt x="498" y="240"/>
                    </a:lnTo>
                    <a:lnTo>
                      <a:pt x="504" y="235"/>
                    </a:lnTo>
                    <a:lnTo>
                      <a:pt x="509" y="231"/>
                    </a:lnTo>
                    <a:lnTo>
                      <a:pt x="513" y="224"/>
                    </a:lnTo>
                    <a:lnTo>
                      <a:pt x="518" y="219"/>
                    </a:lnTo>
                    <a:lnTo>
                      <a:pt x="521" y="212"/>
                    </a:lnTo>
                    <a:lnTo>
                      <a:pt x="523" y="206"/>
                    </a:lnTo>
                    <a:lnTo>
                      <a:pt x="525" y="199"/>
                    </a:lnTo>
                    <a:lnTo>
                      <a:pt x="526" y="192"/>
                    </a:lnTo>
                    <a:lnTo>
                      <a:pt x="526" y="186"/>
                    </a:lnTo>
                    <a:lnTo>
                      <a:pt x="526" y="181"/>
                    </a:lnTo>
                    <a:lnTo>
                      <a:pt x="571" y="181"/>
                    </a:lnTo>
                    <a:lnTo>
                      <a:pt x="571" y="186"/>
                    </a:lnTo>
                    <a:lnTo>
                      <a:pt x="572" y="192"/>
                    </a:lnTo>
                    <a:lnTo>
                      <a:pt x="573" y="199"/>
                    </a:lnTo>
                    <a:lnTo>
                      <a:pt x="575" y="206"/>
                    </a:lnTo>
                    <a:lnTo>
                      <a:pt x="578" y="212"/>
                    </a:lnTo>
                    <a:lnTo>
                      <a:pt x="581" y="219"/>
                    </a:lnTo>
                    <a:lnTo>
                      <a:pt x="585" y="224"/>
                    </a:lnTo>
                    <a:lnTo>
                      <a:pt x="589" y="231"/>
                    </a:lnTo>
                    <a:lnTo>
                      <a:pt x="594" y="235"/>
                    </a:lnTo>
                    <a:lnTo>
                      <a:pt x="599" y="240"/>
                    </a:lnTo>
                    <a:lnTo>
                      <a:pt x="605" y="245"/>
                    </a:lnTo>
                    <a:lnTo>
                      <a:pt x="611" y="248"/>
                    </a:lnTo>
                    <a:lnTo>
                      <a:pt x="618" y="251"/>
                    </a:lnTo>
                    <a:lnTo>
                      <a:pt x="625" y="253"/>
                    </a:lnTo>
                    <a:lnTo>
                      <a:pt x="632" y="255"/>
                    </a:lnTo>
                    <a:lnTo>
                      <a:pt x="640" y="256"/>
                    </a:lnTo>
                    <a:lnTo>
                      <a:pt x="647" y="256"/>
                    </a:lnTo>
                    <a:lnTo>
                      <a:pt x="655" y="256"/>
                    </a:lnTo>
                    <a:lnTo>
                      <a:pt x="662" y="255"/>
                    </a:lnTo>
                    <a:lnTo>
                      <a:pt x="669" y="253"/>
                    </a:lnTo>
                    <a:lnTo>
                      <a:pt x="676" y="251"/>
                    </a:lnTo>
                    <a:lnTo>
                      <a:pt x="683" y="248"/>
                    </a:lnTo>
                    <a:lnTo>
                      <a:pt x="688" y="245"/>
                    </a:lnTo>
                    <a:lnTo>
                      <a:pt x="695" y="240"/>
                    </a:lnTo>
                    <a:lnTo>
                      <a:pt x="700" y="235"/>
                    </a:lnTo>
                    <a:lnTo>
                      <a:pt x="704" y="231"/>
                    </a:lnTo>
                    <a:lnTo>
                      <a:pt x="710" y="224"/>
                    </a:lnTo>
                    <a:lnTo>
                      <a:pt x="713" y="219"/>
                    </a:lnTo>
                    <a:lnTo>
                      <a:pt x="716" y="212"/>
                    </a:lnTo>
                    <a:lnTo>
                      <a:pt x="719" y="206"/>
                    </a:lnTo>
                    <a:lnTo>
                      <a:pt x="720" y="199"/>
                    </a:lnTo>
                    <a:lnTo>
                      <a:pt x="721" y="192"/>
                    </a:lnTo>
                    <a:lnTo>
                      <a:pt x="722" y="186"/>
                    </a:lnTo>
                    <a:lnTo>
                      <a:pt x="722" y="181"/>
                    </a:lnTo>
                    <a:lnTo>
                      <a:pt x="752" y="181"/>
                    </a:lnTo>
                    <a:lnTo>
                      <a:pt x="752" y="316"/>
                    </a:lnTo>
                    <a:lnTo>
                      <a:pt x="751" y="325"/>
                    </a:lnTo>
                    <a:lnTo>
                      <a:pt x="748" y="334"/>
                    </a:lnTo>
                    <a:lnTo>
                      <a:pt x="744" y="341"/>
                    </a:lnTo>
                    <a:lnTo>
                      <a:pt x="738" y="348"/>
                    </a:lnTo>
                    <a:lnTo>
                      <a:pt x="732" y="354"/>
                    </a:lnTo>
                    <a:lnTo>
                      <a:pt x="723" y="358"/>
                    </a:lnTo>
                    <a:lnTo>
                      <a:pt x="716" y="360"/>
                    </a:lnTo>
                    <a:lnTo>
                      <a:pt x="707" y="361"/>
                    </a:lnTo>
                    <a:lnTo>
                      <a:pt x="662" y="361"/>
                    </a:lnTo>
                    <a:lnTo>
                      <a:pt x="241" y="361"/>
                    </a:lnTo>
                    <a:lnTo>
                      <a:pt x="196" y="361"/>
                    </a:lnTo>
                    <a:lnTo>
                      <a:pt x="186" y="360"/>
                    </a:lnTo>
                    <a:lnTo>
                      <a:pt x="179" y="358"/>
                    </a:lnTo>
                    <a:lnTo>
                      <a:pt x="171" y="354"/>
                    </a:lnTo>
                    <a:lnTo>
                      <a:pt x="164" y="348"/>
                    </a:lnTo>
                    <a:lnTo>
                      <a:pt x="158" y="341"/>
                    </a:lnTo>
                    <a:lnTo>
                      <a:pt x="154" y="334"/>
                    </a:lnTo>
                    <a:lnTo>
                      <a:pt x="151" y="325"/>
                    </a:lnTo>
                    <a:lnTo>
                      <a:pt x="150" y="316"/>
                    </a:lnTo>
                    <a:lnTo>
                      <a:pt x="150" y="316"/>
                    </a:lnTo>
                    <a:close/>
                    <a:moveTo>
                      <a:pt x="516" y="46"/>
                    </a:moveTo>
                    <a:lnTo>
                      <a:pt x="466" y="60"/>
                    </a:lnTo>
                    <a:lnTo>
                      <a:pt x="466" y="31"/>
                    </a:lnTo>
                    <a:lnTo>
                      <a:pt x="516" y="46"/>
                    </a:lnTo>
                    <a:close/>
                    <a:moveTo>
                      <a:pt x="888" y="483"/>
                    </a:moveTo>
                    <a:lnTo>
                      <a:pt x="767" y="483"/>
                    </a:lnTo>
                    <a:lnTo>
                      <a:pt x="764" y="483"/>
                    </a:lnTo>
                    <a:lnTo>
                      <a:pt x="761" y="484"/>
                    </a:lnTo>
                    <a:lnTo>
                      <a:pt x="759" y="485"/>
                    </a:lnTo>
                    <a:lnTo>
                      <a:pt x="757" y="487"/>
                    </a:lnTo>
                    <a:lnTo>
                      <a:pt x="755" y="489"/>
                    </a:lnTo>
                    <a:lnTo>
                      <a:pt x="753" y="491"/>
                    </a:lnTo>
                    <a:lnTo>
                      <a:pt x="752" y="495"/>
                    </a:lnTo>
                    <a:lnTo>
                      <a:pt x="752" y="498"/>
                    </a:lnTo>
                    <a:lnTo>
                      <a:pt x="752" y="573"/>
                    </a:lnTo>
                    <a:lnTo>
                      <a:pt x="706" y="573"/>
                    </a:lnTo>
                    <a:lnTo>
                      <a:pt x="679" y="392"/>
                    </a:lnTo>
                    <a:lnTo>
                      <a:pt x="707" y="392"/>
                    </a:lnTo>
                    <a:lnTo>
                      <a:pt x="715" y="392"/>
                    </a:lnTo>
                    <a:lnTo>
                      <a:pt x="721" y="390"/>
                    </a:lnTo>
                    <a:lnTo>
                      <a:pt x="729" y="388"/>
                    </a:lnTo>
                    <a:lnTo>
                      <a:pt x="735" y="386"/>
                    </a:lnTo>
                    <a:lnTo>
                      <a:pt x="743" y="383"/>
                    </a:lnTo>
                    <a:lnTo>
                      <a:pt x="748" y="379"/>
                    </a:lnTo>
                    <a:lnTo>
                      <a:pt x="755" y="374"/>
                    </a:lnTo>
                    <a:lnTo>
                      <a:pt x="760" y="369"/>
                    </a:lnTo>
                    <a:lnTo>
                      <a:pt x="764" y="364"/>
                    </a:lnTo>
                    <a:lnTo>
                      <a:pt x="770" y="358"/>
                    </a:lnTo>
                    <a:lnTo>
                      <a:pt x="773" y="352"/>
                    </a:lnTo>
                    <a:lnTo>
                      <a:pt x="776" y="345"/>
                    </a:lnTo>
                    <a:lnTo>
                      <a:pt x="779" y="339"/>
                    </a:lnTo>
                    <a:lnTo>
                      <a:pt x="780" y="331"/>
                    </a:lnTo>
                    <a:lnTo>
                      <a:pt x="782" y="324"/>
                    </a:lnTo>
                    <a:lnTo>
                      <a:pt x="782" y="316"/>
                    </a:lnTo>
                    <a:lnTo>
                      <a:pt x="782" y="166"/>
                    </a:lnTo>
                    <a:lnTo>
                      <a:pt x="782" y="163"/>
                    </a:lnTo>
                    <a:lnTo>
                      <a:pt x="781" y="160"/>
                    </a:lnTo>
                    <a:lnTo>
                      <a:pt x="779" y="158"/>
                    </a:lnTo>
                    <a:lnTo>
                      <a:pt x="778" y="155"/>
                    </a:lnTo>
                    <a:lnTo>
                      <a:pt x="776" y="153"/>
                    </a:lnTo>
                    <a:lnTo>
                      <a:pt x="773" y="152"/>
                    </a:lnTo>
                    <a:lnTo>
                      <a:pt x="771" y="151"/>
                    </a:lnTo>
                    <a:lnTo>
                      <a:pt x="767" y="151"/>
                    </a:lnTo>
                    <a:lnTo>
                      <a:pt x="707" y="151"/>
                    </a:lnTo>
                    <a:lnTo>
                      <a:pt x="704" y="151"/>
                    </a:lnTo>
                    <a:lnTo>
                      <a:pt x="701" y="152"/>
                    </a:lnTo>
                    <a:lnTo>
                      <a:pt x="699" y="153"/>
                    </a:lnTo>
                    <a:lnTo>
                      <a:pt x="697" y="155"/>
                    </a:lnTo>
                    <a:lnTo>
                      <a:pt x="695" y="158"/>
                    </a:lnTo>
                    <a:lnTo>
                      <a:pt x="693" y="160"/>
                    </a:lnTo>
                    <a:lnTo>
                      <a:pt x="692" y="163"/>
                    </a:lnTo>
                    <a:lnTo>
                      <a:pt x="692" y="166"/>
                    </a:lnTo>
                    <a:lnTo>
                      <a:pt x="692" y="186"/>
                    </a:lnTo>
                    <a:lnTo>
                      <a:pt x="691" y="193"/>
                    </a:lnTo>
                    <a:lnTo>
                      <a:pt x="688" y="201"/>
                    </a:lnTo>
                    <a:lnTo>
                      <a:pt x="684" y="208"/>
                    </a:lnTo>
                    <a:lnTo>
                      <a:pt x="678" y="213"/>
                    </a:lnTo>
                    <a:lnTo>
                      <a:pt x="672" y="219"/>
                    </a:lnTo>
                    <a:lnTo>
                      <a:pt x="664" y="223"/>
                    </a:lnTo>
                    <a:lnTo>
                      <a:pt x="656" y="225"/>
                    </a:lnTo>
                    <a:lnTo>
                      <a:pt x="647" y="226"/>
                    </a:lnTo>
                    <a:lnTo>
                      <a:pt x="638" y="225"/>
                    </a:lnTo>
                    <a:lnTo>
                      <a:pt x="630" y="223"/>
                    </a:lnTo>
                    <a:lnTo>
                      <a:pt x="622" y="219"/>
                    </a:lnTo>
                    <a:lnTo>
                      <a:pt x="615" y="213"/>
                    </a:lnTo>
                    <a:lnTo>
                      <a:pt x="610" y="208"/>
                    </a:lnTo>
                    <a:lnTo>
                      <a:pt x="605" y="201"/>
                    </a:lnTo>
                    <a:lnTo>
                      <a:pt x="602" y="193"/>
                    </a:lnTo>
                    <a:lnTo>
                      <a:pt x="601" y="186"/>
                    </a:lnTo>
                    <a:lnTo>
                      <a:pt x="601" y="166"/>
                    </a:lnTo>
                    <a:lnTo>
                      <a:pt x="601" y="163"/>
                    </a:lnTo>
                    <a:lnTo>
                      <a:pt x="600" y="160"/>
                    </a:lnTo>
                    <a:lnTo>
                      <a:pt x="599" y="158"/>
                    </a:lnTo>
                    <a:lnTo>
                      <a:pt x="597" y="155"/>
                    </a:lnTo>
                    <a:lnTo>
                      <a:pt x="595" y="153"/>
                    </a:lnTo>
                    <a:lnTo>
                      <a:pt x="593" y="152"/>
                    </a:lnTo>
                    <a:lnTo>
                      <a:pt x="589" y="151"/>
                    </a:lnTo>
                    <a:lnTo>
                      <a:pt x="586" y="151"/>
                    </a:lnTo>
                    <a:lnTo>
                      <a:pt x="511" y="151"/>
                    </a:lnTo>
                    <a:lnTo>
                      <a:pt x="508" y="151"/>
                    </a:lnTo>
                    <a:lnTo>
                      <a:pt x="506" y="152"/>
                    </a:lnTo>
                    <a:lnTo>
                      <a:pt x="503" y="153"/>
                    </a:lnTo>
                    <a:lnTo>
                      <a:pt x="500" y="155"/>
                    </a:lnTo>
                    <a:lnTo>
                      <a:pt x="499" y="158"/>
                    </a:lnTo>
                    <a:lnTo>
                      <a:pt x="497" y="160"/>
                    </a:lnTo>
                    <a:lnTo>
                      <a:pt x="497" y="163"/>
                    </a:lnTo>
                    <a:lnTo>
                      <a:pt x="496" y="166"/>
                    </a:lnTo>
                    <a:lnTo>
                      <a:pt x="496" y="186"/>
                    </a:lnTo>
                    <a:lnTo>
                      <a:pt x="496" y="191"/>
                    </a:lnTo>
                    <a:lnTo>
                      <a:pt x="494" y="197"/>
                    </a:lnTo>
                    <a:lnTo>
                      <a:pt x="492" y="203"/>
                    </a:lnTo>
                    <a:lnTo>
                      <a:pt x="488" y="208"/>
                    </a:lnTo>
                    <a:lnTo>
                      <a:pt x="483" y="213"/>
                    </a:lnTo>
                    <a:lnTo>
                      <a:pt x="478" y="218"/>
                    </a:lnTo>
                    <a:lnTo>
                      <a:pt x="472" y="221"/>
                    </a:lnTo>
                    <a:lnTo>
                      <a:pt x="466" y="223"/>
                    </a:lnTo>
                    <a:lnTo>
                      <a:pt x="466" y="91"/>
                    </a:lnTo>
                    <a:lnTo>
                      <a:pt x="468" y="91"/>
                    </a:lnTo>
                    <a:lnTo>
                      <a:pt x="470" y="90"/>
                    </a:lnTo>
                    <a:lnTo>
                      <a:pt x="575" y="60"/>
                    </a:lnTo>
                    <a:lnTo>
                      <a:pt x="580" y="58"/>
                    </a:lnTo>
                    <a:lnTo>
                      <a:pt x="584" y="55"/>
                    </a:lnTo>
                    <a:lnTo>
                      <a:pt x="586" y="50"/>
                    </a:lnTo>
                    <a:lnTo>
                      <a:pt x="586" y="46"/>
                    </a:lnTo>
                    <a:lnTo>
                      <a:pt x="586" y="41"/>
                    </a:lnTo>
                    <a:lnTo>
                      <a:pt x="584" y="36"/>
                    </a:lnTo>
                    <a:lnTo>
                      <a:pt x="580" y="33"/>
                    </a:lnTo>
                    <a:lnTo>
                      <a:pt x="575" y="31"/>
                    </a:lnTo>
                    <a:lnTo>
                      <a:pt x="470" y="1"/>
                    </a:lnTo>
                    <a:lnTo>
                      <a:pt x="468" y="1"/>
                    </a:lnTo>
                    <a:lnTo>
                      <a:pt x="466" y="0"/>
                    </a:lnTo>
                    <a:lnTo>
                      <a:pt x="451" y="0"/>
                    </a:lnTo>
                    <a:lnTo>
                      <a:pt x="448" y="1"/>
                    </a:lnTo>
                    <a:lnTo>
                      <a:pt x="446" y="2"/>
                    </a:lnTo>
                    <a:lnTo>
                      <a:pt x="442" y="3"/>
                    </a:lnTo>
                    <a:lnTo>
                      <a:pt x="440" y="5"/>
                    </a:lnTo>
                    <a:lnTo>
                      <a:pt x="438" y="7"/>
                    </a:lnTo>
                    <a:lnTo>
                      <a:pt x="437" y="10"/>
                    </a:lnTo>
                    <a:lnTo>
                      <a:pt x="436" y="13"/>
                    </a:lnTo>
                    <a:lnTo>
                      <a:pt x="436" y="16"/>
                    </a:lnTo>
                    <a:lnTo>
                      <a:pt x="436" y="76"/>
                    </a:lnTo>
                    <a:lnTo>
                      <a:pt x="436" y="223"/>
                    </a:lnTo>
                    <a:lnTo>
                      <a:pt x="430" y="221"/>
                    </a:lnTo>
                    <a:lnTo>
                      <a:pt x="424" y="218"/>
                    </a:lnTo>
                    <a:lnTo>
                      <a:pt x="419" y="213"/>
                    </a:lnTo>
                    <a:lnTo>
                      <a:pt x="415" y="208"/>
                    </a:lnTo>
                    <a:lnTo>
                      <a:pt x="411" y="203"/>
                    </a:lnTo>
                    <a:lnTo>
                      <a:pt x="408" y="197"/>
                    </a:lnTo>
                    <a:lnTo>
                      <a:pt x="407" y="191"/>
                    </a:lnTo>
                    <a:lnTo>
                      <a:pt x="406" y="186"/>
                    </a:lnTo>
                    <a:lnTo>
                      <a:pt x="406" y="166"/>
                    </a:lnTo>
                    <a:lnTo>
                      <a:pt x="406" y="163"/>
                    </a:lnTo>
                    <a:lnTo>
                      <a:pt x="405" y="160"/>
                    </a:lnTo>
                    <a:lnTo>
                      <a:pt x="404" y="158"/>
                    </a:lnTo>
                    <a:lnTo>
                      <a:pt x="402" y="155"/>
                    </a:lnTo>
                    <a:lnTo>
                      <a:pt x="400" y="153"/>
                    </a:lnTo>
                    <a:lnTo>
                      <a:pt x="396" y="152"/>
                    </a:lnTo>
                    <a:lnTo>
                      <a:pt x="394" y="151"/>
                    </a:lnTo>
                    <a:lnTo>
                      <a:pt x="391" y="151"/>
                    </a:lnTo>
                    <a:lnTo>
                      <a:pt x="316" y="151"/>
                    </a:lnTo>
                    <a:lnTo>
                      <a:pt x="313" y="151"/>
                    </a:lnTo>
                    <a:lnTo>
                      <a:pt x="309" y="152"/>
                    </a:lnTo>
                    <a:lnTo>
                      <a:pt x="307" y="153"/>
                    </a:lnTo>
                    <a:lnTo>
                      <a:pt x="305" y="155"/>
                    </a:lnTo>
                    <a:lnTo>
                      <a:pt x="303" y="158"/>
                    </a:lnTo>
                    <a:lnTo>
                      <a:pt x="302" y="160"/>
                    </a:lnTo>
                    <a:lnTo>
                      <a:pt x="301" y="163"/>
                    </a:lnTo>
                    <a:lnTo>
                      <a:pt x="301" y="166"/>
                    </a:lnTo>
                    <a:lnTo>
                      <a:pt x="301" y="181"/>
                    </a:lnTo>
                    <a:lnTo>
                      <a:pt x="300" y="190"/>
                    </a:lnTo>
                    <a:lnTo>
                      <a:pt x="297" y="198"/>
                    </a:lnTo>
                    <a:lnTo>
                      <a:pt x="292" y="206"/>
                    </a:lnTo>
                    <a:lnTo>
                      <a:pt x="287" y="212"/>
                    </a:lnTo>
                    <a:lnTo>
                      <a:pt x="279" y="218"/>
                    </a:lnTo>
                    <a:lnTo>
                      <a:pt x="272" y="222"/>
                    </a:lnTo>
                    <a:lnTo>
                      <a:pt x="264" y="225"/>
                    </a:lnTo>
                    <a:lnTo>
                      <a:pt x="256" y="226"/>
                    </a:lnTo>
                    <a:lnTo>
                      <a:pt x="247" y="225"/>
                    </a:lnTo>
                    <a:lnTo>
                      <a:pt x="239" y="222"/>
                    </a:lnTo>
                    <a:lnTo>
                      <a:pt x="231" y="218"/>
                    </a:lnTo>
                    <a:lnTo>
                      <a:pt x="224" y="212"/>
                    </a:lnTo>
                    <a:lnTo>
                      <a:pt x="218" y="206"/>
                    </a:lnTo>
                    <a:lnTo>
                      <a:pt x="214" y="198"/>
                    </a:lnTo>
                    <a:lnTo>
                      <a:pt x="211" y="190"/>
                    </a:lnTo>
                    <a:lnTo>
                      <a:pt x="211" y="181"/>
                    </a:lnTo>
                    <a:lnTo>
                      <a:pt x="211" y="166"/>
                    </a:lnTo>
                    <a:lnTo>
                      <a:pt x="210" y="163"/>
                    </a:lnTo>
                    <a:lnTo>
                      <a:pt x="209" y="160"/>
                    </a:lnTo>
                    <a:lnTo>
                      <a:pt x="208" y="158"/>
                    </a:lnTo>
                    <a:lnTo>
                      <a:pt x="205" y="155"/>
                    </a:lnTo>
                    <a:lnTo>
                      <a:pt x="203" y="153"/>
                    </a:lnTo>
                    <a:lnTo>
                      <a:pt x="201" y="152"/>
                    </a:lnTo>
                    <a:lnTo>
                      <a:pt x="198" y="151"/>
                    </a:lnTo>
                    <a:lnTo>
                      <a:pt x="196" y="151"/>
                    </a:lnTo>
                    <a:lnTo>
                      <a:pt x="135" y="151"/>
                    </a:lnTo>
                    <a:lnTo>
                      <a:pt x="133" y="151"/>
                    </a:lnTo>
                    <a:lnTo>
                      <a:pt x="129" y="152"/>
                    </a:lnTo>
                    <a:lnTo>
                      <a:pt x="127" y="153"/>
                    </a:lnTo>
                    <a:lnTo>
                      <a:pt x="124" y="155"/>
                    </a:lnTo>
                    <a:lnTo>
                      <a:pt x="123" y="158"/>
                    </a:lnTo>
                    <a:lnTo>
                      <a:pt x="121" y="160"/>
                    </a:lnTo>
                    <a:lnTo>
                      <a:pt x="121" y="163"/>
                    </a:lnTo>
                    <a:lnTo>
                      <a:pt x="120" y="166"/>
                    </a:lnTo>
                    <a:lnTo>
                      <a:pt x="120" y="316"/>
                    </a:lnTo>
                    <a:lnTo>
                      <a:pt x="121" y="324"/>
                    </a:lnTo>
                    <a:lnTo>
                      <a:pt x="122" y="331"/>
                    </a:lnTo>
                    <a:lnTo>
                      <a:pt x="124" y="339"/>
                    </a:lnTo>
                    <a:lnTo>
                      <a:pt x="126" y="345"/>
                    </a:lnTo>
                    <a:lnTo>
                      <a:pt x="129" y="352"/>
                    </a:lnTo>
                    <a:lnTo>
                      <a:pt x="134" y="358"/>
                    </a:lnTo>
                    <a:lnTo>
                      <a:pt x="138" y="364"/>
                    </a:lnTo>
                    <a:lnTo>
                      <a:pt x="142" y="369"/>
                    </a:lnTo>
                    <a:lnTo>
                      <a:pt x="148" y="374"/>
                    </a:lnTo>
                    <a:lnTo>
                      <a:pt x="154" y="379"/>
                    </a:lnTo>
                    <a:lnTo>
                      <a:pt x="160" y="383"/>
                    </a:lnTo>
                    <a:lnTo>
                      <a:pt x="167" y="386"/>
                    </a:lnTo>
                    <a:lnTo>
                      <a:pt x="173" y="388"/>
                    </a:lnTo>
                    <a:lnTo>
                      <a:pt x="181" y="390"/>
                    </a:lnTo>
                    <a:lnTo>
                      <a:pt x="188" y="392"/>
                    </a:lnTo>
                    <a:lnTo>
                      <a:pt x="196" y="392"/>
                    </a:lnTo>
                    <a:lnTo>
                      <a:pt x="223" y="392"/>
                    </a:lnTo>
                    <a:lnTo>
                      <a:pt x="197" y="573"/>
                    </a:lnTo>
                    <a:lnTo>
                      <a:pt x="150" y="573"/>
                    </a:lnTo>
                    <a:lnTo>
                      <a:pt x="150" y="498"/>
                    </a:lnTo>
                    <a:lnTo>
                      <a:pt x="150" y="495"/>
                    </a:lnTo>
                    <a:lnTo>
                      <a:pt x="149" y="491"/>
                    </a:lnTo>
                    <a:lnTo>
                      <a:pt x="148" y="489"/>
                    </a:lnTo>
                    <a:lnTo>
                      <a:pt x="145" y="487"/>
                    </a:lnTo>
                    <a:lnTo>
                      <a:pt x="143" y="485"/>
                    </a:lnTo>
                    <a:lnTo>
                      <a:pt x="141" y="484"/>
                    </a:lnTo>
                    <a:lnTo>
                      <a:pt x="138" y="483"/>
                    </a:lnTo>
                    <a:lnTo>
                      <a:pt x="135" y="483"/>
                    </a:lnTo>
                    <a:lnTo>
                      <a:pt x="15" y="483"/>
                    </a:lnTo>
                    <a:lnTo>
                      <a:pt x="11" y="483"/>
                    </a:lnTo>
                    <a:lnTo>
                      <a:pt x="9" y="484"/>
                    </a:lnTo>
                    <a:lnTo>
                      <a:pt x="6" y="485"/>
                    </a:lnTo>
                    <a:lnTo>
                      <a:pt x="4" y="487"/>
                    </a:lnTo>
                    <a:lnTo>
                      <a:pt x="2" y="489"/>
                    </a:lnTo>
                    <a:lnTo>
                      <a:pt x="1" y="491"/>
                    </a:lnTo>
                    <a:lnTo>
                      <a:pt x="0" y="495"/>
                    </a:lnTo>
                    <a:lnTo>
                      <a:pt x="0" y="498"/>
                    </a:lnTo>
                    <a:lnTo>
                      <a:pt x="0" y="888"/>
                    </a:lnTo>
                    <a:lnTo>
                      <a:pt x="0" y="892"/>
                    </a:lnTo>
                    <a:lnTo>
                      <a:pt x="1" y="895"/>
                    </a:lnTo>
                    <a:lnTo>
                      <a:pt x="2" y="897"/>
                    </a:lnTo>
                    <a:lnTo>
                      <a:pt x="4" y="899"/>
                    </a:lnTo>
                    <a:lnTo>
                      <a:pt x="6" y="901"/>
                    </a:lnTo>
                    <a:lnTo>
                      <a:pt x="9" y="902"/>
                    </a:lnTo>
                    <a:lnTo>
                      <a:pt x="11" y="903"/>
                    </a:lnTo>
                    <a:lnTo>
                      <a:pt x="15" y="904"/>
                    </a:lnTo>
                    <a:lnTo>
                      <a:pt x="165" y="903"/>
                    </a:lnTo>
                    <a:lnTo>
                      <a:pt x="376" y="903"/>
                    </a:lnTo>
                    <a:lnTo>
                      <a:pt x="379" y="903"/>
                    </a:lnTo>
                    <a:lnTo>
                      <a:pt x="381" y="902"/>
                    </a:lnTo>
                    <a:lnTo>
                      <a:pt x="385" y="901"/>
                    </a:lnTo>
                    <a:lnTo>
                      <a:pt x="387" y="899"/>
                    </a:lnTo>
                    <a:lnTo>
                      <a:pt x="389" y="897"/>
                    </a:lnTo>
                    <a:lnTo>
                      <a:pt x="390" y="895"/>
                    </a:lnTo>
                    <a:lnTo>
                      <a:pt x="391" y="892"/>
                    </a:lnTo>
                    <a:lnTo>
                      <a:pt x="391" y="889"/>
                    </a:lnTo>
                    <a:lnTo>
                      <a:pt x="391" y="738"/>
                    </a:lnTo>
                    <a:lnTo>
                      <a:pt x="391" y="730"/>
                    </a:lnTo>
                    <a:lnTo>
                      <a:pt x="393" y="721"/>
                    </a:lnTo>
                    <a:lnTo>
                      <a:pt x="394" y="718"/>
                    </a:lnTo>
                    <a:lnTo>
                      <a:pt x="396" y="713"/>
                    </a:lnTo>
                    <a:lnTo>
                      <a:pt x="398" y="710"/>
                    </a:lnTo>
                    <a:lnTo>
                      <a:pt x="402" y="707"/>
                    </a:lnTo>
                    <a:lnTo>
                      <a:pt x="405" y="704"/>
                    </a:lnTo>
                    <a:lnTo>
                      <a:pt x="409" y="702"/>
                    </a:lnTo>
                    <a:lnTo>
                      <a:pt x="414" y="698"/>
                    </a:lnTo>
                    <a:lnTo>
                      <a:pt x="419" y="697"/>
                    </a:lnTo>
                    <a:lnTo>
                      <a:pt x="426" y="695"/>
                    </a:lnTo>
                    <a:lnTo>
                      <a:pt x="434" y="694"/>
                    </a:lnTo>
                    <a:lnTo>
                      <a:pt x="441" y="693"/>
                    </a:lnTo>
                    <a:lnTo>
                      <a:pt x="451" y="693"/>
                    </a:lnTo>
                    <a:lnTo>
                      <a:pt x="461" y="693"/>
                    </a:lnTo>
                    <a:lnTo>
                      <a:pt x="469" y="694"/>
                    </a:lnTo>
                    <a:lnTo>
                      <a:pt x="477" y="695"/>
                    </a:lnTo>
                    <a:lnTo>
                      <a:pt x="483" y="697"/>
                    </a:lnTo>
                    <a:lnTo>
                      <a:pt x="489" y="698"/>
                    </a:lnTo>
                    <a:lnTo>
                      <a:pt x="494" y="702"/>
                    </a:lnTo>
                    <a:lnTo>
                      <a:pt x="497" y="704"/>
                    </a:lnTo>
                    <a:lnTo>
                      <a:pt x="501" y="707"/>
                    </a:lnTo>
                    <a:lnTo>
                      <a:pt x="504" y="710"/>
                    </a:lnTo>
                    <a:lnTo>
                      <a:pt x="506" y="713"/>
                    </a:lnTo>
                    <a:lnTo>
                      <a:pt x="508" y="718"/>
                    </a:lnTo>
                    <a:lnTo>
                      <a:pt x="509" y="721"/>
                    </a:lnTo>
                    <a:lnTo>
                      <a:pt x="511" y="730"/>
                    </a:lnTo>
                    <a:lnTo>
                      <a:pt x="511" y="738"/>
                    </a:lnTo>
                    <a:lnTo>
                      <a:pt x="511" y="888"/>
                    </a:lnTo>
                    <a:lnTo>
                      <a:pt x="512" y="892"/>
                    </a:lnTo>
                    <a:lnTo>
                      <a:pt x="512" y="895"/>
                    </a:lnTo>
                    <a:lnTo>
                      <a:pt x="514" y="897"/>
                    </a:lnTo>
                    <a:lnTo>
                      <a:pt x="515" y="899"/>
                    </a:lnTo>
                    <a:lnTo>
                      <a:pt x="518" y="901"/>
                    </a:lnTo>
                    <a:lnTo>
                      <a:pt x="521" y="902"/>
                    </a:lnTo>
                    <a:lnTo>
                      <a:pt x="523" y="903"/>
                    </a:lnTo>
                    <a:lnTo>
                      <a:pt x="526" y="904"/>
                    </a:lnTo>
                    <a:lnTo>
                      <a:pt x="737" y="903"/>
                    </a:lnTo>
                    <a:lnTo>
                      <a:pt x="888" y="903"/>
                    </a:lnTo>
                    <a:lnTo>
                      <a:pt x="891" y="903"/>
                    </a:lnTo>
                    <a:lnTo>
                      <a:pt x="894" y="902"/>
                    </a:lnTo>
                    <a:lnTo>
                      <a:pt x="896" y="901"/>
                    </a:lnTo>
                    <a:lnTo>
                      <a:pt x="898" y="899"/>
                    </a:lnTo>
                    <a:lnTo>
                      <a:pt x="900" y="897"/>
                    </a:lnTo>
                    <a:lnTo>
                      <a:pt x="901" y="895"/>
                    </a:lnTo>
                    <a:lnTo>
                      <a:pt x="903" y="892"/>
                    </a:lnTo>
                    <a:lnTo>
                      <a:pt x="903" y="889"/>
                    </a:lnTo>
                    <a:lnTo>
                      <a:pt x="903" y="498"/>
                    </a:lnTo>
                    <a:lnTo>
                      <a:pt x="903" y="495"/>
                    </a:lnTo>
                    <a:lnTo>
                      <a:pt x="901" y="491"/>
                    </a:lnTo>
                    <a:lnTo>
                      <a:pt x="900" y="489"/>
                    </a:lnTo>
                    <a:lnTo>
                      <a:pt x="898" y="487"/>
                    </a:lnTo>
                    <a:lnTo>
                      <a:pt x="896" y="485"/>
                    </a:lnTo>
                    <a:lnTo>
                      <a:pt x="894" y="484"/>
                    </a:lnTo>
                    <a:lnTo>
                      <a:pt x="891" y="483"/>
                    </a:lnTo>
                    <a:lnTo>
                      <a:pt x="888" y="483"/>
                    </a:lnTo>
                    <a:lnTo>
                      <a:pt x="888" y="48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grpSp>
        <p:grpSp>
          <p:nvGrpSpPr>
            <p:cNvPr id="11" name="Group 10"/>
            <p:cNvGrpSpPr/>
            <p:nvPr/>
          </p:nvGrpSpPr>
          <p:grpSpPr>
            <a:xfrm>
              <a:off x="3326891" y="2652800"/>
              <a:ext cx="316946" cy="77788"/>
              <a:chOff x="9876116" y="2115070"/>
              <a:chExt cx="316946" cy="77788"/>
            </a:xfrm>
            <a:grpFill/>
          </p:grpSpPr>
          <p:sp>
            <p:nvSpPr>
              <p:cNvPr id="12" name="Freeform 359"/>
              <p:cNvSpPr>
                <a:spLocks/>
              </p:cNvSpPr>
              <p:nvPr/>
            </p:nvSpPr>
            <p:spPr bwMode="auto">
              <a:xfrm>
                <a:off x="9876117" y="2115070"/>
                <a:ext cx="316944" cy="28575"/>
              </a:xfrm>
              <a:custGeom>
                <a:avLst/>
                <a:gdLst>
                  <a:gd name="T0" fmla="*/ 57 w 753"/>
                  <a:gd name="T1" fmla="*/ 78 h 90"/>
                  <a:gd name="T2" fmla="*/ 94 w 753"/>
                  <a:gd name="T3" fmla="*/ 78 h 90"/>
                  <a:gd name="T4" fmla="*/ 144 w 753"/>
                  <a:gd name="T5" fmla="*/ 90 h 90"/>
                  <a:gd name="T6" fmla="*/ 191 w 753"/>
                  <a:gd name="T7" fmla="*/ 66 h 90"/>
                  <a:gd name="T8" fmla="*/ 230 w 753"/>
                  <a:gd name="T9" fmla="*/ 86 h 90"/>
                  <a:gd name="T10" fmla="*/ 282 w 753"/>
                  <a:gd name="T11" fmla="*/ 86 h 90"/>
                  <a:gd name="T12" fmla="*/ 321 w 753"/>
                  <a:gd name="T13" fmla="*/ 66 h 90"/>
                  <a:gd name="T14" fmla="*/ 368 w 753"/>
                  <a:gd name="T15" fmla="*/ 90 h 90"/>
                  <a:gd name="T16" fmla="*/ 418 w 753"/>
                  <a:gd name="T17" fmla="*/ 78 h 90"/>
                  <a:gd name="T18" fmla="*/ 456 w 753"/>
                  <a:gd name="T19" fmla="*/ 78 h 90"/>
                  <a:gd name="T20" fmla="*/ 506 w 753"/>
                  <a:gd name="T21" fmla="*/ 90 h 90"/>
                  <a:gd name="T22" fmla="*/ 552 w 753"/>
                  <a:gd name="T23" fmla="*/ 66 h 90"/>
                  <a:gd name="T24" fmla="*/ 591 w 753"/>
                  <a:gd name="T25" fmla="*/ 86 h 90"/>
                  <a:gd name="T26" fmla="*/ 643 w 753"/>
                  <a:gd name="T27" fmla="*/ 86 h 90"/>
                  <a:gd name="T28" fmla="*/ 683 w 753"/>
                  <a:gd name="T29" fmla="*/ 66 h 90"/>
                  <a:gd name="T30" fmla="*/ 729 w 753"/>
                  <a:gd name="T31" fmla="*/ 90 h 90"/>
                  <a:gd name="T32" fmla="*/ 750 w 753"/>
                  <a:gd name="T33" fmla="*/ 83 h 90"/>
                  <a:gd name="T34" fmla="*/ 750 w 753"/>
                  <a:gd name="T35" fmla="*/ 67 h 90"/>
                  <a:gd name="T36" fmla="*/ 729 w 753"/>
                  <a:gd name="T37" fmla="*/ 59 h 90"/>
                  <a:gd name="T38" fmla="*/ 694 w 753"/>
                  <a:gd name="T39" fmla="*/ 24 h 90"/>
                  <a:gd name="T40" fmla="*/ 686 w 753"/>
                  <a:gd name="T41" fmla="*/ 3 h 90"/>
                  <a:gd name="T42" fmla="*/ 669 w 753"/>
                  <a:gd name="T43" fmla="*/ 3 h 90"/>
                  <a:gd name="T44" fmla="*/ 661 w 753"/>
                  <a:gd name="T45" fmla="*/ 24 h 90"/>
                  <a:gd name="T46" fmla="*/ 626 w 753"/>
                  <a:gd name="T47" fmla="*/ 60 h 90"/>
                  <a:gd name="T48" fmla="*/ 580 w 753"/>
                  <a:gd name="T49" fmla="*/ 41 h 90"/>
                  <a:gd name="T50" fmla="*/ 569 w 753"/>
                  <a:gd name="T51" fmla="*/ 6 h 90"/>
                  <a:gd name="T52" fmla="*/ 554 w 753"/>
                  <a:gd name="T53" fmla="*/ 1 h 90"/>
                  <a:gd name="T54" fmla="*/ 542 w 753"/>
                  <a:gd name="T55" fmla="*/ 12 h 90"/>
                  <a:gd name="T56" fmla="*/ 522 w 753"/>
                  <a:gd name="T57" fmla="*/ 52 h 90"/>
                  <a:gd name="T58" fmla="*/ 472 w 753"/>
                  <a:gd name="T59" fmla="*/ 52 h 90"/>
                  <a:gd name="T60" fmla="*/ 451 w 753"/>
                  <a:gd name="T61" fmla="*/ 12 h 90"/>
                  <a:gd name="T62" fmla="*/ 439 w 753"/>
                  <a:gd name="T63" fmla="*/ 1 h 90"/>
                  <a:gd name="T64" fmla="*/ 424 w 753"/>
                  <a:gd name="T65" fmla="*/ 6 h 90"/>
                  <a:gd name="T66" fmla="*/ 414 w 753"/>
                  <a:gd name="T67" fmla="*/ 41 h 90"/>
                  <a:gd name="T68" fmla="*/ 368 w 753"/>
                  <a:gd name="T69" fmla="*/ 59 h 90"/>
                  <a:gd name="T70" fmla="*/ 332 w 753"/>
                  <a:gd name="T71" fmla="*/ 24 h 90"/>
                  <a:gd name="T72" fmla="*/ 325 w 753"/>
                  <a:gd name="T73" fmla="*/ 3 h 90"/>
                  <a:gd name="T74" fmla="*/ 307 w 753"/>
                  <a:gd name="T75" fmla="*/ 3 h 90"/>
                  <a:gd name="T76" fmla="*/ 300 w 753"/>
                  <a:gd name="T77" fmla="*/ 24 h 90"/>
                  <a:gd name="T78" fmla="*/ 265 w 753"/>
                  <a:gd name="T79" fmla="*/ 60 h 90"/>
                  <a:gd name="T80" fmla="*/ 218 w 753"/>
                  <a:gd name="T81" fmla="*/ 41 h 90"/>
                  <a:gd name="T82" fmla="*/ 209 w 753"/>
                  <a:gd name="T83" fmla="*/ 6 h 90"/>
                  <a:gd name="T84" fmla="*/ 193 w 753"/>
                  <a:gd name="T85" fmla="*/ 1 h 90"/>
                  <a:gd name="T86" fmla="*/ 181 w 753"/>
                  <a:gd name="T87" fmla="*/ 12 h 90"/>
                  <a:gd name="T88" fmla="*/ 161 w 753"/>
                  <a:gd name="T89" fmla="*/ 52 h 90"/>
                  <a:gd name="T90" fmla="*/ 110 w 753"/>
                  <a:gd name="T91" fmla="*/ 52 h 90"/>
                  <a:gd name="T92" fmla="*/ 90 w 753"/>
                  <a:gd name="T93" fmla="*/ 12 h 90"/>
                  <a:gd name="T94" fmla="*/ 78 w 753"/>
                  <a:gd name="T95" fmla="*/ 1 h 90"/>
                  <a:gd name="T96" fmla="*/ 63 w 753"/>
                  <a:gd name="T97" fmla="*/ 6 h 90"/>
                  <a:gd name="T98" fmla="*/ 52 w 753"/>
                  <a:gd name="T99" fmla="*/ 41 h 90"/>
                  <a:gd name="T100" fmla="*/ 13 w 753"/>
                  <a:gd name="T101" fmla="*/ 61 h 90"/>
                  <a:gd name="T102" fmla="*/ 1 w 753"/>
                  <a:gd name="T103" fmla="*/ 73 h 90"/>
                  <a:gd name="T104" fmla="*/ 7 w 753"/>
                  <a:gd name="T105"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 h="90">
                    <a:moveTo>
                      <a:pt x="15" y="90"/>
                    </a:moveTo>
                    <a:lnTo>
                      <a:pt x="24" y="90"/>
                    </a:lnTo>
                    <a:lnTo>
                      <a:pt x="33" y="88"/>
                    </a:lnTo>
                    <a:lnTo>
                      <a:pt x="42" y="86"/>
                    </a:lnTo>
                    <a:lnTo>
                      <a:pt x="49" y="82"/>
                    </a:lnTo>
                    <a:lnTo>
                      <a:pt x="57" y="78"/>
                    </a:lnTo>
                    <a:lnTo>
                      <a:pt x="64" y="73"/>
                    </a:lnTo>
                    <a:lnTo>
                      <a:pt x="69" y="66"/>
                    </a:lnTo>
                    <a:lnTo>
                      <a:pt x="76" y="60"/>
                    </a:lnTo>
                    <a:lnTo>
                      <a:pt x="81" y="66"/>
                    </a:lnTo>
                    <a:lnTo>
                      <a:pt x="88" y="73"/>
                    </a:lnTo>
                    <a:lnTo>
                      <a:pt x="94" y="78"/>
                    </a:lnTo>
                    <a:lnTo>
                      <a:pt x="102" y="82"/>
                    </a:lnTo>
                    <a:lnTo>
                      <a:pt x="109" y="86"/>
                    </a:lnTo>
                    <a:lnTo>
                      <a:pt x="118" y="88"/>
                    </a:lnTo>
                    <a:lnTo>
                      <a:pt x="126" y="90"/>
                    </a:lnTo>
                    <a:lnTo>
                      <a:pt x="136" y="90"/>
                    </a:lnTo>
                    <a:lnTo>
                      <a:pt x="144" y="90"/>
                    </a:lnTo>
                    <a:lnTo>
                      <a:pt x="153" y="88"/>
                    </a:lnTo>
                    <a:lnTo>
                      <a:pt x="162" y="86"/>
                    </a:lnTo>
                    <a:lnTo>
                      <a:pt x="170" y="82"/>
                    </a:lnTo>
                    <a:lnTo>
                      <a:pt x="178" y="78"/>
                    </a:lnTo>
                    <a:lnTo>
                      <a:pt x="184" y="73"/>
                    </a:lnTo>
                    <a:lnTo>
                      <a:pt x="191" y="66"/>
                    </a:lnTo>
                    <a:lnTo>
                      <a:pt x="196" y="60"/>
                    </a:lnTo>
                    <a:lnTo>
                      <a:pt x="201" y="66"/>
                    </a:lnTo>
                    <a:lnTo>
                      <a:pt x="208" y="73"/>
                    </a:lnTo>
                    <a:lnTo>
                      <a:pt x="214" y="78"/>
                    </a:lnTo>
                    <a:lnTo>
                      <a:pt x="222" y="82"/>
                    </a:lnTo>
                    <a:lnTo>
                      <a:pt x="230" y="86"/>
                    </a:lnTo>
                    <a:lnTo>
                      <a:pt x="238" y="88"/>
                    </a:lnTo>
                    <a:lnTo>
                      <a:pt x="247" y="90"/>
                    </a:lnTo>
                    <a:lnTo>
                      <a:pt x="256" y="90"/>
                    </a:lnTo>
                    <a:lnTo>
                      <a:pt x="266" y="90"/>
                    </a:lnTo>
                    <a:lnTo>
                      <a:pt x="274" y="88"/>
                    </a:lnTo>
                    <a:lnTo>
                      <a:pt x="282" y="86"/>
                    </a:lnTo>
                    <a:lnTo>
                      <a:pt x="290" y="82"/>
                    </a:lnTo>
                    <a:lnTo>
                      <a:pt x="298" y="78"/>
                    </a:lnTo>
                    <a:lnTo>
                      <a:pt x="304" y="73"/>
                    </a:lnTo>
                    <a:lnTo>
                      <a:pt x="311" y="66"/>
                    </a:lnTo>
                    <a:lnTo>
                      <a:pt x="316" y="60"/>
                    </a:lnTo>
                    <a:lnTo>
                      <a:pt x="321" y="66"/>
                    </a:lnTo>
                    <a:lnTo>
                      <a:pt x="328" y="73"/>
                    </a:lnTo>
                    <a:lnTo>
                      <a:pt x="335" y="78"/>
                    </a:lnTo>
                    <a:lnTo>
                      <a:pt x="342" y="82"/>
                    </a:lnTo>
                    <a:lnTo>
                      <a:pt x="350" y="86"/>
                    </a:lnTo>
                    <a:lnTo>
                      <a:pt x="359" y="88"/>
                    </a:lnTo>
                    <a:lnTo>
                      <a:pt x="368" y="90"/>
                    </a:lnTo>
                    <a:lnTo>
                      <a:pt x="376" y="90"/>
                    </a:lnTo>
                    <a:lnTo>
                      <a:pt x="386" y="90"/>
                    </a:lnTo>
                    <a:lnTo>
                      <a:pt x="394" y="88"/>
                    </a:lnTo>
                    <a:lnTo>
                      <a:pt x="403" y="86"/>
                    </a:lnTo>
                    <a:lnTo>
                      <a:pt x="410" y="82"/>
                    </a:lnTo>
                    <a:lnTo>
                      <a:pt x="418" y="78"/>
                    </a:lnTo>
                    <a:lnTo>
                      <a:pt x="425" y="73"/>
                    </a:lnTo>
                    <a:lnTo>
                      <a:pt x="431" y="66"/>
                    </a:lnTo>
                    <a:lnTo>
                      <a:pt x="436" y="60"/>
                    </a:lnTo>
                    <a:lnTo>
                      <a:pt x="443" y="66"/>
                    </a:lnTo>
                    <a:lnTo>
                      <a:pt x="448" y="73"/>
                    </a:lnTo>
                    <a:lnTo>
                      <a:pt x="456" y="78"/>
                    </a:lnTo>
                    <a:lnTo>
                      <a:pt x="463" y="82"/>
                    </a:lnTo>
                    <a:lnTo>
                      <a:pt x="471" y="86"/>
                    </a:lnTo>
                    <a:lnTo>
                      <a:pt x="479" y="88"/>
                    </a:lnTo>
                    <a:lnTo>
                      <a:pt x="488" y="90"/>
                    </a:lnTo>
                    <a:lnTo>
                      <a:pt x="497" y="90"/>
                    </a:lnTo>
                    <a:lnTo>
                      <a:pt x="506" y="90"/>
                    </a:lnTo>
                    <a:lnTo>
                      <a:pt x="514" y="88"/>
                    </a:lnTo>
                    <a:lnTo>
                      <a:pt x="523" y="86"/>
                    </a:lnTo>
                    <a:lnTo>
                      <a:pt x="531" y="82"/>
                    </a:lnTo>
                    <a:lnTo>
                      <a:pt x="538" y="78"/>
                    </a:lnTo>
                    <a:lnTo>
                      <a:pt x="546" y="73"/>
                    </a:lnTo>
                    <a:lnTo>
                      <a:pt x="552" y="66"/>
                    </a:lnTo>
                    <a:lnTo>
                      <a:pt x="557" y="60"/>
                    </a:lnTo>
                    <a:lnTo>
                      <a:pt x="563" y="66"/>
                    </a:lnTo>
                    <a:lnTo>
                      <a:pt x="569" y="73"/>
                    </a:lnTo>
                    <a:lnTo>
                      <a:pt x="576" y="78"/>
                    </a:lnTo>
                    <a:lnTo>
                      <a:pt x="583" y="82"/>
                    </a:lnTo>
                    <a:lnTo>
                      <a:pt x="591" y="86"/>
                    </a:lnTo>
                    <a:lnTo>
                      <a:pt x="599" y="88"/>
                    </a:lnTo>
                    <a:lnTo>
                      <a:pt x="608" y="90"/>
                    </a:lnTo>
                    <a:lnTo>
                      <a:pt x="617" y="90"/>
                    </a:lnTo>
                    <a:lnTo>
                      <a:pt x="626" y="90"/>
                    </a:lnTo>
                    <a:lnTo>
                      <a:pt x="636" y="88"/>
                    </a:lnTo>
                    <a:lnTo>
                      <a:pt x="643" y="86"/>
                    </a:lnTo>
                    <a:lnTo>
                      <a:pt x="652" y="82"/>
                    </a:lnTo>
                    <a:lnTo>
                      <a:pt x="659" y="78"/>
                    </a:lnTo>
                    <a:lnTo>
                      <a:pt x="666" y="73"/>
                    </a:lnTo>
                    <a:lnTo>
                      <a:pt x="672" y="66"/>
                    </a:lnTo>
                    <a:lnTo>
                      <a:pt x="678" y="60"/>
                    </a:lnTo>
                    <a:lnTo>
                      <a:pt x="683" y="66"/>
                    </a:lnTo>
                    <a:lnTo>
                      <a:pt x="689" y="73"/>
                    </a:lnTo>
                    <a:lnTo>
                      <a:pt x="696" y="78"/>
                    </a:lnTo>
                    <a:lnTo>
                      <a:pt x="703" y="82"/>
                    </a:lnTo>
                    <a:lnTo>
                      <a:pt x="712" y="86"/>
                    </a:lnTo>
                    <a:lnTo>
                      <a:pt x="720" y="88"/>
                    </a:lnTo>
                    <a:lnTo>
                      <a:pt x="729" y="90"/>
                    </a:lnTo>
                    <a:lnTo>
                      <a:pt x="738" y="90"/>
                    </a:lnTo>
                    <a:lnTo>
                      <a:pt x="741" y="90"/>
                    </a:lnTo>
                    <a:lnTo>
                      <a:pt x="744" y="89"/>
                    </a:lnTo>
                    <a:lnTo>
                      <a:pt x="746" y="88"/>
                    </a:lnTo>
                    <a:lnTo>
                      <a:pt x="748" y="86"/>
                    </a:lnTo>
                    <a:lnTo>
                      <a:pt x="750" y="83"/>
                    </a:lnTo>
                    <a:lnTo>
                      <a:pt x="752" y="81"/>
                    </a:lnTo>
                    <a:lnTo>
                      <a:pt x="753" y="78"/>
                    </a:lnTo>
                    <a:lnTo>
                      <a:pt x="753" y="75"/>
                    </a:lnTo>
                    <a:lnTo>
                      <a:pt x="753" y="73"/>
                    </a:lnTo>
                    <a:lnTo>
                      <a:pt x="752" y="70"/>
                    </a:lnTo>
                    <a:lnTo>
                      <a:pt x="750" y="67"/>
                    </a:lnTo>
                    <a:lnTo>
                      <a:pt x="748" y="64"/>
                    </a:lnTo>
                    <a:lnTo>
                      <a:pt x="746" y="63"/>
                    </a:lnTo>
                    <a:lnTo>
                      <a:pt x="744" y="61"/>
                    </a:lnTo>
                    <a:lnTo>
                      <a:pt x="741" y="61"/>
                    </a:lnTo>
                    <a:lnTo>
                      <a:pt x="738" y="60"/>
                    </a:lnTo>
                    <a:lnTo>
                      <a:pt x="729" y="59"/>
                    </a:lnTo>
                    <a:lnTo>
                      <a:pt x="720" y="57"/>
                    </a:lnTo>
                    <a:lnTo>
                      <a:pt x="713" y="52"/>
                    </a:lnTo>
                    <a:lnTo>
                      <a:pt x="705" y="47"/>
                    </a:lnTo>
                    <a:lnTo>
                      <a:pt x="700" y="41"/>
                    </a:lnTo>
                    <a:lnTo>
                      <a:pt x="696" y="33"/>
                    </a:lnTo>
                    <a:lnTo>
                      <a:pt x="694" y="24"/>
                    </a:lnTo>
                    <a:lnTo>
                      <a:pt x="693" y="15"/>
                    </a:lnTo>
                    <a:lnTo>
                      <a:pt x="693" y="12"/>
                    </a:lnTo>
                    <a:lnTo>
                      <a:pt x="691" y="9"/>
                    </a:lnTo>
                    <a:lnTo>
                      <a:pt x="690" y="6"/>
                    </a:lnTo>
                    <a:lnTo>
                      <a:pt x="688" y="4"/>
                    </a:lnTo>
                    <a:lnTo>
                      <a:pt x="686" y="3"/>
                    </a:lnTo>
                    <a:lnTo>
                      <a:pt x="683" y="1"/>
                    </a:lnTo>
                    <a:lnTo>
                      <a:pt x="681" y="1"/>
                    </a:lnTo>
                    <a:lnTo>
                      <a:pt x="678" y="0"/>
                    </a:lnTo>
                    <a:lnTo>
                      <a:pt x="674" y="1"/>
                    </a:lnTo>
                    <a:lnTo>
                      <a:pt x="672" y="1"/>
                    </a:lnTo>
                    <a:lnTo>
                      <a:pt x="669" y="3"/>
                    </a:lnTo>
                    <a:lnTo>
                      <a:pt x="667" y="4"/>
                    </a:lnTo>
                    <a:lnTo>
                      <a:pt x="665" y="6"/>
                    </a:lnTo>
                    <a:lnTo>
                      <a:pt x="664" y="9"/>
                    </a:lnTo>
                    <a:lnTo>
                      <a:pt x="662" y="12"/>
                    </a:lnTo>
                    <a:lnTo>
                      <a:pt x="662" y="15"/>
                    </a:lnTo>
                    <a:lnTo>
                      <a:pt x="661" y="24"/>
                    </a:lnTo>
                    <a:lnTo>
                      <a:pt x="659" y="33"/>
                    </a:lnTo>
                    <a:lnTo>
                      <a:pt x="655" y="41"/>
                    </a:lnTo>
                    <a:lnTo>
                      <a:pt x="650" y="47"/>
                    </a:lnTo>
                    <a:lnTo>
                      <a:pt x="642" y="52"/>
                    </a:lnTo>
                    <a:lnTo>
                      <a:pt x="635" y="57"/>
                    </a:lnTo>
                    <a:lnTo>
                      <a:pt x="626" y="60"/>
                    </a:lnTo>
                    <a:lnTo>
                      <a:pt x="617" y="60"/>
                    </a:lnTo>
                    <a:lnTo>
                      <a:pt x="608" y="59"/>
                    </a:lnTo>
                    <a:lnTo>
                      <a:pt x="600" y="57"/>
                    </a:lnTo>
                    <a:lnTo>
                      <a:pt x="592" y="52"/>
                    </a:lnTo>
                    <a:lnTo>
                      <a:pt x="585" y="47"/>
                    </a:lnTo>
                    <a:lnTo>
                      <a:pt x="580" y="41"/>
                    </a:lnTo>
                    <a:lnTo>
                      <a:pt x="576" y="33"/>
                    </a:lnTo>
                    <a:lnTo>
                      <a:pt x="573" y="24"/>
                    </a:lnTo>
                    <a:lnTo>
                      <a:pt x="572" y="15"/>
                    </a:lnTo>
                    <a:lnTo>
                      <a:pt x="571" y="12"/>
                    </a:lnTo>
                    <a:lnTo>
                      <a:pt x="571" y="9"/>
                    </a:lnTo>
                    <a:lnTo>
                      <a:pt x="569" y="6"/>
                    </a:lnTo>
                    <a:lnTo>
                      <a:pt x="568" y="4"/>
                    </a:lnTo>
                    <a:lnTo>
                      <a:pt x="566" y="3"/>
                    </a:lnTo>
                    <a:lnTo>
                      <a:pt x="563" y="1"/>
                    </a:lnTo>
                    <a:lnTo>
                      <a:pt x="561" y="1"/>
                    </a:lnTo>
                    <a:lnTo>
                      <a:pt x="557" y="0"/>
                    </a:lnTo>
                    <a:lnTo>
                      <a:pt x="554" y="1"/>
                    </a:lnTo>
                    <a:lnTo>
                      <a:pt x="551" y="1"/>
                    </a:lnTo>
                    <a:lnTo>
                      <a:pt x="549" y="3"/>
                    </a:lnTo>
                    <a:lnTo>
                      <a:pt x="547" y="4"/>
                    </a:lnTo>
                    <a:lnTo>
                      <a:pt x="545" y="6"/>
                    </a:lnTo>
                    <a:lnTo>
                      <a:pt x="543" y="9"/>
                    </a:lnTo>
                    <a:lnTo>
                      <a:pt x="542" y="12"/>
                    </a:lnTo>
                    <a:lnTo>
                      <a:pt x="542" y="15"/>
                    </a:lnTo>
                    <a:lnTo>
                      <a:pt x="541" y="24"/>
                    </a:lnTo>
                    <a:lnTo>
                      <a:pt x="538" y="33"/>
                    </a:lnTo>
                    <a:lnTo>
                      <a:pt x="535" y="41"/>
                    </a:lnTo>
                    <a:lnTo>
                      <a:pt x="528" y="47"/>
                    </a:lnTo>
                    <a:lnTo>
                      <a:pt x="522" y="52"/>
                    </a:lnTo>
                    <a:lnTo>
                      <a:pt x="514" y="57"/>
                    </a:lnTo>
                    <a:lnTo>
                      <a:pt x="506" y="60"/>
                    </a:lnTo>
                    <a:lnTo>
                      <a:pt x="497" y="60"/>
                    </a:lnTo>
                    <a:lnTo>
                      <a:pt x="488" y="59"/>
                    </a:lnTo>
                    <a:lnTo>
                      <a:pt x="479" y="57"/>
                    </a:lnTo>
                    <a:lnTo>
                      <a:pt x="472" y="52"/>
                    </a:lnTo>
                    <a:lnTo>
                      <a:pt x="465" y="47"/>
                    </a:lnTo>
                    <a:lnTo>
                      <a:pt x="460" y="41"/>
                    </a:lnTo>
                    <a:lnTo>
                      <a:pt x="456" y="33"/>
                    </a:lnTo>
                    <a:lnTo>
                      <a:pt x="452" y="24"/>
                    </a:lnTo>
                    <a:lnTo>
                      <a:pt x="451" y="15"/>
                    </a:lnTo>
                    <a:lnTo>
                      <a:pt x="451" y="12"/>
                    </a:lnTo>
                    <a:lnTo>
                      <a:pt x="450" y="9"/>
                    </a:lnTo>
                    <a:lnTo>
                      <a:pt x="449" y="6"/>
                    </a:lnTo>
                    <a:lnTo>
                      <a:pt x="447" y="4"/>
                    </a:lnTo>
                    <a:lnTo>
                      <a:pt x="445" y="3"/>
                    </a:lnTo>
                    <a:lnTo>
                      <a:pt x="443" y="1"/>
                    </a:lnTo>
                    <a:lnTo>
                      <a:pt x="439" y="1"/>
                    </a:lnTo>
                    <a:lnTo>
                      <a:pt x="436" y="0"/>
                    </a:lnTo>
                    <a:lnTo>
                      <a:pt x="434" y="1"/>
                    </a:lnTo>
                    <a:lnTo>
                      <a:pt x="431" y="1"/>
                    </a:lnTo>
                    <a:lnTo>
                      <a:pt x="429" y="3"/>
                    </a:lnTo>
                    <a:lnTo>
                      <a:pt x="427" y="4"/>
                    </a:lnTo>
                    <a:lnTo>
                      <a:pt x="424" y="6"/>
                    </a:lnTo>
                    <a:lnTo>
                      <a:pt x="423" y="9"/>
                    </a:lnTo>
                    <a:lnTo>
                      <a:pt x="422" y="12"/>
                    </a:lnTo>
                    <a:lnTo>
                      <a:pt x="421" y="15"/>
                    </a:lnTo>
                    <a:lnTo>
                      <a:pt x="421" y="24"/>
                    </a:lnTo>
                    <a:lnTo>
                      <a:pt x="418" y="33"/>
                    </a:lnTo>
                    <a:lnTo>
                      <a:pt x="414" y="41"/>
                    </a:lnTo>
                    <a:lnTo>
                      <a:pt x="408" y="47"/>
                    </a:lnTo>
                    <a:lnTo>
                      <a:pt x="402" y="52"/>
                    </a:lnTo>
                    <a:lnTo>
                      <a:pt x="394" y="57"/>
                    </a:lnTo>
                    <a:lnTo>
                      <a:pt x="386" y="60"/>
                    </a:lnTo>
                    <a:lnTo>
                      <a:pt x="376" y="60"/>
                    </a:lnTo>
                    <a:lnTo>
                      <a:pt x="368" y="59"/>
                    </a:lnTo>
                    <a:lnTo>
                      <a:pt x="359" y="57"/>
                    </a:lnTo>
                    <a:lnTo>
                      <a:pt x="351" y="52"/>
                    </a:lnTo>
                    <a:lnTo>
                      <a:pt x="345" y="47"/>
                    </a:lnTo>
                    <a:lnTo>
                      <a:pt x="339" y="41"/>
                    </a:lnTo>
                    <a:lnTo>
                      <a:pt x="335" y="33"/>
                    </a:lnTo>
                    <a:lnTo>
                      <a:pt x="332" y="24"/>
                    </a:lnTo>
                    <a:lnTo>
                      <a:pt x="331" y="15"/>
                    </a:lnTo>
                    <a:lnTo>
                      <a:pt x="331" y="12"/>
                    </a:lnTo>
                    <a:lnTo>
                      <a:pt x="330" y="9"/>
                    </a:lnTo>
                    <a:lnTo>
                      <a:pt x="329" y="6"/>
                    </a:lnTo>
                    <a:lnTo>
                      <a:pt x="327" y="4"/>
                    </a:lnTo>
                    <a:lnTo>
                      <a:pt x="325" y="3"/>
                    </a:lnTo>
                    <a:lnTo>
                      <a:pt x="323" y="1"/>
                    </a:lnTo>
                    <a:lnTo>
                      <a:pt x="319" y="1"/>
                    </a:lnTo>
                    <a:lnTo>
                      <a:pt x="316" y="0"/>
                    </a:lnTo>
                    <a:lnTo>
                      <a:pt x="313" y="1"/>
                    </a:lnTo>
                    <a:lnTo>
                      <a:pt x="311" y="1"/>
                    </a:lnTo>
                    <a:lnTo>
                      <a:pt x="307" y="3"/>
                    </a:lnTo>
                    <a:lnTo>
                      <a:pt x="305" y="4"/>
                    </a:lnTo>
                    <a:lnTo>
                      <a:pt x="304" y="6"/>
                    </a:lnTo>
                    <a:lnTo>
                      <a:pt x="302" y="9"/>
                    </a:lnTo>
                    <a:lnTo>
                      <a:pt x="301" y="12"/>
                    </a:lnTo>
                    <a:lnTo>
                      <a:pt x="301" y="15"/>
                    </a:lnTo>
                    <a:lnTo>
                      <a:pt x="300" y="24"/>
                    </a:lnTo>
                    <a:lnTo>
                      <a:pt x="298" y="33"/>
                    </a:lnTo>
                    <a:lnTo>
                      <a:pt x="294" y="41"/>
                    </a:lnTo>
                    <a:lnTo>
                      <a:pt x="288" y="47"/>
                    </a:lnTo>
                    <a:lnTo>
                      <a:pt x="282" y="52"/>
                    </a:lnTo>
                    <a:lnTo>
                      <a:pt x="273" y="57"/>
                    </a:lnTo>
                    <a:lnTo>
                      <a:pt x="265" y="60"/>
                    </a:lnTo>
                    <a:lnTo>
                      <a:pt x="256" y="60"/>
                    </a:lnTo>
                    <a:lnTo>
                      <a:pt x="247" y="59"/>
                    </a:lnTo>
                    <a:lnTo>
                      <a:pt x="239" y="57"/>
                    </a:lnTo>
                    <a:lnTo>
                      <a:pt x="231" y="52"/>
                    </a:lnTo>
                    <a:lnTo>
                      <a:pt x="224" y="47"/>
                    </a:lnTo>
                    <a:lnTo>
                      <a:pt x="218" y="41"/>
                    </a:lnTo>
                    <a:lnTo>
                      <a:pt x="214" y="33"/>
                    </a:lnTo>
                    <a:lnTo>
                      <a:pt x="212" y="24"/>
                    </a:lnTo>
                    <a:lnTo>
                      <a:pt x="211" y="15"/>
                    </a:lnTo>
                    <a:lnTo>
                      <a:pt x="211" y="12"/>
                    </a:lnTo>
                    <a:lnTo>
                      <a:pt x="210" y="9"/>
                    </a:lnTo>
                    <a:lnTo>
                      <a:pt x="209" y="6"/>
                    </a:lnTo>
                    <a:lnTo>
                      <a:pt x="207" y="4"/>
                    </a:lnTo>
                    <a:lnTo>
                      <a:pt x="205" y="3"/>
                    </a:lnTo>
                    <a:lnTo>
                      <a:pt x="201" y="1"/>
                    </a:lnTo>
                    <a:lnTo>
                      <a:pt x="199" y="1"/>
                    </a:lnTo>
                    <a:lnTo>
                      <a:pt x="196" y="0"/>
                    </a:lnTo>
                    <a:lnTo>
                      <a:pt x="193" y="1"/>
                    </a:lnTo>
                    <a:lnTo>
                      <a:pt x="190" y="1"/>
                    </a:lnTo>
                    <a:lnTo>
                      <a:pt x="187" y="3"/>
                    </a:lnTo>
                    <a:lnTo>
                      <a:pt x="185" y="4"/>
                    </a:lnTo>
                    <a:lnTo>
                      <a:pt x="183" y="6"/>
                    </a:lnTo>
                    <a:lnTo>
                      <a:pt x="182" y="9"/>
                    </a:lnTo>
                    <a:lnTo>
                      <a:pt x="181" y="12"/>
                    </a:lnTo>
                    <a:lnTo>
                      <a:pt x="181" y="15"/>
                    </a:lnTo>
                    <a:lnTo>
                      <a:pt x="180" y="24"/>
                    </a:lnTo>
                    <a:lnTo>
                      <a:pt x="178" y="33"/>
                    </a:lnTo>
                    <a:lnTo>
                      <a:pt x="173" y="41"/>
                    </a:lnTo>
                    <a:lnTo>
                      <a:pt x="167" y="47"/>
                    </a:lnTo>
                    <a:lnTo>
                      <a:pt x="161" y="52"/>
                    </a:lnTo>
                    <a:lnTo>
                      <a:pt x="153" y="57"/>
                    </a:lnTo>
                    <a:lnTo>
                      <a:pt x="144" y="60"/>
                    </a:lnTo>
                    <a:lnTo>
                      <a:pt x="136" y="60"/>
                    </a:lnTo>
                    <a:lnTo>
                      <a:pt x="126" y="59"/>
                    </a:lnTo>
                    <a:lnTo>
                      <a:pt x="118" y="57"/>
                    </a:lnTo>
                    <a:lnTo>
                      <a:pt x="110" y="52"/>
                    </a:lnTo>
                    <a:lnTo>
                      <a:pt x="104" y="47"/>
                    </a:lnTo>
                    <a:lnTo>
                      <a:pt x="98" y="41"/>
                    </a:lnTo>
                    <a:lnTo>
                      <a:pt x="94" y="33"/>
                    </a:lnTo>
                    <a:lnTo>
                      <a:pt x="92" y="24"/>
                    </a:lnTo>
                    <a:lnTo>
                      <a:pt x="91" y="15"/>
                    </a:lnTo>
                    <a:lnTo>
                      <a:pt x="90" y="12"/>
                    </a:lnTo>
                    <a:lnTo>
                      <a:pt x="90" y="9"/>
                    </a:lnTo>
                    <a:lnTo>
                      <a:pt x="88" y="6"/>
                    </a:lnTo>
                    <a:lnTo>
                      <a:pt x="87" y="4"/>
                    </a:lnTo>
                    <a:lnTo>
                      <a:pt x="83" y="3"/>
                    </a:lnTo>
                    <a:lnTo>
                      <a:pt x="81" y="1"/>
                    </a:lnTo>
                    <a:lnTo>
                      <a:pt x="78" y="1"/>
                    </a:lnTo>
                    <a:lnTo>
                      <a:pt x="76" y="0"/>
                    </a:lnTo>
                    <a:lnTo>
                      <a:pt x="73" y="1"/>
                    </a:lnTo>
                    <a:lnTo>
                      <a:pt x="69" y="1"/>
                    </a:lnTo>
                    <a:lnTo>
                      <a:pt x="67" y="3"/>
                    </a:lnTo>
                    <a:lnTo>
                      <a:pt x="65" y="4"/>
                    </a:lnTo>
                    <a:lnTo>
                      <a:pt x="63" y="6"/>
                    </a:lnTo>
                    <a:lnTo>
                      <a:pt x="62" y="9"/>
                    </a:lnTo>
                    <a:lnTo>
                      <a:pt x="61" y="12"/>
                    </a:lnTo>
                    <a:lnTo>
                      <a:pt x="61" y="15"/>
                    </a:lnTo>
                    <a:lnTo>
                      <a:pt x="60" y="24"/>
                    </a:lnTo>
                    <a:lnTo>
                      <a:pt x="57" y="33"/>
                    </a:lnTo>
                    <a:lnTo>
                      <a:pt x="52" y="41"/>
                    </a:lnTo>
                    <a:lnTo>
                      <a:pt x="47" y="47"/>
                    </a:lnTo>
                    <a:lnTo>
                      <a:pt x="40" y="52"/>
                    </a:lnTo>
                    <a:lnTo>
                      <a:pt x="33" y="57"/>
                    </a:lnTo>
                    <a:lnTo>
                      <a:pt x="24" y="60"/>
                    </a:lnTo>
                    <a:lnTo>
                      <a:pt x="15" y="60"/>
                    </a:lnTo>
                    <a:lnTo>
                      <a:pt x="13" y="61"/>
                    </a:lnTo>
                    <a:lnTo>
                      <a:pt x="9" y="61"/>
                    </a:lnTo>
                    <a:lnTo>
                      <a:pt x="7" y="63"/>
                    </a:lnTo>
                    <a:lnTo>
                      <a:pt x="5" y="64"/>
                    </a:lnTo>
                    <a:lnTo>
                      <a:pt x="3" y="67"/>
                    </a:lnTo>
                    <a:lnTo>
                      <a:pt x="2" y="70"/>
                    </a:lnTo>
                    <a:lnTo>
                      <a:pt x="1" y="73"/>
                    </a:lnTo>
                    <a:lnTo>
                      <a:pt x="0" y="75"/>
                    </a:lnTo>
                    <a:lnTo>
                      <a:pt x="1" y="78"/>
                    </a:lnTo>
                    <a:lnTo>
                      <a:pt x="2" y="81"/>
                    </a:lnTo>
                    <a:lnTo>
                      <a:pt x="3" y="83"/>
                    </a:lnTo>
                    <a:lnTo>
                      <a:pt x="5" y="86"/>
                    </a:lnTo>
                    <a:lnTo>
                      <a:pt x="7" y="88"/>
                    </a:lnTo>
                    <a:lnTo>
                      <a:pt x="9" y="89"/>
                    </a:lnTo>
                    <a:lnTo>
                      <a:pt x="13" y="90"/>
                    </a:lnTo>
                    <a:lnTo>
                      <a:pt x="15" y="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sp>
            <p:nvSpPr>
              <p:cNvPr id="13" name="Freeform 360"/>
              <p:cNvSpPr>
                <a:spLocks/>
              </p:cNvSpPr>
              <p:nvPr/>
            </p:nvSpPr>
            <p:spPr bwMode="auto">
              <a:xfrm>
                <a:off x="9876116" y="2164283"/>
                <a:ext cx="316946" cy="28575"/>
              </a:xfrm>
              <a:custGeom>
                <a:avLst/>
                <a:gdLst>
                  <a:gd name="T0" fmla="*/ 700 w 753"/>
                  <a:gd name="T1" fmla="*/ 40 h 90"/>
                  <a:gd name="T2" fmla="*/ 690 w 753"/>
                  <a:gd name="T3" fmla="*/ 7 h 90"/>
                  <a:gd name="T4" fmla="*/ 674 w 753"/>
                  <a:gd name="T5" fmla="*/ 0 h 90"/>
                  <a:gd name="T6" fmla="*/ 662 w 753"/>
                  <a:gd name="T7" fmla="*/ 12 h 90"/>
                  <a:gd name="T8" fmla="*/ 642 w 753"/>
                  <a:gd name="T9" fmla="*/ 53 h 90"/>
                  <a:gd name="T10" fmla="*/ 592 w 753"/>
                  <a:gd name="T11" fmla="*/ 53 h 90"/>
                  <a:gd name="T12" fmla="*/ 571 w 753"/>
                  <a:gd name="T13" fmla="*/ 12 h 90"/>
                  <a:gd name="T14" fmla="*/ 561 w 753"/>
                  <a:gd name="T15" fmla="*/ 0 h 90"/>
                  <a:gd name="T16" fmla="*/ 545 w 753"/>
                  <a:gd name="T17" fmla="*/ 7 h 90"/>
                  <a:gd name="T18" fmla="*/ 535 w 753"/>
                  <a:gd name="T19" fmla="*/ 40 h 90"/>
                  <a:gd name="T20" fmla="*/ 488 w 753"/>
                  <a:gd name="T21" fmla="*/ 59 h 90"/>
                  <a:gd name="T22" fmla="*/ 452 w 753"/>
                  <a:gd name="T23" fmla="*/ 24 h 90"/>
                  <a:gd name="T24" fmla="*/ 445 w 753"/>
                  <a:gd name="T25" fmla="*/ 2 h 90"/>
                  <a:gd name="T26" fmla="*/ 429 w 753"/>
                  <a:gd name="T27" fmla="*/ 2 h 90"/>
                  <a:gd name="T28" fmla="*/ 421 w 753"/>
                  <a:gd name="T29" fmla="*/ 24 h 90"/>
                  <a:gd name="T30" fmla="*/ 386 w 753"/>
                  <a:gd name="T31" fmla="*/ 59 h 90"/>
                  <a:gd name="T32" fmla="*/ 339 w 753"/>
                  <a:gd name="T33" fmla="*/ 40 h 90"/>
                  <a:gd name="T34" fmla="*/ 329 w 753"/>
                  <a:gd name="T35" fmla="*/ 7 h 90"/>
                  <a:gd name="T36" fmla="*/ 313 w 753"/>
                  <a:gd name="T37" fmla="*/ 0 h 90"/>
                  <a:gd name="T38" fmla="*/ 301 w 753"/>
                  <a:gd name="T39" fmla="*/ 12 h 90"/>
                  <a:gd name="T40" fmla="*/ 282 w 753"/>
                  <a:gd name="T41" fmla="*/ 53 h 90"/>
                  <a:gd name="T42" fmla="*/ 231 w 753"/>
                  <a:gd name="T43" fmla="*/ 53 h 90"/>
                  <a:gd name="T44" fmla="*/ 211 w 753"/>
                  <a:gd name="T45" fmla="*/ 12 h 90"/>
                  <a:gd name="T46" fmla="*/ 199 w 753"/>
                  <a:gd name="T47" fmla="*/ 0 h 90"/>
                  <a:gd name="T48" fmla="*/ 183 w 753"/>
                  <a:gd name="T49" fmla="*/ 7 h 90"/>
                  <a:gd name="T50" fmla="*/ 173 w 753"/>
                  <a:gd name="T51" fmla="*/ 40 h 90"/>
                  <a:gd name="T52" fmla="*/ 126 w 753"/>
                  <a:gd name="T53" fmla="*/ 59 h 90"/>
                  <a:gd name="T54" fmla="*/ 92 w 753"/>
                  <a:gd name="T55" fmla="*/ 24 h 90"/>
                  <a:gd name="T56" fmla="*/ 83 w 753"/>
                  <a:gd name="T57" fmla="*/ 2 h 90"/>
                  <a:gd name="T58" fmla="*/ 67 w 753"/>
                  <a:gd name="T59" fmla="*/ 2 h 90"/>
                  <a:gd name="T60" fmla="*/ 60 w 753"/>
                  <a:gd name="T61" fmla="*/ 24 h 90"/>
                  <a:gd name="T62" fmla="*/ 24 w 753"/>
                  <a:gd name="T63" fmla="*/ 59 h 90"/>
                  <a:gd name="T64" fmla="*/ 3 w 753"/>
                  <a:gd name="T65" fmla="*/ 67 h 90"/>
                  <a:gd name="T66" fmla="*/ 3 w 753"/>
                  <a:gd name="T67" fmla="*/ 84 h 90"/>
                  <a:gd name="T68" fmla="*/ 24 w 753"/>
                  <a:gd name="T69" fmla="*/ 89 h 90"/>
                  <a:gd name="T70" fmla="*/ 69 w 753"/>
                  <a:gd name="T71" fmla="*/ 67 h 90"/>
                  <a:gd name="T72" fmla="*/ 109 w 753"/>
                  <a:gd name="T73" fmla="*/ 85 h 90"/>
                  <a:gd name="T74" fmla="*/ 162 w 753"/>
                  <a:gd name="T75" fmla="*/ 85 h 90"/>
                  <a:gd name="T76" fmla="*/ 201 w 753"/>
                  <a:gd name="T77" fmla="*/ 67 h 90"/>
                  <a:gd name="T78" fmla="*/ 247 w 753"/>
                  <a:gd name="T79" fmla="*/ 89 h 90"/>
                  <a:gd name="T80" fmla="*/ 298 w 753"/>
                  <a:gd name="T81" fmla="*/ 77 h 90"/>
                  <a:gd name="T82" fmla="*/ 335 w 753"/>
                  <a:gd name="T83" fmla="*/ 77 h 90"/>
                  <a:gd name="T84" fmla="*/ 386 w 753"/>
                  <a:gd name="T85" fmla="*/ 89 h 90"/>
                  <a:gd name="T86" fmla="*/ 431 w 753"/>
                  <a:gd name="T87" fmla="*/ 67 h 90"/>
                  <a:gd name="T88" fmla="*/ 471 w 753"/>
                  <a:gd name="T89" fmla="*/ 85 h 90"/>
                  <a:gd name="T90" fmla="*/ 523 w 753"/>
                  <a:gd name="T91" fmla="*/ 85 h 90"/>
                  <a:gd name="T92" fmla="*/ 563 w 753"/>
                  <a:gd name="T93" fmla="*/ 67 h 90"/>
                  <a:gd name="T94" fmla="*/ 608 w 753"/>
                  <a:gd name="T95" fmla="*/ 89 h 90"/>
                  <a:gd name="T96" fmla="*/ 659 w 753"/>
                  <a:gd name="T97" fmla="*/ 77 h 90"/>
                  <a:gd name="T98" fmla="*/ 696 w 753"/>
                  <a:gd name="T99" fmla="*/ 77 h 90"/>
                  <a:gd name="T100" fmla="*/ 741 w 753"/>
                  <a:gd name="T101" fmla="*/ 90 h 90"/>
                  <a:gd name="T102" fmla="*/ 753 w 753"/>
                  <a:gd name="T103" fmla="*/ 78 h 90"/>
                  <a:gd name="T104" fmla="*/ 746 w 753"/>
                  <a:gd name="T105"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 h="90">
                    <a:moveTo>
                      <a:pt x="738" y="60"/>
                    </a:moveTo>
                    <a:lnTo>
                      <a:pt x="729" y="59"/>
                    </a:lnTo>
                    <a:lnTo>
                      <a:pt x="720" y="56"/>
                    </a:lnTo>
                    <a:lnTo>
                      <a:pt x="713" y="53"/>
                    </a:lnTo>
                    <a:lnTo>
                      <a:pt x="705" y="46"/>
                    </a:lnTo>
                    <a:lnTo>
                      <a:pt x="700" y="40"/>
                    </a:lnTo>
                    <a:lnTo>
                      <a:pt x="696" y="32"/>
                    </a:lnTo>
                    <a:lnTo>
                      <a:pt x="694" y="24"/>
                    </a:lnTo>
                    <a:lnTo>
                      <a:pt x="693" y="15"/>
                    </a:lnTo>
                    <a:lnTo>
                      <a:pt x="693" y="12"/>
                    </a:lnTo>
                    <a:lnTo>
                      <a:pt x="691" y="9"/>
                    </a:lnTo>
                    <a:lnTo>
                      <a:pt x="690" y="7"/>
                    </a:lnTo>
                    <a:lnTo>
                      <a:pt x="688" y="4"/>
                    </a:lnTo>
                    <a:lnTo>
                      <a:pt x="686" y="2"/>
                    </a:lnTo>
                    <a:lnTo>
                      <a:pt x="683" y="1"/>
                    </a:lnTo>
                    <a:lnTo>
                      <a:pt x="681" y="0"/>
                    </a:lnTo>
                    <a:lnTo>
                      <a:pt x="678" y="0"/>
                    </a:lnTo>
                    <a:lnTo>
                      <a:pt x="674" y="0"/>
                    </a:lnTo>
                    <a:lnTo>
                      <a:pt x="672" y="1"/>
                    </a:lnTo>
                    <a:lnTo>
                      <a:pt x="669" y="2"/>
                    </a:lnTo>
                    <a:lnTo>
                      <a:pt x="667" y="4"/>
                    </a:lnTo>
                    <a:lnTo>
                      <a:pt x="665" y="7"/>
                    </a:lnTo>
                    <a:lnTo>
                      <a:pt x="664" y="9"/>
                    </a:lnTo>
                    <a:lnTo>
                      <a:pt x="662" y="12"/>
                    </a:lnTo>
                    <a:lnTo>
                      <a:pt x="662" y="15"/>
                    </a:lnTo>
                    <a:lnTo>
                      <a:pt x="661" y="24"/>
                    </a:lnTo>
                    <a:lnTo>
                      <a:pt x="659" y="32"/>
                    </a:lnTo>
                    <a:lnTo>
                      <a:pt x="655" y="40"/>
                    </a:lnTo>
                    <a:lnTo>
                      <a:pt x="650" y="46"/>
                    </a:lnTo>
                    <a:lnTo>
                      <a:pt x="642" y="53"/>
                    </a:lnTo>
                    <a:lnTo>
                      <a:pt x="635" y="56"/>
                    </a:lnTo>
                    <a:lnTo>
                      <a:pt x="626" y="59"/>
                    </a:lnTo>
                    <a:lnTo>
                      <a:pt x="617" y="60"/>
                    </a:lnTo>
                    <a:lnTo>
                      <a:pt x="608" y="59"/>
                    </a:lnTo>
                    <a:lnTo>
                      <a:pt x="600" y="56"/>
                    </a:lnTo>
                    <a:lnTo>
                      <a:pt x="592" y="53"/>
                    </a:lnTo>
                    <a:lnTo>
                      <a:pt x="585" y="46"/>
                    </a:lnTo>
                    <a:lnTo>
                      <a:pt x="580" y="40"/>
                    </a:lnTo>
                    <a:lnTo>
                      <a:pt x="576" y="32"/>
                    </a:lnTo>
                    <a:lnTo>
                      <a:pt x="573" y="24"/>
                    </a:lnTo>
                    <a:lnTo>
                      <a:pt x="572" y="15"/>
                    </a:lnTo>
                    <a:lnTo>
                      <a:pt x="571" y="12"/>
                    </a:lnTo>
                    <a:lnTo>
                      <a:pt x="571" y="9"/>
                    </a:lnTo>
                    <a:lnTo>
                      <a:pt x="569" y="7"/>
                    </a:lnTo>
                    <a:lnTo>
                      <a:pt x="568" y="4"/>
                    </a:lnTo>
                    <a:lnTo>
                      <a:pt x="566" y="2"/>
                    </a:lnTo>
                    <a:lnTo>
                      <a:pt x="563" y="1"/>
                    </a:lnTo>
                    <a:lnTo>
                      <a:pt x="561" y="0"/>
                    </a:lnTo>
                    <a:lnTo>
                      <a:pt x="557" y="0"/>
                    </a:lnTo>
                    <a:lnTo>
                      <a:pt x="554" y="0"/>
                    </a:lnTo>
                    <a:lnTo>
                      <a:pt x="551" y="1"/>
                    </a:lnTo>
                    <a:lnTo>
                      <a:pt x="549" y="2"/>
                    </a:lnTo>
                    <a:lnTo>
                      <a:pt x="547" y="4"/>
                    </a:lnTo>
                    <a:lnTo>
                      <a:pt x="545" y="7"/>
                    </a:lnTo>
                    <a:lnTo>
                      <a:pt x="543" y="9"/>
                    </a:lnTo>
                    <a:lnTo>
                      <a:pt x="542" y="12"/>
                    </a:lnTo>
                    <a:lnTo>
                      <a:pt x="542" y="15"/>
                    </a:lnTo>
                    <a:lnTo>
                      <a:pt x="541" y="24"/>
                    </a:lnTo>
                    <a:lnTo>
                      <a:pt x="538" y="32"/>
                    </a:lnTo>
                    <a:lnTo>
                      <a:pt x="535" y="40"/>
                    </a:lnTo>
                    <a:lnTo>
                      <a:pt x="528" y="46"/>
                    </a:lnTo>
                    <a:lnTo>
                      <a:pt x="522" y="53"/>
                    </a:lnTo>
                    <a:lnTo>
                      <a:pt x="514" y="56"/>
                    </a:lnTo>
                    <a:lnTo>
                      <a:pt x="506" y="59"/>
                    </a:lnTo>
                    <a:lnTo>
                      <a:pt x="497" y="60"/>
                    </a:lnTo>
                    <a:lnTo>
                      <a:pt x="488" y="59"/>
                    </a:lnTo>
                    <a:lnTo>
                      <a:pt x="479" y="56"/>
                    </a:lnTo>
                    <a:lnTo>
                      <a:pt x="472" y="53"/>
                    </a:lnTo>
                    <a:lnTo>
                      <a:pt x="465" y="46"/>
                    </a:lnTo>
                    <a:lnTo>
                      <a:pt x="460" y="40"/>
                    </a:lnTo>
                    <a:lnTo>
                      <a:pt x="456" y="32"/>
                    </a:lnTo>
                    <a:lnTo>
                      <a:pt x="452" y="24"/>
                    </a:lnTo>
                    <a:lnTo>
                      <a:pt x="451" y="15"/>
                    </a:lnTo>
                    <a:lnTo>
                      <a:pt x="451" y="12"/>
                    </a:lnTo>
                    <a:lnTo>
                      <a:pt x="450" y="9"/>
                    </a:lnTo>
                    <a:lnTo>
                      <a:pt x="449" y="7"/>
                    </a:lnTo>
                    <a:lnTo>
                      <a:pt x="447" y="4"/>
                    </a:lnTo>
                    <a:lnTo>
                      <a:pt x="445" y="2"/>
                    </a:lnTo>
                    <a:lnTo>
                      <a:pt x="443" y="1"/>
                    </a:lnTo>
                    <a:lnTo>
                      <a:pt x="439" y="0"/>
                    </a:lnTo>
                    <a:lnTo>
                      <a:pt x="436" y="0"/>
                    </a:lnTo>
                    <a:lnTo>
                      <a:pt x="434" y="0"/>
                    </a:lnTo>
                    <a:lnTo>
                      <a:pt x="431" y="1"/>
                    </a:lnTo>
                    <a:lnTo>
                      <a:pt x="429" y="2"/>
                    </a:lnTo>
                    <a:lnTo>
                      <a:pt x="427" y="4"/>
                    </a:lnTo>
                    <a:lnTo>
                      <a:pt x="424" y="7"/>
                    </a:lnTo>
                    <a:lnTo>
                      <a:pt x="423" y="9"/>
                    </a:lnTo>
                    <a:lnTo>
                      <a:pt x="422" y="12"/>
                    </a:lnTo>
                    <a:lnTo>
                      <a:pt x="421" y="15"/>
                    </a:lnTo>
                    <a:lnTo>
                      <a:pt x="421" y="24"/>
                    </a:lnTo>
                    <a:lnTo>
                      <a:pt x="418" y="32"/>
                    </a:lnTo>
                    <a:lnTo>
                      <a:pt x="414" y="40"/>
                    </a:lnTo>
                    <a:lnTo>
                      <a:pt x="408" y="46"/>
                    </a:lnTo>
                    <a:lnTo>
                      <a:pt x="402" y="53"/>
                    </a:lnTo>
                    <a:lnTo>
                      <a:pt x="394" y="56"/>
                    </a:lnTo>
                    <a:lnTo>
                      <a:pt x="386" y="59"/>
                    </a:lnTo>
                    <a:lnTo>
                      <a:pt x="376" y="60"/>
                    </a:lnTo>
                    <a:lnTo>
                      <a:pt x="368" y="59"/>
                    </a:lnTo>
                    <a:lnTo>
                      <a:pt x="359" y="56"/>
                    </a:lnTo>
                    <a:lnTo>
                      <a:pt x="351" y="53"/>
                    </a:lnTo>
                    <a:lnTo>
                      <a:pt x="345" y="46"/>
                    </a:lnTo>
                    <a:lnTo>
                      <a:pt x="339" y="40"/>
                    </a:lnTo>
                    <a:lnTo>
                      <a:pt x="335" y="32"/>
                    </a:lnTo>
                    <a:lnTo>
                      <a:pt x="332" y="24"/>
                    </a:lnTo>
                    <a:lnTo>
                      <a:pt x="331" y="15"/>
                    </a:lnTo>
                    <a:lnTo>
                      <a:pt x="331" y="12"/>
                    </a:lnTo>
                    <a:lnTo>
                      <a:pt x="330" y="9"/>
                    </a:lnTo>
                    <a:lnTo>
                      <a:pt x="329" y="7"/>
                    </a:lnTo>
                    <a:lnTo>
                      <a:pt x="327" y="4"/>
                    </a:lnTo>
                    <a:lnTo>
                      <a:pt x="325" y="2"/>
                    </a:lnTo>
                    <a:lnTo>
                      <a:pt x="323" y="1"/>
                    </a:lnTo>
                    <a:lnTo>
                      <a:pt x="319" y="0"/>
                    </a:lnTo>
                    <a:lnTo>
                      <a:pt x="316" y="0"/>
                    </a:lnTo>
                    <a:lnTo>
                      <a:pt x="313" y="0"/>
                    </a:lnTo>
                    <a:lnTo>
                      <a:pt x="311" y="1"/>
                    </a:lnTo>
                    <a:lnTo>
                      <a:pt x="307" y="2"/>
                    </a:lnTo>
                    <a:lnTo>
                      <a:pt x="305" y="4"/>
                    </a:lnTo>
                    <a:lnTo>
                      <a:pt x="304" y="7"/>
                    </a:lnTo>
                    <a:lnTo>
                      <a:pt x="302" y="9"/>
                    </a:lnTo>
                    <a:lnTo>
                      <a:pt x="301" y="12"/>
                    </a:lnTo>
                    <a:lnTo>
                      <a:pt x="301" y="15"/>
                    </a:lnTo>
                    <a:lnTo>
                      <a:pt x="300" y="24"/>
                    </a:lnTo>
                    <a:lnTo>
                      <a:pt x="298" y="32"/>
                    </a:lnTo>
                    <a:lnTo>
                      <a:pt x="294" y="40"/>
                    </a:lnTo>
                    <a:lnTo>
                      <a:pt x="288" y="46"/>
                    </a:lnTo>
                    <a:lnTo>
                      <a:pt x="282" y="53"/>
                    </a:lnTo>
                    <a:lnTo>
                      <a:pt x="273" y="56"/>
                    </a:lnTo>
                    <a:lnTo>
                      <a:pt x="265" y="59"/>
                    </a:lnTo>
                    <a:lnTo>
                      <a:pt x="256" y="60"/>
                    </a:lnTo>
                    <a:lnTo>
                      <a:pt x="247" y="59"/>
                    </a:lnTo>
                    <a:lnTo>
                      <a:pt x="239" y="56"/>
                    </a:lnTo>
                    <a:lnTo>
                      <a:pt x="231" y="53"/>
                    </a:lnTo>
                    <a:lnTo>
                      <a:pt x="224" y="46"/>
                    </a:lnTo>
                    <a:lnTo>
                      <a:pt x="218" y="40"/>
                    </a:lnTo>
                    <a:lnTo>
                      <a:pt x="214" y="32"/>
                    </a:lnTo>
                    <a:lnTo>
                      <a:pt x="212" y="24"/>
                    </a:lnTo>
                    <a:lnTo>
                      <a:pt x="211" y="15"/>
                    </a:lnTo>
                    <a:lnTo>
                      <a:pt x="211" y="12"/>
                    </a:lnTo>
                    <a:lnTo>
                      <a:pt x="210" y="9"/>
                    </a:lnTo>
                    <a:lnTo>
                      <a:pt x="209" y="7"/>
                    </a:lnTo>
                    <a:lnTo>
                      <a:pt x="207" y="4"/>
                    </a:lnTo>
                    <a:lnTo>
                      <a:pt x="205" y="2"/>
                    </a:lnTo>
                    <a:lnTo>
                      <a:pt x="201" y="1"/>
                    </a:lnTo>
                    <a:lnTo>
                      <a:pt x="199" y="0"/>
                    </a:lnTo>
                    <a:lnTo>
                      <a:pt x="196" y="0"/>
                    </a:lnTo>
                    <a:lnTo>
                      <a:pt x="193" y="0"/>
                    </a:lnTo>
                    <a:lnTo>
                      <a:pt x="190" y="1"/>
                    </a:lnTo>
                    <a:lnTo>
                      <a:pt x="187" y="2"/>
                    </a:lnTo>
                    <a:lnTo>
                      <a:pt x="185" y="4"/>
                    </a:lnTo>
                    <a:lnTo>
                      <a:pt x="183" y="7"/>
                    </a:lnTo>
                    <a:lnTo>
                      <a:pt x="182" y="9"/>
                    </a:lnTo>
                    <a:lnTo>
                      <a:pt x="181" y="12"/>
                    </a:lnTo>
                    <a:lnTo>
                      <a:pt x="181" y="15"/>
                    </a:lnTo>
                    <a:lnTo>
                      <a:pt x="180" y="24"/>
                    </a:lnTo>
                    <a:lnTo>
                      <a:pt x="178" y="32"/>
                    </a:lnTo>
                    <a:lnTo>
                      <a:pt x="173" y="40"/>
                    </a:lnTo>
                    <a:lnTo>
                      <a:pt x="167" y="46"/>
                    </a:lnTo>
                    <a:lnTo>
                      <a:pt x="161" y="53"/>
                    </a:lnTo>
                    <a:lnTo>
                      <a:pt x="153" y="56"/>
                    </a:lnTo>
                    <a:lnTo>
                      <a:pt x="144" y="59"/>
                    </a:lnTo>
                    <a:lnTo>
                      <a:pt x="136" y="60"/>
                    </a:lnTo>
                    <a:lnTo>
                      <a:pt x="126" y="59"/>
                    </a:lnTo>
                    <a:lnTo>
                      <a:pt x="118" y="56"/>
                    </a:lnTo>
                    <a:lnTo>
                      <a:pt x="110" y="53"/>
                    </a:lnTo>
                    <a:lnTo>
                      <a:pt x="104" y="46"/>
                    </a:lnTo>
                    <a:lnTo>
                      <a:pt x="98" y="40"/>
                    </a:lnTo>
                    <a:lnTo>
                      <a:pt x="94" y="32"/>
                    </a:lnTo>
                    <a:lnTo>
                      <a:pt x="92" y="24"/>
                    </a:lnTo>
                    <a:lnTo>
                      <a:pt x="91" y="15"/>
                    </a:lnTo>
                    <a:lnTo>
                      <a:pt x="90" y="12"/>
                    </a:lnTo>
                    <a:lnTo>
                      <a:pt x="90" y="9"/>
                    </a:lnTo>
                    <a:lnTo>
                      <a:pt x="88" y="7"/>
                    </a:lnTo>
                    <a:lnTo>
                      <a:pt x="87" y="4"/>
                    </a:lnTo>
                    <a:lnTo>
                      <a:pt x="83" y="2"/>
                    </a:lnTo>
                    <a:lnTo>
                      <a:pt x="81" y="1"/>
                    </a:lnTo>
                    <a:lnTo>
                      <a:pt x="78" y="0"/>
                    </a:lnTo>
                    <a:lnTo>
                      <a:pt x="76" y="0"/>
                    </a:lnTo>
                    <a:lnTo>
                      <a:pt x="73" y="0"/>
                    </a:lnTo>
                    <a:lnTo>
                      <a:pt x="69" y="1"/>
                    </a:lnTo>
                    <a:lnTo>
                      <a:pt x="67" y="2"/>
                    </a:lnTo>
                    <a:lnTo>
                      <a:pt x="65" y="4"/>
                    </a:lnTo>
                    <a:lnTo>
                      <a:pt x="63" y="7"/>
                    </a:lnTo>
                    <a:lnTo>
                      <a:pt x="62" y="9"/>
                    </a:lnTo>
                    <a:lnTo>
                      <a:pt x="61" y="12"/>
                    </a:lnTo>
                    <a:lnTo>
                      <a:pt x="61" y="15"/>
                    </a:lnTo>
                    <a:lnTo>
                      <a:pt x="60" y="24"/>
                    </a:lnTo>
                    <a:lnTo>
                      <a:pt x="57" y="32"/>
                    </a:lnTo>
                    <a:lnTo>
                      <a:pt x="52" y="40"/>
                    </a:lnTo>
                    <a:lnTo>
                      <a:pt x="47" y="46"/>
                    </a:lnTo>
                    <a:lnTo>
                      <a:pt x="40" y="53"/>
                    </a:lnTo>
                    <a:lnTo>
                      <a:pt x="33" y="56"/>
                    </a:lnTo>
                    <a:lnTo>
                      <a:pt x="24" y="59"/>
                    </a:lnTo>
                    <a:lnTo>
                      <a:pt x="15" y="60"/>
                    </a:lnTo>
                    <a:lnTo>
                      <a:pt x="13" y="60"/>
                    </a:lnTo>
                    <a:lnTo>
                      <a:pt x="9" y="61"/>
                    </a:lnTo>
                    <a:lnTo>
                      <a:pt x="7" y="62"/>
                    </a:lnTo>
                    <a:lnTo>
                      <a:pt x="5" y="64"/>
                    </a:lnTo>
                    <a:lnTo>
                      <a:pt x="3" y="67"/>
                    </a:lnTo>
                    <a:lnTo>
                      <a:pt x="2" y="69"/>
                    </a:lnTo>
                    <a:lnTo>
                      <a:pt x="1" y="72"/>
                    </a:lnTo>
                    <a:lnTo>
                      <a:pt x="0" y="75"/>
                    </a:lnTo>
                    <a:lnTo>
                      <a:pt x="1" y="78"/>
                    </a:lnTo>
                    <a:lnTo>
                      <a:pt x="2" y="81"/>
                    </a:lnTo>
                    <a:lnTo>
                      <a:pt x="3" y="84"/>
                    </a:lnTo>
                    <a:lnTo>
                      <a:pt x="5" y="86"/>
                    </a:lnTo>
                    <a:lnTo>
                      <a:pt x="7" y="87"/>
                    </a:lnTo>
                    <a:lnTo>
                      <a:pt x="9" y="89"/>
                    </a:lnTo>
                    <a:lnTo>
                      <a:pt x="13" y="90"/>
                    </a:lnTo>
                    <a:lnTo>
                      <a:pt x="15" y="90"/>
                    </a:lnTo>
                    <a:lnTo>
                      <a:pt x="24" y="89"/>
                    </a:lnTo>
                    <a:lnTo>
                      <a:pt x="33" y="88"/>
                    </a:lnTo>
                    <a:lnTo>
                      <a:pt x="42" y="85"/>
                    </a:lnTo>
                    <a:lnTo>
                      <a:pt x="49" y="82"/>
                    </a:lnTo>
                    <a:lnTo>
                      <a:pt x="57" y="77"/>
                    </a:lnTo>
                    <a:lnTo>
                      <a:pt x="64" y="72"/>
                    </a:lnTo>
                    <a:lnTo>
                      <a:pt x="69" y="67"/>
                    </a:lnTo>
                    <a:lnTo>
                      <a:pt x="76" y="60"/>
                    </a:lnTo>
                    <a:lnTo>
                      <a:pt x="81" y="67"/>
                    </a:lnTo>
                    <a:lnTo>
                      <a:pt x="88" y="72"/>
                    </a:lnTo>
                    <a:lnTo>
                      <a:pt x="94" y="77"/>
                    </a:lnTo>
                    <a:lnTo>
                      <a:pt x="102" y="82"/>
                    </a:lnTo>
                    <a:lnTo>
                      <a:pt x="109" y="85"/>
                    </a:lnTo>
                    <a:lnTo>
                      <a:pt x="118" y="88"/>
                    </a:lnTo>
                    <a:lnTo>
                      <a:pt x="126" y="89"/>
                    </a:lnTo>
                    <a:lnTo>
                      <a:pt x="136" y="90"/>
                    </a:lnTo>
                    <a:lnTo>
                      <a:pt x="144" y="89"/>
                    </a:lnTo>
                    <a:lnTo>
                      <a:pt x="153" y="88"/>
                    </a:lnTo>
                    <a:lnTo>
                      <a:pt x="162" y="85"/>
                    </a:lnTo>
                    <a:lnTo>
                      <a:pt x="170" y="82"/>
                    </a:lnTo>
                    <a:lnTo>
                      <a:pt x="178" y="77"/>
                    </a:lnTo>
                    <a:lnTo>
                      <a:pt x="184" y="72"/>
                    </a:lnTo>
                    <a:lnTo>
                      <a:pt x="191" y="67"/>
                    </a:lnTo>
                    <a:lnTo>
                      <a:pt x="196" y="60"/>
                    </a:lnTo>
                    <a:lnTo>
                      <a:pt x="201" y="67"/>
                    </a:lnTo>
                    <a:lnTo>
                      <a:pt x="208" y="72"/>
                    </a:lnTo>
                    <a:lnTo>
                      <a:pt x="214" y="77"/>
                    </a:lnTo>
                    <a:lnTo>
                      <a:pt x="222" y="82"/>
                    </a:lnTo>
                    <a:lnTo>
                      <a:pt x="230" y="85"/>
                    </a:lnTo>
                    <a:lnTo>
                      <a:pt x="238" y="88"/>
                    </a:lnTo>
                    <a:lnTo>
                      <a:pt x="247" y="89"/>
                    </a:lnTo>
                    <a:lnTo>
                      <a:pt x="256" y="90"/>
                    </a:lnTo>
                    <a:lnTo>
                      <a:pt x="266" y="89"/>
                    </a:lnTo>
                    <a:lnTo>
                      <a:pt x="274" y="88"/>
                    </a:lnTo>
                    <a:lnTo>
                      <a:pt x="282" y="85"/>
                    </a:lnTo>
                    <a:lnTo>
                      <a:pt x="290" y="82"/>
                    </a:lnTo>
                    <a:lnTo>
                      <a:pt x="298" y="77"/>
                    </a:lnTo>
                    <a:lnTo>
                      <a:pt x="304" y="72"/>
                    </a:lnTo>
                    <a:lnTo>
                      <a:pt x="311" y="67"/>
                    </a:lnTo>
                    <a:lnTo>
                      <a:pt x="316" y="60"/>
                    </a:lnTo>
                    <a:lnTo>
                      <a:pt x="321" y="67"/>
                    </a:lnTo>
                    <a:lnTo>
                      <a:pt x="328" y="72"/>
                    </a:lnTo>
                    <a:lnTo>
                      <a:pt x="335" y="77"/>
                    </a:lnTo>
                    <a:lnTo>
                      <a:pt x="342" y="82"/>
                    </a:lnTo>
                    <a:lnTo>
                      <a:pt x="350" y="85"/>
                    </a:lnTo>
                    <a:lnTo>
                      <a:pt x="359" y="88"/>
                    </a:lnTo>
                    <a:lnTo>
                      <a:pt x="368" y="89"/>
                    </a:lnTo>
                    <a:lnTo>
                      <a:pt x="376" y="90"/>
                    </a:lnTo>
                    <a:lnTo>
                      <a:pt x="386" y="89"/>
                    </a:lnTo>
                    <a:lnTo>
                      <a:pt x="394" y="88"/>
                    </a:lnTo>
                    <a:lnTo>
                      <a:pt x="403" y="85"/>
                    </a:lnTo>
                    <a:lnTo>
                      <a:pt x="410" y="82"/>
                    </a:lnTo>
                    <a:lnTo>
                      <a:pt x="418" y="77"/>
                    </a:lnTo>
                    <a:lnTo>
                      <a:pt x="425" y="72"/>
                    </a:lnTo>
                    <a:lnTo>
                      <a:pt x="431" y="67"/>
                    </a:lnTo>
                    <a:lnTo>
                      <a:pt x="436" y="60"/>
                    </a:lnTo>
                    <a:lnTo>
                      <a:pt x="443" y="67"/>
                    </a:lnTo>
                    <a:lnTo>
                      <a:pt x="448" y="72"/>
                    </a:lnTo>
                    <a:lnTo>
                      <a:pt x="456" y="77"/>
                    </a:lnTo>
                    <a:lnTo>
                      <a:pt x="463" y="82"/>
                    </a:lnTo>
                    <a:lnTo>
                      <a:pt x="471" y="85"/>
                    </a:lnTo>
                    <a:lnTo>
                      <a:pt x="479" y="88"/>
                    </a:lnTo>
                    <a:lnTo>
                      <a:pt x="488" y="89"/>
                    </a:lnTo>
                    <a:lnTo>
                      <a:pt x="497" y="90"/>
                    </a:lnTo>
                    <a:lnTo>
                      <a:pt x="506" y="89"/>
                    </a:lnTo>
                    <a:lnTo>
                      <a:pt x="514" y="88"/>
                    </a:lnTo>
                    <a:lnTo>
                      <a:pt x="523" y="85"/>
                    </a:lnTo>
                    <a:lnTo>
                      <a:pt x="531" y="82"/>
                    </a:lnTo>
                    <a:lnTo>
                      <a:pt x="538" y="77"/>
                    </a:lnTo>
                    <a:lnTo>
                      <a:pt x="546" y="72"/>
                    </a:lnTo>
                    <a:lnTo>
                      <a:pt x="552" y="67"/>
                    </a:lnTo>
                    <a:lnTo>
                      <a:pt x="557" y="60"/>
                    </a:lnTo>
                    <a:lnTo>
                      <a:pt x="563" y="67"/>
                    </a:lnTo>
                    <a:lnTo>
                      <a:pt x="569" y="72"/>
                    </a:lnTo>
                    <a:lnTo>
                      <a:pt x="576" y="77"/>
                    </a:lnTo>
                    <a:lnTo>
                      <a:pt x="583" y="82"/>
                    </a:lnTo>
                    <a:lnTo>
                      <a:pt x="591" y="85"/>
                    </a:lnTo>
                    <a:lnTo>
                      <a:pt x="599" y="88"/>
                    </a:lnTo>
                    <a:lnTo>
                      <a:pt x="608" y="89"/>
                    </a:lnTo>
                    <a:lnTo>
                      <a:pt x="617" y="90"/>
                    </a:lnTo>
                    <a:lnTo>
                      <a:pt x="626" y="89"/>
                    </a:lnTo>
                    <a:lnTo>
                      <a:pt x="636" y="88"/>
                    </a:lnTo>
                    <a:lnTo>
                      <a:pt x="643" y="85"/>
                    </a:lnTo>
                    <a:lnTo>
                      <a:pt x="652" y="82"/>
                    </a:lnTo>
                    <a:lnTo>
                      <a:pt x="659" y="77"/>
                    </a:lnTo>
                    <a:lnTo>
                      <a:pt x="666" y="72"/>
                    </a:lnTo>
                    <a:lnTo>
                      <a:pt x="672" y="67"/>
                    </a:lnTo>
                    <a:lnTo>
                      <a:pt x="678" y="60"/>
                    </a:lnTo>
                    <a:lnTo>
                      <a:pt x="683" y="67"/>
                    </a:lnTo>
                    <a:lnTo>
                      <a:pt x="689" y="72"/>
                    </a:lnTo>
                    <a:lnTo>
                      <a:pt x="696" y="77"/>
                    </a:lnTo>
                    <a:lnTo>
                      <a:pt x="703" y="82"/>
                    </a:lnTo>
                    <a:lnTo>
                      <a:pt x="712" y="85"/>
                    </a:lnTo>
                    <a:lnTo>
                      <a:pt x="720" y="88"/>
                    </a:lnTo>
                    <a:lnTo>
                      <a:pt x="729" y="89"/>
                    </a:lnTo>
                    <a:lnTo>
                      <a:pt x="738" y="90"/>
                    </a:lnTo>
                    <a:lnTo>
                      <a:pt x="741" y="90"/>
                    </a:lnTo>
                    <a:lnTo>
                      <a:pt x="744" y="89"/>
                    </a:lnTo>
                    <a:lnTo>
                      <a:pt x="746" y="87"/>
                    </a:lnTo>
                    <a:lnTo>
                      <a:pt x="748" y="86"/>
                    </a:lnTo>
                    <a:lnTo>
                      <a:pt x="750" y="84"/>
                    </a:lnTo>
                    <a:lnTo>
                      <a:pt x="752" y="81"/>
                    </a:lnTo>
                    <a:lnTo>
                      <a:pt x="753" y="78"/>
                    </a:lnTo>
                    <a:lnTo>
                      <a:pt x="753" y="75"/>
                    </a:lnTo>
                    <a:lnTo>
                      <a:pt x="753" y="72"/>
                    </a:lnTo>
                    <a:lnTo>
                      <a:pt x="752" y="69"/>
                    </a:lnTo>
                    <a:lnTo>
                      <a:pt x="750" y="67"/>
                    </a:lnTo>
                    <a:lnTo>
                      <a:pt x="748" y="64"/>
                    </a:lnTo>
                    <a:lnTo>
                      <a:pt x="746" y="62"/>
                    </a:lnTo>
                    <a:lnTo>
                      <a:pt x="744" y="61"/>
                    </a:lnTo>
                    <a:lnTo>
                      <a:pt x="741" y="60"/>
                    </a:lnTo>
                    <a:lnTo>
                      <a:pt x="738" y="6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gr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165497" y="1049152"/>
            <a:ext cx="6858000" cy="459900"/>
          </a:xfrm>
          <a:prstGeom prst="rect">
            <a:avLst/>
          </a:prstGeom>
        </p:spPr>
        <p:txBody>
          <a:bodyPr lIns="91425" tIns="91425" rIns="91425" bIns="91425" anchor="b" anchorCtr="0">
            <a:noAutofit/>
          </a:bodyPr>
          <a:lstStyle/>
          <a:p>
            <a:pPr lvl="0">
              <a:spcBef>
                <a:spcPts val="0"/>
              </a:spcBef>
              <a:buNone/>
            </a:pPr>
            <a:r>
              <a:rPr lang="en" sz="2400" dirty="0"/>
              <a:t>INVERTING THE CONCEPT:</a:t>
            </a:r>
            <a:br>
              <a:rPr lang="en" sz="2400" dirty="0"/>
            </a:br>
            <a:r>
              <a:rPr lang="en" sz="2400" dirty="0"/>
              <a:t>HOW TO INSURE MEDIOCRITY</a:t>
            </a:r>
          </a:p>
        </p:txBody>
      </p:sp>
      <p:sp>
        <p:nvSpPr>
          <p:cNvPr id="96" name="Shape 96"/>
          <p:cNvSpPr txBox="1">
            <a:spLocks noGrp="1"/>
          </p:cNvSpPr>
          <p:nvPr>
            <p:ph type="body" idx="1"/>
          </p:nvPr>
        </p:nvSpPr>
        <p:spPr>
          <a:xfrm>
            <a:off x="1165497" y="1678577"/>
            <a:ext cx="6858000" cy="4967700"/>
          </a:xfrm>
          <a:prstGeom prst="rect">
            <a:avLst/>
          </a:prstGeom>
        </p:spPr>
        <p:txBody>
          <a:bodyPr lIns="91425" tIns="91425" rIns="91425" bIns="91425" anchor="t" anchorCtr="0">
            <a:noAutofit/>
          </a:bodyPr>
          <a:lstStyle/>
          <a:p>
            <a:pPr lvl="0" rtl="0">
              <a:spcBef>
                <a:spcPts val="0"/>
              </a:spcBef>
              <a:buNone/>
            </a:pPr>
            <a:r>
              <a:rPr lang="en-US" sz="2400" dirty="0"/>
              <a:t>An </a:t>
            </a:r>
            <a:r>
              <a:rPr lang="en-US" sz="2400" dirty="0">
                <a:solidFill>
                  <a:srgbClr val="FFFF00"/>
                </a:solidFill>
              </a:rPr>
              <a:t>undifferentiated</a:t>
            </a:r>
            <a:r>
              <a:rPr lang="en-US" sz="2400" dirty="0"/>
              <a:t> investment process is:</a:t>
            </a:r>
          </a:p>
          <a:p>
            <a:pPr marL="457200" indent="-457200">
              <a:spcBef>
                <a:spcPts val="0"/>
              </a:spcBef>
            </a:pPr>
            <a:endParaRPr lang="en-US" sz="2000" dirty="0"/>
          </a:p>
          <a:p>
            <a:pPr marL="457200" indent="-457200">
              <a:spcBef>
                <a:spcPts val="0"/>
              </a:spcBef>
            </a:pPr>
            <a:r>
              <a:rPr lang="en-US" sz="2000" dirty="0"/>
              <a:t>Easy to execute</a:t>
            </a:r>
          </a:p>
          <a:p>
            <a:pPr marL="457200" indent="-457200">
              <a:spcBef>
                <a:spcPts val="0"/>
              </a:spcBef>
            </a:pPr>
            <a:r>
              <a:rPr lang="en-US" sz="2000" dirty="0"/>
              <a:t>Reliant on “industry standard” tools</a:t>
            </a:r>
          </a:p>
          <a:p>
            <a:pPr marL="457200" indent="-457200">
              <a:spcBef>
                <a:spcPts val="0"/>
              </a:spcBef>
            </a:pPr>
            <a:r>
              <a:rPr lang="en-US" sz="2000" dirty="0"/>
              <a:t>Excessively Diversified</a:t>
            </a:r>
          </a:p>
          <a:p>
            <a:pPr lvl="1">
              <a:spcBef>
                <a:spcPts val="0"/>
              </a:spcBef>
              <a:buNone/>
            </a:pPr>
            <a:r>
              <a:rPr lang="en-US" sz="1600" dirty="0"/>
              <a:t>	“Hugging the benchmark”</a:t>
            </a:r>
          </a:p>
          <a:p>
            <a:pPr lvl="1">
              <a:spcBef>
                <a:spcPts val="0"/>
              </a:spcBef>
              <a:buNone/>
            </a:pPr>
            <a:r>
              <a:rPr lang="en-US" sz="1600" dirty="0"/>
              <a:t>	Increased fee-based AUM</a:t>
            </a:r>
          </a:p>
          <a:p>
            <a:pPr marL="457200" indent="-457200">
              <a:spcBef>
                <a:spcPts val="0"/>
              </a:spcBef>
            </a:pPr>
            <a:r>
              <a:rPr lang="en-US" sz="2000" dirty="0"/>
              <a:t>Susceptible to Outside Influence</a:t>
            </a:r>
          </a:p>
          <a:p>
            <a:pPr>
              <a:spcBef>
                <a:spcPts val="0"/>
              </a:spcBef>
              <a:buNone/>
            </a:pPr>
            <a:r>
              <a:rPr lang="en-US" sz="1600" dirty="0"/>
              <a:t>	Trading ideas with other managers (Social Proof)</a:t>
            </a:r>
          </a:p>
          <a:p>
            <a:pPr>
              <a:spcBef>
                <a:spcPts val="0"/>
              </a:spcBef>
              <a:buNone/>
            </a:pPr>
            <a:r>
              <a:rPr lang="en-US" sz="1600" dirty="0"/>
              <a:t>	Sell side stock pitches</a:t>
            </a:r>
          </a:p>
          <a:p>
            <a:pPr marL="514350" lvl="0" indent="-514350" rtl="0">
              <a:spcBef>
                <a:spcPts val="0"/>
              </a:spcBef>
              <a:buFont typeface="+mj-lt"/>
              <a:buAutoNum type="arabicPeriod"/>
            </a:pPr>
            <a:endParaRPr lang="en"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rectedonline.com/wp-content/uploads/2014/07/de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669" y="1512071"/>
            <a:ext cx="3158957" cy="1640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424715097"/>
              </p:ext>
            </p:extLst>
          </p:nvPr>
        </p:nvGraphicFramePr>
        <p:xfrm>
          <a:off x="5273335" y="1512071"/>
          <a:ext cx="3143795" cy="1640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hart 8"/>
          <p:cNvGraphicFramePr/>
          <p:nvPr>
            <p:extLst>
              <p:ext uri="{D42A27DB-BD31-4B8C-83A1-F6EECF244321}">
                <p14:modId xmlns:p14="http://schemas.microsoft.com/office/powerpoint/2010/main" val="967208280"/>
              </p:ext>
            </p:extLst>
          </p:nvPr>
        </p:nvGraphicFramePr>
        <p:xfrm>
          <a:off x="1009091" y="3635102"/>
          <a:ext cx="4015755" cy="2704738"/>
        </p:xfrm>
        <a:graphic>
          <a:graphicData uri="http://schemas.openxmlformats.org/drawingml/2006/chart">
            <c:chart xmlns:c="http://schemas.openxmlformats.org/drawingml/2006/chart" xmlns:r="http://schemas.openxmlformats.org/officeDocument/2006/relationships" r:id="rId9"/>
          </a:graphicData>
        </a:graphic>
      </p:graphicFrame>
      <p:pic>
        <p:nvPicPr>
          <p:cNvPr id="1028" name="Picture 4" descr="http://www.breitlingenergy.com/wp-content/uploads/2015/02/Chris-Faulkner-CNBC-TV-News-2-9-201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748" y="4182133"/>
            <a:ext cx="3224968" cy="19312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9131" y="1088571"/>
            <a:ext cx="2534195" cy="338554"/>
          </a:xfrm>
          <a:prstGeom prst="rect">
            <a:avLst/>
          </a:prstGeom>
          <a:noFill/>
        </p:spPr>
        <p:txBody>
          <a:bodyPr wrap="square" rtlCol="0">
            <a:spAutoFit/>
          </a:bodyPr>
          <a:lstStyle/>
          <a:p>
            <a:pPr algn="ctr"/>
            <a:r>
              <a:rPr lang="en-US" sz="1600" dirty="0">
                <a:solidFill>
                  <a:srgbClr val="FFFF00"/>
                </a:solidFill>
                <a:latin typeface="Quicksand" panose="02000503000000000000" pitchFamily="2" charset="0"/>
              </a:rPr>
              <a:t>Standard Tools</a:t>
            </a:r>
          </a:p>
        </p:txBody>
      </p:sp>
      <p:sp>
        <p:nvSpPr>
          <p:cNvPr id="13" name="TextBox 12"/>
          <p:cNvSpPr txBox="1"/>
          <p:nvPr/>
        </p:nvSpPr>
        <p:spPr>
          <a:xfrm>
            <a:off x="5578134" y="3691169"/>
            <a:ext cx="2534195" cy="338554"/>
          </a:xfrm>
          <a:prstGeom prst="rect">
            <a:avLst/>
          </a:prstGeom>
          <a:noFill/>
        </p:spPr>
        <p:txBody>
          <a:bodyPr wrap="square" rtlCol="0">
            <a:spAutoFit/>
          </a:bodyPr>
          <a:lstStyle/>
          <a:p>
            <a:pPr algn="ctr"/>
            <a:r>
              <a:rPr lang="en-US" sz="1600" dirty="0">
                <a:solidFill>
                  <a:srgbClr val="FFFF00"/>
                </a:solidFill>
                <a:latin typeface="Quicksand" panose="02000503000000000000" pitchFamily="2" charset="0"/>
              </a:rPr>
              <a:t>Outside Influence</a:t>
            </a:r>
          </a:p>
        </p:txBody>
      </p:sp>
      <p:sp>
        <p:nvSpPr>
          <p:cNvPr id="14" name="TextBox 13"/>
          <p:cNvSpPr txBox="1"/>
          <p:nvPr/>
        </p:nvSpPr>
        <p:spPr>
          <a:xfrm>
            <a:off x="5578133" y="1088571"/>
            <a:ext cx="2534195" cy="338554"/>
          </a:xfrm>
          <a:prstGeom prst="rect">
            <a:avLst/>
          </a:prstGeom>
          <a:noFill/>
        </p:spPr>
        <p:txBody>
          <a:bodyPr wrap="square" rtlCol="0">
            <a:spAutoFit/>
          </a:bodyPr>
          <a:lstStyle/>
          <a:p>
            <a:pPr algn="ctr"/>
            <a:r>
              <a:rPr lang="en-US" sz="1600" dirty="0">
                <a:solidFill>
                  <a:srgbClr val="FFFF00"/>
                </a:solidFill>
                <a:latin typeface="Quicksand" panose="02000503000000000000" pitchFamily="2" charset="0"/>
              </a:rPr>
              <a:t>Mechanistic Process</a:t>
            </a:r>
          </a:p>
        </p:txBody>
      </p:sp>
      <p:sp>
        <p:nvSpPr>
          <p:cNvPr id="11" name="TextBox 10"/>
          <p:cNvSpPr txBox="1"/>
          <p:nvPr/>
        </p:nvSpPr>
        <p:spPr>
          <a:xfrm>
            <a:off x="2690949" y="353601"/>
            <a:ext cx="4336868" cy="461665"/>
          </a:xfrm>
          <a:prstGeom prst="rect">
            <a:avLst/>
          </a:prstGeom>
          <a:noFill/>
        </p:spPr>
        <p:txBody>
          <a:bodyPr wrap="square" rtlCol="0">
            <a:spAutoFit/>
          </a:bodyPr>
          <a:lstStyle/>
          <a:p>
            <a:pPr algn="ctr"/>
            <a:r>
              <a:rPr lang="en-US" sz="2400" dirty="0">
                <a:solidFill>
                  <a:srgbClr val="86C5F2"/>
                </a:solidFill>
                <a:latin typeface="Quicksand" panose="02000503000000000000" pitchFamily="2" charset="0"/>
              </a:rPr>
              <a:t>Typical “No Moat” Process</a:t>
            </a:r>
          </a:p>
        </p:txBody>
      </p:sp>
    </p:spTree>
    <p:extLst>
      <p:ext uri="{BB962C8B-B14F-4D97-AF65-F5344CB8AC3E}">
        <p14:creationId xmlns:p14="http://schemas.microsoft.com/office/powerpoint/2010/main" val="47202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INVESTORS ALSO WANT </a:t>
            </a:r>
            <a:r>
              <a:rPr lang="en-US" sz="2400" u="sng" dirty="0"/>
              <a:t>REPEATABILITY</a:t>
            </a:r>
          </a:p>
        </p:txBody>
      </p:sp>
      <p:sp>
        <p:nvSpPr>
          <p:cNvPr id="3" name="Text Placeholder 2"/>
          <p:cNvSpPr>
            <a:spLocks noGrp="1"/>
          </p:cNvSpPr>
          <p:nvPr>
            <p:ph type="body" idx="1"/>
          </p:nvPr>
        </p:nvSpPr>
        <p:spPr>
          <a:xfrm>
            <a:off x="1165475" y="1687286"/>
            <a:ext cx="6858000" cy="4967700"/>
          </a:xfrm>
        </p:spPr>
        <p:txBody>
          <a:bodyPr/>
          <a:lstStyle/>
          <a:p>
            <a:pPr>
              <a:buNone/>
            </a:pPr>
            <a:r>
              <a:rPr lang="en-US" dirty="0"/>
              <a:t>Is </a:t>
            </a:r>
            <a:r>
              <a:rPr lang="en-US" dirty="0">
                <a:solidFill>
                  <a:srgbClr val="FFFF00"/>
                </a:solidFill>
              </a:rPr>
              <a:t>sharing ideas </a:t>
            </a:r>
            <a:r>
              <a:rPr lang="en-US" dirty="0"/>
              <a:t>repeatable?</a:t>
            </a:r>
          </a:p>
          <a:p>
            <a:pPr>
              <a:buNone/>
            </a:pPr>
            <a:endParaRPr lang="en-US" dirty="0"/>
          </a:p>
          <a:p>
            <a:pPr>
              <a:buNone/>
            </a:pPr>
            <a:r>
              <a:rPr lang="en-US" dirty="0"/>
              <a:t>Relying on </a:t>
            </a:r>
            <a:r>
              <a:rPr lang="en-US" dirty="0">
                <a:solidFill>
                  <a:srgbClr val="FFFF00"/>
                </a:solidFill>
              </a:rPr>
              <a:t>“one-off” macro calls</a:t>
            </a:r>
            <a:r>
              <a:rPr lang="en-US" dirty="0"/>
              <a:t>?</a:t>
            </a:r>
          </a:p>
          <a:p>
            <a:pPr>
              <a:buNone/>
            </a:pPr>
            <a:r>
              <a:rPr lang="en-US" dirty="0"/>
              <a:t>	(e.g. The Big Short)</a:t>
            </a:r>
          </a:p>
          <a:p>
            <a:pPr>
              <a:buNone/>
            </a:pPr>
            <a:endParaRPr lang="en-US" dirty="0"/>
          </a:p>
          <a:p>
            <a:pPr>
              <a:buNone/>
            </a:pPr>
            <a:r>
              <a:rPr lang="en-US" dirty="0">
                <a:solidFill>
                  <a:srgbClr val="FFFF00"/>
                </a:solidFill>
              </a:rPr>
              <a:t>Guessing</a:t>
            </a:r>
            <a:r>
              <a:rPr lang="en-US" dirty="0"/>
              <a:t> Next Quarter’s Earnings?</a:t>
            </a:r>
          </a:p>
          <a:p>
            <a:pPr>
              <a:buNone/>
            </a:pPr>
            <a:endParaRPr lang="en-US" dirty="0"/>
          </a:p>
          <a:p>
            <a:pPr>
              <a:buNone/>
            </a:pPr>
            <a:r>
              <a:rPr lang="en-US" dirty="0">
                <a:solidFill>
                  <a:srgbClr val="FFFF00"/>
                </a:solidFill>
              </a:rPr>
              <a:t>Outsourcing</a:t>
            </a:r>
            <a:r>
              <a:rPr lang="en-US" dirty="0"/>
              <a:t> idea generation?</a:t>
            </a:r>
          </a:p>
        </p:txBody>
      </p:sp>
    </p:spTree>
    <p:extLst>
      <p:ext uri="{BB962C8B-B14F-4D97-AF65-F5344CB8AC3E}">
        <p14:creationId xmlns:p14="http://schemas.microsoft.com/office/powerpoint/2010/main" val="299845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30175" y="3077050"/>
            <a:ext cx="6960682" cy="709799"/>
          </a:xfrm>
        </p:spPr>
        <p:txBody>
          <a:bodyPr/>
          <a:lstStyle/>
          <a:p>
            <a:r>
              <a:rPr lang="en-US" sz="3200" dirty="0"/>
              <a:t>Building a Differentiated Process</a:t>
            </a:r>
          </a:p>
        </p:txBody>
      </p:sp>
    </p:spTree>
    <p:extLst>
      <p:ext uri="{BB962C8B-B14F-4D97-AF65-F5344CB8AC3E}">
        <p14:creationId xmlns:p14="http://schemas.microsoft.com/office/powerpoint/2010/main" val="126412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1165474" y="1704708"/>
            <a:ext cx="3306900"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QUANTITIVE</a:t>
            </a:r>
          </a:p>
          <a:p>
            <a:pPr lvl="0">
              <a:spcBef>
                <a:spcPts val="0"/>
              </a:spcBef>
              <a:buNone/>
            </a:pPr>
            <a:endParaRPr lang="en" dirty="0"/>
          </a:p>
          <a:p>
            <a:pPr lvl="0">
              <a:spcBef>
                <a:spcPts val="0"/>
              </a:spcBef>
              <a:buNone/>
            </a:pPr>
            <a:r>
              <a:rPr lang="en" sz="1800" dirty="0"/>
              <a:t>Pros:</a:t>
            </a:r>
          </a:p>
          <a:p>
            <a:pPr marL="285750" indent="-285750"/>
            <a:r>
              <a:rPr lang="en" sz="1800" dirty="0"/>
              <a:t>Repeatable</a:t>
            </a:r>
          </a:p>
          <a:p>
            <a:pPr marL="285750" indent="-285750"/>
            <a:r>
              <a:rPr lang="en" sz="1800" dirty="0"/>
              <a:t>May be unique (for a while)</a:t>
            </a:r>
          </a:p>
          <a:p>
            <a:pPr marL="285750" indent="-285750"/>
            <a:r>
              <a:rPr lang="en" sz="1800" dirty="0"/>
              <a:t>Easy to execute</a:t>
            </a:r>
          </a:p>
          <a:p>
            <a:pPr lvl="0">
              <a:spcBef>
                <a:spcPts val="0"/>
              </a:spcBef>
              <a:buNone/>
            </a:pPr>
            <a:endParaRPr lang="en" sz="1800" dirty="0"/>
          </a:p>
          <a:p>
            <a:pPr lvl="0">
              <a:spcBef>
                <a:spcPts val="0"/>
              </a:spcBef>
              <a:buNone/>
            </a:pPr>
            <a:r>
              <a:rPr lang="en" sz="1800" dirty="0"/>
              <a:t>Cons:</a:t>
            </a:r>
          </a:p>
          <a:p>
            <a:pPr marL="285750" indent="-285750"/>
            <a:r>
              <a:rPr lang="en" sz="1800" dirty="0"/>
              <a:t>Misplaced confidence</a:t>
            </a:r>
          </a:p>
          <a:p>
            <a:pPr marL="285750" indent="-285750"/>
            <a:r>
              <a:rPr lang="en-US" sz="1800" dirty="0"/>
              <a:t>S</a:t>
            </a:r>
            <a:r>
              <a:rPr lang="en" sz="1800" dirty="0"/>
              <a:t>ubject to competitive arbitrage</a:t>
            </a:r>
          </a:p>
          <a:p>
            <a:pPr marL="285750" indent="-285750"/>
            <a:r>
              <a:rPr lang="en" sz="1800" dirty="0"/>
              <a:t>Tends to be backward looking</a:t>
            </a:r>
          </a:p>
          <a:p>
            <a:pPr marL="285750" indent="-285750"/>
            <a:endParaRPr lang="en" sz="1800" dirty="0"/>
          </a:p>
          <a:p>
            <a:pPr lvl="0">
              <a:spcBef>
                <a:spcPts val="0"/>
              </a:spcBef>
              <a:buNone/>
            </a:pPr>
            <a:endParaRPr lang="en" dirty="0"/>
          </a:p>
        </p:txBody>
      </p:sp>
      <p:sp>
        <p:nvSpPr>
          <p:cNvPr id="114" name="Shape 114"/>
          <p:cNvSpPr txBox="1">
            <a:spLocks noGrp="1"/>
          </p:cNvSpPr>
          <p:nvPr>
            <p:ph type="title"/>
          </p:nvPr>
        </p:nvSpPr>
        <p:spPr>
          <a:xfrm>
            <a:off x="1165474" y="718226"/>
            <a:ext cx="6858000" cy="459900"/>
          </a:xfrm>
          <a:prstGeom prst="rect">
            <a:avLst/>
          </a:prstGeom>
        </p:spPr>
        <p:txBody>
          <a:bodyPr lIns="91425" tIns="91425" rIns="91425" bIns="91425" anchor="b" anchorCtr="0">
            <a:noAutofit/>
          </a:bodyPr>
          <a:lstStyle/>
          <a:p>
            <a:pPr lvl="0">
              <a:spcBef>
                <a:spcPts val="0"/>
              </a:spcBef>
              <a:buNone/>
            </a:pPr>
            <a:r>
              <a:rPr lang="en" sz="2400" dirty="0"/>
              <a:t>IDEA GENERATION – TWO OPTIONS</a:t>
            </a:r>
          </a:p>
        </p:txBody>
      </p:sp>
      <p:sp>
        <p:nvSpPr>
          <p:cNvPr id="115" name="Shape 115"/>
          <p:cNvSpPr txBox="1">
            <a:spLocks noGrp="1"/>
          </p:cNvSpPr>
          <p:nvPr>
            <p:ph type="body" idx="2"/>
          </p:nvPr>
        </p:nvSpPr>
        <p:spPr>
          <a:xfrm>
            <a:off x="4671569" y="1704703"/>
            <a:ext cx="3306900"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QUALITATIVE</a:t>
            </a:r>
          </a:p>
          <a:p>
            <a:pPr lvl="0" rtl="0">
              <a:spcBef>
                <a:spcPts val="0"/>
              </a:spcBef>
              <a:buNone/>
            </a:pPr>
            <a:endParaRPr lang="en" b="1" dirty="0"/>
          </a:p>
          <a:p>
            <a:pPr lvl="0">
              <a:buNone/>
            </a:pPr>
            <a:r>
              <a:rPr lang="en" sz="1800" dirty="0"/>
              <a:t>Pros:</a:t>
            </a:r>
          </a:p>
          <a:p>
            <a:pPr marL="285750" indent="-285750"/>
            <a:r>
              <a:rPr lang="en" sz="1800" dirty="0"/>
              <a:t>Can be repeatable</a:t>
            </a:r>
          </a:p>
          <a:p>
            <a:pPr marL="285750" indent="-285750"/>
            <a:r>
              <a:rPr lang="en" sz="1800" dirty="0"/>
              <a:t>Unique ideas</a:t>
            </a:r>
          </a:p>
          <a:p>
            <a:pPr marL="285750" indent="-285750"/>
            <a:r>
              <a:rPr lang="en" sz="1800" dirty="0"/>
              <a:t>Incorporates non-financial analysis</a:t>
            </a:r>
          </a:p>
          <a:p>
            <a:pPr lvl="0">
              <a:buNone/>
            </a:pPr>
            <a:endParaRPr lang="en" sz="1800" dirty="0"/>
          </a:p>
          <a:p>
            <a:pPr lvl="0">
              <a:buNone/>
            </a:pPr>
            <a:r>
              <a:rPr lang="en" sz="1800" dirty="0"/>
              <a:t>Cons:</a:t>
            </a:r>
          </a:p>
          <a:p>
            <a:pPr marL="285750" indent="-285750"/>
            <a:r>
              <a:rPr lang="en" sz="1800" dirty="0"/>
              <a:t>Hard to communicate</a:t>
            </a:r>
          </a:p>
          <a:p>
            <a:pPr marL="285750" indent="-285750"/>
            <a:r>
              <a:rPr lang="en-US" sz="1800" dirty="0"/>
              <a:t>Difficult to execute </a:t>
            </a:r>
          </a:p>
          <a:p>
            <a:pPr marL="285750" indent="-285750"/>
            <a:r>
              <a:rPr lang="en" sz="1800" dirty="0"/>
              <a:t>Requires cummulative experience</a:t>
            </a:r>
          </a:p>
          <a:p>
            <a:pPr marL="285750" indent="-285750"/>
            <a:r>
              <a:rPr lang="en" sz="1800" dirty="0">
                <a:solidFill>
                  <a:srgbClr val="86C5F2"/>
                </a:solidFill>
              </a:rPr>
              <a:t>Need to do the hard work yourself</a:t>
            </a:r>
          </a:p>
          <a:p>
            <a:pPr lvl="0" rtl="0">
              <a:spcBef>
                <a:spcPts val="0"/>
              </a:spcBef>
              <a:buNone/>
            </a:pPr>
            <a:endParaRPr lang="en" b="1"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1165474" y="1704708"/>
            <a:ext cx="3306900"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QUANTITIVE</a:t>
            </a:r>
          </a:p>
          <a:p>
            <a:pPr lvl="0">
              <a:spcBef>
                <a:spcPts val="0"/>
              </a:spcBef>
              <a:buNone/>
            </a:pPr>
            <a:endParaRPr lang="en" dirty="0"/>
          </a:p>
          <a:p>
            <a:pPr lvl="0">
              <a:spcBef>
                <a:spcPts val="0"/>
              </a:spcBef>
              <a:buNone/>
            </a:pPr>
            <a:r>
              <a:rPr lang="en" sz="1800" dirty="0"/>
              <a:t>Pros:</a:t>
            </a:r>
          </a:p>
          <a:p>
            <a:pPr marL="285750" indent="-285750"/>
            <a:r>
              <a:rPr lang="en" sz="1800" dirty="0"/>
              <a:t>Repeatable</a:t>
            </a:r>
          </a:p>
          <a:p>
            <a:pPr marL="285750" indent="-285750"/>
            <a:r>
              <a:rPr lang="en" sz="1800" dirty="0"/>
              <a:t>May be unique (for a while)</a:t>
            </a:r>
          </a:p>
          <a:p>
            <a:pPr marL="285750" indent="-285750"/>
            <a:r>
              <a:rPr lang="en" sz="1800" dirty="0"/>
              <a:t>Easy to execute</a:t>
            </a:r>
          </a:p>
          <a:p>
            <a:pPr lvl="0">
              <a:spcBef>
                <a:spcPts val="0"/>
              </a:spcBef>
              <a:buNone/>
            </a:pPr>
            <a:endParaRPr lang="en" sz="1800" dirty="0"/>
          </a:p>
          <a:p>
            <a:pPr lvl="0">
              <a:spcBef>
                <a:spcPts val="0"/>
              </a:spcBef>
              <a:buNone/>
            </a:pPr>
            <a:r>
              <a:rPr lang="en" sz="1800" dirty="0"/>
              <a:t>Cons:</a:t>
            </a:r>
          </a:p>
          <a:p>
            <a:pPr marL="285750" indent="-285750"/>
            <a:r>
              <a:rPr lang="en" sz="1800" dirty="0"/>
              <a:t>Misplaced confidence</a:t>
            </a:r>
          </a:p>
          <a:p>
            <a:pPr marL="285750" indent="-285750"/>
            <a:r>
              <a:rPr lang="en-US" sz="1800" dirty="0"/>
              <a:t>S</a:t>
            </a:r>
            <a:r>
              <a:rPr lang="en" sz="1800" dirty="0"/>
              <a:t>ubject to competitive arbitrage</a:t>
            </a:r>
          </a:p>
          <a:p>
            <a:pPr marL="285750" indent="-285750"/>
            <a:r>
              <a:rPr lang="en" sz="1800" dirty="0"/>
              <a:t>Tends to be backward looking</a:t>
            </a:r>
          </a:p>
          <a:p>
            <a:pPr marL="285750" indent="-285750"/>
            <a:endParaRPr lang="en" sz="1800" dirty="0"/>
          </a:p>
          <a:p>
            <a:pPr lvl="0">
              <a:spcBef>
                <a:spcPts val="0"/>
              </a:spcBef>
              <a:buNone/>
            </a:pPr>
            <a:endParaRPr lang="en" dirty="0"/>
          </a:p>
        </p:txBody>
      </p:sp>
      <p:sp>
        <p:nvSpPr>
          <p:cNvPr id="114" name="Shape 114"/>
          <p:cNvSpPr txBox="1">
            <a:spLocks noGrp="1"/>
          </p:cNvSpPr>
          <p:nvPr>
            <p:ph type="title"/>
          </p:nvPr>
        </p:nvSpPr>
        <p:spPr>
          <a:xfrm>
            <a:off x="1165474" y="718226"/>
            <a:ext cx="6858000" cy="459900"/>
          </a:xfrm>
          <a:prstGeom prst="rect">
            <a:avLst/>
          </a:prstGeom>
        </p:spPr>
        <p:txBody>
          <a:bodyPr lIns="91425" tIns="91425" rIns="91425" bIns="91425" anchor="b" anchorCtr="0">
            <a:noAutofit/>
          </a:bodyPr>
          <a:lstStyle/>
          <a:p>
            <a:pPr lvl="0">
              <a:spcBef>
                <a:spcPts val="0"/>
              </a:spcBef>
              <a:buNone/>
            </a:pPr>
            <a:r>
              <a:rPr lang="en" sz="2400" dirty="0"/>
              <a:t>IDEA GENERATION – TWO OPTIONS</a:t>
            </a:r>
          </a:p>
        </p:txBody>
      </p:sp>
      <p:sp>
        <p:nvSpPr>
          <p:cNvPr id="115" name="Shape 115"/>
          <p:cNvSpPr txBox="1">
            <a:spLocks noGrp="1"/>
          </p:cNvSpPr>
          <p:nvPr>
            <p:ph type="body" idx="2"/>
          </p:nvPr>
        </p:nvSpPr>
        <p:spPr>
          <a:xfrm>
            <a:off x="4671569" y="1704707"/>
            <a:ext cx="3306900"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QUALITATIVE</a:t>
            </a:r>
          </a:p>
          <a:p>
            <a:pPr lvl="0" rtl="0">
              <a:spcBef>
                <a:spcPts val="0"/>
              </a:spcBef>
              <a:buNone/>
            </a:pPr>
            <a:endParaRPr lang="en" b="1" dirty="0"/>
          </a:p>
          <a:p>
            <a:pPr lvl="0">
              <a:buNone/>
            </a:pPr>
            <a:r>
              <a:rPr lang="en" sz="1800" dirty="0"/>
              <a:t>Pros:</a:t>
            </a:r>
          </a:p>
          <a:p>
            <a:pPr marL="285750" indent="-285750"/>
            <a:r>
              <a:rPr lang="en" sz="1800" dirty="0"/>
              <a:t>Can be repeatable</a:t>
            </a:r>
          </a:p>
          <a:p>
            <a:pPr marL="285750" indent="-285750"/>
            <a:r>
              <a:rPr lang="en" sz="1800" dirty="0"/>
              <a:t>Unique ideas</a:t>
            </a:r>
          </a:p>
          <a:p>
            <a:pPr marL="285750" indent="-285750"/>
            <a:r>
              <a:rPr lang="en" sz="1800" dirty="0"/>
              <a:t>Incorporates non-financial analysis</a:t>
            </a:r>
          </a:p>
          <a:p>
            <a:pPr lvl="0">
              <a:buNone/>
            </a:pPr>
            <a:endParaRPr lang="en" sz="1800" dirty="0"/>
          </a:p>
          <a:p>
            <a:pPr lvl="0">
              <a:buNone/>
            </a:pPr>
            <a:r>
              <a:rPr lang="en" sz="1800" dirty="0"/>
              <a:t>Cons:</a:t>
            </a:r>
          </a:p>
          <a:p>
            <a:pPr marL="285750" indent="-285750"/>
            <a:r>
              <a:rPr lang="en" sz="1800" dirty="0"/>
              <a:t>Hard to communicate</a:t>
            </a:r>
          </a:p>
          <a:p>
            <a:pPr marL="285750" indent="-285750"/>
            <a:r>
              <a:rPr lang="en-US" sz="1800" dirty="0"/>
              <a:t>Difficult to execute </a:t>
            </a:r>
          </a:p>
          <a:p>
            <a:pPr marL="285750" indent="-285750"/>
            <a:r>
              <a:rPr lang="en" sz="1800" dirty="0"/>
              <a:t>Requires cummulative experience</a:t>
            </a:r>
          </a:p>
          <a:p>
            <a:pPr marL="285750" indent="-285750"/>
            <a:r>
              <a:rPr lang="en" sz="1800" dirty="0">
                <a:solidFill>
                  <a:srgbClr val="86C5F2"/>
                </a:solidFill>
              </a:rPr>
              <a:t>Need to do the hard work yourself</a:t>
            </a:r>
          </a:p>
          <a:p>
            <a:pPr lvl="0" rtl="0">
              <a:spcBef>
                <a:spcPts val="0"/>
              </a:spcBef>
              <a:buNone/>
            </a:pPr>
            <a:endParaRPr lang="en" b="1" dirty="0"/>
          </a:p>
        </p:txBody>
      </p:sp>
      <p:sp>
        <p:nvSpPr>
          <p:cNvPr id="2" name="Rectangle 1"/>
          <p:cNvSpPr/>
          <p:nvPr/>
        </p:nvSpPr>
        <p:spPr>
          <a:xfrm>
            <a:off x="4472374" y="1593858"/>
            <a:ext cx="3358392" cy="491733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97689"/>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718229"/>
            <a:ext cx="6858000" cy="459900"/>
          </a:xfrm>
        </p:spPr>
        <p:txBody>
          <a:bodyPr/>
          <a:lstStyle/>
          <a:p>
            <a:r>
              <a:rPr lang="en-US" sz="2400" dirty="0"/>
              <a:t>OUR FUNDAMENTAL PREMISE</a:t>
            </a:r>
          </a:p>
        </p:txBody>
      </p:sp>
      <p:sp>
        <p:nvSpPr>
          <p:cNvPr id="15" name="Rectangle 14"/>
          <p:cNvSpPr/>
          <p:nvPr/>
        </p:nvSpPr>
        <p:spPr>
          <a:xfrm>
            <a:off x="2162324" y="5310825"/>
            <a:ext cx="505838" cy="659765"/>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29415" y="4041843"/>
            <a:ext cx="505838" cy="1948297"/>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96506" y="4270443"/>
            <a:ext cx="505838" cy="1700147"/>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63597" y="3375498"/>
            <a:ext cx="505838" cy="2614642"/>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31499" y="3769468"/>
            <a:ext cx="505838" cy="2222770"/>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7779" y="2825885"/>
            <a:ext cx="505838" cy="3144705"/>
          </a:xfrm>
          <a:prstGeom prst="rect">
            <a:avLst/>
          </a:prstGeom>
          <a:solidFill>
            <a:srgbClr val="206FA7"/>
          </a:solidFill>
          <a:ln>
            <a:solidFill>
              <a:srgbClr val="20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Shape 515"/>
          <p:cNvGrpSpPr/>
          <p:nvPr/>
        </p:nvGrpSpPr>
        <p:grpSpPr>
          <a:xfrm>
            <a:off x="1780162" y="2120631"/>
            <a:ext cx="6337570" cy="3905654"/>
            <a:chOff x="4604550" y="3714775"/>
            <a:chExt cx="439625" cy="319075"/>
          </a:xfrm>
        </p:grpSpPr>
        <p:sp>
          <p:nvSpPr>
            <p:cNvPr id="6" name="Shape 516"/>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635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00"/>
                </a:solidFill>
              </a:endParaRPr>
            </a:p>
          </p:txBody>
        </p:sp>
        <p:sp>
          <p:nvSpPr>
            <p:cNvPr id="7" name="Shape 517"/>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635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00"/>
                </a:solidFill>
              </a:endParaRPr>
            </a:p>
          </p:txBody>
        </p:sp>
      </p:grpSp>
      <p:sp>
        <p:nvSpPr>
          <p:cNvPr id="21" name="TextBox 20"/>
          <p:cNvSpPr txBox="1"/>
          <p:nvPr/>
        </p:nvSpPr>
        <p:spPr>
          <a:xfrm>
            <a:off x="2162324" y="2011340"/>
            <a:ext cx="3429350" cy="923330"/>
          </a:xfrm>
          <a:prstGeom prst="rect">
            <a:avLst/>
          </a:prstGeom>
          <a:noFill/>
        </p:spPr>
        <p:txBody>
          <a:bodyPr wrap="square" rtlCol="0">
            <a:spAutoFit/>
          </a:bodyPr>
          <a:lstStyle/>
          <a:p>
            <a:r>
              <a:rPr lang="en-US" sz="1800" dirty="0">
                <a:solidFill>
                  <a:srgbClr val="FFFF00"/>
                </a:solidFill>
                <a:latin typeface="Quicksand" panose="020B0604020202020204" charset="0"/>
              </a:rPr>
              <a:t>Stock Price</a:t>
            </a:r>
          </a:p>
          <a:p>
            <a:endParaRPr lang="en-US" sz="1800" dirty="0"/>
          </a:p>
          <a:p>
            <a:r>
              <a:rPr lang="en-US" sz="1800" dirty="0">
                <a:solidFill>
                  <a:srgbClr val="86C5F2"/>
                </a:solidFill>
                <a:latin typeface="Quicksand" panose="020B0604020202020204" charset="0"/>
              </a:rPr>
              <a:t>Per-Share Business Value</a:t>
            </a:r>
          </a:p>
        </p:txBody>
      </p:sp>
    </p:spTree>
    <p:extLst>
      <p:ext uri="{BB962C8B-B14F-4D97-AF65-F5344CB8AC3E}">
        <p14:creationId xmlns:p14="http://schemas.microsoft.com/office/powerpoint/2010/main" val="19786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2632" y="2663148"/>
            <a:ext cx="6767512" cy="1889397"/>
          </a:xfrm>
        </p:spPr>
        <p:txBody>
          <a:bodyPr/>
          <a:lstStyle/>
          <a:p>
            <a:r>
              <a:rPr lang="en-US" sz="2000" dirty="0">
                <a:solidFill>
                  <a:srgbClr val="86C5F2"/>
                </a:solidFill>
              </a:rPr>
              <a:t>EXCEPTIONAL STOCK PRICE PERFORMANCE </a:t>
            </a:r>
            <a:br>
              <a:rPr lang="en-US" sz="2000" dirty="0">
                <a:solidFill>
                  <a:srgbClr val="86C5F2"/>
                </a:solidFill>
              </a:rPr>
            </a:br>
            <a:r>
              <a:rPr lang="en-US" sz="2000" dirty="0">
                <a:solidFill>
                  <a:srgbClr val="86C5F2"/>
                </a:solidFill>
              </a:rPr>
              <a:t>MUST COME FROM </a:t>
            </a:r>
            <a:r>
              <a:rPr lang="en-US" sz="2000" dirty="0">
                <a:solidFill>
                  <a:srgbClr val="FFFF00"/>
                </a:solidFill>
              </a:rPr>
              <a:t>EXCEPTIONAL PER-SHARE COMPOUNDING OF BUSINESS VALUE</a:t>
            </a:r>
            <a:br>
              <a:rPr lang="en-US" dirty="0">
                <a:solidFill>
                  <a:srgbClr val="86C5F2"/>
                </a:solidFill>
              </a:rPr>
            </a:br>
            <a:br>
              <a:rPr lang="en-US" dirty="0">
                <a:solidFill>
                  <a:srgbClr val="86C5F2"/>
                </a:solidFill>
              </a:rPr>
            </a:br>
            <a:r>
              <a:rPr lang="en-US" dirty="0">
                <a:solidFill>
                  <a:schemeClr val="tx2"/>
                </a:solidFill>
              </a:rPr>
              <a:t>ABSENT:</a:t>
            </a:r>
            <a:br>
              <a:rPr lang="en-US" dirty="0">
                <a:solidFill>
                  <a:srgbClr val="86C5F2"/>
                </a:solidFill>
              </a:rPr>
            </a:br>
            <a:r>
              <a:rPr lang="en-US" dirty="0">
                <a:solidFill>
                  <a:srgbClr val="86C5F2"/>
                </a:solidFill>
              </a:rPr>
              <a:t>   </a:t>
            </a:r>
            <a:r>
              <a:rPr lang="en-US" sz="1600" dirty="0">
                <a:solidFill>
                  <a:srgbClr val="86C5F2"/>
                </a:solidFill>
              </a:rPr>
              <a:t>MULTIPLE EXPANSION/CONTRACTION</a:t>
            </a:r>
            <a:br>
              <a:rPr lang="en-US" sz="1600" dirty="0">
                <a:solidFill>
                  <a:srgbClr val="86C5F2"/>
                </a:solidFill>
              </a:rPr>
            </a:br>
            <a:r>
              <a:rPr lang="en-US" sz="1600" dirty="0">
                <a:solidFill>
                  <a:srgbClr val="86C5F2"/>
                </a:solidFill>
              </a:rPr>
              <a:t>   DISTRIBUTIONS AND DIVIDENDS</a:t>
            </a:r>
            <a:br>
              <a:rPr lang="en-US" sz="1600" dirty="0">
                <a:solidFill>
                  <a:srgbClr val="86C5F2"/>
                </a:solidFill>
              </a:rPr>
            </a:br>
            <a:r>
              <a:rPr lang="en-US" sz="1600" dirty="0">
                <a:solidFill>
                  <a:srgbClr val="86C5F2"/>
                </a:solidFill>
              </a:rPr>
              <a:t>   GIVEN A LONG ENOUGH TIME HORIZON</a:t>
            </a:r>
            <a:endParaRPr lang="en-US" dirty="0">
              <a:solidFill>
                <a:srgbClr val="86C5F2"/>
              </a:solidFill>
            </a:endParaRPr>
          </a:p>
        </p:txBody>
      </p:sp>
    </p:spTree>
    <p:extLst>
      <p:ext uri="{BB962C8B-B14F-4D97-AF65-F5344CB8AC3E}">
        <p14:creationId xmlns:p14="http://schemas.microsoft.com/office/powerpoint/2010/main" val="166869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6FA7"/>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2002275" y="1679850"/>
            <a:ext cx="6671399" cy="1546500"/>
          </a:xfrm>
          <a:prstGeom prst="rect">
            <a:avLst/>
          </a:prstGeom>
        </p:spPr>
        <p:txBody>
          <a:bodyPr lIns="91425" tIns="91425" rIns="91425" bIns="91425" anchor="b" anchorCtr="0">
            <a:noAutofit/>
          </a:bodyPr>
          <a:lstStyle/>
          <a:p>
            <a:pPr lvl="0">
              <a:spcBef>
                <a:spcPts val="0"/>
              </a:spcBef>
              <a:buNone/>
            </a:pPr>
            <a:r>
              <a:rPr lang="en" sz="2200" b="1" dirty="0">
                <a:solidFill>
                  <a:srgbClr val="2E3037"/>
                </a:solidFill>
              </a:rPr>
              <a:t>Brian T. Bares, CFA</a:t>
            </a:r>
          </a:p>
        </p:txBody>
      </p:sp>
      <p:sp>
        <p:nvSpPr>
          <p:cNvPr id="76" name="Shape 76"/>
          <p:cNvSpPr txBox="1">
            <a:spLocks noGrp="1"/>
          </p:cNvSpPr>
          <p:nvPr>
            <p:ph type="subTitle" idx="4294967295"/>
          </p:nvPr>
        </p:nvSpPr>
        <p:spPr>
          <a:xfrm>
            <a:off x="2002275" y="3022650"/>
            <a:ext cx="6671399" cy="812700"/>
          </a:xfrm>
          <a:prstGeom prst="rect">
            <a:avLst/>
          </a:prstGeom>
        </p:spPr>
        <p:txBody>
          <a:bodyPr lIns="91425" tIns="91425" rIns="91425" bIns="91425" anchor="ctr" anchorCtr="0">
            <a:noAutofit/>
          </a:bodyPr>
          <a:lstStyle/>
          <a:p>
            <a:pPr lvl="0">
              <a:spcBef>
                <a:spcPts val="0"/>
              </a:spcBef>
              <a:buNone/>
            </a:pPr>
            <a:r>
              <a:rPr lang="en" sz="3200" dirty="0">
                <a:solidFill>
                  <a:srgbClr val="F3F3F3"/>
                </a:solidFill>
                <a:latin typeface="Quicksand" panose="02000503000000000000" pitchFamily="2" charset="0"/>
              </a:rPr>
              <a:t>Bares Capital Management, Inc.</a:t>
            </a:r>
          </a:p>
        </p:txBody>
      </p:sp>
      <p:sp>
        <p:nvSpPr>
          <p:cNvPr id="77" name="Shape 77"/>
          <p:cNvSpPr txBox="1">
            <a:spLocks noGrp="1"/>
          </p:cNvSpPr>
          <p:nvPr>
            <p:ph type="body" idx="4294967295"/>
          </p:nvPr>
        </p:nvSpPr>
        <p:spPr>
          <a:xfrm>
            <a:off x="2002275" y="3604050"/>
            <a:ext cx="6671399" cy="1134900"/>
          </a:xfrm>
          <a:prstGeom prst="rect">
            <a:avLst/>
          </a:prstGeom>
        </p:spPr>
        <p:txBody>
          <a:bodyPr lIns="91425" tIns="91425" rIns="91425" bIns="91425" anchor="t" anchorCtr="0">
            <a:noAutofit/>
          </a:bodyPr>
          <a:lstStyle/>
          <a:p>
            <a:pPr lvl="0" rtl="0">
              <a:spcBef>
                <a:spcPts val="0"/>
              </a:spcBef>
              <a:buNone/>
            </a:pPr>
            <a:r>
              <a:rPr lang="en" sz="2200" i="1" dirty="0"/>
              <a:t>Research Analyst</a:t>
            </a:r>
          </a:p>
          <a:p>
            <a:pPr lvl="0" rtl="0">
              <a:spcBef>
                <a:spcPts val="0"/>
              </a:spcBef>
              <a:buNone/>
            </a:pPr>
            <a:endParaRPr lang="en" sz="2200" dirty="0"/>
          </a:p>
          <a:p>
            <a:pPr lvl="0" rtl="0">
              <a:spcBef>
                <a:spcPts val="0"/>
              </a:spcBef>
              <a:buNone/>
            </a:pPr>
            <a:r>
              <a:rPr lang="en" sz="2200" dirty="0"/>
              <a:t>AUM: $2.7 Billion</a:t>
            </a:r>
          </a:p>
          <a:p>
            <a:pPr lvl="0" rtl="0">
              <a:spcBef>
                <a:spcPts val="0"/>
              </a:spcBef>
              <a:buNone/>
            </a:pPr>
            <a:endParaRPr lang="en" sz="2200" dirty="0"/>
          </a:p>
          <a:p>
            <a:pPr lvl="0" rtl="0">
              <a:spcBef>
                <a:spcPts val="0"/>
              </a:spcBef>
              <a:buNone/>
            </a:pPr>
            <a:r>
              <a:rPr lang="en" sz="2200" dirty="0"/>
              <a:t>Three concentrated strategies:</a:t>
            </a:r>
          </a:p>
          <a:p>
            <a:pPr marL="342900" indent="-342900">
              <a:spcBef>
                <a:spcPts val="0"/>
              </a:spcBef>
            </a:pPr>
            <a:r>
              <a:rPr lang="en" sz="2200" dirty="0"/>
              <a:t>Micro Cap (closed)</a:t>
            </a:r>
          </a:p>
          <a:p>
            <a:pPr marL="342900" indent="-342900">
              <a:spcBef>
                <a:spcPts val="0"/>
              </a:spcBef>
            </a:pPr>
            <a:r>
              <a:rPr lang="en" sz="2200" dirty="0"/>
              <a:t>Small Cap (closed)</a:t>
            </a:r>
          </a:p>
          <a:p>
            <a:pPr marL="342900" indent="-342900">
              <a:spcBef>
                <a:spcPts val="0"/>
              </a:spcBef>
            </a:pPr>
            <a:r>
              <a:rPr lang="en" sz="2200" dirty="0"/>
              <a:t>Mid/Large Cap (open)</a:t>
            </a:r>
          </a:p>
          <a:p>
            <a:pPr lvl="0" rtl="0">
              <a:spcBef>
                <a:spcPts val="0"/>
              </a:spcBef>
              <a:buNone/>
            </a:pPr>
            <a:endParaRPr lang="en" sz="2200" dirty="0">
              <a:solidFill>
                <a:srgbClr val="F3F3F3"/>
              </a:solidFill>
            </a:endParaRPr>
          </a:p>
        </p:txBody>
      </p:sp>
      <p:pic>
        <p:nvPicPr>
          <p:cNvPr id="78" name="Shape 78"/>
          <p:cNvPicPr preferRelativeResize="0"/>
          <p:nvPr/>
        </p:nvPicPr>
        <p:blipFill>
          <a:blip r:embed="rId3">
            <a:extLst>
              <a:ext uri="{28A0092B-C50C-407E-A947-70E740481C1C}">
                <a14:useLocalDpi xmlns:a14="http://schemas.microsoft.com/office/drawing/2010/main" val="0"/>
              </a:ext>
            </a:extLst>
          </a:blip>
          <a:stretch>
            <a:fillRect/>
          </a:stretch>
        </p:blipFill>
        <p:spPr>
          <a:xfrm>
            <a:off x="432177" y="2686500"/>
            <a:ext cx="990495" cy="1485000"/>
          </a:xfrm>
          <a:prstGeom prst="ellipse">
            <a:avLst/>
          </a:prstGeom>
          <a:noFill/>
          <a:ln w="9525" cap="flat" cmpd="sng">
            <a:solidFill>
              <a:srgbClr val="2E3037"/>
            </a:solidFill>
            <a:prstDash val="solid"/>
            <a:round/>
            <a:headEnd type="none" w="med" len="med"/>
            <a:tailEnd type="none" w="med" len="med"/>
          </a:ln>
        </p:spPr>
      </p:pic>
      <p:sp>
        <p:nvSpPr>
          <p:cNvPr id="2" name="TextBox 1"/>
          <p:cNvSpPr txBox="1"/>
          <p:nvPr/>
        </p:nvSpPr>
        <p:spPr>
          <a:xfrm>
            <a:off x="7330927" y="6418217"/>
            <a:ext cx="1724297" cy="307777"/>
          </a:xfrm>
          <a:prstGeom prst="rect">
            <a:avLst/>
          </a:prstGeom>
          <a:noFill/>
        </p:spPr>
        <p:txBody>
          <a:bodyPr wrap="square" rtlCol="0">
            <a:spAutoFit/>
          </a:bodyPr>
          <a:lstStyle/>
          <a:p>
            <a:r>
              <a:rPr lang="en-US" dirty="0"/>
              <a:t>*as of 2/28/2018</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2632" y="2663148"/>
            <a:ext cx="6767512" cy="1889397"/>
          </a:xfrm>
        </p:spPr>
        <p:txBody>
          <a:bodyPr/>
          <a:lstStyle/>
          <a:p>
            <a:r>
              <a:rPr lang="en-US" sz="2000" dirty="0">
                <a:solidFill>
                  <a:srgbClr val="86C5F2"/>
                </a:solidFill>
              </a:rPr>
              <a:t>EXCEPTIONAL STOCK PRICE PERFORMANCE </a:t>
            </a:r>
            <a:br>
              <a:rPr lang="en-US" sz="2000" dirty="0">
                <a:solidFill>
                  <a:srgbClr val="86C5F2"/>
                </a:solidFill>
              </a:rPr>
            </a:br>
            <a:r>
              <a:rPr lang="en-US" sz="2000" dirty="0">
                <a:solidFill>
                  <a:srgbClr val="86C5F2"/>
                </a:solidFill>
              </a:rPr>
              <a:t>MUST COME FROM </a:t>
            </a:r>
            <a:r>
              <a:rPr lang="en-US" sz="2000" dirty="0">
                <a:solidFill>
                  <a:srgbClr val="FFFF00"/>
                </a:solidFill>
              </a:rPr>
              <a:t>EXCEPTIONAL PER-SHARE COMPOUNDING OF BUSINESS VALUE</a:t>
            </a:r>
            <a:br>
              <a:rPr lang="en-US" dirty="0">
                <a:solidFill>
                  <a:srgbClr val="86C5F2"/>
                </a:solidFill>
              </a:rPr>
            </a:br>
            <a:br>
              <a:rPr lang="en-US" dirty="0">
                <a:solidFill>
                  <a:srgbClr val="86C5F2"/>
                </a:solidFill>
              </a:rPr>
            </a:br>
            <a:r>
              <a:rPr lang="en-US" dirty="0">
                <a:solidFill>
                  <a:schemeClr val="tx2"/>
                </a:solidFill>
              </a:rPr>
              <a:t>ABSENT:</a:t>
            </a:r>
            <a:br>
              <a:rPr lang="en-US" dirty="0">
                <a:solidFill>
                  <a:srgbClr val="86C5F2"/>
                </a:solidFill>
              </a:rPr>
            </a:br>
            <a:r>
              <a:rPr lang="en-US" dirty="0">
                <a:solidFill>
                  <a:srgbClr val="86C5F2"/>
                </a:solidFill>
              </a:rPr>
              <a:t>   </a:t>
            </a:r>
            <a:r>
              <a:rPr lang="en-US" sz="1600" dirty="0">
                <a:solidFill>
                  <a:srgbClr val="86C5F2"/>
                </a:solidFill>
              </a:rPr>
              <a:t>MULTIPLE EXPANSION/CONTRACTION</a:t>
            </a:r>
            <a:br>
              <a:rPr lang="en-US" sz="1600" dirty="0">
                <a:solidFill>
                  <a:srgbClr val="86C5F2"/>
                </a:solidFill>
              </a:rPr>
            </a:br>
            <a:r>
              <a:rPr lang="en-US" sz="1600" dirty="0">
                <a:solidFill>
                  <a:srgbClr val="86C5F2"/>
                </a:solidFill>
              </a:rPr>
              <a:t>   DISTRIBUTIONS AND DIVIDENDS</a:t>
            </a:r>
            <a:br>
              <a:rPr lang="en-US" sz="1600" dirty="0">
                <a:solidFill>
                  <a:srgbClr val="86C5F2"/>
                </a:solidFill>
              </a:rPr>
            </a:br>
            <a:r>
              <a:rPr lang="en-US" sz="1600" dirty="0">
                <a:solidFill>
                  <a:srgbClr val="86C5F2"/>
                </a:solidFill>
              </a:rPr>
              <a:t>   GIVEN A LONG ENOUGH TIME HORIZON</a:t>
            </a:r>
            <a:endParaRPr lang="en-US" dirty="0">
              <a:solidFill>
                <a:srgbClr val="86C5F2"/>
              </a:solidFill>
            </a:endParaRPr>
          </a:p>
        </p:txBody>
      </p:sp>
      <p:sp>
        <p:nvSpPr>
          <p:cNvPr id="3" name="TextBox 2"/>
          <p:cNvSpPr txBox="1"/>
          <p:nvPr/>
        </p:nvSpPr>
        <p:spPr>
          <a:xfrm>
            <a:off x="1478604" y="5389123"/>
            <a:ext cx="6459166" cy="1015663"/>
          </a:xfrm>
          <a:prstGeom prst="rect">
            <a:avLst/>
          </a:prstGeom>
          <a:noFill/>
        </p:spPr>
        <p:txBody>
          <a:bodyPr wrap="square" rtlCol="0">
            <a:spAutoFit/>
          </a:bodyPr>
          <a:lstStyle/>
          <a:p>
            <a:pPr algn="ctr"/>
            <a:r>
              <a:rPr lang="en-US" sz="2000" dirty="0">
                <a:solidFill>
                  <a:schemeClr val="bg1"/>
                </a:solidFill>
              </a:rPr>
              <a:t>BOTTOM LINE</a:t>
            </a:r>
          </a:p>
          <a:p>
            <a:pPr algn="ctr"/>
            <a:r>
              <a:rPr lang="en-US" sz="2000" dirty="0">
                <a:solidFill>
                  <a:srgbClr val="FFFF00"/>
                </a:solidFill>
              </a:rPr>
              <a:t>EXCEPTIONAL COMPOUNDING OF BUSINESS VALUE COMES FROM </a:t>
            </a:r>
            <a:r>
              <a:rPr lang="en-US" sz="2000" u="sng" dirty="0">
                <a:solidFill>
                  <a:srgbClr val="FFFF00"/>
                </a:solidFill>
              </a:rPr>
              <a:t>THREE SOURCES</a:t>
            </a:r>
          </a:p>
        </p:txBody>
      </p:sp>
    </p:spTree>
    <p:extLst>
      <p:ext uri="{BB962C8B-B14F-4D97-AF65-F5344CB8AC3E}">
        <p14:creationId xmlns:p14="http://schemas.microsoft.com/office/powerpoint/2010/main" val="185028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165475" y="709520"/>
            <a:ext cx="6858000" cy="459900"/>
          </a:xfrm>
          <a:prstGeom prst="rect">
            <a:avLst/>
          </a:prstGeom>
        </p:spPr>
        <p:txBody>
          <a:bodyPr lIns="91425" tIns="91425" rIns="91425" bIns="91425" anchor="b" anchorCtr="0">
            <a:noAutofit/>
          </a:bodyPr>
          <a:lstStyle/>
          <a:p>
            <a:pPr lvl="0">
              <a:spcBef>
                <a:spcPts val="0"/>
              </a:spcBef>
              <a:buNone/>
            </a:pPr>
            <a:r>
              <a:rPr lang="en" sz="2400" dirty="0"/>
              <a:t>RESEARCH FOCUS</a:t>
            </a:r>
          </a:p>
        </p:txBody>
      </p:sp>
      <p:sp>
        <p:nvSpPr>
          <p:cNvPr id="146" name="Shape 146"/>
          <p:cNvSpPr/>
          <p:nvPr/>
        </p:nvSpPr>
        <p:spPr>
          <a:xfrm>
            <a:off x="4580041" y="1635967"/>
            <a:ext cx="2506199" cy="2506199"/>
          </a:xfrm>
          <a:prstGeom prst="ellipse">
            <a:avLst/>
          </a:prstGeom>
          <a:noFill/>
          <a:ln w="9525" cap="flat" cmpd="sng">
            <a:solidFill>
              <a:srgbClr val="F35B69"/>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F35B69"/>
                </a:solidFill>
                <a:latin typeface="Quicksand"/>
                <a:ea typeface="Quicksand"/>
                <a:cs typeface="Quicksand"/>
                <a:sym typeface="Quicksand"/>
              </a:rPr>
              <a:t>Management</a:t>
            </a:r>
          </a:p>
        </p:txBody>
      </p:sp>
      <p:sp>
        <p:nvSpPr>
          <p:cNvPr id="147" name="Shape 147"/>
          <p:cNvSpPr/>
          <p:nvPr/>
        </p:nvSpPr>
        <p:spPr>
          <a:xfrm>
            <a:off x="2673169" y="1635968"/>
            <a:ext cx="2506199" cy="2506199"/>
          </a:xfrm>
          <a:prstGeom prst="ellipse">
            <a:avLst/>
          </a:prstGeom>
          <a:noFill/>
          <a:ln w="9525" cap="flat" cmpd="sng">
            <a:solidFill>
              <a:srgbClr val="39C0BA"/>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39C0BA"/>
                </a:solidFill>
                <a:latin typeface="Quicksand"/>
                <a:ea typeface="Quicksand"/>
                <a:cs typeface="Quicksand"/>
                <a:sym typeface="Quicksand"/>
              </a:rPr>
              <a:t>Moat</a:t>
            </a:r>
          </a:p>
        </p:txBody>
      </p:sp>
      <p:sp>
        <p:nvSpPr>
          <p:cNvPr id="148" name="Shape 148"/>
          <p:cNvSpPr/>
          <p:nvPr/>
        </p:nvSpPr>
        <p:spPr>
          <a:xfrm>
            <a:off x="3626605" y="3277238"/>
            <a:ext cx="2506199" cy="2506199"/>
          </a:xfrm>
          <a:prstGeom prst="ellipse">
            <a:avLst/>
          </a:prstGeom>
          <a:noFill/>
          <a:ln w="9525" cap="flat" cmpd="sng">
            <a:solidFill>
              <a:srgbClr val="6D9EEB"/>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6D9EEB"/>
                </a:solidFill>
                <a:latin typeface="Quicksand"/>
                <a:ea typeface="Quicksand"/>
                <a:cs typeface="Quicksand"/>
                <a:sym typeface="Quicksand"/>
              </a:rPr>
              <a:t>Unappreciated</a:t>
            </a:r>
          </a:p>
          <a:p>
            <a:pPr lvl="0" algn="ctr">
              <a:spcBef>
                <a:spcPts val="0"/>
              </a:spcBef>
              <a:buNone/>
            </a:pPr>
            <a:r>
              <a:rPr lang="en" dirty="0">
                <a:solidFill>
                  <a:srgbClr val="6D9EEB"/>
                </a:solidFill>
                <a:latin typeface="Quicksand"/>
                <a:ea typeface="Quicksand"/>
                <a:cs typeface="Quicksand"/>
                <a:sym typeface="Quicksand"/>
              </a:rPr>
              <a:t>Growth</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Shape 146"/>
          <p:cNvSpPr/>
          <p:nvPr/>
        </p:nvSpPr>
        <p:spPr>
          <a:xfrm>
            <a:off x="4580041" y="1635967"/>
            <a:ext cx="2506199" cy="2506199"/>
          </a:xfrm>
          <a:prstGeom prst="ellipse">
            <a:avLst/>
          </a:prstGeom>
          <a:noFill/>
          <a:ln w="9525" cap="flat" cmpd="sng">
            <a:solidFill>
              <a:srgbClr val="F35B69"/>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F35B69"/>
                </a:solidFill>
                <a:latin typeface="Quicksand"/>
                <a:ea typeface="Quicksand"/>
                <a:cs typeface="Quicksand"/>
                <a:sym typeface="Quicksand"/>
              </a:rPr>
              <a:t>Management</a:t>
            </a:r>
          </a:p>
        </p:txBody>
      </p:sp>
      <p:sp>
        <p:nvSpPr>
          <p:cNvPr id="147" name="Shape 147"/>
          <p:cNvSpPr/>
          <p:nvPr/>
        </p:nvSpPr>
        <p:spPr>
          <a:xfrm>
            <a:off x="2673169" y="1635968"/>
            <a:ext cx="2506199" cy="2506199"/>
          </a:xfrm>
          <a:prstGeom prst="ellipse">
            <a:avLst/>
          </a:prstGeom>
          <a:noFill/>
          <a:ln w="9525" cap="flat" cmpd="sng">
            <a:solidFill>
              <a:srgbClr val="39C0BA"/>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39C0BA"/>
                </a:solidFill>
                <a:latin typeface="Quicksand"/>
                <a:ea typeface="Quicksand"/>
                <a:cs typeface="Quicksand"/>
                <a:sym typeface="Quicksand"/>
              </a:rPr>
              <a:t>Moat</a:t>
            </a:r>
          </a:p>
        </p:txBody>
      </p:sp>
      <p:sp>
        <p:nvSpPr>
          <p:cNvPr id="148" name="Shape 148"/>
          <p:cNvSpPr/>
          <p:nvPr/>
        </p:nvSpPr>
        <p:spPr>
          <a:xfrm>
            <a:off x="3626605" y="3277238"/>
            <a:ext cx="2506199" cy="2506199"/>
          </a:xfrm>
          <a:prstGeom prst="ellipse">
            <a:avLst/>
          </a:prstGeom>
          <a:noFill/>
          <a:ln w="9525" cap="flat" cmpd="sng">
            <a:solidFill>
              <a:srgbClr val="6D9EEB"/>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dirty="0">
                <a:solidFill>
                  <a:srgbClr val="6D9EEB"/>
                </a:solidFill>
                <a:latin typeface="Quicksand"/>
                <a:ea typeface="Quicksand"/>
                <a:cs typeface="Quicksand"/>
                <a:sym typeface="Quicksand"/>
              </a:rPr>
              <a:t>Unappreciated Growth</a:t>
            </a:r>
          </a:p>
        </p:txBody>
      </p:sp>
      <p:sp>
        <p:nvSpPr>
          <p:cNvPr id="2" name="TextBox 1"/>
          <p:cNvSpPr txBox="1"/>
          <p:nvPr/>
        </p:nvSpPr>
        <p:spPr>
          <a:xfrm>
            <a:off x="2597285" y="6108970"/>
            <a:ext cx="6361890" cy="400110"/>
          </a:xfrm>
          <a:prstGeom prst="rect">
            <a:avLst/>
          </a:prstGeom>
          <a:noFill/>
        </p:spPr>
        <p:txBody>
          <a:bodyPr wrap="square" rtlCol="0">
            <a:spAutoFit/>
          </a:bodyPr>
          <a:lstStyle/>
          <a:p>
            <a:r>
              <a:rPr lang="en-US" sz="2000" dirty="0">
                <a:solidFill>
                  <a:srgbClr val="86C5F2"/>
                </a:solidFill>
              </a:rPr>
              <a:t>THESE FACTORS ARE </a:t>
            </a:r>
            <a:r>
              <a:rPr lang="en-US" sz="2000" dirty="0">
                <a:solidFill>
                  <a:srgbClr val="FFFF00"/>
                </a:solidFill>
              </a:rPr>
              <a:t>QUALITATIVE</a:t>
            </a:r>
          </a:p>
        </p:txBody>
      </p:sp>
      <p:sp>
        <p:nvSpPr>
          <p:cNvPr id="9" name="Shape 145"/>
          <p:cNvSpPr txBox="1">
            <a:spLocks noGrp="1"/>
          </p:cNvSpPr>
          <p:nvPr>
            <p:ph type="title"/>
          </p:nvPr>
        </p:nvSpPr>
        <p:spPr>
          <a:xfrm>
            <a:off x="1165475" y="709520"/>
            <a:ext cx="6858000" cy="459900"/>
          </a:xfrm>
          <a:prstGeom prst="rect">
            <a:avLst/>
          </a:prstGeom>
        </p:spPr>
        <p:txBody>
          <a:bodyPr lIns="91425" tIns="91425" rIns="91425" bIns="91425" anchor="b" anchorCtr="0">
            <a:noAutofit/>
          </a:bodyPr>
          <a:lstStyle/>
          <a:p>
            <a:pPr lvl="0">
              <a:spcBef>
                <a:spcPts val="0"/>
              </a:spcBef>
              <a:buNone/>
            </a:pPr>
            <a:r>
              <a:rPr lang="en" sz="2400" dirty="0"/>
              <a:t>RESEARCH FOCUS</a:t>
            </a:r>
          </a:p>
        </p:txBody>
      </p:sp>
    </p:spTree>
    <p:extLst>
      <p:ext uri="{BB962C8B-B14F-4D97-AF65-F5344CB8AC3E}">
        <p14:creationId xmlns:p14="http://schemas.microsoft.com/office/powerpoint/2010/main" val="302522927"/>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65474" y="709520"/>
            <a:ext cx="7457147" cy="459900"/>
          </a:xfrm>
          <a:prstGeom prst="rect">
            <a:avLst/>
          </a:prstGeom>
        </p:spPr>
        <p:txBody>
          <a:bodyPr lIns="91425" tIns="91425" rIns="91425" bIns="91425" anchor="b" anchorCtr="0">
            <a:noAutofit/>
          </a:bodyPr>
          <a:lstStyle/>
          <a:p>
            <a:pPr lvl="0">
              <a:spcBef>
                <a:spcPts val="0"/>
              </a:spcBef>
              <a:buNone/>
            </a:pPr>
            <a:r>
              <a:rPr lang="en" sz="2400" dirty="0"/>
              <a:t>A MOAT AROUND AN INVESTMENT PROCESS</a:t>
            </a:r>
          </a:p>
        </p:txBody>
      </p:sp>
      <p:sp>
        <p:nvSpPr>
          <p:cNvPr id="121" name="Shape 121"/>
          <p:cNvSpPr txBox="1">
            <a:spLocks noGrp="1"/>
          </p:cNvSpPr>
          <p:nvPr>
            <p:ph type="body" idx="1"/>
          </p:nvPr>
        </p:nvSpPr>
        <p:spPr>
          <a:xfrm>
            <a:off x="1165475" y="1752356"/>
            <a:ext cx="240359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TEAM</a:t>
            </a:r>
          </a:p>
          <a:p>
            <a:pPr lvl="0">
              <a:spcBef>
                <a:spcPts val="0"/>
              </a:spcBef>
              <a:buNone/>
            </a:pPr>
            <a:r>
              <a:rPr lang="en" dirty="0"/>
              <a:t>Staffed team of research analysts with ample field travel budget</a:t>
            </a:r>
          </a:p>
          <a:p>
            <a:pPr lvl="0">
              <a:spcBef>
                <a:spcPts val="0"/>
              </a:spcBef>
              <a:buNone/>
            </a:pPr>
            <a:endParaRPr lang="en" dirty="0"/>
          </a:p>
          <a:p>
            <a:pPr lvl="0">
              <a:spcBef>
                <a:spcPts val="0"/>
              </a:spcBef>
              <a:buNone/>
            </a:pPr>
            <a:endParaRPr lang="en" dirty="0"/>
          </a:p>
        </p:txBody>
      </p:sp>
      <p:sp>
        <p:nvSpPr>
          <p:cNvPr id="122" name="Shape 122"/>
          <p:cNvSpPr txBox="1">
            <a:spLocks noGrp="1"/>
          </p:cNvSpPr>
          <p:nvPr>
            <p:ph type="body" idx="2"/>
          </p:nvPr>
        </p:nvSpPr>
        <p:spPr>
          <a:xfrm>
            <a:off x="3569073" y="1752356"/>
            <a:ext cx="250950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FOCUS</a:t>
            </a:r>
          </a:p>
          <a:p>
            <a:pPr lvl="0">
              <a:spcBef>
                <a:spcPts val="0"/>
              </a:spcBef>
              <a:buNone/>
            </a:pPr>
            <a:r>
              <a:rPr lang="en" dirty="0"/>
              <a:t>Study qualitative differentiation among moats, management teams, and underappreciated areas of growth</a:t>
            </a:r>
          </a:p>
        </p:txBody>
      </p:sp>
      <p:sp>
        <p:nvSpPr>
          <p:cNvPr id="123" name="Shape 123"/>
          <p:cNvSpPr txBox="1">
            <a:spLocks noGrp="1"/>
          </p:cNvSpPr>
          <p:nvPr>
            <p:ph type="body" idx="3"/>
          </p:nvPr>
        </p:nvSpPr>
        <p:spPr>
          <a:xfrm>
            <a:off x="6219022" y="1752356"/>
            <a:ext cx="240359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DISCIPLINE</a:t>
            </a:r>
          </a:p>
          <a:p>
            <a:pPr lvl="0" rtl="0">
              <a:spcBef>
                <a:spcPts val="0"/>
              </a:spcBef>
              <a:buNone/>
            </a:pPr>
            <a:r>
              <a:rPr lang="en" dirty="0"/>
              <a:t>Cap assets under management to insure strategy success and concentrate in best ideas</a:t>
            </a:r>
          </a:p>
          <a:p>
            <a:pPr lvl="0">
              <a:spcBef>
                <a:spcPts val="0"/>
              </a:spcBef>
              <a:buNone/>
            </a:pPr>
            <a:endParaRPr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65474" y="709520"/>
            <a:ext cx="7457147" cy="459900"/>
          </a:xfrm>
          <a:prstGeom prst="rect">
            <a:avLst/>
          </a:prstGeom>
        </p:spPr>
        <p:txBody>
          <a:bodyPr lIns="91425" tIns="91425" rIns="91425" bIns="91425" anchor="b" anchorCtr="0">
            <a:noAutofit/>
          </a:bodyPr>
          <a:lstStyle/>
          <a:p>
            <a:pPr lvl="0">
              <a:spcBef>
                <a:spcPts val="0"/>
              </a:spcBef>
              <a:buNone/>
            </a:pPr>
            <a:r>
              <a:rPr lang="en" sz="2400" dirty="0"/>
              <a:t>A MOAT AROUND AN INVESTMENT PROCESS</a:t>
            </a:r>
          </a:p>
        </p:txBody>
      </p:sp>
      <p:sp>
        <p:nvSpPr>
          <p:cNvPr id="121" name="Shape 121"/>
          <p:cNvSpPr txBox="1">
            <a:spLocks noGrp="1"/>
          </p:cNvSpPr>
          <p:nvPr>
            <p:ph type="body" idx="1"/>
          </p:nvPr>
        </p:nvSpPr>
        <p:spPr>
          <a:xfrm>
            <a:off x="1165475" y="1752356"/>
            <a:ext cx="240359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TEAM</a:t>
            </a:r>
          </a:p>
          <a:p>
            <a:pPr lvl="0">
              <a:spcBef>
                <a:spcPts val="0"/>
              </a:spcBef>
              <a:buNone/>
            </a:pPr>
            <a:r>
              <a:rPr lang="en" dirty="0"/>
              <a:t>Staffed team of research analysts with ample field travel budget</a:t>
            </a:r>
          </a:p>
          <a:p>
            <a:pPr lvl="0">
              <a:spcBef>
                <a:spcPts val="0"/>
              </a:spcBef>
              <a:buNone/>
            </a:pPr>
            <a:endParaRPr lang="en" dirty="0"/>
          </a:p>
          <a:p>
            <a:pPr lvl="0">
              <a:spcBef>
                <a:spcPts val="0"/>
              </a:spcBef>
              <a:buNone/>
            </a:pPr>
            <a:endParaRPr lang="en" dirty="0"/>
          </a:p>
        </p:txBody>
      </p:sp>
      <p:sp>
        <p:nvSpPr>
          <p:cNvPr id="122" name="Shape 122"/>
          <p:cNvSpPr txBox="1">
            <a:spLocks noGrp="1"/>
          </p:cNvSpPr>
          <p:nvPr>
            <p:ph type="body" idx="2"/>
          </p:nvPr>
        </p:nvSpPr>
        <p:spPr>
          <a:xfrm>
            <a:off x="3569073" y="1752356"/>
            <a:ext cx="250950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FOCUS</a:t>
            </a:r>
          </a:p>
          <a:p>
            <a:pPr lvl="0">
              <a:spcBef>
                <a:spcPts val="0"/>
              </a:spcBef>
              <a:buNone/>
            </a:pPr>
            <a:r>
              <a:rPr lang="en" dirty="0"/>
              <a:t>Study qualitative differentiation among moats, management teams, and underappreciated areas of growth</a:t>
            </a:r>
          </a:p>
        </p:txBody>
      </p:sp>
      <p:sp>
        <p:nvSpPr>
          <p:cNvPr id="123" name="Shape 123"/>
          <p:cNvSpPr txBox="1">
            <a:spLocks noGrp="1"/>
          </p:cNvSpPr>
          <p:nvPr>
            <p:ph type="body" idx="3"/>
          </p:nvPr>
        </p:nvSpPr>
        <p:spPr>
          <a:xfrm>
            <a:off x="6219022" y="1752356"/>
            <a:ext cx="2403599" cy="4893899"/>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DISCIPLINE</a:t>
            </a:r>
          </a:p>
          <a:p>
            <a:pPr lvl="0" rtl="0">
              <a:spcBef>
                <a:spcPts val="0"/>
              </a:spcBef>
              <a:buNone/>
            </a:pPr>
            <a:r>
              <a:rPr lang="en" dirty="0"/>
              <a:t>Cap assets under management to insure strategy success and concentrate in best ideas</a:t>
            </a:r>
          </a:p>
          <a:p>
            <a:pPr lvl="0">
              <a:spcBef>
                <a:spcPts val="0"/>
              </a:spcBef>
              <a:buNone/>
            </a:pPr>
            <a:endParaRPr dirty="0"/>
          </a:p>
        </p:txBody>
      </p:sp>
      <p:sp>
        <p:nvSpPr>
          <p:cNvPr id="6" name="TextBox 5"/>
          <p:cNvSpPr txBox="1"/>
          <p:nvPr/>
        </p:nvSpPr>
        <p:spPr>
          <a:xfrm>
            <a:off x="1370203" y="5350212"/>
            <a:ext cx="7047689" cy="400110"/>
          </a:xfrm>
          <a:prstGeom prst="rect">
            <a:avLst/>
          </a:prstGeom>
          <a:noFill/>
        </p:spPr>
        <p:txBody>
          <a:bodyPr wrap="square" rtlCol="0">
            <a:spAutoFit/>
          </a:bodyPr>
          <a:lstStyle/>
          <a:p>
            <a:r>
              <a:rPr lang="en-US" sz="2000" dirty="0">
                <a:solidFill>
                  <a:srgbClr val="FFFF00"/>
                </a:solidFill>
                <a:latin typeface="Quicksand" panose="020B0604020202020204" charset="0"/>
              </a:rPr>
              <a:t>Cumulative knowledge will widen the moat over time</a:t>
            </a:r>
          </a:p>
        </p:txBody>
      </p:sp>
    </p:spTree>
    <p:extLst>
      <p:ext uri="{BB962C8B-B14F-4D97-AF65-F5344CB8AC3E}">
        <p14:creationId xmlns:p14="http://schemas.microsoft.com/office/powerpoint/2010/main" val="322279685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191601" y="718227"/>
            <a:ext cx="6858000" cy="459900"/>
          </a:xfrm>
          <a:prstGeom prst="rect">
            <a:avLst/>
          </a:prstGeom>
        </p:spPr>
        <p:txBody>
          <a:bodyPr lIns="91425" tIns="91425" rIns="91425" bIns="91425" anchor="b" anchorCtr="0">
            <a:noAutofit/>
          </a:bodyPr>
          <a:lstStyle/>
          <a:p>
            <a:pPr lvl="0" rtl="0">
              <a:spcBef>
                <a:spcPts val="0"/>
              </a:spcBef>
              <a:buNone/>
            </a:pPr>
            <a:r>
              <a:rPr lang="en" sz="2400" dirty="0"/>
              <a:t>Bares Capital Productivity and Selectivity</a:t>
            </a:r>
          </a:p>
        </p:txBody>
      </p:sp>
      <p:graphicFrame>
        <p:nvGraphicFramePr>
          <p:cNvPr id="154" name="Shape 154"/>
          <p:cNvGraphicFramePr/>
          <p:nvPr>
            <p:extLst>
              <p:ext uri="{D42A27DB-BD31-4B8C-83A1-F6EECF244321}">
                <p14:modId xmlns:p14="http://schemas.microsoft.com/office/powerpoint/2010/main" val="3812347302"/>
              </p:ext>
            </p:extLst>
          </p:nvPr>
        </p:nvGraphicFramePr>
        <p:xfrm>
          <a:off x="2299058" y="1885677"/>
          <a:ext cx="4885512" cy="4008150"/>
        </p:xfrm>
        <a:graphic>
          <a:graphicData uri="http://schemas.openxmlformats.org/drawingml/2006/table">
            <a:tbl>
              <a:tblPr>
                <a:noFill/>
                <a:tableStyleId>{0633F072-89D8-4398-AEA1-C537EBFAEA3A}</a:tableStyleId>
              </a:tblPr>
              <a:tblGrid>
                <a:gridCol w="2442756">
                  <a:extLst>
                    <a:ext uri="{9D8B030D-6E8A-4147-A177-3AD203B41FA5}">
                      <a16:colId xmlns:a16="http://schemas.microsoft.com/office/drawing/2014/main" val="20000"/>
                    </a:ext>
                  </a:extLst>
                </a:gridCol>
                <a:gridCol w="2442756">
                  <a:extLst>
                    <a:ext uri="{9D8B030D-6E8A-4147-A177-3AD203B41FA5}">
                      <a16:colId xmlns:a16="http://schemas.microsoft.com/office/drawing/2014/main" val="20001"/>
                    </a:ext>
                  </a:extLst>
                </a:gridCol>
              </a:tblGrid>
              <a:tr h="668025">
                <a:tc>
                  <a:txBody>
                    <a:bodyPr/>
                    <a:lstStyle/>
                    <a:p>
                      <a:pPr lvl="0">
                        <a:spcBef>
                          <a:spcPts val="0"/>
                        </a:spcBef>
                        <a:buNone/>
                      </a:pPr>
                      <a:endParaRPr dirty="0">
                        <a:solidFill>
                          <a:srgbClr val="F3F3F3"/>
                        </a:solidFill>
                        <a:latin typeface="Quicksand"/>
                        <a:ea typeface="Quicksand"/>
                        <a:cs typeface="Quicksand"/>
                        <a:sym typeface="Quicksand"/>
                      </a:endParaRP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alpha val="0"/>
                        </a:srgbClr>
                      </a:solidFill>
                      <a:prstDash val="dash"/>
                      <a:round/>
                      <a:headEnd type="none" w="med" len="med"/>
                      <a:tailEnd type="none" w="med" len="med"/>
                    </a:lnT>
                    <a:lnB w="9525" cap="flat" cmpd="sng">
                      <a:solidFill>
                        <a:srgbClr val="999FA9"/>
                      </a:solidFill>
                      <a:prstDash val="solid"/>
                      <a:round/>
                      <a:headEnd type="none" w="med" len="med"/>
                      <a:tailEnd type="none" w="med" len="med"/>
                    </a:lnB>
                  </a:tcPr>
                </a:tc>
                <a:tc>
                  <a:txBody>
                    <a:bodyPr/>
                    <a:lstStyle/>
                    <a:p>
                      <a:pPr lvl="0" algn="ctr">
                        <a:spcBef>
                          <a:spcPts val="0"/>
                        </a:spcBef>
                        <a:buNone/>
                      </a:pPr>
                      <a:r>
                        <a:rPr lang="en" dirty="0">
                          <a:solidFill>
                            <a:srgbClr val="F3F3F3"/>
                          </a:solidFill>
                          <a:latin typeface="Quicksand"/>
                          <a:ea typeface="Quicksand"/>
                          <a:cs typeface="Quicksand"/>
                          <a:sym typeface="Quicksand"/>
                        </a:rPr>
                        <a:t>Last</a:t>
                      </a:r>
                      <a:r>
                        <a:rPr lang="en" baseline="0" dirty="0">
                          <a:solidFill>
                            <a:srgbClr val="F3F3F3"/>
                          </a:solidFill>
                          <a:latin typeface="Quicksand"/>
                          <a:ea typeface="Quicksand"/>
                          <a:cs typeface="Quicksand"/>
                          <a:sym typeface="Quicksand"/>
                        </a:rPr>
                        <a:t> 3 Years</a:t>
                      </a:r>
                      <a:endParaRPr lang="en" dirty="0">
                        <a:solidFill>
                          <a:srgbClr val="F3F3F3"/>
                        </a:solidFill>
                        <a:latin typeface="Quicksand"/>
                        <a:ea typeface="Quicksand"/>
                        <a:cs typeface="Quicksand"/>
                        <a:sym typeface="Quicksand"/>
                      </a:endParaRP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alpha val="0"/>
                        </a:srgbClr>
                      </a:solidFill>
                      <a:prstDash val="dash"/>
                      <a:round/>
                      <a:headEnd type="none" w="med" len="med"/>
                      <a:tailEnd type="none" w="med" len="med"/>
                    </a:lnT>
                    <a:lnB w="9525" cap="flat" cmpd="sng">
                      <a:solidFill>
                        <a:srgbClr val="999FA9"/>
                      </a:solidFill>
                      <a:prstDash val="solid"/>
                      <a:round/>
                      <a:headEnd type="none" w="med" len="med"/>
                      <a:tailEnd type="none" w="med" len="med"/>
                    </a:lnB>
                  </a:tcPr>
                </a:tc>
                <a:extLst>
                  <a:ext uri="{0D108BD9-81ED-4DB2-BD59-A6C34878D82A}">
                    <a16:rowId xmlns:a16="http://schemas.microsoft.com/office/drawing/2014/main" val="10000"/>
                  </a:ext>
                </a:extLst>
              </a:tr>
              <a:tr h="668025">
                <a:tc>
                  <a:txBody>
                    <a:bodyPr/>
                    <a:lstStyle/>
                    <a:p>
                      <a:pPr lvl="0" algn="r">
                        <a:spcBef>
                          <a:spcPts val="0"/>
                        </a:spcBef>
                        <a:buNone/>
                      </a:pPr>
                      <a:r>
                        <a:rPr lang="en" dirty="0">
                          <a:solidFill>
                            <a:srgbClr val="F3F3F3"/>
                          </a:solidFill>
                          <a:latin typeface="Quicksand"/>
                          <a:ea typeface="Quicksand"/>
                          <a:cs typeface="Quicksand"/>
                          <a:sym typeface="Quicksand"/>
                        </a:rPr>
                        <a:t>Office-Based</a:t>
                      </a:r>
                      <a:r>
                        <a:rPr lang="en" baseline="0" dirty="0">
                          <a:solidFill>
                            <a:srgbClr val="F3F3F3"/>
                          </a:solidFill>
                          <a:latin typeface="Quicksand"/>
                          <a:ea typeface="Quicksand"/>
                          <a:cs typeface="Quicksand"/>
                          <a:sym typeface="Quicksand"/>
                        </a:rPr>
                        <a:t> Research</a:t>
                      </a:r>
                      <a:endParaRPr lang="en" dirty="0">
                        <a:solidFill>
                          <a:srgbClr val="F3F3F3"/>
                        </a:solidFill>
                        <a:latin typeface="Quicksand"/>
                        <a:ea typeface="Quicksand"/>
                        <a:cs typeface="Quicksand"/>
                        <a:sym typeface="Quicksand"/>
                      </a:endParaRPr>
                    </a:p>
                  </a:txBody>
                  <a:tcPr marL="91425" marR="91425" marT="91425" marB="91425" anchor="ctr">
                    <a:lnL w="9525" cap="flat" cmpd="sng">
                      <a:solidFill>
                        <a:srgbClr val="999FA9"/>
                      </a:solidFill>
                      <a:prstDash val="dash"/>
                      <a:round/>
                      <a:headEnd type="none" w="med" len="med"/>
                      <a:tailEnd type="none" w="med" len="med"/>
                    </a:lnL>
                    <a:lnR w="9525" cap="flat" cmpd="sng" algn="ctr">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lgn="ctr">
                      <a:solidFill>
                        <a:srgbClr val="999FA9"/>
                      </a:solidFill>
                      <a:prstDash val="solid"/>
                      <a:round/>
                      <a:headEnd type="none" w="med" len="med"/>
                      <a:tailEnd type="none" w="med" len="med"/>
                    </a:lnB>
                  </a:tcPr>
                </a:tc>
                <a:tc>
                  <a:txBody>
                    <a:bodyPr/>
                    <a:lstStyle/>
                    <a:p>
                      <a:pPr lvl="0" algn="ctr">
                        <a:spcBef>
                          <a:spcPts val="0"/>
                        </a:spcBef>
                        <a:buNone/>
                      </a:pPr>
                      <a:r>
                        <a:rPr lang="en" b="1" dirty="0">
                          <a:solidFill>
                            <a:srgbClr val="F3F3F3"/>
                          </a:solidFill>
                          <a:latin typeface="Quicksand"/>
                          <a:ea typeface="Quicksand"/>
                          <a:cs typeface="Quicksand"/>
                          <a:sym typeface="Quicksand"/>
                        </a:rPr>
                        <a:t>1,495</a:t>
                      </a:r>
                    </a:p>
                  </a:txBody>
                  <a:tcPr marL="91425" marR="91425" marT="91425" marB="91425" anchor="ctr">
                    <a:lnL w="9525" cap="flat" cmpd="sng" algn="ctr">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lgn="ctr">
                      <a:solidFill>
                        <a:srgbClr val="999FA9"/>
                      </a:solidFill>
                      <a:prstDash val="solid"/>
                      <a:round/>
                      <a:headEnd type="none" w="med" len="med"/>
                      <a:tailEnd type="none" w="med" len="med"/>
                    </a:lnB>
                  </a:tcPr>
                </a:tc>
                <a:extLst>
                  <a:ext uri="{0D108BD9-81ED-4DB2-BD59-A6C34878D82A}">
                    <a16:rowId xmlns:a16="http://schemas.microsoft.com/office/drawing/2014/main" val="10004"/>
                  </a:ext>
                </a:extLst>
              </a:tr>
              <a:tr h="668025">
                <a:tc>
                  <a:txBody>
                    <a:bodyPr/>
                    <a:lstStyle/>
                    <a:p>
                      <a:pPr lvl="0" algn="r">
                        <a:spcBef>
                          <a:spcPts val="0"/>
                        </a:spcBef>
                        <a:buNone/>
                      </a:pPr>
                      <a:r>
                        <a:rPr lang="en" dirty="0">
                          <a:solidFill>
                            <a:srgbClr val="F3F3F3"/>
                          </a:solidFill>
                          <a:latin typeface="Quicksand"/>
                          <a:ea typeface="Quicksand"/>
                          <a:cs typeface="Quicksand"/>
                          <a:sym typeface="Quicksand"/>
                        </a:rPr>
                        <a:t>Ideas</a:t>
                      </a:r>
                      <a:r>
                        <a:rPr lang="en" baseline="0" dirty="0">
                          <a:solidFill>
                            <a:srgbClr val="F3F3F3"/>
                          </a:solidFill>
                          <a:latin typeface="Quicksand"/>
                          <a:ea typeface="Quicksand"/>
                          <a:cs typeface="Quicksand"/>
                          <a:sym typeface="Quicksand"/>
                        </a:rPr>
                        <a:t> Ruled Out</a:t>
                      </a:r>
                      <a:endParaRPr lang="en" dirty="0">
                        <a:solidFill>
                          <a:srgbClr val="F3F3F3"/>
                        </a:solidFill>
                        <a:latin typeface="Quicksand"/>
                        <a:ea typeface="Quicksand"/>
                        <a:cs typeface="Quicksand"/>
                        <a:sym typeface="Quicksand"/>
                      </a:endParaRP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solidFill>
                      <a:prstDash val="solid"/>
                      <a:round/>
                      <a:headEnd type="none" w="med" len="med"/>
                      <a:tailEnd type="none" w="med" len="med"/>
                    </a:lnB>
                  </a:tcPr>
                </a:tc>
                <a:tc>
                  <a:txBody>
                    <a:bodyPr/>
                    <a:lstStyle/>
                    <a:p>
                      <a:pPr lvl="0" algn="ctr">
                        <a:spcBef>
                          <a:spcPts val="0"/>
                        </a:spcBef>
                        <a:buNone/>
                      </a:pPr>
                      <a:r>
                        <a:rPr lang="en" b="1" dirty="0">
                          <a:solidFill>
                            <a:srgbClr val="F3F3F3"/>
                          </a:solidFill>
                          <a:latin typeface="Quicksand"/>
                          <a:ea typeface="Quicksand"/>
                          <a:cs typeface="Quicksand"/>
                          <a:sym typeface="Quicksand"/>
                        </a:rPr>
                        <a:t>722</a:t>
                      </a: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solidFill>
                      <a:prstDash val="solid"/>
                      <a:round/>
                      <a:headEnd type="none" w="med" len="med"/>
                      <a:tailEnd type="none" w="med" len="med"/>
                    </a:lnB>
                  </a:tcPr>
                </a:tc>
                <a:extLst>
                  <a:ext uri="{0D108BD9-81ED-4DB2-BD59-A6C34878D82A}">
                    <a16:rowId xmlns:a16="http://schemas.microsoft.com/office/drawing/2014/main" val="10001"/>
                  </a:ext>
                </a:extLst>
              </a:tr>
              <a:tr h="668025">
                <a:tc>
                  <a:txBody>
                    <a:bodyPr/>
                    <a:lstStyle/>
                    <a:p>
                      <a:pPr lvl="0" algn="r">
                        <a:spcBef>
                          <a:spcPts val="0"/>
                        </a:spcBef>
                        <a:buNone/>
                      </a:pPr>
                      <a:r>
                        <a:rPr lang="en" dirty="0">
                          <a:solidFill>
                            <a:srgbClr val="F3F3F3"/>
                          </a:solidFill>
                          <a:latin typeface="Quicksand"/>
                          <a:ea typeface="Quicksand"/>
                          <a:cs typeface="Quicksand"/>
                          <a:sym typeface="Quicksand"/>
                        </a:rPr>
                        <a:t>Total Team Site Visits</a:t>
                      </a: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solidFill>
                      <a:prstDash val="solid"/>
                      <a:round/>
                      <a:headEnd type="none" w="med" len="med"/>
                      <a:tailEnd type="none" w="med" len="med"/>
                    </a:lnB>
                  </a:tcPr>
                </a:tc>
                <a:tc>
                  <a:txBody>
                    <a:bodyPr/>
                    <a:lstStyle/>
                    <a:p>
                      <a:pPr lvl="0" algn="ctr">
                        <a:spcBef>
                          <a:spcPts val="0"/>
                        </a:spcBef>
                        <a:buNone/>
                      </a:pPr>
                      <a:r>
                        <a:rPr lang="en" b="1" dirty="0">
                          <a:solidFill>
                            <a:srgbClr val="F3F3F3"/>
                          </a:solidFill>
                          <a:latin typeface="Quicksand"/>
                          <a:ea typeface="Quicksand"/>
                          <a:cs typeface="Quicksand"/>
                          <a:sym typeface="Quicksand"/>
                        </a:rPr>
                        <a:t>567</a:t>
                      </a: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solidFill>
                      <a:prstDash val="solid"/>
                      <a:round/>
                      <a:headEnd type="none" w="med" len="med"/>
                      <a:tailEnd type="none" w="med" len="med"/>
                    </a:lnB>
                  </a:tcPr>
                </a:tc>
                <a:extLst>
                  <a:ext uri="{0D108BD9-81ED-4DB2-BD59-A6C34878D82A}">
                    <a16:rowId xmlns:a16="http://schemas.microsoft.com/office/drawing/2014/main" val="10002"/>
                  </a:ext>
                </a:extLst>
              </a:tr>
              <a:tr h="668025">
                <a:tc>
                  <a:txBody>
                    <a:bodyPr/>
                    <a:lstStyle/>
                    <a:p>
                      <a:pPr lvl="0" algn="r" rtl="0">
                        <a:spcBef>
                          <a:spcPts val="0"/>
                        </a:spcBef>
                        <a:buNone/>
                      </a:pPr>
                      <a:r>
                        <a:rPr lang="en" dirty="0">
                          <a:solidFill>
                            <a:srgbClr val="F3F3F3"/>
                          </a:solidFill>
                          <a:latin typeface="Quicksand"/>
                          <a:ea typeface="Quicksand"/>
                          <a:cs typeface="Quicksand"/>
                          <a:sym typeface="Quicksand"/>
                        </a:rPr>
                        <a:t>Presentations</a:t>
                      </a:r>
                    </a:p>
                  </a:txBody>
                  <a:tcPr marL="91425" marR="91425" marT="91425" marB="91425" anchor="ctr">
                    <a:lnL w="9525" cap="flat" cmpd="sng">
                      <a:solidFill>
                        <a:srgbClr val="999FA9"/>
                      </a:solidFill>
                      <a:prstDash val="dash"/>
                      <a:round/>
                      <a:headEnd type="none" w="med" len="med"/>
                      <a:tailEnd type="none" w="med" len="med"/>
                    </a:lnL>
                    <a:lnR w="9525" cap="flat" cmpd="sng" algn="ctr">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lgn="ctr">
                      <a:solidFill>
                        <a:srgbClr val="999FA9"/>
                      </a:solidFill>
                      <a:prstDash val="solid"/>
                      <a:round/>
                      <a:headEnd type="none" w="med" len="med"/>
                      <a:tailEnd type="none" w="med" len="med"/>
                    </a:lnB>
                  </a:tcPr>
                </a:tc>
                <a:tc>
                  <a:txBody>
                    <a:bodyPr/>
                    <a:lstStyle/>
                    <a:p>
                      <a:pPr lvl="0" algn="ctr" rtl="0">
                        <a:spcBef>
                          <a:spcPts val="0"/>
                        </a:spcBef>
                        <a:buNone/>
                      </a:pPr>
                      <a:r>
                        <a:rPr lang="en" b="1" dirty="0">
                          <a:solidFill>
                            <a:srgbClr val="F3F3F3"/>
                          </a:solidFill>
                          <a:latin typeface="Quicksand"/>
                          <a:ea typeface="Quicksand"/>
                          <a:cs typeface="Quicksand"/>
                          <a:sym typeface="Quicksand"/>
                        </a:rPr>
                        <a:t>59</a:t>
                      </a:r>
                    </a:p>
                  </a:txBody>
                  <a:tcPr marL="91425" marR="91425" marT="91425" marB="91425" anchor="ctr">
                    <a:lnL w="9525" cap="flat" cmpd="sng" algn="ctr">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lgn="ctr">
                      <a:solidFill>
                        <a:srgbClr val="999FA9"/>
                      </a:solidFill>
                      <a:prstDash val="solid"/>
                      <a:round/>
                      <a:headEnd type="none" w="med" len="med"/>
                      <a:tailEnd type="none" w="med" len="med"/>
                    </a:lnB>
                  </a:tcPr>
                </a:tc>
                <a:extLst>
                  <a:ext uri="{0D108BD9-81ED-4DB2-BD59-A6C34878D82A}">
                    <a16:rowId xmlns:a16="http://schemas.microsoft.com/office/drawing/2014/main" val="10005"/>
                  </a:ext>
                </a:extLst>
              </a:tr>
              <a:tr h="668025">
                <a:tc>
                  <a:txBody>
                    <a:bodyPr/>
                    <a:lstStyle/>
                    <a:p>
                      <a:pPr lvl="0" algn="r" rtl="0">
                        <a:spcBef>
                          <a:spcPts val="0"/>
                        </a:spcBef>
                        <a:buNone/>
                      </a:pPr>
                      <a:r>
                        <a:rPr lang="en" dirty="0">
                          <a:solidFill>
                            <a:srgbClr val="F3F3F3"/>
                          </a:solidFill>
                          <a:latin typeface="Quicksand"/>
                          <a:ea typeface="Quicksand"/>
                          <a:cs typeface="Quicksand"/>
                          <a:sym typeface="Quicksand"/>
                        </a:rPr>
                        <a:t>Portfolio</a:t>
                      </a:r>
                      <a:r>
                        <a:rPr lang="en" baseline="0" dirty="0">
                          <a:solidFill>
                            <a:srgbClr val="F3F3F3"/>
                          </a:solidFill>
                          <a:latin typeface="Quicksand"/>
                          <a:ea typeface="Quicksand"/>
                          <a:cs typeface="Quicksand"/>
                          <a:sym typeface="Quicksand"/>
                        </a:rPr>
                        <a:t> Additions</a:t>
                      </a:r>
                      <a:endParaRPr lang="en" dirty="0">
                        <a:solidFill>
                          <a:srgbClr val="F3F3F3"/>
                        </a:solidFill>
                        <a:latin typeface="Quicksand"/>
                        <a:ea typeface="Quicksand"/>
                        <a:cs typeface="Quicksand"/>
                        <a:sym typeface="Quicksand"/>
                      </a:endParaRP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alpha val="0"/>
                        </a:srgbClr>
                      </a:solidFill>
                      <a:prstDash val="dash"/>
                      <a:round/>
                      <a:headEnd type="none" w="med" len="med"/>
                      <a:tailEnd type="none" w="med" len="med"/>
                    </a:lnB>
                  </a:tcPr>
                </a:tc>
                <a:tc>
                  <a:txBody>
                    <a:bodyPr/>
                    <a:lstStyle/>
                    <a:p>
                      <a:pPr lvl="0" algn="ctr" rtl="0">
                        <a:spcBef>
                          <a:spcPts val="0"/>
                        </a:spcBef>
                        <a:buNone/>
                      </a:pPr>
                      <a:r>
                        <a:rPr lang="en" b="1" dirty="0">
                          <a:solidFill>
                            <a:srgbClr val="F3F3F3"/>
                          </a:solidFill>
                          <a:latin typeface="Quicksand"/>
                          <a:ea typeface="Quicksand"/>
                          <a:cs typeface="Quicksand"/>
                          <a:sym typeface="Quicksand"/>
                        </a:rPr>
                        <a:t>6</a:t>
                      </a:r>
                    </a:p>
                  </a:txBody>
                  <a:tcPr marL="91425" marR="91425" marT="91425" marB="91425" anchor="ctr">
                    <a:lnL w="9525" cap="flat" cmpd="sng">
                      <a:solidFill>
                        <a:srgbClr val="999FA9"/>
                      </a:solidFill>
                      <a:prstDash val="dash"/>
                      <a:round/>
                      <a:headEnd type="none" w="med" len="med"/>
                      <a:tailEnd type="none" w="med" len="med"/>
                    </a:lnL>
                    <a:lnR w="9525" cap="flat" cmpd="sng">
                      <a:solidFill>
                        <a:srgbClr val="999FA9"/>
                      </a:solidFill>
                      <a:prstDash val="dash"/>
                      <a:round/>
                      <a:headEnd type="none" w="med" len="med"/>
                      <a:tailEnd type="none" w="med" len="med"/>
                    </a:lnR>
                    <a:lnT w="9525" cap="flat" cmpd="sng">
                      <a:solidFill>
                        <a:srgbClr val="999FA9"/>
                      </a:solidFill>
                      <a:prstDash val="solid"/>
                      <a:round/>
                      <a:headEnd type="none" w="med" len="med"/>
                      <a:tailEnd type="none" w="med" len="med"/>
                    </a:lnT>
                    <a:lnB w="9525" cap="flat" cmpd="sng">
                      <a:solidFill>
                        <a:srgbClr val="999FA9">
                          <a:alpha val="0"/>
                        </a:srgbClr>
                      </a:solidFill>
                      <a:prstDash val="dash"/>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065093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MOAT ≠ EDGE</a:t>
            </a:r>
          </a:p>
        </p:txBody>
      </p:sp>
      <p:sp>
        <p:nvSpPr>
          <p:cNvPr id="2" name="Subtitle 1"/>
          <p:cNvSpPr>
            <a:spLocks noGrp="1"/>
          </p:cNvSpPr>
          <p:nvPr>
            <p:ph type="subTitle" idx="1"/>
          </p:nvPr>
        </p:nvSpPr>
        <p:spPr/>
        <p:txBody>
          <a:bodyPr/>
          <a:lstStyle/>
          <a:p>
            <a:r>
              <a:rPr lang="en-US" dirty="0"/>
              <a:t>Differentiation may not lead to outperformance</a:t>
            </a:r>
          </a:p>
        </p:txBody>
      </p:sp>
    </p:spTree>
    <p:extLst>
      <p:ext uri="{BB962C8B-B14F-4D97-AF65-F5344CB8AC3E}">
        <p14:creationId xmlns:p14="http://schemas.microsoft.com/office/powerpoint/2010/main" val="294592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475" y="726935"/>
            <a:ext cx="6858000" cy="459900"/>
          </a:xfrm>
        </p:spPr>
        <p:txBody>
          <a:bodyPr/>
          <a:lstStyle/>
          <a:p>
            <a:r>
              <a:rPr lang="en-US" sz="2400" dirty="0"/>
              <a:t>What is an Investment Edge?</a:t>
            </a:r>
          </a:p>
        </p:txBody>
      </p:sp>
      <p:sp>
        <p:nvSpPr>
          <p:cNvPr id="5" name="Text Placeholder 4"/>
          <p:cNvSpPr>
            <a:spLocks noGrp="1"/>
          </p:cNvSpPr>
          <p:nvPr>
            <p:ph type="body" idx="1"/>
          </p:nvPr>
        </p:nvSpPr>
        <p:spPr>
          <a:xfrm>
            <a:off x="1165475" y="1774371"/>
            <a:ext cx="6858000" cy="4967700"/>
          </a:xfrm>
        </p:spPr>
        <p:txBody>
          <a:bodyPr/>
          <a:lstStyle/>
          <a:p>
            <a:pPr>
              <a:buNone/>
            </a:pPr>
            <a:r>
              <a:rPr lang="en-US" sz="2000" dirty="0"/>
              <a:t>My Definition:</a:t>
            </a:r>
          </a:p>
          <a:p>
            <a:pPr>
              <a:buNone/>
            </a:pPr>
            <a:r>
              <a:rPr lang="en-US" sz="2000" dirty="0"/>
              <a:t>	</a:t>
            </a:r>
            <a:r>
              <a:rPr lang="en-US" sz="2000" dirty="0">
                <a:solidFill>
                  <a:srgbClr val="FFFF00"/>
                </a:solidFill>
              </a:rPr>
              <a:t>Repeatable Sourcing of Variant Perception 	that Leads to Sustained Outperformance</a:t>
            </a:r>
          </a:p>
          <a:p>
            <a:pPr>
              <a:buNone/>
            </a:pPr>
            <a:endParaRPr lang="en-US" sz="2000" dirty="0">
              <a:solidFill>
                <a:srgbClr val="FFFF00"/>
              </a:solidFill>
            </a:endParaRPr>
          </a:p>
          <a:p>
            <a:pPr>
              <a:buNone/>
            </a:pPr>
            <a:r>
              <a:rPr lang="en-US" sz="2000" dirty="0">
                <a:solidFill>
                  <a:schemeClr val="bg1"/>
                </a:solidFill>
              </a:rPr>
              <a:t>Sources of Variant Perception:</a:t>
            </a:r>
          </a:p>
          <a:p>
            <a:pPr marL="342900" indent="-342900"/>
            <a:r>
              <a:rPr lang="en-US" sz="2000" dirty="0">
                <a:solidFill>
                  <a:schemeClr val="bg1"/>
                </a:solidFill>
              </a:rPr>
              <a:t>Informational</a:t>
            </a:r>
          </a:p>
          <a:p>
            <a:pPr marL="342900" indent="-342900"/>
            <a:r>
              <a:rPr lang="en-US" sz="2000" dirty="0">
                <a:solidFill>
                  <a:schemeClr val="bg1"/>
                </a:solidFill>
              </a:rPr>
              <a:t>Analytical</a:t>
            </a:r>
          </a:p>
          <a:p>
            <a:pPr marL="342900" indent="-342900"/>
            <a:r>
              <a:rPr lang="en-US" sz="2000" dirty="0">
                <a:solidFill>
                  <a:schemeClr val="bg1"/>
                </a:solidFill>
              </a:rPr>
              <a:t>Behavioral</a:t>
            </a:r>
          </a:p>
          <a:p>
            <a:pPr marL="342900" indent="-342900"/>
            <a:endParaRPr lang="en-US" sz="2000" dirty="0">
              <a:solidFill>
                <a:schemeClr val="bg1"/>
              </a:solidFill>
            </a:endParaRPr>
          </a:p>
        </p:txBody>
      </p:sp>
    </p:spTree>
    <p:extLst>
      <p:ext uri="{BB962C8B-B14F-4D97-AF65-F5344CB8AC3E}">
        <p14:creationId xmlns:p14="http://schemas.microsoft.com/office/powerpoint/2010/main" val="606099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475" y="726935"/>
            <a:ext cx="6858000" cy="459900"/>
          </a:xfrm>
        </p:spPr>
        <p:txBody>
          <a:bodyPr/>
          <a:lstStyle/>
          <a:p>
            <a:r>
              <a:rPr lang="en-US" sz="2400" dirty="0"/>
              <a:t>What is an Investment Edge?</a:t>
            </a:r>
          </a:p>
        </p:txBody>
      </p:sp>
      <p:sp>
        <p:nvSpPr>
          <p:cNvPr id="5" name="Text Placeholder 4"/>
          <p:cNvSpPr>
            <a:spLocks noGrp="1"/>
          </p:cNvSpPr>
          <p:nvPr>
            <p:ph type="body" idx="1"/>
          </p:nvPr>
        </p:nvSpPr>
        <p:spPr>
          <a:xfrm>
            <a:off x="1165475" y="1774371"/>
            <a:ext cx="6858000" cy="4967700"/>
          </a:xfrm>
        </p:spPr>
        <p:txBody>
          <a:bodyPr/>
          <a:lstStyle/>
          <a:p>
            <a:pPr>
              <a:buNone/>
            </a:pPr>
            <a:r>
              <a:rPr lang="en-US" sz="2000" dirty="0"/>
              <a:t>My Definition:</a:t>
            </a:r>
          </a:p>
          <a:p>
            <a:pPr>
              <a:buNone/>
            </a:pPr>
            <a:r>
              <a:rPr lang="en-US" sz="2000" dirty="0"/>
              <a:t>	</a:t>
            </a:r>
            <a:r>
              <a:rPr lang="en-US" sz="2000" dirty="0">
                <a:solidFill>
                  <a:srgbClr val="FFFF00"/>
                </a:solidFill>
              </a:rPr>
              <a:t>Repeatable Sourcing of Variant Perception 	that Leads to Sustained Outperformance</a:t>
            </a:r>
          </a:p>
          <a:p>
            <a:pPr>
              <a:buNone/>
            </a:pPr>
            <a:endParaRPr lang="en-US" sz="2000" dirty="0">
              <a:solidFill>
                <a:srgbClr val="FFFF00"/>
              </a:solidFill>
            </a:endParaRPr>
          </a:p>
          <a:p>
            <a:pPr>
              <a:buNone/>
            </a:pPr>
            <a:r>
              <a:rPr lang="en-US" sz="2000" dirty="0">
                <a:solidFill>
                  <a:schemeClr val="bg1"/>
                </a:solidFill>
              </a:rPr>
              <a:t>Sources of Variant Perception:</a:t>
            </a:r>
          </a:p>
          <a:p>
            <a:pPr marL="342900" indent="-342900"/>
            <a:r>
              <a:rPr lang="en-US" sz="2000" dirty="0">
                <a:solidFill>
                  <a:schemeClr val="bg1"/>
                </a:solidFill>
              </a:rPr>
              <a:t>Informational</a:t>
            </a:r>
          </a:p>
          <a:p>
            <a:pPr marL="342900" indent="-342900"/>
            <a:r>
              <a:rPr lang="en-US" sz="2000" dirty="0">
                <a:solidFill>
                  <a:schemeClr val="bg1"/>
                </a:solidFill>
              </a:rPr>
              <a:t>Analytical</a:t>
            </a:r>
          </a:p>
          <a:p>
            <a:pPr marL="342900" indent="-342900"/>
            <a:r>
              <a:rPr lang="en-US" sz="2000" dirty="0">
                <a:solidFill>
                  <a:schemeClr val="bg1"/>
                </a:solidFill>
              </a:rPr>
              <a:t>Behavioral</a:t>
            </a:r>
          </a:p>
          <a:p>
            <a:pPr marL="342900" indent="-342900"/>
            <a:endParaRPr lang="en-US" sz="2000" dirty="0">
              <a:solidFill>
                <a:schemeClr val="bg1"/>
              </a:solidFill>
            </a:endParaRPr>
          </a:p>
        </p:txBody>
      </p:sp>
      <p:sp>
        <p:nvSpPr>
          <p:cNvPr id="2" name="Rectangle 1"/>
          <p:cNvSpPr/>
          <p:nvPr/>
        </p:nvSpPr>
        <p:spPr>
          <a:xfrm>
            <a:off x="1506583" y="3666309"/>
            <a:ext cx="1907177" cy="3831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3"/>
          </p:cNvCxnSpPr>
          <p:nvPr/>
        </p:nvCxnSpPr>
        <p:spPr>
          <a:xfrm>
            <a:off x="3413760" y="3857898"/>
            <a:ext cx="276061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4370" y="3849189"/>
            <a:ext cx="0" cy="531222"/>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71223" y="4476210"/>
            <a:ext cx="4214949" cy="205522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75006" y="4572003"/>
            <a:ext cx="3979817" cy="1815882"/>
          </a:xfrm>
          <a:prstGeom prst="rect">
            <a:avLst/>
          </a:prstGeom>
          <a:noFill/>
        </p:spPr>
        <p:txBody>
          <a:bodyPr wrap="square" rtlCol="0">
            <a:spAutoFit/>
          </a:bodyPr>
          <a:lstStyle/>
          <a:p>
            <a:r>
              <a:rPr lang="en-US" sz="1600" u="sng" dirty="0">
                <a:solidFill>
                  <a:srgbClr val="86C5F2"/>
                </a:solidFill>
                <a:latin typeface="Quicksand" panose="02000503000000000000" pitchFamily="2" charset="0"/>
              </a:rPr>
              <a:t>Rare</a:t>
            </a:r>
          </a:p>
          <a:p>
            <a:r>
              <a:rPr lang="en-US" sz="1600" dirty="0">
                <a:solidFill>
                  <a:schemeClr val="bg1"/>
                </a:solidFill>
                <a:latin typeface="Quicksand" panose="02000503000000000000" pitchFamily="2" charset="0"/>
              </a:rPr>
              <a:t>True informational advantages are usually illegal</a:t>
            </a:r>
          </a:p>
          <a:p>
            <a:endParaRPr lang="en-US" sz="1600" dirty="0">
              <a:solidFill>
                <a:schemeClr val="bg1"/>
              </a:solidFill>
              <a:latin typeface="Quicksand" panose="02000503000000000000" pitchFamily="2" charset="0"/>
            </a:endParaRPr>
          </a:p>
          <a:p>
            <a:r>
              <a:rPr lang="en-US" sz="1600" dirty="0">
                <a:solidFill>
                  <a:schemeClr val="bg1"/>
                </a:solidFill>
                <a:latin typeface="Quicksand" panose="02000503000000000000" pitchFamily="2" charset="0"/>
              </a:rPr>
              <a:t>More common in small market caps</a:t>
            </a:r>
          </a:p>
          <a:p>
            <a:endParaRPr lang="en-US" sz="1600" dirty="0">
              <a:solidFill>
                <a:schemeClr val="bg1"/>
              </a:solidFill>
              <a:latin typeface="Quicksand" panose="02000503000000000000" pitchFamily="2" charset="0"/>
            </a:endParaRPr>
          </a:p>
          <a:p>
            <a:r>
              <a:rPr lang="en-US" sz="1600" dirty="0">
                <a:solidFill>
                  <a:schemeClr val="bg1"/>
                </a:solidFill>
                <a:latin typeface="Quicksand" panose="02000503000000000000" pitchFamily="2" charset="0"/>
              </a:rPr>
              <a:t>Hard to repeat</a:t>
            </a:r>
          </a:p>
        </p:txBody>
      </p:sp>
    </p:spTree>
    <p:extLst>
      <p:ext uri="{BB962C8B-B14F-4D97-AF65-F5344CB8AC3E}">
        <p14:creationId xmlns:p14="http://schemas.microsoft.com/office/powerpoint/2010/main" val="224718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475" y="726935"/>
            <a:ext cx="6858000" cy="459900"/>
          </a:xfrm>
        </p:spPr>
        <p:txBody>
          <a:bodyPr/>
          <a:lstStyle/>
          <a:p>
            <a:r>
              <a:rPr lang="en-US" sz="2400" dirty="0"/>
              <a:t>What is an Investment Edge?</a:t>
            </a:r>
          </a:p>
        </p:txBody>
      </p:sp>
      <p:sp>
        <p:nvSpPr>
          <p:cNvPr id="5" name="Text Placeholder 4"/>
          <p:cNvSpPr>
            <a:spLocks noGrp="1"/>
          </p:cNvSpPr>
          <p:nvPr>
            <p:ph type="body" idx="1"/>
          </p:nvPr>
        </p:nvSpPr>
        <p:spPr>
          <a:xfrm>
            <a:off x="1165475" y="1774371"/>
            <a:ext cx="6858000" cy="4967700"/>
          </a:xfrm>
        </p:spPr>
        <p:txBody>
          <a:bodyPr/>
          <a:lstStyle/>
          <a:p>
            <a:pPr>
              <a:buNone/>
            </a:pPr>
            <a:r>
              <a:rPr lang="en-US" sz="2000" dirty="0"/>
              <a:t>My Definition:</a:t>
            </a:r>
          </a:p>
          <a:p>
            <a:pPr>
              <a:buNone/>
            </a:pPr>
            <a:r>
              <a:rPr lang="en-US" sz="2000" dirty="0"/>
              <a:t>	</a:t>
            </a:r>
            <a:r>
              <a:rPr lang="en-US" sz="2000" dirty="0">
                <a:solidFill>
                  <a:srgbClr val="FFFF00"/>
                </a:solidFill>
              </a:rPr>
              <a:t>Repeatable Sourcing of Variant Perception 	that Leads to Sustained Outperformance</a:t>
            </a:r>
          </a:p>
          <a:p>
            <a:pPr>
              <a:buNone/>
            </a:pPr>
            <a:endParaRPr lang="en-US" sz="2000" dirty="0">
              <a:solidFill>
                <a:srgbClr val="FFFF00"/>
              </a:solidFill>
            </a:endParaRPr>
          </a:p>
          <a:p>
            <a:pPr>
              <a:buNone/>
            </a:pPr>
            <a:r>
              <a:rPr lang="en-US" sz="2000" dirty="0">
                <a:solidFill>
                  <a:schemeClr val="bg1"/>
                </a:solidFill>
              </a:rPr>
              <a:t>Sources of Variant Perception:</a:t>
            </a:r>
          </a:p>
          <a:p>
            <a:pPr marL="342900" indent="-342900"/>
            <a:r>
              <a:rPr lang="en-US" sz="2000" dirty="0">
                <a:solidFill>
                  <a:schemeClr val="bg1"/>
                </a:solidFill>
              </a:rPr>
              <a:t>Informational</a:t>
            </a:r>
          </a:p>
          <a:p>
            <a:pPr marL="342900" indent="-342900"/>
            <a:r>
              <a:rPr lang="en-US" sz="2000" dirty="0">
                <a:solidFill>
                  <a:schemeClr val="bg1"/>
                </a:solidFill>
              </a:rPr>
              <a:t>Analytical</a:t>
            </a:r>
          </a:p>
          <a:p>
            <a:pPr marL="342900" indent="-342900"/>
            <a:r>
              <a:rPr lang="en-US" sz="2000" dirty="0">
                <a:solidFill>
                  <a:schemeClr val="bg1"/>
                </a:solidFill>
              </a:rPr>
              <a:t>Behavioral</a:t>
            </a:r>
          </a:p>
          <a:p>
            <a:pPr marL="342900" indent="-342900"/>
            <a:endParaRPr lang="en-US" sz="2000" dirty="0">
              <a:solidFill>
                <a:schemeClr val="bg1"/>
              </a:solidFill>
            </a:endParaRPr>
          </a:p>
        </p:txBody>
      </p:sp>
      <p:sp>
        <p:nvSpPr>
          <p:cNvPr id="2" name="Rectangle 1"/>
          <p:cNvSpPr/>
          <p:nvPr/>
        </p:nvSpPr>
        <p:spPr>
          <a:xfrm>
            <a:off x="1506583" y="4058193"/>
            <a:ext cx="1907177" cy="3831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2" idx="3"/>
          </p:cNvCxnSpPr>
          <p:nvPr/>
        </p:nvCxnSpPr>
        <p:spPr>
          <a:xfrm>
            <a:off x="3413760" y="4249782"/>
            <a:ext cx="276061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4370" y="4249782"/>
            <a:ext cx="0" cy="130629"/>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71223" y="4476210"/>
            <a:ext cx="4214949" cy="205522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75006" y="4572003"/>
            <a:ext cx="3979817" cy="1815882"/>
          </a:xfrm>
          <a:prstGeom prst="rect">
            <a:avLst/>
          </a:prstGeom>
          <a:noFill/>
        </p:spPr>
        <p:txBody>
          <a:bodyPr wrap="square" rtlCol="0">
            <a:spAutoFit/>
          </a:bodyPr>
          <a:lstStyle/>
          <a:p>
            <a:r>
              <a:rPr lang="en-US" sz="1600" u="sng" dirty="0">
                <a:solidFill>
                  <a:srgbClr val="86C5F2"/>
                </a:solidFill>
                <a:latin typeface="Quicksand" panose="02000503000000000000" pitchFamily="2" charset="0"/>
              </a:rPr>
              <a:t>More Common</a:t>
            </a:r>
          </a:p>
          <a:p>
            <a:r>
              <a:rPr lang="en-US" sz="1600" dirty="0">
                <a:solidFill>
                  <a:schemeClr val="bg1"/>
                </a:solidFill>
                <a:latin typeface="Quicksand" panose="02000503000000000000" pitchFamily="2" charset="0"/>
              </a:rPr>
              <a:t>Analyzing public information differently than other investors</a:t>
            </a:r>
          </a:p>
          <a:p>
            <a:endParaRPr lang="en-US" sz="1600" dirty="0">
              <a:solidFill>
                <a:schemeClr val="bg1"/>
              </a:solidFill>
              <a:latin typeface="Quicksand" panose="02000503000000000000" pitchFamily="2" charset="0"/>
            </a:endParaRPr>
          </a:p>
          <a:p>
            <a:r>
              <a:rPr lang="en-US" sz="1600" dirty="0">
                <a:solidFill>
                  <a:schemeClr val="bg1"/>
                </a:solidFill>
                <a:latin typeface="Quicksand" panose="02000503000000000000" pitchFamily="2" charset="0"/>
              </a:rPr>
              <a:t>May be quantitative or qualitative</a:t>
            </a:r>
          </a:p>
          <a:p>
            <a:endParaRPr lang="en-US" sz="1600" dirty="0">
              <a:solidFill>
                <a:schemeClr val="bg1"/>
              </a:solidFill>
              <a:latin typeface="Quicksand" panose="02000503000000000000" pitchFamily="2" charset="0"/>
            </a:endParaRPr>
          </a:p>
          <a:p>
            <a:r>
              <a:rPr lang="en-US" sz="1600" dirty="0">
                <a:solidFill>
                  <a:schemeClr val="bg1"/>
                </a:solidFill>
                <a:latin typeface="Quicksand" panose="02000503000000000000" pitchFamily="2" charset="0"/>
              </a:rPr>
              <a:t>Can be a repeatable edge</a:t>
            </a:r>
          </a:p>
        </p:txBody>
      </p:sp>
    </p:spTree>
    <p:extLst>
      <p:ext uri="{BB962C8B-B14F-4D97-AF65-F5344CB8AC3E}">
        <p14:creationId xmlns:p14="http://schemas.microsoft.com/office/powerpoint/2010/main" val="248630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530175" y="3077050"/>
            <a:ext cx="6767100" cy="709799"/>
          </a:xfrm>
          <a:prstGeom prst="rect">
            <a:avLst/>
          </a:prstGeom>
        </p:spPr>
        <p:txBody>
          <a:bodyPr lIns="91425" tIns="91425" rIns="91425" bIns="91425" anchor="ctr" anchorCtr="0">
            <a:noAutofit/>
          </a:bodyPr>
          <a:lstStyle/>
          <a:p>
            <a:pPr lvl="0" rtl="0">
              <a:spcBef>
                <a:spcPts val="0"/>
              </a:spcBef>
              <a:buNone/>
            </a:pPr>
            <a:r>
              <a:rPr lang="en" dirty="0"/>
              <a:t>My Story</a:t>
            </a:r>
          </a:p>
        </p:txBody>
      </p:sp>
      <p:sp>
        <p:nvSpPr>
          <p:cNvPr id="85" name="Shape 85"/>
          <p:cNvSpPr txBox="1"/>
          <p:nvPr/>
        </p:nvSpPr>
        <p:spPr>
          <a:xfrm>
            <a:off x="502600" y="3039900"/>
            <a:ext cx="802500" cy="786300"/>
          </a:xfrm>
          <a:prstGeom prst="rect">
            <a:avLst/>
          </a:prstGeom>
          <a:noFill/>
          <a:ln>
            <a:noFill/>
          </a:ln>
        </p:spPr>
        <p:txBody>
          <a:bodyPr lIns="91425" tIns="91425" rIns="91425" bIns="91425" anchor="ctr" anchorCtr="0">
            <a:noAutofit/>
          </a:bodyPr>
          <a:lstStyle/>
          <a:p>
            <a:pPr lvl="0" algn="ctr">
              <a:spcBef>
                <a:spcPts val="0"/>
              </a:spcBef>
              <a:buNone/>
            </a:pPr>
            <a:endParaRPr lang="en" sz="3000" dirty="0">
              <a:solidFill>
                <a:srgbClr val="2E3037"/>
              </a:solidFill>
              <a:latin typeface="Quicksand"/>
              <a:ea typeface="Quicksand"/>
              <a:cs typeface="Quicksand"/>
              <a:sym typeface="Quicksand"/>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5475" y="726935"/>
            <a:ext cx="6858000" cy="459900"/>
          </a:xfrm>
        </p:spPr>
        <p:txBody>
          <a:bodyPr/>
          <a:lstStyle/>
          <a:p>
            <a:r>
              <a:rPr lang="en-US" sz="2400" dirty="0"/>
              <a:t>What is an Investment Edge?</a:t>
            </a:r>
          </a:p>
        </p:txBody>
      </p:sp>
      <p:sp>
        <p:nvSpPr>
          <p:cNvPr id="5" name="Text Placeholder 4"/>
          <p:cNvSpPr>
            <a:spLocks noGrp="1"/>
          </p:cNvSpPr>
          <p:nvPr>
            <p:ph type="body" idx="1"/>
          </p:nvPr>
        </p:nvSpPr>
        <p:spPr>
          <a:xfrm>
            <a:off x="1165475" y="1774371"/>
            <a:ext cx="6858000" cy="4967700"/>
          </a:xfrm>
        </p:spPr>
        <p:txBody>
          <a:bodyPr/>
          <a:lstStyle/>
          <a:p>
            <a:pPr>
              <a:buNone/>
            </a:pPr>
            <a:r>
              <a:rPr lang="en-US" sz="2000" dirty="0"/>
              <a:t>My Definition:</a:t>
            </a:r>
          </a:p>
          <a:p>
            <a:pPr>
              <a:buNone/>
            </a:pPr>
            <a:r>
              <a:rPr lang="en-US" sz="2000" dirty="0"/>
              <a:t>	</a:t>
            </a:r>
            <a:r>
              <a:rPr lang="en-US" sz="2000" dirty="0">
                <a:solidFill>
                  <a:srgbClr val="FFFF00"/>
                </a:solidFill>
              </a:rPr>
              <a:t>Repeatable Sourcing of Variant Perception 	that Leads to Sustained Outperformance</a:t>
            </a:r>
          </a:p>
          <a:p>
            <a:pPr>
              <a:buNone/>
            </a:pPr>
            <a:endParaRPr lang="en-US" sz="2000" dirty="0">
              <a:solidFill>
                <a:srgbClr val="FFFF00"/>
              </a:solidFill>
            </a:endParaRPr>
          </a:p>
          <a:p>
            <a:pPr>
              <a:buNone/>
            </a:pPr>
            <a:r>
              <a:rPr lang="en-US" sz="2000" dirty="0">
                <a:solidFill>
                  <a:schemeClr val="bg1"/>
                </a:solidFill>
              </a:rPr>
              <a:t>Sources of Variant Perception:</a:t>
            </a:r>
          </a:p>
          <a:p>
            <a:pPr marL="342900" indent="-342900"/>
            <a:r>
              <a:rPr lang="en-US" sz="2000" dirty="0">
                <a:solidFill>
                  <a:schemeClr val="bg1"/>
                </a:solidFill>
              </a:rPr>
              <a:t>Informational</a:t>
            </a:r>
          </a:p>
          <a:p>
            <a:pPr marL="342900" indent="-342900"/>
            <a:r>
              <a:rPr lang="en-US" sz="2000" dirty="0">
                <a:solidFill>
                  <a:schemeClr val="bg1"/>
                </a:solidFill>
              </a:rPr>
              <a:t>Analytical</a:t>
            </a:r>
          </a:p>
          <a:p>
            <a:pPr marL="342900" indent="-342900"/>
            <a:r>
              <a:rPr lang="en-US" sz="2000" dirty="0">
                <a:solidFill>
                  <a:schemeClr val="bg1"/>
                </a:solidFill>
              </a:rPr>
              <a:t>Behavioral</a:t>
            </a:r>
          </a:p>
          <a:p>
            <a:pPr marL="342900" indent="-342900"/>
            <a:endParaRPr lang="en-US" sz="2000" dirty="0">
              <a:solidFill>
                <a:schemeClr val="bg1"/>
              </a:solidFill>
            </a:endParaRPr>
          </a:p>
        </p:txBody>
      </p:sp>
      <p:sp>
        <p:nvSpPr>
          <p:cNvPr id="2" name="Rectangle 1"/>
          <p:cNvSpPr/>
          <p:nvPr/>
        </p:nvSpPr>
        <p:spPr>
          <a:xfrm>
            <a:off x="1506583" y="4432666"/>
            <a:ext cx="1907177" cy="38317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1223" y="4476210"/>
            <a:ext cx="4214949" cy="205522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75006" y="4572003"/>
            <a:ext cx="3979817" cy="1815882"/>
          </a:xfrm>
          <a:prstGeom prst="rect">
            <a:avLst/>
          </a:prstGeom>
          <a:noFill/>
        </p:spPr>
        <p:txBody>
          <a:bodyPr wrap="square" rtlCol="0">
            <a:spAutoFit/>
          </a:bodyPr>
          <a:lstStyle/>
          <a:p>
            <a:r>
              <a:rPr lang="en-US" sz="1600" u="sng" dirty="0">
                <a:solidFill>
                  <a:srgbClr val="86C5F2"/>
                </a:solidFill>
                <a:latin typeface="Quicksand" panose="02000503000000000000" pitchFamily="2" charset="0"/>
              </a:rPr>
              <a:t>Very Common</a:t>
            </a:r>
          </a:p>
          <a:p>
            <a:r>
              <a:rPr lang="en-US" sz="1600" dirty="0">
                <a:solidFill>
                  <a:schemeClr val="bg1"/>
                </a:solidFill>
                <a:latin typeface="Quicksand" panose="02000503000000000000" pitchFamily="2" charset="0"/>
              </a:rPr>
              <a:t>Markets overreact</a:t>
            </a:r>
          </a:p>
          <a:p>
            <a:r>
              <a:rPr lang="en-US" sz="1600" dirty="0">
                <a:solidFill>
                  <a:schemeClr val="bg1"/>
                </a:solidFill>
                <a:latin typeface="Quicksand" panose="02000503000000000000" pitchFamily="2" charset="0"/>
              </a:rPr>
              <a:t>Investors are overconfident</a:t>
            </a:r>
          </a:p>
          <a:p>
            <a:r>
              <a:rPr lang="en-US" sz="1600" dirty="0">
                <a:solidFill>
                  <a:schemeClr val="bg1"/>
                </a:solidFill>
                <a:latin typeface="Quicksand" panose="02000503000000000000" pitchFamily="2" charset="0"/>
              </a:rPr>
              <a:t>Loss avoidance trumps rationality</a:t>
            </a:r>
          </a:p>
          <a:p>
            <a:r>
              <a:rPr lang="en-US" sz="1600" dirty="0">
                <a:solidFill>
                  <a:schemeClr val="bg1"/>
                </a:solidFill>
                <a:latin typeface="Quicksand" panose="02000503000000000000" pitchFamily="2" charset="0"/>
              </a:rPr>
              <a:t>Decisions are made on anchor prices</a:t>
            </a:r>
          </a:p>
          <a:p>
            <a:endParaRPr lang="en-US" sz="1600" dirty="0">
              <a:solidFill>
                <a:schemeClr val="bg1"/>
              </a:solidFill>
              <a:latin typeface="Quicksand" panose="02000503000000000000" pitchFamily="2" charset="0"/>
            </a:endParaRPr>
          </a:p>
          <a:p>
            <a:r>
              <a:rPr lang="en-US" sz="1600" dirty="0">
                <a:solidFill>
                  <a:schemeClr val="bg1"/>
                </a:solidFill>
                <a:latin typeface="Quicksand" panose="02000503000000000000" pitchFamily="2" charset="0"/>
              </a:rPr>
              <a:t>Hard to implement in practice</a:t>
            </a:r>
          </a:p>
        </p:txBody>
      </p:sp>
      <p:cxnSp>
        <p:nvCxnSpPr>
          <p:cNvPr id="8" name="Straight Arrow Connector 7"/>
          <p:cNvCxnSpPr/>
          <p:nvPr/>
        </p:nvCxnSpPr>
        <p:spPr>
          <a:xfrm>
            <a:off x="3413760" y="4632966"/>
            <a:ext cx="474618"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19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709518"/>
            <a:ext cx="7290548" cy="459900"/>
          </a:xfrm>
        </p:spPr>
        <p:txBody>
          <a:bodyPr/>
          <a:lstStyle/>
          <a:p>
            <a:r>
              <a:rPr lang="en-US" sz="2400" dirty="0"/>
              <a:t>Two Pillars of a Successful Investment Process</a:t>
            </a:r>
          </a:p>
        </p:txBody>
      </p:sp>
      <p:sp>
        <p:nvSpPr>
          <p:cNvPr id="3" name="Text Placeholder 2"/>
          <p:cNvSpPr>
            <a:spLocks noGrp="1"/>
          </p:cNvSpPr>
          <p:nvPr>
            <p:ph type="body" idx="1"/>
          </p:nvPr>
        </p:nvSpPr>
        <p:spPr>
          <a:xfrm>
            <a:off x="1165475" y="1739537"/>
            <a:ext cx="3014639" cy="4967700"/>
          </a:xfrm>
        </p:spPr>
        <p:txBody>
          <a:bodyPr/>
          <a:lstStyle/>
          <a:p>
            <a:pPr>
              <a:buNone/>
            </a:pPr>
            <a:r>
              <a:rPr lang="en-US" sz="2400" dirty="0"/>
              <a:t>Building a differentiated investment process that is hard to replicate</a:t>
            </a:r>
          </a:p>
          <a:p>
            <a:pPr>
              <a:buNone/>
            </a:pPr>
            <a:endParaRPr lang="en-US" sz="2400" dirty="0"/>
          </a:p>
          <a:p>
            <a:pPr>
              <a:buNone/>
            </a:pPr>
            <a:endParaRPr lang="en-US" sz="2400" dirty="0"/>
          </a:p>
          <a:p>
            <a:pPr>
              <a:buNone/>
            </a:pPr>
            <a:endParaRPr lang="en-US" sz="2400" dirty="0"/>
          </a:p>
          <a:p>
            <a:pPr>
              <a:buNone/>
            </a:pPr>
            <a:r>
              <a:rPr lang="en-US" sz="2400" b="1" dirty="0">
                <a:solidFill>
                  <a:srgbClr val="FFFF00"/>
                </a:solidFill>
              </a:rPr>
              <a:t>	</a:t>
            </a:r>
          </a:p>
        </p:txBody>
      </p:sp>
      <p:sp>
        <p:nvSpPr>
          <p:cNvPr id="4" name="Text Placeholder 3"/>
          <p:cNvSpPr>
            <a:spLocks noGrp="1"/>
          </p:cNvSpPr>
          <p:nvPr>
            <p:ph type="body" idx="2"/>
          </p:nvPr>
        </p:nvSpPr>
        <p:spPr>
          <a:xfrm>
            <a:off x="4716575" y="1739537"/>
            <a:ext cx="3306900" cy="4967700"/>
          </a:xfrm>
        </p:spPr>
        <p:txBody>
          <a:bodyPr/>
          <a:lstStyle/>
          <a:p>
            <a:pPr>
              <a:buNone/>
            </a:pPr>
            <a:r>
              <a:rPr lang="en-US" sz="2400" dirty="0"/>
              <a:t>Creating repeatable sources of variant perception that should lead to outperformance</a:t>
            </a:r>
          </a:p>
          <a:p>
            <a:pPr>
              <a:buNone/>
            </a:pPr>
            <a:endParaRPr lang="en-US" sz="2400" dirty="0"/>
          </a:p>
          <a:p>
            <a:pPr>
              <a:buNone/>
            </a:pPr>
            <a:endParaRPr lang="en-US" sz="2400" dirty="0"/>
          </a:p>
          <a:p>
            <a:pPr>
              <a:buNone/>
            </a:pPr>
            <a:endParaRPr lang="en-US" sz="2400" dirty="0"/>
          </a:p>
          <a:p>
            <a:pPr>
              <a:buNone/>
            </a:pPr>
            <a:r>
              <a:rPr lang="en-US" sz="2400" b="1" dirty="0">
                <a:solidFill>
                  <a:srgbClr val="FFFF00"/>
                </a:solidFill>
              </a:rPr>
              <a:t>	</a:t>
            </a:r>
            <a:endParaRPr lang="en-US" dirty="0"/>
          </a:p>
        </p:txBody>
      </p:sp>
    </p:spTree>
    <p:extLst>
      <p:ext uri="{BB962C8B-B14F-4D97-AF65-F5344CB8AC3E}">
        <p14:creationId xmlns:p14="http://schemas.microsoft.com/office/powerpoint/2010/main" val="112395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709518"/>
            <a:ext cx="7290548" cy="459900"/>
          </a:xfrm>
        </p:spPr>
        <p:txBody>
          <a:bodyPr/>
          <a:lstStyle/>
          <a:p>
            <a:r>
              <a:rPr lang="en-US" sz="2400" dirty="0"/>
              <a:t>Two Pillars of a Successful Investment Process</a:t>
            </a:r>
          </a:p>
        </p:txBody>
      </p:sp>
      <p:sp>
        <p:nvSpPr>
          <p:cNvPr id="3" name="Text Placeholder 2"/>
          <p:cNvSpPr>
            <a:spLocks noGrp="1"/>
          </p:cNvSpPr>
          <p:nvPr>
            <p:ph type="body" idx="1"/>
          </p:nvPr>
        </p:nvSpPr>
        <p:spPr>
          <a:xfrm>
            <a:off x="1165475" y="1739537"/>
            <a:ext cx="3014639" cy="4967700"/>
          </a:xfrm>
        </p:spPr>
        <p:txBody>
          <a:bodyPr/>
          <a:lstStyle/>
          <a:p>
            <a:pPr>
              <a:buNone/>
            </a:pPr>
            <a:r>
              <a:rPr lang="en-US" sz="2400" dirty="0"/>
              <a:t>Building a differentiated investment process that is hard to replicate</a:t>
            </a:r>
          </a:p>
          <a:p>
            <a:pPr>
              <a:buNone/>
            </a:pPr>
            <a:endParaRPr lang="en-US" sz="2400" dirty="0"/>
          </a:p>
          <a:p>
            <a:pPr>
              <a:buNone/>
            </a:pPr>
            <a:endParaRPr lang="en-US" sz="2400" dirty="0"/>
          </a:p>
          <a:p>
            <a:pPr>
              <a:buNone/>
            </a:pPr>
            <a:endParaRPr lang="en-US" sz="2400" dirty="0"/>
          </a:p>
          <a:p>
            <a:pPr>
              <a:buNone/>
            </a:pPr>
            <a:r>
              <a:rPr lang="en-US" sz="2400" b="1" dirty="0">
                <a:solidFill>
                  <a:srgbClr val="FFFF00"/>
                </a:solidFill>
              </a:rPr>
              <a:t>	MOAT</a:t>
            </a:r>
          </a:p>
        </p:txBody>
      </p:sp>
      <p:sp>
        <p:nvSpPr>
          <p:cNvPr id="4" name="Text Placeholder 3"/>
          <p:cNvSpPr>
            <a:spLocks noGrp="1"/>
          </p:cNvSpPr>
          <p:nvPr>
            <p:ph type="body" idx="2"/>
          </p:nvPr>
        </p:nvSpPr>
        <p:spPr>
          <a:xfrm>
            <a:off x="4716575" y="1739537"/>
            <a:ext cx="3306900" cy="4967700"/>
          </a:xfrm>
        </p:spPr>
        <p:txBody>
          <a:bodyPr/>
          <a:lstStyle/>
          <a:p>
            <a:pPr>
              <a:buNone/>
            </a:pPr>
            <a:r>
              <a:rPr lang="en-US" sz="2400" dirty="0"/>
              <a:t>Creating repeatable sources of variant perception that should lead to outperformance</a:t>
            </a:r>
          </a:p>
          <a:p>
            <a:pPr>
              <a:buNone/>
            </a:pPr>
            <a:endParaRPr lang="en-US" sz="2400" dirty="0"/>
          </a:p>
          <a:p>
            <a:pPr>
              <a:buNone/>
            </a:pPr>
            <a:endParaRPr lang="en-US" sz="2400" dirty="0"/>
          </a:p>
          <a:p>
            <a:pPr>
              <a:buNone/>
            </a:pPr>
            <a:endParaRPr lang="en-US" sz="2400" dirty="0"/>
          </a:p>
          <a:p>
            <a:pPr>
              <a:buNone/>
            </a:pPr>
            <a:r>
              <a:rPr lang="en-US" sz="2400" b="1" dirty="0">
                <a:solidFill>
                  <a:srgbClr val="FFFF00"/>
                </a:solidFill>
              </a:rPr>
              <a:t>	EDGE</a:t>
            </a:r>
          </a:p>
          <a:p>
            <a:endParaRPr lang="en-US" dirty="0"/>
          </a:p>
        </p:txBody>
      </p:sp>
    </p:spTree>
    <p:extLst>
      <p:ext uri="{BB962C8B-B14F-4D97-AF65-F5344CB8AC3E}">
        <p14:creationId xmlns:p14="http://schemas.microsoft.com/office/powerpoint/2010/main" val="2848219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idx="4294967295"/>
          </p:nvPr>
        </p:nvSpPr>
        <p:spPr>
          <a:xfrm>
            <a:off x="1336100" y="1679850"/>
            <a:ext cx="7337699" cy="1546500"/>
          </a:xfrm>
          <a:prstGeom prst="rect">
            <a:avLst/>
          </a:prstGeom>
        </p:spPr>
        <p:txBody>
          <a:bodyPr lIns="91425" tIns="91425" rIns="91425" bIns="91425" anchor="b" anchorCtr="0">
            <a:noAutofit/>
          </a:bodyPr>
          <a:lstStyle/>
          <a:p>
            <a:pPr lvl="0" rtl="0">
              <a:spcBef>
                <a:spcPts val="0"/>
              </a:spcBef>
              <a:buNone/>
            </a:pPr>
            <a:r>
              <a:rPr lang="en" sz="2200" b="1">
                <a:solidFill>
                  <a:srgbClr val="2E3037"/>
                </a:solidFill>
              </a:rPr>
              <a:t>Thanks!</a:t>
            </a:r>
          </a:p>
        </p:txBody>
      </p:sp>
      <p:sp>
        <p:nvSpPr>
          <p:cNvPr id="289" name="Shape 289"/>
          <p:cNvSpPr txBox="1">
            <a:spLocks noGrp="1"/>
          </p:cNvSpPr>
          <p:nvPr>
            <p:ph type="subTitle" idx="4294967295"/>
          </p:nvPr>
        </p:nvSpPr>
        <p:spPr>
          <a:xfrm>
            <a:off x="1336100" y="3022650"/>
            <a:ext cx="7337699" cy="812700"/>
          </a:xfrm>
          <a:prstGeom prst="rect">
            <a:avLst/>
          </a:prstGeom>
        </p:spPr>
        <p:txBody>
          <a:bodyPr lIns="91425" tIns="91425" rIns="91425" bIns="91425" anchor="ctr" anchorCtr="0">
            <a:noAutofit/>
          </a:bodyPr>
          <a:lstStyle/>
          <a:p>
            <a:pPr lvl="0" rtl="0">
              <a:spcBef>
                <a:spcPts val="0"/>
              </a:spcBef>
              <a:buNone/>
            </a:pPr>
            <a:r>
              <a:rPr lang="en" sz="3600" b="1">
                <a:solidFill>
                  <a:srgbClr val="F3F3F3"/>
                </a:solidFill>
              </a:rPr>
              <a:t>ANY QUESTIONS?</a:t>
            </a:r>
          </a:p>
        </p:txBody>
      </p:sp>
      <p:sp>
        <p:nvSpPr>
          <p:cNvPr id="290" name="Shape 290"/>
          <p:cNvSpPr txBox="1">
            <a:spLocks noGrp="1"/>
          </p:cNvSpPr>
          <p:nvPr>
            <p:ph type="body" idx="4294967295"/>
          </p:nvPr>
        </p:nvSpPr>
        <p:spPr>
          <a:xfrm>
            <a:off x="1336100" y="3797025"/>
            <a:ext cx="7337699" cy="1134900"/>
          </a:xfrm>
          <a:prstGeom prst="rect">
            <a:avLst/>
          </a:prstGeom>
        </p:spPr>
        <p:txBody>
          <a:bodyPr lIns="91425" tIns="91425" rIns="91425" bIns="91425" anchor="t" anchorCtr="0">
            <a:noAutofit/>
          </a:bodyPr>
          <a:lstStyle/>
          <a:p>
            <a:pPr lvl="0" rtl="0">
              <a:spcBef>
                <a:spcPts val="0"/>
              </a:spcBef>
              <a:buNone/>
            </a:pPr>
            <a:r>
              <a:rPr lang="en" sz="2200" dirty="0">
                <a:solidFill>
                  <a:srgbClr val="F3F3F3"/>
                </a:solidFill>
              </a:rPr>
              <a:t>You can </a:t>
            </a:r>
            <a:r>
              <a:rPr lang="en" sz="2200" dirty="0"/>
              <a:t>reach</a:t>
            </a:r>
            <a:r>
              <a:rPr lang="en" sz="2200" dirty="0">
                <a:solidFill>
                  <a:srgbClr val="F3F3F3"/>
                </a:solidFill>
              </a:rPr>
              <a:t> me at</a:t>
            </a:r>
          </a:p>
          <a:p>
            <a:pPr lvl="0" rtl="0">
              <a:spcBef>
                <a:spcPts val="0"/>
              </a:spcBef>
              <a:buNone/>
            </a:pPr>
            <a:r>
              <a:rPr lang="en" sz="2200" dirty="0">
                <a:solidFill>
                  <a:srgbClr val="F3F3F3"/>
                </a:solidFill>
              </a:rPr>
              <a:t>bbares@barescapital.com</a:t>
            </a:r>
          </a:p>
        </p:txBody>
      </p:sp>
    </p:spTree>
    <p:extLst>
      <p:ext uri="{BB962C8B-B14F-4D97-AF65-F5344CB8AC3E}">
        <p14:creationId xmlns:p14="http://schemas.microsoft.com/office/powerpoint/2010/main" val="3796975708"/>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idx="4294967295"/>
          </p:nvPr>
        </p:nvSpPr>
        <p:spPr>
          <a:xfrm>
            <a:off x="1284950" y="940200"/>
            <a:ext cx="7097100" cy="1193399"/>
          </a:xfrm>
          <a:prstGeom prst="rect">
            <a:avLst/>
          </a:prstGeom>
        </p:spPr>
        <p:txBody>
          <a:bodyPr lIns="91425" tIns="91425" rIns="91425" bIns="91425" anchor="b" anchorCtr="0">
            <a:noAutofit/>
          </a:bodyPr>
          <a:lstStyle/>
          <a:p>
            <a:pPr lvl="0" algn="l" rtl="0">
              <a:spcBef>
                <a:spcPts val="0"/>
              </a:spcBef>
              <a:buNone/>
            </a:pPr>
            <a:r>
              <a:rPr lang="en" sz="3600" dirty="0">
                <a:solidFill>
                  <a:srgbClr val="86C5F2"/>
                </a:solidFill>
              </a:rPr>
              <a:t>U. Nebraska Grad</a:t>
            </a:r>
          </a:p>
        </p:txBody>
      </p:sp>
      <p:sp>
        <p:nvSpPr>
          <p:cNvPr id="191" name="Shape 191"/>
          <p:cNvSpPr txBox="1">
            <a:spLocks noGrp="1"/>
          </p:cNvSpPr>
          <p:nvPr>
            <p:ph type="subTitle" idx="4294967295"/>
          </p:nvPr>
        </p:nvSpPr>
        <p:spPr>
          <a:xfrm>
            <a:off x="1284950" y="1957946"/>
            <a:ext cx="7097100" cy="617699"/>
          </a:xfrm>
          <a:prstGeom prst="rect">
            <a:avLst/>
          </a:prstGeom>
        </p:spPr>
        <p:txBody>
          <a:bodyPr lIns="91425" tIns="91425" rIns="91425" bIns="91425" anchor="t" anchorCtr="0">
            <a:noAutofit/>
          </a:bodyPr>
          <a:lstStyle/>
          <a:p>
            <a:pPr lvl="0" algn="l" rtl="0">
              <a:spcBef>
                <a:spcPts val="0"/>
              </a:spcBef>
              <a:buNone/>
            </a:pPr>
            <a:r>
              <a:rPr lang="en" sz="2400" dirty="0"/>
              <a:t>Math 1995 (Lincoln, NE)</a:t>
            </a:r>
          </a:p>
        </p:txBody>
      </p:sp>
      <p:sp>
        <p:nvSpPr>
          <p:cNvPr id="192" name="Shape 192"/>
          <p:cNvSpPr txBox="1">
            <a:spLocks noGrp="1"/>
          </p:cNvSpPr>
          <p:nvPr>
            <p:ph type="ctrTitle" idx="4294967295"/>
          </p:nvPr>
        </p:nvSpPr>
        <p:spPr>
          <a:xfrm>
            <a:off x="1284950" y="4445403"/>
            <a:ext cx="7097100" cy="1193399"/>
          </a:xfrm>
          <a:prstGeom prst="rect">
            <a:avLst/>
          </a:prstGeom>
        </p:spPr>
        <p:txBody>
          <a:bodyPr lIns="91425" tIns="91425" rIns="91425" bIns="91425" anchor="b" anchorCtr="0">
            <a:noAutofit/>
          </a:bodyPr>
          <a:lstStyle/>
          <a:p>
            <a:pPr lvl="0" algn="l" rtl="0">
              <a:spcBef>
                <a:spcPts val="0"/>
              </a:spcBef>
              <a:buNone/>
            </a:pPr>
            <a:r>
              <a:rPr lang="en" sz="3600" dirty="0">
                <a:solidFill>
                  <a:srgbClr val="86C5F2"/>
                </a:solidFill>
              </a:rPr>
              <a:t>Bares Capital</a:t>
            </a:r>
          </a:p>
        </p:txBody>
      </p:sp>
      <p:sp>
        <p:nvSpPr>
          <p:cNvPr id="193" name="Shape 193"/>
          <p:cNvSpPr txBox="1">
            <a:spLocks noGrp="1"/>
          </p:cNvSpPr>
          <p:nvPr>
            <p:ph type="subTitle" idx="4294967295"/>
          </p:nvPr>
        </p:nvSpPr>
        <p:spPr>
          <a:xfrm>
            <a:off x="1284950" y="5463150"/>
            <a:ext cx="7097100" cy="617699"/>
          </a:xfrm>
          <a:prstGeom prst="rect">
            <a:avLst/>
          </a:prstGeom>
        </p:spPr>
        <p:txBody>
          <a:bodyPr lIns="91425" tIns="91425" rIns="91425" bIns="91425" anchor="t" anchorCtr="0">
            <a:noAutofit/>
          </a:bodyPr>
          <a:lstStyle/>
          <a:p>
            <a:pPr lvl="0" algn="l" rtl="0">
              <a:spcBef>
                <a:spcPts val="0"/>
              </a:spcBef>
              <a:buNone/>
            </a:pPr>
            <a:r>
              <a:rPr lang="en" sz="2400" dirty="0"/>
              <a:t>2000-Present (Austin, TX)</a:t>
            </a:r>
          </a:p>
        </p:txBody>
      </p:sp>
      <p:sp>
        <p:nvSpPr>
          <p:cNvPr id="194" name="Shape 194"/>
          <p:cNvSpPr txBox="1">
            <a:spLocks noGrp="1"/>
          </p:cNvSpPr>
          <p:nvPr>
            <p:ph type="ctrTitle" idx="4294967295"/>
          </p:nvPr>
        </p:nvSpPr>
        <p:spPr>
          <a:xfrm>
            <a:off x="1284950" y="2692801"/>
            <a:ext cx="7097100" cy="1193399"/>
          </a:xfrm>
          <a:prstGeom prst="rect">
            <a:avLst/>
          </a:prstGeom>
        </p:spPr>
        <p:txBody>
          <a:bodyPr lIns="91425" tIns="91425" rIns="91425" bIns="91425" anchor="b" anchorCtr="0">
            <a:noAutofit/>
          </a:bodyPr>
          <a:lstStyle/>
          <a:p>
            <a:pPr lvl="0" algn="l" rtl="0">
              <a:spcBef>
                <a:spcPts val="0"/>
              </a:spcBef>
              <a:buNone/>
            </a:pPr>
            <a:r>
              <a:rPr lang="en" sz="3600" dirty="0">
                <a:solidFill>
                  <a:srgbClr val="86C5F2"/>
                </a:solidFill>
              </a:rPr>
              <a:t>Boutique Small-Cap Manager</a:t>
            </a:r>
          </a:p>
        </p:txBody>
      </p:sp>
      <p:sp>
        <p:nvSpPr>
          <p:cNvPr id="195" name="Shape 195"/>
          <p:cNvSpPr txBox="1">
            <a:spLocks noGrp="1"/>
          </p:cNvSpPr>
          <p:nvPr>
            <p:ph type="subTitle" idx="4294967295"/>
          </p:nvPr>
        </p:nvSpPr>
        <p:spPr>
          <a:xfrm>
            <a:off x="1284950" y="3710548"/>
            <a:ext cx="7097100" cy="617699"/>
          </a:xfrm>
          <a:prstGeom prst="rect">
            <a:avLst/>
          </a:prstGeom>
        </p:spPr>
        <p:txBody>
          <a:bodyPr lIns="91425" tIns="91425" rIns="91425" bIns="91425" anchor="t" anchorCtr="0">
            <a:noAutofit/>
          </a:bodyPr>
          <a:lstStyle/>
          <a:p>
            <a:pPr lvl="0" algn="l" rtl="0">
              <a:spcBef>
                <a:spcPts val="0"/>
              </a:spcBef>
              <a:buNone/>
            </a:pPr>
            <a:r>
              <a:rPr lang="en" sz="2400" dirty="0"/>
              <a:t>1997-2000 (Austin, TX)</a:t>
            </a:r>
          </a:p>
        </p:txBody>
      </p:sp>
      <p:sp>
        <p:nvSpPr>
          <p:cNvPr id="196" name="Shape 196"/>
          <p:cNvSpPr/>
          <p:nvPr/>
        </p:nvSpPr>
        <p:spPr>
          <a:xfrm>
            <a:off x="808650" y="5091712"/>
            <a:ext cx="190200" cy="1902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p:nvPr/>
        </p:nvSpPr>
        <p:spPr>
          <a:xfrm>
            <a:off x="808650" y="1576087"/>
            <a:ext cx="190200" cy="1902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a:blip r:embed="rId3">
            <a:extLst>
              <a:ext uri="{28A0092B-C50C-407E-A947-70E740481C1C}">
                <a14:useLocalDpi xmlns:a14="http://schemas.microsoft.com/office/drawing/2010/main" val="0"/>
              </a:ext>
            </a:extLst>
          </a:blip>
          <a:stretch>
            <a:fillRect/>
          </a:stretch>
        </p:blipFill>
        <p:spPr>
          <a:xfrm>
            <a:off x="2212111" y="1366308"/>
            <a:ext cx="4764727" cy="4622482"/>
          </a:xfrm>
          <a:prstGeom prst="ellipse">
            <a:avLst/>
          </a:prstGeom>
          <a:noFill/>
          <a:ln w="28575" cap="flat" cmpd="sng">
            <a:solidFill>
              <a:srgbClr val="2E3037"/>
            </a:solidFill>
            <a:prstDash val="solid"/>
            <a:round/>
            <a:headEnd type="none" w="med" len="med"/>
            <a:tailEnd type="none" w="med" len="med"/>
          </a:ln>
        </p:spPr>
      </p:pic>
      <p:sp>
        <p:nvSpPr>
          <p:cNvPr id="129" name="Shape 129"/>
          <p:cNvSpPr txBox="1">
            <a:spLocks noGrp="1"/>
          </p:cNvSpPr>
          <p:nvPr>
            <p:ph type="title"/>
          </p:nvPr>
        </p:nvSpPr>
        <p:spPr>
          <a:xfrm>
            <a:off x="1275635" y="745704"/>
            <a:ext cx="6858000" cy="459900"/>
          </a:xfrm>
          <a:prstGeom prst="rect">
            <a:avLst/>
          </a:prstGeom>
        </p:spPr>
        <p:txBody>
          <a:bodyPr lIns="91425" tIns="91425" rIns="91425" bIns="91425" anchor="b" anchorCtr="0">
            <a:noAutofit/>
          </a:bodyPr>
          <a:lstStyle/>
          <a:p>
            <a:pPr lvl="0">
              <a:spcBef>
                <a:spcPts val="0"/>
              </a:spcBef>
              <a:buNone/>
            </a:pPr>
            <a:r>
              <a:rPr lang="en" sz="2800" dirty="0"/>
              <a:t>World Headquarters in June 2000</a:t>
            </a:r>
          </a:p>
        </p:txBody>
      </p:sp>
      <p:sp>
        <p:nvSpPr>
          <p:cNvPr id="5" name="Shape 130"/>
          <p:cNvSpPr txBox="1">
            <a:spLocks/>
          </p:cNvSpPr>
          <p:nvPr/>
        </p:nvSpPr>
        <p:spPr>
          <a:xfrm>
            <a:off x="2212111" y="6149494"/>
            <a:ext cx="4985049" cy="857676"/>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3F3F3"/>
              </a:buClr>
              <a:buSzPct val="100000"/>
              <a:buFont typeface="Quicksand"/>
              <a:buChar char="◦"/>
              <a:defRPr sz="3000" b="0" i="0" u="none" strike="noStrike" cap="none">
                <a:solidFill>
                  <a:srgbClr val="F3F3F3"/>
                </a:solidFill>
                <a:latin typeface="Quicksand"/>
                <a:ea typeface="Quicksand"/>
                <a:cs typeface="Quicksand"/>
                <a:sym typeface="Quicksand"/>
              </a:defRPr>
            </a:lvl1pPr>
            <a:lvl2pPr marR="0" lvl="1" algn="l" rtl="0">
              <a:lnSpc>
                <a:spcPct val="100000"/>
              </a:lnSpc>
              <a:spcBef>
                <a:spcPts val="480"/>
              </a:spcBef>
              <a:spcAft>
                <a:spcPts val="0"/>
              </a:spcAft>
              <a:buClr>
                <a:srgbClr val="F3F3F3"/>
              </a:buClr>
              <a:buSzPct val="100000"/>
              <a:buFont typeface="Quicksand"/>
              <a:buChar char="▫"/>
              <a:defRPr sz="2400" b="0" i="0" u="none" strike="noStrike" cap="none">
                <a:solidFill>
                  <a:srgbClr val="F3F3F3"/>
                </a:solidFill>
                <a:latin typeface="Quicksand"/>
                <a:ea typeface="Quicksand"/>
                <a:cs typeface="Quicksand"/>
                <a:sym typeface="Quicksand"/>
              </a:defRPr>
            </a:lvl2pPr>
            <a:lvl3pPr marR="0" lvl="2" algn="l" rtl="0">
              <a:lnSpc>
                <a:spcPct val="100000"/>
              </a:lnSpc>
              <a:spcBef>
                <a:spcPts val="480"/>
              </a:spcBef>
              <a:spcAft>
                <a:spcPts val="0"/>
              </a:spcAft>
              <a:buClr>
                <a:srgbClr val="F3F3F3"/>
              </a:buClr>
              <a:buSzPct val="100000"/>
              <a:buFont typeface="Quicksand"/>
              <a:buNone/>
              <a:defRPr sz="2400" b="0" i="0" u="none" strike="noStrike" cap="none">
                <a:solidFill>
                  <a:srgbClr val="F3F3F3"/>
                </a:solidFill>
                <a:latin typeface="Quicksand"/>
                <a:ea typeface="Quicksand"/>
                <a:cs typeface="Quicksand"/>
                <a:sym typeface="Quicksand"/>
              </a:defRPr>
            </a:lvl3pPr>
            <a:lvl4pPr marR="0" lvl="3"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4pPr>
            <a:lvl5pPr marR="0" lvl="4"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5pPr>
            <a:lvl6pPr marR="0" lvl="5"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6pPr>
            <a:lvl7pPr marR="0" lvl="6"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7pPr>
            <a:lvl8pPr marR="0" lvl="7"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8pPr>
            <a:lvl9pPr marR="0" lvl="8" algn="l" rtl="0">
              <a:lnSpc>
                <a:spcPct val="100000"/>
              </a:lnSpc>
              <a:spcBef>
                <a:spcPts val="360"/>
              </a:spcBef>
              <a:spcAft>
                <a:spcPts val="0"/>
              </a:spcAft>
              <a:buClr>
                <a:srgbClr val="F3F3F3"/>
              </a:buClr>
              <a:buSzPct val="100000"/>
              <a:buFont typeface="Quicksand"/>
              <a:buNone/>
              <a:defRPr sz="1800" b="0" i="0" u="none" strike="noStrike" cap="none">
                <a:solidFill>
                  <a:srgbClr val="F3F3F3"/>
                </a:solidFill>
                <a:latin typeface="Quicksand"/>
                <a:ea typeface="Quicksand"/>
                <a:cs typeface="Quicksand"/>
                <a:sym typeface="Quicksand"/>
              </a:defRPr>
            </a:lvl9pPr>
          </a:lstStyle>
          <a:p>
            <a:pPr>
              <a:spcBef>
                <a:spcPts val="0"/>
              </a:spcBef>
              <a:buClr>
                <a:schemeClr val="dk1"/>
              </a:buClr>
              <a:buSzPct val="36666"/>
              <a:buFont typeface="Arial"/>
              <a:buNone/>
            </a:pPr>
            <a:r>
              <a:rPr lang="en-US" sz="2800" dirty="0">
                <a:solidFill>
                  <a:srgbClr val="86C5F2"/>
                </a:solidFill>
              </a:rPr>
              <a:t>Startup Capital: $21,195.14</a:t>
            </a:r>
            <a:endParaRPr lang="en-US" sz="2000" dirty="0"/>
          </a:p>
          <a:p>
            <a:pPr>
              <a:spcBef>
                <a:spcPts val="0"/>
              </a:spcBef>
              <a:buFont typeface="Quicksand"/>
              <a:buNone/>
            </a:pPr>
            <a:endParaRPr lang="en-US" sz="2800"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Barriers to Entry in Investment Management are </a:t>
            </a:r>
            <a:r>
              <a:rPr lang="en-US" sz="2400" u="sng" dirty="0"/>
              <a:t>not</a:t>
            </a:r>
            <a:r>
              <a:rPr lang="en-US" sz="2400" dirty="0"/>
              <a:t> Financial</a:t>
            </a:r>
          </a:p>
        </p:txBody>
      </p:sp>
    </p:spTree>
    <p:extLst>
      <p:ext uri="{BB962C8B-B14F-4D97-AF65-F5344CB8AC3E}">
        <p14:creationId xmlns:p14="http://schemas.microsoft.com/office/powerpoint/2010/main" val="116930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331" y="3135087"/>
            <a:ext cx="7384869" cy="2462213"/>
          </a:xfrm>
          <a:prstGeom prst="rect">
            <a:avLst/>
          </a:prstGeom>
          <a:noFill/>
        </p:spPr>
        <p:txBody>
          <a:bodyPr wrap="square" rtlCol="0">
            <a:spAutoFit/>
          </a:bodyPr>
          <a:lstStyle/>
          <a:p>
            <a:r>
              <a:rPr lang="en" sz="2400" u="sng" dirty="0">
                <a:solidFill>
                  <a:srgbClr val="86C5F2"/>
                </a:solidFill>
                <a:latin typeface="Quicksand" panose="02000503000000000000" pitchFamily="2" charset="0"/>
              </a:rPr>
              <a:t>Real Barriers to Entry:</a:t>
            </a:r>
          </a:p>
          <a:p>
            <a:endParaRPr lang="en" sz="2400" u="sng" dirty="0">
              <a:solidFill>
                <a:srgbClr val="86C5F2"/>
              </a:solidFill>
              <a:latin typeface="Quicksand" panose="02000503000000000000" pitchFamily="2" charset="0"/>
            </a:endParaRPr>
          </a:p>
          <a:p>
            <a:pPr marL="285750" indent="-285750">
              <a:buFont typeface="Arial" panose="020B0604020202020204" pitchFamily="34" charset="0"/>
              <a:buChar char="•"/>
            </a:pPr>
            <a:r>
              <a:rPr lang="en" sz="1800" dirty="0">
                <a:solidFill>
                  <a:srgbClr val="86C5F2"/>
                </a:solidFill>
                <a:latin typeface="Quicksand" panose="02000503000000000000" pitchFamily="2" charset="0"/>
              </a:rPr>
              <a:t>Track Record (3-5 years)</a:t>
            </a:r>
          </a:p>
          <a:p>
            <a:pPr marL="285750" indent="-285750">
              <a:buFont typeface="Arial" panose="020B0604020202020204" pitchFamily="34" charset="0"/>
              <a:buChar char="•"/>
            </a:pPr>
            <a:r>
              <a:rPr lang="en" sz="1800" dirty="0">
                <a:solidFill>
                  <a:srgbClr val="86C5F2"/>
                </a:solidFill>
                <a:latin typeface="Quicksand" panose="02000503000000000000" pitchFamily="2" charset="0"/>
              </a:rPr>
              <a:t>Categorization (Morningstar “Style Boxes”)</a:t>
            </a:r>
          </a:p>
          <a:p>
            <a:pPr marL="285750" indent="-285750">
              <a:buFont typeface="Arial" panose="020B0604020202020204" pitchFamily="34" charset="0"/>
              <a:buChar char="•"/>
            </a:pPr>
            <a:r>
              <a:rPr lang="en" sz="1800" dirty="0">
                <a:solidFill>
                  <a:srgbClr val="86C5F2"/>
                </a:solidFill>
                <a:latin typeface="Quicksand" panose="02000503000000000000" pitchFamily="2" charset="0"/>
              </a:rPr>
              <a:t>Youth and Inexperience (I was 27 years old)</a:t>
            </a:r>
          </a:p>
          <a:p>
            <a:pPr marL="285750" indent="-285750">
              <a:buFont typeface="Arial" panose="020B0604020202020204" pitchFamily="34" charset="0"/>
              <a:buChar char="•"/>
            </a:pPr>
            <a:r>
              <a:rPr lang="en" sz="1800" dirty="0">
                <a:solidFill>
                  <a:srgbClr val="86C5F2"/>
                </a:solidFill>
                <a:latin typeface="Quicksand" panose="02000503000000000000" pitchFamily="2" charset="0"/>
              </a:rPr>
              <a:t>Lack of a Team</a:t>
            </a:r>
          </a:p>
          <a:p>
            <a:pPr marL="285750" indent="-285750">
              <a:buFont typeface="Arial" panose="020B0604020202020204" pitchFamily="34" charset="0"/>
              <a:buChar char="•"/>
            </a:pPr>
            <a:r>
              <a:rPr lang="en" sz="1800" dirty="0">
                <a:solidFill>
                  <a:srgbClr val="FFFF00"/>
                </a:solidFill>
                <a:latin typeface="Quicksand" panose="02000503000000000000" pitchFamily="2" charset="0"/>
              </a:rPr>
              <a:t>Assets Under Management (Chicken-and-Egg Problem)</a:t>
            </a:r>
          </a:p>
          <a:p>
            <a:endParaRPr lang="en-US" sz="1600" dirty="0">
              <a:solidFill>
                <a:srgbClr val="86C5F2"/>
              </a:solidFill>
              <a:latin typeface="Quicksand" panose="02000503000000000000" pitchFamily="2" charset="0"/>
            </a:endParaRPr>
          </a:p>
        </p:txBody>
      </p:sp>
    </p:spTree>
    <p:extLst>
      <p:ext uri="{BB962C8B-B14F-4D97-AF65-F5344CB8AC3E}">
        <p14:creationId xmlns:p14="http://schemas.microsoft.com/office/powerpoint/2010/main" val="2887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165475" y="704546"/>
            <a:ext cx="6858000" cy="459900"/>
          </a:xfrm>
          <a:prstGeom prst="rect">
            <a:avLst/>
          </a:prstGeom>
        </p:spPr>
        <p:txBody>
          <a:bodyPr lIns="91425" tIns="91425" rIns="91425" bIns="91425" anchor="b" anchorCtr="0">
            <a:noAutofit/>
          </a:bodyPr>
          <a:lstStyle/>
          <a:p>
            <a:pPr lvl="0" rtl="0">
              <a:spcBef>
                <a:spcPts val="0"/>
              </a:spcBef>
              <a:buNone/>
            </a:pPr>
            <a:r>
              <a:rPr lang="en" sz="2400" dirty="0"/>
              <a:t>Bares Capital from $40,000 to $2.7 Billion</a:t>
            </a:r>
          </a:p>
        </p:txBody>
      </p:sp>
      <p:sp>
        <p:nvSpPr>
          <p:cNvPr id="67" name="Shape 67"/>
          <p:cNvSpPr txBox="1"/>
          <p:nvPr/>
        </p:nvSpPr>
        <p:spPr>
          <a:xfrm>
            <a:off x="1165475" y="1733550"/>
            <a:ext cx="7521300" cy="826499"/>
          </a:xfrm>
          <a:prstGeom prst="rect">
            <a:avLst/>
          </a:prstGeom>
          <a:noFill/>
          <a:ln>
            <a:noFill/>
          </a:ln>
        </p:spPr>
        <p:txBody>
          <a:bodyPr lIns="91425" tIns="91425" rIns="91425" bIns="91425" anchor="t" anchorCtr="0">
            <a:noAutofit/>
          </a:bodyPr>
          <a:lstStyle/>
          <a:p>
            <a:pPr lvl="0" rtl="0">
              <a:spcBef>
                <a:spcPts val="600"/>
              </a:spcBef>
              <a:buNone/>
            </a:pPr>
            <a:r>
              <a:rPr lang="en" sz="2400" dirty="0">
                <a:solidFill>
                  <a:srgbClr val="86C5F2"/>
                </a:solidFill>
                <a:latin typeface="Quicksand"/>
                <a:ea typeface="Quicksand"/>
                <a:cs typeface="Quicksand"/>
                <a:sym typeface="Quicksand"/>
              </a:rPr>
              <a:t>We avoided:</a:t>
            </a:r>
          </a:p>
          <a:p>
            <a:pPr marL="285750" lvl="0" indent="-285750" rtl="0">
              <a:spcBef>
                <a:spcPts val="600"/>
              </a:spcBef>
              <a:buFont typeface="Arial" panose="020B0604020202020204" pitchFamily="34" charset="0"/>
              <a:buChar char="•"/>
            </a:pPr>
            <a:r>
              <a:rPr lang="en" sz="2400" dirty="0">
                <a:solidFill>
                  <a:srgbClr val="86C5F2"/>
                </a:solidFill>
                <a:latin typeface="Quicksand"/>
                <a:ea typeface="Quicksand"/>
                <a:cs typeface="Quicksand"/>
                <a:sym typeface="Quicksand"/>
              </a:rPr>
              <a:t>Individuals</a:t>
            </a:r>
          </a:p>
          <a:p>
            <a:pPr marL="285750" lvl="0" indent="-285750" rtl="0">
              <a:spcBef>
                <a:spcPts val="600"/>
              </a:spcBef>
              <a:buFont typeface="Arial" panose="020B0604020202020204" pitchFamily="34" charset="0"/>
              <a:buChar char="•"/>
            </a:pPr>
            <a:r>
              <a:rPr lang="en" sz="2400" dirty="0">
                <a:solidFill>
                  <a:srgbClr val="86C5F2"/>
                </a:solidFill>
                <a:latin typeface="Quicksand"/>
                <a:ea typeface="Quicksand"/>
                <a:cs typeface="Quicksand"/>
                <a:sym typeface="Quicksand"/>
              </a:rPr>
              <a:t>Mutual Funds</a:t>
            </a:r>
          </a:p>
          <a:p>
            <a:pPr marL="285750" lvl="0" indent="-285750" rtl="0">
              <a:spcBef>
                <a:spcPts val="600"/>
              </a:spcBef>
              <a:buFont typeface="Arial" panose="020B0604020202020204" pitchFamily="34" charset="0"/>
              <a:buChar char="•"/>
            </a:pPr>
            <a:endParaRPr lang="en" sz="1800" b="1" dirty="0">
              <a:solidFill>
                <a:srgbClr val="86C5F2"/>
              </a:solidFill>
              <a:latin typeface="Quicksand"/>
              <a:ea typeface="Quicksand"/>
              <a:cs typeface="Quicksand"/>
              <a:sym typeface="Quicksand"/>
            </a:endParaRPr>
          </a:p>
          <a:p>
            <a:pPr marL="285750" lvl="0" indent="-285750" rtl="0">
              <a:spcBef>
                <a:spcPts val="600"/>
              </a:spcBef>
              <a:buFont typeface="Arial" panose="020B0604020202020204" pitchFamily="34" charset="0"/>
              <a:buChar char="•"/>
            </a:pPr>
            <a:endParaRPr lang="en" sz="1800" b="1" dirty="0">
              <a:solidFill>
                <a:srgbClr val="86C5F2"/>
              </a:solidFill>
              <a:latin typeface="Quicksand"/>
              <a:ea typeface="Quicksand"/>
              <a:cs typeface="Quicksand"/>
              <a:sym typeface="Quicksand"/>
            </a:endParaRPr>
          </a:p>
          <a:p>
            <a:pPr marL="285750" lvl="0" indent="-285750" rtl="0">
              <a:spcBef>
                <a:spcPts val="600"/>
              </a:spcBef>
              <a:buFont typeface="Arial" panose="020B0604020202020204" pitchFamily="34" charset="0"/>
              <a:buChar char="•"/>
            </a:pPr>
            <a:endParaRPr lang="en" sz="1800" b="1" dirty="0">
              <a:solidFill>
                <a:srgbClr val="86C5F2"/>
              </a:solidFill>
              <a:latin typeface="Quicksand"/>
              <a:ea typeface="Quicksand"/>
              <a:cs typeface="Quicksand"/>
              <a:sym typeface="Quicksand"/>
            </a:endParaRPr>
          </a:p>
          <a:p>
            <a:pPr lvl="0" algn="ctr" rtl="0">
              <a:spcBef>
                <a:spcPts val="600"/>
              </a:spcBef>
              <a:buNone/>
            </a:pPr>
            <a:r>
              <a:rPr lang="en" sz="2400" u="sng" dirty="0">
                <a:solidFill>
                  <a:srgbClr val="86C5F2"/>
                </a:solidFill>
                <a:latin typeface="Quicksand"/>
                <a:ea typeface="Quicksand"/>
                <a:cs typeface="Quicksand"/>
                <a:sym typeface="Quicksand"/>
              </a:rPr>
              <a:t>Grew AUM with Institutional Clients</a:t>
            </a:r>
          </a:p>
          <a:p>
            <a:pPr lvl="0" rtl="0">
              <a:spcBef>
                <a:spcPts val="600"/>
              </a:spcBef>
              <a:buNone/>
            </a:pPr>
            <a:endParaRPr lang="en" sz="1800" b="1" dirty="0">
              <a:solidFill>
                <a:srgbClr val="86C5F2"/>
              </a:solidFill>
              <a:latin typeface="Quicksand"/>
              <a:ea typeface="Quicksand"/>
              <a:cs typeface="Quicksand"/>
              <a:sym typeface="Quicksand"/>
            </a:endParaRPr>
          </a:p>
          <a:p>
            <a:pPr lvl="0" rtl="0">
              <a:spcBef>
                <a:spcPts val="600"/>
              </a:spcBef>
              <a:buNone/>
            </a:pPr>
            <a:endParaRPr lang="en" sz="1800" b="1" dirty="0">
              <a:solidFill>
                <a:srgbClr val="86C5F2"/>
              </a:solidFill>
              <a:latin typeface="Quicksand"/>
              <a:ea typeface="Quicksand"/>
              <a:cs typeface="Quicksand"/>
              <a:sym typeface="Quicksand"/>
            </a:endParaRPr>
          </a:p>
          <a:p>
            <a:pPr lvl="0" rtl="0">
              <a:spcBef>
                <a:spcPts val="600"/>
              </a:spcBef>
              <a:buNone/>
            </a:pPr>
            <a:endParaRPr lang="en" sz="1800" b="1" dirty="0">
              <a:solidFill>
                <a:srgbClr val="86C5F2"/>
              </a:solidFill>
              <a:latin typeface="Quicksand"/>
              <a:ea typeface="Quicksand"/>
              <a:cs typeface="Quicksand"/>
              <a:sym typeface="Quicksand"/>
            </a:endParaRPr>
          </a:p>
        </p:txBody>
      </p:sp>
      <p:cxnSp>
        <p:nvCxnSpPr>
          <p:cNvPr id="3" name="Straight Arrow Connector 2"/>
          <p:cNvCxnSpPr/>
          <p:nvPr/>
        </p:nvCxnSpPr>
        <p:spPr>
          <a:xfrm flipV="1">
            <a:off x="4275909" y="1236281"/>
            <a:ext cx="3222171" cy="17754"/>
          </a:xfrm>
          <a:prstGeom prst="straightConnector1">
            <a:avLst/>
          </a:prstGeom>
          <a:ln w="19050">
            <a:solidFill>
              <a:srgbClr val="86C5F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1165475" y="1713412"/>
            <a:ext cx="3306900"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Concentrated</a:t>
            </a:r>
          </a:p>
          <a:p>
            <a:pPr lvl="0">
              <a:spcBef>
                <a:spcPts val="0"/>
              </a:spcBef>
              <a:buNone/>
            </a:pPr>
            <a:endParaRPr lang="en" dirty="0"/>
          </a:p>
          <a:p>
            <a:pPr lvl="0">
              <a:spcBef>
                <a:spcPts val="0"/>
              </a:spcBef>
              <a:buNone/>
            </a:pPr>
            <a:r>
              <a:rPr lang="en" dirty="0"/>
              <a:t>10 stock portfolios</a:t>
            </a:r>
          </a:p>
          <a:p>
            <a:pPr lvl="0">
              <a:spcBef>
                <a:spcPts val="0"/>
              </a:spcBef>
              <a:buNone/>
            </a:pPr>
            <a:endParaRPr lang="en" dirty="0"/>
          </a:p>
          <a:p>
            <a:pPr lvl="0">
              <a:spcBef>
                <a:spcPts val="0"/>
              </a:spcBef>
              <a:buNone/>
            </a:pPr>
            <a:r>
              <a:rPr lang="en" dirty="0"/>
              <a:t>~60% in top 5</a:t>
            </a:r>
          </a:p>
          <a:p>
            <a:pPr lvl="0">
              <a:spcBef>
                <a:spcPts val="0"/>
              </a:spcBef>
              <a:buNone/>
            </a:pPr>
            <a:endParaRPr lang="en" dirty="0"/>
          </a:p>
          <a:p>
            <a:pPr lvl="0">
              <a:spcBef>
                <a:spcPts val="0"/>
              </a:spcBef>
              <a:buNone/>
            </a:pPr>
            <a:r>
              <a:rPr lang="en-US" dirty="0"/>
              <a:t>L</a:t>
            </a:r>
            <a:r>
              <a:rPr lang="en" dirty="0"/>
              <a:t>ow turnover</a:t>
            </a:r>
          </a:p>
        </p:txBody>
      </p:sp>
      <p:sp>
        <p:nvSpPr>
          <p:cNvPr id="114" name="Shape 114"/>
          <p:cNvSpPr txBox="1">
            <a:spLocks noGrp="1"/>
          </p:cNvSpPr>
          <p:nvPr>
            <p:ph type="title"/>
          </p:nvPr>
        </p:nvSpPr>
        <p:spPr>
          <a:xfrm>
            <a:off x="1165475" y="709517"/>
            <a:ext cx="6858000" cy="459900"/>
          </a:xfrm>
          <a:prstGeom prst="rect">
            <a:avLst/>
          </a:prstGeom>
        </p:spPr>
        <p:txBody>
          <a:bodyPr lIns="91425" tIns="91425" rIns="91425" bIns="91425" anchor="b" anchorCtr="0">
            <a:noAutofit/>
          </a:bodyPr>
          <a:lstStyle/>
          <a:p>
            <a:pPr lvl="0">
              <a:spcBef>
                <a:spcPts val="0"/>
              </a:spcBef>
              <a:buNone/>
            </a:pPr>
            <a:r>
              <a:rPr lang="en" sz="2400" dirty="0"/>
              <a:t>WHAT MAKES US DIFFERENT</a:t>
            </a:r>
          </a:p>
        </p:txBody>
      </p:sp>
      <p:sp>
        <p:nvSpPr>
          <p:cNvPr id="115" name="Shape 115"/>
          <p:cNvSpPr txBox="1">
            <a:spLocks noGrp="1"/>
          </p:cNvSpPr>
          <p:nvPr>
            <p:ph type="body" idx="2"/>
          </p:nvPr>
        </p:nvSpPr>
        <p:spPr>
          <a:xfrm>
            <a:off x="4784779" y="1713412"/>
            <a:ext cx="4141873" cy="4967700"/>
          </a:xfrm>
          <a:prstGeom prst="rect">
            <a:avLst/>
          </a:prstGeom>
        </p:spPr>
        <p:txBody>
          <a:bodyPr lIns="91425" tIns="91425" rIns="91425" bIns="91425" anchor="t" anchorCtr="0">
            <a:noAutofit/>
          </a:bodyPr>
          <a:lstStyle/>
          <a:p>
            <a:pPr lvl="0" rtl="0">
              <a:spcBef>
                <a:spcPts val="0"/>
              </a:spcBef>
              <a:buNone/>
            </a:pPr>
            <a:r>
              <a:rPr lang="en" b="1" dirty="0">
                <a:solidFill>
                  <a:srgbClr val="FFFF00"/>
                </a:solidFill>
              </a:rPr>
              <a:t>Qualitative</a:t>
            </a:r>
          </a:p>
          <a:p>
            <a:pPr lvl="0" rtl="0">
              <a:spcBef>
                <a:spcPts val="0"/>
              </a:spcBef>
              <a:buNone/>
            </a:pPr>
            <a:endParaRPr lang="en" dirty="0"/>
          </a:p>
          <a:p>
            <a:pPr lvl="0">
              <a:spcBef>
                <a:spcPts val="0"/>
              </a:spcBef>
              <a:buNone/>
            </a:pPr>
            <a:r>
              <a:rPr lang="en" dirty="0"/>
              <a:t>No computer screening</a:t>
            </a:r>
          </a:p>
          <a:p>
            <a:pPr lvl="0">
              <a:spcBef>
                <a:spcPts val="0"/>
              </a:spcBef>
              <a:buNone/>
            </a:pPr>
            <a:endParaRPr lang="en" dirty="0"/>
          </a:p>
          <a:p>
            <a:pPr lvl="0">
              <a:spcBef>
                <a:spcPts val="0"/>
              </a:spcBef>
              <a:buNone/>
            </a:pPr>
            <a:r>
              <a:rPr lang="en" dirty="0"/>
              <a:t>Lots of field work</a:t>
            </a:r>
          </a:p>
          <a:p>
            <a:pPr lvl="0">
              <a:spcBef>
                <a:spcPts val="0"/>
              </a:spcBef>
              <a:buNone/>
            </a:pPr>
            <a:endParaRPr lang="en" dirty="0"/>
          </a:p>
          <a:p>
            <a:pPr lvl="0">
              <a:spcBef>
                <a:spcPts val="0"/>
              </a:spcBef>
              <a:buNone/>
            </a:pPr>
            <a:r>
              <a:rPr lang="en" dirty="0"/>
              <a:t>Unique Ideas</a:t>
            </a:r>
          </a:p>
        </p:txBody>
      </p:sp>
      <p:cxnSp>
        <p:nvCxnSpPr>
          <p:cNvPr id="3" name="Straight Connector 2"/>
          <p:cNvCxnSpPr/>
          <p:nvPr/>
        </p:nvCxnSpPr>
        <p:spPr>
          <a:xfrm>
            <a:off x="4486141" y="1619794"/>
            <a:ext cx="0" cy="3169920"/>
          </a:xfrm>
          <a:prstGeom prst="line">
            <a:avLst/>
          </a:prstGeom>
          <a:ln>
            <a:solidFill>
              <a:srgbClr val="86C5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11573"/>
      </p:ext>
    </p:extLst>
  </p:cSld>
  <p:clrMapOvr>
    <a:masterClrMapping/>
  </p:clrMapOvr>
  <p:transition spd="slow">
    <p:cut/>
  </p:transition>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3302</Words>
  <Application>Microsoft Office PowerPoint</Application>
  <PresentationFormat>On-screen Show (4:3)</PresentationFormat>
  <Paragraphs>425</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Quicksand</vt:lpstr>
      <vt:lpstr>Arial</vt:lpstr>
      <vt:lpstr>Eleanor template</vt:lpstr>
      <vt:lpstr>Finding an Edge Creating a Moat around an Investment Process</vt:lpstr>
      <vt:lpstr>Brian T. Bares, CFA</vt:lpstr>
      <vt:lpstr>My Story</vt:lpstr>
      <vt:lpstr>U. Nebraska Grad</vt:lpstr>
      <vt:lpstr>World Headquarters in June 2000</vt:lpstr>
      <vt:lpstr>Barriers to Entry in Investment Management are not Financial</vt:lpstr>
      <vt:lpstr>PowerPoint Presentation</vt:lpstr>
      <vt:lpstr>Bares Capital from $40,000 to $2.7 Billion</vt:lpstr>
      <vt:lpstr>WHAT MAKES US DIFFERENT</vt:lpstr>
      <vt:lpstr>We Do Things The Hard Way</vt:lpstr>
      <vt:lpstr>Building a Moat around an Investment Process</vt:lpstr>
      <vt:lpstr>INVERTING THE CONCEPT: HOW TO INSURE MEDIOCRITY</vt:lpstr>
      <vt:lpstr>PowerPoint Presentation</vt:lpstr>
      <vt:lpstr>INVESTORS ALSO WANT REPEATABILITY</vt:lpstr>
      <vt:lpstr>Building a Differentiated Process</vt:lpstr>
      <vt:lpstr>IDEA GENERATION – TWO OPTIONS</vt:lpstr>
      <vt:lpstr>IDEA GENERATION – TWO OPTIONS</vt:lpstr>
      <vt:lpstr>OUR FUNDAMENTAL PREMISE</vt:lpstr>
      <vt:lpstr>EXCEPTIONAL STOCK PRICE PERFORMANCE  MUST COME FROM EXCEPTIONAL PER-SHARE COMPOUNDING OF BUSINESS VALUE  ABSENT:    MULTIPLE EXPANSION/CONTRACTION    DISTRIBUTIONS AND DIVIDENDS    GIVEN A LONG ENOUGH TIME HORIZON</vt:lpstr>
      <vt:lpstr>EXCEPTIONAL STOCK PRICE PERFORMANCE  MUST COME FROM EXCEPTIONAL PER-SHARE COMPOUNDING OF BUSINESS VALUE  ABSENT:    MULTIPLE EXPANSION/CONTRACTION    DISTRIBUTIONS AND DIVIDENDS    GIVEN A LONG ENOUGH TIME HORIZON</vt:lpstr>
      <vt:lpstr>RESEARCH FOCUS</vt:lpstr>
      <vt:lpstr>RESEARCH FOCUS</vt:lpstr>
      <vt:lpstr>A MOAT AROUND AN INVESTMENT PROCESS</vt:lpstr>
      <vt:lpstr>A MOAT AROUND AN INVESTMENT PROCESS</vt:lpstr>
      <vt:lpstr>Bares Capital Productivity and Selectivity</vt:lpstr>
      <vt:lpstr>MOAT ≠ EDGE</vt:lpstr>
      <vt:lpstr>What is an Investment Edge?</vt:lpstr>
      <vt:lpstr>What is an Investment Edge?</vt:lpstr>
      <vt:lpstr>What is an Investment Edge?</vt:lpstr>
      <vt:lpstr>What is an Investment Edge?</vt:lpstr>
      <vt:lpstr>Two Pillars of a Successful Investment Process</vt:lpstr>
      <vt:lpstr>Two Pillars of a Successful Investment Process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Moat in Investing</dc:title>
  <dc:creator>BrianBares</dc:creator>
  <cp:lastModifiedBy>Brian Bares</cp:lastModifiedBy>
  <cp:revision>64</cp:revision>
  <dcterms:modified xsi:type="dcterms:W3CDTF">2018-03-20T19:24:41Z</dcterms:modified>
</cp:coreProperties>
</file>