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  <p:sldId id="272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Swanson" userId="ce28967a-464a-455e-9a8d-020fae15f3ab" providerId="ADAL" clId="{7AA04A64-490A-44ED-BCE9-2F38D93037D9}"/>
    <pc:docChg chg="custSel modSld">
      <pc:chgData name="Dylan Swanson" userId="ce28967a-464a-455e-9a8d-020fae15f3ab" providerId="ADAL" clId="{7AA04A64-490A-44ED-BCE9-2F38D93037D9}" dt="2025-03-07T17:00:21.638" v="597" actId="20577"/>
      <pc:docMkLst>
        <pc:docMk/>
      </pc:docMkLst>
      <pc:sldChg chg="modSp mod">
        <pc:chgData name="Dylan Swanson" userId="ce28967a-464a-455e-9a8d-020fae15f3ab" providerId="ADAL" clId="{7AA04A64-490A-44ED-BCE9-2F38D93037D9}" dt="2025-03-07T17:00:21.638" v="597" actId="20577"/>
        <pc:sldMkLst>
          <pc:docMk/>
          <pc:sldMk cId="1295296606" sldId="258"/>
        </pc:sldMkLst>
        <pc:spChg chg="mod">
          <ac:chgData name="Dylan Swanson" userId="ce28967a-464a-455e-9a8d-020fae15f3ab" providerId="ADAL" clId="{7AA04A64-490A-44ED-BCE9-2F38D93037D9}" dt="2025-03-07T17:00:21.638" v="597" actId="20577"/>
          <ac:spMkLst>
            <pc:docMk/>
            <pc:sldMk cId="1295296606" sldId="258"/>
            <ac:spMk id="2" creationId="{A86225B5-9174-2285-F099-AD12BC390D74}"/>
          </ac:spMkLst>
        </pc:spChg>
        <pc:spChg chg="mod">
          <ac:chgData name="Dylan Swanson" userId="ce28967a-464a-455e-9a8d-020fae15f3ab" providerId="ADAL" clId="{7AA04A64-490A-44ED-BCE9-2F38D93037D9}" dt="2025-03-07T16:49:27.170" v="4" actId="20577"/>
          <ac:spMkLst>
            <pc:docMk/>
            <pc:sldMk cId="1295296606" sldId="258"/>
            <ac:spMk id="3" creationId="{D751FD6C-F2B5-79E7-5521-3BB49CA1940A}"/>
          </ac:spMkLst>
        </pc:spChg>
      </pc:sldChg>
      <pc:sldChg chg="modSp mod">
        <pc:chgData name="Dylan Swanson" userId="ce28967a-464a-455e-9a8d-020fae15f3ab" providerId="ADAL" clId="{7AA04A64-490A-44ED-BCE9-2F38D93037D9}" dt="2025-03-07T16:49:56.897" v="18" actId="20577"/>
        <pc:sldMkLst>
          <pc:docMk/>
          <pc:sldMk cId="3576532229" sldId="260"/>
        </pc:sldMkLst>
        <pc:spChg chg="mod">
          <ac:chgData name="Dylan Swanson" userId="ce28967a-464a-455e-9a8d-020fae15f3ab" providerId="ADAL" clId="{7AA04A64-490A-44ED-BCE9-2F38D93037D9}" dt="2025-03-07T16:49:56.897" v="18" actId="20577"/>
          <ac:spMkLst>
            <pc:docMk/>
            <pc:sldMk cId="3576532229" sldId="260"/>
            <ac:spMk id="3" creationId="{F8123802-91A7-6E86-4B31-B7D67CE7AEDC}"/>
          </ac:spMkLst>
        </pc:spChg>
      </pc:sldChg>
      <pc:sldChg chg="modSp mod">
        <pc:chgData name="Dylan Swanson" userId="ce28967a-464a-455e-9a8d-020fae15f3ab" providerId="ADAL" clId="{7AA04A64-490A-44ED-BCE9-2F38D93037D9}" dt="2025-03-07T16:50:58.711" v="50" actId="20577"/>
        <pc:sldMkLst>
          <pc:docMk/>
          <pc:sldMk cId="2376660518" sldId="264"/>
        </pc:sldMkLst>
        <pc:spChg chg="mod">
          <ac:chgData name="Dylan Swanson" userId="ce28967a-464a-455e-9a8d-020fae15f3ab" providerId="ADAL" clId="{7AA04A64-490A-44ED-BCE9-2F38D93037D9}" dt="2025-03-07T16:50:46.304" v="46" actId="20577"/>
          <ac:spMkLst>
            <pc:docMk/>
            <pc:sldMk cId="2376660518" sldId="264"/>
            <ac:spMk id="3" creationId="{B05C1E37-6204-45F4-2EF4-0FA79FFE3E1B}"/>
          </ac:spMkLst>
        </pc:spChg>
        <pc:spChg chg="mod">
          <ac:chgData name="Dylan Swanson" userId="ce28967a-464a-455e-9a8d-020fae15f3ab" providerId="ADAL" clId="{7AA04A64-490A-44ED-BCE9-2F38D93037D9}" dt="2025-03-07T16:50:58.711" v="50" actId="20577"/>
          <ac:spMkLst>
            <pc:docMk/>
            <pc:sldMk cId="2376660518" sldId="264"/>
            <ac:spMk id="14" creationId="{A453E64C-2285-9277-A65E-3DC473E361B9}"/>
          </ac:spMkLst>
        </pc:spChg>
      </pc:sldChg>
      <pc:sldChg chg="delSp modSp mod">
        <pc:chgData name="Dylan Swanson" userId="ce28967a-464a-455e-9a8d-020fae15f3ab" providerId="ADAL" clId="{7AA04A64-490A-44ED-BCE9-2F38D93037D9}" dt="2025-03-07T16:53:37.046" v="79" actId="20577"/>
        <pc:sldMkLst>
          <pc:docMk/>
          <pc:sldMk cId="906702591" sldId="265"/>
        </pc:sldMkLst>
        <pc:spChg chg="mod">
          <ac:chgData name="Dylan Swanson" userId="ce28967a-464a-455e-9a8d-020fae15f3ab" providerId="ADAL" clId="{7AA04A64-490A-44ED-BCE9-2F38D93037D9}" dt="2025-03-07T16:53:37.046" v="79" actId="20577"/>
          <ac:spMkLst>
            <pc:docMk/>
            <pc:sldMk cId="906702591" sldId="265"/>
            <ac:spMk id="2" creationId="{D6D9A372-F180-0677-1095-4BB5108B35E1}"/>
          </ac:spMkLst>
        </pc:spChg>
        <pc:spChg chg="del">
          <ac:chgData name="Dylan Swanson" userId="ce28967a-464a-455e-9a8d-020fae15f3ab" providerId="ADAL" clId="{7AA04A64-490A-44ED-BCE9-2F38D93037D9}" dt="2025-03-07T16:51:21.931" v="51" actId="478"/>
          <ac:spMkLst>
            <pc:docMk/>
            <pc:sldMk cId="906702591" sldId="265"/>
            <ac:spMk id="3" creationId="{81509C16-CFC7-E06F-8C28-2DAA7019C64D}"/>
          </ac:spMkLst>
        </pc:spChg>
      </pc:sldChg>
      <pc:sldChg chg="modSp mod">
        <pc:chgData name="Dylan Swanson" userId="ce28967a-464a-455e-9a8d-020fae15f3ab" providerId="ADAL" clId="{7AA04A64-490A-44ED-BCE9-2F38D93037D9}" dt="2025-03-07T16:55:12.250" v="169" actId="20577"/>
        <pc:sldMkLst>
          <pc:docMk/>
          <pc:sldMk cId="1360186867" sldId="267"/>
        </pc:sldMkLst>
        <pc:spChg chg="mod">
          <ac:chgData name="Dylan Swanson" userId="ce28967a-464a-455e-9a8d-020fae15f3ab" providerId="ADAL" clId="{7AA04A64-490A-44ED-BCE9-2F38D93037D9}" dt="2025-03-07T16:55:12.250" v="169" actId="20577"/>
          <ac:spMkLst>
            <pc:docMk/>
            <pc:sldMk cId="1360186867" sldId="267"/>
            <ac:spMk id="3" creationId="{1B5E7FAA-AA95-F1E1-6DB2-37E274014D91}"/>
          </ac:spMkLst>
        </pc:spChg>
      </pc:sldChg>
      <pc:sldChg chg="modSp mod">
        <pc:chgData name="Dylan Swanson" userId="ce28967a-464a-455e-9a8d-020fae15f3ab" providerId="ADAL" clId="{7AA04A64-490A-44ED-BCE9-2F38D93037D9}" dt="2025-03-07T16:57:05.413" v="338" actId="20577"/>
        <pc:sldMkLst>
          <pc:docMk/>
          <pc:sldMk cId="419762127" sldId="268"/>
        </pc:sldMkLst>
        <pc:spChg chg="mod">
          <ac:chgData name="Dylan Swanson" userId="ce28967a-464a-455e-9a8d-020fae15f3ab" providerId="ADAL" clId="{7AA04A64-490A-44ED-BCE9-2F38D93037D9}" dt="2025-03-07T16:57:05.413" v="338" actId="20577"/>
          <ac:spMkLst>
            <pc:docMk/>
            <pc:sldMk cId="419762127" sldId="268"/>
            <ac:spMk id="3" creationId="{FE9A4E26-A0F6-0B5D-2E11-31B3D28FC7A1}"/>
          </ac:spMkLst>
        </pc:spChg>
      </pc:sldChg>
      <pc:sldChg chg="modSp mod">
        <pc:chgData name="Dylan Swanson" userId="ce28967a-464a-455e-9a8d-020fae15f3ab" providerId="ADAL" clId="{7AA04A64-490A-44ED-BCE9-2F38D93037D9}" dt="2025-03-07T17:00:01.014" v="593" actId="12"/>
        <pc:sldMkLst>
          <pc:docMk/>
          <pc:sldMk cId="2269816666" sldId="270"/>
        </pc:sldMkLst>
        <pc:spChg chg="mod">
          <ac:chgData name="Dylan Swanson" userId="ce28967a-464a-455e-9a8d-020fae15f3ab" providerId="ADAL" clId="{7AA04A64-490A-44ED-BCE9-2F38D93037D9}" dt="2025-03-07T16:59:55.526" v="590" actId="20577"/>
          <ac:spMkLst>
            <pc:docMk/>
            <pc:sldMk cId="2269816666" sldId="270"/>
            <ac:spMk id="2" creationId="{30C0D3CE-CDA0-C87D-72DC-7C3B26725166}"/>
          </ac:spMkLst>
        </pc:spChg>
        <pc:spChg chg="mod">
          <ac:chgData name="Dylan Swanson" userId="ce28967a-464a-455e-9a8d-020fae15f3ab" providerId="ADAL" clId="{7AA04A64-490A-44ED-BCE9-2F38D93037D9}" dt="2025-03-07T17:00:01.014" v="593" actId="12"/>
          <ac:spMkLst>
            <pc:docMk/>
            <pc:sldMk cId="2269816666" sldId="270"/>
            <ac:spMk id="3" creationId="{D4A097C1-0B18-0281-519C-1E8741BBF90D}"/>
          </ac:spMkLst>
        </pc:spChg>
      </pc:sldChg>
      <pc:sldChg chg="modSp mod">
        <pc:chgData name="Dylan Swanson" userId="ce28967a-464a-455e-9a8d-020fae15f3ab" providerId="ADAL" clId="{7AA04A64-490A-44ED-BCE9-2F38D93037D9}" dt="2025-03-07T16:59:34.301" v="541" actId="20577"/>
        <pc:sldMkLst>
          <pc:docMk/>
          <pc:sldMk cId="3544132362" sldId="271"/>
        </pc:sldMkLst>
        <pc:spChg chg="mod">
          <ac:chgData name="Dylan Swanson" userId="ce28967a-464a-455e-9a8d-020fae15f3ab" providerId="ADAL" clId="{7AA04A64-490A-44ED-BCE9-2F38D93037D9}" dt="2025-03-07T16:59:34.301" v="541" actId="20577"/>
          <ac:spMkLst>
            <pc:docMk/>
            <pc:sldMk cId="3544132362" sldId="271"/>
            <ac:spMk id="3" creationId="{66CBC283-8EA2-AA57-C031-96824BF8AA8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Sheet1!$X$38</c:f>
              <c:strCache>
                <c:ptCount val="1"/>
                <c:pt idx="0">
                  <c:v>Microsoft - EPS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Sheet1!$Y$37:$AN$37</c:f>
              <c:numCache>
                <c:formatCode>General</c:formatCode>
                <c:ptCount val="1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</c:numCache>
            </c:numRef>
          </c:cat>
          <c:val>
            <c:numRef>
              <c:f>Sheet1!$Y$38:$AN$38</c:f>
              <c:numCache>
                <c:formatCode>General</c:formatCode>
                <c:ptCount val="16"/>
                <c:pt idx="0">
                  <c:v>6.5</c:v>
                </c:pt>
                <c:pt idx="1">
                  <c:v>7</c:v>
                </c:pt>
                <c:pt idx="2">
                  <c:v>8.14</c:v>
                </c:pt>
                <c:pt idx="3">
                  <c:v>8.67</c:v>
                </c:pt>
                <c:pt idx="4">
                  <c:v>9.19</c:v>
                </c:pt>
                <c:pt idx="5">
                  <c:v>10.34</c:v>
                </c:pt>
                <c:pt idx="6">
                  <c:v>11.34</c:v>
                </c:pt>
                <c:pt idx="7">
                  <c:v>11.38</c:v>
                </c:pt>
                <c:pt idx="8">
                  <c:v>12.33</c:v>
                </c:pt>
                <c:pt idx="9">
                  <c:v>14.16</c:v>
                </c:pt>
                <c:pt idx="10">
                  <c:v>16.23</c:v>
                </c:pt>
                <c:pt idx="11">
                  <c:v>18.61</c:v>
                </c:pt>
                <c:pt idx="12">
                  <c:v>22.09</c:v>
                </c:pt>
                <c:pt idx="13">
                  <c:v>26.3</c:v>
                </c:pt>
                <c:pt idx="14">
                  <c:v>28.36</c:v>
                </c:pt>
                <c:pt idx="15">
                  <c:v>32.82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8D-43F6-8FC6-C4715A5AB8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03100992"/>
        <c:axId val="1203101472"/>
      </c:lineChart>
      <c:lineChart>
        <c:grouping val="standard"/>
        <c:varyColors val="0"/>
        <c:ser>
          <c:idx val="1"/>
          <c:order val="1"/>
          <c:tx>
            <c:strRef>
              <c:f>Sheet1!$X$39</c:f>
              <c:strCache>
                <c:ptCount val="1"/>
                <c:pt idx="0">
                  <c:v>Starbucks - EPS</c:v>
                </c:pt>
              </c:strCache>
            </c:strRef>
          </c:tx>
          <c:spPr>
            <a:ln w="28575" cap="rnd">
              <a:solidFill>
                <a:srgbClr val="4EA72E"/>
              </a:solidFill>
              <a:round/>
            </a:ln>
            <a:effectLst/>
          </c:spPr>
          <c:marker>
            <c:symbol val="none"/>
          </c:marker>
          <c:cat>
            <c:numRef>
              <c:f>Sheet1!$Y$37:$AN$37</c:f>
              <c:numCache>
                <c:formatCode>General</c:formatCode>
                <c:ptCount val="1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</c:numCache>
            </c:numRef>
          </c:cat>
          <c:val>
            <c:numRef>
              <c:f>Sheet1!$Y$39:$AN$39</c:f>
              <c:numCache>
                <c:formatCode>General</c:formatCode>
                <c:ptCount val="16"/>
                <c:pt idx="0">
                  <c:v>0.26</c:v>
                </c:pt>
                <c:pt idx="1">
                  <c:v>0.62</c:v>
                </c:pt>
                <c:pt idx="2">
                  <c:v>0.81</c:v>
                </c:pt>
                <c:pt idx="3">
                  <c:v>0.9</c:v>
                </c:pt>
                <c:pt idx="4">
                  <c:v>0.01</c:v>
                </c:pt>
                <c:pt idx="5">
                  <c:v>1.35</c:v>
                </c:pt>
                <c:pt idx="6">
                  <c:v>1.82</c:v>
                </c:pt>
                <c:pt idx="7">
                  <c:v>1.9</c:v>
                </c:pt>
                <c:pt idx="8">
                  <c:v>1.97</c:v>
                </c:pt>
                <c:pt idx="9">
                  <c:v>3.24</c:v>
                </c:pt>
                <c:pt idx="10">
                  <c:v>2.92</c:v>
                </c:pt>
                <c:pt idx="11">
                  <c:v>0.79</c:v>
                </c:pt>
                <c:pt idx="12">
                  <c:v>3.54</c:v>
                </c:pt>
                <c:pt idx="13">
                  <c:v>2.83</c:v>
                </c:pt>
                <c:pt idx="14">
                  <c:v>3.58</c:v>
                </c:pt>
                <c:pt idx="15">
                  <c:v>3.31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8D-43F6-8FC6-C4715A5AB8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6062400"/>
        <c:axId val="1203102432"/>
      </c:lineChart>
      <c:catAx>
        <c:axId val="1203100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3101472"/>
        <c:crosses val="autoZero"/>
        <c:auto val="1"/>
        <c:lblAlgn val="ctr"/>
        <c:lblOffset val="100"/>
        <c:noMultiLvlLbl val="0"/>
      </c:catAx>
      <c:valAx>
        <c:axId val="1203101472"/>
        <c:scaling>
          <c:orientation val="minMax"/>
        </c:scaling>
        <c:delete val="0"/>
        <c:axPos val="l"/>
        <c:numFmt formatCode="&quot;$&quot;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3100992"/>
        <c:crosses val="autoZero"/>
        <c:crossBetween val="between"/>
      </c:valAx>
      <c:valAx>
        <c:axId val="1203102432"/>
        <c:scaling>
          <c:orientation val="minMax"/>
        </c:scaling>
        <c:delete val="0"/>
        <c:axPos val="r"/>
        <c:numFmt formatCode="&quot;$&quot;#,##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6062400"/>
        <c:crosses val="max"/>
        <c:crossBetween val="between"/>
      </c:valAx>
      <c:catAx>
        <c:axId val="18460624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031024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97F28-40C0-4B52-AE00-11FA2CA4A76B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1BD6F-D7AB-4D1A-8C6B-D28ADA9D3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57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9F5DC-62F1-262B-74AA-F73EC02EB1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620D90-EDC2-48F3-AE02-CFE0DA434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72879-7088-53B1-107A-980D210380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3ABB7-CA1F-D7C7-A654-0E60C7315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64389" y="6375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779DC-C42B-9ED0-B4B2-E78AD8DD1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50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08C3B-4EA0-62F4-BF94-2278BC9C6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277977-E8A3-0D26-152C-1D3C6130B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572F0D-1501-0959-D7B6-E890A4D6D5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F142D-9542-8C45-EA58-64E97E3D2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64389" y="6375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BED10-8542-2553-9275-739F629BC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4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BCE1B-E44C-624E-11FD-BA30ED34CA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5DD60B-29AD-30C0-A912-42C6365A6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5559E-884D-646F-2804-D615CB794F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703D0-ED55-893B-40B0-81D755F52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64389" y="6375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BD638-7019-442E-17C5-A1967580A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4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78B8-BE00-D932-790E-8F867CE05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B7406-2381-3C8A-76C9-BF27A85F2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1D2CE-B024-4B60-B597-7ED75780DA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B1792-D1AA-B772-68AC-2763EEAFB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64389" y="6375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ED18B-FBE6-A072-90D1-0A6611FC6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7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8F0AD-8294-7796-ABDD-AD643BA5B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C1524-A104-719A-6EC4-A6D57C38D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39AA9-2F7F-88EF-611C-FBF34501C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BF557-D494-02FC-D4DF-E86A4C9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64389" y="6375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61E5B-6DED-6842-E666-68106C99F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9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29599-D1BE-47FA-55C1-0D4AE36E3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0E3B3-DC7D-CE3D-966F-556D38EDD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9FFEF8-B9C7-35FA-6C96-C363D62473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F69B0-5BB5-2852-0866-F0F32FC395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A3F1AD-7AAD-DCDC-3BA2-43F61FED6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64389" y="6375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BF8B6-071D-6B68-B224-22FC3E143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84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0CF97-519C-6C53-9066-59B2CF52C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F20F7-37C9-9707-E555-A6ACCD934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245358-89C7-886E-EF40-BABB59D41E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55D064-0659-7EA0-5FFE-A68BCA0158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A1579A-0676-ABEB-2937-72802BEBA9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29AC54-DB42-9D92-7F94-1D1D9E1130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802046-3345-738A-A4FB-C0D3DDFA1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64389" y="6375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DAB1A4-B830-2E4C-D5A4-539E5AB15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64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09E19-B112-AAF9-A3B0-D25B0329B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15AEE3-7BAD-57C9-0549-EA98652626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376B7F-3D7B-84FB-6075-CEFF30FAD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64389" y="6375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52C712-CB8E-74C1-F49F-4552D2D4F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2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BB665B-5F81-78EF-FD13-4BBDCC4746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131338-09EF-BCB1-CFA2-7BAD8A397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64389" y="6375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9AFC0-D230-0A62-7C8B-0C97705E6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0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F138E-D7D7-AE19-49E3-521429CF3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338B9-F1D3-A11D-8C94-49D45A0A9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46E8C9-5B77-7563-9892-A4D5FFA4D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F86EF3-17D6-FBC5-842A-200949D4C9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091FB7-6050-1361-29F4-8A6580350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64389" y="6375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462273-4E43-9E4A-EAB3-FFFAAEF5A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18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7DD03-6B2E-6D7D-B017-507B7D59D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B03C2C-F9BF-C9C2-0819-D2D6438310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E6C7B-882F-014C-340E-5EC79CDC4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BE3F86-3158-D2DE-AB9A-0D83FBFE05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5531AB-C775-3670-3E48-37CFD5CBC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64389" y="63751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8AABAA-F291-007B-D1DB-3F07C9D22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19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A766AC-2334-4C55-2CE1-987B067CC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562" y="11196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0E3CF-03F9-12D1-DE42-935E754B8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556" y="145903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16EB3-C9DA-6384-0C24-20D198DF15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9238" y="63523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387A1EE-6932-472E-A07B-1B552BFF13B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572DCF5-4626-66B6-BE62-C192FF604C4F}"/>
              </a:ext>
            </a:extLst>
          </p:cNvPr>
          <p:cNvCxnSpPr>
            <a:cxnSpLocks/>
          </p:cNvCxnSpPr>
          <p:nvPr userDrawn="1"/>
        </p:nvCxnSpPr>
        <p:spPr>
          <a:xfrm>
            <a:off x="333554" y="1017917"/>
            <a:ext cx="11524891" cy="0"/>
          </a:xfrm>
          <a:prstGeom prst="line">
            <a:avLst/>
          </a:prstGeom>
          <a:ln w="381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8298392A-6F3A-027F-B359-23FD4777E1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9562" y="6360782"/>
            <a:ext cx="3730673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Edwardian Script ITC" panose="030303020407070D0804" pitchFamily="66" charset="0"/>
              </a:defRPr>
            </a:lvl1pPr>
          </a:lstStyle>
          <a:p>
            <a:r>
              <a:rPr lang="en-US"/>
              <a:t>Bulldog Investment Company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BE77255-8762-2AED-32EF-AAA91ED7521C}"/>
              </a:ext>
            </a:extLst>
          </p:cNvPr>
          <p:cNvCxnSpPr>
            <a:cxnSpLocks/>
          </p:cNvCxnSpPr>
          <p:nvPr userDrawn="1"/>
        </p:nvCxnSpPr>
        <p:spPr>
          <a:xfrm>
            <a:off x="379562" y="6356350"/>
            <a:ext cx="11524891" cy="0"/>
          </a:xfrm>
          <a:prstGeom prst="line">
            <a:avLst/>
          </a:prstGeom>
          <a:ln w="381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542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FA227-CB1E-AC1D-FEC6-F0794D461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B268E-0084-3852-56A9-615D7C85D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25EBC-425D-7B39-0BB1-74C62AE64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A35A9-B7C2-41B9-2DB0-18B245D4F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052BC-DC4F-8A95-C091-BF6E9CE1A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58F615-BD0C-6ABA-40AD-9256AD56BF1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5511598-C9C0-0E0D-851B-FBEBAC8736B8}"/>
              </a:ext>
            </a:extLst>
          </p:cNvPr>
          <p:cNvCxnSpPr/>
          <p:nvPr/>
        </p:nvCxnSpPr>
        <p:spPr>
          <a:xfrm>
            <a:off x="1581912" y="4041648"/>
            <a:ext cx="921715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22EC85D-FAD5-DB22-25A2-7D7093EDA92C}"/>
              </a:ext>
            </a:extLst>
          </p:cNvPr>
          <p:cNvCxnSpPr/>
          <p:nvPr/>
        </p:nvCxnSpPr>
        <p:spPr>
          <a:xfrm>
            <a:off x="9747504" y="111964"/>
            <a:ext cx="64008" cy="4551476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DA68CAF-B1C0-E66C-534C-9BE5076AEFE5}"/>
              </a:ext>
            </a:extLst>
          </p:cNvPr>
          <p:cNvCxnSpPr>
            <a:cxnSpLocks/>
          </p:cNvCxnSpPr>
          <p:nvPr/>
        </p:nvCxnSpPr>
        <p:spPr>
          <a:xfrm>
            <a:off x="10058400" y="101056"/>
            <a:ext cx="64008" cy="5147600"/>
          </a:xfrm>
          <a:prstGeom prst="line">
            <a:avLst/>
          </a:prstGeom>
          <a:ln w="381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9248BE1-378C-CCBD-C5E4-0759C73BA1E7}"/>
              </a:ext>
            </a:extLst>
          </p:cNvPr>
          <p:cNvSpPr txBox="1"/>
          <p:nvPr/>
        </p:nvSpPr>
        <p:spPr>
          <a:xfrm>
            <a:off x="1626900" y="3025985"/>
            <a:ext cx="7548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6000" dirty="0">
                <a:latin typeface="Edwardian Script ITC" panose="030303020407070D0804" pitchFamily="66" charset="0"/>
              </a:rPr>
              <a:t>Bulldog Investment Company</a:t>
            </a: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3E168E12-8617-499C-9469-CE58FB083B3F}"/>
              </a:ext>
            </a:extLst>
          </p:cNvPr>
          <p:cNvSpPr txBox="1">
            <a:spLocks/>
          </p:cNvSpPr>
          <p:nvPr/>
        </p:nvSpPr>
        <p:spPr>
          <a:xfrm>
            <a:off x="1814648" y="4126551"/>
            <a:ext cx="6838764" cy="54864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2"/>
                </a:solidFill>
                <a:latin typeface="Edwardian Script ITC" panose="030303020407070D0804" pitchFamily="66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Valuation</a:t>
            </a:r>
          </a:p>
        </p:txBody>
      </p:sp>
    </p:spTree>
    <p:extLst>
      <p:ext uri="{BB962C8B-B14F-4D97-AF65-F5344CB8AC3E}">
        <p14:creationId xmlns:p14="http://schemas.microsoft.com/office/powerpoint/2010/main" val="1689047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5073D-6C6D-F7EC-5D67-13E16C2C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a Discount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B9068-D159-FDD5-B61C-A91F8401B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Methods of Determining:</a:t>
            </a:r>
          </a:p>
          <a:p>
            <a:r>
              <a:rPr lang="en-US" sz="1800" dirty="0"/>
              <a:t>Weighted average cost of capital (WACC)</a:t>
            </a:r>
          </a:p>
          <a:p>
            <a:r>
              <a:rPr lang="en-US" sz="1800" dirty="0"/>
              <a:t>Cost of equity (CAPM)</a:t>
            </a:r>
          </a:p>
          <a:p>
            <a:r>
              <a:rPr lang="en-US" sz="1800" dirty="0"/>
              <a:t>Hurdle rate (subjective)</a:t>
            </a:r>
          </a:p>
          <a:p>
            <a:r>
              <a:rPr lang="en-US" sz="1800" dirty="0"/>
              <a:t>Historical rate of market return</a:t>
            </a:r>
          </a:p>
          <a:p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336D6-90E5-D8FB-D761-FC168B4EA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B61F90-B72A-60C4-F2A8-8C06BB7E0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84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4DB1D-40B2-613F-30FE-EB0D84F75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an Exit Multiple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E7FAA-AA95-F1E1-6DB2-37E274014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*Key to determining terminal value (2</a:t>
            </a:r>
            <a:r>
              <a:rPr lang="en-US" sz="1600" baseline="30000" dirty="0"/>
              <a:t>nd</a:t>
            </a:r>
            <a:r>
              <a:rPr lang="en-US" sz="1600" dirty="0"/>
              <a:t> stage of the DCF)</a:t>
            </a:r>
          </a:p>
          <a:p>
            <a:r>
              <a:rPr lang="en-US" sz="1600" dirty="0"/>
              <a:t>1</a:t>
            </a:r>
            <a:r>
              <a:rPr lang="en-US" sz="1600" baseline="30000" dirty="0"/>
              <a:t>st</a:t>
            </a:r>
            <a:r>
              <a:rPr lang="en-US" sz="1600" dirty="0"/>
              <a:t> Stage: estimating cash flow/ earnings for 5-10 years</a:t>
            </a:r>
          </a:p>
          <a:p>
            <a:r>
              <a:rPr lang="en-US" sz="1600" dirty="0"/>
              <a:t>2</a:t>
            </a:r>
            <a:r>
              <a:rPr lang="en-US" sz="1600" baseline="30000" dirty="0"/>
              <a:t>nd</a:t>
            </a:r>
            <a:r>
              <a:rPr lang="en-US" sz="1600" dirty="0"/>
              <a:t> stage: determine multiple for final year of earnings </a:t>
            </a:r>
          </a:p>
          <a:p>
            <a:pPr lvl="1"/>
            <a:r>
              <a:rPr lang="en-US" sz="1200" dirty="0"/>
              <a:t>Math: cash flow or earnings in final year (X) exit multiple, discounted to present value</a:t>
            </a:r>
          </a:p>
          <a:p>
            <a:r>
              <a:rPr lang="en-US" sz="1600" dirty="0"/>
              <a:t>What will investors be willing to pay for those earnings in the final year?</a:t>
            </a:r>
          </a:p>
          <a:p>
            <a:pPr lvl="1"/>
            <a:r>
              <a:rPr lang="en-US" sz="1200" dirty="0"/>
              <a:t>The market is forward looking, the past isn’t always indicative of the future </a:t>
            </a:r>
          </a:p>
          <a:p>
            <a:endParaRPr lang="en-US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383B6-B37C-4627-7F79-13F0E0BC8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FCF8BB-F9D5-D0A8-2AD1-EADC513B8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86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EA528-82B6-4677-E156-23847CC54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Considerations When Determining Exit Multiple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A4E26-A0F6-0B5D-2E11-31B3D28FC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What are the current growth expectations? What could the business grow at in 5-10 years?</a:t>
            </a:r>
          </a:p>
          <a:p>
            <a:r>
              <a:rPr lang="en-US" sz="1600" dirty="0"/>
              <a:t>What is the historical trading range (multiples) for the business? How does that change as expectations of growth change?</a:t>
            </a:r>
          </a:p>
          <a:p>
            <a:r>
              <a:rPr lang="en-US" sz="1600" dirty="0"/>
              <a:t>Does the business have a long runway for growth?</a:t>
            </a:r>
          </a:p>
          <a:p>
            <a:r>
              <a:rPr lang="en-US" sz="1600" dirty="0"/>
              <a:t>Does the business have a competitive advantage?</a:t>
            </a:r>
          </a:p>
          <a:p>
            <a:r>
              <a:rPr lang="en-US" sz="1600" dirty="0"/>
              <a:t>Does the business trade at a premium or a discount to the broader market?</a:t>
            </a:r>
          </a:p>
          <a:p>
            <a:r>
              <a:rPr lang="en-US" sz="1600" dirty="0"/>
              <a:t>What expectations are built in into the stock?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0CD96-1594-720F-48C7-FF5815042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DC6DA-B67D-21C8-2792-CDB61889B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2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13C85-39CE-5ED8-272D-435F1E905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Give Yourself Room For Error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76A27-18F7-D1C0-C2AF-DEB4E30ED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Slight changes in the inputs can yield vastly different results</a:t>
            </a:r>
          </a:p>
          <a:p>
            <a:r>
              <a:rPr lang="en-US" sz="1600" dirty="0"/>
              <a:t>“The three most important words in investing are margin of safety.” – Warren Buffett</a:t>
            </a:r>
          </a:p>
          <a:p>
            <a:r>
              <a:rPr lang="en-US" sz="1600" dirty="0"/>
              <a:t>At least 20%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7A06B-2ED7-4A97-AAA1-B835E437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28F09C-ABF4-F4DF-C392-BA53A209D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251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0D3CE-CDA0-C87D-72DC-7C3B26725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KISS – Keep It Simple Stupid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097C1-0B18-0281-519C-1E8741BBF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b="1" dirty="0"/>
              <a:t>You would rather be roughly right than precisely wrong</a:t>
            </a:r>
          </a:p>
          <a:p>
            <a:r>
              <a:rPr lang="en-US" sz="1600" dirty="0"/>
              <a:t>Think in probabilities and range of outcomes</a:t>
            </a:r>
          </a:p>
          <a:p>
            <a:r>
              <a:rPr lang="en-US" sz="1600" dirty="0"/>
              <a:t>Get as many reps as you can</a:t>
            </a:r>
          </a:p>
          <a:p>
            <a:r>
              <a:rPr lang="en-US" sz="1600" dirty="0"/>
              <a:t>Reverse DCF</a:t>
            </a:r>
          </a:p>
          <a:p>
            <a:pPr lvl="1"/>
            <a:r>
              <a:rPr lang="en-US" sz="1200" dirty="0"/>
              <a:t>Eliminate the hassle of determining growth rates</a:t>
            </a:r>
          </a:p>
          <a:p>
            <a:pPr lvl="1"/>
            <a:r>
              <a:rPr lang="en-US" sz="1200" dirty="0"/>
              <a:t>Much easier than traditional DCF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54CE5-3536-5412-B059-60B1E5C2C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567B1E-89F2-0262-4A3F-A04290556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16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B6B07-B7EB-CB0C-8722-473C96BB0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the PEG Ratio?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BC283-8EA2-AA57-C031-96824BF8A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/>
              <a:t>Just another tool, it is not a thesis driver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1600" b="1" dirty="0"/>
              <a:t>The Market is Forward Looking</a:t>
            </a:r>
          </a:p>
          <a:p>
            <a:r>
              <a:rPr lang="en-US" sz="1600" dirty="0"/>
              <a:t>TTM PE is backwards looking</a:t>
            </a:r>
          </a:p>
          <a:p>
            <a:r>
              <a:rPr lang="en-US" sz="1600" dirty="0"/>
              <a:t>PE alone can be misleading</a:t>
            </a:r>
          </a:p>
          <a:p>
            <a:r>
              <a:rPr lang="en-US" sz="1600" dirty="0"/>
              <a:t>PEG normalizes valuation by incorporating growth rates</a:t>
            </a:r>
          </a:p>
          <a:p>
            <a:r>
              <a:rPr lang="en-US" sz="1600" dirty="0"/>
              <a:t>Useful for making comparisons with industry peers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Limitations:</a:t>
            </a:r>
          </a:p>
          <a:p>
            <a:r>
              <a:rPr lang="en-US" sz="1600" dirty="0"/>
              <a:t>Relies on speculative growth estimates</a:t>
            </a:r>
          </a:p>
          <a:p>
            <a:r>
              <a:rPr lang="en-US" sz="1600" dirty="0"/>
              <a:t>Works best for predictable and consistent companies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BB9D0-EEEA-50DD-415D-6FEBFA689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69A3E1-A800-E682-C0BF-29DB02746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15</a:t>
            </a:fld>
            <a:endParaRPr lang="en-US"/>
          </a:p>
        </p:txBody>
      </p:sp>
      <p:pic>
        <p:nvPicPr>
          <p:cNvPr id="2052" name="Picture 4" descr="PEG Ratio Formula | How to Calculate Price Earnings to Growth?">
            <a:extLst>
              <a:ext uri="{FF2B5EF4-FFF2-40B4-BE49-F238E27FC236}">
                <a16:creationId xmlns:a16="http://schemas.microsoft.com/office/drawing/2014/main" id="{39370B12-4CA0-45DC-57FC-5807ECB62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2342" y="1979493"/>
            <a:ext cx="5193792" cy="2667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4132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225B5-9174-2285-F099-AD12BC390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Valuation so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1FD6C-F2B5-79E7-5521-3BB49CA19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If you don’t know what your buying, then you aren’t investing</a:t>
            </a:r>
          </a:p>
          <a:p>
            <a:r>
              <a:rPr lang="en-US" sz="1800" dirty="0"/>
              <a:t>“Price is what you pay, value is what you get” – Warren Buffett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2E4C1-C07B-FC1A-5096-9FD5FE071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20944-2FEE-1D76-304A-C0466361F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96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CCC43-EE54-E65B-7C12-BE3BBBB6A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Intrinsic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23802-91A7-6E86-4B31-B7D67CE7A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Since the 1930’s, it has been widely accepted that the correct way to value an asset is via the present value of future cash flows</a:t>
            </a:r>
          </a:p>
          <a:p>
            <a:r>
              <a:rPr lang="en-US" sz="1800" dirty="0"/>
              <a:t>Published in 1938 by John Williams as a PhD thesis</a:t>
            </a:r>
          </a:p>
          <a:p>
            <a:r>
              <a:rPr lang="en-US" sz="1800" dirty="0"/>
              <a:t>“In theory there is no difference between theory and practice.</a:t>
            </a:r>
          </a:p>
          <a:p>
            <a:pPr marL="0" indent="0">
              <a:buNone/>
            </a:pPr>
            <a:r>
              <a:rPr lang="en-US" sz="1800" dirty="0"/>
              <a:t>     In practice there is” – Yogi Berra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82162-3B57-5EE2-1356-1A2C3AD63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E6CACD-F71A-3224-83FA-838B4EDC9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8F1F9E-BEC1-BFE8-AE7E-38D21D4F9458}"/>
              </a:ext>
            </a:extLst>
          </p:cNvPr>
          <p:cNvSpPr/>
          <p:nvPr/>
        </p:nvSpPr>
        <p:spPr>
          <a:xfrm>
            <a:off x="8404698" y="1877438"/>
            <a:ext cx="2743200" cy="417316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The Theory of Investment Value by John Burr Williams (2014-01-02): John ...">
            <a:extLst>
              <a:ext uri="{FF2B5EF4-FFF2-40B4-BE49-F238E27FC236}">
                <a16:creationId xmlns:a16="http://schemas.microsoft.com/office/drawing/2014/main" id="{66AAE8AE-4271-D355-49BE-1CE1AA154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8591" y="1979493"/>
            <a:ext cx="2497242" cy="39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6532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E6997-5829-7F20-1AD6-588EAB080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Valuation is an Art, Not a 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6F45A-9E3A-AB0A-8031-E101DE796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There are many widely accepted valuation methods:</a:t>
            </a:r>
          </a:p>
          <a:p>
            <a:r>
              <a:rPr lang="en-US" sz="1800" dirty="0"/>
              <a:t>Discounted cash flow</a:t>
            </a:r>
          </a:p>
          <a:p>
            <a:r>
              <a:rPr lang="en-US" sz="1800" dirty="0"/>
              <a:t>Normalized earnings</a:t>
            </a:r>
          </a:p>
          <a:p>
            <a:r>
              <a:rPr lang="en-US" sz="1800" dirty="0"/>
              <a:t>Asset-based valuation</a:t>
            </a:r>
          </a:p>
          <a:p>
            <a:r>
              <a:rPr lang="en-US" sz="1800" dirty="0"/>
              <a:t>Liquidation value</a:t>
            </a:r>
          </a:p>
          <a:p>
            <a:r>
              <a:rPr lang="en-US" sz="1800" dirty="0"/>
              <a:t>Sum of the parts</a:t>
            </a:r>
          </a:p>
          <a:p>
            <a:r>
              <a:rPr lang="en-US" sz="1800" dirty="0"/>
              <a:t>Dividend growth model</a:t>
            </a:r>
          </a:p>
          <a:p>
            <a:r>
              <a:rPr lang="en-US" sz="1800" dirty="0"/>
              <a:t>Precedent transactions</a:t>
            </a:r>
          </a:p>
          <a:p>
            <a:r>
              <a:rPr lang="en-US" sz="1800" dirty="0"/>
              <a:t>Historical multiples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768AB-FC67-519F-86D8-80CB41A07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154509-D7B8-A482-F020-7C135500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51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E1BE3-FA7A-CBCF-D24A-9525B0E29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the Discounted Cash Flow Model?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B6996-32F6-1FE9-07AF-6830D843E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Focus on determining intrinsic value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Long term oriented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Independent of market conditions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Accounts for business fundamentals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Margin of safety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08D90-2643-62B1-D718-06808AA02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4754A3-35C0-A9D1-C2E6-2928B6666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37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DD773-69EB-71FA-55C0-A8C94F1C6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to Using the Discounted Cash Flow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8D906-65D7-46FC-74EF-6E78B1FD9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3 Main Problems: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Estimating cash flows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Determining an appropriate discount rate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Determining an appropriate multiple for terminal value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3A351-A167-CD0B-4D03-129C4BD35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C968F6-3D28-0E2C-8505-107566E25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43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007B4-A984-01A6-72B3-363D9EF63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Cash Flows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C1E37-6204-45F4-2EF4-0FA79FFE3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Easier if business is:</a:t>
            </a:r>
          </a:p>
          <a:p>
            <a:r>
              <a:rPr lang="en-US" sz="1600" dirty="0"/>
              <a:t>Understand</a:t>
            </a:r>
          </a:p>
          <a:p>
            <a:r>
              <a:rPr lang="en-US" sz="1600" dirty="0"/>
              <a:t>Predictable</a:t>
            </a:r>
          </a:p>
          <a:p>
            <a:r>
              <a:rPr lang="en-US" sz="1600" dirty="0"/>
              <a:t>Consistent</a:t>
            </a:r>
          </a:p>
          <a:p>
            <a:endParaRPr lang="en-US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CA010-27FE-8F79-98CE-EC98C1390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1EE80-B007-B9D1-AE48-ACDCF76E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CA228C-40F3-1101-04CD-BA0D63F78E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441" y="1348311"/>
            <a:ext cx="7964899" cy="416137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CDF863C-5C47-96CB-727F-4FA6CBD2082B}"/>
              </a:ext>
            </a:extLst>
          </p:cNvPr>
          <p:cNvCxnSpPr/>
          <p:nvPr/>
        </p:nvCxnSpPr>
        <p:spPr>
          <a:xfrm flipH="1">
            <a:off x="4251960" y="5687568"/>
            <a:ext cx="738538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F1BAA64-5F59-A733-1FC1-87B1549F3378}"/>
              </a:ext>
            </a:extLst>
          </p:cNvPr>
          <p:cNvCxnSpPr>
            <a:cxnSpLocks/>
          </p:cNvCxnSpPr>
          <p:nvPr/>
        </p:nvCxnSpPr>
        <p:spPr>
          <a:xfrm flipV="1">
            <a:off x="3479330" y="1699651"/>
            <a:ext cx="0" cy="345869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BB384E4-A182-4776-680A-EE16322BBE08}"/>
              </a:ext>
            </a:extLst>
          </p:cNvPr>
          <p:cNvSpPr txBox="1"/>
          <p:nvPr/>
        </p:nvSpPr>
        <p:spPr>
          <a:xfrm>
            <a:off x="6888518" y="5818971"/>
            <a:ext cx="2112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in Months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453E64C-2285-9277-A65E-3DC473E361B9}"/>
              </a:ext>
            </a:extLst>
          </p:cNvPr>
          <p:cNvSpPr txBox="1"/>
          <p:nvPr/>
        </p:nvSpPr>
        <p:spPr>
          <a:xfrm>
            <a:off x="1874558" y="3339121"/>
            <a:ext cx="2112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Inaccuracy</a:t>
            </a:r>
          </a:p>
        </p:txBody>
      </p:sp>
    </p:spTree>
    <p:extLst>
      <p:ext uri="{BB962C8B-B14F-4D97-AF65-F5344CB8AC3E}">
        <p14:creationId xmlns:p14="http://schemas.microsoft.com/office/powerpoint/2010/main" val="2376660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A776E-9E77-7FC7-A16C-A87EBA6EE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Would You Rather Forecast?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808F6-49D7-631D-89E4-DC91EC681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E03E5A-AF1E-0DBE-8206-1D04E5D70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A66B602-2D09-9AD3-BDE0-8432CAC7D8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9735626"/>
              </p:ext>
            </p:extLst>
          </p:nvPr>
        </p:nvGraphicFramePr>
        <p:xfrm>
          <a:off x="379562" y="1157592"/>
          <a:ext cx="11432876" cy="4970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252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A372-F180-0677-1095-4BB5108B3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Cash Flows – Accuracy By Equity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3D5DD-B6B5-4E6A-877F-FF4470F97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Bulldog Investment Company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C5F6E-37B8-5A89-0AC9-97F13F8C1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A1EE-6932-472E-A07B-1B552BFF13B4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2D41A9-DE34-1B39-5493-4B4D78037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8332" y="1459031"/>
            <a:ext cx="8658037" cy="466541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06702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618</Words>
  <Application>Microsoft Office PowerPoint</Application>
  <PresentationFormat>Widescreen</PresentationFormat>
  <Paragraphs>116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Arial</vt:lpstr>
      <vt:lpstr>Edwardian Script ITC</vt:lpstr>
      <vt:lpstr>Office Theme</vt:lpstr>
      <vt:lpstr>PowerPoint Presentation</vt:lpstr>
      <vt:lpstr>Why is Valuation so Important?</vt:lpstr>
      <vt:lpstr>Intrinsic Value</vt:lpstr>
      <vt:lpstr>Valuation is an Art, Not a Science</vt:lpstr>
      <vt:lpstr>Why Use the Discounted Cash Flow Model?</vt:lpstr>
      <vt:lpstr>Challenges to Using the Discounted Cash Flow Model</vt:lpstr>
      <vt:lpstr>Estimating Cash Flows</vt:lpstr>
      <vt:lpstr>Which Would You Rather Forecast?</vt:lpstr>
      <vt:lpstr>Estimating Cash Flows – Accuracy By Equity Style</vt:lpstr>
      <vt:lpstr>Determining a Discount Rate</vt:lpstr>
      <vt:lpstr>Determining an Exit Multiple</vt:lpstr>
      <vt:lpstr>Considerations When Determining Exit Multiple</vt:lpstr>
      <vt:lpstr>Give Yourself Room For Error</vt:lpstr>
      <vt:lpstr>KISS – Keep It Simple Stupid</vt:lpstr>
      <vt:lpstr>Why use the PEG Ratio?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Swanson</dc:creator>
  <cp:lastModifiedBy>Dylan Swanson</cp:lastModifiedBy>
  <cp:revision>1</cp:revision>
  <dcterms:created xsi:type="dcterms:W3CDTF">2025-02-21T15:56:03Z</dcterms:created>
  <dcterms:modified xsi:type="dcterms:W3CDTF">2025-03-07T17:00:27Z</dcterms:modified>
</cp:coreProperties>
</file>