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56" r:id="rId2"/>
    <p:sldId id="282" r:id="rId3"/>
    <p:sldId id="283" r:id="rId4"/>
    <p:sldId id="284" r:id="rId5"/>
    <p:sldId id="258" r:id="rId6"/>
    <p:sldId id="259" r:id="rId7"/>
    <p:sldId id="273" r:id="rId8"/>
    <p:sldId id="272" r:id="rId9"/>
    <p:sldId id="274" r:id="rId10"/>
    <p:sldId id="271" r:id="rId11"/>
    <p:sldId id="276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D6D47-BD76-4E1D-B9A2-85C33D2BD92C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249C-98A2-44F9-A883-5A85ED9938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7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9F249C-98A2-44F9-A883-5A85ED9938C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9F249C-98A2-44F9-A883-5A85ED9938C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6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can be an experiential thought &amp; discussion exercise (works well in small groups w/ voluntary sharing to large group).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9F249C-98A2-44F9-A883-5A85ED9938C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thought/discussion exercise re: barriers to help-seeking.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9F249C-98A2-44F9-A883-5A85ED9938C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2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49C-98A2-44F9-A883-5A85ED9938C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0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54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7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8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9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67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2441FEE-9EA2-4F42-93BB-A95DF77977CA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7A6639F-479C-4E71-AE29-B1EC0801B3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7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E47667-8CE3-466C-B745-9411E1CE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44D33-97EB-4277-B538-B458E3FD1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693" y="620720"/>
            <a:ext cx="5486799" cy="5593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59" y="1105351"/>
            <a:ext cx="4815530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>
                <a:solidFill>
                  <a:srgbClr val="FFFFFF"/>
                </a:solidFill>
              </a:rPr>
              <a:t>Promoting Resiliency with Law Enforcement and National Security personnel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959" y="4297556"/>
            <a:ext cx="4815530" cy="1431695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Victoria Balenger, PhD, CTM</a:t>
            </a:r>
          </a:p>
          <a:p>
            <a:r>
              <a:rPr lang="en-US" sz="2400" dirty="0">
                <a:solidFill>
                  <a:srgbClr val="FFFFFF"/>
                </a:solidFill>
              </a:rPr>
              <a:t>Behavioral Risk Management, LLC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534F52-E710-4998-921B-6147812C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95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D0A23D-BBDB-4BEA-8515-A7D0DF9B3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4750" y="620720"/>
            <a:ext cx="2569118" cy="55931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6823143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342" y="585216"/>
            <a:ext cx="5922575" cy="101498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Personal Well-Being Inventory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47801"/>
            <a:ext cx="6248417" cy="4824984"/>
          </a:xfrm>
        </p:spPr>
        <p:txBody>
          <a:bodyPr>
            <a:normAutofit lnSpcReduction="10000"/>
          </a:bodyPr>
          <a:lstStyle/>
          <a:p>
            <a:pPr marL="633222" lvl="0" indent="-514350">
              <a:buNone/>
            </a:pPr>
            <a:r>
              <a:rPr lang="en-US" sz="1400" dirty="0">
                <a:solidFill>
                  <a:srgbClr val="FFFFFF"/>
                </a:solidFill>
              </a:rPr>
              <a:t> </a:t>
            </a:r>
            <a:r>
              <a:rPr lang="en-US" sz="1400" b="1" dirty="0">
                <a:solidFill>
                  <a:srgbClr val="FFFFFF"/>
                </a:solidFill>
              </a:rPr>
              <a:t>On a scale of 1 (very low) -5 (very high) rate your sense of well-being on each dimension below:</a:t>
            </a:r>
          </a:p>
          <a:p>
            <a:pPr marL="633222" lvl="0" indent="-514350">
              <a:buNone/>
            </a:pPr>
            <a:r>
              <a:rPr lang="en-US" sz="1400" dirty="0">
                <a:solidFill>
                  <a:srgbClr val="FFFFFF"/>
                </a:solidFill>
              </a:rPr>
              <a:t>1. </a:t>
            </a:r>
            <a:r>
              <a:rPr lang="en-US" sz="1500" dirty="0">
                <a:solidFill>
                  <a:srgbClr val="FFFFFF"/>
                </a:solidFill>
              </a:rPr>
              <a:t>___  The quality of your professional relationships (beyond who you are working with at the present time – include wider professional network if relevant)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2. ___  Satisfaction with your work (broadly defined – current assignment and/or general career path &amp; opportunities) 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3. ___  Ability to maintain a reasonable balance between your personal &amp; professional lives 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4. ___ Feeling supported in your regular and/or collateral duty work assignments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5. ___ Your physical health, including energy and stamina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6. ___ Your emotional health, including general sense of well-being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7. ___ Your ability to concentrate and attend to what needs doing</a:t>
            </a:r>
          </a:p>
          <a:p>
            <a:pPr marL="633222" indent="-514350">
              <a:buNone/>
            </a:pPr>
            <a:r>
              <a:rPr lang="en-US" sz="1500" dirty="0">
                <a:solidFill>
                  <a:srgbClr val="FFFFFF"/>
                </a:solidFill>
              </a:rPr>
              <a:t> 8 ___ Your ability to communicate your needs to others at home and work</a:t>
            </a:r>
          </a:p>
          <a:p>
            <a:pPr>
              <a:buNone/>
            </a:pPr>
            <a:r>
              <a:rPr lang="en-US" sz="1500" i="1" dirty="0">
                <a:solidFill>
                  <a:srgbClr val="FFFFFF"/>
                </a:solidFill>
              </a:rPr>
              <a:t> </a:t>
            </a:r>
            <a:endParaRPr lang="en-US" sz="1500" dirty="0">
              <a:solidFill>
                <a:srgbClr val="FFFFFF"/>
              </a:solidFill>
            </a:endParaRPr>
          </a:p>
          <a:p>
            <a:pPr>
              <a:buNone/>
            </a:pPr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6823143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81" y="585216"/>
            <a:ext cx="6134137" cy="63398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Interpersonal Well-Being Inventory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81" y="1371600"/>
            <a:ext cx="6137929" cy="49011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400" dirty="0">
                <a:solidFill>
                  <a:srgbClr val="FFFFFF"/>
                </a:solidFill>
              </a:rPr>
              <a:t> </a:t>
            </a:r>
            <a:r>
              <a:rPr lang="en-US" sz="1500" b="1" dirty="0">
                <a:solidFill>
                  <a:srgbClr val="FFFFFF"/>
                </a:solidFill>
              </a:rPr>
              <a:t>On a scale of 1 (very low) -5 (very high) rate your sense of interpersonal well-being on each dimension below:</a:t>
            </a:r>
          </a:p>
          <a:p>
            <a:pPr lvl="0">
              <a:buNone/>
            </a:pPr>
            <a:r>
              <a:rPr lang="en-US" sz="1500" dirty="0">
                <a:solidFill>
                  <a:srgbClr val="FFFFFF"/>
                </a:solidFill>
              </a:rPr>
              <a:t>1. ___Level of trust and  understanding within your work group</a:t>
            </a:r>
          </a:p>
          <a:p>
            <a:pPr lvl="0">
              <a:spcAft>
                <a:spcPts val="600"/>
              </a:spcAft>
              <a:buNone/>
            </a:pPr>
            <a:r>
              <a:rPr lang="en-US" sz="1500" dirty="0">
                <a:solidFill>
                  <a:srgbClr val="FFFFFF"/>
                </a:solidFill>
              </a:rPr>
              <a:t>2. ___ Level of trust and understanding with your leadership</a:t>
            </a:r>
          </a:p>
          <a:p>
            <a:pPr lvl="0">
              <a:buNone/>
            </a:pPr>
            <a:r>
              <a:rPr lang="en-US" sz="1500" dirty="0">
                <a:solidFill>
                  <a:srgbClr val="FFFFFF"/>
                </a:solidFill>
              </a:rPr>
              <a:t>3. ___ Your ability to tolerate frustration with people, policies/procedures or other factors  potentially impeding the mission  </a:t>
            </a:r>
          </a:p>
          <a:p>
            <a:pPr lvl="0">
              <a:buNone/>
            </a:pPr>
            <a:r>
              <a:rPr lang="en-US" sz="1500" dirty="0">
                <a:solidFill>
                  <a:srgbClr val="FFFFFF"/>
                </a:solidFill>
              </a:rPr>
              <a:t>4. ___ Your level of comfort with asking colleagues (current, elsewhere in organization) for  support or assistance </a:t>
            </a:r>
          </a:p>
          <a:p>
            <a:pPr lvl="0">
              <a:buNone/>
            </a:pPr>
            <a:r>
              <a:rPr lang="en-US" sz="1500" dirty="0">
                <a:solidFill>
                  <a:srgbClr val="FFFFFF"/>
                </a:solidFill>
              </a:rPr>
              <a:t>5. ___ Your willingness/ability to respond to others’ requests for support or assistance (i.e., having energy, stamina and motivation vs. being too consumed with your own responsibilities)</a:t>
            </a:r>
          </a:p>
          <a:p>
            <a:pPr lvl="0">
              <a:buNone/>
            </a:pPr>
            <a:r>
              <a:rPr lang="en-US" sz="1500" dirty="0">
                <a:solidFill>
                  <a:srgbClr val="FFFFFF"/>
                </a:solidFill>
              </a:rPr>
              <a:t>6. ___ Your ability to maintain good communication with family and others important to you</a:t>
            </a:r>
          </a:p>
          <a:p>
            <a:pPr lvl="0">
              <a:spcAft>
                <a:spcPts val="600"/>
              </a:spcAft>
              <a:buNone/>
            </a:pPr>
            <a:r>
              <a:rPr lang="en-US" sz="1500" dirty="0">
                <a:solidFill>
                  <a:srgbClr val="FFFFFF"/>
                </a:solidFill>
              </a:rPr>
              <a:t>7. ___ The overall quality of your interactions with family and others important to you</a:t>
            </a:r>
          </a:p>
          <a:p>
            <a:pPr lvl="0">
              <a:spcAft>
                <a:spcPts val="600"/>
              </a:spcAft>
              <a:buNone/>
            </a:pPr>
            <a:r>
              <a:rPr lang="en-US" sz="1500" dirty="0">
                <a:solidFill>
                  <a:srgbClr val="FFFFFF"/>
                </a:solidFill>
              </a:rPr>
              <a:t>8. ___ Your level of comfort with asking friends/family for support or assistance</a:t>
            </a:r>
          </a:p>
          <a:p>
            <a:pPr lvl="0">
              <a:spcAft>
                <a:spcPts val="600"/>
              </a:spcAft>
              <a:buNone/>
            </a:pPr>
            <a:r>
              <a:rPr lang="en-US" sz="1500" dirty="0">
                <a:solidFill>
                  <a:srgbClr val="FFFFFF"/>
                </a:solidFill>
              </a:rPr>
              <a:t>9. ___ Your willingness/ability to provide support or assistance to friends/family</a:t>
            </a:r>
          </a:p>
          <a:p>
            <a:pPr lvl="0">
              <a:buNone/>
            </a:pPr>
            <a:r>
              <a:rPr lang="en-US" sz="1500" dirty="0">
                <a:solidFill>
                  <a:srgbClr val="FFFFFF"/>
                </a:solidFill>
              </a:rPr>
              <a:t>10. ___  Your ability to cope with the normal frustrations and disappointments that go with close (family or other significant) relationships</a:t>
            </a:r>
          </a:p>
          <a:p>
            <a:pPr>
              <a:buNone/>
            </a:pPr>
            <a:r>
              <a:rPr lang="en-US" sz="1200" i="1" dirty="0">
                <a:solidFill>
                  <a:srgbClr val="FFFFFF"/>
                </a:solidFill>
              </a:rPr>
              <a:t> </a:t>
            </a:r>
            <a:endParaRPr lang="en-US" sz="1200" dirty="0">
              <a:solidFill>
                <a:srgbClr val="FFFFFF"/>
              </a:solidFill>
            </a:endParaRPr>
          </a:p>
          <a:p>
            <a:pPr marL="633222" lvl="0" indent="-514350">
              <a:buNone/>
            </a:pPr>
            <a:endParaRPr lang="en-US" sz="5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2A1016-34C3-4BE4-94F4-F4215EA18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584" y="585216"/>
            <a:ext cx="7734765" cy="11555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Mental Health Professionals:  Don’t Underestimate Your Positive Impact!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584" y="1740724"/>
            <a:ext cx="7734766" cy="440824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The existence of designated support initiatives has protective value – showing employees that the organization “has their backs”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Receptivity to help often increases with more experience + opportunity to observe the impact of high-intensity assignments on self and others</a:t>
            </a:r>
          </a:p>
          <a:p>
            <a:pPr>
              <a:buFont typeface="Arial" pitchFamily="34" charset="0"/>
              <a:buChar char="•"/>
            </a:pPr>
            <a:endParaRPr lang="en-US" sz="1100" dirty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en-US" sz="2800" i="1" dirty="0">
                <a:solidFill>
                  <a:srgbClr val="FFFFFF"/>
                </a:solidFill>
              </a:rPr>
              <a:t>I’ve learned that people will forget what you said, people will forget what you did, but people will never forget how you made them feel. – Maya Angelou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C2A602-669B-4D6E-8057-FCA88892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Session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CA05-761E-4E31-854C-8B03D410B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2411" y="804333"/>
            <a:ext cx="4610377" cy="5249334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To define psychological resiliency and identify relevant factors for these unique employee populations</a:t>
            </a:r>
          </a:p>
          <a:p>
            <a:endParaRPr lang="en-US" sz="2400" dirty="0"/>
          </a:p>
          <a:p>
            <a:r>
              <a:rPr lang="en-US" sz="2400" dirty="0"/>
              <a:t>To describe Law Enforcement (LE) and U.S. Intelligence Community (USIC) cultural factors &amp; norms that might affect receptivity to psychosocial support</a:t>
            </a:r>
          </a:p>
          <a:p>
            <a:endParaRPr lang="en-US" sz="2400" dirty="0"/>
          </a:p>
          <a:p>
            <a:r>
              <a:rPr lang="en-US" sz="2400" dirty="0"/>
              <a:t>To share substantive resiliency-building information &amp; strategies for use in various training and awareness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1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1DD95-1A9B-4DBA-A71B-D82B709D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804333"/>
            <a:ext cx="2819400" cy="52493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What is Resiliency?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30F20-0857-4E4C-B774-4B5CB68F3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533400"/>
            <a:ext cx="5077522" cy="58674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800" dirty="0"/>
              <a:t>From Dictionary.com:</a:t>
            </a:r>
          </a:p>
          <a:p>
            <a:pPr>
              <a:buNone/>
            </a:pPr>
            <a:r>
              <a:rPr lang="en-US" sz="2400" dirty="0"/>
              <a:t>1. the power or ability to return to the original form, position, etc., after being bent, compressed, or stretched; elasticity. </a:t>
            </a:r>
          </a:p>
          <a:p>
            <a:pPr>
              <a:buNone/>
            </a:pPr>
            <a:r>
              <a:rPr lang="en-US" sz="2400" dirty="0"/>
              <a:t>2. ability to recover readily from illness, depression, adversity, or the like; buoyancy.</a:t>
            </a:r>
          </a:p>
          <a:p>
            <a:pPr>
              <a:buNone/>
            </a:pPr>
            <a:endParaRPr lang="en-US" sz="1000" dirty="0"/>
          </a:p>
          <a:p>
            <a:pPr algn="ctr">
              <a:buNone/>
              <a:defRPr/>
            </a:pPr>
            <a:r>
              <a:rPr lang="en-US" sz="2600" i="1" dirty="0"/>
              <a:t> For LE and USIC personnel, the ability to “bounce back” in light of sometimes physically/psychologically perilous assignments or locations.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781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DE704-4176-4528-9F32-12C936D1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804333"/>
            <a:ext cx="2743200" cy="52493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What Determines Resiliency?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78556-FE4A-49A2-871F-9A7A14FA2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1" y="457200"/>
            <a:ext cx="4876798" cy="5596467"/>
          </a:xfrm>
        </p:spPr>
        <p:txBody>
          <a:bodyPr anchor="ctr"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600" b="1" dirty="0"/>
              <a:t>Hereditary &amp; biological factors </a:t>
            </a:r>
            <a:r>
              <a:rPr lang="en-US" sz="2600" dirty="0"/>
              <a:t>including health, temperament</a:t>
            </a:r>
          </a:p>
          <a:p>
            <a:r>
              <a:rPr lang="en-US" sz="2600" b="1" dirty="0"/>
              <a:t>Significant life experiences</a:t>
            </a:r>
          </a:p>
          <a:p>
            <a:r>
              <a:rPr lang="en-US" sz="2600" b="1" dirty="0"/>
              <a:t>Material resources and social environment</a:t>
            </a:r>
          </a:p>
          <a:p>
            <a:r>
              <a:rPr lang="en-US" sz="2600" b="1" dirty="0"/>
              <a:t>Learned coping methods</a:t>
            </a:r>
          </a:p>
          <a:p>
            <a:r>
              <a:rPr lang="en-US" sz="2600" b="1" dirty="0"/>
              <a:t>Cognitive factors </a:t>
            </a:r>
            <a:r>
              <a:rPr lang="en-US" sz="2600" dirty="0"/>
              <a:t>including: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“Mental set” including scripts and lenses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Judgment and decision-making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Attributional style – internal vs. external, stable vs. unstable, global vs. specific </a:t>
            </a:r>
            <a:r>
              <a:rPr lang="en-US" sz="1900" dirty="0"/>
              <a:t>(Abramson, Seligman &amp; Teasdale, 1978)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Cognitive rigidity or 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Insight and self-awareness… 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Cultural Factors and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2" y="457200"/>
            <a:ext cx="4587998" cy="5596467"/>
          </a:xfrm>
        </p:spPr>
        <p:txBody>
          <a:bodyPr anchor="ctr">
            <a:normAutofit/>
          </a:bodyPr>
          <a:lstStyle/>
          <a:p>
            <a:pPr marL="182880" indent="0">
              <a:buNone/>
            </a:pPr>
            <a:r>
              <a:rPr lang="en-US" sz="2400" dirty="0"/>
              <a:t>Through a combination of temperament, inherent/socialized mental toughness, and sheer necessity, those we serve might tend to be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too well-adapted for their own good.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 </a:t>
            </a:r>
            <a:r>
              <a:rPr lang="en-US" sz="2400" dirty="0"/>
              <a:t>continuing to plough through despite being stressed, exhausted, or traumatized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maybe appearing fine, still effective &amp; efficient, but…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possibly paying a price with physical &amp; emotional health, family needs, and overall quality of life.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804333"/>
            <a:ext cx="3200400" cy="52493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Social &amp; Institutional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457200"/>
            <a:ext cx="4778189" cy="594360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en-US" sz="2400" dirty="0"/>
              <a:t>Facets of “hypermasculine socialization” </a:t>
            </a:r>
            <a:r>
              <a:rPr lang="en-US" sz="1800" dirty="0"/>
              <a:t>(Mosher &amp; Tomkins, 1988)</a:t>
            </a:r>
            <a:r>
              <a:rPr lang="en-US" sz="2400" dirty="0"/>
              <a:t> possibly affecting personnel regardless of gender identification: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i="1" dirty="0"/>
              <a:t>expected to be impervious to pain &amp; fear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 not supposed to have any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 contempt for any perceived weakness in self or others</a:t>
            </a:r>
          </a:p>
          <a:p>
            <a:pPr indent="0">
              <a:buNone/>
            </a:pPr>
            <a:r>
              <a:rPr lang="en-US" sz="2200" dirty="0"/>
              <a:t>And: Powerful reinforcements for over-functioning, relentless self-sacrifice, neglect of physical/emotional health, always subsuming personal needs to a larger mission that never ends….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862584"/>
          </a:xfrm>
        </p:spPr>
        <p:txBody>
          <a:bodyPr>
            <a:normAutofit/>
          </a:bodyPr>
          <a:lstStyle/>
          <a:p>
            <a:r>
              <a:rPr lang="en-US" sz="4800" dirty="0"/>
              <a:t>Maintaining Resiliency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447800"/>
            <a:ext cx="6013704" cy="486156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2600" b="1" i="1" dirty="0"/>
              <a:t>Cognitive Strategies </a:t>
            </a:r>
          </a:p>
          <a:p>
            <a:pPr lvl="0">
              <a:buNone/>
            </a:pPr>
            <a:r>
              <a:rPr lang="en-US" sz="2400" dirty="0"/>
              <a:t>Getting clear about what you can &amp; can’t control and take responsibility for</a:t>
            </a:r>
          </a:p>
          <a:p>
            <a:pPr lvl="0"/>
            <a:r>
              <a:rPr lang="en-US" sz="2400" dirty="0"/>
              <a:t>Remembering not to take certain things personally</a:t>
            </a:r>
          </a:p>
          <a:p>
            <a:pPr lvl="0"/>
            <a:r>
              <a:rPr lang="en-US" sz="2400" dirty="0"/>
              <a:t>Talking to others within &amp; beyond your work group to keep a sense of perspective </a:t>
            </a:r>
          </a:p>
          <a:p>
            <a:pPr lvl="0"/>
            <a:r>
              <a:rPr lang="en-US" sz="2400" dirty="0"/>
              <a:t>Being selective about where to put your energy and resources</a:t>
            </a:r>
          </a:p>
          <a:p>
            <a:pPr lvl="0"/>
            <a:r>
              <a:rPr lang="en-US" sz="2400" dirty="0"/>
              <a:t>At times, deciding to “constructively detach” while still doing what you need to do</a:t>
            </a:r>
          </a:p>
          <a:p>
            <a:pPr lvl="0"/>
            <a:r>
              <a:rPr lang="en-US" sz="2400" dirty="0"/>
              <a:t>Periodically re-assessing your needs &amp; priorities in relation to your job and career.</a:t>
            </a:r>
          </a:p>
          <a:p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4394539"/>
            <a:ext cx="171519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014984"/>
          </a:xfrm>
        </p:spPr>
        <p:txBody>
          <a:bodyPr>
            <a:normAutofit/>
          </a:bodyPr>
          <a:lstStyle/>
          <a:p>
            <a:r>
              <a:rPr lang="en-US" dirty="0"/>
              <a:t>Maintaining Resiliency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447800"/>
            <a:ext cx="6013704" cy="486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Self-Care Discussion Questions:</a:t>
            </a:r>
            <a:endParaRPr lang="en-US" sz="2400" b="1" i="1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What is your BEST EXCUSE for not taking care of yourself?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Are some people “too well adapted” for their own good?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Can it be selfish to neglect yourself?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What are some unique challenges of balancing your needs with everyone else's, in relation to risky or demanding operational work?</a:t>
            </a:r>
          </a:p>
          <a:p>
            <a:pPr algn="ctr"/>
            <a:r>
              <a:rPr lang="en-US" sz="2400" b="1" i="1" dirty="0"/>
              <a:t>Remember that committed self-care lets you come from a position of strength!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4394539"/>
            <a:ext cx="171519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319784"/>
          </a:xfrm>
        </p:spPr>
        <p:txBody>
          <a:bodyPr>
            <a:normAutofit/>
          </a:bodyPr>
          <a:lstStyle/>
          <a:p>
            <a:r>
              <a:rPr lang="en-US" dirty="0"/>
              <a:t>Maintaining Resiliency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28800"/>
            <a:ext cx="6013704" cy="448056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400" b="1" i="1" dirty="0"/>
              <a:t>Emotional Self-Awareness Discussion Questions</a:t>
            </a:r>
            <a:r>
              <a:rPr lang="en-US" sz="2400" dirty="0"/>
              <a:t> Think about a uniquely stressful time or situation you have been through, and consider the following questions:</a:t>
            </a:r>
          </a:p>
          <a:p>
            <a:pPr lvl="0"/>
            <a:r>
              <a:rPr lang="en-US" sz="2400" dirty="0"/>
              <a:t>How were you affected (physically, mentally,  socially, etc.) in this period? </a:t>
            </a:r>
          </a:p>
          <a:p>
            <a:pPr lvl="0"/>
            <a:r>
              <a:rPr lang="en-US" sz="2400" dirty="0"/>
              <a:t>Did you recognize it at the time?</a:t>
            </a:r>
          </a:p>
          <a:p>
            <a:pPr lvl="0"/>
            <a:r>
              <a:rPr lang="en-US" sz="2400" dirty="0"/>
              <a:t>Did you make needed adjustments or get yourself extra support? </a:t>
            </a:r>
          </a:p>
          <a:p>
            <a:pPr lvl="0">
              <a:buNone/>
            </a:pPr>
            <a:r>
              <a:rPr lang="en-US" sz="2400" dirty="0"/>
              <a:t>			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If not, why not?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4394539"/>
            <a:ext cx="171519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352</TotalTime>
  <Words>1131</Words>
  <Application>Microsoft Office PowerPoint</Application>
  <PresentationFormat>On-screen Show (4:3)</PresentationFormat>
  <Paragraphs>96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Promoting Resiliency with Law Enforcement and National Security personnel</vt:lpstr>
      <vt:lpstr>Session Goals</vt:lpstr>
      <vt:lpstr>What is Resiliency?</vt:lpstr>
      <vt:lpstr>What Determines Resiliency?</vt:lpstr>
      <vt:lpstr>Cultural Factors and norms</vt:lpstr>
      <vt:lpstr>Social &amp; Institutional Factors</vt:lpstr>
      <vt:lpstr>Maintaining Resiliency</vt:lpstr>
      <vt:lpstr>Maintaining Resiliency</vt:lpstr>
      <vt:lpstr>Maintaining Resiliency</vt:lpstr>
      <vt:lpstr>Personal Well-Being Inventory</vt:lpstr>
      <vt:lpstr>Interpersonal Well-Being Inventory</vt:lpstr>
      <vt:lpstr>Mental Health Professionals:  Don’t Underestimate Your Positive Impact!</vt:lpstr>
    </vt:vector>
  </TitlesOfParts>
  <Company>Department of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Customers: Addressing Psychological Matters in LE, Military and Intelligence Employee Groups</dc:title>
  <dc:creator>vjbalenger</dc:creator>
  <cp:lastModifiedBy>S Alexander</cp:lastModifiedBy>
  <cp:revision>44</cp:revision>
  <dcterms:created xsi:type="dcterms:W3CDTF">2014-03-31T20:57:26Z</dcterms:created>
  <dcterms:modified xsi:type="dcterms:W3CDTF">2021-07-01T16:59:50Z</dcterms:modified>
</cp:coreProperties>
</file>