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A1F44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0A1F44"/>
                </a:solidFill>
                <a:latin typeface="Calibri"/>
              </a:rPr>
              <a:t>Share of volume bought, by months before delivery (illustrative)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Example cover bought</c:v>
                </c:pt>
              </c:strCache>
            </c:strRef>
          </c:tx>
          <c:spPr>
            <a:solidFill>
              <a:srgbClr val="1B4F8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24m</c:v>
                  </c:pt>
                  <c:pt idx="1">
                    <c:v>18m</c:v>
                  </c:pt>
                  <c:pt idx="2">
                    <c:v>12m</c:v>
                  </c:pt>
                  <c:pt idx="3">
                    <c:v>9m</c:v>
                  </c:pt>
                  <c:pt idx="4">
                    <c:v>6m</c:v>
                  </c:pt>
                  <c:pt idx="5">
                    <c:v>3m</c:v>
                  </c:pt>
                  <c:pt idx="6">
                    <c:v>1m</c:v>
                  </c:pt>
                  <c:pt idx="7">
                    <c:v>Delivery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35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82</c:v>
                </c:pt>
                <c:pt idx="6">
                  <c:v>92</c:v>
                </c:pt>
                <c:pt idx="7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Minimum cover</c:v>
                </c:pt>
              </c:strCache>
            </c:strRef>
          </c:tx>
          <c:spPr>
            <a:solidFill>
              <a:srgbClr val="C0392B"/>
            </a:solidFill>
            <a:ln w="38100" cap="flat">
              <a:solidFill>
                <a:srgbClr val="C0392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8DC21F"/>
              </a:solidFill>
              <a:ln w="9525" cap="flat">
                <a:solidFill>
                  <a:srgbClr val="C0392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24m</c:v>
                  </c:pt>
                  <c:pt idx="1">
                    <c:v>18m</c:v>
                  </c:pt>
                  <c:pt idx="2">
                    <c:v>12m</c:v>
                  </c:pt>
                  <c:pt idx="3">
                    <c:v>9m</c:v>
                  </c:pt>
                  <c:pt idx="4">
                    <c:v>6m</c:v>
                  </c:pt>
                  <c:pt idx="5">
                    <c:v>3m</c:v>
                  </c:pt>
                  <c:pt idx="6">
                    <c:v>1m</c:v>
                  </c:pt>
                  <c:pt idx="7">
                    <c:v>Delivery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</c:v>
                </c:pt>
                <c:pt idx="1">
                  <c:v>25</c:v>
                </c:pt>
                <c:pt idx="2">
                  <c:v>40</c:v>
                </c:pt>
                <c:pt idx="3">
                  <c:v>50</c:v>
                </c:pt>
                <c:pt idx="4">
                  <c:v>60</c:v>
                </c:pt>
                <c:pt idx="5">
                  <c:v>75</c:v>
                </c:pt>
                <c:pt idx="6">
                  <c:v>85</c:v>
                </c:pt>
                <c:pt idx="7">
                  <c:v>90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Maximum cover</c:v>
                </c:pt>
              </c:strCache>
            </c:strRef>
          </c:tx>
          <c:spPr>
            <a:solidFill>
              <a:srgbClr val="8DC21F"/>
            </a:solidFill>
            <a:ln w="38100" cap="flat">
              <a:solidFill>
                <a:srgbClr val="8DC21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8DC21F"/>
              </a:solidFill>
              <a:ln w="9525" cap="flat">
                <a:solidFill>
                  <a:srgbClr val="8DC21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24m</c:v>
                  </c:pt>
                  <c:pt idx="1">
                    <c:v>18m</c:v>
                  </c:pt>
                  <c:pt idx="2">
                    <c:v>12m</c:v>
                  </c:pt>
                  <c:pt idx="3">
                    <c:v>9m</c:v>
                  </c:pt>
                  <c:pt idx="4">
                    <c:v>6m</c:v>
                  </c:pt>
                  <c:pt idx="5">
                    <c:v>3m</c:v>
                  </c:pt>
                  <c:pt idx="6">
                    <c:v>1m</c:v>
                  </c:pt>
                  <c:pt idx="7">
                    <c:v>Delivery</c:v>
                  </c:pt>
                </c:lvl>
              </c:multiLvlStrCache>
            </c:multiLvl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</c:v>
                </c:pt>
                <c:pt idx="1">
                  <c:v>55</c:v>
                </c:pt>
                <c:pt idx="2">
                  <c:v>70</c:v>
                </c:pt>
                <c:pt idx="3">
                  <c:v>80</c:v>
                </c:pt>
                <c:pt idx="4">
                  <c:v>90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5E9F0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0A1F4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A1F44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0A1F44"/>
                </a:solidFill>
                <a:latin typeface="Calibri"/>
              </a:rPr>
              <a:t>Example gas levels, p/therm (illustrative market path)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price</c:v>
                </c:pt>
              </c:strCache>
            </c:strRef>
          </c:tx>
          <c:spPr>
            <a:solidFill>
              <a:srgbClr val="0A1F44"/>
            </a:solidFill>
            <a:ln w="31750" cap="flat">
              <a:solidFill>
                <a:srgbClr val="0A1F44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A1F44"/>
              </a:solidFill>
              <a:ln w="9525" cap="flat">
                <a:solidFill>
                  <a:srgbClr val="0A1F4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95</c:v>
                </c:pt>
                <c:pt idx="1">
                  <c:v>103</c:v>
                </c:pt>
                <c:pt idx="2">
                  <c:v>91</c:v>
                </c:pt>
                <c:pt idx="3">
                  <c:v>85</c:v>
                </c:pt>
                <c:pt idx="4">
                  <c:v>78</c:v>
                </c:pt>
                <c:pt idx="5">
                  <c:v>71</c:v>
                </c:pt>
                <c:pt idx="6">
                  <c:v>66</c:v>
                </c:pt>
                <c:pt idx="7">
                  <c:v>57</c:v>
                </c:pt>
                <c:pt idx="8">
                  <c:v>62</c:v>
                </c:pt>
                <c:pt idx="9">
                  <c:v>74</c:v>
                </c:pt>
                <c:pt idx="10">
                  <c:v>88</c:v>
                </c:pt>
                <c:pt idx="11">
                  <c:v>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Ceiling</c:v>
                </c:pt>
              </c:strCache>
            </c:strRef>
          </c:tx>
          <c:spPr>
            <a:solidFill>
              <a:srgbClr val="C0392B"/>
            </a:solidFill>
            <a:ln w="31750" cap="flat">
              <a:solidFill>
                <a:srgbClr val="C0392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C0392B"/>
              </a:solidFill>
              <a:ln w="9525" cap="flat">
                <a:solidFill>
                  <a:srgbClr val="C0392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0090D0"/>
            </a:solidFill>
            <a:ln w="31750" cap="flat">
              <a:solidFill>
                <a:srgbClr val="0090D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090D0"/>
              </a:solidFill>
              <a:ln w="9525" cap="flat">
                <a:solidFill>
                  <a:srgbClr val="0090D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80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  <c:pt idx="6">
                  <c:v>80</c:v>
                </c:pt>
                <c:pt idx="7">
                  <c:v>80</c:v>
                </c:pt>
                <c:pt idx="8">
                  <c:v>80</c:v>
                </c:pt>
                <c:pt idx="9">
                  <c:v>80</c:v>
                </c:pt>
                <c:pt idx="10">
                  <c:v>80</c:v>
                </c:pt>
                <c:pt idx="11">
                  <c:v>80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Floor</c:v>
                </c:pt>
              </c:strCache>
            </c:strRef>
          </c:tx>
          <c:spPr>
            <a:solidFill>
              <a:srgbClr val="8DC21F"/>
            </a:solidFill>
            <a:ln w="31750" cap="flat">
              <a:solidFill>
                <a:srgbClr val="8DC21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8DC21F"/>
              </a:solidFill>
              <a:ln w="9525" cap="flat">
                <a:solidFill>
                  <a:srgbClr val="8DC21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60</c:v>
                </c:pt>
                <c:pt idx="1">
                  <c:v>60</c:v>
                </c:pt>
                <c:pt idx="2">
                  <c:v>60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  <c:pt idx="6">
                  <c:v>60</c:v>
                </c:pt>
                <c:pt idx="7">
                  <c:v>60</c:v>
                </c:pt>
                <c:pt idx="8">
                  <c:v>60</c:v>
                </c:pt>
                <c:pt idx="9">
                  <c:v>60</c:v>
                </c:pt>
                <c:pt idx="10">
                  <c:v>60</c:v>
                </c:pt>
                <c:pt idx="11">
                  <c:v>60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"/>
          <c:min val="40"/>
        </c:scaling>
        <c:delete val="0"/>
        <c:axPos val="l"/>
        <c:majorGridlines>
          <c:spPr>
            <a:ln w="9525" cap="flat">
              <a:solidFill>
                <a:srgbClr val="E5E9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0A1F4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A1F44"/>
                </a:solidFill>
                <a:latin typeface="Calibri"/>
              </a:defRPr>
            </a:pPr>
            <a:r>
              <a:rPr sz="1400" b="0" i="0" u="none" strike="noStrike">
                <a:solidFill>
                  <a:srgbClr val="0A1F44"/>
                </a:solidFill>
                <a:latin typeface="Calibri"/>
              </a:rPr>
              <a:t>Electricity, £/MWh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Bought (WAP)</c:v>
                </c:pt>
              </c:strCache>
            </c:strRef>
          </c:tx>
          <c:spPr>
            <a:solidFill>
              <a:srgbClr val="1B4F8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Win26</c:v>
                  </c:pt>
                  <c:pt idx="1">
                    <c:v>Sum27</c:v>
                  </c:pt>
                  <c:pt idx="2">
                    <c:v>Win27</c:v>
                  </c:pt>
                  <c:pt idx="3">
                    <c:v>Sum28</c:v>
                  </c:pt>
                  <c:pt idx="4">
                    <c:v>Win28</c:v>
                  </c:pt>
                  <c:pt idx="5">
                    <c:v>Sum29</c:v>
                  </c:pt>
                  <c:pt idx="6">
                    <c:v>Win29</c:v>
                  </c:pt>
                  <c:pt idx="7">
                    <c:v>Sum30</c:v>
                  </c:pt>
                  <c:pt idx="8">
                    <c:v>Win30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88.51</c:v>
                </c:pt>
                <c:pt idx="1">
                  <c:v>70.91</c:v>
                </c:pt>
                <c:pt idx="2">
                  <c:v>81.46</c:v>
                </c:pt>
                <c:pt idx="3">
                  <c:v>66.62</c:v>
                </c:pt>
                <c:pt idx="4">
                  <c:v>76.15</c:v>
                </c:pt>
                <c:pt idx="5">
                  <c:v>65.68</c:v>
                </c:pt>
                <c:pt idx="6">
                  <c:v>74.07</c:v>
                </c:pt>
                <c:pt idx="7">
                  <c:v>66.48</c:v>
                </c:pt>
                <c:pt idx="8">
                  <c:v>75.19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Market today</c:v>
                </c:pt>
              </c:strCache>
            </c:strRef>
          </c:tx>
          <c:spPr>
            <a:solidFill>
              <a:srgbClr val="B8C3D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Win26</c:v>
                  </c:pt>
                  <c:pt idx="1">
                    <c:v>Sum27</c:v>
                  </c:pt>
                  <c:pt idx="2">
                    <c:v>Win27</c:v>
                  </c:pt>
                  <c:pt idx="3">
                    <c:v>Sum28</c:v>
                  </c:pt>
                  <c:pt idx="4">
                    <c:v>Win28</c:v>
                  </c:pt>
                  <c:pt idx="5">
                    <c:v>Sum29</c:v>
                  </c:pt>
                  <c:pt idx="6">
                    <c:v>Win29</c:v>
                  </c:pt>
                  <c:pt idx="7">
                    <c:v>Sum30</c:v>
                  </c:pt>
                  <c:pt idx="8">
                    <c:v>Win30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159.16</c:v>
                </c:pt>
                <c:pt idx="1">
                  <c:v>118.5</c:v>
                </c:pt>
                <c:pt idx="2">
                  <c:v>118.2</c:v>
                </c:pt>
                <c:pt idx="3">
                  <c:v>77.75</c:v>
                </c:pt>
                <c:pt idx="4">
                  <c:v>83.6</c:v>
                </c:pt>
                <c:pt idx="5">
                  <c:v>71.45</c:v>
                </c:pt>
                <c:pt idx="6">
                  <c:v>78.75</c:v>
                </c:pt>
                <c:pt idx="7">
                  <c:v>71</c:v>
                </c:pt>
                <c:pt idx="8">
                  <c:v>78.75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5E9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A1F4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A1F44"/>
                </a:solidFill>
                <a:latin typeface="Calibri"/>
              </a:defRPr>
            </a:pPr>
            <a:r>
              <a:rPr sz="1400" b="0" i="0" u="none" strike="noStrike">
                <a:solidFill>
                  <a:srgbClr val="0A1F44"/>
                </a:solidFill>
                <a:latin typeface="Calibri"/>
              </a:rPr>
              <a:t>Gas, p/therm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Bought (WAP)</c:v>
                </c:pt>
              </c:strCache>
            </c:strRef>
          </c:tx>
          <c:spPr>
            <a:solidFill>
              <a:srgbClr val="1B4F8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Win26</c:v>
                  </c:pt>
                  <c:pt idx="1">
                    <c:v>Sum27</c:v>
                  </c:pt>
                  <c:pt idx="2">
                    <c:v>Win27</c:v>
                  </c:pt>
                  <c:pt idx="3">
                    <c:v>Sum28</c:v>
                  </c:pt>
                  <c:pt idx="4">
                    <c:v>Win28</c:v>
                  </c:pt>
                  <c:pt idx="5">
                    <c:v>Sum29</c:v>
                  </c:pt>
                  <c:pt idx="6">
                    <c:v>Win29</c:v>
                  </c:pt>
                  <c:pt idx="7">
                    <c:v>Sum30</c:v>
                  </c:pt>
                  <c:pt idx="8">
                    <c:v>Win30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109.06</c:v>
                </c:pt>
                <c:pt idx="1">
                  <c:v>89.89</c:v>
                </c:pt>
                <c:pt idx="2">
                  <c:v>85.62</c:v>
                </c:pt>
                <c:pt idx="3">
                  <c:v>74.33</c:v>
                </c:pt>
                <c:pt idx="4">
                  <c:v>83.36</c:v>
                </c:pt>
                <c:pt idx="5">
                  <c:v>68.85</c:v>
                </c:pt>
                <c:pt idx="6">
                  <c:v>78.46</c:v>
                </c:pt>
                <c:pt idx="7">
                  <c:v>71.13</c:v>
                </c:pt>
                <c:pt idx="8">
                  <c:v>78.1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Market today</c:v>
                </c:pt>
              </c:strCache>
            </c:strRef>
          </c:tx>
          <c:spPr>
            <a:solidFill>
              <a:srgbClr val="B8C3D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Win26</c:v>
                  </c:pt>
                  <c:pt idx="1">
                    <c:v>Sum27</c:v>
                  </c:pt>
                  <c:pt idx="2">
                    <c:v>Win27</c:v>
                  </c:pt>
                  <c:pt idx="3">
                    <c:v>Sum28</c:v>
                  </c:pt>
                  <c:pt idx="4">
                    <c:v>Win28</c:v>
                  </c:pt>
                  <c:pt idx="5">
                    <c:v>Sum29</c:v>
                  </c:pt>
                  <c:pt idx="6">
                    <c:v>Win29</c:v>
                  </c:pt>
                  <c:pt idx="7">
                    <c:v>Sum30</c:v>
                  </c:pt>
                  <c:pt idx="8">
                    <c:v>Win30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181.32</c:v>
                </c:pt>
                <c:pt idx="1">
                  <c:v>151.21</c:v>
                </c:pt>
                <c:pt idx="2">
                  <c:v>143.84</c:v>
                </c:pt>
                <c:pt idx="3">
                  <c:v>94.44</c:v>
                </c:pt>
                <c:pt idx="4">
                  <c:v>97.92</c:v>
                </c:pt>
                <c:pt idx="5">
                  <c:v>76.33</c:v>
                </c:pt>
                <c:pt idx="6">
                  <c:v>84.12</c:v>
                </c:pt>
                <c:pt idx="7">
                  <c:v>71.21</c:v>
                </c:pt>
                <c:pt idx="8">
                  <c:v>79.96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5E9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A1F4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FCT Flexible Energy Consortium client deck. FCT Energy Partners runs the trading desk; Evolve Energy is the licensed supplier.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PIA = Purchase In Advance: forward purchases for a delivery period made before it starts. PWP = Purchase Within Period: purchases made during the delivery period for the remaining open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FCT Flexible Energy Consortium  ·  Confidential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A1F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fc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85800"/>
            <a:ext cx="3337560" cy="457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0080" y="21945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energy buying for your business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640080" y="34290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and gas: buy in stages, see every cost, and plan to a budget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640080" y="42062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DC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FCT Flexible Energy Consortium  |  October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buy flexibly?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fixed contract prices all your energy on one day. A flexible contract buys it in stages.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94360" y="178308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contract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your volume priced on a single day, whatever the market is doing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supplier adds a risk premium to cover price moves over the term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 and charges are folded into one blended unit rate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prices fall after you sign, you cannot benefit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78308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0A1F44"/>
          </a:solidFill>
          <a:ln w="12700">
            <a:solidFill>
              <a:srgbClr val="0A1F4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8DC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contract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6537960" y="260604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bought in blocks over months and years, never all at once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 floor, target and ceiling prices guide every purchase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Commodity charged at the price actually bought; other charges at cost</a:t>
            </a:r>
            <a:endParaRPr lang="en-US" sz="15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budget forecast that is updated as your cover builds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route fits you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annual usage decides the route. Electricity and gas are assessed separately.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94360" y="1783080"/>
            <a:ext cx="3611880" cy="3977640"/>
          </a:xfrm>
          <a:prstGeom prst="roundRect">
            <a:avLst>
              <a:gd name="adj" fmla="val 2025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783080"/>
            <a:ext cx="3611880" cy="109728"/>
          </a:xfrm>
          <a:prstGeom prst="rect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103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Consortium: electricity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6060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175,000 kWh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2918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 minimum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79476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FCT Flex Electric basket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Pooled buying power with other businesses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I&amp;C classification sites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07408" y="1783080"/>
            <a:ext cx="3611880" cy="3977640"/>
          </a:xfrm>
          <a:prstGeom prst="roundRect">
            <a:avLst>
              <a:gd name="adj" fmla="val 2025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07408" y="1783080"/>
            <a:ext cx="3611880" cy="109728"/>
          </a:xfrm>
          <a:prstGeom prst="rect">
            <a:avLst/>
          </a:prstGeom>
          <a:solidFill>
            <a:srgbClr val="0090D0"/>
          </a:solidFill>
          <a:ln w="12700">
            <a:solidFill>
              <a:srgbClr val="0090D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27448" y="2103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Consortium: gas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727448" y="26060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09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300,000 kWh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4727448" y="32918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 minimum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727448" y="379476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FCT Gas consortium basket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Pooled buying power with other businesses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this is SME gas territory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220456" y="1783080"/>
            <a:ext cx="3611880" cy="3977640"/>
          </a:xfrm>
          <a:prstGeom prst="roundRect">
            <a:avLst>
              <a:gd name="adj" fmla="val 2025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0456" y="1783080"/>
            <a:ext cx="3611880" cy="109728"/>
          </a:xfrm>
          <a:prstGeom prst="rect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540496" y="2103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framework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8540496" y="26060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5E8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GWh+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8540496" y="329184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year, electricity and/or gas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540496" y="379476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framework in your name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strategy, triggers and limits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for either fuel or both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94360" y="58978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Supplied by Evolve Energy, a licensed I&amp;C supplier. Minimum term 2 years; the framework runs to 31 March 2031. Below the entry levels we offer fixed contracts bought on a milestone strategy.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Consortium basket or your own framework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371600"/>
          <a:ext cx="109728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297680"/>
                <a:gridCol w="429768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Consortium basket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Individual framework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0D0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Entry level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Electricity 175,000 kWh; gas 300,000 kWh a year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GWh a year or more, per fuel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Whose contract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supply contract, with volume pooled in a shared basket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framework in your own name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Buying strategy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strategy for the basket, run by our trading desk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 around your budget, risk appetite and sign-off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 you pay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basket's blended weighted average price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weighted average price of your own trades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Reporting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Basket position and your monthly costs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position, mark-to-market and budget reforecast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Mid-sized businesses wanting trading-desk buying without the admin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Larger users wanting control over every decision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94360" y="5897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routes use the same full pass-through billing, the same risk rules and the same named trader.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buying windows: PIA and PWP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delivery period is bought across two windows, so no single day sets your price.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94360" y="2331720"/>
            <a:ext cx="6949440" cy="685800"/>
          </a:xfrm>
          <a:prstGeom prst="rect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33172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PIA: Purchase In Advance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543800" y="2331720"/>
            <a:ext cx="4023360" cy="685800"/>
          </a:xfrm>
          <a:prstGeom prst="rect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0" y="233172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PWP: Purchase Within Period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543800" y="1965960"/>
            <a:ext cx="0" cy="1417320"/>
          </a:xfrm>
          <a:prstGeom prst="line">
            <a:avLst/>
          </a:prstGeom>
          <a:noFill/>
          <a:ln w="31750">
            <a:solidFill>
              <a:srgbClr val="0A1F44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594360" y="18745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635240" y="18745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starts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31089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4+ years ahead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6352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supply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94360" y="3657600"/>
            <a:ext cx="6720840" cy="2468880"/>
          </a:xfrm>
          <a:prstGeom prst="roundRect">
            <a:avLst>
              <a:gd name="adj" fmla="val 2963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8404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delivery: build cover in stages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29768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forward blocks for future seasons, quarters and months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Further-out prices carry less of today's risk premium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cover levels set by date, so you are never fully open near delivery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your volume is normally secured here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543800" y="3657600"/>
            <a:ext cx="4023360" cy="2468880"/>
          </a:xfrm>
          <a:prstGeom prst="roundRect">
            <a:avLst>
              <a:gd name="adj" fmla="val 2963"/>
            </a:avLst>
          </a:prstGeom>
          <a:solidFill>
            <a:srgbClr val="E8F4D0"/>
          </a:solidFill>
          <a:ln w="12700">
            <a:solidFill>
              <a:srgbClr val="E8F4D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818120" y="38404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delivery: finish the job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7818120" y="429768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the remaining open volume month-ahead, week-ahead and day-ahead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advantage of dips close to delivery</a:t>
            </a:r>
            <a:endParaRPr lang="en-US" sz="14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Fine-tune to your actual usage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Hedging in stages, within agreed levels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builds towards delivery, always between an agreed minimum and maximum.</a:t>
            </a:r>
            <a:endParaRPr lang="en-US" sz="17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600200"/>
          <a:ext cx="694944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772400" y="1691640"/>
            <a:ext cx="3794760" cy="4434840"/>
          </a:xfrm>
          <a:prstGeom prst="roundRect">
            <a:avLst>
              <a:gd name="adj" fmla="val 1928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046720" y="19202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Layered buying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046720" y="22402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is bought in tranches over time, not chased reactively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046720" y="294436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by date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046720" y="3264408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 share must be bought by each date, which caps exposure near delivery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8046720" y="396849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by date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4288536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never lock in too much too early, keeping room to buy on dips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8046720" y="4992624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sign-off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8046720" y="5312664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levels are agreed with you in writing and reviewed with you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Floor, target and ceiling: rules, not gut feel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levels are set in advance for every delivery period. The market decides when we act.</a:t>
            </a:r>
            <a:endParaRPr lang="en-US" sz="17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600200"/>
          <a:ext cx="676656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783080"/>
            <a:ext cx="1325880" cy="731520"/>
          </a:xfrm>
          <a:prstGeom prst="roundRect">
            <a:avLst>
              <a:gd name="adj" fmla="val 7500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635240" y="1783080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Ceiling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44000" y="1764792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reaches the ceiling: complete cover for the nearest periods to protect the budget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635240" y="3017520"/>
            <a:ext cx="1325880" cy="731520"/>
          </a:xfrm>
          <a:prstGeom prst="roundRect">
            <a:avLst>
              <a:gd name="adj" fmla="val 7500"/>
            </a:avLst>
          </a:prstGeom>
          <a:solidFill>
            <a:srgbClr val="0090D0"/>
          </a:solidFill>
          <a:ln w="12700">
            <a:solidFill>
              <a:srgbClr val="0090D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635240" y="3017520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9144000" y="2999232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floor and ceiling: follow the plan and keep building cover in stages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635240" y="4251960"/>
            <a:ext cx="1325880" cy="731520"/>
          </a:xfrm>
          <a:prstGeom prst="roundRect">
            <a:avLst>
              <a:gd name="adj" fmla="val 7500"/>
            </a:avLst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635240" y="4251960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Floor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9144000" y="4233672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falls to the floor: bring buying forward and lock the low price in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635240" y="5440680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Stop-loss: if prices rise through an agreed limit, more volume is locked in to cap exposure. Positions are reviewed daily with Evolve's trading desk.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your risk appetite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371600"/>
          <a:ext cx="109728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114800"/>
                <a:gridCol w="411480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Risk-averse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 risk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0D0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 certainty first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 cost and certainty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PIA buying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More volume secured early, in steady tranches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More volume left open to buy on dips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Floor, target, ceiling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Narrow band, low ceiling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Wider band, more room to wait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PWP (open near delivery)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Larger, within agreed limits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 budget lines and low tolerance for movement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Some tolerance for movement in exchange for a lower average cost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94360" y="5760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strategy is agreed in writing, with your sign-off on triggers and limits. You can move between them at any review.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budget forecast you can plan around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Bought volume is known. Open volume is priced at the floor, target and ceiling to give a range.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94360" y="1691640"/>
            <a:ext cx="4206240" cy="4434840"/>
          </a:xfrm>
          <a:prstGeom prst="roundRect">
            <a:avLst>
              <a:gd name="adj" fmla="val 1739"/>
            </a:avLst>
          </a:prstGeom>
          <a:solidFill>
            <a:srgbClr val="0A1F44"/>
          </a:solidFill>
          <a:ln w="12700">
            <a:solidFill>
              <a:srgbClr val="0A1F4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8745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8DC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build it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68680" y="2423160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4231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Bought volume × price actually paid (WAP)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68680" y="3136392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3136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136392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volume × floor, target and ceiling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68680" y="3849624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8496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3849624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non-commodity costs at published rates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68680" y="4562856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68680" y="45628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4562856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standing charges, fees and levies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68680" y="5276088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68680" y="5276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463040" y="5276088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Reforecast monthly as cover builds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074920" y="1691640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500,000 kWh electricity a year, 70% already bought at 8.00p/kWh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4920" y="2103120"/>
          <a:ext cx="6492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371600"/>
                <a:gridCol w="1463040"/>
                <a:gridCol w="13716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p/kWh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(floor)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Expected (target)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Worst (ceiling)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 open bought 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Blended commodity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7.55p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Non-commodity (2026/27)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9.15p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9.15p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9.15p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 cost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17.15p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17.75p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Shape 20"/>
          <p:cNvSpPr/>
          <p:nvPr/>
        </p:nvSpPr>
        <p:spPr>
          <a:xfrm>
            <a:off x="5074920" y="4617720"/>
            <a:ext cx="2066544" cy="1143000"/>
          </a:xfrm>
          <a:prstGeom prst="roundRect">
            <a:avLst>
              <a:gd name="adj" fmla="val 6400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257800" y="47091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5E8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£83,500</a:t>
            </a:r>
            <a:endParaRPr lang="en-US" sz="2600" dirty="0"/>
          </a:p>
        </p:txBody>
      </p:sp>
      <p:sp>
        <p:nvSpPr>
          <p:cNvPr id="25" name="Text 22"/>
          <p:cNvSpPr txBox="1"/>
          <p:nvPr/>
        </p:nvSpPr>
        <p:spPr>
          <a:xfrm>
            <a:off x="5257800" y="5257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year, best case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287768" y="4617720"/>
            <a:ext cx="2066544" cy="1143000"/>
          </a:xfrm>
          <a:prstGeom prst="roundRect">
            <a:avLst>
              <a:gd name="adj" fmla="val 6400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7470648" y="47091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9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£85,750</a:t>
            </a:r>
            <a:endParaRPr lang="en-US" sz="2600" dirty="0"/>
          </a:p>
        </p:txBody>
      </p:sp>
      <p:sp>
        <p:nvSpPr>
          <p:cNvPr id="28" name="Text 25"/>
          <p:cNvSpPr txBox="1"/>
          <p:nvPr/>
        </p:nvSpPr>
        <p:spPr>
          <a:xfrm>
            <a:off x="7470648" y="5257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year, expected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9500616" y="4617720"/>
            <a:ext cx="2066544" cy="1143000"/>
          </a:xfrm>
          <a:prstGeom prst="roundRect">
            <a:avLst>
              <a:gd name="adj" fmla="val 6400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9683496" y="47091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£88,750</a:t>
            </a:r>
            <a:endParaRPr lang="en-US" sz="2600" dirty="0"/>
          </a:p>
        </p:txBody>
      </p:sp>
      <p:sp>
        <p:nvSpPr>
          <p:cNvPr id="31" name="Text 28"/>
          <p:cNvSpPr txBox="1"/>
          <p:nvPr/>
        </p:nvSpPr>
        <p:spPr>
          <a:xfrm>
            <a:off x="9683496" y="5257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year, worst case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5074920" y="5806440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only, not a quote. Unit cost before standing charges, fees, CCL and VAT. Non-commodity from Cornwall Insight's 2026/27 forecast. The worst case is capped by the ceiling, so the budget risk is known from day one.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record: prices we have already bought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188720"/>
          <a:ext cx="55778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4" name="Chart 1" descr=""/>
          <p:cNvGraphicFramePr/>
          <p:nvPr/>
        </p:nvGraphicFramePr>
        <p:xfrm>
          <a:off x="6126480" y="1188720"/>
          <a:ext cx="55778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Shape 1"/>
          <p:cNvSpPr/>
          <p:nvPr/>
        </p:nvSpPr>
        <p:spPr>
          <a:xfrm>
            <a:off x="594360" y="4663440"/>
            <a:ext cx="3566160" cy="1234440"/>
          </a:xfrm>
          <a:prstGeom prst="roundRect">
            <a:avLst>
              <a:gd name="adj" fmla="val 5926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868680" y="47548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44% below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8680" y="52303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26 power bought at £88.51/MWh against £159.16/MWh today (93% hedged)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4343400" y="4663440"/>
            <a:ext cx="3566160" cy="1234440"/>
          </a:xfrm>
          <a:prstGeom prst="roundRect">
            <a:avLst>
              <a:gd name="adj" fmla="val 5926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4617720" y="47548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below</a:t>
            </a:r>
            <a:endParaRPr lang="en-US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4617720" y="52303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26 gas bought at 109.06p/therm against 181.32p/therm today (100% hedged)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8092440" y="4663440"/>
            <a:ext cx="3566160" cy="1234440"/>
          </a:xfrm>
          <a:prstGeom prst="roundRect">
            <a:avLst>
              <a:gd name="adj" fmla="val 5926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366760" y="47548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90%+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8366760" y="5230368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electricity already bought for every season to Summer 28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594360" y="5989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FCT consortium buying position at 12 October 2026; market at the 9 October close. Shows how the strategy has performed; past performance is not a price quote.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pass-through: what clients actually paid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FCT clients on Evolve Energy flexible contracts. Every network, levy and metering charge is its own line.</a:t>
            </a:r>
            <a:endParaRPr lang="en-US" sz="17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91640"/>
          <a:ext cx="109728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Multi-site food retail franchise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Multi-site manufacturer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Food producer, one business park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Leisure and hospitality estate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Supplies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 (8 NHH, 3 HH)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(2 NHH, 8 HH)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(4 NHH, 2 HH)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Usage in the month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48,373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275,259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13,576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32,844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excl. VAT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£12,272.18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£72,123.61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£3,589.57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£2,635.08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All-in p/kWh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25.37p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26.20p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26.44p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8.02p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94360" y="56692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All-in = total bill excluding VAT ÷ kWh used. Electricity September 2026, gas August 2026, from Evolve Energy invoices dated 7 October 2026. Clients anonymised.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gas bill, line by line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371600"/>
          <a:ext cx="74066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2194560"/>
                <a:gridCol w="137160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on the bill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 commodity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32,844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4.598p/kWh (134.8p/therm)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£1,510.26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 (daily) charge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1,753.25p/day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£543.50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Management charge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32,844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0.90p/kWh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£295.59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Climate Change Levy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32,844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0.801p/kWh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£263.08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 transportation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32,844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0.068p/kWh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£22.33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Green Gas Levy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1.046p/day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£0.32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excluding VAT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0A1F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£2,635.08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C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321040" y="1371600"/>
            <a:ext cx="3291840" cy="2011680"/>
          </a:xfrm>
          <a:prstGeom prst="roundRect">
            <a:avLst>
              <a:gd name="adj" fmla="val 3636"/>
            </a:avLst>
          </a:prstGeom>
          <a:solidFill>
            <a:srgbClr val="0A1F44"/>
          </a:solidFill>
          <a:ln w="12700">
            <a:solidFill>
              <a:srgbClr val="0A1F4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595360" y="155448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8DC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8.02p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595360" y="24231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kWh all-in, leisure and hospitality estate, August 2026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321040" y="365760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commodity is passed through at the price actually bought</a:t>
            </a:r>
            <a:endParaRPr lang="en-US" sz="13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other charge is its own line at the published rate</a:t>
            </a:r>
            <a:endParaRPr lang="en-US" sz="13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smaller gas meters the fixed daily charge is a bigger share, so it is worth checking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sits inside the non-commodity charge</a:t>
            </a:r>
            <a:endParaRPr lang="en-US" sz="3000" dirty="0"/>
          </a:p>
        </p:txBody>
      </p:sp>
      <p:pic>
        <p:nvPicPr>
          <p:cNvPr id="3" name="Image 0" descr="noncommod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234440"/>
            <a:ext cx="10835640" cy="277977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94360" y="425196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68680" y="4389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3.13p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68680" y="49834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Renewables Obligation: the biggest single electricity item in 2026/27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343400" y="425196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617720" y="4389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1.01p</a:t>
            </a:r>
            <a:endParaRPr lang="en-US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4617720" y="49834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Market: up from 0.59p in 2025/26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092440" y="425196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366760" y="4389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8.49p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8366760" y="49834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electricity total for 2027/28, as the Renewables Obligation falls to 2.35p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594360" y="58521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Cornwall Insight, p/kWh. Gas non-commodity is 0.278p/kWh in 2026/27. National averages: actual charges vary by region and meter type.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 validation: one small site at 117p per kWh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371600"/>
            <a:ext cx="3611880" cy="4709160"/>
          </a:xfrm>
          <a:prstGeom prst="roundRect">
            <a:avLst>
              <a:gd name="adj" fmla="val 2025"/>
            </a:avLst>
          </a:prstGeom>
          <a:solidFill>
            <a:srgbClr val="0A1F44"/>
          </a:solidFill>
          <a:ln w="12700">
            <a:solidFill>
              <a:srgbClr val="0A1F4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6002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8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117p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6517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kWh all-in for one month at a small HH site, against 17.49p for its energy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0233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 excess is energy price. It is capacity, banding and metering, and each can be challenged or fixed.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80560" y="1371600"/>
            <a:ext cx="7086600" cy="146304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754880" y="16459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£1,145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400800" y="16002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band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0" y="20116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TNUoS band as a site using 30 times more energy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692640" y="1828800"/>
            <a:ext cx="1645920" cy="548640"/>
          </a:xfrm>
          <a:prstGeom prst="roundRect">
            <a:avLst>
              <a:gd name="adj" fmla="val 10000"/>
            </a:avLst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692640" y="18288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 review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480560" y="2990088"/>
            <a:ext cx="7086600" cy="146304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754880" y="326440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£622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32186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charge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3630168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270 kVA agreed capacity against 22.6 kW maximum demand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692640" y="3447288"/>
            <a:ext cx="1645920" cy="548640"/>
          </a:xfrm>
          <a:prstGeom prst="roundRect">
            <a:avLst>
              <a:gd name="adj" fmla="val 10000"/>
            </a:avLst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692640" y="34472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reduction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480560" y="4608576"/>
            <a:ext cx="7086600" cy="146304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754880" y="4882896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£186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483717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Comms-failure visits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5248656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visits in two months while the meter stopped sending data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692640" y="5065776"/>
            <a:ext cx="1645920" cy="548640"/>
          </a:xfrm>
          <a:prstGeom prst="roundRect">
            <a:avLst>
              <a:gd name="adj" fmla="val 10000"/>
            </a:avLst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692640" y="506577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Comms repair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included in the service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3258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6002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5819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 and risk strategy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0391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 and PWP plan with floor, target and ceiling, agreed with you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43400" y="13258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6002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15819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Budgets and forecasts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120640" y="20391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yearly budget range, reforecast monthly as cover builds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92440" y="13258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21040" y="16002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869680" y="15819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reporting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869680" y="20391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Position, mark-to-market and costs to date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94360" y="2926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2960" y="32004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31821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pass-through billing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6393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Commodity at the price bought; other charges at cost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343400" y="2926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32004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120640" y="31821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bill validation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5120640" y="36393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invoice checked line by line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092440" y="2926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21040" y="32004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2104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869680" y="31821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MOP, DC and DA management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8869680" y="36393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Metering managed at cost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594360" y="45262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22960" y="48006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2960" y="4800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1371600" y="47823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energy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1371600" y="52395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 and RGGO certificates added when needed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4343400" y="45262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572000" y="48006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72000" y="4800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1" name="Text 39"/>
          <p:cNvSpPr txBox="1"/>
          <p:nvPr/>
        </p:nvSpPr>
        <p:spPr>
          <a:xfrm>
            <a:off x="5120640" y="47823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trader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5120640" y="52395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Crozier at FCT, with Evolve's trading desk behind him</a:t>
            </a:r>
            <a:endParaRPr lang="en-US" sz="1250" dirty="0"/>
          </a:p>
        </p:txBody>
      </p:sp>
      <p:sp>
        <p:nvSpPr>
          <p:cNvPr id="43" name="Shape 41"/>
          <p:cNvSpPr/>
          <p:nvPr/>
        </p:nvSpPr>
        <p:spPr>
          <a:xfrm>
            <a:off x="8092440" y="45262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EEF2F7"/>
          </a:solidFill>
          <a:ln w="12700">
            <a:solidFill>
              <a:srgbClr val="EEF2F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21040" y="4800600"/>
            <a:ext cx="384048" cy="384048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321040" y="4800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6" name="Text 44"/>
          <p:cNvSpPr txBox="1"/>
          <p:nvPr/>
        </p:nvSpPr>
        <p:spPr>
          <a:xfrm>
            <a:off x="8869680" y="4782312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account manager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8869680" y="5239512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FCT Flexible Energy Consortium team, your day-to-day contact</a:t>
            </a:r>
            <a:endParaRPr lang="en-US" sz="1250" dirty="0"/>
          </a:p>
        </p:txBody>
      </p:sp>
      <p:sp>
        <p:nvSpPr>
          <p:cNvPr id="48" name="Text 46"/>
          <p:cNvSpPr txBox="1"/>
          <p:nvPr/>
        </p:nvSpPr>
        <p:spPr>
          <a:xfrm>
            <a:off x="594360" y="6035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ESOS and SECR reporting, solar and battery storage, and energy audits are available as separate services.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B8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400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5146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Letter of authority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971800"/>
            <a:ext cx="2514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letter of authority for FCT and the Flexible Energy Consortium, so we can request your data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29000" y="1828800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290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25146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data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2971800"/>
            <a:ext cx="2514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list, 12 months of half-hourly data or gas AQ, a recent bill and your contract end date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17920" y="1828800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25146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analysis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2971800"/>
            <a:ext cx="2514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route (consortium or individual), a draft PIA/PWP strategy and your budget forecast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006840" y="1828800"/>
            <a:ext cx="457200" cy="45720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068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F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006840" y="251460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9006840" y="2971800"/>
            <a:ext cx="2514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strategy and limits, sign, and we start buying. Minimum term 2 years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4572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Crozier, CEO &amp; Head of Trading, FCT Flexible Energy Consortium  |  07436 863456  |  info@thefctgroup.co.uk</a:t>
            </a:r>
            <a:endParaRPr lang="en-US" sz="1600" dirty="0"/>
          </a:p>
        </p:txBody>
      </p:sp>
      <p:pic>
        <p:nvPicPr>
          <p:cNvPr id="21" name="Image 1" descr="fc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5440680"/>
            <a:ext cx="3017520" cy="411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FCT Flexible Energy Consortium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Flexible Energy Buying - FCT Flexible Energy Consortium</dc:title>
  <dc:subject>PptxGenJS Presentation</dc:subject>
  <dc:creator>PptxGenJS</dc:creator>
  <cp:lastModifiedBy>PptxGenJS</cp:lastModifiedBy>
  <cp:revision>1</cp:revision>
  <dcterms:created xsi:type="dcterms:W3CDTF">2026-10-13T07:26:49Z</dcterms:created>
  <dcterms:modified xsi:type="dcterms:W3CDTF">2026-10-13T07:26:49Z</dcterms:modified>
</cp:coreProperties>
</file>