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46" d="100"/>
          <a:sy n="146" d="100"/>
        </p:scale>
        <p:origin x="5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12264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47A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0"/>
            <a:ext cx="8229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400" b="1" dirty="0">
                <a:solidFill>
                  <a:srgbClr val="FFFFFF"/>
                </a:solidFill>
              </a:rPr>
              <a:t>FLEX CASE STUDIES</a:t>
            </a:r>
            <a:endParaRPr lang="en-US" sz="4400" dirty="0"/>
          </a:p>
        </p:txBody>
      </p:sp>
      <p:sp>
        <p:nvSpPr>
          <p:cNvPr id="3" name="Text 1"/>
          <p:cNvSpPr/>
          <p:nvPr/>
        </p:nvSpPr>
        <p:spPr>
          <a:xfrm>
            <a:off x="457200" y="2926080"/>
            <a:ext cx="8229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dirty="0">
                <a:solidFill>
                  <a:srgbClr val="B3D9FF"/>
                </a:solidFill>
              </a:rPr>
              <a:t>FCT Flexible Energy Consortium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457200" y="411480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i="1" dirty="0">
                <a:solidFill>
                  <a:srgbClr val="B3D9FF"/>
                </a:solidFill>
              </a:rPr>
              <a:t>Savings Achieved by Consortium Members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457200" y="502920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B3D9FF"/>
                </a:solidFill>
              </a:rPr>
              <a:t>5 Case Studies</a:t>
            </a:r>
            <a:endParaRPr lang="en-US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97280"/>
          </a:xfrm>
          <a:prstGeom prst="rect">
            <a:avLst/>
          </a:prstGeom>
          <a:solidFill>
            <a:srgbClr val="0047AB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" name="Text 1"/>
          <p:cNvSpPr/>
          <p:nvPr/>
        </p:nvSpPr>
        <p:spPr>
          <a:xfrm>
            <a:off x="457200" y="182880"/>
            <a:ext cx="8229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</a:rPr>
              <a:t>CASE STUDY 1: Multi-Location Retail Business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457200" y="137160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047AB"/>
                </a:solidFill>
              </a:rPr>
              <a:t>SECTOR: Retail Bakery Operations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457200" y="178308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F3A5C"/>
                </a:solidFill>
              </a:rPr>
              <a:t>3 locations with peak-weighted morning consumption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457200" y="2286000"/>
            <a:ext cx="4023360" cy="2011680"/>
          </a:xfrm>
          <a:prstGeom prst="rect">
            <a:avLst/>
          </a:prstGeom>
          <a:solidFill>
            <a:srgbClr val="E6F0FF"/>
          </a:solidFill>
          <a:ln w="25400">
            <a:solidFill>
              <a:srgbClr val="0066C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7" name="Text 5"/>
          <p:cNvSpPr/>
          <p:nvPr/>
        </p:nvSpPr>
        <p:spPr>
          <a:xfrm>
            <a:off x="640080" y="24231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047AB"/>
                </a:solidFill>
              </a:rPr>
              <a:t>CHALLENGE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640080" y="2788920"/>
            <a:ext cx="3657600" cy="1417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1F3A5C"/>
                </a:solidFill>
              </a:rPr>
              <a:t>Fixed contracts exposed to high risk premiums. Peak-weighted load viewed as high-risk, with suppliers embedding additional margins. Locked into unfavourable entry rates.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4663440" y="2286000"/>
            <a:ext cx="4023360" cy="2011680"/>
          </a:xfrm>
          <a:prstGeom prst="rect">
            <a:avLst/>
          </a:prstGeom>
          <a:solidFill>
            <a:srgbClr val="E6F0FF"/>
          </a:solidFill>
          <a:ln w="25400">
            <a:solidFill>
              <a:srgbClr val="0066C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0" name="Text 8"/>
          <p:cNvSpPr/>
          <p:nvPr/>
        </p:nvSpPr>
        <p:spPr>
          <a:xfrm>
            <a:off x="4846320" y="24231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047AB"/>
                </a:solidFill>
              </a:rPr>
              <a:t>SOLUTION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4846320" y="2788920"/>
            <a:ext cx="3657600" cy="1417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1F3A5C"/>
                </a:solidFill>
              </a:rPr>
              <a:t>Flexible Consortium framework with milestone buying across seasonal windows (Summer/Winter). Progressive purchasing with protective caps and collars. Transparent pass-through of non-commodity charges.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457200" y="4480560"/>
            <a:ext cx="8229600" cy="548640"/>
          </a:xfrm>
          <a:prstGeom prst="rect">
            <a:avLst/>
          </a:prstGeom>
          <a:solidFill>
            <a:srgbClr val="0066CC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3" name="Text 11"/>
          <p:cNvSpPr/>
          <p:nvPr/>
        </p:nvSpPr>
        <p:spPr>
          <a:xfrm>
            <a:off x="640080" y="4526280"/>
            <a:ext cx="78638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</a:rPr>
              <a:t>SAVINGS: £9,935 (17.2% vs fixed equivalent) over 11 months | ANNUALISED: £18,000+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457200" y="5212080"/>
            <a:ext cx="2011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047AB"/>
                </a:solidFill>
              </a:rPr>
              <a:t>Flex Rate Achieved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457200" y="5532120"/>
            <a:ext cx="20116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02B5C"/>
                </a:solidFill>
              </a:rPr>
              <a:t>23.90 p/kWh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2651760" y="5212080"/>
            <a:ext cx="2011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047AB"/>
                </a:solidFill>
              </a:rPr>
              <a:t>Fixed Benchmark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2651760" y="5532120"/>
            <a:ext cx="20116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02B5C"/>
                </a:solidFill>
              </a:rPr>
              <a:t>28.86 p/kWh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4846320" y="5212080"/>
            <a:ext cx="2011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047AB"/>
                </a:solidFill>
              </a:rPr>
              <a:t>Period Covered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4846320" y="5532120"/>
            <a:ext cx="20116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02B5C"/>
                </a:solidFill>
              </a:rPr>
              <a:t>11 months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7040880" y="5212080"/>
            <a:ext cx="2011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047AB"/>
                </a:solidFill>
              </a:rPr>
              <a:t>Saving %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7040880" y="5532120"/>
            <a:ext cx="20116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066CC"/>
                </a:solidFill>
              </a:rPr>
              <a:t>17.2%</a:t>
            </a:r>
            <a:endParaRPr lang="en-US" sz="1600" dirty="0"/>
          </a:p>
        </p:txBody>
      </p:sp>
      <p:sp>
        <p:nvSpPr>
          <p:cNvPr id="22" name="Shape 20"/>
          <p:cNvSpPr/>
          <p:nvPr/>
        </p:nvSpPr>
        <p:spPr>
          <a:xfrm>
            <a:off x="457200" y="6035040"/>
            <a:ext cx="8229600" cy="914400"/>
          </a:xfrm>
          <a:prstGeom prst="rect">
            <a:avLst/>
          </a:prstGeom>
          <a:solidFill>
            <a:srgbClr val="F5F5F5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3" name="Text 21"/>
          <p:cNvSpPr/>
          <p:nvPr/>
        </p:nvSpPr>
        <p:spPr>
          <a:xfrm>
            <a:off x="640080" y="6126480"/>
            <a:ext cx="78638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1F3A5C"/>
                </a:solidFill>
              </a:rPr>
              <a:t>"The framework treats each site fairly by accommodating different consumption patterns—rather than averaging to the highest risk profile."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97280"/>
          </a:xfrm>
          <a:prstGeom prst="rect">
            <a:avLst/>
          </a:prstGeom>
          <a:solidFill>
            <a:srgbClr val="0047AB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" name="Text 1"/>
          <p:cNvSpPr/>
          <p:nvPr/>
        </p:nvSpPr>
        <p:spPr>
          <a:xfrm>
            <a:off x="457200" y="182880"/>
            <a:ext cx="8229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</a:rPr>
              <a:t>CASE STUDY 2: Commercial Office &amp; Business Centre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457200" y="137160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047AB"/>
                </a:solidFill>
              </a:rPr>
              <a:t>SECTOR: Commercial Office Operations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457200" y="178308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F3A5C"/>
                </a:solidFill>
              </a:rPr>
              <a:t>32% higher consumption than original estimates | Net Zero strategy with green electricity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457200" y="2286000"/>
            <a:ext cx="4023360" cy="2011680"/>
          </a:xfrm>
          <a:prstGeom prst="rect">
            <a:avLst/>
          </a:prstGeom>
          <a:solidFill>
            <a:srgbClr val="E6F0FF"/>
          </a:solidFill>
          <a:ln w="25400">
            <a:solidFill>
              <a:srgbClr val="0066C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7" name="Text 5"/>
          <p:cNvSpPr/>
          <p:nvPr/>
        </p:nvSpPr>
        <p:spPr>
          <a:xfrm>
            <a:off x="640080" y="24231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047AB"/>
                </a:solidFill>
              </a:rPr>
              <a:t>CHALLENGE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640080" y="2788920"/>
            <a:ext cx="3657600" cy="1417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1F3A5C"/>
                </a:solidFill>
              </a:rPr>
              <a:t>Consumption 32% higher than modelled EAC. Fixed contracts would trigger penalties. Wholesale volatility, rising network charges, aggressive risk premiums embedded in quotes.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4663440" y="2286000"/>
            <a:ext cx="4023360" cy="2011680"/>
          </a:xfrm>
          <a:prstGeom prst="rect">
            <a:avLst/>
          </a:prstGeom>
          <a:solidFill>
            <a:srgbClr val="E6F0FF"/>
          </a:solidFill>
          <a:ln w="25400">
            <a:solidFill>
              <a:srgbClr val="0066C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0" name="Text 8"/>
          <p:cNvSpPr/>
          <p:nvPr/>
        </p:nvSpPr>
        <p:spPr>
          <a:xfrm>
            <a:off x="4846320" y="24231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047AB"/>
                </a:solidFill>
              </a:rPr>
              <a:t>SOLUTION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4846320" y="2788920"/>
            <a:ext cx="3657600" cy="1417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1F3A5C"/>
                </a:solidFill>
              </a:rPr>
              <a:t>3-year flexible framework with green REGO-certified electricity. Purchases spread across seasonal windows. In-period reforecasting accommodates consumption variance without penalties. Transparent pass-through.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457200" y="4480560"/>
            <a:ext cx="8229600" cy="548640"/>
          </a:xfrm>
          <a:prstGeom prst="rect">
            <a:avLst/>
          </a:prstGeom>
          <a:solidFill>
            <a:srgbClr val="0066CC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3" name="Text 11"/>
          <p:cNvSpPr/>
          <p:nvPr/>
        </p:nvSpPr>
        <p:spPr>
          <a:xfrm>
            <a:off x="640080" y="4526280"/>
            <a:ext cx="78638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</a:rPr>
              <a:t>SAVINGS: £16,492 (16.3% vs fixed equivalent) over 12 months | ANNUALISED: £16,500+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457200" y="5212080"/>
            <a:ext cx="2011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047AB"/>
                </a:solidFill>
              </a:rPr>
              <a:t>Flex Rate Achieved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457200" y="5532120"/>
            <a:ext cx="20116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02B5C"/>
                </a:solidFill>
              </a:rPr>
              <a:t>19.46 p/kWh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2651760" y="5212080"/>
            <a:ext cx="2011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047AB"/>
                </a:solidFill>
              </a:rPr>
              <a:t>Fixed Benchmark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2651760" y="5532120"/>
            <a:ext cx="20116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02B5C"/>
                </a:solidFill>
              </a:rPr>
              <a:t>23.12 p/kWh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4846320" y="5212080"/>
            <a:ext cx="2011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047AB"/>
                </a:solidFill>
              </a:rPr>
              <a:t>Volume Handled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4846320" y="5532120"/>
            <a:ext cx="20116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02B5C"/>
                </a:solidFill>
              </a:rPr>
              <a:t>332,762 kWh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7040880" y="5212080"/>
            <a:ext cx="2011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047AB"/>
                </a:solidFill>
              </a:rPr>
              <a:t>Every Month Saved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7040880" y="5532120"/>
            <a:ext cx="20116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066CC"/>
                </a:solidFill>
              </a:rPr>
              <a:t>✓ Yes</a:t>
            </a:r>
            <a:endParaRPr lang="en-US" sz="1600" dirty="0"/>
          </a:p>
        </p:txBody>
      </p:sp>
      <p:sp>
        <p:nvSpPr>
          <p:cNvPr id="22" name="Shape 20"/>
          <p:cNvSpPr/>
          <p:nvPr/>
        </p:nvSpPr>
        <p:spPr>
          <a:xfrm>
            <a:off x="457200" y="6035040"/>
            <a:ext cx="8229600" cy="914400"/>
          </a:xfrm>
          <a:prstGeom prst="rect">
            <a:avLst/>
          </a:prstGeom>
          <a:solidFill>
            <a:srgbClr val="F5F5F5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3" name="Text 21"/>
          <p:cNvSpPr/>
          <p:nvPr/>
        </p:nvSpPr>
        <p:spPr>
          <a:xfrm>
            <a:off x="640080" y="6126480"/>
            <a:ext cx="78638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1F3A5C"/>
                </a:solidFill>
              </a:rPr>
              <a:t>"In-period purchasing simply bought the extra volume at prevailing rates. No penalties, no cliff edges—just smart procurement matching actual needs. Green commitment maintained."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97280"/>
          </a:xfrm>
          <a:prstGeom prst="rect">
            <a:avLst/>
          </a:prstGeom>
          <a:solidFill>
            <a:srgbClr val="0047AB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" name="Text 1"/>
          <p:cNvSpPr/>
          <p:nvPr/>
        </p:nvSpPr>
        <p:spPr>
          <a:xfrm>
            <a:off x="457200" y="182880"/>
            <a:ext cx="8229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</a:rPr>
              <a:t>CASE STUDY 3: Healthcare &amp; Residential Care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457200" y="137160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047AB"/>
                </a:solidFill>
              </a:rPr>
              <a:t>SECTOR: Residential Care Home (Dual-Fuel)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457200" y="178308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F3A5C"/>
                </a:solidFill>
              </a:rPr>
              <a:t>Heating-intensive facility | Electricity and gas procurement | Winter-critical usage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457200" y="2286000"/>
            <a:ext cx="4023360" cy="2011680"/>
          </a:xfrm>
          <a:prstGeom prst="rect">
            <a:avLst/>
          </a:prstGeom>
          <a:solidFill>
            <a:srgbClr val="E6F0FF"/>
          </a:solidFill>
          <a:ln w="25400">
            <a:solidFill>
              <a:srgbClr val="0066C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7" name="Text 5"/>
          <p:cNvSpPr/>
          <p:nvPr/>
        </p:nvSpPr>
        <p:spPr>
          <a:xfrm>
            <a:off x="640080" y="24231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047AB"/>
                </a:solidFill>
              </a:rPr>
              <a:t>CHALLENGE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640080" y="2788920"/>
            <a:ext cx="3657600" cy="1417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1F3A5C"/>
                </a:solidFill>
              </a:rPr>
              <a:t>Dual-fuel procurement complexity. Legacy fixed rates extremely high (27.83p electricity, 5.54p gas). Renewal quotes remained elevated. Winter heating demand high, regulatory charges increasing, supplier risk premiums substantial.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4663440" y="2286000"/>
            <a:ext cx="4023360" cy="2011680"/>
          </a:xfrm>
          <a:prstGeom prst="rect">
            <a:avLst/>
          </a:prstGeom>
          <a:solidFill>
            <a:srgbClr val="E6F0FF"/>
          </a:solidFill>
          <a:ln w="25400">
            <a:solidFill>
              <a:srgbClr val="0066C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0" name="Text 8"/>
          <p:cNvSpPr/>
          <p:nvPr/>
        </p:nvSpPr>
        <p:spPr>
          <a:xfrm>
            <a:off x="4846320" y="24231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047AB"/>
                </a:solidFill>
              </a:rPr>
              <a:t>SOLUTION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4846320" y="2788920"/>
            <a:ext cx="3657600" cy="1417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1F3A5C"/>
                </a:solidFill>
              </a:rPr>
              <a:t>Dual-fuel flexible framework from October 2025. Progressive purchasing across seasonal windows captures Winter premium vs Summer lows. 100% Scope 2 carbon-neutral certification maintained. Transparent charge pass-through.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457200" y="4480560"/>
            <a:ext cx="8229600" cy="548640"/>
          </a:xfrm>
          <a:prstGeom prst="rect">
            <a:avLst/>
          </a:prstGeom>
          <a:solidFill>
            <a:srgbClr val="0066CC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3" name="Text 11"/>
          <p:cNvSpPr/>
          <p:nvPr/>
        </p:nvSpPr>
        <p:spPr>
          <a:xfrm>
            <a:off x="640080" y="4526280"/>
            <a:ext cx="78638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</a:rPr>
              <a:t>SAVINGS: £8,602 (13.9% vs legacy equivalent) Winter period | FULL YEAR PROJECTION: £15,000-£20,000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457200" y="5212080"/>
            <a:ext cx="2011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047AB"/>
                </a:solidFill>
              </a:rPr>
              <a:t>Electricity Flex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457200" y="5532120"/>
            <a:ext cx="20116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02B5C"/>
                </a:solidFill>
              </a:rPr>
              <a:t>19.71 p/kWh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2651760" y="5212080"/>
            <a:ext cx="2011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047AB"/>
                </a:solidFill>
              </a:rPr>
              <a:t>Legacy Rate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2651760" y="5532120"/>
            <a:ext cx="20116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02B5C"/>
                </a:solidFill>
              </a:rPr>
              <a:t>25.13 p/kWh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4846320" y="5212080"/>
            <a:ext cx="2011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047AB"/>
                </a:solidFill>
              </a:rPr>
              <a:t>Gas Flex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4846320" y="5532120"/>
            <a:ext cx="20116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02B5C"/>
                </a:solidFill>
              </a:rPr>
              <a:t>6.94 p/kWh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7040880" y="5212080"/>
            <a:ext cx="2011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047AB"/>
                </a:solidFill>
              </a:rPr>
              <a:t>Carbon Neutral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7040880" y="5532120"/>
            <a:ext cx="20116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066CC"/>
                </a:solidFill>
              </a:rPr>
              <a:t>✓ RGGO</a:t>
            </a:r>
            <a:endParaRPr lang="en-US" sz="1600" dirty="0"/>
          </a:p>
        </p:txBody>
      </p:sp>
      <p:sp>
        <p:nvSpPr>
          <p:cNvPr id="22" name="Shape 20"/>
          <p:cNvSpPr/>
          <p:nvPr/>
        </p:nvSpPr>
        <p:spPr>
          <a:xfrm>
            <a:off x="457200" y="6035040"/>
            <a:ext cx="8229600" cy="914400"/>
          </a:xfrm>
          <a:prstGeom prst="rect">
            <a:avLst/>
          </a:prstGeom>
          <a:solidFill>
            <a:srgbClr val="F5F5F5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3" name="Text 21"/>
          <p:cNvSpPr/>
          <p:nvPr/>
        </p:nvSpPr>
        <p:spPr>
          <a:xfrm>
            <a:off x="640080" y="6126480"/>
            <a:ext cx="78638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1F3A5C"/>
                </a:solidFill>
              </a:rPr>
              <a:t>"Once we move into Summer, gas commodity drops significantly. The framework captures seasonal spreads that fixed contracts smooth away into an average year-round rate."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97280"/>
          </a:xfrm>
          <a:prstGeom prst="rect">
            <a:avLst/>
          </a:prstGeom>
          <a:solidFill>
            <a:srgbClr val="0047AB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" name="Text 1"/>
          <p:cNvSpPr/>
          <p:nvPr/>
        </p:nvSpPr>
        <p:spPr>
          <a:xfrm>
            <a:off x="457200" y="182880"/>
            <a:ext cx="8229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</a:rPr>
              <a:t>CASE STUDY 4: Food &amp; Beverage Production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457200" y="137160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047AB"/>
                </a:solidFill>
              </a:rPr>
              <a:t>SECTOR: Wine Producer &amp; Visitor Attraction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457200" y="178308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F3A5C"/>
                </a:solidFill>
              </a:rPr>
              <a:t>Dual-meter supply (main HH + secondary farm house) | Seasonal consumption variance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457200" y="2286000"/>
            <a:ext cx="4023360" cy="2011680"/>
          </a:xfrm>
          <a:prstGeom prst="rect">
            <a:avLst/>
          </a:prstGeom>
          <a:solidFill>
            <a:srgbClr val="E6F0FF"/>
          </a:solidFill>
          <a:ln w="25400">
            <a:solidFill>
              <a:srgbClr val="0066C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7" name="Text 5"/>
          <p:cNvSpPr/>
          <p:nvPr/>
        </p:nvSpPr>
        <p:spPr>
          <a:xfrm>
            <a:off x="640080" y="24231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047AB"/>
                </a:solidFill>
              </a:rPr>
              <a:t>CHALLENGE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640080" y="2788920"/>
            <a:ext cx="3657600" cy="1417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1F3A5C"/>
                </a:solidFill>
              </a:rPr>
              <a:t>Dual-meter complexity. Volatile wholesale exposure, rising network charges. Fixed quotations issued at inflated forward power prices. Supplier risk premiums lock in for 12+ months. Seasonal profile makes single flat rate inefficient.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4663440" y="2286000"/>
            <a:ext cx="4023360" cy="2011680"/>
          </a:xfrm>
          <a:prstGeom prst="rect">
            <a:avLst/>
          </a:prstGeom>
          <a:solidFill>
            <a:srgbClr val="E6F0FF"/>
          </a:solidFill>
          <a:ln w="25400">
            <a:solidFill>
              <a:srgbClr val="0066C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0" name="Text 8"/>
          <p:cNvSpPr/>
          <p:nvPr/>
        </p:nvSpPr>
        <p:spPr>
          <a:xfrm>
            <a:off x="4846320" y="24231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047AB"/>
                </a:solidFill>
              </a:rPr>
              <a:t>SOLUTION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4846320" y="2788920"/>
            <a:ext cx="3657600" cy="1417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1F3A5C"/>
                </a:solidFill>
              </a:rPr>
              <a:t>Flexible framework aligned to operational/seasonal profile. Purchases across Summer/Winter trading windows capture spring/summer commodity lows. Two supplies aggregated into single consortium purchase. Charges passed through at cost.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457200" y="4480560"/>
            <a:ext cx="8229600" cy="548640"/>
          </a:xfrm>
          <a:prstGeom prst="rect">
            <a:avLst/>
          </a:prstGeom>
          <a:solidFill>
            <a:srgbClr val="0066CC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3" name="Text 11"/>
          <p:cNvSpPr/>
          <p:nvPr/>
        </p:nvSpPr>
        <p:spPr>
          <a:xfrm>
            <a:off x="640080" y="4526280"/>
            <a:ext cx="78638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</a:rPr>
              <a:t>SAVINGS: £21,704 (11.5% vs fixed equivalent) over 12 months | ANNUALISED: £21,700+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457200" y="5212080"/>
            <a:ext cx="2011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047AB"/>
                </a:solidFill>
              </a:rPr>
              <a:t>Flex Rate (Avg)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457200" y="5532120"/>
            <a:ext cx="20116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02B5C"/>
                </a:solidFill>
              </a:rPr>
              <a:t>18.04 p/kWh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2651760" y="5212080"/>
            <a:ext cx="2011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047AB"/>
                </a:solidFill>
              </a:rPr>
              <a:t>Fixed Benchmark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2651760" y="5532120"/>
            <a:ext cx="20116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02B5C"/>
                </a:solidFill>
              </a:rPr>
              <a:t>20.88 p/kWh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4846320" y="5212080"/>
            <a:ext cx="2011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047AB"/>
                </a:solidFill>
              </a:rPr>
              <a:t>Total Consumption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4846320" y="5532120"/>
            <a:ext cx="20116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02B5C"/>
                </a:solidFill>
              </a:rPr>
              <a:t>792,065 kWh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7040880" y="5212080"/>
            <a:ext cx="2011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047AB"/>
                </a:solidFill>
              </a:rPr>
              <a:t>All Months Saved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7040880" y="5532120"/>
            <a:ext cx="20116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066CC"/>
                </a:solidFill>
              </a:rPr>
              <a:t>✓ Yes</a:t>
            </a:r>
            <a:endParaRPr lang="en-US" sz="1600" dirty="0"/>
          </a:p>
        </p:txBody>
      </p:sp>
      <p:sp>
        <p:nvSpPr>
          <p:cNvPr id="22" name="Shape 20"/>
          <p:cNvSpPr/>
          <p:nvPr/>
        </p:nvSpPr>
        <p:spPr>
          <a:xfrm>
            <a:off x="457200" y="6035040"/>
            <a:ext cx="8229600" cy="914400"/>
          </a:xfrm>
          <a:prstGeom prst="rect">
            <a:avLst/>
          </a:prstGeom>
          <a:solidFill>
            <a:srgbClr val="F5F5F5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3" name="Text 21"/>
          <p:cNvSpPr/>
          <p:nvPr/>
        </p:nvSpPr>
        <p:spPr>
          <a:xfrm>
            <a:off x="640080" y="6126480"/>
            <a:ext cx="78638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1F3A5C"/>
                </a:solidFill>
              </a:rPr>
              <a:t>"A fixed contract would average the seasonal spread into a single rate. We benefit from summer lows without paying a year-round premium for the winter peaks."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97280"/>
          </a:xfrm>
          <a:prstGeom prst="rect">
            <a:avLst/>
          </a:prstGeom>
          <a:solidFill>
            <a:srgbClr val="0047AB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" name="Text 1"/>
          <p:cNvSpPr/>
          <p:nvPr/>
        </p:nvSpPr>
        <p:spPr>
          <a:xfrm>
            <a:off x="457200" y="182880"/>
            <a:ext cx="8229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</a:rPr>
              <a:t>CASE STUDY 5: Manufacturing &amp; Engineering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457200" y="137160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047AB"/>
                </a:solidFill>
              </a:rPr>
              <a:t>SECTOR: Marine Electronics &amp; Engineering Operations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457200" y="178308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F3A5C"/>
                </a:solidFill>
              </a:rPr>
              <a:t>45% demand variance between winter and summer | Daytime-weighted consumption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457200" y="2286000"/>
            <a:ext cx="4023360" cy="2011680"/>
          </a:xfrm>
          <a:prstGeom prst="rect">
            <a:avLst/>
          </a:prstGeom>
          <a:solidFill>
            <a:srgbClr val="E6F0FF"/>
          </a:solidFill>
          <a:ln w="25400">
            <a:solidFill>
              <a:srgbClr val="0066C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7" name="Text 5"/>
          <p:cNvSpPr/>
          <p:nvPr/>
        </p:nvSpPr>
        <p:spPr>
          <a:xfrm>
            <a:off x="640080" y="24231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047AB"/>
                </a:solidFill>
              </a:rPr>
              <a:t>CHALLENGE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640080" y="2788920"/>
            <a:ext cx="3657600" cy="1417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1F3A5C"/>
                </a:solidFill>
              </a:rPr>
              <a:t>Significant daytime-weighted demand. 45% swing between winter and summer consumption. Wholesale volatility, seasonal demand swings. Fixed quotes from major suppliers ranged £228K-£236K annually, all embedding supplier risk premiums.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4663440" y="2286000"/>
            <a:ext cx="4023360" cy="2011680"/>
          </a:xfrm>
          <a:prstGeom prst="rect">
            <a:avLst/>
          </a:prstGeom>
          <a:solidFill>
            <a:srgbClr val="E6F0FF"/>
          </a:solidFill>
          <a:ln w="25400">
            <a:solidFill>
              <a:srgbClr val="0066C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0" name="Text 8"/>
          <p:cNvSpPr/>
          <p:nvPr/>
        </p:nvSpPr>
        <p:spPr>
          <a:xfrm>
            <a:off x="4846320" y="24231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047AB"/>
                </a:solidFill>
              </a:rPr>
              <a:t>SOLUTION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4846320" y="2788920"/>
            <a:ext cx="3657600" cy="1417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1F3A5C"/>
                </a:solidFill>
              </a:rPr>
              <a:t>Flexible purchasing agreement from Nov 2024 through March 2028. Progressive purchasing captures lower wholesale spring/summer prices, manages winter volatility. Network/policy charges transparent pass-through. Green electricity premium applied.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457200" y="4480560"/>
            <a:ext cx="8229600" cy="548640"/>
          </a:xfrm>
          <a:prstGeom prst="rect">
            <a:avLst/>
          </a:prstGeom>
          <a:solidFill>
            <a:srgbClr val="0066CC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3" name="Text 11"/>
          <p:cNvSpPr/>
          <p:nvPr/>
        </p:nvSpPr>
        <p:spPr>
          <a:xfrm>
            <a:off x="640080" y="4526280"/>
            <a:ext cx="78638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</a:rPr>
              <a:t>SAVINGS: £14,000-£22,000 (8.8%) vs fixed alternatives over 12 months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457200" y="5212080"/>
            <a:ext cx="2011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047AB"/>
                </a:solidFill>
              </a:rPr>
              <a:t>Flex Rate Delivered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457200" y="5532120"/>
            <a:ext cx="20116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02B5C"/>
                </a:solidFill>
              </a:rPr>
              <a:t>26.79 p/kWh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2651760" y="5212080"/>
            <a:ext cx="2011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047AB"/>
                </a:solidFill>
              </a:rPr>
              <a:t>Fixed Quotes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2651760" y="5532120"/>
            <a:ext cx="20116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02B5C"/>
                </a:solidFill>
              </a:rPr>
              <a:t>~£230K+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4846320" y="5212080"/>
            <a:ext cx="2011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047AB"/>
                </a:solidFill>
              </a:rPr>
              <a:t>Actual Flex Cost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4846320" y="5532120"/>
            <a:ext cx="20116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02B5C"/>
                </a:solidFill>
              </a:rPr>
              <a:t>£213,808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7040880" y="5212080"/>
            <a:ext cx="2011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047AB"/>
                </a:solidFill>
              </a:rPr>
              <a:t>Demand Variance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7040880" y="5532120"/>
            <a:ext cx="20116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02B5C"/>
                </a:solidFill>
              </a:rPr>
              <a:t>45% Range</a:t>
            </a:r>
            <a:endParaRPr lang="en-US" sz="1600" dirty="0"/>
          </a:p>
        </p:txBody>
      </p:sp>
      <p:sp>
        <p:nvSpPr>
          <p:cNvPr id="22" name="Shape 20"/>
          <p:cNvSpPr/>
          <p:nvPr/>
        </p:nvSpPr>
        <p:spPr>
          <a:xfrm>
            <a:off x="457200" y="6035040"/>
            <a:ext cx="8229600" cy="914400"/>
          </a:xfrm>
          <a:prstGeom prst="rect">
            <a:avLst/>
          </a:prstGeom>
          <a:solidFill>
            <a:srgbClr val="F5F5F5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3" name="Text 21"/>
          <p:cNvSpPr/>
          <p:nvPr/>
        </p:nvSpPr>
        <p:spPr>
          <a:xfrm>
            <a:off x="640080" y="6126480"/>
            <a:ext cx="78638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1F3A5C"/>
                </a:solidFill>
              </a:rPr>
              <a:t>"Spring and summer lows at 16-17p/kWh—that a fixed contract would average away. The framework adjusts purchasing naturally without penalties, despite 45% seasonal variance."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2B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8229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FFFFFF"/>
                </a:solidFill>
              </a:rPr>
              <a:t>CONSORTIUM SAVINGS SUMMARY</a:t>
            </a:r>
            <a:endParaRPr lang="en-US" sz="3600" dirty="0"/>
          </a:p>
        </p:txBody>
      </p:sp>
      <p:sp>
        <p:nvSpPr>
          <p:cNvPr id="3" name="Shape 1"/>
          <p:cNvSpPr/>
          <p:nvPr/>
        </p:nvSpPr>
        <p:spPr>
          <a:xfrm>
            <a:off x="457200" y="1645920"/>
            <a:ext cx="2103120" cy="365760"/>
          </a:xfrm>
          <a:prstGeom prst="rect">
            <a:avLst/>
          </a:prstGeom>
          <a:solidFill>
            <a:srgbClr val="0066CC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" name="Text 2"/>
          <p:cNvSpPr/>
          <p:nvPr/>
        </p:nvSpPr>
        <p:spPr>
          <a:xfrm>
            <a:off x="548640" y="1691640"/>
            <a:ext cx="1920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FFFFF"/>
                </a:solidFill>
              </a:rPr>
              <a:t>BUSINESS TYPE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2743200" y="1645920"/>
            <a:ext cx="1371600" cy="365760"/>
          </a:xfrm>
          <a:prstGeom prst="rect">
            <a:avLst/>
          </a:prstGeom>
          <a:solidFill>
            <a:srgbClr val="0066CC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6" name="Text 4"/>
          <p:cNvSpPr/>
          <p:nvPr/>
        </p:nvSpPr>
        <p:spPr>
          <a:xfrm>
            <a:off x="2834640" y="169164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FFFFF"/>
                </a:solidFill>
              </a:rPr>
              <a:t>PERIOD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4389120" y="1645920"/>
            <a:ext cx="1554480" cy="365760"/>
          </a:xfrm>
          <a:prstGeom prst="rect">
            <a:avLst/>
          </a:prstGeom>
          <a:solidFill>
            <a:srgbClr val="0066CC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8" name="Text 6"/>
          <p:cNvSpPr/>
          <p:nvPr/>
        </p:nvSpPr>
        <p:spPr>
          <a:xfrm>
            <a:off x="4480560" y="169164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FFFFF"/>
                </a:solidFill>
              </a:rPr>
              <a:t>SAVINGS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6217920" y="1645920"/>
            <a:ext cx="1371600" cy="365760"/>
          </a:xfrm>
          <a:prstGeom prst="rect">
            <a:avLst/>
          </a:prstGeom>
          <a:solidFill>
            <a:srgbClr val="0066CC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0" name="Text 8"/>
          <p:cNvSpPr/>
          <p:nvPr/>
        </p:nvSpPr>
        <p:spPr>
          <a:xfrm>
            <a:off x="6309360" y="169164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FFFFF"/>
                </a:solidFill>
              </a:rPr>
              <a:t>ANNUALIZED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7680960" y="1645920"/>
            <a:ext cx="1280160" cy="365760"/>
          </a:xfrm>
          <a:prstGeom prst="rect">
            <a:avLst/>
          </a:prstGeom>
          <a:solidFill>
            <a:srgbClr val="0066CC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2" name="Text 10"/>
          <p:cNvSpPr/>
          <p:nvPr/>
        </p:nvSpPr>
        <p:spPr>
          <a:xfrm>
            <a:off x="7772400" y="169164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FFFFF"/>
                </a:solidFill>
              </a:rPr>
              <a:t>% SAVING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457200" y="2057400"/>
            <a:ext cx="2103120" cy="365760"/>
          </a:xfrm>
          <a:prstGeom prst="rect">
            <a:avLst/>
          </a:prstGeom>
          <a:solidFill>
            <a:srgbClr val="FFFFFF"/>
          </a:solidFill>
          <a:ln w="6350">
            <a:solidFill>
              <a:srgbClr val="003366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4" name="Text 12"/>
          <p:cNvSpPr/>
          <p:nvPr/>
        </p:nvSpPr>
        <p:spPr>
          <a:xfrm>
            <a:off x="548640" y="2103120"/>
            <a:ext cx="1920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F3A5C"/>
                </a:solidFill>
              </a:rPr>
              <a:t>Multi-Location Retail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2743200" y="2057400"/>
            <a:ext cx="1371600" cy="365760"/>
          </a:xfrm>
          <a:prstGeom prst="rect">
            <a:avLst/>
          </a:prstGeom>
          <a:solidFill>
            <a:srgbClr val="FFFFFF"/>
          </a:solidFill>
          <a:ln w="6350">
            <a:solidFill>
              <a:srgbClr val="003366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6" name="Text 14"/>
          <p:cNvSpPr/>
          <p:nvPr/>
        </p:nvSpPr>
        <p:spPr>
          <a:xfrm>
            <a:off x="2834640" y="210312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F3A5C"/>
                </a:solidFill>
              </a:rPr>
              <a:t>11 months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4389120" y="2057400"/>
            <a:ext cx="1554480" cy="365760"/>
          </a:xfrm>
          <a:prstGeom prst="rect">
            <a:avLst/>
          </a:prstGeom>
          <a:solidFill>
            <a:srgbClr val="FFFFFF"/>
          </a:solidFill>
          <a:ln w="6350">
            <a:solidFill>
              <a:srgbClr val="003366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8" name="Text 16"/>
          <p:cNvSpPr/>
          <p:nvPr/>
        </p:nvSpPr>
        <p:spPr>
          <a:xfrm>
            <a:off x="4480560" y="210312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F3A5C"/>
                </a:solidFill>
              </a:rPr>
              <a:t>£9,935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6217920" y="2057400"/>
            <a:ext cx="1371600" cy="365760"/>
          </a:xfrm>
          <a:prstGeom prst="rect">
            <a:avLst/>
          </a:prstGeom>
          <a:solidFill>
            <a:srgbClr val="FFFFFF"/>
          </a:solidFill>
          <a:ln w="6350">
            <a:solidFill>
              <a:srgbClr val="003366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0" name="Text 18"/>
          <p:cNvSpPr/>
          <p:nvPr/>
        </p:nvSpPr>
        <p:spPr>
          <a:xfrm>
            <a:off x="6309360" y="210312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F3A5C"/>
                </a:solidFill>
              </a:rPr>
              <a:t>£18,000+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7680960" y="2057400"/>
            <a:ext cx="1280160" cy="365760"/>
          </a:xfrm>
          <a:prstGeom prst="rect">
            <a:avLst/>
          </a:prstGeom>
          <a:solidFill>
            <a:srgbClr val="FFFFFF"/>
          </a:solidFill>
          <a:ln w="6350">
            <a:solidFill>
              <a:srgbClr val="003366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2" name="Text 20"/>
          <p:cNvSpPr/>
          <p:nvPr/>
        </p:nvSpPr>
        <p:spPr>
          <a:xfrm>
            <a:off x="7772400" y="210312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F3A5C"/>
                </a:solidFill>
              </a:rPr>
              <a:t>17.2%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457200" y="2468880"/>
            <a:ext cx="2103120" cy="365760"/>
          </a:xfrm>
          <a:prstGeom prst="rect">
            <a:avLst/>
          </a:prstGeom>
          <a:solidFill>
            <a:srgbClr val="E6F0FF"/>
          </a:solidFill>
          <a:ln w="6350">
            <a:solidFill>
              <a:srgbClr val="003366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4" name="Text 22"/>
          <p:cNvSpPr/>
          <p:nvPr/>
        </p:nvSpPr>
        <p:spPr>
          <a:xfrm>
            <a:off x="548640" y="2514600"/>
            <a:ext cx="1920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F3A5C"/>
                </a:solidFill>
              </a:rPr>
              <a:t>Commercial Office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2743200" y="2468880"/>
            <a:ext cx="1371600" cy="365760"/>
          </a:xfrm>
          <a:prstGeom prst="rect">
            <a:avLst/>
          </a:prstGeom>
          <a:solidFill>
            <a:srgbClr val="E6F0FF"/>
          </a:solidFill>
          <a:ln w="6350">
            <a:solidFill>
              <a:srgbClr val="003366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6" name="Text 24"/>
          <p:cNvSpPr/>
          <p:nvPr/>
        </p:nvSpPr>
        <p:spPr>
          <a:xfrm>
            <a:off x="2834640" y="25146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F3A5C"/>
                </a:solidFill>
              </a:rPr>
              <a:t>12 months</a:t>
            </a:r>
            <a:endParaRPr lang="en-US" sz="1000" dirty="0"/>
          </a:p>
        </p:txBody>
      </p:sp>
      <p:sp>
        <p:nvSpPr>
          <p:cNvPr id="27" name="Shape 25"/>
          <p:cNvSpPr/>
          <p:nvPr/>
        </p:nvSpPr>
        <p:spPr>
          <a:xfrm>
            <a:off x="4389120" y="2468880"/>
            <a:ext cx="1554480" cy="365760"/>
          </a:xfrm>
          <a:prstGeom prst="rect">
            <a:avLst/>
          </a:prstGeom>
          <a:solidFill>
            <a:srgbClr val="E6F0FF"/>
          </a:solidFill>
          <a:ln w="6350">
            <a:solidFill>
              <a:srgbClr val="003366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8" name="Text 26"/>
          <p:cNvSpPr/>
          <p:nvPr/>
        </p:nvSpPr>
        <p:spPr>
          <a:xfrm>
            <a:off x="4480560" y="251460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F3A5C"/>
                </a:solidFill>
              </a:rPr>
              <a:t>£16,492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6217920" y="2468880"/>
            <a:ext cx="1371600" cy="365760"/>
          </a:xfrm>
          <a:prstGeom prst="rect">
            <a:avLst/>
          </a:prstGeom>
          <a:solidFill>
            <a:srgbClr val="E6F0FF"/>
          </a:solidFill>
          <a:ln w="6350">
            <a:solidFill>
              <a:srgbClr val="003366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0" name="Text 28"/>
          <p:cNvSpPr/>
          <p:nvPr/>
        </p:nvSpPr>
        <p:spPr>
          <a:xfrm>
            <a:off x="6309360" y="25146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F3A5C"/>
                </a:solidFill>
              </a:rPr>
              <a:t>£16,500+</a:t>
            </a:r>
            <a:endParaRPr lang="en-US" sz="1100" dirty="0"/>
          </a:p>
        </p:txBody>
      </p:sp>
      <p:sp>
        <p:nvSpPr>
          <p:cNvPr id="31" name="Shape 29"/>
          <p:cNvSpPr/>
          <p:nvPr/>
        </p:nvSpPr>
        <p:spPr>
          <a:xfrm>
            <a:off x="7680960" y="2468880"/>
            <a:ext cx="1280160" cy="365760"/>
          </a:xfrm>
          <a:prstGeom prst="rect">
            <a:avLst/>
          </a:prstGeom>
          <a:solidFill>
            <a:srgbClr val="E6F0FF"/>
          </a:solidFill>
          <a:ln w="6350">
            <a:solidFill>
              <a:srgbClr val="003366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2" name="Text 30"/>
          <p:cNvSpPr/>
          <p:nvPr/>
        </p:nvSpPr>
        <p:spPr>
          <a:xfrm>
            <a:off x="7772400" y="251460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F3A5C"/>
                </a:solidFill>
              </a:rPr>
              <a:t>16.3%</a:t>
            </a:r>
            <a:endParaRPr lang="en-US" sz="1100" dirty="0"/>
          </a:p>
        </p:txBody>
      </p:sp>
      <p:sp>
        <p:nvSpPr>
          <p:cNvPr id="33" name="Shape 31"/>
          <p:cNvSpPr/>
          <p:nvPr/>
        </p:nvSpPr>
        <p:spPr>
          <a:xfrm>
            <a:off x="457200" y="2880360"/>
            <a:ext cx="2103120" cy="365760"/>
          </a:xfrm>
          <a:prstGeom prst="rect">
            <a:avLst/>
          </a:prstGeom>
          <a:solidFill>
            <a:srgbClr val="FFFFFF"/>
          </a:solidFill>
          <a:ln w="6350">
            <a:solidFill>
              <a:srgbClr val="003366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4" name="Text 32"/>
          <p:cNvSpPr/>
          <p:nvPr/>
        </p:nvSpPr>
        <p:spPr>
          <a:xfrm>
            <a:off x="548640" y="2926080"/>
            <a:ext cx="1920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F3A5C"/>
                </a:solidFill>
              </a:rPr>
              <a:t>Healthcare/Care Home</a:t>
            </a:r>
            <a:endParaRPr lang="en-US" sz="1000" dirty="0"/>
          </a:p>
        </p:txBody>
      </p:sp>
      <p:sp>
        <p:nvSpPr>
          <p:cNvPr id="35" name="Shape 33"/>
          <p:cNvSpPr/>
          <p:nvPr/>
        </p:nvSpPr>
        <p:spPr>
          <a:xfrm>
            <a:off x="2743200" y="2880360"/>
            <a:ext cx="1371600" cy="365760"/>
          </a:xfrm>
          <a:prstGeom prst="rect">
            <a:avLst/>
          </a:prstGeom>
          <a:solidFill>
            <a:srgbClr val="FFFFFF"/>
          </a:solidFill>
          <a:ln w="6350">
            <a:solidFill>
              <a:srgbClr val="003366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6" name="Text 34"/>
          <p:cNvSpPr/>
          <p:nvPr/>
        </p:nvSpPr>
        <p:spPr>
          <a:xfrm>
            <a:off x="2834640" y="292608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F3A5C"/>
                </a:solidFill>
              </a:rPr>
              <a:t>Winter period</a:t>
            </a:r>
            <a:endParaRPr lang="en-US" sz="1000" dirty="0"/>
          </a:p>
        </p:txBody>
      </p:sp>
      <p:sp>
        <p:nvSpPr>
          <p:cNvPr id="37" name="Shape 35"/>
          <p:cNvSpPr/>
          <p:nvPr/>
        </p:nvSpPr>
        <p:spPr>
          <a:xfrm>
            <a:off x="4389120" y="2880360"/>
            <a:ext cx="1554480" cy="365760"/>
          </a:xfrm>
          <a:prstGeom prst="rect">
            <a:avLst/>
          </a:prstGeom>
          <a:solidFill>
            <a:srgbClr val="FFFFFF"/>
          </a:solidFill>
          <a:ln w="6350">
            <a:solidFill>
              <a:srgbClr val="003366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8" name="Text 36"/>
          <p:cNvSpPr/>
          <p:nvPr/>
        </p:nvSpPr>
        <p:spPr>
          <a:xfrm>
            <a:off x="4480560" y="292608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F3A5C"/>
                </a:solidFill>
              </a:rPr>
              <a:t>£8,602</a:t>
            </a:r>
            <a:endParaRPr lang="en-US" sz="1100" dirty="0"/>
          </a:p>
        </p:txBody>
      </p:sp>
      <p:sp>
        <p:nvSpPr>
          <p:cNvPr id="39" name="Shape 37"/>
          <p:cNvSpPr/>
          <p:nvPr/>
        </p:nvSpPr>
        <p:spPr>
          <a:xfrm>
            <a:off x="6217920" y="2880360"/>
            <a:ext cx="1371600" cy="365760"/>
          </a:xfrm>
          <a:prstGeom prst="rect">
            <a:avLst/>
          </a:prstGeom>
          <a:solidFill>
            <a:srgbClr val="FFFFFF"/>
          </a:solidFill>
          <a:ln w="6350">
            <a:solidFill>
              <a:srgbClr val="003366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0" name="Text 38"/>
          <p:cNvSpPr/>
          <p:nvPr/>
        </p:nvSpPr>
        <p:spPr>
          <a:xfrm>
            <a:off x="6309360" y="292608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F3A5C"/>
                </a:solidFill>
              </a:rPr>
              <a:t>£15,000-£20,000</a:t>
            </a:r>
            <a:endParaRPr lang="en-US" sz="1100" dirty="0"/>
          </a:p>
        </p:txBody>
      </p:sp>
      <p:sp>
        <p:nvSpPr>
          <p:cNvPr id="41" name="Shape 39"/>
          <p:cNvSpPr/>
          <p:nvPr/>
        </p:nvSpPr>
        <p:spPr>
          <a:xfrm>
            <a:off x="7680960" y="2880360"/>
            <a:ext cx="1280160" cy="365760"/>
          </a:xfrm>
          <a:prstGeom prst="rect">
            <a:avLst/>
          </a:prstGeom>
          <a:solidFill>
            <a:srgbClr val="FFFFFF"/>
          </a:solidFill>
          <a:ln w="6350">
            <a:solidFill>
              <a:srgbClr val="003366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2" name="Text 40"/>
          <p:cNvSpPr/>
          <p:nvPr/>
        </p:nvSpPr>
        <p:spPr>
          <a:xfrm>
            <a:off x="7772400" y="292608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F3A5C"/>
                </a:solidFill>
              </a:rPr>
              <a:t>13.9%</a:t>
            </a:r>
            <a:endParaRPr lang="en-US" sz="1100" dirty="0"/>
          </a:p>
        </p:txBody>
      </p:sp>
      <p:sp>
        <p:nvSpPr>
          <p:cNvPr id="43" name="Shape 41"/>
          <p:cNvSpPr/>
          <p:nvPr/>
        </p:nvSpPr>
        <p:spPr>
          <a:xfrm>
            <a:off x="457200" y="3291840"/>
            <a:ext cx="2103120" cy="365760"/>
          </a:xfrm>
          <a:prstGeom prst="rect">
            <a:avLst/>
          </a:prstGeom>
          <a:solidFill>
            <a:srgbClr val="E6F0FF"/>
          </a:solidFill>
          <a:ln w="6350">
            <a:solidFill>
              <a:srgbClr val="003366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4" name="Text 42"/>
          <p:cNvSpPr/>
          <p:nvPr/>
        </p:nvSpPr>
        <p:spPr>
          <a:xfrm>
            <a:off x="548640" y="3337560"/>
            <a:ext cx="1920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F3A5C"/>
                </a:solidFill>
              </a:rPr>
              <a:t>Food &amp; Beverage</a:t>
            </a:r>
            <a:endParaRPr lang="en-US" sz="1000" dirty="0"/>
          </a:p>
        </p:txBody>
      </p:sp>
      <p:sp>
        <p:nvSpPr>
          <p:cNvPr id="45" name="Shape 43"/>
          <p:cNvSpPr/>
          <p:nvPr/>
        </p:nvSpPr>
        <p:spPr>
          <a:xfrm>
            <a:off x="2743200" y="3291840"/>
            <a:ext cx="1371600" cy="365760"/>
          </a:xfrm>
          <a:prstGeom prst="rect">
            <a:avLst/>
          </a:prstGeom>
          <a:solidFill>
            <a:srgbClr val="E6F0FF"/>
          </a:solidFill>
          <a:ln w="6350">
            <a:solidFill>
              <a:srgbClr val="003366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6" name="Text 44"/>
          <p:cNvSpPr/>
          <p:nvPr/>
        </p:nvSpPr>
        <p:spPr>
          <a:xfrm>
            <a:off x="2834640" y="333756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F3A5C"/>
                </a:solidFill>
              </a:rPr>
              <a:t>12 months</a:t>
            </a:r>
            <a:endParaRPr lang="en-US" sz="1000" dirty="0"/>
          </a:p>
        </p:txBody>
      </p:sp>
      <p:sp>
        <p:nvSpPr>
          <p:cNvPr id="47" name="Shape 45"/>
          <p:cNvSpPr/>
          <p:nvPr/>
        </p:nvSpPr>
        <p:spPr>
          <a:xfrm>
            <a:off x="4389120" y="3291840"/>
            <a:ext cx="1554480" cy="365760"/>
          </a:xfrm>
          <a:prstGeom prst="rect">
            <a:avLst/>
          </a:prstGeom>
          <a:solidFill>
            <a:srgbClr val="E6F0FF"/>
          </a:solidFill>
          <a:ln w="6350">
            <a:solidFill>
              <a:srgbClr val="003366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8" name="Text 46"/>
          <p:cNvSpPr/>
          <p:nvPr/>
        </p:nvSpPr>
        <p:spPr>
          <a:xfrm>
            <a:off x="4480560" y="333756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F3A5C"/>
                </a:solidFill>
              </a:rPr>
              <a:t>£21,704</a:t>
            </a:r>
            <a:endParaRPr lang="en-US" sz="1100" dirty="0"/>
          </a:p>
        </p:txBody>
      </p:sp>
      <p:sp>
        <p:nvSpPr>
          <p:cNvPr id="49" name="Shape 47"/>
          <p:cNvSpPr/>
          <p:nvPr/>
        </p:nvSpPr>
        <p:spPr>
          <a:xfrm>
            <a:off x="6217920" y="3291840"/>
            <a:ext cx="1371600" cy="365760"/>
          </a:xfrm>
          <a:prstGeom prst="rect">
            <a:avLst/>
          </a:prstGeom>
          <a:solidFill>
            <a:srgbClr val="E6F0FF"/>
          </a:solidFill>
          <a:ln w="6350">
            <a:solidFill>
              <a:srgbClr val="003366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0" name="Text 48"/>
          <p:cNvSpPr/>
          <p:nvPr/>
        </p:nvSpPr>
        <p:spPr>
          <a:xfrm>
            <a:off x="6309360" y="333756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F3A5C"/>
                </a:solidFill>
              </a:rPr>
              <a:t>£21,700+</a:t>
            </a:r>
            <a:endParaRPr lang="en-US" sz="1100" dirty="0"/>
          </a:p>
        </p:txBody>
      </p:sp>
      <p:sp>
        <p:nvSpPr>
          <p:cNvPr id="51" name="Shape 49"/>
          <p:cNvSpPr/>
          <p:nvPr/>
        </p:nvSpPr>
        <p:spPr>
          <a:xfrm>
            <a:off x="7680960" y="3291840"/>
            <a:ext cx="1280160" cy="365760"/>
          </a:xfrm>
          <a:prstGeom prst="rect">
            <a:avLst/>
          </a:prstGeom>
          <a:solidFill>
            <a:srgbClr val="E6F0FF"/>
          </a:solidFill>
          <a:ln w="6350">
            <a:solidFill>
              <a:srgbClr val="003366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2" name="Text 50"/>
          <p:cNvSpPr/>
          <p:nvPr/>
        </p:nvSpPr>
        <p:spPr>
          <a:xfrm>
            <a:off x="7772400" y="333756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F3A5C"/>
                </a:solidFill>
              </a:rPr>
              <a:t>11.5%</a:t>
            </a:r>
            <a:endParaRPr lang="en-US" sz="1100" dirty="0"/>
          </a:p>
        </p:txBody>
      </p:sp>
      <p:sp>
        <p:nvSpPr>
          <p:cNvPr id="53" name="Shape 51"/>
          <p:cNvSpPr/>
          <p:nvPr/>
        </p:nvSpPr>
        <p:spPr>
          <a:xfrm>
            <a:off x="457200" y="3703320"/>
            <a:ext cx="2103120" cy="365760"/>
          </a:xfrm>
          <a:prstGeom prst="rect">
            <a:avLst/>
          </a:prstGeom>
          <a:solidFill>
            <a:srgbClr val="FFFFFF"/>
          </a:solidFill>
          <a:ln w="6350">
            <a:solidFill>
              <a:srgbClr val="003366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4" name="Text 52"/>
          <p:cNvSpPr/>
          <p:nvPr/>
        </p:nvSpPr>
        <p:spPr>
          <a:xfrm>
            <a:off x="548640" y="3749040"/>
            <a:ext cx="1920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F3A5C"/>
                </a:solidFill>
              </a:rPr>
              <a:t>Manufacturing</a:t>
            </a:r>
            <a:endParaRPr lang="en-US" sz="1000" dirty="0"/>
          </a:p>
        </p:txBody>
      </p:sp>
      <p:sp>
        <p:nvSpPr>
          <p:cNvPr id="55" name="Shape 53"/>
          <p:cNvSpPr/>
          <p:nvPr/>
        </p:nvSpPr>
        <p:spPr>
          <a:xfrm>
            <a:off x="2743200" y="3703320"/>
            <a:ext cx="1371600" cy="365760"/>
          </a:xfrm>
          <a:prstGeom prst="rect">
            <a:avLst/>
          </a:prstGeom>
          <a:solidFill>
            <a:srgbClr val="FFFFFF"/>
          </a:solidFill>
          <a:ln w="6350">
            <a:solidFill>
              <a:srgbClr val="003366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6" name="Text 54"/>
          <p:cNvSpPr/>
          <p:nvPr/>
        </p:nvSpPr>
        <p:spPr>
          <a:xfrm>
            <a:off x="2834640" y="374904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F3A5C"/>
                </a:solidFill>
              </a:rPr>
              <a:t>12 months</a:t>
            </a:r>
            <a:endParaRPr lang="en-US" sz="1000" dirty="0"/>
          </a:p>
        </p:txBody>
      </p:sp>
      <p:sp>
        <p:nvSpPr>
          <p:cNvPr id="57" name="Shape 55"/>
          <p:cNvSpPr/>
          <p:nvPr/>
        </p:nvSpPr>
        <p:spPr>
          <a:xfrm>
            <a:off x="4389120" y="3703320"/>
            <a:ext cx="1554480" cy="365760"/>
          </a:xfrm>
          <a:prstGeom prst="rect">
            <a:avLst/>
          </a:prstGeom>
          <a:solidFill>
            <a:srgbClr val="FFFFFF"/>
          </a:solidFill>
          <a:ln w="6350">
            <a:solidFill>
              <a:srgbClr val="003366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8" name="Text 56"/>
          <p:cNvSpPr/>
          <p:nvPr/>
        </p:nvSpPr>
        <p:spPr>
          <a:xfrm>
            <a:off x="4480560" y="374904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F3A5C"/>
                </a:solidFill>
              </a:rPr>
              <a:t>£14,000-£22,000</a:t>
            </a:r>
            <a:endParaRPr lang="en-US" sz="1100" dirty="0"/>
          </a:p>
        </p:txBody>
      </p:sp>
      <p:sp>
        <p:nvSpPr>
          <p:cNvPr id="59" name="Shape 57"/>
          <p:cNvSpPr/>
          <p:nvPr/>
        </p:nvSpPr>
        <p:spPr>
          <a:xfrm>
            <a:off x="6217920" y="3703320"/>
            <a:ext cx="1371600" cy="365760"/>
          </a:xfrm>
          <a:prstGeom prst="rect">
            <a:avLst/>
          </a:prstGeom>
          <a:solidFill>
            <a:srgbClr val="FFFFFF"/>
          </a:solidFill>
          <a:ln w="6350">
            <a:solidFill>
              <a:srgbClr val="003366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60" name="Text 58"/>
          <p:cNvSpPr/>
          <p:nvPr/>
        </p:nvSpPr>
        <p:spPr>
          <a:xfrm>
            <a:off x="6309360" y="374904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F3A5C"/>
                </a:solidFill>
              </a:rPr>
              <a:t>Year 1+</a:t>
            </a:r>
            <a:endParaRPr lang="en-US" sz="1100" dirty="0"/>
          </a:p>
        </p:txBody>
      </p:sp>
      <p:sp>
        <p:nvSpPr>
          <p:cNvPr id="61" name="Shape 59"/>
          <p:cNvSpPr/>
          <p:nvPr/>
        </p:nvSpPr>
        <p:spPr>
          <a:xfrm>
            <a:off x="7680960" y="3703320"/>
            <a:ext cx="1280160" cy="365760"/>
          </a:xfrm>
          <a:prstGeom prst="rect">
            <a:avLst/>
          </a:prstGeom>
          <a:solidFill>
            <a:srgbClr val="FFFFFF"/>
          </a:solidFill>
          <a:ln w="6350">
            <a:solidFill>
              <a:srgbClr val="003366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62" name="Text 60"/>
          <p:cNvSpPr/>
          <p:nvPr/>
        </p:nvSpPr>
        <p:spPr>
          <a:xfrm>
            <a:off x="7772400" y="374904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F3A5C"/>
                </a:solidFill>
              </a:rPr>
              <a:t>8.8%</a:t>
            </a:r>
            <a:endParaRPr lang="en-US" sz="1100" dirty="0"/>
          </a:p>
        </p:txBody>
      </p:sp>
      <p:sp>
        <p:nvSpPr>
          <p:cNvPr id="63" name="Text 61"/>
          <p:cNvSpPr/>
          <p:nvPr/>
        </p:nvSpPr>
        <p:spPr>
          <a:xfrm>
            <a:off x="457200" y="425196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B3D9FF"/>
                </a:solidFill>
              </a:rPr>
              <a:t>KEY INSIGHT</a:t>
            </a:r>
            <a:endParaRPr lang="en-US" sz="1200" dirty="0"/>
          </a:p>
        </p:txBody>
      </p:sp>
      <p:sp>
        <p:nvSpPr>
          <p:cNvPr id="64" name="Text 62"/>
          <p:cNvSpPr/>
          <p:nvPr/>
        </p:nvSpPr>
        <p:spPr>
          <a:xfrm>
            <a:off x="457200" y="4526280"/>
            <a:ext cx="8229600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FFFFFF"/>
                </a:solidFill>
              </a:rPr>
              <a:t>All five businesses—across different sectors, sizes, and consumption patterns—achieved measurable savings by switching from fixed-rate contracts to the FCT Flexible Energy Consortium framework. Savings ranged from £8,600 to £21,700 annually, representing 8.8% to 17.2% cost reductions.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950</Words>
  <Application>Microsoft Office PowerPoint</Application>
  <PresentationFormat>On-screen Show (16:9)</PresentationFormat>
  <Paragraphs>129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9" baseType="lpstr"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Mark Crozier</cp:lastModifiedBy>
  <cp:revision>2</cp:revision>
  <dcterms:created xsi:type="dcterms:W3CDTF">2026-05-25T21:59:07Z</dcterms:created>
  <dcterms:modified xsi:type="dcterms:W3CDTF">2026-05-25T22:02:47Z</dcterms:modified>
</cp:coreProperties>
</file>