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da4a0891-c992-2a0d-69a3-0f74d47ea9c1}">
          <p14:sldIdLst>
            <p14:sldId id="256"/>
          </p14:sldIdLst>
        </p14:section>
        <p14:section name="What we do" id="{16f64265-d2a8-5bde-8211-4e8af5cd1aa8}">
          <p14:sldIdLst>
            <p14:sldId id="257"/>
          </p14:sldIdLst>
        </p14:section>
        <p14:section name="Flexible Energy Consortium" id="{ce38af37-38b7-a1bd-d037-6dec9a54bd13}">
          <p14:sldIdLst>
            <p14:sldId id="258"/>
            <p14:sldId id="259"/>
          </p14:sldIdLst>
        </p14:section>
        <p14:section name="Services" id="{ce000ceb-045a-db83-76ee-2d8db872e760}">
          <p14:sldIdLst>
            <p14:sldId id="260"/>
            <p14:sldId id="261"/>
          </p14:sldIdLst>
        </p14:section>
        <p14:section name="Why FCT" id="{d32cc080-d6c4-e286-7b5e-65fd0eaf5c8a}">
          <p14:sldIdLst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A1F44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0A1F44"/>
                </a:solidFill>
                <a:latin typeface="+mn-lt"/>
              </a:rPr>
              <a:t>Relative energy cost (fixed contract = 100)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Relative cost</c:v>
                </c:pt>
              </c:strCache>
            </c:strRef>
          </c:tx>
          <c:spPr>
            <a:solidFill>
              <a:srgbClr val="5B6B8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0A1F4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B6B82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DC21F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Fully fixed with a supplier</c:v>
                  </c:pt>
                  <c:pt idx="1">
                    <c:v>FCT Flexible Energy Consortium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400" u="none">
                  <a:solidFill>
                    <a:srgbClr val="0A1F44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82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FCT Energy Partners (Future Corporate Technologies Ltd) and the Flexible Energy Consortium (FEC). Open on the core message: we are a partner across the whole energy relationship, not a one-off broker.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whole proposition on one page. The consortium delivers the saving; validation, monitoring, audits and metering protect it; solar and battery storage compound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Mark personally runs the trading desk for the baskets, with Evolve Energy as the licensed supplier. Entry levels: electricity 175,000 kWh a year, gas 300,000 kWh a year; larger users (4 GWh+) can have their own framework.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 with live figures from the current track-record slide: Winter 26 power bought at £88.51/MWh vs £159.16/MWh market (12 Oct 2026); Winter 26 gas at 109.06p/therm vs 181.32p/therm.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example: one small half-hourly site was paying 117p/kWh all-in against 17.49p for its energy, because of capacity, banding and metering charges. None of that was energy price, and all of it could be challenged.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Savings made in the consortium are typically reinvested by the client into renewables and software. Solar and battery quotes come through our strategic partners at discounted prices.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67665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pic>
        <p:nvPicPr>
          <p:cNvPr id="3" name="Image 0" descr="/tmp/claude-0/-home-claude/b99ff4b1-2166-524c-8586-d2ad13b9eca8/scratchpad/build/fct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2360" y="457200"/>
            <a:ext cx="1234440" cy="16889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FCT Energy Partners  ·  Flexible Energy Consortium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CT Energy Partners logo" descr="/tmp/claude-0/-home-claude/b99ff4b1-2166-524c-8586-d2ad13b9eca8/scratchpad/build/fc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2651760" cy="362812"/>
          </a:xfrm>
          <a:prstGeom prst="rect">
            <a:avLst/>
          </a:prstGeom>
        </p:spPr>
      </p:pic>
      <p:pic>
        <p:nvPicPr>
          <p:cNvPr id="3" name="Flexible Energy Consortium logo" descr="/tmp/claude-0/-home-claude/b99ff4b1-2166-524c-8586-d2ad13b9eca8/scratchpad/build/fe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295706"/>
            <a:ext cx="1173553" cy="868680"/>
          </a:xfrm>
          <a:prstGeom prst="rect">
            <a:avLst/>
          </a:prstGeom>
        </p:spPr>
      </p:pic>
      <p:sp>
        <p:nvSpPr>
          <p:cNvPr id="4" name="logo divider"/>
          <p:cNvSpPr/>
          <p:nvPr/>
        </p:nvSpPr>
        <p:spPr>
          <a:xfrm>
            <a:off x="3401568" y="502920"/>
            <a:ext cx="0" cy="454252"/>
          </a:xfrm>
          <a:prstGeom prst="line">
            <a:avLst/>
          </a:prstGeom>
          <a:noFill/>
          <a:ln w="12700">
            <a:solidFill>
              <a:srgbClr val="3A4E73"/>
            </a:solidFill>
            <a:prstDash val="solid"/>
          </a:ln>
        </p:spPr>
      </p:sp>
      <p:sp>
        <p:nvSpPr>
          <p:cNvPr id="5" name="Title"/>
          <p:cNvSpPr txBox="1"/>
          <p:nvPr/>
        </p:nvSpPr>
        <p:spPr>
          <a:xfrm>
            <a:off x="548640" y="15087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Your partners in energy, not your energy broker</a:t>
            </a:r>
            <a:endParaRPr lang="en-US" sz="3600" dirty="0"/>
          </a:p>
        </p:txBody>
      </p:sp>
      <p:sp>
        <p:nvSpPr>
          <p:cNvPr id="6" name="Subtitle"/>
          <p:cNvSpPr txBox="1"/>
          <p:nvPr/>
        </p:nvSpPr>
        <p:spPr>
          <a:xfrm>
            <a:off x="548640" y="269748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3E0"/>
                </a:solidFill>
              </a:rPr>
              <a:t>Lower costs and lower carbon through flexible consortium buying, bill validation, monitoring, metering and renewables</a:t>
            </a:r>
            <a:endParaRPr lang="en-US" sz="1600" dirty="0"/>
          </a:p>
        </p:txBody>
      </p:sp>
      <p:sp>
        <p:nvSpPr>
          <p:cNvPr id="7" name="rule"/>
          <p:cNvSpPr/>
          <p:nvPr/>
        </p:nvSpPr>
        <p:spPr>
          <a:xfrm>
            <a:off x="548640" y="3840480"/>
            <a:ext cx="8046720" cy="0"/>
          </a:xfrm>
          <a:prstGeom prst="line">
            <a:avLst/>
          </a:prstGeom>
          <a:noFill/>
          <a:ln w="9525">
            <a:solidFill>
              <a:srgbClr val="3A4E73"/>
            </a:solidFill>
            <a:prstDash val="solid"/>
          </a:ln>
        </p:spPr>
      </p:sp>
      <p:sp>
        <p:nvSpPr>
          <p:cNvPr id="8" name="Contact details"/>
          <p:cNvSpPr txBox="1"/>
          <p:nvPr/>
        </p:nvSpPr>
        <p:spPr>
          <a:xfrm>
            <a:off x="548640" y="39776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C9D3E0"/>
                </a:solidFill>
              </a:rPr>
              <a:t>Suite 6, Byron House, Hall Dene Way, Seaham, County Durham, SR7 0PY</a:t>
            </a:r>
            <a:endParaRPr lang="en-US" sz="11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100" dirty="0">
                <a:solidFill>
                  <a:srgbClr val="C9D3E0"/>
                </a:solidFill>
              </a:rPr>
              <a:t>T 0191 820 4549   ·   M 07436 863456   ·   info@thefctgroup.co.uk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full 360° approach to your energy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Five connected services, one partner. Each one protects or lowers your bottom line.</a:t>
            </a:r>
            <a:endParaRPr lang="en-US" sz="1400" dirty="0"/>
          </a:p>
        </p:txBody>
      </p:sp>
      <p:sp>
        <p:nvSpPr>
          <p:cNvPr id="4" name="hub"/>
          <p:cNvSpPr/>
          <p:nvPr/>
        </p:nvSpPr>
        <p:spPr>
          <a:xfrm>
            <a:off x="3794760" y="2167128"/>
            <a:ext cx="1554480" cy="155448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hub label"/>
          <p:cNvSpPr txBox="1"/>
          <p:nvPr/>
        </p:nvSpPr>
        <p:spPr>
          <a:xfrm>
            <a:off x="3794760" y="2167128"/>
            <a:ext cx="15544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Your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business</a:t>
            </a:r>
            <a:endParaRPr lang="en-US" sz="1500" dirty="0"/>
          </a:p>
        </p:txBody>
      </p:sp>
      <p:sp>
        <p:nvSpPr>
          <p:cNvPr id="6" name="Flexible Energy Consortium circle"/>
          <p:cNvSpPr/>
          <p:nvPr/>
        </p:nvSpPr>
        <p:spPr>
          <a:xfrm>
            <a:off x="3063240" y="1600200"/>
            <a:ext cx="502920" cy="50292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pic>
        <p:nvPicPr>
          <p:cNvPr id="7" name="Flexible Energy Consortium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9028" y="1735988"/>
            <a:ext cx="231343" cy="231343"/>
          </a:xfrm>
          <a:prstGeom prst="rect">
            <a:avLst/>
          </a:prstGeom>
        </p:spPr>
      </p:pic>
      <p:sp>
        <p:nvSpPr>
          <p:cNvPr id="8" name="Flexible Energy Consortium text"/>
          <p:cNvSpPr txBox="1"/>
          <p:nvPr/>
        </p:nvSpPr>
        <p:spPr>
          <a:xfrm>
            <a:off x="457200" y="1527048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A1F44"/>
                </a:solidFill>
              </a:rPr>
              <a:t>Flexible Energy Consortium</a:t>
            </a:r>
            <a:endParaRPr lang="en-US" sz="1400" dirty="0"/>
          </a:p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</a:rPr>
              <a:t>Collective electricity and gas buying</a:t>
            </a:r>
            <a:endParaRPr lang="en-US" sz="1400" dirty="0"/>
          </a:p>
        </p:txBody>
      </p:sp>
      <p:sp>
        <p:nvSpPr>
          <p:cNvPr id="9" name="Flexible Energy Consortium connector"/>
          <p:cNvSpPr/>
          <p:nvPr/>
        </p:nvSpPr>
        <p:spPr>
          <a:xfrm>
            <a:off x="3566160" y="1851660"/>
            <a:ext cx="479449" cy="520856"/>
          </a:xfrm>
          <a:prstGeom prst="line">
            <a:avLst/>
          </a:prstGeom>
          <a:noFill/>
          <a:ln w="15875">
            <a:solidFill>
              <a:srgbClr val="C9D3E0"/>
            </a:solidFill>
            <a:prstDash val="solid"/>
          </a:ln>
        </p:spPr>
      </p:sp>
      <p:sp>
        <p:nvSpPr>
          <p:cNvPr id="10" name="Bill validation circle"/>
          <p:cNvSpPr/>
          <p:nvPr/>
        </p:nvSpPr>
        <p:spPr>
          <a:xfrm>
            <a:off x="3063240" y="2788920"/>
            <a:ext cx="502920" cy="502920"/>
          </a:xfrm>
          <a:prstGeom prst="ellipse">
            <a:avLst/>
          </a:prstGeom>
          <a:solidFill>
            <a:srgbClr val="3A2E9A"/>
          </a:solidFill>
          <a:ln w="12700">
            <a:solidFill>
              <a:srgbClr val="3A2E9A"/>
            </a:solidFill>
            <a:prstDash val="solid"/>
          </a:ln>
        </p:spPr>
      </p:sp>
      <p:pic>
        <p:nvPicPr>
          <p:cNvPr id="11" name="Bill validation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028" y="2924708"/>
            <a:ext cx="231343" cy="231343"/>
          </a:xfrm>
          <a:prstGeom prst="rect">
            <a:avLst/>
          </a:prstGeom>
        </p:spPr>
      </p:pic>
      <p:sp>
        <p:nvSpPr>
          <p:cNvPr id="12" name="Bill validation text"/>
          <p:cNvSpPr txBox="1"/>
          <p:nvPr/>
        </p:nvSpPr>
        <p:spPr>
          <a:xfrm>
            <a:off x="457200" y="2715768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A1F44"/>
                </a:solidFill>
              </a:rPr>
              <a:t>Bill validation</a:t>
            </a:r>
            <a:endParaRPr lang="en-US" sz="1400" dirty="0"/>
          </a:p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</a:rPr>
              <a:t>Every invoice checked line by line</a:t>
            </a:r>
            <a:endParaRPr lang="en-US" sz="1400" dirty="0"/>
          </a:p>
        </p:txBody>
      </p:sp>
      <p:sp>
        <p:nvSpPr>
          <p:cNvPr id="13" name="Bill validation connector"/>
          <p:cNvSpPr/>
          <p:nvPr/>
        </p:nvSpPr>
        <p:spPr>
          <a:xfrm flipV="1">
            <a:off x="3566160" y="3018223"/>
            <a:ext cx="232117" cy="22157"/>
          </a:xfrm>
          <a:prstGeom prst="line">
            <a:avLst/>
          </a:prstGeom>
          <a:noFill/>
          <a:ln w="15875">
            <a:solidFill>
              <a:srgbClr val="C9D3E0"/>
            </a:solidFill>
            <a:prstDash val="solid"/>
          </a:ln>
        </p:spPr>
      </p:sp>
      <p:sp>
        <p:nvSpPr>
          <p:cNvPr id="14" name="Energy monitoring circle"/>
          <p:cNvSpPr/>
          <p:nvPr/>
        </p:nvSpPr>
        <p:spPr>
          <a:xfrm>
            <a:off x="3063240" y="3931920"/>
            <a:ext cx="502920" cy="502920"/>
          </a:xfrm>
          <a:prstGeom prst="ellipse">
            <a:avLst/>
          </a:prstGeom>
          <a:solidFill>
            <a:srgbClr val="3A2E9A"/>
          </a:solidFill>
          <a:ln w="12700">
            <a:solidFill>
              <a:srgbClr val="3A2E9A"/>
            </a:solidFill>
            <a:prstDash val="solid"/>
          </a:ln>
        </p:spPr>
      </p:sp>
      <p:pic>
        <p:nvPicPr>
          <p:cNvPr id="15" name="Energy monitoring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028" y="4067708"/>
            <a:ext cx="231343" cy="231343"/>
          </a:xfrm>
          <a:prstGeom prst="rect">
            <a:avLst/>
          </a:prstGeom>
        </p:spPr>
      </p:pic>
      <p:sp>
        <p:nvSpPr>
          <p:cNvPr id="16" name="Energy monitoring text"/>
          <p:cNvSpPr txBox="1"/>
          <p:nvPr/>
        </p:nvSpPr>
        <p:spPr>
          <a:xfrm>
            <a:off x="457200" y="3858768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A1F44"/>
                </a:solidFill>
              </a:rPr>
              <a:t>Energy monitoring</a:t>
            </a:r>
            <a:endParaRPr lang="en-US" sz="1400" dirty="0"/>
          </a:p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</a:rPr>
              <a:t>See where every kWh goes</a:t>
            </a:r>
            <a:endParaRPr lang="en-US" sz="1400" dirty="0"/>
          </a:p>
        </p:txBody>
      </p:sp>
      <p:sp>
        <p:nvSpPr>
          <p:cNvPr id="17" name="Energy monitoring connector"/>
          <p:cNvSpPr/>
          <p:nvPr/>
        </p:nvSpPr>
        <p:spPr>
          <a:xfrm flipV="1">
            <a:off x="3566160" y="3547799"/>
            <a:ext cx="515970" cy="635581"/>
          </a:xfrm>
          <a:prstGeom prst="line">
            <a:avLst/>
          </a:prstGeom>
          <a:noFill/>
          <a:ln w="15875">
            <a:solidFill>
              <a:srgbClr val="C9D3E0"/>
            </a:solidFill>
            <a:prstDash val="solid"/>
          </a:ln>
        </p:spPr>
      </p:sp>
      <p:sp>
        <p:nvSpPr>
          <p:cNvPr id="18" name="Audits and metering circle"/>
          <p:cNvSpPr/>
          <p:nvPr/>
        </p:nvSpPr>
        <p:spPr>
          <a:xfrm>
            <a:off x="5623560" y="1783080"/>
            <a:ext cx="502920" cy="502920"/>
          </a:xfrm>
          <a:prstGeom prst="ellipse">
            <a:avLst/>
          </a:prstGeom>
          <a:solidFill>
            <a:srgbClr val="3A2E9A"/>
          </a:solidFill>
          <a:ln w="12700">
            <a:solidFill>
              <a:srgbClr val="3A2E9A"/>
            </a:solidFill>
            <a:prstDash val="solid"/>
          </a:ln>
        </p:spPr>
      </p:sp>
      <p:pic>
        <p:nvPicPr>
          <p:cNvPr id="19" name="Audits and metering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348" y="1918868"/>
            <a:ext cx="231343" cy="231343"/>
          </a:xfrm>
          <a:prstGeom prst="rect">
            <a:avLst/>
          </a:prstGeom>
        </p:spPr>
      </p:pic>
      <p:sp>
        <p:nvSpPr>
          <p:cNvPr id="20" name="Audits and metering text"/>
          <p:cNvSpPr txBox="1"/>
          <p:nvPr/>
        </p:nvSpPr>
        <p:spPr>
          <a:xfrm>
            <a:off x="6263640" y="1709928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1F44"/>
                </a:solidFill>
              </a:rPr>
              <a:t>Audits and metering</a:t>
            </a:r>
            <a:endParaRPr lang="en-US" sz="14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5B6B82"/>
                </a:solidFill>
              </a:rPr>
              <a:t>No hidden costs on the connection</a:t>
            </a:r>
            <a:endParaRPr lang="en-US" sz="1400" dirty="0"/>
          </a:p>
        </p:txBody>
      </p:sp>
      <p:sp>
        <p:nvSpPr>
          <p:cNvPr id="21" name="Audits and metering connector"/>
          <p:cNvSpPr/>
          <p:nvPr/>
        </p:nvSpPr>
        <p:spPr>
          <a:xfrm flipV="1">
            <a:off x="5159773" y="2034540"/>
            <a:ext cx="463787" cy="401276"/>
          </a:xfrm>
          <a:prstGeom prst="line">
            <a:avLst/>
          </a:prstGeom>
          <a:noFill/>
          <a:ln w="15875">
            <a:solidFill>
              <a:srgbClr val="C9D3E0"/>
            </a:solidFill>
            <a:prstDash val="solid"/>
          </a:ln>
        </p:spPr>
      </p:sp>
      <p:sp>
        <p:nvSpPr>
          <p:cNvPr id="22" name="Solar and battery circle"/>
          <p:cNvSpPr/>
          <p:nvPr/>
        </p:nvSpPr>
        <p:spPr>
          <a:xfrm>
            <a:off x="5623560" y="3337560"/>
            <a:ext cx="502920" cy="50292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pic>
        <p:nvPicPr>
          <p:cNvPr id="23" name="Solar and battery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9348" y="3473348"/>
            <a:ext cx="231343" cy="231343"/>
          </a:xfrm>
          <a:prstGeom prst="rect">
            <a:avLst/>
          </a:prstGeom>
        </p:spPr>
      </p:pic>
      <p:sp>
        <p:nvSpPr>
          <p:cNvPr id="24" name="Solar and battery text"/>
          <p:cNvSpPr txBox="1"/>
          <p:nvPr/>
        </p:nvSpPr>
        <p:spPr>
          <a:xfrm>
            <a:off x="6263640" y="3264408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A1F44"/>
                </a:solidFill>
              </a:rPr>
              <a:t>Solar and battery</a:t>
            </a:r>
            <a:endParaRPr lang="en-US" sz="14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5B6B82"/>
                </a:solidFill>
              </a:rPr>
              <a:t>Discounted through our partners</a:t>
            </a:r>
            <a:endParaRPr lang="en-US" sz="1400" dirty="0"/>
          </a:p>
        </p:txBody>
      </p:sp>
      <p:sp>
        <p:nvSpPr>
          <p:cNvPr id="25" name="Solar and battery connector"/>
          <p:cNvSpPr/>
          <p:nvPr/>
        </p:nvSpPr>
        <p:spPr>
          <a:xfrm>
            <a:off x="5234634" y="3350592"/>
            <a:ext cx="388926" cy="238428"/>
          </a:xfrm>
          <a:prstGeom prst="line">
            <a:avLst/>
          </a:prstGeom>
          <a:noFill/>
          <a:ln w="15875">
            <a:solidFill>
              <a:srgbClr val="C9D3E0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Join our Flexible Energy Consortium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Businesses buy together, so you get the buying power of a much larger organisation.</a:t>
            </a:r>
            <a:endParaRPr lang="en-US" sz="1400" dirty="0"/>
          </a:p>
        </p:txBody>
      </p:sp>
      <p:sp>
        <p:nvSpPr>
          <p:cNvPr id="4" name="step card 1"/>
          <p:cNvSpPr/>
          <p:nvPr/>
        </p:nvSpPr>
        <p:spPr>
          <a:xfrm>
            <a:off x="457200" y="1554480"/>
            <a:ext cx="260604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step 1 circle"/>
          <p:cNvSpPr/>
          <p:nvPr/>
        </p:nvSpPr>
        <p:spPr>
          <a:xfrm>
            <a:off x="685800" y="1783080"/>
            <a:ext cx="548640" cy="548640"/>
          </a:xfrm>
          <a:prstGeom prst="ellipse">
            <a:avLst/>
          </a:prstGeom>
          <a:solidFill>
            <a:srgbClr val="0A1F44"/>
          </a:solidFill>
          <a:ln w="12700">
            <a:solidFill>
              <a:srgbClr val="0A1F44"/>
            </a:solidFill>
            <a:prstDash val="solid"/>
          </a:ln>
        </p:spPr>
      </p:sp>
      <p:pic>
        <p:nvPicPr>
          <p:cNvPr id="6" name="step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933" y="1931213"/>
            <a:ext cx="252374" cy="25237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377440" y="173736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C9D3E0"/>
                </a:solidFill>
              </a:rPr>
              <a:t>1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6888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You join the basket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852928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Your electricity and gas volume is pooled with other businesses in the FCT Flex Electric and FCT Gas baskets.</a:t>
            </a:r>
            <a:endParaRPr lang="en-US" sz="1200" dirty="0"/>
          </a:p>
        </p:txBody>
      </p:sp>
      <p:sp>
        <p:nvSpPr>
          <p:cNvPr id="10" name="step card 2"/>
          <p:cNvSpPr/>
          <p:nvPr/>
        </p:nvSpPr>
        <p:spPr>
          <a:xfrm>
            <a:off x="3246120" y="1554480"/>
            <a:ext cx="260604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step 2 circle"/>
          <p:cNvSpPr/>
          <p:nvPr/>
        </p:nvSpPr>
        <p:spPr>
          <a:xfrm>
            <a:off x="3474720" y="1783080"/>
            <a:ext cx="548640" cy="54864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pic>
        <p:nvPicPr>
          <p:cNvPr id="12" name="step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53" y="1931213"/>
            <a:ext cx="252374" cy="25237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166360" y="173736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C9D3E0"/>
                </a:solidFill>
              </a:rPr>
              <a:t>2</a:t>
            </a:r>
            <a:endParaRPr lang="en-US" sz="3000" dirty="0"/>
          </a:p>
        </p:txBody>
      </p:sp>
      <p:sp>
        <p:nvSpPr>
          <p:cNvPr id="14" name="Text 10"/>
          <p:cNvSpPr txBox="1"/>
          <p:nvPr/>
        </p:nvSpPr>
        <p:spPr>
          <a:xfrm>
            <a:off x="3474720" y="246888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I buy at wholesale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474720" y="2852928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As Head of Trading I buy your energy in stages, within agreed floor, target and ceiling prices.</a:t>
            </a:r>
            <a:endParaRPr lang="en-US" sz="1200" dirty="0"/>
          </a:p>
        </p:txBody>
      </p:sp>
      <p:sp>
        <p:nvSpPr>
          <p:cNvPr id="16" name="step card 3"/>
          <p:cNvSpPr/>
          <p:nvPr/>
        </p:nvSpPr>
        <p:spPr>
          <a:xfrm>
            <a:off x="6035040" y="1554480"/>
            <a:ext cx="260604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tep 3 circle"/>
          <p:cNvSpPr/>
          <p:nvPr/>
        </p:nvSpPr>
        <p:spPr>
          <a:xfrm>
            <a:off x="6263640" y="1783080"/>
            <a:ext cx="548640" cy="548640"/>
          </a:xfrm>
          <a:prstGeom prst="ellipse">
            <a:avLst/>
          </a:prstGeom>
          <a:solidFill>
            <a:srgbClr val="0A1F44"/>
          </a:solidFill>
          <a:ln w="12700">
            <a:solidFill>
              <a:srgbClr val="0A1F44"/>
            </a:solidFill>
            <a:prstDash val="solid"/>
          </a:ln>
        </p:spPr>
      </p:sp>
      <p:pic>
        <p:nvPicPr>
          <p:cNvPr id="18" name="step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773" y="1931213"/>
            <a:ext cx="252374" cy="25237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955280" y="173736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C9D3E0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5"/>
          <p:cNvSpPr txBox="1"/>
          <p:nvPr/>
        </p:nvSpPr>
        <p:spPr>
          <a:xfrm>
            <a:off x="6263640" y="246888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You pay what was bought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6263640" y="2852928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The commodity is passed through at the price actually paid. Every other charge is its own line, at cost.</a:t>
            </a:r>
            <a:endParaRPr lang="en-US" sz="1200" dirty="0"/>
          </a:p>
        </p:txBody>
      </p:sp>
      <p:sp>
        <p:nvSpPr>
          <p:cNvPr id="22" name="margin callout"/>
          <p:cNvSpPr/>
          <p:nvPr/>
        </p:nvSpPr>
        <p:spPr>
          <a:xfrm>
            <a:off x="457200" y="4069080"/>
            <a:ext cx="8183880" cy="502920"/>
          </a:xfrm>
          <a:prstGeom prst="roundRect">
            <a:avLst>
              <a:gd name="adj" fmla="val 145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3" name="Text 18"/>
          <p:cNvSpPr txBox="1"/>
          <p:nvPr/>
        </p:nvSpPr>
        <p:spPr>
          <a:xfrm>
            <a:off x="640080" y="406908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DC21F"/>
                </a:solidFill>
              </a:rPr>
              <a:t>The result: 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no broker mark-up hidden in your unit rate and no supplier risk premium for fixing on a single day.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proven track record of lower prices</a:t>
            </a:r>
            <a:endParaRPr lang="en-US" sz="3000" dirty="0"/>
          </a:p>
        </p:txBody>
      </p:sp>
      <p:sp>
        <p:nvSpPr>
          <p:cNvPr id="3" name="15% stat"/>
          <p:cNvSpPr txBox="1"/>
          <p:nvPr/>
        </p:nvSpPr>
        <p:spPr>
          <a:xfrm>
            <a:off x="457200" y="118872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8DC21F"/>
                </a:solidFill>
              </a:rPr>
              <a:t>15%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37744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cheaper on average than agreeing directly with a supplier on a fully fixed contract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9319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Based on FCT consortium clients' results against fully fixed supplier contracts. Past performance is not a guarantee of future prices.</a:t>
            </a:r>
            <a:endParaRPr lang="en-US" sz="10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114800" y="1188720"/>
          <a:ext cx="457200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Protecting the link to your supplier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We make sure the connection between your business and the supplier carries no added cost.</a:t>
            </a:r>
            <a:endParaRPr lang="en-US" sz="1400" dirty="0"/>
          </a:p>
        </p:txBody>
      </p:sp>
      <p:sp>
        <p:nvSpPr>
          <p:cNvPr id="4" name="Bill validation card"/>
          <p:cNvSpPr/>
          <p:nvPr/>
        </p:nvSpPr>
        <p:spPr>
          <a:xfrm>
            <a:off x="457200" y="1508760"/>
            <a:ext cx="402336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Bill validation circle"/>
          <p:cNvSpPr/>
          <p:nvPr/>
        </p:nvSpPr>
        <p:spPr>
          <a:xfrm>
            <a:off x="685800" y="1737360"/>
            <a:ext cx="548640" cy="548640"/>
          </a:xfrm>
          <a:prstGeom prst="ellipse">
            <a:avLst/>
          </a:prstGeom>
          <a:solidFill>
            <a:srgbClr val="3A2E9A"/>
          </a:solidFill>
          <a:ln w="12700">
            <a:solidFill>
              <a:srgbClr val="3A2E9A"/>
            </a:solidFill>
            <a:prstDash val="solid"/>
          </a:ln>
        </p:spPr>
      </p:sp>
      <p:pic>
        <p:nvPicPr>
          <p:cNvPr id="6" name="Bill validation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933" y="1885493"/>
            <a:ext cx="252374" cy="25237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169164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Bill validation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417320" y="2029968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AI checks every invoice line by line, catching wrong rates, estimates and charges you should never pay.</a:t>
            </a:r>
            <a:endParaRPr lang="en-US" sz="1200" dirty="0"/>
          </a:p>
        </p:txBody>
      </p:sp>
      <p:sp>
        <p:nvSpPr>
          <p:cNvPr id="9" name="Energy monitoring card"/>
          <p:cNvSpPr/>
          <p:nvPr/>
        </p:nvSpPr>
        <p:spPr>
          <a:xfrm>
            <a:off x="4617720" y="1508760"/>
            <a:ext cx="402336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Energy monitoring circle"/>
          <p:cNvSpPr/>
          <p:nvPr/>
        </p:nvSpPr>
        <p:spPr>
          <a:xfrm>
            <a:off x="4846320" y="1737360"/>
            <a:ext cx="548640" cy="548640"/>
          </a:xfrm>
          <a:prstGeom prst="ellipse">
            <a:avLst/>
          </a:prstGeom>
          <a:solidFill>
            <a:srgbClr val="3A2E9A"/>
          </a:solidFill>
          <a:ln w="12700">
            <a:solidFill>
              <a:srgbClr val="3A2E9A"/>
            </a:solidFill>
            <a:prstDash val="solid"/>
          </a:ln>
        </p:spPr>
      </p:sp>
      <p:pic>
        <p:nvPicPr>
          <p:cNvPr id="11" name="Energy monitoring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453" y="1885493"/>
            <a:ext cx="252374" cy="25237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577840" y="169164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Energy monitoring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5577840" y="2029968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Half-hourly visibility of where and when you use energy, so waste is easy to spot and fix.</a:t>
            </a:r>
            <a:endParaRPr lang="en-US" sz="1200" dirty="0"/>
          </a:p>
        </p:txBody>
      </p:sp>
      <p:sp>
        <p:nvSpPr>
          <p:cNvPr id="14" name="Energy audits card"/>
          <p:cNvSpPr/>
          <p:nvPr/>
        </p:nvSpPr>
        <p:spPr>
          <a:xfrm>
            <a:off x="457200" y="2971800"/>
            <a:ext cx="402336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Energy audits circle"/>
          <p:cNvSpPr/>
          <p:nvPr/>
        </p:nvSpPr>
        <p:spPr>
          <a:xfrm>
            <a:off x="685800" y="3200400"/>
            <a:ext cx="548640" cy="548640"/>
          </a:xfrm>
          <a:prstGeom prst="ellipse">
            <a:avLst/>
          </a:prstGeom>
          <a:solidFill>
            <a:srgbClr val="3A2E9A"/>
          </a:solidFill>
          <a:ln w="12700">
            <a:solidFill>
              <a:srgbClr val="3A2E9A"/>
            </a:solidFill>
            <a:prstDash val="solid"/>
          </a:ln>
        </p:spPr>
      </p:sp>
      <p:pic>
        <p:nvPicPr>
          <p:cNvPr id="16" name="Energy audits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33" y="3348533"/>
            <a:ext cx="252374" cy="25237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17320" y="315468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Energy audits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1417320" y="3493008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On-site assessments that turn your data into a prioritised plan to cut consumption and carbon.</a:t>
            </a:r>
            <a:endParaRPr lang="en-US" sz="1200" dirty="0"/>
          </a:p>
        </p:txBody>
      </p:sp>
      <p:sp>
        <p:nvSpPr>
          <p:cNvPr id="19" name="Metering card"/>
          <p:cNvSpPr/>
          <p:nvPr/>
        </p:nvSpPr>
        <p:spPr>
          <a:xfrm>
            <a:off x="4617720" y="2971800"/>
            <a:ext cx="402336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Metering circle"/>
          <p:cNvSpPr/>
          <p:nvPr/>
        </p:nvSpPr>
        <p:spPr>
          <a:xfrm>
            <a:off x="4846320" y="3200400"/>
            <a:ext cx="548640" cy="548640"/>
          </a:xfrm>
          <a:prstGeom prst="ellipse">
            <a:avLst/>
          </a:prstGeom>
          <a:solidFill>
            <a:srgbClr val="3A2E9A"/>
          </a:solidFill>
          <a:ln w="12700">
            <a:solidFill>
              <a:srgbClr val="3A2E9A"/>
            </a:solidFill>
            <a:prstDash val="solid"/>
          </a:ln>
        </p:spPr>
      </p:sp>
      <p:pic>
        <p:nvPicPr>
          <p:cNvPr id="21" name="Metering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453" y="3348533"/>
            <a:ext cx="252374" cy="25237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577840" y="315468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Metering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5577840" y="3493008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MOP, DC and DA managed at cost, with capacity and banding reviewed so you are not overcharged.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Reinvest your savings to cut consumption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Solar PV and battery storage are available at discounted prices through our strategic partners.</a:t>
            </a:r>
            <a:endParaRPr lang="en-US" sz="1400" dirty="0"/>
          </a:p>
        </p:txBody>
      </p:sp>
      <p:sp>
        <p:nvSpPr>
          <p:cNvPr id="4" name="Save circle"/>
          <p:cNvSpPr/>
          <p:nvPr/>
        </p:nvSpPr>
        <p:spPr>
          <a:xfrm>
            <a:off x="982980" y="1600200"/>
            <a:ext cx="822960" cy="82296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pic>
        <p:nvPicPr>
          <p:cNvPr id="5" name="Save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5179" y="1822399"/>
            <a:ext cx="378562" cy="37856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25603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Save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292608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Lower prices through the consortium</a:t>
            </a:r>
            <a:endParaRPr lang="en-US" sz="1200" dirty="0"/>
          </a:p>
        </p:txBody>
      </p:sp>
      <p:sp>
        <p:nvSpPr>
          <p:cNvPr id="8" name="arrow 0"/>
          <p:cNvSpPr/>
          <p:nvPr/>
        </p:nvSpPr>
        <p:spPr>
          <a:xfrm>
            <a:off x="2359152" y="1901952"/>
            <a:ext cx="182880" cy="219456"/>
          </a:xfrm>
          <a:prstGeom prst="rightArrow">
            <a:avLst/>
          </a:prstGeom>
          <a:solidFill>
            <a:srgbClr val="C9D3E0"/>
          </a:solidFill>
          <a:ln w="12700">
            <a:solidFill>
              <a:srgbClr val="C9D3E0"/>
            </a:solidFill>
            <a:prstDash val="solid"/>
          </a:ln>
        </p:spPr>
      </p:sp>
      <p:sp>
        <p:nvSpPr>
          <p:cNvPr id="9" name="Reinvest circle"/>
          <p:cNvSpPr/>
          <p:nvPr/>
        </p:nvSpPr>
        <p:spPr>
          <a:xfrm>
            <a:off x="3086100" y="1600200"/>
            <a:ext cx="822960" cy="822960"/>
          </a:xfrm>
          <a:prstGeom prst="ellipse">
            <a:avLst/>
          </a:prstGeom>
          <a:solidFill>
            <a:srgbClr val="3A2E9A"/>
          </a:solidFill>
          <a:ln w="12700">
            <a:solidFill>
              <a:srgbClr val="3A2E9A"/>
            </a:solidFill>
            <a:prstDash val="solid"/>
          </a:ln>
        </p:spPr>
      </p:sp>
      <p:pic>
        <p:nvPicPr>
          <p:cNvPr id="10" name="Reinvest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299" y="1822399"/>
            <a:ext cx="378562" cy="37856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560320" y="25603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Reinvest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2560320" y="292608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Into solar, battery storage and other interchangeable renewables</a:t>
            </a:r>
            <a:endParaRPr lang="en-US" sz="1200" dirty="0"/>
          </a:p>
        </p:txBody>
      </p:sp>
      <p:sp>
        <p:nvSpPr>
          <p:cNvPr id="13" name="arrow 1"/>
          <p:cNvSpPr/>
          <p:nvPr/>
        </p:nvSpPr>
        <p:spPr>
          <a:xfrm>
            <a:off x="4462272" y="1901952"/>
            <a:ext cx="182880" cy="219456"/>
          </a:xfrm>
          <a:prstGeom prst="rightArrow">
            <a:avLst/>
          </a:prstGeom>
          <a:solidFill>
            <a:srgbClr val="C9D3E0"/>
          </a:solidFill>
          <a:ln w="12700">
            <a:solidFill>
              <a:srgbClr val="C9D3E0"/>
            </a:solidFill>
            <a:prstDash val="solid"/>
          </a:ln>
        </p:spPr>
      </p:sp>
      <p:sp>
        <p:nvSpPr>
          <p:cNvPr id="14" name="Integrate circle"/>
          <p:cNvSpPr/>
          <p:nvPr/>
        </p:nvSpPr>
        <p:spPr>
          <a:xfrm>
            <a:off x="5189220" y="1600200"/>
            <a:ext cx="822960" cy="822960"/>
          </a:xfrm>
          <a:prstGeom prst="ellipse">
            <a:avLst/>
          </a:prstGeom>
          <a:solidFill>
            <a:srgbClr val="3A2E9A"/>
          </a:solidFill>
          <a:ln w="12700">
            <a:solidFill>
              <a:srgbClr val="3A2E9A"/>
            </a:solidFill>
            <a:prstDash val="solid"/>
          </a:ln>
        </p:spPr>
      </p:sp>
      <p:pic>
        <p:nvPicPr>
          <p:cNvPr id="15" name="Integrate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419" y="1822399"/>
            <a:ext cx="378562" cy="37856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663440" y="25603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Integrate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4663440" y="292608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Monitoring, bill validation and metering software</a:t>
            </a:r>
            <a:endParaRPr lang="en-US" sz="1200" dirty="0"/>
          </a:p>
        </p:txBody>
      </p:sp>
      <p:sp>
        <p:nvSpPr>
          <p:cNvPr id="18" name="arrow 2"/>
          <p:cNvSpPr/>
          <p:nvPr/>
        </p:nvSpPr>
        <p:spPr>
          <a:xfrm>
            <a:off x="6565392" y="1901952"/>
            <a:ext cx="182880" cy="219456"/>
          </a:xfrm>
          <a:prstGeom prst="rightArrow">
            <a:avLst/>
          </a:prstGeom>
          <a:solidFill>
            <a:srgbClr val="C9D3E0"/>
          </a:solidFill>
          <a:ln w="12700">
            <a:solidFill>
              <a:srgbClr val="C9D3E0"/>
            </a:solidFill>
            <a:prstDash val="solid"/>
          </a:ln>
        </p:spPr>
      </p:sp>
      <p:sp>
        <p:nvSpPr>
          <p:cNvPr id="19" name="Reduce circle"/>
          <p:cNvSpPr/>
          <p:nvPr/>
        </p:nvSpPr>
        <p:spPr>
          <a:xfrm>
            <a:off x="7292340" y="1600200"/>
            <a:ext cx="822960" cy="822960"/>
          </a:xfrm>
          <a:prstGeom prst="ellipse">
            <a:avLst/>
          </a:prstGeom>
          <a:solidFill>
            <a:srgbClr val="8DC21F"/>
          </a:solidFill>
          <a:ln w="12700">
            <a:solidFill>
              <a:srgbClr val="8DC21F"/>
            </a:solidFill>
            <a:prstDash val="solid"/>
          </a:ln>
        </p:spPr>
      </p:sp>
      <p:pic>
        <p:nvPicPr>
          <p:cNvPr id="20" name="Reduce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539" y="1822399"/>
            <a:ext cx="378562" cy="37856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766560" y="256032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Reduce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6766560" y="292608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Lower consumption, lower bills and lower carbon</a:t>
            </a:r>
            <a:endParaRPr lang="en-US" sz="1200" dirty="0"/>
          </a:p>
        </p:txBody>
      </p:sp>
      <p:sp>
        <p:nvSpPr>
          <p:cNvPr id="23" name="cycle note"/>
          <p:cNvSpPr/>
          <p:nvPr/>
        </p:nvSpPr>
        <p:spPr>
          <a:xfrm>
            <a:off x="457200" y="3931920"/>
            <a:ext cx="818388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24" name="cycle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087368"/>
            <a:ext cx="329184" cy="329184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188720" y="39319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Each turn of the cycle lowers the volume you need to buy, so the savings keep building year after year.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Partners in energy, not an energy broker</a:t>
            </a:r>
            <a:endParaRPr lang="en-US" sz="3000" dirty="0"/>
          </a:p>
        </p:txBody>
      </p:sp>
      <p:graphicFrame>
        <p:nvGraphicFramePr>
          <p:cNvPr id="8" name="Broker vs partner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183880" cy="914400"/>
        </p:xfrm>
        <a:graphic>
          <a:graphicData uri="http://schemas.openxmlformats.org/drawingml/2006/table">
            <a:tbl>
              <a:tblPr/>
              <a:tblGrid>
                <a:gridCol w="1965960"/>
                <a:gridCol w="2743200"/>
                <a:gridCol w="34747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B6B82"/>
                          </a:solidFill>
                        </a:rPr>
                        <a:t>Typical energy broker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FCT Energy Partners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How energy is bought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82"/>
                          </a:solidFill>
                        </a:rPr>
                        <a:t>Fixed on one day with one supplier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Bought in stages on the wholesale market by our own trader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Margins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82"/>
                          </a:solidFill>
                        </a:rPr>
                        <a:t>Commission hidden in the unit rate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Commodity passed through at the price bought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Your bills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82"/>
                          </a:solidFill>
                        </a:rPr>
                        <a:t>Rarely checked after signing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Every invoice validated line by line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Consumption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82"/>
                          </a:solidFill>
                        </a:rPr>
                        <a:t>Not their concern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Monitoring, audits and renewables to bring it down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Relationship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82"/>
                          </a:solidFill>
                        </a:rPr>
                        <a:t>Ends at contract signature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A1F44"/>
                          </a:solidFill>
                        </a:rPr>
                        <a:t>Ongoing, with a named trader and account team</a:t>
                      </a:r>
                      <a:endParaRPr lang="en-US" sz="12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251960"/>
            <a:ext cx="8183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We stay lean and use technology alongside in-depth market knowledge, so more of the saving stays with you.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CT Energy Partners logo" descr="/tmp/claude-0/-home-claude/b99ff4b1-2166-524c-8586-d2ad13b9eca8/scratchpad/build/fc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2651760" cy="362812"/>
          </a:xfrm>
          <a:prstGeom prst="rect">
            <a:avLst/>
          </a:prstGeom>
        </p:spPr>
      </p:pic>
      <p:pic>
        <p:nvPicPr>
          <p:cNvPr id="3" name="Flexible Energy Consortium logo" descr="/tmp/claude-0/-home-claude/b99ff4b1-2166-524c-8586-d2ad13b9eca8/scratchpad/build/fe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880" y="295706"/>
            <a:ext cx="1173553" cy="868680"/>
          </a:xfrm>
          <a:prstGeom prst="rect">
            <a:avLst/>
          </a:prstGeom>
        </p:spPr>
      </p:pic>
      <p:sp>
        <p:nvSpPr>
          <p:cNvPr id="4" name="logo divider"/>
          <p:cNvSpPr/>
          <p:nvPr/>
        </p:nvSpPr>
        <p:spPr>
          <a:xfrm>
            <a:off x="3401568" y="502920"/>
            <a:ext cx="0" cy="454252"/>
          </a:xfrm>
          <a:prstGeom prst="line">
            <a:avLst/>
          </a:prstGeom>
          <a:noFill/>
          <a:ln w="12700">
            <a:solidFill>
              <a:srgbClr val="3A4E73"/>
            </a:solidFill>
            <a:prstDash val="solid"/>
          </a:ln>
        </p:spPr>
      </p:sp>
      <p:sp>
        <p:nvSpPr>
          <p:cNvPr id="5" name="Title"/>
          <p:cNvSpPr txBox="1"/>
          <p:nvPr/>
        </p:nvSpPr>
        <p:spPr>
          <a:xfrm>
            <a:off x="548640" y="137160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Let's talk about your energy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210312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D3E0"/>
                </a:solidFill>
              </a:rPr>
              <a:t>Send us a recent electricity and gas bill and we will show you what joining the consortium could save.</a:t>
            </a:r>
            <a:endParaRPr lang="en-US" sz="1500" dirty="0"/>
          </a:p>
        </p:txBody>
      </p:sp>
      <p:pic>
        <p:nvPicPr>
          <p:cNvPr id="7" name="contact icon 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980944"/>
            <a:ext cx="237744" cy="237744"/>
          </a:xfrm>
          <a:prstGeom prst="rect">
            <a:avLst/>
          </a:prstGeom>
        </p:spPr>
      </p:pic>
      <p:sp>
        <p:nvSpPr>
          <p:cNvPr id="8" name="contact 0"/>
          <p:cNvSpPr txBox="1"/>
          <p:nvPr/>
        </p:nvSpPr>
        <p:spPr>
          <a:xfrm>
            <a:off x="960120" y="2926080"/>
            <a:ext cx="7589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Suite 6, Byron House, Hall Dene Way, Seaham, County Durham, SR7 0PY</a:t>
            </a:r>
            <a:endParaRPr lang="en-US" sz="1300" dirty="0"/>
          </a:p>
        </p:txBody>
      </p:sp>
      <p:pic>
        <p:nvPicPr>
          <p:cNvPr id="9" name="contact icon 1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3419856"/>
            <a:ext cx="237744" cy="237744"/>
          </a:xfrm>
          <a:prstGeom prst="rect">
            <a:avLst/>
          </a:prstGeom>
        </p:spPr>
      </p:pic>
      <p:sp>
        <p:nvSpPr>
          <p:cNvPr id="10" name="contact 1"/>
          <p:cNvSpPr txBox="1"/>
          <p:nvPr/>
        </p:nvSpPr>
        <p:spPr>
          <a:xfrm>
            <a:off x="960120" y="3364992"/>
            <a:ext cx="7589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0191 820 4549</a:t>
            </a:r>
            <a:endParaRPr lang="en-US" sz="1300" dirty="0"/>
          </a:p>
        </p:txBody>
      </p:sp>
      <p:pic>
        <p:nvPicPr>
          <p:cNvPr id="11" name="contact icon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858768"/>
            <a:ext cx="237744" cy="237744"/>
          </a:xfrm>
          <a:prstGeom prst="rect">
            <a:avLst/>
          </a:prstGeom>
        </p:spPr>
      </p:pic>
      <p:sp>
        <p:nvSpPr>
          <p:cNvPr id="12" name="contact 2"/>
          <p:cNvSpPr txBox="1"/>
          <p:nvPr/>
        </p:nvSpPr>
        <p:spPr>
          <a:xfrm>
            <a:off x="960120" y="3803904"/>
            <a:ext cx="7589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07436 863456  (Mark Crozier, CEO &amp; Head of Trading)</a:t>
            </a:r>
            <a:endParaRPr lang="en-US" sz="1300" dirty="0"/>
          </a:p>
        </p:txBody>
      </p:sp>
      <p:pic>
        <p:nvPicPr>
          <p:cNvPr id="13" name="contact icon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4297680"/>
            <a:ext cx="237744" cy="237744"/>
          </a:xfrm>
          <a:prstGeom prst="rect">
            <a:avLst/>
          </a:prstGeom>
        </p:spPr>
      </p:pic>
      <p:sp>
        <p:nvSpPr>
          <p:cNvPr id="14" name="contact 3"/>
          <p:cNvSpPr txBox="1"/>
          <p:nvPr/>
        </p:nvSpPr>
        <p:spPr>
          <a:xfrm>
            <a:off x="960120" y="4242816"/>
            <a:ext cx="7589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mark.crozier@thefctgroup.co.uk   ·   info@thefctgroup.co.uk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CT Energy Partners">
  <a:themeElements>
    <a:clrScheme name="FCT Energy Partners">
      <a:dk1>
        <a:srgbClr val="1B2333"/>
      </a:dk1>
      <a:lt1>
        <a:srgbClr val="FFFFFF"/>
      </a:lt1>
      <a:dk2>
        <a:srgbClr val="0A1F44"/>
      </a:dk2>
      <a:lt2>
        <a:srgbClr val="EEF2F7"/>
      </a:lt2>
      <a:accent1>
        <a:srgbClr val="8DC21F"/>
      </a:accent1>
      <a:accent2>
        <a:srgbClr val="3A2E9A"/>
      </a:accent2>
      <a:accent3>
        <a:srgbClr val="C8202F"/>
      </a:accent3>
      <a:accent4>
        <a:srgbClr val="5B6B82"/>
      </a:accent4>
      <a:accent5>
        <a:srgbClr val="2E6FB7"/>
      </a:accent5>
      <a:accent6>
        <a:srgbClr val="F2A900"/>
      </a:accent6>
      <a:hlink>
        <a:srgbClr val="2E6FB7"/>
      </a:hlink>
      <a:folHlink>
        <a:srgbClr val="954F72"/>
      </a:folHlink>
    </a:clrScheme>
    <a:fontScheme name="FCT Energy Partners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FCT Energy Partners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FCT Energy Partners: your partners in energy</dc:title>
  <dc:subject>PptxGenJS Presentation</dc:subject>
  <dc:creator>Mark Crozier</dc:creator>
  <cp:lastModifiedBy>Mark Crozier</cp:lastModifiedBy>
  <cp:revision>1</cp:revision>
  <dcterms:created xsi:type="dcterms:W3CDTF">2026-10-16T13:41:01Z</dcterms:created>
  <dcterms:modified xsi:type="dcterms:W3CDTF">2026-10-16T13:41:01Z</dcterms:modified>
</cp:coreProperties>
</file>