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2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f3e61e86-9a32-7966-e57f-886331859694}">
          <p14:sldIdLst>
            <p14:sldId id="256"/>
          </p14:sldIdLst>
        </p14:section>
        <p14:section name="Why now" id="{c6be0524-1b5b-db50-8173-783d26aa16b6}">
          <p14:sldIdLst>
            <p14:sldId id="257"/>
            <p14:sldId id="258"/>
          </p14:sldIdLst>
        </p14:section>
        <p14:section name="Our service" id="{b10bdd3c-ac22-633c-d9d1-d616017bdcff}">
          <p14:sldIdLst>
            <p14:sldId id="259"/>
            <p14:sldId id="260"/>
          </p14:sldIdLst>
        </p14:section>
        <p14:section name="The platform" id="{630cac32-915a-6879-1afe-0d26c6fcb62a}">
          <p14:sldIdLst>
            <p14:sldId id="261"/>
            <p14:sldId id="262"/>
            <p14:sldId id="263"/>
          </p14:sldIdLst>
        </p14:section>
        <p14:section name="Red, amber, green" id="{27817536-760e-8466-bd68-47aa7c53347a}">
          <p14:sldIdLst>
            <p14:sldId id="264"/>
          </p14:sldIdLst>
        </p14:section>
        <p14:section name="Savings reports" id="{39e470c2-81f0-7048-3bf4-47c0607f7ef4}">
          <p14:sldIdLst>
            <p14:sldId id="265"/>
            <p14:sldId id="266"/>
            <p14:sldId id="267"/>
          </p14:sldIdLst>
        </p14:section>
        <p14:section name="Who it is for" id="{3fcfe281-d1e2-a9c8-cfa1-75b3fca69e70}">
          <p14:sldIdLst>
            <p14:sldId id="268"/>
          </p14:sldIdLst>
        </p14:section>
        <p14:section name="The consortium" id="{d1923c64-ff4c-6459-99d6-cd0aa22a68ab}">
          <p14:sldIdLst>
            <p14:sldId id="269"/>
            <p14:sldId id="270"/>
          </p14:sldIdLst>
        </p14:section>
        <p14:section name="Next steps" id="{9e654d6b-36ec-bda7-d346-b349c7797afb}">
          <p14:sldIdLst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Red</c:v>
                </c:pt>
              </c:strCache>
            </c:strRef>
          </c:tx>
          <c:spPr>
            <a:solidFill>
              <a:srgbClr val="C0392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Sheet1!$A$2:$A$49</c:f>
              <c:multiLvlStrCache>
                <c:ptCount val="48"/>
                <c:lvl>
                  <c:pt idx="0">
                    <c:v>00:00</c:v>
                  </c:pt>
                  <c:pt idx="1">
                    <c:v>  </c:v>
                  </c:pt>
                  <c:pt idx="2">
                    <c:v>   </c:v>
                  </c:pt>
                  <c:pt idx="3">
                    <c:v>    </c:v>
                  </c:pt>
                  <c:pt idx="4">
                    <c:v>02:00</c:v>
                  </c:pt>
                  <c:pt idx="5">
                    <c:v>  </c:v>
                  </c:pt>
                  <c:pt idx="6">
                    <c:v>   </c:v>
                  </c:pt>
                  <c:pt idx="7">
                    <c:v>    </c:v>
                  </c:pt>
                  <c:pt idx="8">
                    <c:v>04:00</c:v>
                  </c:pt>
                  <c:pt idx="9">
                    <c:v>  </c:v>
                  </c:pt>
                  <c:pt idx="10">
                    <c:v>   </c:v>
                  </c:pt>
                  <c:pt idx="11">
                    <c:v>    </c:v>
                  </c:pt>
                  <c:pt idx="12">
                    <c:v>06:00</c:v>
                  </c:pt>
                  <c:pt idx="13">
                    <c:v>  </c:v>
                  </c:pt>
                  <c:pt idx="14">
                    <c:v>   </c:v>
                  </c:pt>
                  <c:pt idx="15">
                    <c:v>    </c:v>
                  </c:pt>
                  <c:pt idx="16">
                    <c:v>08:00</c:v>
                  </c:pt>
                  <c:pt idx="17">
                    <c:v>  </c:v>
                  </c:pt>
                  <c:pt idx="18">
                    <c:v>   </c:v>
                  </c:pt>
                  <c:pt idx="19">
                    <c:v>    </c:v>
                  </c:pt>
                  <c:pt idx="20">
                    <c:v>10:00</c:v>
                  </c:pt>
                  <c:pt idx="21">
                    <c:v>  </c:v>
                  </c:pt>
                  <c:pt idx="22">
                    <c:v>   </c:v>
                  </c:pt>
                  <c:pt idx="23">
                    <c:v>    </c:v>
                  </c:pt>
                  <c:pt idx="24">
                    <c:v>12:00</c:v>
                  </c:pt>
                  <c:pt idx="25">
                    <c:v>  </c:v>
                  </c:pt>
                  <c:pt idx="26">
                    <c:v>   </c:v>
                  </c:pt>
                  <c:pt idx="27">
                    <c:v>    </c:v>
                  </c:pt>
                  <c:pt idx="28">
                    <c:v>14:00</c:v>
                  </c:pt>
                  <c:pt idx="29">
                    <c:v>  </c:v>
                  </c:pt>
                  <c:pt idx="30">
                    <c:v>   </c:v>
                  </c:pt>
                  <c:pt idx="31">
                    <c:v>    </c:v>
                  </c:pt>
                  <c:pt idx="32">
                    <c:v>16:00</c:v>
                  </c:pt>
                  <c:pt idx="33">
                    <c:v>  </c:v>
                  </c:pt>
                  <c:pt idx="34">
                    <c:v>   </c:v>
                  </c:pt>
                  <c:pt idx="35">
                    <c:v>    </c:v>
                  </c:pt>
                  <c:pt idx="36">
                    <c:v>18:00</c:v>
                  </c:pt>
                  <c:pt idx="37">
                    <c:v>  </c:v>
                  </c:pt>
                  <c:pt idx="38">
                    <c:v>   </c:v>
                  </c:pt>
                  <c:pt idx="39">
                    <c:v>    </c:v>
                  </c:pt>
                  <c:pt idx="40">
                    <c:v>20:00</c:v>
                  </c:pt>
                  <c:pt idx="41">
                    <c:v>  </c:v>
                  </c:pt>
                  <c:pt idx="42">
                    <c:v>   </c:v>
                  </c:pt>
                  <c:pt idx="43">
                    <c:v>    </c:v>
                  </c:pt>
                  <c:pt idx="44">
                    <c:v>22:00</c:v>
                  </c:pt>
                  <c:pt idx="45">
                    <c:v>  </c:v>
                  </c:pt>
                  <c:pt idx="46">
                    <c:v>   </c:v>
                  </c:pt>
                  <c:pt idx="47">
                    <c:v>    </c:v>
                  </c:pt>
                </c:lvl>
              </c:multiLvlStrCache>
            </c:multiLvlStrRef>
          </c:cat>
          <c:val>
            <c:numRef>
              <c:f>Sheet1!$B$2:$B$49</c:f>
              <c:numCache>
                <c:formatCode>General</c:formatCode>
                <c:ptCount val="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12</c:v>
                </c:pt>
                <c:pt idx="33">
                  <c:v>11.4</c:v>
                </c:pt>
                <c:pt idx="34">
                  <c:v>10.8</c:v>
                </c:pt>
                <c:pt idx="35">
                  <c:v>10.2</c:v>
                </c:pt>
                <c:pt idx="36">
                  <c:v>9.6</c:v>
                </c:pt>
                <c:pt idx="37">
                  <c:v>9</c:v>
                </c:pt>
                <c:pt idx="38">
                  <c:v>8.4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Amber</c:v>
                </c:pt>
              </c:strCache>
            </c:strRef>
          </c:tx>
          <c:spPr>
            <a:solidFill>
              <a:srgbClr val="E8A33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Sheet1!$A$2:$A$49</c:f>
              <c:multiLvlStrCache>
                <c:ptCount val="48"/>
                <c:lvl>
                  <c:pt idx="0">
                    <c:v>00:00</c:v>
                  </c:pt>
                  <c:pt idx="1">
                    <c:v>  </c:v>
                  </c:pt>
                  <c:pt idx="2">
                    <c:v>   </c:v>
                  </c:pt>
                  <c:pt idx="3">
                    <c:v>    </c:v>
                  </c:pt>
                  <c:pt idx="4">
                    <c:v>02:00</c:v>
                  </c:pt>
                  <c:pt idx="5">
                    <c:v>  </c:v>
                  </c:pt>
                  <c:pt idx="6">
                    <c:v>   </c:v>
                  </c:pt>
                  <c:pt idx="7">
                    <c:v>    </c:v>
                  </c:pt>
                  <c:pt idx="8">
                    <c:v>04:00</c:v>
                  </c:pt>
                  <c:pt idx="9">
                    <c:v>  </c:v>
                  </c:pt>
                  <c:pt idx="10">
                    <c:v>   </c:v>
                  </c:pt>
                  <c:pt idx="11">
                    <c:v>    </c:v>
                  </c:pt>
                  <c:pt idx="12">
                    <c:v>06:00</c:v>
                  </c:pt>
                  <c:pt idx="13">
                    <c:v>  </c:v>
                  </c:pt>
                  <c:pt idx="14">
                    <c:v>   </c:v>
                  </c:pt>
                  <c:pt idx="15">
                    <c:v>    </c:v>
                  </c:pt>
                  <c:pt idx="16">
                    <c:v>08:00</c:v>
                  </c:pt>
                  <c:pt idx="17">
                    <c:v>  </c:v>
                  </c:pt>
                  <c:pt idx="18">
                    <c:v>   </c:v>
                  </c:pt>
                  <c:pt idx="19">
                    <c:v>    </c:v>
                  </c:pt>
                  <c:pt idx="20">
                    <c:v>10:00</c:v>
                  </c:pt>
                  <c:pt idx="21">
                    <c:v>  </c:v>
                  </c:pt>
                  <c:pt idx="22">
                    <c:v>   </c:v>
                  </c:pt>
                  <c:pt idx="23">
                    <c:v>    </c:v>
                  </c:pt>
                  <c:pt idx="24">
                    <c:v>12:00</c:v>
                  </c:pt>
                  <c:pt idx="25">
                    <c:v>  </c:v>
                  </c:pt>
                  <c:pt idx="26">
                    <c:v>   </c:v>
                  </c:pt>
                  <c:pt idx="27">
                    <c:v>    </c:v>
                  </c:pt>
                  <c:pt idx="28">
                    <c:v>14:00</c:v>
                  </c:pt>
                  <c:pt idx="29">
                    <c:v>  </c:v>
                  </c:pt>
                  <c:pt idx="30">
                    <c:v>   </c:v>
                  </c:pt>
                  <c:pt idx="31">
                    <c:v>    </c:v>
                  </c:pt>
                  <c:pt idx="32">
                    <c:v>16:00</c:v>
                  </c:pt>
                  <c:pt idx="33">
                    <c:v>  </c:v>
                  </c:pt>
                  <c:pt idx="34">
                    <c:v>   </c:v>
                  </c:pt>
                  <c:pt idx="35">
                    <c:v>    </c:v>
                  </c:pt>
                  <c:pt idx="36">
                    <c:v>18:00</c:v>
                  </c:pt>
                  <c:pt idx="37">
                    <c:v>  </c:v>
                  </c:pt>
                  <c:pt idx="38">
                    <c:v>   </c:v>
                  </c:pt>
                  <c:pt idx="39">
                    <c:v>    </c:v>
                  </c:pt>
                  <c:pt idx="40">
                    <c:v>20:00</c:v>
                  </c:pt>
                  <c:pt idx="41">
                    <c:v>  </c:v>
                  </c:pt>
                  <c:pt idx="42">
                    <c:v>   </c:v>
                  </c:pt>
                  <c:pt idx="43">
                    <c:v>    </c:v>
                  </c:pt>
                  <c:pt idx="44">
                    <c:v>22:00</c:v>
                  </c:pt>
                  <c:pt idx="45">
                    <c:v>  </c:v>
                  </c:pt>
                  <c:pt idx="46">
                    <c:v>   </c:v>
                  </c:pt>
                  <c:pt idx="47">
                    <c:v>    </c:v>
                  </c:pt>
                </c:lvl>
              </c:multiLvlStrCache>
            </c:multiLvlStrRef>
          </c:cat>
          <c:val>
            <c:numRef>
              <c:f>Sheet1!$C$2:$C$49</c:f>
              <c:numCache>
                <c:formatCode>General</c:formatCode>
                <c:ptCount val="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12.5</c:v>
                </c:pt>
                <c:pt idx="17">
                  <c:v>12.9</c:v>
                </c:pt>
                <c:pt idx="18">
                  <c:v>13.3</c:v>
                </c:pt>
                <c:pt idx="19">
                  <c:v>13.6</c:v>
                </c:pt>
                <c:pt idx="20">
                  <c:v>13.9</c:v>
                </c:pt>
                <c:pt idx="21">
                  <c:v>14.2</c:v>
                </c:pt>
                <c:pt idx="22">
                  <c:v>14.3</c:v>
                </c:pt>
                <c:pt idx="23">
                  <c:v>14.5</c:v>
                </c:pt>
                <c:pt idx="24">
                  <c:v>14.5</c:v>
                </c:pt>
                <c:pt idx="25">
                  <c:v>14.5</c:v>
                </c:pt>
                <c:pt idx="26">
                  <c:v>14.3</c:v>
                </c:pt>
                <c:pt idx="27">
                  <c:v>14.2</c:v>
                </c:pt>
                <c:pt idx="28">
                  <c:v>13.9</c:v>
                </c:pt>
                <c:pt idx="29">
                  <c:v>13.6</c:v>
                </c:pt>
                <c:pt idx="30">
                  <c:v>13.3</c:v>
                </c:pt>
                <c:pt idx="31">
                  <c:v>12.9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7.8</c:v>
                </c:pt>
                <c:pt idx="40">
                  <c:v>7</c:v>
                </c:pt>
                <c:pt idx="41">
                  <c:v>6.2</c:v>
                </c:pt>
                <c:pt idx="42">
                  <c:v>5.4</c:v>
                </c:pt>
                <c:pt idx="43">
                  <c:v>4.6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Green</c:v>
                </c:pt>
              </c:strCache>
            </c:strRef>
          </c:tx>
          <c:spPr>
            <a:solidFill>
              <a:srgbClr val="5B9E5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Sheet1!$A$2:$A$49</c:f>
              <c:multiLvlStrCache>
                <c:ptCount val="48"/>
                <c:lvl>
                  <c:pt idx="0">
                    <c:v>00:00</c:v>
                  </c:pt>
                  <c:pt idx="1">
                    <c:v>  </c:v>
                  </c:pt>
                  <c:pt idx="2">
                    <c:v>   </c:v>
                  </c:pt>
                  <c:pt idx="3">
                    <c:v>    </c:v>
                  </c:pt>
                  <c:pt idx="4">
                    <c:v>02:00</c:v>
                  </c:pt>
                  <c:pt idx="5">
                    <c:v>  </c:v>
                  </c:pt>
                  <c:pt idx="6">
                    <c:v>   </c:v>
                  </c:pt>
                  <c:pt idx="7">
                    <c:v>    </c:v>
                  </c:pt>
                  <c:pt idx="8">
                    <c:v>04:00</c:v>
                  </c:pt>
                  <c:pt idx="9">
                    <c:v>  </c:v>
                  </c:pt>
                  <c:pt idx="10">
                    <c:v>   </c:v>
                  </c:pt>
                  <c:pt idx="11">
                    <c:v>    </c:v>
                  </c:pt>
                  <c:pt idx="12">
                    <c:v>06:00</c:v>
                  </c:pt>
                  <c:pt idx="13">
                    <c:v>  </c:v>
                  </c:pt>
                  <c:pt idx="14">
                    <c:v>   </c:v>
                  </c:pt>
                  <c:pt idx="15">
                    <c:v>    </c:v>
                  </c:pt>
                  <c:pt idx="16">
                    <c:v>08:00</c:v>
                  </c:pt>
                  <c:pt idx="17">
                    <c:v>  </c:v>
                  </c:pt>
                  <c:pt idx="18">
                    <c:v>   </c:v>
                  </c:pt>
                  <c:pt idx="19">
                    <c:v>    </c:v>
                  </c:pt>
                  <c:pt idx="20">
                    <c:v>10:00</c:v>
                  </c:pt>
                  <c:pt idx="21">
                    <c:v>  </c:v>
                  </c:pt>
                  <c:pt idx="22">
                    <c:v>   </c:v>
                  </c:pt>
                  <c:pt idx="23">
                    <c:v>    </c:v>
                  </c:pt>
                  <c:pt idx="24">
                    <c:v>12:00</c:v>
                  </c:pt>
                  <c:pt idx="25">
                    <c:v>  </c:v>
                  </c:pt>
                  <c:pt idx="26">
                    <c:v>   </c:v>
                  </c:pt>
                  <c:pt idx="27">
                    <c:v>    </c:v>
                  </c:pt>
                  <c:pt idx="28">
                    <c:v>14:00</c:v>
                  </c:pt>
                  <c:pt idx="29">
                    <c:v>  </c:v>
                  </c:pt>
                  <c:pt idx="30">
                    <c:v>   </c:v>
                  </c:pt>
                  <c:pt idx="31">
                    <c:v>    </c:v>
                  </c:pt>
                  <c:pt idx="32">
                    <c:v>16:00</c:v>
                  </c:pt>
                  <c:pt idx="33">
                    <c:v>  </c:v>
                  </c:pt>
                  <c:pt idx="34">
                    <c:v>   </c:v>
                  </c:pt>
                  <c:pt idx="35">
                    <c:v>    </c:v>
                  </c:pt>
                  <c:pt idx="36">
                    <c:v>18:00</c:v>
                  </c:pt>
                  <c:pt idx="37">
                    <c:v>  </c:v>
                  </c:pt>
                  <c:pt idx="38">
                    <c:v>   </c:v>
                  </c:pt>
                  <c:pt idx="39">
                    <c:v>    </c:v>
                  </c:pt>
                  <c:pt idx="40">
                    <c:v>20:00</c:v>
                  </c:pt>
                  <c:pt idx="41">
                    <c:v>  </c:v>
                  </c:pt>
                  <c:pt idx="42">
                    <c:v>   </c:v>
                  </c:pt>
                  <c:pt idx="43">
                    <c:v>    </c:v>
                  </c:pt>
                  <c:pt idx="44">
                    <c:v>22:00</c:v>
                  </c:pt>
                  <c:pt idx="45">
                    <c:v>  </c:v>
                  </c:pt>
                  <c:pt idx="46">
                    <c:v>   </c:v>
                  </c:pt>
                  <c:pt idx="47">
                    <c:v>    </c:v>
                  </c:pt>
                </c:lvl>
              </c:multiLvlStrCache>
            </c:multiLvlStrRef>
          </c:cat>
          <c:val>
            <c:numRef>
              <c:f>Sheet1!$D$2:$D$49</c:f>
              <c:numCache>
                <c:formatCode>General</c:formatCode>
                <c:ptCount val="48"/>
                <c:pt idx="0">
                  <c:v>2.2</c:v>
                </c:pt>
                <c:pt idx="1">
                  <c:v>2.2</c:v>
                </c:pt>
                <c:pt idx="2">
                  <c:v>2.2</c:v>
                </c:pt>
                <c:pt idx="3">
                  <c:v>2.2</c:v>
                </c:pt>
                <c:pt idx="4">
                  <c:v>2.2</c:v>
                </c:pt>
                <c:pt idx="5">
                  <c:v>2.2</c:v>
                </c:pt>
                <c:pt idx="6">
                  <c:v>2.2</c:v>
                </c:pt>
                <c:pt idx="7">
                  <c:v>2.2</c:v>
                </c:pt>
                <c:pt idx="8">
                  <c:v>2.2</c:v>
                </c:pt>
                <c:pt idx="9">
                  <c:v>2.2</c:v>
                </c:pt>
                <c:pt idx="10">
                  <c:v>2.2</c:v>
                </c:pt>
                <c:pt idx="11">
                  <c:v>3.7</c:v>
                </c:pt>
                <c:pt idx="12">
                  <c:v>5.2</c:v>
                </c:pt>
                <c:pt idx="13">
                  <c:v>8.2</c:v>
                </c:pt>
                <c:pt idx="14">
                  <c:v>11.5</c:v>
                </c:pt>
                <c:pt idx="15">
                  <c:v>12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3.2</c:v>
                </c:pt>
                <c:pt idx="45">
                  <c:v>3</c:v>
                </c:pt>
                <c:pt idx="46">
                  <c:v>2.7</c:v>
                </c:pt>
                <c:pt idx="47">
                  <c:v>2.5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8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DDE5F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6B728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6B7280"/>
                    </a:solidFill>
                    <a:latin typeface="Arial"/>
                  </a:rPr>
                  <a:t>kW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Red</c:v>
                </c:pt>
              </c:strCache>
            </c:strRef>
          </c:tx>
          <c:spPr>
            <a:solidFill>
              <a:srgbClr val="C0392B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Share of kWh</c:v>
                  </c:pt>
                  <c:pt idx="1">
                    <c:v>Share of charge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12.6</c:v>
                </c:pt>
                <c:pt idx="1">
                  <c:v>50.4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Amber</c:v>
                </c:pt>
              </c:strCache>
            </c:strRef>
          </c:tx>
          <c:spPr>
            <a:solidFill>
              <a:srgbClr val="E8A33D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Share of kWh</c:v>
                  </c:pt>
                  <c:pt idx="1">
                    <c:v>Share of charge</c:v>
                  </c:pt>
                </c:lvl>
              </c:multiLvlStrCache>
            </c:multiLvl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42.1</c:v>
                </c:pt>
                <c:pt idx="1">
                  <c:v>44.3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Green</c:v>
                </c:pt>
              </c:strCache>
            </c:strRef>
          </c:tx>
          <c:spPr>
            <a:solidFill>
              <a:srgbClr val="5B9E5F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Share of kWh</c:v>
                  </c:pt>
                  <c:pt idx="1">
                    <c:v>Share of charge</c:v>
                  </c:pt>
                </c:lvl>
              </c:multiLvlStrCache>
            </c:multiLvl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45.3</c:v>
                </c:pt>
                <c:pt idx="1">
                  <c:v>5.4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b="1" i="0" strike="noStrike" sz="1200" u="none">
                  <a:solidFill>
                    <a:srgbClr val="FFFFFF"/>
                  </a:solidFill>
                  <a:latin typeface="Arial"/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1F293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Opening: the MHHS rollout means every business meter is moving to half-hourly. FCT offers the metering, the data, the AI dashboard and the buying route in one place.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that this is happening to clients whether or not they act. Those with data and a plan can use it; others find out from the bill.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example is a real small retail site, anonymised: usage flat, delivered price up about 2.5p per kWh at the switch.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each role in plain English. Note that MHHS changes how these roles work; FCT manages the change so clients do not have 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the four steps. The point is that the first half-hourly bills get checked line by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Left to right: data in, AI in the middle, two outputs. The hub is how insight reaches site managers and finance.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data only. The point: one table, ranked, with red/amber/green status and the reason for each.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profile. Opening around 6am, an always-on overnight load, and a daytime plateau running into the red window.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Rates here are an example from one distribution area. Bands and rates differ by region and voltage level, so the dashboard uses each site's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monthly report is organised around these four questions, so a site manager or finance director can act without reading a data 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content. The real report ranks actions for each client and shows the evidence from the half-hourly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Real anonymised site. Be honest with clients: shifting load helps but is not always where the money is; the report says so and points at the bigger levers.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Single site gets a clear picture and a monthly report; multi-site gets ranking, like-for-like comparison and central control.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loop: measure, understand, act, buy. The consortium is the buying route; the insight tells us what to buy and when to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Savings found are reinvested into better cover and further efficiency, so the benefit compounds.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light: a bill and a meter list is enough to start.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CT Title">
    <p:bg>
      <p:bgPr>
        <a:solidFill>
          <a:srgbClr val="1F38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tr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667512"/>
            <a:ext cx="1188720" cy="95646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612648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Prepared by Mark Crozier, Head of Trading, FCT Energy Partners  |  16 October 2026  |  Draft for review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CT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7395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FCT ENERGY PARTNERS  |  Metering and Energy Insight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8778240" y="6473952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Confidential, draft for review</a:t>
            </a:r>
            <a:endParaRPr lang="en-US" sz="9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CT Close">
    <p:bg>
      <p:bgPr>
        <a:solidFill>
          <a:srgbClr val="1F38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tr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667512"/>
            <a:ext cx="1188720" cy="95646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25146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FCT Metering and Energy Insight Services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310896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Metering that pays for itself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16052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CE6F2"/>
                </a:solidFill>
              </a:rPr>
              <a:t>MOP, DC and DA services, half-hourly data and an AI insight dashboard, built into the FCT Flexible Energy Consortium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Half-hourly billing is arriving for every business meter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The MHHS rollout is moving the whole market to half-hourly settlement</a:t>
            </a:r>
            <a:endParaRPr lang="en-US" sz="1400" dirty="0"/>
          </a:p>
        </p:txBody>
      </p:sp>
      <p:sp>
        <p:nvSpPr>
          <p:cNvPr id="5" name="stat"/>
          <p:cNvSpPr/>
          <p:nvPr/>
        </p:nvSpPr>
        <p:spPr>
          <a:xfrm>
            <a:off x="548640" y="1600200"/>
            <a:ext cx="3566160" cy="224028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6" name="cardtop"/>
          <p:cNvSpPr/>
          <p:nvPr/>
        </p:nvSpPr>
        <p:spPr>
          <a:xfrm>
            <a:off x="548640" y="1600200"/>
            <a:ext cx="3566160" cy="6400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77240" y="18288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Migrations began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14884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2E75B6"/>
                </a:solidFill>
              </a:rPr>
              <a:t>22 Oct 2025</a:t>
            </a:r>
            <a:endParaRPr lang="en-US" sz="36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9260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The market-wide half-hourly settlement (MHHS) programme started moving meters in October 2025.</a:t>
            </a:r>
            <a:endParaRPr lang="en-US" sz="1300" dirty="0"/>
          </a:p>
        </p:txBody>
      </p:sp>
      <p:sp>
        <p:nvSpPr>
          <p:cNvPr id="10" name="stat"/>
          <p:cNvSpPr/>
          <p:nvPr/>
        </p:nvSpPr>
        <p:spPr>
          <a:xfrm>
            <a:off x="4315968" y="1600200"/>
            <a:ext cx="3566160" cy="224028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1" name="cardtop"/>
          <p:cNvSpPr/>
          <p:nvPr/>
        </p:nvSpPr>
        <p:spPr>
          <a:xfrm>
            <a:off x="4315968" y="1600200"/>
            <a:ext cx="3566160" cy="64008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544568" y="18288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Meters migrated by mid-June 2026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4544568" y="214884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E8A33D"/>
                </a:solidFill>
              </a:rPr>
              <a:t>11.3m+</a:t>
            </a:r>
            <a:endParaRPr lang="en-US" sz="3600" dirty="0"/>
          </a:p>
        </p:txBody>
      </p:sp>
      <p:sp>
        <p:nvSpPr>
          <p:cNvPr id="14" name="Text 11"/>
          <p:cNvSpPr txBox="1"/>
          <p:nvPr/>
        </p:nvSpPr>
        <p:spPr>
          <a:xfrm>
            <a:off x="4544568" y="29260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Well over eleven million meters had already moved, and suppliers are now switching business meters from non-half-hourly (NHH) to half-hourly (HH).</a:t>
            </a:r>
            <a:endParaRPr lang="en-US" sz="1300" dirty="0"/>
          </a:p>
        </p:txBody>
      </p:sp>
      <p:sp>
        <p:nvSpPr>
          <p:cNvPr id="15" name="stat"/>
          <p:cNvSpPr/>
          <p:nvPr/>
        </p:nvSpPr>
        <p:spPr>
          <a:xfrm>
            <a:off x="8083296" y="1600200"/>
            <a:ext cx="3566160" cy="224028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6" name="cardtop"/>
          <p:cNvSpPr/>
          <p:nvPr/>
        </p:nvSpPr>
        <p:spPr>
          <a:xfrm>
            <a:off x="8083296" y="1600200"/>
            <a:ext cx="3566160" cy="6400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8311896" y="18288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Migrations due to finish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8311896" y="214884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C0392B"/>
                </a:solidFill>
              </a:rPr>
              <a:t>7 May 2027</a:t>
            </a:r>
            <a:endParaRPr lang="en-US" sz="3600" dirty="0"/>
          </a:p>
        </p:txBody>
      </p:sp>
      <p:sp>
        <p:nvSpPr>
          <p:cNvPr id="19" name="Text 16"/>
          <p:cNvSpPr txBox="1"/>
          <p:nvPr/>
        </p:nvSpPr>
        <p:spPr>
          <a:xfrm>
            <a:off x="8311896" y="29260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After that date, every meter is settled half-hourly. There is no staying on the old basis.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406908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What this means for a business</a:t>
            </a:r>
            <a:endParaRPr lang="en-US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548640" y="4480560"/>
            <a:ext cx="11064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Your bill moves from one blended rate to charges that depend on when, and how much, you use.</a:t>
            </a:r>
            <a:endParaRPr lang="en-US" sz="16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Distribution is charged by time of day (red, amber and green), and new capacity, settlement and data charges appear.</a:t>
            </a:r>
            <a:endParaRPr lang="en-US" sz="16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Businesses with half-hourly data and a plan can act on it. Those without find out from the bill.</a:t>
            </a:r>
            <a:endParaRPr lang="en-US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548640" y="60350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Source: Elexon MHHS programme milestones and migration updates.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What changes on your bill when the meter goes half-hourly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Same site, same usage, a different bill structure</a:t>
            </a:r>
            <a:endParaRPr lang="en-US" sz="1400" dirty="0"/>
          </a:p>
        </p:txBody>
      </p:sp>
      <p:sp>
        <p:nvSpPr>
          <p:cNvPr id="5" name="before"/>
          <p:cNvSpPr/>
          <p:nvPr/>
        </p:nvSpPr>
        <p:spPr>
          <a:xfrm>
            <a:off x="548640" y="1600200"/>
            <a:ext cx="5394960" cy="32461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6" name="cardtop"/>
          <p:cNvSpPr/>
          <p:nvPr/>
        </p:nvSpPr>
        <p:spPr>
          <a:xfrm>
            <a:off x="548640" y="1600200"/>
            <a:ext cx="5394960" cy="64008"/>
          </a:xfrm>
          <a:prstGeom prst="rect">
            <a:avLst/>
          </a:prstGeom>
          <a:solidFill>
            <a:srgbClr val="6B7280"/>
          </a:solidFill>
          <a:ln w="12700">
            <a:solidFill>
              <a:srgbClr val="6B728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77240" y="181051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Before: non-half-hourly (NHH)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331720"/>
            <a:ext cx="49377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One blended unit rate, with distribution charges built into it</a:t>
            </a:r>
            <a:endParaRPr lang="en-US" sz="16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Readings that are often estimated or periodic</a:t>
            </a:r>
            <a:endParaRPr lang="en-US" sz="16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Few separate lines, so little to see and little to act on</a:t>
            </a:r>
            <a:endParaRPr lang="en-US" sz="1600" dirty="0"/>
          </a:p>
        </p:txBody>
      </p:sp>
      <p:sp>
        <p:nvSpPr>
          <p:cNvPr id="9" name="after"/>
          <p:cNvSpPr/>
          <p:nvPr/>
        </p:nvSpPr>
        <p:spPr>
          <a:xfrm>
            <a:off x="6245352" y="1600200"/>
            <a:ext cx="5394960" cy="32461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0" name="cardtop"/>
          <p:cNvSpPr/>
          <p:nvPr/>
        </p:nvSpPr>
        <p:spPr>
          <a:xfrm>
            <a:off x="6245352" y="1600200"/>
            <a:ext cx="5394960" cy="6400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473952" y="181051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After: half-hourly (HH)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6473952" y="2331720"/>
            <a:ext cx="49377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Lower headline unit rate</a:t>
            </a:r>
            <a:endParaRPr lang="en-US" sz="16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Distribution charged red, amber or green by time of use</a:t>
            </a:r>
            <a:endParaRPr lang="en-US" sz="16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Agreed capacity charge, per kVA per day</a:t>
            </a:r>
            <a:endParaRPr lang="en-US" sz="16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Higher fixed network (TNUoS) charge</a:t>
            </a:r>
            <a:endParaRPr lang="en-US" sz="16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Settlement, meter data and reactive power lines</a:t>
            </a:r>
            <a:endParaRPr lang="en-US" sz="1600" dirty="0"/>
          </a:p>
        </p:txBody>
      </p:sp>
      <p:sp>
        <p:nvSpPr>
          <p:cNvPr id="13" name="callout"/>
          <p:cNvSpPr/>
          <p:nvPr/>
        </p:nvSpPr>
        <p:spPr>
          <a:xfrm>
            <a:off x="548640" y="5029200"/>
            <a:ext cx="11091672" cy="91440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77240" y="507492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5"/>
                </a:solidFill>
              </a:rPr>
              <a:t>Real example, anonymised: 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a small retail site using about 55,000 kWh a year saw its delivered price rise from about 24.9p to 27.4p per kWh at the switch to half-hourly billing, on the same usage. The cause was the new billing structure, not the energy.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60350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Our metering service: MOP, DC and DA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The three roles that decide whether your data, and your bill, are right</a:t>
            </a:r>
            <a:endParaRPr lang="en-US" sz="1400" dirty="0"/>
          </a:p>
        </p:txBody>
      </p:sp>
      <p:sp>
        <p:nvSpPr>
          <p:cNvPr id="5" name="role"/>
          <p:cNvSpPr/>
          <p:nvPr/>
        </p:nvSpPr>
        <p:spPr>
          <a:xfrm>
            <a:off x="548640" y="1600200"/>
            <a:ext cx="3557016" cy="374904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6" name="rolehead"/>
          <p:cNvSpPr/>
          <p:nvPr/>
        </p:nvSpPr>
        <p:spPr>
          <a:xfrm>
            <a:off x="548640" y="1600200"/>
            <a:ext cx="3557016" cy="777240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77240" y="1645920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MOP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1737360" y="164592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Meter Operator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56032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Installs, maintains and replaces the meter, and makes sure it reads correctly.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33375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What we do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361188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Meter installs and half-hourly upgrades, faults, and compliance, with one point of contact.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77240" y="43434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Why it matters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777240" y="461772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The meter is the source of every number on your bill.</a:t>
            </a:r>
            <a:endParaRPr lang="en-US" sz="1300" dirty="0"/>
          </a:p>
        </p:txBody>
      </p:sp>
      <p:sp>
        <p:nvSpPr>
          <p:cNvPr id="14" name="role"/>
          <p:cNvSpPr/>
          <p:nvPr/>
        </p:nvSpPr>
        <p:spPr>
          <a:xfrm>
            <a:off x="4315968" y="1600200"/>
            <a:ext cx="3557016" cy="374904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5" name="rolehead"/>
          <p:cNvSpPr/>
          <p:nvPr/>
        </p:nvSpPr>
        <p:spPr>
          <a:xfrm>
            <a:off x="4315968" y="1600200"/>
            <a:ext cx="3557016" cy="777240"/>
          </a:xfrm>
          <a:prstGeom prst="rect">
            <a:avLst/>
          </a:prstGeom>
          <a:solidFill>
            <a:srgbClr val="5B9E5F"/>
          </a:solidFill>
          <a:ln w="12700">
            <a:solidFill>
              <a:srgbClr val="5B9E5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4544568" y="1645920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DC</a:t>
            </a:r>
            <a:endParaRPr lang="en-US" sz="3000" dirty="0"/>
          </a:p>
        </p:txBody>
      </p:sp>
      <p:sp>
        <p:nvSpPr>
          <p:cNvPr id="17" name="Text 14"/>
          <p:cNvSpPr txBox="1"/>
          <p:nvPr/>
        </p:nvSpPr>
        <p:spPr>
          <a:xfrm>
            <a:off x="5504688" y="164592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Data Collector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544568" y="256032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Collects, validates and processes the readings from the meter.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4544568" y="33375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What we do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4544568" y="361188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Chasing missing reads, closing gaps, and checking data before it reaches the bill.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4544568" y="43434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Why it matters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4544568" y="461772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Missing or poor data means estimated bills.</a:t>
            </a:r>
            <a:endParaRPr lang="en-US" sz="1300" dirty="0"/>
          </a:p>
        </p:txBody>
      </p:sp>
      <p:sp>
        <p:nvSpPr>
          <p:cNvPr id="23" name="role"/>
          <p:cNvSpPr/>
          <p:nvPr/>
        </p:nvSpPr>
        <p:spPr>
          <a:xfrm>
            <a:off x="8083296" y="1600200"/>
            <a:ext cx="3557016" cy="374904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24" name="rolehead"/>
          <p:cNvSpPr/>
          <p:nvPr/>
        </p:nvSpPr>
        <p:spPr>
          <a:xfrm>
            <a:off x="8083296" y="1600200"/>
            <a:ext cx="3557016" cy="77724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8311896" y="1645920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DA</a:t>
            </a:r>
            <a:endParaRPr lang="en-US" sz="3000" dirty="0"/>
          </a:p>
        </p:txBody>
      </p:sp>
      <p:sp>
        <p:nvSpPr>
          <p:cNvPr id="26" name="Text 23"/>
          <p:cNvSpPr txBox="1"/>
          <p:nvPr/>
        </p:nvSpPr>
        <p:spPr>
          <a:xfrm>
            <a:off x="9272016" y="1645920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Data Aggregator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8311896" y="256032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Combines the data from many meters for the supplier's settlement.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8311896" y="33375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What we do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8311896" y="361188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Making sure your data is aggregated and submitted on time and consistently.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8311896" y="43434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Why it matters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8311896" y="461772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Settlement accuracy decides what you are charged.</a:t>
            </a:r>
            <a:endParaRPr lang="en-US" sz="1300" dirty="0"/>
          </a:p>
        </p:txBody>
      </p:sp>
      <p:sp>
        <p:nvSpPr>
          <p:cNvPr id="32" name="strap"/>
          <p:cNvSpPr/>
          <p:nvPr/>
        </p:nvSpPr>
        <p:spPr>
          <a:xfrm>
            <a:off x="548640" y="5486400"/>
            <a:ext cx="11091672" cy="50292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777240" y="5486400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One provider, one contract, one team, including the move to the new MHHS roles.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Ready for MHHS, step by step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How we move you from non-half-hourly to half-hourly without surprises</a:t>
            </a:r>
            <a:endParaRPr lang="en-US" sz="1400" dirty="0"/>
          </a:p>
        </p:txBody>
      </p:sp>
      <p:sp>
        <p:nvSpPr>
          <p:cNvPr id="5" name="step"/>
          <p:cNvSpPr/>
          <p:nvPr/>
        </p:nvSpPr>
        <p:spPr>
          <a:xfrm>
            <a:off x="548640" y="1828800"/>
            <a:ext cx="2606040" cy="30175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6" name="cardtop"/>
          <p:cNvSpPr/>
          <p:nvPr/>
        </p:nvSpPr>
        <p:spPr>
          <a:xfrm>
            <a:off x="548640" y="1828800"/>
            <a:ext cx="2606040" cy="6400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7" name="num"/>
          <p:cNvSpPr/>
          <p:nvPr/>
        </p:nvSpPr>
        <p:spPr>
          <a:xfrm>
            <a:off x="777240" y="2148840"/>
            <a:ext cx="594360" cy="594360"/>
          </a:xfrm>
          <a:prstGeom prst="ellipse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21488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1</a:t>
            </a:r>
            <a:endParaRPr lang="en-US" sz="2200" dirty="0"/>
          </a:p>
        </p:txBody>
      </p:sp>
      <p:sp>
        <p:nvSpPr>
          <p:cNvPr id="9" name="Text 6"/>
          <p:cNvSpPr txBox="1"/>
          <p:nvPr/>
        </p:nvSpPr>
        <p:spPr>
          <a:xfrm>
            <a:off x="1508760" y="214884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Audit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301752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List every meter: type, status, agreed capacity and who operates it.</a:t>
            </a:r>
            <a:endParaRPr lang="en-US" sz="1600" dirty="0"/>
          </a:p>
        </p:txBody>
      </p:sp>
      <p:sp>
        <p:nvSpPr>
          <p:cNvPr id="11" name="arrow"/>
          <p:cNvSpPr/>
          <p:nvPr/>
        </p:nvSpPr>
        <p:spPr>
          <a:xfrm>
            <a:off x="3172968" y="3337560"/>
            <a:ext cx="192024" cy="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12" name="step"/>
          <p:cNvSpPr/>
          <p:nvPr/>
        </p:nvSpPr>
        <p:spPr>
          <a:xfrm>
            <a:off x="3383280" y="1828800"/>
            <a:ext cx="2606040" cy="30175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3" name="cardtop"/>
          <p:cNvSpPr/>
          <p:nvPr/>
        </p:nvSpPr>
        <p:spPr>
          <a:xfrm>
            <a:off x="3383280" y="1828800"/>
            <a:ext cx="2606040" cy="6400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14" name="num"/>
          <p:cNvSpPr/>
          <p:nvPr/>
        </p:nvSpPr>
        <p:spPr>
          <a:xfrm>
            <a:off x="3611880" y="2148840"/>
            <a:ext cx="594360" cy="594360"/>
          </a:xfrm>
          <a:prstGeom prst="ellipse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3611880" y="21488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2</a:t>
            </a:r>
            <a:endParaRPr lang="en-US" sz="2200" dirty="0"/>
          </a:p>
        </p:txBody>
      </p:sp>
      <p:sp>
        <p:nvSpPr>
          <p:cNvPr id="16" name="Text 13"/>
          <p:cNvSpPr txBox="1"/>
          <p:nvPr/>
        </p:nvSpPr>
        <p:spPr>
          <a:xfrm>
            <a:off x="4343400" y="214884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Plan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3611880" y="301752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Agree migration timing with your supplier and meter operator, site by site.</a:t>
            </a:r>
            <a:endParaRPr lang="en-US" sz="1600" dirty="0"/>
          </a:p>
        </p:txBody>
      </p:sp>
      <p:sp>
        <p:nvSpPr>
          <p:cNvPr id="18" name="arrow"/>
          <p:cNvSpPr/>
          <p:nvPr/>
        </p:nvSpPr>
        <p:spPr>
          <a:xfrm>
            <a:off x="6007608" y="3337560"/>
            <a:ext cx="192024" cy="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19" name="step"/>
          <p:cNvSpPr/>
          <p:nvPr/>
        </p:nvSpPr>
        <p:spPr>
          <a:xfrm>
            <a:off x="6217920" y="1828800"/>
            <a:ext cx="2606040" cy="30175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20" name="cardtop"/>
          <p:cNvSpPr/>
          <p:nvPr/>
        </p:nvSpPr>
        <p:spPr>
          <a:xfrm>
            <a:off x="6217920" y="1828800"/>
            <a:ext cx="2606040" cy="6400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21" name="num"/>
          <p:cNvSpPr/>
          <p:nvPr/>
        </p:nvSpPr>
        <p:spPr>
          <a:xfrm>
            <a:off x="6446520" y="2148840"/>
            <a:ext cx="594360" cy="594360"/>
          </a:xfrm>
          <a:prstGeom prst="ellipse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6446520" y="21488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3</a:t>
            </a:r>
            <a:endParaRPr lang="en-US" sz="2200" dirty="0"/>
          </a:p>
        </p:txBody>
      </p:sp>
      <p:sp>
        <p:nvSpPr>
          <p:cNvPr id="23" name="Text 20"/>
          <p:cNvSpPr txBox="1"/>
          <p:nvPr/>
        </p:nvSpPr>
        <p:spPr>
          <a:xfrm>
            <a:off x="7178040" y="214884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Validate</a:t>
            </a:r>
            <a:endParaRPr lang="en-US" sz="2000" dirty="0"/>
          </a:p>
        </p:txBody>
      </p:sp>
      <p:sp>
        <p:nvSpPr>
          <p:cNvPr id="24" name="Text 21"/>
          <p:cNvSpPr txBox="1"/>
          <p:nvPr/>
        </p:nvSpPr>
        <p:spPr>
          <a:xfrm>
            <a:off x="6446520" y="301752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Check the first half-hourly data and the first bills, line by line.</a:t>
            </a:r>
            <a:endParaRPr lang="en-US" sz="1600" dirty="0"/>
          </a:p>
        </p:txBody>
      </p:sp>
      <p:sp>
        <p:nvSpPr>
          <p:cNvPr id="25" name="arrow"/>
          <p:cNvSpPr/>
          <p:nvPr/>
        </p:nvSpPr>
        <p:spPr>
          <a:xfrm>
            <a:off x="8842248" y="3337560"/>
            <a:ext cx="192024" cy="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26" name="step"/>
          <p:cNvSpPr/>
          <p:nvPr/>
        </p:nvSpPr>
        <p:spPr>
          <a:xfrm>
            <a:off x="9052560" y="1828800"/>
            <a:ext cx="2606040" cy="30175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27" name="cardtop"/>
          <p:cNvSpPr/>
          <p:nvPr/>
        </p:nvSpPr>
        <p:spPr>
          <a:xfrm>
            <a:off x="9052560" y="1828800"/>
            <a:ext cx="2606040" cy="64008"/>
          </a:xfrm>
          <a:prstGeom prst="rect">
            <a:avLst/>
          </a:prstGeom>
          <a:solidFill>
            <a:srgbClr val="5B9E5F"/>
          </a:solidFill>
          <a:ln w="12700">
            <a:solidFill>
              <a:srgbClr val="5B9E5F"/>
            </a:solidFill>
            <a:prstDash val="solid"/>
          </a:ln>
        </p:spPr>
      </p:sp>
      <p:sp>
        <p:nvSpPr>
          <p:cNvPr id="28" name="num"/>
          <p:cNvSpPr/>
          <p:nvPr/>
        </p:nvSpPr>
        <p:spPr>
          <a:xfrm>
            <a:off x="9281160" y="2148840"/>
            <a:ext cx="594360" cy="594360"/>
          </a:xfrm>
          <a:prstGeom prst="ellipse">
            <a:avLst/>
          </a:prstGeom>
          <a:solidFill>
            <a:srgbClr val="5B9E5F"/>
          </a:solidFill>
          <a:ln w="12700">
            <a:solidFill>
              <a:srgbClr val="5B9E5F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9281160" y="21488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4</a:t>
            </a:r>
            <a:endParaRPr lang="en-US" sz="2200" dirty="0"/>
          </a:p>
        </p:txBody>
      </p:sp>
      <p:sp>
        <p:nvSpPr>
          <p:cNvPr id="30" name="Text 27"/>
          <p:cNvSpPr txBox="1"/>
          <p:nvPr/>
        </p:nvSpPr>
        <p:spPr>
          <a:xfrm>
            <a:off x="10012680" y="214884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Optimise</a:t>
            </a:r>
            <a:endParaRPr lang="en-US" sz="2000" dirty="0"/>
          </a:p>
        </p:txBody>
      </p:sp>
      <p:sp>
        <p:nvSpPr>
          <p:cNvPr id="31" name="Text 28"/>
          <p:cNvSpPr txBox="1"/>
          <p:nvPr/>
        </p:nvSpPr>
        <p:spPr>
          <a:xfrm>
            <a:off x="9281160" y="301752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Turn the data into actions, and keep monitoring every month.</a:t>
            </a:r>
            <a:endParaRPr lang="en-US" sz="1600" dirty="0"/>
          </a:p>
        </p:txBody>
      </p:sp>
      <p:sp>
        <p:nvSpPr>
          <p:cNvPr id="32" name="note"/>
          <p:cNvSpPr/>
          <p:nvPr/>
        </p:nvSpPr>
        <p:spPr>
          <a:xfrm>
            <a:off x="548640" y="5166360"/>
            <a:ext cx="11091672" cy="7315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777240" y="5212080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Why the first bills matter: new lines appear (capacity, settlement, data, red, amber and green), and credit-and-rebill corrections are common in the first months. We check each line against the half-hourly data.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One platform: AI insight dashboard and communications hub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Everything we collect, in one place, turned into actions you can use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55448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YOUR DATA</a:t>
            </a:r>
            <a:endParaRPr lang="en-US" sz="1200" dirty="0"/>
          </a:p>
        </p:txBody>
      </p:sp>
      <p:sp>
        <p:nvSpPr>
          <p:cNvPr id="6" name="src"/>
          <p:cNvSpPr/>
          <p:nvPr/>
        </p:nvSpPr>
        <p:spPr>
          <a:xfrm>
            <a:off x="548640" y="1874520"/>
            <a:ext cx="3108960" cy="86868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7" name="cardtop"/>
          <p:cNvSpPr/>
          <p:nvPr/>
        </p:nvSpPr>
        <p:spPr>
          <a:xfrm>
            <a:off x="548640" y="1874520"/>
            <a:ext cx="3108960" cy="6400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20116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Meter data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3317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From the MOP, DC and DA services</a:t>
            </a:r>
            <a:endParaRPr lang="en-US" sz="1200" dirty="0"/>
          </a:p>
        </p:txBody>
      </p:sp>
      <p:sp>
        <p:nvSpPr>
          <p:cNvPr id="10" name="src"/>
          <p:cNvSpPr/>
          <p:nvPr/>
        </p:nvSpPr>
        <p:spPr>
          <a:xfrm>
            <a:off x="548640" y="2880360"/>
            <a:ext cx="3108960" cy="86868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1" name="cardtop"/>
          <p:cNvSpPr/>
          <p:nvPr/>
        </p:nvSpPr>
        <p:spPr>
          <a:xfrm>
            <a:off x="548640" y="2880360"/>
            <a:ext cx="3108960" cy="6400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77240" y="30175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Supplier invoices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777240" y="33375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Every line checked</a:t>
            </a:r>
            <a:endParaRPr lang="en-US" sz="1200" dirty="0"/>
          </a:p>
        </p:txBody>
      </p:sp>
      <p:sp>
        <p:nvSpPr>
          <p:cNvPr id="14" name="src"/>
          <p:cNvSpPr/>
          <p:nvPr/>
        </p:nvSpPr>
        <p:spPr>
          <a:xfrm>
            <a:off x="548640" y="3886200"/>
            <a:ext cx="3108960" cy="86868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5" name="cardtop"/>
          <p:cNvSpPr/>
          <p:nvPr/>
        </p:nvSpPr>
        <p:spPr>
          <a:xfrm>
            <a:off x="548640" y="3886200"/>
            <a:ext cx="3108960" cy="6400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77240" y="40233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Market prices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7772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Wholesale and forward curve</a:t>
            </a:r>
            <a:endParaRPr lang="en-US" sz="1200" dirty="0"/>
          </a:p>
        </p:txBody>
      </p:sp>
      <p:sp>
        <p:nvSpPr>
          <p:cNvPr id="18" name="src"/>
          <p:cNvSpPr/>
          <p:nvPr/>
        </p:nvSpPr>
        <p:spPr>
          <a:xfrm>
            <a:off x="548640" y="4892040"/>
            <a:ext cx="3108960" cy="86868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9" name="cardtop"/>
          <p:cNvSpPr/>
          <p:nvPr/>
        </p:nvSpPr>
        <p:spPr>
          <a:xfrm>
            <a:off x="548640" y="4892040"/>
            <a:ext cx="3108960" cy="6400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777240" y="502920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Site details</a:t>
            </a: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777240" y="53492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Capacity, contract dates, hours</a:t>
            </a:r>
            <a:endParaRPr lang="en-US" sz="1200" dirty="0"/>
          </a:p>
        </p:txBody>
      </p:sp>
      <p:sp>
        <p:nvSpPr>
          <p:cNvPr id="22" name="arrow"/>
          <p:cNvSpPr/>
          <p:nvPr/>
        </p:nvSpPr>
        <p:spPr>
          <a:xfrm>
            <a:off x="3794760" y="3474720"/>
            <a:ext cx="640080" cy="0"/>
          </a:xfrm>
          <a:prstGeom prst="line">
            <a:avLst/>
          </a:prstGeom>
          <a:noFill/>
          <a:ln w="25400">
            <a:solidFill>
              <a:srgbClr val="6B7280"/>
            </a:solidFill>
            <a:prstDash val="solid"/>
            <a:tailEnd type="triangle"/>
          </a:ln>
        </p:spPr>
      </p:sp>
      <p:sp>
        <p:nvSpPr>
          <p:cNvPr id="23" name="engine"/>
          <p:cNvSpPr/>
          <p:nvPr/>
        </p:nvSpPr>
        <p:spPr>
          <a:xfrm>
            <a:off x="4480560" y="1874520"/>
            <a:ext cx="2926080" cy="3886200"/>
          </a:xfrm>
          <a:prstGeom prst="roundRect">
            <a:avLst>
              <a:gd name="adj" fmla="val 312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4709160" y="210312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FCT AI ENGINE</a:t>
            </a:r>
            <a:endParaRPr lang="en-US" sz="1300" dirty="0"/>
          </a:p>
        </p:txBody>
      </p:sp>
      <p:sp>
        <p:nvSpPr>
          <p:cNvPr id="25" name="Text 22"/>
          <p:cNvSpPr txBox="1"/>
          <p:nvPr/>
        </p:nvSpPr>
        <p:spPr>
          <a:xfrm>
            <a:off x="4709160" y="2560320"/>
            <a:ext cx="24688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Spots patterns in every half-hour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Flags faults, gaps and unusual use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Checks bills against data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Ranks actions by value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Answers plain-English questions</a:t>
            </a:r>
            <a:endParaRPr lang="en-US" sz="1400" dirty="0"/>
          </a:p>
        </p:txBody>
      </p:sp>
      <p:sp>
        <p:nvSpPr>
          <p:cNvPr id="26" name="arrow"/>
          <p:cNvSpPr/>
          <p:nvPr/>
        </p:nvSpPr>
        <p:spPr>
          <a:xfrm>
            <a:off x="7543800" y="2743200"/>
            <a:ext cx="640080" cy="0"/>
          </a:xfrm>
          <a:prstGeom prst="line">
            <a:avLst/>
          </a:prstGeom>
          <a:noFill/>
          <a:ln w="25400">
            <a:solidFill>
              <a:srgbClr val="6B7280"/>
            </a:solidFill>
            <a:prstDash val="solid"/>
            <a:tailEnd type="triangle"/>
          </a:ln>
        </p:spPr>
      </p:sp>
      <p:sp>
        <p:nvSpPr>
          <p:cNvPr id="27" name="arrow"/>
          <p:cNvSpPr/>
          <p:nvPr/>
        </p:nvSpPr>
        <p:spPr>
          <a:xfrm>
            <a:off x="7543800" y="4754880"/>
            <a:ext cx="640080" cy="0"/>
          </a:xfrm>
          <a:prstGeom prst="line">
            <a:avLst/>
          </a:prstGeom>
          <a:noFill/>
          <a:ln w="25400">
            <a:solidFill>
              <a:srgbClr val="6B7280"/>
            </a:solidFill>
            <a:prstDash val="solid"/>
            <a:tailEnd type="triangle"/>
          </a:ln>
        </p:spPr>
      </p:sp>
      <p:sp>
        <p:nvSpPr>
          <p:cNvPr id="28" name="out1"/>
          <p:cNvSpPr/>
          <p:nvPr/>
        </p:nvSpPr>
        <p:spPr>
          <a:xfrm>
            <a:off x="8229600" y="1874520"/>
            <a:ext cx="3410712" cy="18745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29" name="cardtop"/>
          <p:cNvSpPr/>
          <p:nvPr/>
        </p:nvSpPr>
        <p:spPr>
          <a:xfrm>
            <a:off x="8229600" y="1874520"/>
            <a:ext cx="3410712" cy="64008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8458200" y="20574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Insight dashboard</a:t>
            </a:r>
            <a:endParaRPr lang="en-US" sz="1700" dirty="0"/>
          </a:p>
        </p:txBody>
      </p:sp>
      <p:sp>
        <p:nvSpPr>
          <p:cNvPr id="31" name="Text 28"/>
          <p:cNvSpPr txBox="1"/>
          <p:nvPr/>
        </p:nvSpPr>
        <p:spPr>
          <a:xfrm>
            <a:off x="8458200" y="246888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Every site on one screen, with half-hourly profiles in red, amber and green, and a ranked action list.</a:t>
            </a:r>
            <a:endParaRPr lang="en-US" sz="1300" dirty="0"/>
          </a:p>
        </p:txBody>
      </p:sp>
      <p:sp>
        <p:nvSpPr>
          <p:cNvPr id="32" name="out2"/>
          <p:cNvSpPr/>
          <p:nvPr/>
        </p:nvSpPr>
        <p:spPr>
          <a:xfrm>
            <a:off x="8229600" y="3886200"/>
            <a:ext cx="3410712" cy="18745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33" name="cardtop"/>
          <p:cNvSpPr/>
          <p:nvPr/>
        </p:nvSpPr>
        <p:spPr>
          <a:xfrm>
            <a:off x="8229600" y="3886200"/>
            <a:ext cx="3410712" cy="64008"/>
          </a:xfrm>
          <a:prstGeom prst="rect">
            <a:avLst/>
          </a:prstGeom>
          <a:solidFill>
            <a:srgbClr val="5B9E5F"/>
          </a:solidFill>
          <a:ln w="12700">
            <a:solidFill>
              <a:srgbClr val="5B9E5F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8458200" y="40690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Communications hub</a:t>
            </a:r>
            <a:endParaRPr lang="en-US" sz="1700" dirty="0"/>
          </a:p>
        </p:txBody>
      </p:sp>
      <p:sp>
        <p:nvSpPr>
          <p:cNvPr id="35" name="Text 32"/>
          <p:cNvSpPr txBox="1"/>
          <p:nvPr/>
        </p:nvSpPr>
        <p:spPr>
          <a:xfrm>
            <a:off x="8458200" y="44805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Alerts, monthly savings reports, market updates and renewal reminders, sent to the right person.</a:t>
            </a:r>
            <a:endParaRPr lang="en-US" sz="1300" dirty="0"/>
          </a:p>
        </p:txBody>
      </p:sp>
      <p:sp>
        <p:nvSpPr>
          <p:cNvPr id="36" name="Text 33"/>
          <p:cNvSpPr txBox="1"/>
          <p:nvPr/>
        </p:nvSpPr>
        <p:spPr>
          <a:xfrm>
            <a:off x="548640" y="60350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Insight dashboard: every site on one screen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Illustrative screen with example data: the portfolio view that ranks where to act first</a:t>
            </a:r>
            <a:endParaRPr lang="en-US" sz="1400" dirty="0"/>
          </a:p>
        </p:txBody>
      </p:sp>
      <p:sp>
        <p:nvSpPr>
          <p:cNvPr id="5" name="kpi"/>
          <p:cNvSpPr/>
          <p:nvPr/>
        </p:nvSpPr>
        <p:spPr>
          <a:xfrm>
            <a:off x="548640" y="1554480"/>
            <a:ext cx="2697480" cy="91440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6" name="cardtop"/>
          <p:cNvSpPr/>
          <p:nvPr/>
        </p:nvSpPr>
        <p:spPr>
          <a:xfrm>
            <a:off x="548640" y="1554480"/>
            <a:ext cx="2697480" cy="6400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166420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Sites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19202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E75B6"/>
                </a:solidFill>
              </a:rPr>
              <a:t>5</a:t>
            </a:r>
            <a:endParaRPr lang="en-US" sz="2600" dirty="0"/>
          </a:p>
        </p:txBody>
      </p:sp>
      <p:sp>
        <p:nvSpPr>
          <p:cNvPr id="9" name="kpi"/>
          <p:cNvSpPr/>
          <p:nvPr/>
        </p:nvSpPr>
        <p:spPr>
          <a:xfrm>
            <a:off x="3383280" y="1554480"/>
            <a:ext cx="2697480" cy="91440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0" name="cardtop"/>
          <p:cNvSpPr/>
          <p:nvPr/>
        </p:nvSpPr>
        <p:spPr>
          <a:xfrm>
            <a:off x="3383280" y="1554480"/>
            <a:ext cx="2697480" cy="64008"/>
          </a:xfrm>
          <a:prstGeom prst="rect">
            <a:avLst/>
          </a:prstGeom>
          <a:solidFill>
            <a:srgbClr val="5B9E5F"/>
          </a:solidFill>
          <a:ln w="12700">
            <a:solidFill>
              <a:srgbClr val="5B9E5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3566160" y="166420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Half-hourly data complete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3566160" y="19202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5B9E5F"/>
                </a:solidFill>
              </a:rPr>
              <a:t>98%</a:t>
            </a:r>
            <a:endParaRPr lang="en-US" sz="2600" dirty="0"/>
          </a:p>
        </p:txBody>
      </p:sp>
      <p:sp>
        <p:nvSpPr>
          <p:cNvPr id="13" name="kpi"/>
          <p:cNvSpPr/>
          <p:nvPr/>
        </p:nvSpPr>
        <p:spPr>
          <a:xfrm>
            <a:off x="6217920" y="1554480"/>
            <a:ext cx="2697480" cy="91440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4" name="cardtop"/>
          <p:cNvSpPr/>
          <p:nvPr/>
        </p:nvSpPr>
        <p:spPr>
          <a:xfrm>
            <a:off x="6217920" y="1554480"/>
            <a:ext cx="2697480" cy="64008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400800" y="166420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Open alerts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6400800" y="19202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E8A33D"/>
                </a:solidFill>
              </a:rPr>
              <a:t>7</a:t>
            </a:r>
            <a:endParaRPr lang="en-US" sz="2600" dirty="0"/>
          </a:p>
        </p:txBody>
      </p:sp>
      <p:sp>
        <p:nvSpPr>
          <p:cNvPr id="17" name="kpi"/>
          <p:cNvSpPr/>
          <p:nvPr/>
        </p:nvSpPr>
        <p:spPr>
          <a:xfrm>
            <a:off x="9052560" y="1554480"/>
            <a:ext cx="2697480" cy="91440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8" name="cardtop"/>
          <p:cNvSpPr/>
          <p:nvPr/>
        </p:nvSpPr>
        <p:spPr>
          <a:xfrm>
            <a:off x="9052560" y="1554480"/>
            <a:ext cx="2697480" cy="6400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9235440" y="166420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Actions ranked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9235440" y="19202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C0392B"/>
                </a:solidFill>
              </a:rPr>
              <a:t>12</a:t>
            </a:r>
            <a:endParaRPr lang="en-US" sz="2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697480"/>
          <a:ext cx="11091672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463040"/>
                <a:gridCol w="1828800"/>
                <a:gridCol w="1280160"/>
                <a:gridCol w="1828800"/>
                <a:gridCol w="1280160"/>
                <a:gridCol w="2313432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Site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Meter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Last 30 days, kWh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Red share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Overnight load, kW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Status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Why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Site A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Half-hourly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12,480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13%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2.2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E8A33D"/>
                          </a:solidFill>
                        </a:rPr>
                        <a:t>●  Amber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Overnight load above target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Site B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Half-hourly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9,310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11%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1.1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B9E5F"/>
                          </a:solidFill>
                        </a:rPr>
                        <a:t>●  Green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On track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Site C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Half-hourly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21,950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19%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3.4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0392B"/>
                          </a:solidFill>
                        </a:rPr>
                        <a:t>●  Red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Red-window peak, check capacity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Site D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Moving to HH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4,120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n/a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n/a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E8A33D"/>
                          </a:solidFill>
                        </a:rPr>
                        <a:t>●  Amber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Migration due, validate first bills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Site E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Half-hourly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7,760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12%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0.9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B9E5F"/>
                          </a:solidFill>
                        </a:rPr>
                        <a:t>●  Green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On track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" name="ask"/>
          <p:cNvSpPr/>
          <p:nvPr/>
        </p:nvSpPr>
        <p:spPr>
          <a:xfrm>
            <a:off x="548640" y="5577840"/>
            <a:ext cx="11091672" cy="36576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731520" y="557784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chemeClr val="tx2"/>
                </a:solidFill>
              </a:rPr>
              <a:t>Ask the dashboard:  "Which site had the highest red-window use last month, and what is it costing?"</a:t>
            </a:r>
            <a:endParaRPr lang="en-US" sz="1300" dirty="0"/>
          </a:p>
        </p:txBody>
      </p:sp>
      <p:sp>
        <p:nvSpPr>
          <p:cNvPr id="24" name="Text 20"/>
          <p:cNvSpPr txBox="1"/>
          <p:nvPr/>
        </p:nvSpPr>
        <p:spPr>
          <a:xfrm>
            <a:off x="9966960" y="1097280"/>
            <a:ext cx="1673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Illustrative data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See the day in red, amber and green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Average weekday demand by half hour, shaded by distribution time band (illustrative profile)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48640" y="1508760"/>
          <a:ext cx="749808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ide"/>
          <p:cNvSpPr/>
          <p:nvPr/>
        </p:nvSpPr>
        <p:spPr>
          <a:xfrm>
            <a:off x="8275320" y="1508760"/>
            <a:ext cx="3364992" cy="43891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8503920" y="169164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What the profile tells us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03920" y="2148840"/>
            <a:ext cx="29260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Always on. </a:t>
            </a:r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The overnight load runs every night. It is usually the cheapest saving to find.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Daytime plateau. </a:t>
            </a:r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Most use is in amber. Little can move, but it should be checked against opening hours.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Red window. </a:t>
            </a:r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The 4.00pm to 7.30pm weekday band costs the most per kWh, so shifting flexible load out of it pays.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9966960" y="1097280"/>
            <a:ext cx="1673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Illustrative data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Three time bands set the distribution charge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Once a site is billed half-hourly, every kWh is charged by when it is used</a:t>
            </a:r>
            <a:endParaRPr lang="en-US" sz="1400" dirty="0"/>
          </a:p>
        </p:txBody>
      </p:sp>
      <p:sp>
        <p:nvSpPr>
          <p:cNvPr id="5" name="r"/>
          <p:cNvSpPr/>
          <p:nvPr/>
        </p:nvSpPr>
        <p:spPr>
          <a:xfrm>
            <a:off x="548640" y="1600200"/>
            <a:ext cx="3566160" cy="384048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6" name="raghead"/>
          <p:cNvSpPr/>
          <p:nvPr/>
        </p:nvSpPr>
        <p:spPr>
          <a:xfrm>
            <a:off x="548640" y="1600200"/>
            <a:ext cx="3566160" cy="56692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77240" y="1673352"/>
            <a:ext cx="3108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RED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350008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Weekdays 4.00pm to 7.30pm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320040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C0392B"/>
                </a:solidFill>
              </a:rPr>
              <a:t>5.829p per kWh</a:t>
            </a:r>
            <a:endParaRPr lang="en-US" sz="26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3886200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The expensive window. Charged about 34 times the green rate.</a:t>
            </a:r>
            <a:endParaRPr lang="en-US" sz="1300" dirty="0"/>
          </a:p>
        </p:txBody>
      </p:sp>
      <p:sp>
        <p:nvSpPr>
          <p:cNvPr id="11" name="a"/>
          <p:cNvSpPr/>
          <p:nvPr/>
        </p:nvSpPr>
        <p:spPr>
          <a:xfrm>
            <a:off x="4315968" y="1600200"/>
            <a:ext cx="3566160" cy="384048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2" name="raghead"/>
          <p:cNvSpPr/>
          <p:nvPr/>
        </p:nvSpPr>
        <p:spPr>
          <a:xfrm>
            <a:off x="4315968" y="1600200"/>
            <a:ext cx="3566160" cy="566928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4544568" y="1673352"/>
            <a:ext cx="3108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AMBER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4544568" y="2350008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Weekdays 8.00am to 4.00pm and 7.30pm to 10.00pm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4544568" y="320040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E8A33D"/>
                </a:solidFill>
              </a:rPr>
              <a:t>1.528p per kWh</a:t>
            </a:r>
            <a:endParaRPr lang="en-US" sz="2600" dirty="0"/>
          </a:p>
        </p:txBody>
      </p:sp>
      <p:sp>
        <p:nvSpPr>
          <p:cNvPr id="16" name="Text 13"/>
          <p:cNvSpPr txBox="1"/>
          <p:nvPr/>
        </p:nvSpPr>
        <p:spPr>
          <a:xfrm>
            <a:off x="4544568" y="3886200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The working day and the evening shoulder.</a:t>
            </a:r>
            <a:endParaRPr lang="en-US" sz="1300" dirty="0"/>
          </a:p>
        </p:txBody>
      </p:sp>
      <p:sp>
        <p:nvSpPr>
          <p:cNvPr id="17" name="g"/>
          <p:cNvSpPr/>
          <p:nvPr/>
        </p:nvSpPr>
        <p:spPr>
          <a:xfrm>
            <a:off x="8083296" y="1600200"/>
            <a:ext cx="3566160" cy="384048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8" name="raghead"/>
          <p:cNvSpPr/>
          <p:nvPr/>
        </p:nvSpPr>
        <p:spPr>
          <a:xfrm>
            <a:off x="8083296" y="1600200"/>
            <a:ext cx="3566160" cy="566928"/>
          </a:xfrm>
          <a:prstGeom prst="rect">
            <a:avLst/>
          </a:prstGeom>
          <a:solidFill>
            <a:srgbClr val="5B9E5F"/>
          </a:solidFill>
          <a:ln w="12700">
            <a:solidFill>
              <a:srgbClr val="5B9E5F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8311896" y="1673352"/>
            <a:ext cx="3108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GREEN</a:t>
            </a:r>
            <a:endParaRPr lang="en-US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8311896" y="2350008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All other hours: nights, early mornings and all weekend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8311896" y="320040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5B9E5F"/>
                </a:solidFill>
              </a:rPr>
              <a:t>0.172p per kWh</a:t>
            </a:r>
            <a:endParaRPr lang="en-US" sz="2600" dirty="0"/>
          </a:p>
        </p:txBody>
      </p:sp>
      <p:sp>
        <p:nvSpPr>
          <p:cNvPr id="22" name="Text 19"/>
          <p:cNvSpPr txBox="1"/>
          <p:nvPr/>
        </p:nvSpPr>
        <p:spPr>
          <a:xfrm>
            <a:off x="8311896" y="3886200"/>
            <a:ext cx="3108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The cheap window. Moving load here costs almost nothing in distribution.</a:t>
            </a:r>
            <a:endParaRPr lang="en-US" sz="13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" y="55778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Example rates and times from one distribution area, before VAT. Bands and rates vary by region and voltage level. In this example, moving 1 kWh from red to green saves about 5.7p in distribution charges.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Savings reports: what, how, when and where to act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Every report answers the four questions that turn data into savings</a:t>
            </a:r>
            <a:endParaRPr lang="en-US" sz="1400" dirty="0"/>
          </a:p>
        </p:txBody>
      </p:sp>
      <p:sp>
        <p:nvSpPr>
          <p:cNvPr id="5" name="q"/>
          <p:cNvSpPr/>
          <p:nvPr/>
        </p:nvSpPr>
        <p:spPr>
          <a:xfrm>
            <a:off x="548640" y="1600200"/>
            <a:ext cx="5468112" cy="21031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6" name="cardtop"/>
          <p:cNvSpPr/>
          <p:nvPr/>
        </p:nvSpPr>
        <p:spPr>
          <a:xfrm>
            <a:off x="548640" y="1600200"/>
            <a:ext cx="5468112" cy="6400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77240" y="1801368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2E75B6"/>
                </a:solidFill>
              </a:rPr>
              <a:t>WHAT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2103120" y="1847088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Which cost to attack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37744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Red and amber distribution use</a:t>
            </a:r>
            <a:endParaRPr lang="en-US" sz="13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Agreed capacity and peak demand</a:t>
            </a:r>
            <a:endParaRPr lang="en-US" sz="13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Overnight and weekend baseload</a:t>
            </a:r>
            <a:endParaRPr lang="en-US" sz="13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Reactive power and billing errors</a:t>
            </a:r>
            <a:endParaRPr lang="en-US" sz="1300" dirty="0"/>
          </a:p>
        </p:txBody>
      </p:sp>
      <p:sp>
        <p:nvSpPr>
          <p:cNvPr id="10" name="q"/>
          <p:cNvSpPr/>
          <p:nvPr/>
        </p:nvSpPr>
        <p:spPr>
          <a:xfrm>
            <a:off x="6172200" y="1600200"/>
            <a:ext cx="5468112" cy="21031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1" name="cardtop"/>
          <p:cNvSpPr/>
          <p:nvPr/>
        </p:nvSpPr>
        <p:spPr>
          <a:xfrm>
            <a:off x="6172200" y="1600200"/>
            <a:ext cx="5468112" cy="64008"/>
          </a:xfrm>
          <a:prstGeom prst="rect">
            <a:avLst/>
          </a:prstGeom>
          <a:solidFill>
            <a:srgbClr val="5B9E5F"/>
          </a:solidFill>
          <a:ln w="12700">
            <a:solidFill>
              <a:srgbClr val="5B9E5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400800" y="1801368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5B9E5F"/>
                </a:solidFill>
              </a:rPr>
              <a:t>HOW</a:t>
            </a:r>
            <a:endParaRPr lang="en-US" sz="2400" dirty="0"/>
          </a:p>
        </p:txBody>
      </p:sp>
      <p:sp>
        <p:nvSpPr>
          <p:cNvPr id="13" name="Text 10"/>
          <p:cNvSpPr txBox="1"/>
          <p:nvPr/>
        </p:nvSpPr>
        <p:spPr>
          <a:xfrm>
            <a:off x="7726680" y="1847088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The action to take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6400800" y="237744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Shift flexible load out of red</a:t>
            </a:r>
            <a:endParaRPr lang="en-US" sz="13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Switch off or time what runs overnight</a:t>
            </a:r>
            <a:endParaRPr lang="en-US" sz="13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Right-size capacity, safely</a:t>
            </a:r>
            <a:endParaRPr lang="en-US" sz="13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Correct invoice lines with the supplier</a:t>
            </a:r>
            <a:endParaRPr lang="en-US" sz="1300" dirty="0"/>
          </a:p>
        </p:txBody>
      </p:sp>
      <p:sp>
        <p:nvSpPr>
          <p:cNvPr id="15" name="q"/>
          <p:cNvSpPr/>
          <p:nvPr/>
        </p:nvSpPr>
        <p:spPr>
          <a:xfrm>
            <a:off x="548640" y="3840480"/>
            <a:ext cx="5468112" cy="21031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6" name="cardtop"/>
          <p:cNvSpPr/>
          <p:nvPr/>
        </p:nvSpPr>
        <p:spPr>
          <a:xfrm>
            <a:off x="548640" y="3840480"/>
            <a:ext cx="5468112" cy="64008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77240" y="4041648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E8A33D"/>
                </a:solidFill>
              </a:rPr>
              <a:t>WHEN</a:t>
            </a:r>
            <a:endParaRPr lang="en-US" sz="2400" dirty="0"/>
          </a:p>
        </p:txBody>
      </p:sp>
      <p:sp>
        <p:nvSpPr>
          <p:cNvPr id="18" name="Text 15"/>
          <p:cNvSpPr txBox="1"/>
          <p:nvPr/>
        </p:nvSpPr>
        <p:spPr>
          <a:xfrm>
            <a:off x="2103120" y="4087368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The half-hours that matter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777240" y="461772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Weekdays 4.00pm to 7.30pm (red)</a:t>
            </a:r>
            <a:endParaRPr lang="en-US" sz="13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Overnight, every night</a:t>
            </a:r>
            <a:endParaRPr lang="en-US" sz="13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Weekend running hours</a:t>
            </a:r>
            <a:endParaRPr lang="en-US" sz="13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Contract and notice dates</a:t>
            </a:r>
            <a:endParaRPr lang="en-US" sz="1300" dirty="0"/>
          </a:p>
        </p:txBody>
      </p:sp>
      <p:sp>
        <p:nvSpPr>
          <p:cNvPr id="20" name="q"/>
          <p:cNvSpPr/>
          <p:nvPr/>
        </p:nvSpPr>
        <p:spPr>
          <a:xfrm>
            <a:off x="6172200" y="3840480"/>
            <a:ext cx="5468112" cy="21031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21" name="cardtop"/>
          <p:cNvSpPr/>
          <p:nvPr/>
        </p:nvSpPr>
        <p:spPr>
          <a:xfrm>
            <a:off x="6172200" y="3840480"/>
            <a:ext cx="5468112" cy="6400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6400800" y="4041648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C0392B"/>
                </a:solidFill>
              </a:rPr>
              <a:t>WHERE</a:t>
            </a:r>
            <a:endParaRPr lang="en-US" sz="2400" dirty="0"/>
          </a:p>
        </p:txBody>
      </p:sp>
      <p:sp>
        <p:nvSpPr>
          <p:cNvPr id="23" name="Text 20"/>
          <p:cNvSpPr txBox="1"/>
          <p:nvPr/>
        </p:nvSpPr>
        <p:spPr>
          <a:xfrm>
            <a:off x="7726680" y="4087368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The site, meter or circuit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6400800" y="461772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Which site ranks worst</a:t>
            </a:r>
            <a:endParaRPr lang="en-US" sz="13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Which meter or supply point</a:t>
            </a:r>
            <a:endParaRPr lang="en-US" sz="13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Which load, such as heating or refrigeration</a:t>
            </a:r>
            <a:endParaRPr lang="en-US" sz="13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Which supplier invoice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Example action list from a savings report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Illustrative layout: the actions ranked by impact, with the where, when and how</a:t>
            </a:r>
            <a:endParaRPr lang="en-US" sz="14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1672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1920240"/>
                <a:gridCol w="1463040"/>
                <a:gridCol w="2103120"/>
                <a:gridCol w="3200400"/>
                <a:gridCol w="139903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Impact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What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Where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When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How to act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Type of saving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0392B"/>
                          </a:solidFill>
                        </a:rPr>
                        <a:t>High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Overnight baseload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Site A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10pm to 6am, every night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Check lighting, refrigeration, signage and IT timers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Energy, every hour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0392B"/>
                          </a:solidFill>
                        </a:rPr>
                        <a:t>High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Network charge band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Site A, Site C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Fixed daily charge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Ask the supplier to confirm the TNUoS band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Fixed charge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D97706"/>
                          </a:solidFill>
                        </a:rPr>
                        <a:t>Medium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Red-window load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Site C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Weekdays 4.00pm to 7.30pm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Move flexible load out of the red band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Distribution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D97706"/>
                          </a:solidFill>
                        </a:rPr>
                        <a:t>Medium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Invoice validation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All sites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Every bill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Check each line against half-hourly data; challenge estimates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Billing accuracy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B9E5F"/>
                          </a:solidFill>
                        </a:rPr>
                        <a:t>Low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Agreed capacity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Site C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Peak half hours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Review, but check excess-charge risk first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Capacity charge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B9E5F"/>
                          </a:solidFill>
                        </a:rPr>
                        <a:t>Low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Renewal timing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All sites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Contract end and notice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Plan layered cover ahead of the date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</a:rPr>
                        <a:t>Energy price</a:t>
                      </a:r>
                      <a:endParaRPr lang="en-US" sz="12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note"/>
          <p:cNvSpPr/>
          <p:nvPr/>
        </p:nvSpPr>
        <p:spPr>
          <a:xfrm>
            <a:off x="548640" y="5669280"/>
            <a:ext cx="11091672" cy="36576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731520" y="566928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Every action shows its evidence, the owner and the next review date.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9966960" y="1097280"/>
            <a:ext cx="1673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Illustrative data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Where the money really is: a real example, anonymised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Red is about 13% of usage but half of the banded distribution charge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48640" y="1600200"/>
          <a:ext cx="6766560" cy="35661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ide"/>
          <p:cNvSpPr/>
          <p:nvPr/>
        </p:nvSpPr>
        <p:spPr>
          <a:xfrm>
            <a:off x="7543800" y="1600200"/>
            <a:ext cx="4096512" cy="356616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7772400" y="1783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What it means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772400" y="2194560"/>
            <a:ext cx="3657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Red is a small slice. </a:t>
            </a:r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12.6% of kWh, but 50.4% of the banded charge.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Moving load pays, a little. </a:t>
            </a:r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Every 100 kWh moved from red saves about £4.30 into amber and £5.66 into green.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Know the scale. </a:t>
            </a:r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For this site the whole banded charge is about £825 a year, so shifting 10% of usage is worth about £40.</a:t>
            </a:r>
            <a:endParaRPr lang="en-US" sz="1300" dirty="0"/>
          </a:p>
        </p:txBody>
      </p:sp>
      <p:sp>
        <p:nvSpPr>
          <p:cNvPr id="9" name="callout"/>
          <p:cNvSpPr/>
          <p:nvPr/>
        </p:nvSpPr>
        <p:spPr>
          <a:xfrm>
            <a:off x="548640" y="5349240"/>
            <a:ext cx="11091672" cy="64008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77240" y="5349240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5"/>
                </a:solidFill>
              </a:rPr>
              <a:t>The bigger levers here: 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overnight load, the network (TNUoS) charge band and the renewal terms. A good report tells you where the money is, not just where the data is.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548640" y="6035040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For one business or many sites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The same service, scaled to how you operate</a:t>
            </a:r>
            <a:endParaRPr lang="en-US" sz="1400" dirty="0"/>
          </a:p>
        </p:txBody>
      </p:sp>
      <p:sp>
        <p:nvSpPr>
          <p:cNvPr id="5" name="one"/>
          <p:cNvSpPr/>
          <p:nvPr/>
        </p:nvSpPr>
        <p:spPr>
          <a:xfrm>
            <a:off x="548640" y="1600200"/>
            <a:ext cx="5394960" cy="338328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6" name="cardtop"/>
          <p:cNvSpPr/>
          <p:nvPr/>
        </p:nvSpPr>
        <p:spPr>
          <a:xfrm>
            <a:off x="548640" y="1600200"/>
            <a:ext cx="5394960" cy="6400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77240" y="181051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Single business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331720"/>
            <a:ext cx="49377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A clear half-hourly picture of your own site</a:t>
            </a:r>
            <a:endParaRPr lang="en-US" sz="17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One simple monthly savings report</a:t>
            </a:r>
            <a:endParaRPr lang="en-US" sz="17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Alerts when use is unusual, or the bill looks wrong</a:t>
            </a:r>
            <a:endParaRPr lang="en-US" sz="17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Help with the move to half-hourly billing</a:t>
            </a:r>
            <a:endParaRPr lang="en-US" sz="1700" dirty="0"/>
          </a:p>
        </p:txBody>
      </p:sp>
      <p:sp>
        <p:nvSpPr>
          <p:cNvPr id="9" name="many"/>
          <p:cNvSpPr/>
          <p:nvPr/>
        </p:nvSpPr>
        <p:spPr>
          <a:xfrm>
            <a:off x="6245352" y="1600200"/>
            <a:ext cx="5394960" cy="338328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0" name="cardtop"/>
          <p:cNvSpPr/>
          <p:nvPr/>
        </p:nvSpPr>
        <p:spPr>
          <a:xfrm>
            <a:off x="6245352" y="1600200"/>
            <a:ext cx="5394960" cy="64008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473952" y="181051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Multi-site operations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6473952" y="2331720"/>
            <a:ext cx="49377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Every site on one screen, ranked by where to act first</a:t>
            </a:r>
            <a:endParaRPr lang="en-US" sz="17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Like-for-like comparison across sites and meters</a:t>
            </a:r>
            <a:endParaRPr lang="en-US" sz="17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Portfolio-wide migration tracking and bill checks</a:t>
            </a:r>
            <a:endParaRPr lang="en-US" sz="17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One communications hub for site managers and finance</a:t>
            </a:r>
            <a:endParaRPr lang="en-US" sz="1700" dirty="0"/>
          </a:p>
        </p:txBody>
      </p:sp>
      <p:sp>
        <p:nvSpPr>
          <p:cNvPr id="13" name="note"/>
          <p:cNvSpPr/>
          <p:nvPr/>
        </p:nvSpPr>
        <p:spPr>
          <a:xfrm>
            <a:off x="548640" y="5212080"/>
            <a:ext cx="11091672" cy="7315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77240" y="521208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Retail, hospitality, care, manufacturing, education and offices: any business with more than one meter or a bill it cannot yet explain.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Plugs straight into the FCT Flexible Energy Consortium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Data tells us when and where you use energy; the consortium buys it well</a:t>
            </a:r>
            <a:endParaRPr lang="en-US" sz="1400" dirty="0"/>
          </a:p>
        </p:txBody>
      </p:sp>
      <p:sp>
        <p:nvSpPr>
          <p:cNvPr id="5" name="node"/>
          <p:cNvSpPr/>
          <p:nvPr/>
        </p:nvSpPr>
        <p:spPr>
          <a:xfrm>
            <a:off x="548640" y="1783080"/>
            <a:ext cx="5394960" cy="169164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6" name="cardtop"/>
          <p:cNvSpPr/>
          <p:nvPr/>
        </p:nvSpPr>
        <p:spPr>
          <a:xfrm>
            <a:off x="548640" y="1783080"/>
            <a:ext cx="5394960" cy="6400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205740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  Measure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60604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Meter data from our MOP, DC and DA services</a:t>
            </a:r>
            <a:endParaRPr lang="en-US" sz="1700" dirty="0"/>
          </a:p>
        </p:txBody>
      </p:sp>
      <p:sp>
        <p:nvSpPr>
          <p:cNvPr id="9" name="node"/>
          <p:cNvSpPr/>
          <p:nvPr/>
        </p:nvSpPr>
        <p:spPr>
          <a:xfrm>
            <a:off x="6245352" y="1783080"/>
            <a:ext cx="5394960" cy="169164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0" name="cardtop"/>
          <p:cNvSpPr/>
          <p:nvPr/>
        </p:nvSpPr>
        <p:spPr>
          <a:xfrm>
            <a:off x="6245352" y="1783080"/>
            <a:ext cx="5394960" cy="64008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519672" y="205740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  Understand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6519672" y="260604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AI dashboard turns it into ranked actions</a:t>
            </a:r>
            <a:endParaRPr lang="en-US" sz="1700" dirty="0"/>
          </a:p>
        </p:txBody>
      </p:sp>
      <p:sp>
        <p:nvSpPr>
          <p:cNvPr id="13" name="node"/>
          <p:cNvSpPr/>
          <p:nvPr/>
        </p:nvSpPr>
        <p:spPr>
          <a:xfrm>
            <a:off x="6245352" y="3840480"/>
            <a:ext cx="5394960" cy="169164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4" name="cardtop"/>
          <p:cNvSpPr/>
          <p:nvPr/>
        </p:nvSpPr>
        <p:spPr>
          <a:xfrm>
            <a:off x="6245352" y="3840480"/>
            <a:ext cx="5394960" cy="64008"/>
          </a:xfrm>
          <a:prstGeom prst="rect">
            <a:avLst/>
          </a:prstGeom>
          <a:solidFill>
            <a:srgbClr val="5B9E5F"/>
          </a:solidFill>
          <a:ln w="12700">
            <a:solidFill>
              <a:srgbClr val="5B9E5F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519672" y="411480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3  Act</a:t>
            </a:r>
            <a:endParaRPr lang="en-US" sz="2200" dirty="0"/>
          </a:p>
        </p:txBody>
      </p:sp>
      <p:sp>
        <p:nvSpPr>
          <p:cNvPr id="16" name="Text 13"/>
          <p:cNvSpPr txBox="1"/>
          <p:nvPr/>
        </p:nvSpPr>
        <p:spPr>
          <a:xfrm>
            <a:off x="6519672" y="466344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Reshape load, fix bills, right-size capacity</a:t>
            </a:r>
            <a:endParaRPr lang="en-US" sz="1700" dirty="0"/>
          </a:p>
        </p:txBody>
      </p:sp>
      <p:sp>
        <p:nvSpPr>
          <p:cNvPr id="17" name="node"/>
          <p:cNvSpPr/>
          <p:nvPr/>
        </p:nvSpPr>
        <p:spPr>
          <a:xfrm>
            <a:off x="548640" y="3840480"/>
            <a:ext cx="5394960" cy="169164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8" name="cardtop"/>
          <p:cNvSpPr/>
          <p:nvPr/>
        </p:nvSpPr>
        <p:spPr>
          <a:xfrm>
            <a:off x="548640" y="3840480"/>
            <a:ext cx="5394960" cy="6400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822960" y="411480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4  Buy</a:t>
            </a:r>
            <a:endParaRPr lang="en-US" sz="2200" dirty="0"/>
          </a:p>
        </p:txBody>
      </p:sp>
      <p:sp>
        <p:nvSpPr>
          <p:cNvPr id="20" name="Text 17"/>
          <p:cNvSpPr txBox="1"/>
          <p:nvPr/>
        </p:nvSpPr>
        <p:spPr>
          <a:xfrm>
            <a:off x="822960" y="466344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Consortium cover, in layers, against a budget</a:t>
            </a:r>
            <a:endParaRPr lang="en-US" sz="1700" dirty="0"/>
          </a:p>
        </p:txBody>
      </p:sp>
      <p:sp>
        <p:nvSpPr>
          <p:cNvPr id="21" name="arrow"/>
          <p:cNvSpPr/>
          <p:nvPr/>
        </p:nvSpPr>
        <p:spPr>
          <a:xfrm>
            <a:off x="5989320" y="2624328"/>
            <a:ext cx="228600" cy="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22" name="arrow"/>
          <p:cNvSpPr/>
          <p:nvPr/>
        </p:nvSpPr>
        <p:spPr>
          <a:xfrm>
            <a:off x="8942832" y="3520440"/>
            <a:ext cx="0" cy="292608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23" name="arrow"/>
          <p:cNvSpPr/>
          <p:nvPr/>
        </p:nvSpPr>
        <p:spPr>
          <a:xfrm>
            <a:off x="6245352" y="4681728"/>
            <a:ext cx="-283464" cy="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24" name="arrow"/>
          <p:cNvSpPr/>
          <p:nvPr/>
        </p:nvSpPr>
        <p:spPr>
          <a:xfrm>
            <a:off x="3246120" y="3813048"/>
            <a:ext cx="0" cy="-292608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25" name="strap"/>
          <p:cNvSpPr/>
          <p:nvPr/>
        </p:nvSpPr>
        <p:spPr>
          <a:xfrm>
            <a:off x="548640" y="5669280"/>
            <a:ext cx="11091672" cy="50292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777240" y="5669280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Frameworks from at least two well-recognised suppliers, on a full cash-out basis.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Reinvest the savings and drive your energy costs down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AI, knowledge and expert consulting working together, every month</a:t>
            </a:r>
            <a:endParaRPr lang="en-US" sz="1400" dirty="0"/>
          </a:p>
        </p:txBody>
      </p:sp>
      <p:sp>
        <p:nvSpPr>
          <p:cNvPr id="5" name="pillar"/>
          <p:cNvSpPr/>
          <p:nvPr/>
        </p:nvSpPr>
        <p:spPr>
          <a:xfrm>
            <a:off x="548640" y="1600200"/>
            <a:ext cx="3557016" cy="21031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6" name="cardtop"/>
          <p:cNvSpPr/>
          <p:nvPr/>
        </p:nvSpPr>
        <p:spPr>
          <a:xfrm>
            <a:off x="548640" y="1600200"/>
            <a:ext cx="3557016" cy="6400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18288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2E75B6"/>
                </a:solidFill>
              </a:rPr>
              <a:t>AI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4231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Reads every half-hour, flags what changed and ranks the actions.</a:t>
            </a:r>
            <a:endParaRPr lang="en-US" sz="1600" dirty="0"/>
          </a:p>
        </p:txBody>
      </p:sp>
      <p:sp>
        <p:nvSpPr>
          <p:cNvPr id="9" name="pillar"/>
          <p:cNvSpPr/>
          <p:nvPr/>
        </p:nvSpPr>
        <p:spPr>
          <a:xfrm>
            <a:off x="4315968" y="1600200"/>
            <a:ext cx="3557016" cy="21031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0" name="cardtop"/>
          <p:cNvSpPr/>
          <p:nvPr/>
        </p:nvSpPr>
        <p:spPr>
          <a:xfrm>
            <a:off x="4315968" y="1600200"/>
            <a:ext cx="3557016" cy="64008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590288" y="18288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E8A33D"/>
                </a:solidFill>
              </a:rPr>
              <a:t>Knowledge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4590288" y="24231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Market, billing and network-charge expertise behind every report.</a:t>
            </a:r>
            <a:endParaRPr lang="en-US" sz="1600" dirty="0"/>
          </a:p>
        </p:txBody>
      </p:sp>
      <p:sp>
        <p:nvSpPr>
          <p:cNvPr id="13" name="pillar"/>
          <p:cNvSpPr/>
          <p:nvPr/>
        </p:nvSpPr>
        <p:spPr>
          <a:xfrm>
            <a:off x="8083296" y="1600200"/>
            <a:ext cx="3557016" cy="21031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4" name="cardtop"/>
          <p:cNvSpPr/>
          <p:nvPr/>
        </p:nvSpPr>
        <p:spPr>
          <a:xfrm>
            <a:off x="8083296" y="1600200"/>
            <a:ext cx="3557016" cy="64008"/>
          </a:xfrm>
          <a:prstGeom prst="rect">
            <a:avLst/>
          </a:prstGeom>
          <a:solidFill>
            <a:srgbClr val="5B9E5F"/>
          </a:solidFill>
          <a:ln w="12700">
            <a:solidFill>
              <a:srgbClr val="5B9E5F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357616" y="18288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5B9E5F"/>
                </a:solidFill>
              </a:rPr>
              <a:t>Expert consulting</a:t>
            </a:r>
            <a:endParaRPr lang="en-US" sz="2200" dirty="0"/>
          </a:p>
        </p:txBody>
      </p:sp>
      <p:sp>
        <p:nvSpPr>
          <p:cNvPr id="16" name="Text 13"/>
          <p:cNvSpPr txBox="1"/>
          <p:nvPr/>
        </p:nvSpPr>
        <p:spPr>
          <a:xfrm>
            <a:off x="8357616" y="24231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People from FCT who act with you: suppliers, renewals and buying.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3931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How the savings compound</a:t>
            </a:r>
            <a:endParaRPr lang="en-US" sz="1600" dirty="0"/>
          </a:p>
        </p:txBody>
      </p:sp>
      <p:sp>
        <p:nvSpPr>
          <p:cNvPr id="18" name="flow"/>
          <p:cNvSpPr/>
          <p:nvPr/>
        </p:nvSpPr>
        <p:spPr>
          <a:xfrm>
            <a:off x="548640" y="4434840"/>
            <a:ext cx="2514600" cy="118872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731520" y="452628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Find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731520" y="498348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savings in the data</a:t>
            </a:r>
            <a:endParaRPr lang="en-US" sz="1300" dirty="0"/>
          </a:p>
        </p:txBody>
      </p:sp>
      <p:sp>
        <p:nvSpPr>
          <p:cNvPr id="21" name="arrow"/>
          <p:cNvSpPr/>
          <p:nvPr/>
        </p:nvSpPr>
        <p:spPr>
          <a:xfrm>
            <a:off x="3090672" y="5029200"/>
            <a:ext cx="265176" cy="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22" name="flow"/>
          <p:cNvSpPr/>
          <p:nvPr/>
        </p:nvSpPr>
        <p:spPr>
          <a:xfrm>
            <a:off x="3383280" y="4434840"/>
            <a:ext cx="2514600" cy="118872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3566160" y="452628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Act</a:t>
            </a:r>
            <a:endParaRPr lang="en-US" sz="2000" dirty="0"/>
          </a:p>
        </p:txBody>
      </p:sp>
      <p:sp>
        <p:nvSpPr>
          <p:cNvPr id="24" name="Text 21"/>
          <p:cNvSpPr txBox="1"/>
          <p:nvPr/>
        </p:nvSpPr>
        <p:spPr>
          <a:xfrm>
            <a:off x="3566160" y="498348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on the ranked actions</a:t>
            </a:r>
            <a:endParaRPr lang="en-US" sz="1300" dirty="0"/>
          </a:p>
        </p:txBody>
      </p:sp>
      <p:sp>
        <p:nvSpPr>
          <p:cNvPr id="25" name="arrow"/>
          <p:cNvSpPr/>
          <p:nvPr/>
        </p:nvSpPr>
        <p:spPr>
          <a:xfrm>
            <a:off x="5925312" y="5029200"/>
            <a:ext cx="265176" cy="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26" name="flow"/>
          <p:cNvSpPr/>
          <p:nvPr/>
        </p:nvSpPr>
        <p:spPr>
          <a:xfrm>
            <a:off x="6217920" y="4434840"/>
            <a:ext cx="2514600" cy="1188720"/>
          </a:xfrm>
          <a:prstGeom prst="roundRect">
            <a:avLst>
              <a:gd name="adj" fmla="val 6154"/>
            </a:avLst>
          </a:prstGeom>
          <a:solidFill>
            <a:schemeClr val="tx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400800" y="452628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Reinvest</a:t>
            </a:r>
            <a:endParaRPr lang="en-US" sz="2000" dirty="0"/>
          </a:p>
        </p:txBody>
      </p:sp>
      <p:sp>
        <p:nvSpPr>
          <p:cNvPr id="28" name="Text 25"/>
          <p:cNvSpPr txBox="1"/>
          <p:nvPr/>
        </p:nvSpPr>
        <p:spPr>
          <a:xfrm>
            <a:off x="6400800" y="498348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CE6F2"/>
                </a:solidFill>
              </a:rPr>
              <a:t>in better cover and efficiency</a:t>
            </a:r>
            <a:endParaRPr lang="en-US" sz="1300" dirty="0"/>
          </a:p>
        </p:txBody>
      </p:sp>
      <p:sp>
        <p:nvSpPr>
          <p:cNvPr id="29" name="arrow"/>
          <p:cNvSpPr/>
          <p:nvPr/>
        </p:nvSpPr>
        <p:spPr>
          <a:xfrm>
            <a:off x="8759952" y="5029200"/>
            <a:ext cx="265176" cy="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30" name="flow"/>
          <p:cNvSpPr/>
          <p:nvPr/>
        </p:nvSpPr>
        <p:spPr>
          <a:xfrm>
            <a:off x="9052560" y="4434840"/>
            <a:ext cx="2514600" cy="118872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9235440" y="452628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Repeat</a:t>
            </a:r>
            <a:endParaRPr lang="en-US" sz="2000" dirty="0"/>
          </a:p>
        </p:txBody>
      </p:sp>
      <p:sp>
        <p:nvSpPr>
          <p:cNvPr id="32" name="Text 29"/>
          <p:cNvSpPr txBox="1"/>
          <p:nvPr/>
        </p:nvSpPr>
        <p:spPr>
          <a:xfrm>
            <a:off x="9235440" y="498348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next month, lower base</a:t>
            </a:r>
            <a:endParaRPr lang="en-US" sz="1300" dirty="0"/>
          </a:p>
        </p:txBody>
      </p:sp>
      <p:sp>
        <p:nvSpPr>
          <p:cNvPr id="33" name="Text 30"/>
          <p:cNvSpPr txBox="1"/>
          <p:nvPr/>
        </p:nvSpPr>
        <p:spPr>
          <a:xfrm>
            <a:off x="548640" y="60350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Savings depend on each site's usage, contract and billing; we show the evidence behind every action.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Getting started is simple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Four steps from a recent bill to a savings plan</a:t>
            </a:r>
            <a:endParaRPr lang="en-US" sz="1400" dirty="0"/>
          </a:p>
        </p:txBody>
      </p:sp>
      <p:sp>
        <p:nvSpPr>
          <p:cNvPr id="5" name="step"/>
          <p:cNvSpPr/>
          <p:nvPr/>
        </p:nvSpPr>
        <p:spPr>
          <a:xfrm>
            <a:off x="548640" y="1828800"/>
            <a:ext cx="2606040" cy="30175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6" name="cardtop"/>
          <p:cNvSpPr/>
          <p:nvPr/>
        </p:nvSpPr>
        <p:spPr>
          <a:xfrm>
            <a:off x="548640" y="1828800"/>
            <a:ext cx="2606040" cy="6400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7" name="num"/>
          <p:cNvSpPr/>
          <p:nvPr/>
        </p:nvSpPr>
        <p:spPr>
          <a:xfrm>
            <a:off x="777240" y="2148840"/>
            <a:ext cx="594360" cy="594360"/>
          </a:xfrm>
          <a:prstGeom prst="ellipse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21488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1</a:t>
            </a:r>
            <a:endParaRPr lang="en-US" sz="2200" dirty="0"/>
          </a:p>
        </p:txBody>
      </p:sp>
      <p:sp>
        <p:nvSpPr>
          <p:cNvPr id="9" name="Text 6"/>
          <p:cNvSpPr txBox="1"/>
          <p:nvPr/>
        </p:nvSpPr>
        <p:spPr>
          <a:xfrm>
            <a:off x="1508760" y="214884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Send us a bill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301752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A recent invoice and your meter details are enough to start.</a:t>
            </a:r>
            <a:endParaRPr lang="en-US" sz="1600" dirty="0"/>
          </a:p>
        </p:txBody>
      </p:sp>
      <p:sp>
        <p:nvSpPr>
          <p:cNvPr id="11" name="arrow"/>
          <p:cNvSpPr/>
          <p:nvPr/>
        </p:nvSpPr>
        <p:spPr>
          <a:xfrm>
            <a:off x="3172968" y="3337560"/>
            <a:ext cx="192024" cy="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12" name="step"/>
          <p:cNvSpPr/>
          <p:nvPr/>
        </p:nvSpPr>
        <p:spPr>
          <a:xfrm>
            <a:off x="3383280" y="1828800"/>
            <a:ext cx="2606040" cy="30175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13" name="cardtop"/>
          <p:cNvSpPr/>
          <p:nvPr/>
        </p:nvSpPr>
        <p:spPr>
          <a:xfrm>
            <a:off x="3383280" y="1828800"/>
            <a:ext cx="2606040" cy="6400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14" name="num"/>
          <p:cNvSpPr/>
          <p:nvPr/>
        </p:nvSpPr>
        <p:spPr>
          <a:xfrm>
            <a:off x="3611880" y="2148840"/>
            <a:ext cx="594360" cy="594360"/>
          </a:xfrm>
          <a:prstGeom prst="ellipse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3611880" y="21488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2</a:t>
            </a:r>
            <a:endParaRPr lang="en-US" sz="2200" dirty="0"/>
          </a:p>
        </p:txBody>
      </p:sp>
      <p:sp>
        <p:nvSpPr>
          <p:cNvPr id="16" name="Text 13"/>
          <p:cNvSpPr txBox="1"/>
          <p:nvPr/>
        </p:nvSpPr>
        <p:spPr>
          <a:xfrm>
            <a:off x="4343400" y="214884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We review</a:t>
            </a:r>
            <a:endParaRPr lang="en-US" sz="1700" dirty="0"/>
          </a:p>
        </p:txBody>
      </p:sp>
      <p:sp>
        <p:nvSpPr>
          <p:cNvPr id="17" name="Text 14"/>
          <p:cNvSpPr txBox="1"/>
          <p:nvPr/>
        </p:nvSpPr>
        <p:spPr>
          <a:xfrm>
            <a:off x="3611880" y="301752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Meter types, MHHS status, agreed capacity and bill structure.</a:t>
            </a:r>
            <a:endParaRPr lang="en-US" sz="1600" dirty="0"/>
          </a:p>
        </p:txBody>
      </p:sp>
      <p:sp>
        <p:nvSpPr>
          <p:cNvPr id="18" name="arrow"/>
          <p:cNvSpPr/>
          <p:nvPr/>
        </p:nvSpPr>
        <p:spPr>
          <a:xfrm>
            <a:off x="6007608" y="3337560"/>
            <a:ext cx="192024" cy="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19" name="step"/>
          <p:cNvSpPr/>
          <p:nvPr/>
        </p:nvSpPr>
        <p:spPr>
          <a:xfrm>
            <a:off x="6217920" y="1828800"/>
            <a:ext cx="2606040" cy="30175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20" name="cardtop"/>
          <p:cNvSpPr/>
          <p:nvPr/>
        </p:nvSpPr>
        <p:spPr>
          <a:xfrm>
            <a:off x="6217920" y="1828800"/>
            <a:ext cx="2606040" cy="6400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21" name="num"/>
          <p:cNvSpPr/>
          <p:nvPr/>
        </p:nvSpPr>
        <p:spPr>
          <a:xfrm>
            <a:off x="6446520" y="2148840"/>
            <a:ext cx="594360" cy="594360"/>
          </a:xfrm>
          <a:prstGeom prst="ellipse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6446520" y="21488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3</a:t>
            </a:r>
            <a:endParaRPr lang="en-US" sz="2200" dirty="0"/>
          </a:p>
        </p:txBody>
      </p:sp>
      <p:sp>
        <p:nvSpPr>
          <p:cNvPr id="23" name="Text 20"/>
          <p:cNvSpPr txBox="1"/>
          <p:nvPr/>
        </p:nvSpPr>
        <p:spPr>
          <a:xfrm>
            <a:off x="7178040" y="214884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Dashboard and report</a:t>
            </a:r>
            <a:endParaRPr lang="en-US" sz="1700" dirty="0"/>
          </a:p>
        </p:txBody>
      </p:sp>
      <p:sp>
        <p:nvSpPr>
          <p:cNvPr id="24" name="Text 21"/>
          <p:cNvSpPr txBox="1"/>
          <p:nvPr/>
        </p:nvSpPr>
        <p:spPr>
          <a:xfrm>
            <a:off x="6446520" y="301752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We set up your view and your first savings report.</a:t>
            </a:r>
            <a:endParaRPr lang="en-US" sz="1600" dirty="0"/>
          </a:p>
        </p:txBody>
      </p:sp>
      <p:sp>
        <p:nvSpPr>
          <p:cNvPr id="25" name="arrow"/>
          <p:cNvSpPr/>
          <p:nvPr/>
        </p:nvSpPr>
        <p:spPr>
          <a:xfrm>
            <a:off x="8842248" y="3337560"/>
            <a:ext cx="192024" cy="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26" name="step"/>
          <p:cNvSpPr/>
          <p:nvPr/>
        </p:nvSpPr>
        <p:spPr>
          <a:xfrm>
            <a:off x="9052560" y="1828800"/>
            <a:ext cx="2606040" cy="30175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27" name="cardtop"/>
          <p:cNvSpPr/>
          <p:nvPr/>
        </p:nvSpPr>
        <p:spPr>
          <a:xfrm>
            <a:off x="9052560" y="1828800"/>
            <a:ext cx="2606040" cy="6400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28" name="num"/>
          <p:cNvSpPr/>
          <p:nvPr/>
        </p:nvSpPr>
        <p:spPr>
          <a:xfrm>
            <a:off x="9281160" y="2148840"/>
            <a:ext cx="594360" cy="594360"/>
          </a:xfrm>
          <a:prstGeom prst="ellipse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9281160" y="21488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4</a:t>
            </a:r>
            <a:endParaRPr lang="en-US" sz="2200" dirty="0"/>
          </a:p>
        </p:txBody>
      </p:sp>
      <p:sp>
        <p:nvSpPr>
          <p:cNvPr id="30" name="Text 27"/>
          <p:cNvSpPr txBox="1"/>
          <p:nvPr/>
        </p:nvSpPr>
        <p:spPr>
          <a:xfrm>
            <a:off x="10012680" y="214884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Act and buy</a:t>
            </a:r>
            <a:endParaRPr lang="en-US" sz="1700" dirty="0"/>
          </a:p>
        </p:txBody>
      </p:sp>
      <p:sp>
        <p:nvSpPr>
          <p:cNvPr id="31" name="Text 28"/>
          <p:cNvSpPr txBox="1"/>
          <p:nvPr/>
        </p:nvSpPr>
        <p:spPr>
          <a:xfrm>
            <a:off x="9281160" y="301752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Review together, and plug the plan into your energy buying.</a:t>
            </a:r>
            <a:endParaRPr lang="en-US" sz="1600" dirty="0"/>
          </a:p>
        </p:txBody>
      </p:sp>
      <p:sp>
        <p:nvSpPr>
          <p:cNvPr id="32" name="note"/>
          <p:cNvSpPr/>
          <p:nvPr/>
        </p:nvSpPr>
        <p:spPr>
          <a:xfrm>
            <a:off x="548640" y="5166360"/>
            <a:ext cx="11091672" cy="731520"/>
          </a:xfrm>
          <a:prstGeom prst="rect">
            <a:avLst/>
          </a:prstGeom>
          <a:solidFill>
            <a:schemeClr val="bg2"/>
          </a:solidFill>
          <a:ln w="9525">
            <a:solidFill>
              <a:srgbClr val="DDE5F0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777240" y="516636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Ideal timing: before your supplier switches your meter, or straight after the first half-hourly bill arrives.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237744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Let us look at your meters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338328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CE6F2"/>
                </a:solidFill>
              </a:rPr>
              <a:t>Any questions on the positions of the consortium or your individual framework, please do not hesitate to contact Mark Crozier, Head of Trading at FCT.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29768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Mark Crozier offers consortium and individual frameworks from at least two well-recognised suppliers, on a full cash-out basis.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21208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T +44 191 820 4549  |  M +44 7436 863456  |  mark.crozier@thefctgroup.co.uk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This presentation is for information only and is not investment, trading or procurement advice. Savings depend on each site's usage, contract and billing.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CT Energy Partners">
  <a:themeElements>
    <a:clrScheme name="FCT Energy Partners">
      <a:dk1>
        <a:srgbClr val="1F2937"/>
      </a:dk1>
      <a:lt1>
        <a:srgbClr val="FFFFFF"/>
      </a:lt1>
      <a:dk2>
        <a:srgbClr val="1F3864"/>
      </a:dk2>
      <a:lt2>
        <a:srgbClr val="F3F6FA"/>
      </a:lt2>
      <a:accent1>
        <a:srgbClr val="2E75B6"/>
      </a:accent1>
      <a:accent2>
        <a:srgbClr val="C0392B"/>
      </a:accent2>
      <a:accent3>
        <a:srgbClr val="E8A33D"/>
      </a:accent3>
      <a:accent4>
        <a:srgbClr val="5B9E5F"/>
      </a:accent4>
      <a:accent5>
        <a:srgbClr val="9DC3E6"/>
      </a:accent5>
      <a:accent6>
        <a:srgbClr val="6B7280"/>
      </a:accent6>
      <a:hlink>
        <a:srgbClr val="2E75B6"/>
      </a:hlink>
      <a:folHlink>
        <a:srgbClr val="6B7280"/>
      </a:folHlink>
    </a:clrScheme>
    <a:fontScheme name="FCT Energy Partners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FCT Energy Partners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FCT Metering and Energy Insight Services</dc:title>
  <dc:subject>PptxGenJS Presentation</dc:subject>
  <dc:creator>Mark Crozier, FCT Energy Partners</dc:creator>
  <cp:lastModifiedBy>Mark Crozier, FCT Energy Partners</cp:lastModifiedBy>
  <cp:revision>1</cp:revision>
  <dcterms:created xsi:type="dcterms:W3CDTF">2026-10-16T14:08:27Z</dcterms:created>
  <dcterms:modified xsi:type="dcterms:W3CDTF">2026-10-16T14:08:27Z</dcterms:modified>
</cp:coreProperties>
</file>