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Crozier" userId="e69b8e28-1070-49ed-b2e0-ca14c9b31cde" providerId="ADAL" clId="{6C57434D-149C-440E-8FAB-B657F29F872F}"/>
    <pc:docChg chg="undo custSel modSld">
      <pc:chgData name="Mark Crozier" userId="e69b8e28-1070-49ed-b2e0-ca14c9b31cde" providerId="ADAL" clId="{6C57434D-149C-440E-8FAB-B657F29F872F}" dt="2026-05-22T08:17:04.708" v="752" actId="478"/>
      <pc:docMkLst>
        <pc:docMk/>
      </pc:docMkLst>
      <pc:sldChg chg="addSp delSp modSp mod">
        <pc:chgData name="Mark Crozier" userId="e69b8e28-1070-49ed-b2e0-ca14c9b31cde" providerId="ADAL" clId="{6C57434D-149C-440E-8FAB-B657F29F872F}" dt="2026-05-22T08:17:04.708" v="752" actId="478"/>
        <pc:sldMkLst>
          <pc:docMk/>
          <pc:sldMk cId="0" sldId="256"/>
        </pc:sldMkLst>
        <pc:spChg chg="del mod">
          <ac:chgData name="Mark Crozier" userId="e69b8e28-1070-49ed-b2e0-ca14c9b31cde" providerId="ADAL" clId="{6C57434D-149C-440E-8FAB-B657F29F872F}" dt="2026-05-22T08:17:04.708" v="752" actId="478"/>
          <ac:spMkLst>
            <pc:docMk/>
            <pc:sldMk cId="0" sldId="256"/>
            <ac:spMk id="3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09:15:16.795" v="93" actId="6549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09:15:38.366" v="98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49:22.336" v="637" actId="6549"/>
          <ac:spMkLst>
            <pc:docMk/>
            <pc:sldMk cId="0" sldId="256"/>
            <ac:spMk id="7" creationId="{00000000-0000-0000-0000-000000000000}"/>
          </ac:spMkLst>
        </pc:spChg>
        <pc:picChg chg="add mod">
          <ac:chgData name="Mark Crozier" userId="e69b8e28-1070-49ed-b2e0-ca14c9b31cde" providerId="ADAL" clId="{6C57434D-149C-440E-8FAB-B657F29F872F}" dt="2026-05-14T14:14:32.602" v="747" actId="1076"/>
          <ac:picMkLst>
            <pc:docMk/>
            <pc:sldMk cId="0" sldId="256"/>
            <ac:picMk id="8" creationId="{BF3F67FD-1696-4652-51DD-684995B77B5A}"/>
          </ac:picMkLst>
        </pc:picChg>
        <pc:picChg chg="add mod">
          <ac:chgData name="Mark Crozier" userId="e69b8e28-1070-49ed-b2e0-ca14c9b31cde" providerId="ADAL" clId="{6C57434D-149C-440E-8FAB-B657F29F872F}" dt="2026-05-14T14:14:29.042" v="746" actId="1076"/>
          <ac:picMkLst>
            <pc:docMk/>
            <pc:sldMk cId="0" sldId="256"/>
            <ac:picMk id="9" creationId="{D8DF6508-F71C-44A7-A89C-D49728440560}"/>
          </ac:picMkLst>
        </pc:picChg>
        <pc:picChg chg="add mod">
          <ac:chgData name="Mark Crozier" userId="e69b8e28-1070-49ed-b2e0-ca14c9b31cde" providerId="ADAL" clId="{6C57434D-149C-440E-8FAB-B657F29F872F}" dt="2026-04-29T09:34:37.135" v="168" actId="14100"/>
          <ac:picMkLst>
            <pc:docMk/>
            <pc:sldMk cId="0" sldId="256"/>
            <ac:picMk id="14" creationId="{11C7183A-7BAE-13D1-BA1B-7377DA2CB823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1:24.501" v="706" actId="1076"/>
        <pc:sldMkLst>
          <pc:docMk/>
          <pc:sldMk cId="0" sldId="257"/>
        </pc:sldMkLst>
        <pc:picChg chg="add mod">
          <ac:chgData name="Mark Crozier" userId="e69b8e28-1070-49ed-b2e0-ca14c9b31cde" providerId="ADAL" clId="{6C57434D-149C-440E-8FAB-B657F29F872F}" dt="2026-05-14T14:11:24.501" v="706" actId="1076"/>
          <ac:picMkLst>
            <pc:docMk/>
            <pc:sldMk cId="0" sldId="257"/>
            <ac:picMk id="20" creationId="{35F9597A-2899-0D2F-C440-7D3C65E1AE9A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1:36" v="709" actId="1076"/>
        <pc:sldMkLst>
          <pc:docMk/>
          <pc:sldMk cId="0" sldId="258"/>
        </pc:sldMkLst>
        <pc:picChg chg="add mod">
          <ac:chgData name="Mark Crozier" userId="e69b8e28-1070-49ed-b2e0-ca14c9b31cde" providerId="ADAL" clId="{6C57434D-149C-440E-8FAB-B657F29F872F}" dt="2026-05-14T14:11:36" v="709" actId="1076"/>
          <ac:picMkLst>
            <pc:docMk/>
            <pc:sldMk cId="0" sldId="258"/>
            <ac:picMk id="18" creationId="{DB58BDFD-8CE0-D06C-7AEF-B3B694A5676D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1:49.780" v="713" actId="1076"/>
        <pc:sldMkLst>
          <pc:docMk/>
          <pc:sldMk cId="0" sldId="259"/>
        </pc:sldMkLst>
        <pc:picChg chg="add mod">
          <ac:chgData name="Mark Crozier" userId="e69b8e28-1070-49ed-b2e0-ca14c9b31cde" providerId="ADAL" clId="{6C57434D-149C-440E-8FAB-B657F29F872F}" dt="2026-05-14T14:11:49.780" v="713" actId="1076"/>
          <ac:picMkLst>
            <pc:docMk/>
            <pc:sldMk cId="0" sldId="259"/>
            <ac:picMk id="21" creationId="{18FE3750-F878-57E9-1BEF-66883F17012A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2:01.750" v="716" actId="1076"/>
        <pc:sldMkLst>
          <pc:docMk/>
          <pc:sldMk cId="0" sldId="260"/>
        </pc:sldMkLst>
        <pc:spChg chg="mod">
          <ac:chgData name="Mark Crozier" userId="e69b8e28-1070-49ed-b2e0-ca14c9b31cde" providerId="ADAL" clId="{6C57434D-149C-440E-8FAB-B657F29F872F}" dt="2026-04-29T11:28:23.889" v="207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19.345" v="205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30.554" v="208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41.626" v="210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34.898" v="209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50.569" v="211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8:55.473" v="212" actId="107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9:03.778" v="213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9:10.273" v="214" actId="107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9:15.858" v="215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9:21.506" v="216" actId="1076"/>
          <ac:spMkLst>
            <pc:docMk/>
            <pc:sldMk cId="0" sldId="260"/>
            <ac:spMk id="16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29:31.817" v="217" actId="107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11:32:13.130" v="392" actId="20577"/>
          <ac:spMkLst>
            <pc:docMk/>
            <pc:sldMk cId="0" sldId="260"/>
            <ac:spMk id="20" creationId="{00000000-0000-0000-0000-000000000000}"/>
          </ac:spMkLst>
        </pc:spChg>
        <pc:spChg chg="add mod">
          <ac:chgData name="Mark Crozier" userId="e69b8e28-1070-49ed-b2e0-ca14c9b31cde" providerId="ADAL" clId="{6C57434D-149C-440E-8FAB-B657F29F872F}" dt="2026-04-29T11:33:50.829" v="528" actId="20577"/>
          <ac:spMkLst>
            <pc:docMk/>
            <pc:sldMk cId="0" sldId="260"/>
            <ac:spMk id="23" creationId="{63D2738D-8FE5-249C-B043-73922137EEF6}"/>
          </ac:spMkLst>
        </pc:spChg>
        <pc:picChg chg="add mod">
          <ac:chgData name="Mark Crozier" userId="e69b8e28-1070-49ed-b2e0-ca14c9b31cde" providerId="ADAL" clId="{6C57434D-149C-440E-8FAB-B657F29F872F}" dt="2026-05-14T14:12:01.750" v="716" actId="1076"/>
          <ac:picMkLst>
            <pc:docMk/>
            <pc:sldMk cId="0" sldId="260"/>
            <ac:picMk id="26" creationId="{61347681-B6A8-63CA-B573-35F5A9DB8573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2:15.927" v="719" actId="1076"/>
        <pc:sldMkLst>
          <pc:docMk/>
          <pc:sldMk cId="0" sldId="261"/>
        </pc:sldMkLst>
        <pc:picChg chg="add mod">
          <ac:chgData name="Mark Crozier" userId="e69b8e28-1070-49ed-b2e0-ca14c9b31cde" providerId="ADAL" clId="{6C57434D-149C-440E-8FAB-B657F29F872F}" dt="2026-05-14T14:12:15.927" v="719" actId="1076"/>
          <ac:picMkLst>
            <pc:docMk/>
            <pc:sldMk cId="0" sldId="261"/>
            <ac:picMk id="21" creationId="{511AFF41-7878-B51E-5AD5-C0140DD0C35F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2:25.014" v="722" actId="1076"/>
        <pc:sldMkLst>
          <pc:docMk/>
          <pc:sldMk cId="0" sldId="262"/>
        </pc:sldMkLst>
        <pc:picChg chg="add mod">
          <ac:chgData name="Mark Crozier" userId="e69b8e28-1070-49ed-b2e0-ca14c9b31cde" providerId="ADAL" clId="{6C57434D-149C-440E-8FAB-B657F29F872F}" dt="2026-05-14T14:12:25.014" v="722" actId="1076"/>
          <ac:picMkLst>
            <pc:docMk/>
            <pc:sldMk cId="0" sldId="262"/>
            <ac:picMk id="19" creationId="{AD91941B-E14C-A96D-11C4-F60D66CB09A6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2:35.271" v="725" actId="1076"/>
        <pc:sldMkLst>
          <pc:docMk/>
          <pc:sldMk cId="0" sldId="263"/>
        </pc:sldMkLst>
        <pc:picChg chg="add mod">
          <ac:chgData name="Mark Crozier" userId="e69b8e28-1070-49ed-b2e0-ca14c9b31cde" providerId="ADAL" clId="{6C57434D-149C-440E-8FAB-B657F29F872F}" dt="2026-05-14T14:12:35.271" v="725" actId="1076"/>
          <ac:picMkLst>
            <pc:docMk/>
            <pc:sldMk cId="0" sldId="263"/>
            <ac:picMk id="28" creationId="{ED14AE41-0F96-5C1D-F054-840A1FCB02F1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2:45.310" v="728" actId="1076"/>
        <pc:sldMkLst>
          <pc:docMk/>
          <pc:sldMk cId="0" sldId="264"/>
        </pc:sldMkLst>
        <pc:spChg chg="mod">
          <ac:chgData name="Mark Crozier" userId="e69b8e28-1070-49ed-b2e0-ca14c9b31cde" providerId="ADAL" clId="{6C57434D-149C-440E-8FAB-B657F29F872F}" dt="2026-05-04T17:39:44.592" v="670"/>
          <ac:spMkLst>
            <pc:docMk/>
            <pc:sldMk cId="0" sldId="264"/>
            <ac:spMk id="47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5-04T17:39:34.766" v="669" actId="20577"/>
          <ac:spMkLst>
            <pc:docMk/>
            <pc:sldMk cId="0" sldId="264"/>
            <ac:spMk id="53" creationId="{00000000-0000-0000-0000-000000000000}"/>
          </ac:spMkLst>
        </pc:spChg>
        <pc:picChg chg="add mod">
          <ac:chgData name="Mark Crozier" userId="e69b8e28-1070-49ed-b2e0-ca14c9b31cde" providerId="ADAL" clId="{6C57434D-149C-440E-8FAB-B657F29F872F}" dt="2026-05-14T14:12:45.310" v="728" actId="1076"/>
          <ac:picMkLst>
            <pc:docMk/>
            <pc:sldMk cId="0" sldId="264"/>
            <ac:picMk id="61" creationId="{0A4B1EFD-5095-3C3D-CBDE-9687F0A0F285}"/>
          </ac:picMkLst>
        </pc:picChg>
      </pc:sldChg>
      <pc:sldChg chg="addSp delSp modSp mod">
        <pc:chgData name="Mark Crozier" userId="e69b8e28-1070-49ed-b2e0-ca14c9b31cde" providerId="ADAL" clId="{6C57434D-149C-440E-8FAB-B657F29F872F}" dt="2026-05-14T14:15:05.410" v="750" actId="14100"/>
        <pc:sldMkLst>
          <pc:docMk/>
          <pc:sldMk cId="0" sldId="265"/>
        </pc:sldMkLst>
        <pc:spChg chg="mod">
          <ac:chgData name="Mark Crozier" userId="e69b8e28-1070-49ed-b2e0-ca14c9b31cde" providerId="ADAL" clId="{6C57434D-149C-440E-8FAB-B657F29F872F}" dt="2026-04-29T09:19:56.276" v="148" actId="14100"/>
          <ac:spMkLst>
            <pc:docMk/>
            <pc:sldMk cId="0" sldId="265"/>
            <ac:spMk id="4" creationId="{00000000-0000-0000-0000-000000000000}"/>
          </ac:spMkLst>
        </pc:spChg>
        <pc:spChg chg="mod">
          <ac:chgData name="Mark Crozier" userId="e69b8e28-1070-49ed-b2e0-ca14c9b31cde" providerId="ADAL" clId="{6C57434D-149C-440E-8FAB-B657F29F872F}" dt="2026-04-29T09:32:18.520" v="165" actId="14100"/>
          <ac:spMkLst>
            <pc:docMk/>
            <pc:sldMk cId="0" sldId="265"/>
            <ac:spMk id="5" creationId="{00000000-0000-0000-0000-000000000000}"/>
          </ac:spMkLst>
        </pc:spChg>
        <pc:picChg chg="add mod">
          <ac:chgData name="Mark Crozier" userId="e69b8e28-1070-49ed-b2e0-ca14c9b31cde" providerId="ADAL" clId="{6C57434D-149C-440E-8FAB-B657F29F872F}" dt="2026-05-14T14:15:05.410" v="750" actId="14100"/>
          <ac:picMkLst>
            <pc:docMk/>
            <pc:sldMk cId="0" sldId="265"/>
            <ac:picMk id="3" creationId="{23EE617D-2330-E9A1-08FF-2ED8ED0683F6}"/>
          </ac:picMkLst>
        </pc:picChg>
        <pc:picChg chg="add mod">
          <ac:chgData name="Mark Crozier" userId="e69b8e28-1070-49ed-b2e0-ca14c9b31cde" providerId="ADAL" clId="{6C57434D-149C-440E-8FAB-B657F29F872F}" dt="2026-04-29T09:32:31.112" v="166" actId="1076"/>
          <ac:picMkLst>
            <pc:docMk/>
            <pc:sldMk cId="0" sldId="265"/>
            <ac:picMk id="10" creationId="{861103CF-1AC8-0382-9A4B-792E432D42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73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0" y="1943100"/>
            <a:ext cx="6858000" cy="13226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600" dirty="0"/>
          </a:p>
        </p:txBody>
      </p:sp>
      <p:sp>
        <p:nvSpPr>
          <p:cNvPr id="6" name="Text 3"/>
          <p:cNvSpPr/>
          <p:nvPr/>
        </p:nvSpPr>
        <p:spPr>
          <a:xfrm>
            <a:off x="542108" y="2571750"/>
            <a:ext cx="6315891" cy="5372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8DC21F"/>
                </a:solidFill>
              </a:rPr>
              <a:t>SMARTER ENERGY PROCUREMENT FOR YOUR BUSINESS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717075" y="3990704"/>
            <a:ext cx="3272246" cy="6139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 </a:t>
            </a:r>
            <a:endParaRPr lang="en-US" sz="1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C7183A-7BAE-13D1-BA1B-7377DA2CB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5" y="1578974"/>
            <a:ext cx="5008522" cy="916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3F67FD-1696-4652-51DD-684995B77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087" y="3331352"/>
            <a:ext cx="2229942" cy="5821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DF6508-F71C-44A7-A89C-D497284405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370" y="3331353"/>
            <a:ext cx="2229942" cy="5821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CASE STUDY 01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Multi-Site Charity — Combined Gas &amp; Electricity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0292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South Wales-based community training charity with 7 electric and 5 gas supply points. Facing renewal quotes from incumbent supplier substantially above prior-period rates, with limited visibility on what proportion was genuine commodity cost versus supplier risk premium.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9204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496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Approach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9204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Joined the FEC framework with progressive forward hedging across multiple delivery seasons. Gas onboarded April 2025 for a 4-year term; electricity onboarded across two CSDs in 2025 and 2026 to align with existing contract expiries.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0292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584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Outcome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Combined annualised saving of approximately £37,700 against the like-for-like fixed renewal alternatives. Across the full contract life, this represents an aggregate saving of more than £116,000 versus the next-best fixed offer.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5488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89204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39496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Why It Worked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9204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Charity status unlocked CCL exclusion and reduced VAT on qualifying meters. Combined with the consortium’s transparent commodity pass-through, the member gets actual market pricing plus regulatory exemptions — a structural advantage a fixed contract cannot match.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10</a:t>
            </a:r>
            <a:endParaRPr lang="en-US" sz="9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1AFF41-7878-B51E-5AD5-C0140DD0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4773168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CASE STUDY 02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Multi-Site Franchise Operator — Electricity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0292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Northern UK food service franchise operator with 9 individually-metered sites and an annual consumption profile of approximately 380,000 kWh. Faced with a fixed-rate renewal quote that reflected supplier risk premium at peak market levels and offered no transparency on the commodity component.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9204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496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Approach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9204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Joined FEC in late 2024 with a 16-month initial framework starting October 2024. The trading desk progressively hedged forward across multiple buying windows, with non-commodity costs passed through transparently each month at the actual regulated rate.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0292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584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The Outcome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Across the 16-month period, the member captured an effective all-in rate that delivered approximately £17,200 in savings against the like-for-like fixed alternative — an 11.9% reduction versus the renewal quote.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5488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89204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39496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Why It Worked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9204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The franchise model has consistent consumption patterns ideally suited to forward hedging. Pooling 9 sites into the consortium gave access to wholesale pricing that would not have been available on individual site contracts — and the transparency of the cost breakdown allowed the operator to validate every line.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11</a:t>
            </a:r>
            <a:endParaRPr lang="en-US" sz="9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1AFF41-7878-B51E-5AD5-C0140DD0C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4773168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4F8A">
              <a:alpha val="40000"/>
            </a:srgbClr>
          </a:solidFill>
          <a:ln w="12700">
            <a:solidFill>
              <a:srgbClr val="1B4F8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57200" y="2263140"/>
            <a:ext cx="82296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Reacting to the Market.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2782388"/>
            <a:ext cx="8229600" cy="3722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8DC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Working With It.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457200" y="32918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E9BAA"/>
                </a:solidFill>
              </a:rPr>
              <a:t>Managed buying  •  Collective power  •  Full commodity pass-through  •  PPA access  •  Green credentials  •  AI-powered validation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57200" y="44805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E9BAA"/>
                </a:solidFill>
              </a:rPr>
              <a:t>FCT Energy Solutions  |  mark.crozier@fctenergysolutions.com</a:t>
            </a:r>
            <a:endParaRPr lang="en-US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1103CF-1AC8-0382-9A4B-792E432D4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643" y="342900"/>
            <a:ext cx="2124757" cy="16622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EE617D-2330-E9A1-08FF-2ED8ED068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643" y="3948250"/>
            <a:ext cx="212475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CONTEXT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Market Has Changed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4114800" cy="1554480"/>
          </a:xfrm>
          <a:prstGeom prst="rect">
            <a:avLst/>
          </a:prstGeom>
          <a:solidFill>
            <a:srgbClr val="1B4F8A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DC21F"/>
                </a:solidFill>
              </a:rPr>
              <a:t>⚡  Energy Crisis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82880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Costs spiralled to 2-6x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normal levels overnight.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Businesses locked into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fixed deals had no escape.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754880" y="1371600"/>
            <a:ext cx="4114800" cy="1554480"/>
          </a:xfrm>
          <a:prstGeom prst="rect">
            <a:avLst/>
          </a:prstGeom>
          <a:solidFill>
            <a:srgbClr val="1B4F8A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892040" y="14630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DC21F"/>
                </a:solidFill>
              </a:rPr>
              <a:t>🌍  Geopolitical Risk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892040" y="182880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Strait of Hormuz closure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restricts LNG supply.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Conflict creates short-term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volatility in global markets.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" y="3108960"/>
            <a:ext cx="4114800" cy="1554480"/>
          </a:xfrm>
          <a:prstGeom prst="rect">
            <a:avLst/>
          </a:prstGeom>
          <a:solidFill>
            <a:srgbClr val="1B4F8A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02920" y="32004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DC21F"/>
                </a:solidFill>
              </a:rPr>
              <a:t>🔗  LNG Dependency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" y="356616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UK &amp; Europe less reliant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on piped gas. Prices driven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by geopolitics, not just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UK supply &amp; demand.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54880" y="3108960"/>
            <a:ext cx="4114800" cy="1554480"/>
          </a:xfrm>
          <a:prstGeom prst="rect">
            <a:avLst/>
          </a:prstGeom>
          <a:solidFill>
            <a:srgbClr val="1B4F8A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4892040" y="32004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DC21F"/>
                </a:solidFill>
              </a:rPr>
              <a:t>❓  The Key Question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892040" y="3566160"/>
            <a:ext cx="3840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Why lock in your entire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consumption at a single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price on a single day?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That's not strategy — it's a gamble.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2</a:t>
            </a:r>
            <a:endParaRPr lang="en-US" sz="9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F9597A-2899-0D2F-C440-7D3C65E1A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4794069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OVERVIEW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1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Flexible Energy Consortium?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50292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4F8A"/>
                </a:solidFill>
              </a:rPr>
              <a:t>A Strategic Purchasing Framework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4663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</a:rPr>
              <a:t>The FEC brings organisations together under a collective, flexible buying structure — not just another flexible product.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</a:rPr>
              <a:t>We help businesses move away from reactive buying towards a planned, data-led approach where energy is purchased in stages, aligned with market conditions, risk appetite, and budget objectives.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669280" y="1325880"/>
            <a:ext cx="3108960" cy="713232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5669280" y="1325880"/>
            <a:ext cx="3108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Collective Power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669280" y="2176272"/>
            <a:ext cx="3108960" cy="713232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5669280" y="2176272"/>
            <a:ext cx="3108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Active Strategy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669280" y="3026664"/>
            <a:ext cx="3108960" cy="713232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5669280" y="3026664"/>
            <a:ext cx="3108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Full Transparency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669280" y="3877056"/>
            <a:ext cx="3108960" cy="713232"/>
          </a:xfrm>
          <a:prstGeom prst="rect">
            <a:avLst/>
          </a:prstGeom>
          <a:solidFill>
            <a:srgbClr val="CC4400"/>
          </a:solidFill>
          <a:ln w="12700">
            <a:solidFill>
              <a:srgbClr val="CC44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5669280" y="3877056"/>
            <a:ext cx="3108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Technology-Led</a:t>
            </a:r>
            <a:endParaRPr lang="en-US" sz="1400" dirty="0"/>
          </a:p>
        </p:txBody>
      </p:sp>
      <p:pic>
        <p:nvPicPr>
          <p:cNvPr id="16" name="Image 0" descr="/home/claude/fec_alon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4663440"/>
            <a:ext cx="1280160" cy="36576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228600" y="4617720"/>
            <a:ext cx="1417320" cy="457200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5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3</a:t>
            </a:r>
            <a:endParaRPr lang="en-US" sz="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B58BDFD-8CE0-D06C-7AEF-B3B694A56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4702629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KEY DIFFERENTIATOR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Control. Fully Cash Out.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DC21F"/>
                </a:solidFill>
              </a:rPr>
              <a:t>We are in full control of how, when and how much energy we buy and sell — on a fully cash-out basis. This means a full pass-through model including the commodity itself.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65760" y="1856232"/>
            <a:ext cx="54864" cy="475488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594360" y="187452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DC21F"/>
                </a:solidFill>
              </a:rPr>
              <a:t>No Hidden Margin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10312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You pay the actual market price we purchased at — nothing inflated, nothing bundled away.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450592"/>
            <a:ext cx="54864" cy="475488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94360" y="246888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DC21F"/>
                </a:solidFill>
              </a:rPr>
              <a:t>Commodity Pass-Through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4360" y="269748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The commodity cost is passed directly to you at the price we traded. We don't mark it up.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3044952"/>
            <a:ext cx="54864" cy="475488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594360" y="306324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DC21F"/>
                </a:solidFill>
              </a:rPr>
              <a:t>You Benefit Directly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94360" y="329184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Every good buying decision we make flows straight to your bottom line, not ours.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65760" y="3639312"/>
            <a:ext cx="54864" cy="475488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94360" y="365760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DC21F"/>
                </a:solidFill>
              </a:rPr>
              <a:t>Trigger-Based Locking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" y="388620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When we hit a price target, we lock that block in for you — the saving is yours.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65760" y="4233672"/>
            <a:ext cx="54864" cy="475488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DC21F"/>
                </a:solidFill>
              </a:rPr>
              <a:t>Total Transparency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4480560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What we trade is what you pay. Simple, verifiable, and contractually clear.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4</a:t>
            </a:r>
            <a:endParaRPr lang="en-US" sz="9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8FE3750-F878-57E9-1BEF-66883F170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1" y="4800600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BUYING FRAMEWORK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1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Buy — The Framework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E9BAA"/>
                </a:solidFill>
              </a:rPr>
              <a:t>We buy across multiple time horizons — never committing your entire consumption at one moment in time.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2905289"/>
            <a:ext cx="1920240" cy="1325880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65760" y="3121425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SEASONAL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39634" y="3268981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Winter: 1 Oct – 31 Mar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Summer: 1 Apr – 30 Sep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397034" y="2899955"/>
            <a:ext cx="1920240" cy="1325880"/>
          </a:xfrm>
          <a:prstGeom prst="rect">
            <a:avLst/>
          </a:prstGeom>
          <a:solidFill>
            <a:srgbClr val="1B4F8A"/>
          </a:solidFill>
          <a:ln w="12700">
            <a:solidFill>
              <a:srgbClr val="1B4F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2423160" y="3108961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QUARTERLY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370908" y="3268981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Structured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3-month blocks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63440" y="2919549"/>
            <a:ext cx="1920240" cy="1325880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663440" y="3159905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MONTHLY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63440" y="3268981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Month-by-month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alignment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766560" y="2905833"/>
            <a:ext cx="1920240" cy="132588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6858000" y="3197787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DAY-AHEAD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0" y="3278777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Real-time market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reflective rates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1600200"/>
            <a:ext cx="841248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548640" y="169164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4F8A"/>
                </a:solidFill>
              </a:rPr>
              <a:t>💡  Day-Ahead Advantage Right Now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22402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</a:rPr>
              <a:t>Customers potentially facing 15p/kWh* on a fixed deal are currently seeing the commodity element as low as 7.5p/kWh** on the day-ahead — reflecting real UK supply &amp; demand, not market fear or speculation. </a:t>
            </a:r>
          </a:p>
          <a:p>
            <a:pPr marL="0" indent="0">
              <a:buNone/>
            </a:pPr>
            <a:endParaRPr lang="en-US" sz="1100" dirty="0">
              <a:solidFill>
                <a:srgbClr val="1A2B3C"/>
              </a:solidFill>
            </a:endParaRPr>
          </a:p>
          <a:p>
            <a:pPr marL="0" indent="0">
              <a:buNone/>
            </a:pPr>
            <a:endParaRPr lang="en-US" sz="1100" dirty="0"/>
          </a:p>
        </p:txBody>
      </p:sp>
      <p:pic>
        <p:nvPicPr>
          <p:cNvPr id="21" name="Image 0" descr="/home/claude/fec_alon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4663440"/>
            <a:ext cx="1280160" cy="365760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228600" y="4617720"/>
            <a:ext cx="1417320" cy="457200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0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5</a:t>
            </a:r>
            <a:endParaRPr lang="en-US" sz="9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D2738D-8FE5-249C-B043-73922137EEF6}"/>
              </a:ext>
            </a:extLst>
          </p:cNvPr>
          <p:cNvSpPr txBox="1"/>
          <p:nvPr/>
        </p:nvSpPr>
        <p:spPr>
          <a:xfrm>
            <a:off x="1910443" y="4503208"/>
            <a:ext cx="5505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*This is based on the commodity price with a premium of risk and does not include non commodity costs, or any uplift for brokers etc.</a:t>
            </a:r>
          </a:p>
          <a:p>
            <a:r>
              <a:rPr lang="en-GB" sz="800" dirty="0"/>
              <a:t>** This is the true price we can buy at right now for the commodity, but doesn’t include the non-commodity or any management fees.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1347681-B6A8-63CA-B573-35F5A9DB8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4709160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RISK MANAGEMENT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Simple Flex — How We Manage Risk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0292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Hybrid Hedging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We don't leave you fully exposed to the market, and we don't lock everything in at one moment. A blend of fixed blocks and floating rates — managed strategically.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28016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92040" y="13898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4960" y="13898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Price &amp; Time Triggers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92040" y="182880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Pre-set price levels are monitored 24/7. When the market hits your target, we lock in a block automatically — no delays, no missed windows.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0292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584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Layered Hedging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We gradually secure your energy requirements over time, smoothing the effects of volatility rather than chasing the market reactively.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54880" y="3063240"/>
            <a:ext cx="411480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892040" y="317296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DC21F"/>
                </a:solidFill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394960" y="317296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Geopolitical Awareness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92040" y="36118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9BAA"/>
                </a:solidFill>
              </a:rPr>
              <a:t>Events like the Strait of Hormuz closure are factored into our trading strategy. We position ahead of news, not after it.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6</a:t>
            </a:r>
            <a:endParaRPr lang="en-US" sz="9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1AFF41-7878-B51E-5AD5-C0140DD0C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4773168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SUSTAINABILITY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1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Renewable Energy, PPAs &amp; Green Credentials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512064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F8A"/>
                </a:solidFill>
              </a:rPr>
              <a:t>Power Purchase Agreements (PPAs)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B3C"/>
                </a:solidFill>
              </a:rPr>
              <a:t>PPAs accessible directly within the FEC basket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B3C"/>
                </a:solidFill>
              </a:rPr>
              <a:t>Renewable energy sourced straight from generators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B3C"/>
                </a:solidFill>
              </a:rPr>
              <a:t>Competitive pricing outside the standard supplier route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B3C"/>
                </a:solidFill>
              </a:rPr>
              <a:t>Align procurement with your sustainability objectives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2B3C"/>
                </a:solidFill>
              </a:rPr>
              <a:t>Longer-term price certainty on your green energy element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669280" y="1280160"/>
            <a:ext cx="3108960" cy="16002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5669280" y="13716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REGO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669280" y="182880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Renewable Energy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Guarantee of Origin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669280" y="22585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Confirms your electricity is matched by certified renewable generation in the UK.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669280" y="3108960"/>
            <a:ext cx="3108960" cy="1600200"/>
          </a:xfrm>
          <a:prstGeom prst="rect">
            <a:avLst/>
          </a:prstGeom>
          <a:solidFill>
            <a:srgbClr val="2196C4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5669280" y="32004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RGGO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669280" y="365760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Renewable Gas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Guarantee of Origin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669280" y="4087368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</a:rPr>
              <a:t>Equivalent green credentials for your gas consumption.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669280" y="4709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8E9BAA"/>
                </a:solidFill>
              </a:rPr>
              <a:t>Added as and when required — no upfront commitment needed.</a:t>
            </a:r>
            <a:endParaRPr lang="en-US" sz="900" dirty="0"/>
          </a:p>
        </p:txBody>
      </p:sp>
      <p:pic>
        <p:nvPicPr>
          <p:cNvPr id="17" name="Image 0" descr="/home/claude/fec_alon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4663440"/>
            <a:ext cx="1280160" cy="365760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228600" y="4617720"/>
            <a:ext cx="1417320" cy="457200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6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7</a:t>
            </a:r>
            <a:endParaRPr lang="en-US" sz="9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D91941B-E14C-A96D-11C4-F60D66CB0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4709160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F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ELIGIBILITY &amp; TECH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It's For &amp; What You Get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4114800" cy="3566160"/>
          </a:xfrm>
          <a:prstGeom prst="rect">
            <a:avLst/>
          </a:prstGeom>
          <a:solidFill>
            <a:srgbClr val="1B4F8A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Entry Thresholds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DC21F"/>
                </a:solidFill>
              </a:rPr>
              <a:t>ELECTRICITY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21945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175,000 kWh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48640" y="27889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DC21F"/>
                </a:solidFill>
              </a:rPr>
              <a:t>GAS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48640" y="306324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300,000 kWh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365760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E9BAA"/>
                </a:solidFill>
              </a:rPr>
              <a:t>Basket structure for smaller users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8E9BAA"/>
                </a:solidFill>
              </a:rPr>
              <a:t>Bespoke arrangements for larger multi-site operations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54880" y="1280160"/>
            <a:ext cx="192024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4754880" y="13716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DC21F"/>
                </a:solidFill>
              </a:rPr>
              <a:t>77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54880" y="18288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Invoice Validation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Checkpoints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754880" y="230428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Levies, network charges &amp;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pass-through costs checked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858000" y="1280160"/>
            <a:ext cx="192024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858000" y="13716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DC21F"/>
                </a:solidFill>
              </a:rPr>
              <a:t>AI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858000" y="182880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Consumption Tracking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&amp; Bill Validation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858000" y="230428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AI-driven accuracy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across your estate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754880" y="3063240"/>
            <a:ext cx="192024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4754880" y="31546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DC21F"/>
                </a:solidFill>
              </a:rPr>
              <a:t>🌱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754880" y="36118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Decarbonisation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Pathways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754880" y="408736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Renewable tech &amp; net zero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support built in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6858000" y="3063240"/>
            <a:ext cx="1920240" cy="1600200"/>
          </a:xfrm>
          <a:prstGeom prst="rect">
            <a:avLst/>
          </a:prstGeom>
          <a:solidFill>
            <a:srgbClr val="122040"/>
          </a:solidFill>
          <a:ln w="12700">
            <a:solidFill>
              <a:srgbClr val="2196C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6858000" y="31546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8DC21F"/>
                </a:solidFill>
              </a:rPr>
              <a:t>📊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6858000" y="36118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Carbon Reporting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858000" y="408736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ESG &amp; regulatory</a:t>
            </a:r>
            <a:endParaRPr lang="en-US" sz="850" dirty="0"/>
          </a:p>
          <a:p>
            <a:pPr marL="0" indent="0" algn="ctr">
              <a:buNone/>
            </a:pPr>
            <a:r>
              <a:rPr lang="en-US" sz="850" dirty="0">
                <a:solidFill>
                  <a:srgbClr val="8E9BAA"/>
                </a:solidFill>
              </a:rPr>
              <a:t>compliance ready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8</a:t>
            </a:r>
            <a:endParaRPr lang="en-US" sz="9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D14AE41-0F96-5C1D-F054-840A1FCB0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4759452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6032"/>
            <a:ext cx="1463040" cy="228600"/>
          </a:xfrm>
          <a:prstGeom prst="rect">
            <a:avLst/>
          </a:prstGeom>
          <a:solidFill>
            <a:srgbClr val="8DC21F"/>
          </a:solidFill>
          <a:ln w="12700">
            <a:solidFill>
              <a:srgbClr val="8DC2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24688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</a:rPr>
              <a:t>COMPARISON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1F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 vs Standard Flex Products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2926080" cy="347472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365760" y="1234440"/>
            <a:ext cx="2926080" cy="3474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Feature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91840" y="1234440"/>
            <a:ext cx="2560320" cy="347472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291840" y="1234440"/>
            <a:ext cx="2560320" cy="3474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Standard Flex (Market)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852160" y="1234440"/>
            <a:ext cx="2926080" cy="347472"/>
          </a:xfrm>
          <a:prstGeom prst="rect">
            <a:avLst/>
          </a:prstGeom>
          <a:solidFill>
            <a:srgbClr val="1B4F8A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5852160" y="1234440"/>
            <a:ext cx="2926080" cy="3474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FEC by FCT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1581912"/>
            <a:ext cx="29260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38912" y="158191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Collective buying power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91840" y="1581912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364992" y="158191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Individual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852160" y="1581912"/>
            <a:ext cx="2926080" cy="402336"/>
          </a:xfrm>
          <a:prstGeom prst="rect">
            <a:avLst/>
          </a:prstGeom>
          <a:solidFill>
            <a:srgbClr val="EDF5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925312" y="158191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Consortium-wide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65760" y="1993392"/>
            <a:ext cx="292608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38912" y="199339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Commodity pass-through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291840" y="1993392"/>
            <a:ext cx="256032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3364992" y="199339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Often bundled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852160" y="1993392"/>
            <a:ext cx="2926080" cy="402336"/>
          </a:xfrm>
          <a:prstGeom prst="rect">
            <a:avLst/>
          </a:prstGeom>
          <a:solidFill>
            <a:srgbClr val="D8EC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5925312" y="199339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Full cash-out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65760" y="2404872"/>
            <a:ext cx="29260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438912" y="240487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Buying horizons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291840" y="2404872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3364992" y="240487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Limited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852160" y="2404872"/>
            <a:ext cx="2926080" cy="402336"/>
          </a:xfrm>
          <a:prstGeom prst="rect">
            <a:avLst/>
          </a:prstGeom>
          <a:solidFill>
            <a:srgbClr val="EDF5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5925312" y="240487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Seasonal/Quarterly/Monthly/Day-Ahead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65760" y="2816352"/>
            <a:ext cx="292608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438912" y="281635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Hedging strategy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91840" y="2816352"/>
            <a:ext cx="256032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3364992" y="281635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Basic basket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852160" y="2816352"/>
            <a:ext cx="2926080" cy="402336"/>
          </a:xfrm>
          <a:prstGeom prst="rect">
            <a:avLst/>
          </a:prstGeom>
          <a:solidFill>
            <a:srgbClr val="D8EC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5925312" y="281635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Hybrid + layered + triggers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365760" y="3227832"/>
            <a:ext cx="29260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438912" y="322783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PPA access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291840" y="3227832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3364992" y="322783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Rarely available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852160" y="3227832"/>
            <a:ext cx="2926080" cy="402336"/>
          </a:xfrm>
          <a:prstGeom prst="rect">
            <a:avLst/>
          </a:prstGeom>
          <a:solidFill>
            <a:srgbClr val="EDF5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5925312" y="322783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Within the basket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365760" y="3639312"/>
            <a:ext cx="292608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438912" y="363931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REGO / RGGO certs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3291840" y="3639312"/>
            <a:ext cx="256032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/>
          <p:nvPr/>
        </p:nvSpPr>
        <p:spPr>
          <a:xfrm>
            <a:off x="3364992" y="363931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Separate process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5852160" y="3639312"/>
            <a:ext cx="2926080" cy="402336"/>
          </a:xfrm>
          <a:prstGeom prst="rect">
            <a:avLst/>
          </a:prstGeom>
          <a:solidFill>
            <a:srgbClr val="D8EC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5925312" y="363931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Added on demand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365760" y="4050792"/>
            <a:ext cx="292608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48" name="Text 46"/>
          <p:cNvSpPr/>
          <p:nvPr/>
        </p:nvSpPr>
        <p:spPr>
          <a:xfrm>
            <a:off x="438912" y="405079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Invoice validation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3291840" y="4050792"/>
            <a:ext cx="25603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Text 48"/>
          <p:cNvSpPr/>
          <p:nvPr/>
        </p:nvSpPr>
        <p:spPr>
          <a:xfrm>
            <a:off x="3364992" y="405079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Standard billing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5852160" y="4050792"/>
            <a:ext cx="2926080" cy="402336"/>
          </a:xfrm>
          <a:prstGeom prst="rect">
            <a:avLst/>
          </a:prstGeom>
          <a:solidFill>
            <a:srgbClr val="EDF5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50"/>
          <p:cNvSpPr/>
          <p:nvPr/>
        </p:nvSpPr>
        <p:spPr>
          <a:xfrm>
            <a:off x="5925312" y="405079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77 checkpoint AI platform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365760" y="4462272"/>
            <a:ext cx="292608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 dirty="0">
              <a:highlight>
                <a:srgbClr val="000000"/>
              </a:highlight>
            </a:endParaRPr>
          </a:p>
        </p:txBody>
      </p:sp>
      <p:sp>
        <p:nvSpPr>
          <p:cNvPr id="54" name="Text 52"/>
          <p:cNvSpPr/>
          <p:nvPr/>
        </p:nvSpPr>
        <p:spPr>
          <a:xfrm>
            <a:off x="438912" y="446227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Carbon reporting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3291840" y="4462272"/>
            <a:ext cx="2560320" cy="402336"/>
          </a:xfrm>
          <a:prstGeom prst="rect">
            <a:avLst/>
          </a:prstGeom>
          <a:solidFill>
            <a:srgbClr val="EEF3FA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54"/>
          <p:cNvSpPr/>
          <p:nvPr/>
        </p:nvSpPr>
        <p:spPr>
          <a:xfrm>
            <a:off x="3364992" y="446227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3C"/>
                </a:solidFill>
              </a:rPr>
              <a:t>✗  Not included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5852160" y="4462272"/>
            <a:ext cx="2926080" cy="402336"/>
          </a:xfrm>
          <a:prstGeom prst="rect">
            <a:avLst/>
          </a:prstGeom>
          <a:solidFill>
            <a:srgbClr val="D8ECFF"/>
          </a:solidFill>
          <a:ln w="12700">
            <a:solidFill>
              <a:srgbClr val="D0D8E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56"/>
          <p:cNvSpPr/>
          <p:nvPr/>
        </p:nvSpPr>
        <p:spPr>
          <a:xfrm>
            <a:off x="5925312" y="4462272"/>
            <a:ext cx="28346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4F8A"/>
                </a:solidFill>
              </a:rPr>
              <a:t>✔  Built in</a:t>
            </a:r>
            <a:endParaRPr lang="en-US" sz="950" dirty="0"/>
          </a:p>
        </p:txBody>
      </p:sp>
      <p:pic>
        <p:nvPicPr>
          <p:cNvPr id="59" name="Image 0" descr="/home/claude/fec_alon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4663440"/>
            <a:ext cx="1280160" cy="365760"/>
          </a:xfrm>
          <a:prstGeom prst="rect">
            <a:avLst/>
          </a:prstGeom>
        </p:spPr>
      </p:pic>
      <p:sp>
        <p:nvSpPr>
          <p:cNvPr id="60" name="Shape 57"/>
          <p:cNvSpPr/>
          <p:nvPr/>
        </p:nvSpPr>
        <p:spPr>
          <a:xfrm>
            <a:off x="228600" y="4617720"/>
            <a:ext cx="1417320" cy="457200"/>
          </a:xfrm>
          <a:prstGeom prst="rect">
            <a:avLst/>
          </a:prstGeom>
          <a:solidFill>
            <a:srgbClr val="0A1F44"/>
          </a:solidFill>
          <a:ln w="12700">
            <a:solidFill>
              <a:srgbClr val="0A1F4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2" name="Text 58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E9BAA"/>
                </a:solidFill>
              </a:rPr>
              <a:t>9</a:t>
            </a:r>
            <a:endParaRPr lang="en-US" sz="900" dirty="0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0A4B1EFD-5095-3C3D-CBDE-9687F0A0F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736592"/>
            <a:ext cx="1371600" cy="2743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1277</Words>
  <Application>Microsoft Office PowerPoint</Application>
  <PresentationFormat>On-screen Show (16:9)</PresentationFormat>
  <Paragraphs>206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Flexible Energy Consortium – FEC Presentation</dc:title>
  <dc:subject>PptxGenJS Presentation</dc:subject>
  <dc:creator>PptxGenJS</dc:creator>
  <cp:lastModifiedBy>Mark Crozier</cp:lastModifiedBy>
  <cp:revision>1</cp:revision>
  <dcterms:created xsi:type="dcterms:W3CDTF">2026-04-29T08:51:14Z</dcterms:created>
  <dcterms:modified xsi:type="dcterms:W3CDTF">2026-05-22T08:17:12Z</dcterms:modified>
</cp:coreProperties>
</file>