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14"/>
  </p:notesMasterIdLst>
  <p:sldIdLst>
    <p:sldId id="256" r:id="rId2"/>
    <p:sldId id="295" r:id="rId3"/>
    <p:sldId id="385" r:id="rId4"/>
    <p:sldId id="260" r:id="rId5"/>
    <p:sldId id="261" r:id="rId6"/>
    <p:sldId id="278" r:id="rId7"/>
    <p:sldId id="279" r:id="rId8"/>
    <p:sldId id="266" r:id="rId9"/>
    <p:sldId id="384" r:id="rId10"/>
    <p:sldId id="383" r:id="rId11"/>
    <p:sldId id="270" r:id="rId12"/>
    <p:sldId id="294" r:id="rId13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  <a:srgbClr val="521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2643"/>
  </p:normalViewPr>
  <p:slideViewPr>
    <p:cSldViewPr snapToGrid="0">
      <p:cViewPr varScale="1">
        <p:scale>
          <a:sx n="96" d="100"/>
          <a:sy n="96" d="100"/>
        </p:scale>
        <p:origin x="17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44CFA-C652-8A46-B4B2-A6318FACEBA4}" type="datetimeFigureOut">
              <a:rPr lang="en-SE" smtClean="0"/>
              <a:t>2026-01-31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2D4F7-C7B9-564C-952E-A78B0F14763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3254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D4F7-C7B9-564C-952E-A78B0F14763E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4908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sv-SE" dirty="0" err="1"/>
              <a:t>Narrow</a:t>
            </a:r>
            <a:r>
              <a:rPr lang="sv-SE" dirty="0"/>
              <a:t>-band </a:t>
            </a:r>
            <a:r>
              <a:rPr lang="sv-SE" dirty="0" err="1"/>
              <a:t>imaging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190 </a:t>
            </a:r>
            <a:r>
              <a:rPr lang="sv-SE" dirty="0" err="1"/>
              <a:t>colonoscopes</a:t>
            </a:r>
            <a:r>
              <a:rPr lang="sv-SE" dirty="0"/>
              <a:t> is </a:t>
            </a:r>
            <a:r>
              <a:rPr lang="sv-SE" dirty="0" err="1"/>
              <a:t>superior</a:t>
            </a:r>
            <a:r>
              <a:rPr lang="sv-SE" dirty="0"/>
              <a:t> to </a:t>
            </a:r>
            <a:r>
              <a:rPr lang="sv-SE" dirty="0" err="1"/>
              <a:t>white-light</a:t>
            </a:r>
            <a:r>
              <a:rPr lang="sv-SE" dirty="0"/>
              <a:t> </a:t>
            </a:r>
            <a:r>
              <a:rPr lang="sv-SE" dirty="0" err="1"/>
              <a:t>colonoscopy</a:t>
            </a:r>
            <a:endParaRPr lang="sv-SE" dirty="0"/>
          </a:p>
          <a:p>
            <a:pPr marL="228600" indent="-228600">
              <a:buAutoNum type="arabicParenR"/>
            </a:pPr>
            <a:r>
              <a:rPr lang="sv-SE" dirty="0"/>
              <a:t>Distal attachment </a:t>
            </a:r>
            <a:r>
              <a:rPr lang="sv-SE" dirty="0" err="1"/>
              <a:t>use</a:t>
            </a:r>
            <a:r>
              <a:rPr lang="sv-SE" dirty="0"/>
              <a:t> for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performence</a:t>
            </a:r>
            <a:r>
              <a:rPr lang="sv-SE" dirty="0"/>
              <a:t> vs </a:t>
            </a:r>
            <a:r>
              <a:rPr lang="sv-SE" dirty="0" err="1"/>
              <a:t>low</a:t>
            </a:r>
            <a:r>
              <a:rPr lang="sv-SE" dirty="0"/>
              <a:t> </a:t>
            </a:r>
            <a:r>
              <a:rPr lang="sv-SE" dirty="0" err="1"/>
              <a:t>performance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3488E-9678-47C9-8A7F-D7E837FF3B67}" type="slidenum">
              <a:rPr lang="de-DE" altLang="sv-SE" smtClean="0"/>
              <a:pPr/>
              <a:t>9</a:t>
            </a:fld>
            <a:endParaRPr lang="de-DE" altLang="sv-SE"/>
          </a:p>
        </p:txBody>
      </p:sp>
    </p:spTree>
    <p:extLst>
      <p:ext uri="{BB962C8B-B14F-4D97-AF65-F5344CB8AC3E}">
        <p14:creationId xmlns:p14="http://schemas.microsoft.com/office/powerpoint/2010/main" val="184054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meta-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analysis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found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significant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impact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Hyoscine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on polyp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adenoma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detection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during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colonoscopy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2018</a:t>
            </a:r>
          </a:p>
          <a:p>
            <a:r>
              <a:rPr lang="sv-SE" dirty="0" err="1"/>
              <a:t>Focused</a:t>
            </a:r>
            <a:r>
              <a:rPr lang="sv-SE" dirty="0"/>
              <a:t> </a:t>
            </a:r>
            <a:r>
              <a:rPr lang="sv-SE" dirty="0" err="1"/>
              <a:t>educational</a:t>
            </a:r>
            <a:r>
              <a:rPr lang="sv-SE" dirty="0"/>
              <a:t> interventions </a:t>
            </a:r>
            <a:r>
              <a:rPr lang="sv-SE" dirty="0" err="1"/>
              <a:t>improve</a:t>
            </a:r>
            <a:r>
              <a:rPr lang="sv-SE" dirty="0"/>
              <a:t> ADR by 20 to 26 </a:t>
            </a:r>
            <a:r>
              <a:rPr lang="sv-SE" dirty="0" err="1"/>
              <a:t>percentage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3488E-9678-47C9-8A7F-D7E837FF3B67}" type="slidenum">
              <a:rPr lang="de-DE" altLang="sv-SE" smtClean="0"/>
              <a:pPr/>
              <a:t>10</a:t>
            </a:fld>
            <a:endParaRPr lang="de-DE" altLang="sv-SE"/>
          </a:p>
        </p:txBody>
      </p:sp>
    </p:spTree>
    <p:extLst>
      <p:ext uri="{BB962C8B-B14F-4D97-AF65-F5344CB8AC3E}">
        <p14:creationId xmlns:p14="http://schemas.microsoft.com/office/powerpoint/2010/main" val="339410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D4F7-C7B9-564C-952E-A78B0F14763E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1988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7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6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0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5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5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8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sX0" fmla="*/ 0 w 4480560"/>
              <a:gd name="csY0" fmla="*/ 0 h 27432"/>
              <a:gd name="csX1" fmla="*/ 595274 w 4480560"/>
              <a:gd name="csY1" fmla="*/ 0 h 27432"/>
              <a:gd name="csX2" fmla="*/ 1100938 w 4480560"/>
              <a:gd name="csY2" fmla="*/ 0 h 27432"/>
              <a:gd name="csX3" fmla="*/ 1651406 w 4480560"/>
              <a:gd name="csY3" fmla="*/ 0 h 27432"/>
              <a:gd name="csX4" fmla="*/ 2336292 w 4480560"/>
              <a:gd name="csY4" fmla="*/ 0 h 27432"/>
              <a:gd name="csX5" fmla="*/ 2931566 w 4480560"/>
              <a:gd name="csY5" fmla="*/ 0 h 27432"/>
              <a:gd name="csX6" fmla="*/ 3482035 w 4480560"/>
              <a:gd name="csY6" fmla="*/ 0 h 27432"/>
              <a:gd name="csX7" fmla="*/ 4480560 w 4480560"/>
              <a:gd name="csY7" fmla="*/ 0 h 27432"/>
              <a:gd name="csX8" fmla="*/ 4480560 w 4480560"/>
              <a:gd name="csY8" fmla="*/ 27432 h 27432"/>
              <a:gd name="csX9" fmla="*/ 3840480 w 4480560"/>
              <a:gd name="csY9" fmla="*/ 27432 h 27432"/>
              <a:gd name="csX10" fmla="*/ 3290011 w 4480560"/>
              <a:gd name="csY10" fmla="*/ 27432 h 27432"/>
              <a:gd name="csX11" fmla="*/ 2560320 w 4480560"/>
              <a:gd name="csY11" fmla="*/ 27432 h 27432"/>
              <a:gd name="csX12" fmla="*/ 1965046 w 4480560"/>
              <a:gd name="csY12" fmla="*/ 27432 h 27432"/>
              <a:gd name="csX13" fmla="*/ 1459382 w 4480560"/>
              <a:gd name="csY13" fmla="*/ 27432 h 27432"/>
              <a:gd name="csX14" fmla="*/ 774497 w 4480560"/>
              <a:gd name="csY14" fmla="*/ 27432 h 27432"/>
              <a:gd name="csX15" fmla="*/ 0 w 4480560"/>
              <a:gd name="csY15" fmla="*/ 27432 h 27432"/>
              <a:gd name="csX16" fmla="*/ 0 w 448056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9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sX0" fmla="*/ 0 w 4480560"/>
              <a:gd name="csY0" fmla="*/ 0 h 27432"/>
              <a:gd name="csX1" fmla="*/ 595274 w 4480560"/>
              <a:gd name="csY1" fmla="*/ 0 h 27432"/>
              <a:gd name="csX2" fmla="*/ 1100938 w 4480560"/>
              <a:gd name="csY2" fmla="*/ 0 h 27432"/>
              <a:gd name="csX3" fmla="*/ 1651406 w 4480560"/>
              <a:gd name="csY3" fmla="*/ 0 h 27432"/>
              <a:gd name="csX4" fmla="*/ 2336292 w 4480560"/>
              <a:gd name="csY4" fmla="*/ 0 h 27432"/>
              <a:gd name="csX5" fmla="*/ 2931566 w 4480560"/>
              <a:gd name="csY5" fmla="*/ 0 h 27432"/>
              <a:gd name="csX6" fmla="*/ 3482035 w 4480560"/>
              <a:gd name="csY6" fmla="*/ 0 h 27432"/>
              <a:gd name="csX7" fmla="*/ 4480560 w 4480560"/>
              <a:gd name="csY7" fmla="*/ 0 h 27432"/>
              <a:gd name="csX8" fmla="*/ 4480560 w 4480560"/>
              <a:gd name="csY8" fmla="*/ 27432 h 27432"/>
              <a:gd name="csX9" fmla="*/ 3840480 w 4480560"/>
              <a:gd name="csY9" fmla="*/ 27432 h 27432"/>
              <a:gd name="csX10" fmla="*/ 3290011 w 4480560"/>
              <a:gd name="csY10" fmla="*/ 27432 h 27432"/>
              <a:gd name="csX11" fmla="*/ 2560320 w 4480560"/>
              <a:gd name="csY11" fmla="*/ 27432 h 27432"/>
              <a:gd name="csX12" fmla="*/ 1965046 w 4480560"/>
              <a:gd name="csY12" fmla="*/ 27432 h 27432"/>
              <a:gd name="csX13" fmla="*/ 1459382 w 4480560"/>
              <a:gd name="csY13" fmla="*/ 27432 h 27432"/>
              <a:gd name="csX14" fmla="*/ 774497 w 4480560"/>
              <a:gd name="csY14" fmla="*/ 27432 h 27432"/>
              <a:gd name="csX15" fmla="*/ 0 w 4480560"/>
              <a:gd name="csY15" fmla="*/ 27432 h 27432"/>
              <a:gd name="csX16" fmla="*/ 0 w 448056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9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1/31/26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9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A67EA5D5-0024-FF25-C090-BE2F2D5514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09" r="-1" b="-1"/>
          <a:stretch>
            <a:fillRect/>
          </a:stretch>
        </p:blipFill>
        <p:spPr>
          <a:xfrm>
            <a:off x="0" y="10"/>
            <a:ext cx="12188930" cy="685799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C335B-5695-E71E-DFEF-532ED190B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8469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Withdrawal</a:t>
            </a:r>
            <a:r>
              <a:rPr lang="en-GB" sz="8000" dirty="0"/>
              <a:t> </a:t>
            </a:r>
            <a:r>
              <a:rPr lang="en-GB" sz="4400" dirty="0"/>
              <a:t>Technique and Reducing Adenoma Miss Rate</a:t>
            </a:r>
            <a:br>
              <a:rPr lang="en-GB" sz="4400" dirty="0"/>
            </a:br>
            <a:endParaRPr lang="en-SE" sz="4400" dirty="0">
              <a:latin typeface="Aptos" panose="020B0004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sX0" fmla="*/ 0 w 10515600"/>
              <a:gd name="csY0" fmla="*/ 902700 h 5416094"/>
              <a:gd name="csX1" fmla="*/ 902700 w 10515600"/>
              <a:gd name="csY1" fmla="*/ 0 h 5416094"/>
              <a:gd name="csX2" fmla="*/ 1746919 w 10515600"/>
              <a:gd name="csY2" fmla="*/ 0 h 5416094"/>
              <a:gd name="csX3" fmla="*/ 2329833 w 10515600"/>
              <a:gd name="csY3" fmla="*/ 0 h 5416094"/>
              <a:gd name="csX4" fmla="*/ 2825644 w 10515600"/>
              <a:gd name="csY4" fmla="*/ 0 h 5416094"/>
              <a:gd name="csX5" fmla="*/ 3582762 w 10515600"/>
              <a:gd name="csY5" fmla="*/ 0 h 5416094"/>
              <a:gd name="csX6" fmla="*/ 4165675 w 10515600"/>
              <a:gd name="csY6" fmla="*/ 0 h 5416094"/>
              <a:gd name="csX7" fmla="*/ 5009894 w 10515600"/>
              <a:gd name="csY7" fmla="*/ 0 h 5416094"/>
              <a:gd name="csX8" fmla="*/ 5505706 w 10515600"/>
              <a:gd name="csY8" fmla="*/ 0 h 5416094"/>
              <a:gd name="csX9" fmla="*/ 6349925 w 10515600"/>
              <a:gd name="csY9" fmla="*/ 0 h 5416094"/>
              <a:gd name="csX10" fmla="*/ 6758634 w 10515600"/>
              <a:gd name="csY10" fmla="*/ 0 h 5416094"/>
              <a:gd name="csX11" fmla="*/ 7428650 w 10515600"/>
              <a:gd name="csY11" fmla="*/ 0 h 5416094"/>
              <a:gd name="csX12" fmla="*/ 8098665 w 10515600"/>
              <a:gd name="csY12" fmla="*/ 0 h 5416094"/>
              <a:gd name="csX13" fmla="*/ 8681579 w 10515600"/>
              <a:gd name="csY13" fmla="*/ 0 h 5416094"/>
              <a:gd name="csX14" fmla="*/ 9612900 w 10515600"/>
              <a:gd name="csY14" fmla="*/ 0 h 5416094"/>
              <a:gd name="csX15" fmla="*/ 10515600 w 10515600"/>
              <a:gd name="csY15" fmla="*/ 902700 h 5416094"/>
              <a:gd name="csX16" fmla="*/ 10515600 w 10515600"/>
              <a:gd name="csY16" fmla="*/ 1504482 h 5416094"/>
              <a:gd name="csX17" fmla="*/ 10515600 w 10515600"/>
              <a:gd name="csY17" fmla="*/ 2178479 h 5416094"/>
              <a:gd name="csX18" fmla="*/ 10515600 w 10515600"/>
              <a:gd name="csY18" fmla="*/ 2780261 h 5416094"/>
              <a:gd name="csX19" fmla="*/ 10515600 w 10515600"/>
              <a:gd name="csY19" fmla="*/ 3273722 h 5416094"/>
              <a:gd name="csX20" fmla="*/ 10515600 w 10515600"/>
              <a:gd name="csY20" fmla="*/ 3803291 h 5416094"/>
              <a:gd name="csX21" fmla="*/ 10515600 w 10515600"/>
              <a:gd name="csY21" fmla="*/ 4513394 h 5416094"/>
              <a:gd name="csX22" fmla="*/ 9612900 w 10515600"/>
              <a:gd name="csY22" fmla="*/ 5416094 h 5416094"/>
              <a:gd name="csX23" fmla="*/ 9117089 w 10515600"/>
              <a:gd name="csY23" fmla="*/ 5416094 h 5416094"/>
              <a:gd name="csX24" fmla="*/ 8708379 w 10515600"/>
              <a:gd name="csY24" fmla="*/ 5416094 h 5416094"/>
              <a:gd name="csX25" fmla="*/ 8299670 w 10515600"/>
              <a:gd name="csY25" fmla="*/ 5416094 h 5416094"/>
              <a:gd name="csX26" fmla="*/ 7629654 w 10515600"/>
              <a:gd name="csY26" fmla="*/ 5416094 h 5416094"/>
              <a:gd name="csX27" fmla="*/ 7133843 w 10515600"/>
              <a:gd name="csY27" fmla="*/ 5416094 h 5416094"/>
              <a:gd name="csX28" fmla="*/ 6376726 w 10515600"/>
              <a:gd name="csY28" fmla="*/ 5416094 h 5416094"/>
              <a:gd name="csX29" fmla="*/ 5880914 w 10515600"/>
              <a:gd name="csY29" fmla="*/ 5416094 h 5416094"/>
              <a:gd name="csX30" fmla="*/ 5123797 w 10515600"/>
              <a:gd name="csY30" fmla="*/ 5416094 h 5416094"/>
              <a:gd name="csX31" fmla="*/ 4715088 w 10515600"/>
              <a:gd name="csY31" fmla="*/ 5416094 h 5416094"/>
              <a:gd name="csX32" fmla="*/ 3957970 w 10515600"/>
              <a:gd name="csY32" fmla="*/ 5416094 h 5416094"/>
              <a:gd name="csX33" fmla="*/ 3462159 w 10515600"/>
              <a:gd name="csY33" fmla="*/ 5416094 h 5416094"/>
              <a:gd name="csX34" fmla="*/ 3053449 w 10515600"/>
              <a:gd name="csY34" fmla="*/ 5416094 h 5416094"/>
              <a:gd name="csX35" fmla="*/ 2557638 w 10515600"/>
              <a:gd name="csY35" fmla="*/ 5416094 h 5416094"/>
              <a:gd name="csX36" fmla="*/ 1800521 w 10515600"/>
              <a:gd name="csY36" fmla="*/ 5416094 h 5416094"/>
              <a:gd name="csX37" fmla="*/ 902700 w 10515600"/>
              <a:gd name="csY37" fmla="*/ 5416094 h 5416094"/>
              <a:gd name="csX38" fmla="*/ 0 w 10515600"/>
              <a:gd name="csY38" fmla="*/ 4513394 h 5416094"/>
              <a:gd name="csX39" fmla="*/ 0 w 10515600"/>
              <a:gd name="csY39" fmla="*/ 3911612 h 5416094"/>
              <a:gd name="csX40" fmla="*/ 0 w 10515600"/>
              <a:gd name="csY40" fmla="*/ 3309829 h 5416094"/>
              <a:gd name="csX41" fmla="*/ 0 w 10515600"/>
              <a:gd name="csY41" fmla="*/ 2780261 h 5416094"/>
              <a:gd name="csX42" fmla="*/ 0 w 10515600"/>
              <a:gd name="csY42" fmla="*/ 2106265 h 5416094"/>
              <a:gd name="csX43" fmla="*/ 0 w 10515600"/>
              <a:gd name="csY43" fmla="*/ 1504482 h 5416094"/>
              <a:gd name="csX44" fmla="*/ 0 w 10515600"/>
              <a:gd name="csY44" fmla="*/ 902700 h 54160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FA1AA-C4EA-2FC0-0F9A-F0A4CB46C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250" y="969254"/>
            <a:ext cx="1578430" cy="1578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9910AAC-D35F-0B7D-65A1-A493CD8D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751"/>
            <a:ext cx="9144000" cy="1225550"/>
          </a:xfrm>
        </p:spPr>
        <p:txBody>
          <a:bodyPr>
            <a:normAutofit lnSpcReduction="10000"/>
          </a:bodyPr>
          <a:lstStyle/>
          <a:p>
            <a:pPr algn="ctr"/>
            <a:r>
              <a:rPr lang="sv-SE" sz="3200" dirty="0"/>
              <a:t>Morteza Shafazand</a:t>
            </a:r>
          </a:p>
          <a:p>
            <a:pPr algn="ctr"/>
            <a:r>
              <a:rPr lang="sv-SE" sz="3200" dirty="0"/>
              <a:t>Karolinska University Hospital/ Sweden</a:t>
            </a:r>
          </a:p>
          <a:p>
            <a:pPr algn="ctr"/>
            <a:endParaRPr lang="en-SE" sz="3200" dirty="0"/>
          </a:p>
        </p:txBody>
      </p:sp>
    </p:spTree>
    <p:extLst>
      <p:ext uri="{BB962C8B-B14F-4D97-AF65-F5344CB8AC3E}">
        <p14:creationId xmlns:p14="http://schemas.microsoft.com/office/powerpoint/2010/main" val="2564847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84C19A-4B41-9184-3762-17A3FE4B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Other interventions</a:t>
            </a:r>
            <a:endParaRPr lang="sv-SE" sz="3600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77D5AD-A845-757C-B1D1-B7D27012D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Structured endoscopist training</a:t>
            </a:r>
          </a:p>
          <a:p>
            <a:pPr lvl="1"/>
            <a:r>
              <a:rPr lang="en-GB" dirty="0"/>
              <a:t>Absolute increase of </a:t>
            </a:r>
            <a:r>
              <a:rPr lang="sv-SE" dirty="0"/>
              <a:t>ADR (20-26 %)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Buscopan</a:t>
            </a:r>
            <a:endParaRPr lang="sv-SE" dirty="0"/>
          </a:p>
          <a:p>
            <a:pPr lvl="1"/>
            <a:r>
              <a:rPr lang="en-GB" dirty="0"/>
              <a:t>Absolute increase of </a:t>
            </a:r>
            <a:r>
              <a:rPr lang="sv-SE" dirty="0"/>
              <a:t>ADR (0 %)</a:t>
            </a:r>
          </a:p>
          <a:p>
            <a:pPr marL="609585" lvl="1" indent="0">
              <a:buNone/>
            </a:pPr>
            <a:endParaRPr lang="sv-SE" dirty="0"/>
          </a:p>
          <a:p>
            <a:pPr indent="-380990"/>
            <a:r>
              <a:rPr lang="sv-SE" dirty="0" err="1"/>
              <a:t>Simethicon</a:t>
            </a:r>
            <a:r>
              <a:rPr lang="sv-SE" dirty="0"/>
              <a:t> ( 400-1200 mg )</a:t>
            </a:r>
          </a:p>
          <a:p>
            <a:pPr lvl="1"/>
            <a:r>
              <a:rPr lang="en-GB" dirty="0"/>
              <a:t>Absolute increase of </a:t>
            </a:r>
            <a:r>
              <a:rPr lang="sv-SE" dirty="0"/>
              <a:t>ADR (???)</a:t>
            </a:r>
          </a:p>
          <a:p>
            <a:pPr marL="76198" indent="0"/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Other</a:t>
            </a:r>
            <a:r>
              <a:rPr lang="sv-SE" dirty="0"/>
              <a:t> present </a:t>
            </a:r>
            <a:r>
              <a:rPr lang="sv-SE" dirty="0" err="1"/>
              <a:t>observers</a:t>
            </a:r>
            <a:r>
              <a:rPr lang="sv-SE" dirty="0"/>
              <a:t> / </a:t>
            </a:r>
            <a:r>
              <a:rPr lang="sv-SE" dirty="0" err="1"/>
              <a:t>assistant</a:t>
            </a:r>
            <a:endParaRPr lang="sv-SE" dirty="0"/>
          </a:p>
          <a:p>
            <a:pPr lvl="1"/>
            <a:r>
              <a:rPr lang="en-GB" dirty="0"/>
              <a:t>Absolute increase of </a:t>
            </a:r>
            <a:r>
              <a:rPr lang="sv-SE" dirty="0"/>
              <a:t>(19 %)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>
              <a:solidFill>
                <a:srgbClr val="08107B"/>
              </a:solidFill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752C31-E4C1-1DEE-EB81-0CA03012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41" y="6306133"/>
            <a:ext cx="6240860" cy="399956"/>
          </a:xfrm>
        </p:spPr>
        <p:txBody>
          <a:bodyPr/>
          <a:lstStyle/>
          <a:p>
            <a:pPr>
              <a:defRPr/>
            </a:pPr>
            <a:r>
              <a:rPr lang="sv-SE" sz="1333" dirty="0" err="1">
                <a:solidFill>
                  <a:srgbClr val="08107B"/>
                </a:solidFill>
              </a:rPr>
              <a:t>Aasma</a:t>
            </a:r>
            <a:r>
              <a:rPr lang="sv-SE" sz="1333" dirty="0">
                <a:solidFill>
                  <a:srgbClr val="08107B"/>
                </a:solidFill>
              </a:rPr>
              <a:t> </a:t>
            </a:r>
            <a:r>
              <a:rPr lang="sv-SE" sz="1333" dirty="0" err="1">
                <a:solidFill>
                  <a:srgbClr val="08107B"/>
                </a:solidFill>
              </a:rPr>
              <a:t>Shaukat</a:t>
            </a:r>
            <a:r>
              <a:rPr lang="sv-SE" sz="1333" dirty="0">
                <a:solidFill>
                  <a:srgbClr val="08107B"/>
                </a:solidFill>
              </a:rPr>
              <a:t>, MD, Interventions to </a:t>
            </a:r>
            <a:r>
              <a:rPr lang="sv-SE" sz="1333" dirty="0" err="1">
                <a:solidFill>
                  <a:srgbClr val="08107B"/>
                </a:solidFill>
              </a:rPr>
              <a:t>improve</a:t>
            </a:r>
            <a:r>
              <a:rPr lang="sv-SE" sz="1333" dirty="0">
                <a:solidFill>
                  <a:srgbClr val="08107B"/>
                </a:solidFill>
              </a:rPr>
              <a:t> ADRs for </a:t>
            </a:r>
            <a:r>
              <a:rPr lang="sv-SE" sz="1333" dirty="0" err="1">
                <a:solidFill>
                  <a:srgbClr val="08107B"/>
                </a:solidFill>
              </a:rPr>
              <a:t>colonoscopy</a:t>
            </a:r>
            <a:r>
              <a:rPr lang="sv-SE" sz="1333" dirty="0">
                <a:solidFill>
                  <a:srgbClr val="08107B"/>
                </a:solidFill>
              </a:rPr>
              <a:t>, GIE 2022</a:t>
            </a:r>
            <a:endParaRPr lang="sv-SE" altLang="sv-SE" sz="1333" dirty="0">
              <a:solidFill>
                <a:srgbClr val="08107B"/>
              </a:solidFill>
            </a:endParaRPr>
          </a:p>
          <a:p>
            <a:pPr>
              <a:defRPr/>
            </a:pPr>
            <a:endParaRPr lang="sv-SE" altLang="sv-SE" sz="133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3A650-543D-B41E-D03F-CA825BF7BF37}"/>
              </a:ext>
            </a:extLst>
          </p:cNvPr>
          <p:cNvSpPr txBox="1"/>
          <p:nvPr/>
        </p:nvSpPr>
        <p:spPr>
          <a:xfrm>
            <a:off x="6579704" y="55460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29208133-379F-6972-5457-81C638FFD045}"/>
              </a:ext>
            </a:extLst>
          </p:cNvPr>
          <p:cNvSpPr/>
          <p:nvPr/>
        </p:nvSpPr>
        <p:spPr>
          <a:xfrm rot="5400000">
            <a:off x="6857271" y="1504504"/>
            <a:ext cx="369330" cy="1468669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  <a:highlight>
                <a:srgbClr val="0000FF"/>
              </a:highlight>
            </a:endParaRPr>
          </a:p>
        </p:txBody>
      </p:sp>
      <p:pic>
        <p:nvPicPr>
          <p:cNvPr id="8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4E11EF0C-CE64-1828-DA7A-D67BE53F0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5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600" dirty="0" err="1"/>
              <a:t>Take</a:t>
            </a:r>
            <a:r>
              <a:rPr lang="sv-SE" sz="3600" dirty="0"/>
              <a:t> </a:t>
            </a:r>
            <a:r>
              <a:rPr lang="sv-SE" sz="3600" dirty="0" err="1"/>
              <a:t>home</a:t>
            </a:r>
            <a:r>
              <a:rPr lang="sv-SE" sz="3600" dirty="0"/>
              <a:t> </a:t>
            </a:r>
            <a:r>
              <a:rPr lang="sv-SE" sz="3600" dirty="0" err="1"/>
              <a:t>message</a:t>
            </a:r>
            <a:endParaRPr lang="sv-SE" sz="2800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bowel</a:t>
            </a:r>
            <a:r>
              <a:rPr lang="sv-SE" dirty="0"/>
              <a:t> prep.</a:t>
            </a:r>
            <a:endParaRPr lang="sv-SE" sz="1400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 </a:t>
            </a:r>
            <a:r>
              <a:rPr lang="en-GB" dirty="0"/>
              <a:t>High-quality colonoscopy technique (</a:t>
            </a:r>
            <a:r>
              <a:rPr lang="en-GB" sz="2400" dirty="0"/>
              <a:t>Structured endoscopist training)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WT not </a:t>
            </a:r>
            <a:r>
              <a:rPr lang="sv-SE" dirty="0" err="1"/>
              <a:t>shorter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6 min. 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Change focus from symptom to lesion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 err="1"/>
              <a:t>Using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new </a:t>
            </a:r>
            <a:r>
              <a:rPr lang="sv-SE" dirty="0" err="1"/>
              <a:t>technology</a:t>
            </a:r>
            <a:r>
              <a:rPr lang="sv-SE" dirty="0"/>
              <a:t>/</a:t>
            </a:r>
            <a:r>
              <a:rPr lang="sv-SE" dirty="0" err="1"/>
              <a:t>devices</a:t>
            </a:r>
            <a:r>
              <a:rPr lang="sv-SE" dirty="0"/>
              <a:t> (Distal CAP, AI)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sz="1200" dirty="0"/>
          </a:p>
          <a:p>
            <a:endParaRPr lang="sv-SE" sz="120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4936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AD1F158E-F1E8-3475-A352-0EBE08D5FB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t="27566" b="11857"/>
          <a:stretch>
            <a:fillRect/>
          </a:stretch>
        </p:blipFill>
        <p:spPr>
          <a:xfrm>
            <a:off x="838200" y="1929384"/>
            <a:ext cx="10515600" cy="4251960"/>
          </a:xfrm>
          <a:prstGeom prst="rect">
            <a:avLst/>
          </a:prstGeom>
          <a:noFill/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3D78E55-C28A-BE27-4370-DBD9775BA503}"/>
              </a:ext>
            </a:extLst>
          </p:cNvPr>
          <p:cNvSpPr txBox="1">
            <a:spLocks/>
          </p:cNvSpPr>
          <p:nvPr/>
        </p:nvSpPr>
        <p:spPr>
          <a:xfrm>
            <a:off x="1524000" y="1776620"/>
            <a:ext cx="9144000" cy="1225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E" sz="3200" dirty="0">
                <a:solidFill>
                  <a:schemeClr val="bg1"/>
                </a:solidFill>
                <a:latin typeface="+mj-lt"/>
              </a:rPr>
              <a:t>www.muscatendoscopyacademy.com</a:t>
            </a:r>
          </a:p>
          <a:p>
            <a:pPr algn="ctr"/>
            <a:endParaRPr lang="en-SE" sz="3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4C4811-36D4-855A-4BB4-61D22D92EF91}"/>
              </a:ext>
            </a:extLst>
          </p:cNvPr>
          <p:cNvSpPr txBox="1">
            <a:spLocks/>
          </p:cNvSpPr>
          <p:nvPr/>
        </p:nvSpPr>
        <p:spPr>
          <a:xfrm>
            <a:off x="1524000" y="173939"/>
            <a:ext cx="9144000" cy="1445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E" sz="3600" dirty="0">
                <a:solidFill>
                  <a:schemeClr val="bg1"/>
                </a:solidFill>
              </a:rPr>
              <a:t>Thank You for your attention</a:t>
            </a:r>
            <a:br>
              <a:rPr lang="en-SE" sz="3600" dirty="0">
                <a:solidFill>
                  <a:schemeClr val="bg1"/>
                </a:solidFill>
              </a:rPr>
            </a:br>
            <a:r>
              <a:rPr lang="en-SE" sz="3600" dirty="0">
                <a:solidFill>
                  <a:schemeClr val="bg1"/>
                </a:solidFill>
              </a:rPr>
              <a:t>Visit our online platform and learn more</a:t>
            </a:r>
          </a:p>
        </p:txBody>
      </p:sp>
      <p:pic>
        <p:nvPicPr>
          <p:cNvPr id="16" name="Picture 15" descr="A blue and black logo&#10;&#10;AI-generated content may be incorrect.">
            <a:extLst>
              <a:ext uri="{FF2B5EF4-FFF2-40B4-BE49-F238E27FC236}">
                <a16:creationId xmlns:a16="http://schemas.microsoft.com/office/drawing/2014/main" id="{3E1FC23F-63AE-2AE0-EC27-C1C843C25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01" b="6113"/>
          <a:stretch>
            <a:fillRect/>
          </a:stretch>
        </p:blipFill>
        <p:spPr>
          <a:xfrm>
            <a:off x="5427218" y="2491209"/>
            <a:ext cx="1337564" cy="143543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0090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Agenda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Is it </a:t>
            </a:r>
            <a:r>
              <a:rPr lang="en-GB" dirty="0"/>
              <a:t>important</a:t>
            </a:r>
            <a:r>
              <a:rPr lang="sv-SE" dirty="0"/>
              <a:t> to </a:t>
            </a:r>
            <a:r>
              <a:rPr lang="sv-SE" dirty="0" err="1"/>
              <a:t>detect</a:t>
            </a:r>
            <a:r>
              <a:rPr lang="sv-SE" dirty="0"/>
              <a:t> </a:t>
            </a:r>
            <a:r>
              <a:rPr lang="sv-SE" dirty="0" err="1"/>
              <a:t>adenomas</a:t>
            </a:r>
            <a:r>
              <a:rPr lang="sv-SE" dirty="0"/>
              <a:t>?</a:t>
            </a:r>
          </a:p>
          <a:p>
            <a:endParaRPr lang="sv-SE" dirty="0"/>
          </a:p>
          <a:p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enough</a:t>
            </a:r>
            <a:r>
              <a:rPr lang="sv-SE" dirty="0"/>
              <a:t> at </a:t>
            </a:r>
            <a:r>
              <a:rPr lang="sv-SE" dirty="0" err="1"/>
              <a:t>detection</a:t>
            </a:r>
            <a:r>
              <a:rPr lang="sv-SE" dirty="0"/>
              <a:t>?</a:t>
            </a:r>
          </a:p>
          <a:p>
            <a:endParaRPr lang="sv-SE" dirty="0"/>
          </a:p>
          <a:p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imoprove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detection</a:t>
            </a:r>
            <a:r>
              <a:rPr lang="sv-SE" dirty="0"/>
              <a:t> rate?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4AF44494-ED34-A9CA-8DB9-9CF1E6E80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8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-up of a graph&#10;&#10;AI-generated content may be incorrect.">
            <a:extLst>
              <a:ext uri="{FF2B5EF4-FFF2-40B4-BE49-F238E27FC236}">
                <a16:creationId xmlns:a16="http://schemas.microsoft.com/office/drawing/2014/main" id="{5AC49E04-6115-9C6A-2335-CB2DC66D0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1961"/>
            <a:ext cx="11699486" cy="6566039"/>
          </a:xfrm>
        </p:spPr>
      </p:pic>
    </p:spTree>
    <p:extLst>
      <p:ext uri="{BB962C8B-B14F-4D97-AF65-F5344CB8AC3E}">
        <p14:creationId xmlns:p14="http://schemas.microsoft.com/office/powerpoint/2010/main" val="315312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9A988-DA96-60F3-681B-F2A4821A1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DEC86F-7FCF-80B6-44F7-0A41B67C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73415"/>
            <a:ext cx="8229600" cy="1143000"/>
          </a:xfrm>
        </p:spPr>
        <p:txBody>
          <a:bodyPr>
            <a:noAutofit/>
          </a:bodyPr>
          <a:lstStyle/>
          <a:p>
            <a:r>
              <a:rPr lang="sv-SE" sz="3200" dirty="0" err="1"/>
              <a:t>Are</a:t>
            </a:r>
            <a:r>
              <a:rPr lang="sv-SE" sz="3200" dirty="0"/>
              <a:t> </a:t>
            </a:r>
            <a:r>
              <a:rPr lang="sv-SE" sz="3200" dirty="0" err="1"/>
              <a:t>we</a:t>
            </a:r>
            <a:r>
              <a:rPr lang="sv-SE" sz="3200" dirty="0"/>
              <a:t> </a:t>
            </a:r>
            <a:r>
              <a:rPr lang="sv-SE" sz="3200" dirty="0" err="1"/>
              <a:t>good</a:t>
            </a:r>
            <a:r>
              <a:rPr lang="sv-SE" sz="3200" dirty="0"/>
              <a:t> </a:t>
            </a:r>
            <a:r>
              <a:rPr lang="sv-SE" sz="3200" dirty="0" err="1"/>
              <a:t>enough</a:t>
            </a:r>
            <a:r>
              <a:rPr lang="sv-SE" sz="3200" dirty="0"/>
              <a:t> at </a:t>
            </a:r>
            <a:r>
              <a:rPr lang="sv-SE" sz="3200" dirty="0" err="1"/>
              <a:t>detec</a:t>
            </a:r>
            <a:r>
              <a:rPr lang="sv-SE" sz="3600" dirty="0" err="1"/>
              <a:t>tion</a:t>
            </a:r>
            <a:r>
              <a:rPr lang="sv-SE" sz="3600" dirty="0"/>
              <a:t>?</a:t>
            </a:r>
            <a:br>
              <a:rPr lang="sv-SE" sz="3600" dirty="0"/>
            </a:br>
            <a:endParaRPr lang="sv-SE" sz="36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B07DF4-7EAA-2057-F75A-E229BF788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 err="1"/>
              <a:t>Adenoma</a:t>
            </a:r>
            <a:r>
              <a:rPr lang="sv-SE" sz="2400" dirty="0"/>
              <a:t> Miss Rate (AMR) 22% </a:t>
            </a:r>
            <a:r>
              <a:rPr lang="sv-SE" sz="1400" dirty="0"/>
              <a:t>(van </a:t>
            </a:r>
            <a:r>
              <a:rPr lang="sv-SE" sz="1400" dirty="0" err="1"/>
              <a:t>Rijn</a:t>
            </a:r>
            <a:r>
              <a:rPr lang="sv-SE" sz="1400" dirty="0"/>
              <a:t> et al, 2006)</a:t>
            </a:r>
          </a:p>
          <a:p>
            <a:endParaRPr lang="sv-SE" dirty="0"/>
          </a:p>
          <a:p>
            <a:r>
              <a:rPr lang="sv-SE" sz="2400" dirty="0" err="1"/>
              <a:t>Advanced</a:t>
            </a:r>
            <a:r>
              <a:rPr lang="sv-SE" sz="2400" dirty="0"/>
              <a:t> </a:t>
            </a:r>
            <a:r>
              <a:rPr lang="sv-SE" sz="2400" dirty="0" err="1"/>
              <a:t>Adenoma</a:t>
            </a:r>
            <a:r>
              <a:rPr lang="sv-SE" sz="2400" dirty="0"/>
              <a:t> Miss Rate (AAMR) 11%</a:t>
            </a:r>
            <a:r>
              <a:rPr lang="sv-SE" dirty="0"/>
              <a:t> </a:t>
            </a:r>
            <a:r>
              <a:rPr lang="sv-SE" sz="1400" dirty="0"/>
              <a:t>(</a:t>
            </a:r>
            <a:r>
              <a:rPr lang="sv-SE" sz="1400" dirty="0" err="1"/>
              <a:t>Heresbach</a:t>
            </a:r>
            <a:r>
              <a:rPr lang="sv-SE" sz="1400" dirty="0"/>
              <a:t> et al. </a:t>
            </a:r>
            <a:r>
              <a:rPr lang="sv-SE" sz="1400" dirty="0" err="1"/>
              <a:t>Endoscopy</a:t>
            </a:r>
            <a:r>
              <a:rPr lang="sv-SE" sz="1400" dirty="0"/>
              <a:t> 2008)</a:t>
            </a:r>
          </a:p>
          <a:p>
            <a:endParaRPr lang="sv-SE" sz="1400" dirty="0"/>
          </a:p>
          <a:p>
            <a:endParaRPr lang="sv-SE" sz="1400" dirty="0"/>
          </a:p>
          <a:p>
            <a:r>
              <a:rPr lang="sv-SE" sz="2400" dirty="0"/>
              <a:t>Post </a:t>
            </a:r>
            <a:r>
              <a:rPr lang="sv-SE" sz="2400" dirty="0" err="1"/>
              <a:t>Colonoscopy</a:t>
            </a:r>
            <a:r>
              <a:rPr lang="sv-SE" sz="2400" dirty="0"/>
              <a:t> </a:t>
            </a:r>
            <a:r>
              <a:rPr lang="sv-SE" sz="2400" dirty="0" err="1"/>
              <a:t>Colorectal</a:t>
            </a:r>
            <a:r>
              <a:rPr lang="sv-SE" sz="2400" dirty="0"/>
              <a:t> cancer (PCCRC) in Sweden 8% </a:t>
            </a:r>
            <a:r>
              <a:rPr lang="sv-SE" sz="1400" dirty="0"/>
              <a:t>(</a:t>
            </a:r>
            <a:r>
              <a:rPr lang="sv-SE" sz="1400" dirty="0" err="1"/>
              <a:t>A.Forsberg</a:t>
            </a:r>
            <a:r>
              <a:rPr lang="sv-SE" sz="1400" dirty="0"/>
              <a:t> et al. 2017) </a:t>
            </a:r>
          </a:p>
          <a:p>
            <a:endParaRPr lang="sv-SE" sz="1400" dirty="0"/>
          </a:p>
          <a:p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pic>
        <p:nvPicPr>
          <p:cNvPr id="4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B33EAA16-621B-4849-B122-1713CBB34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2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779" y="236788"/>
            <a:ext cx="10515600" cy="1325563"/>
          </a:xfrm>
        </p:spPr>
        <p:txBody>
          <a:bodyPr>
            <a:normAutofit/>
          </a:bodyPr>
          <a:lstStyle/>
          <a:p>
            <a:r>
              <a:rPr lang="sv-SE" sz="3200" dirty="0" err="1"/>
              <a:t>Why</a:t>
            </a:r>
            <a:r>
              <a:rPr lang="sv-SE" sz="3200" dirty="0"/>
              <a:t> do </a:t>
            </a:r>
            <a:r>
              <a:rPr lang="sv-SE" sz="3200" dirty="0" err="1"/>
              <a:t>we</a:t>
            </a:r>
            <a:r>
              <a:rPr lang="sv-SE" sz="3200" dirty="0"/>
              <a:t> miss </a:t>
            </a:r>
            <a:r>
              <a:rPr lang="sv-SE" sz="3200" dirty="0" err="1"/>
              <a:t>adenomas</a:t>
            </a:r>
            <a:r>
              <a:rPr lang="sv-SE" sz="3200" dirty="0"/>
              <a:t>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Bad </a:t>
            </a:r>
            <a:r>
              <a:rPr lang="sv-SE" dirty="0" err="1"/>
              <a:t>bowel</a:t>
            </a:r>
            <a:r>
              <a:rPr lang="sv-SE" dirty="0"/>
              <a:t> preparation</a:t>
            </a:r>
          </a:p>
          <a:p>
            <a:r>
              <a:rPr lang="sv-SE" dirty="0"/>
              <a:t>Not </a:t>
            </a:r>
            <a:r>
              <a:rPr lang="sv-SE" dirty="0" err="1"/>
              <a:t>good</a:t>
            </a:r>
            <a:r>
              <a:rPr lang="sv-SE" dirty="0"/>
              <a:t> intubation </a:t>
            </a:r>
            <a:r>
              <a:rPr lang="sv-SE" dirty="0" err="1"/>
              <a:t>technique</a:t>
            </a:r>
            <a:r>
              <a:rPr lang="sv-SE" dirty="0"/>
              <a:t> </a:t>
            </a:r>
            <a:r>
              <a:rPr lang="sv-SE" sz="2000" dirty="0"/>
              <a:t>(CIT, </a:t>
            </a:r>
            <a:r>
              <a:rPr lang="sv-SE" sz="2000" dirty="0" err="1"/>
              <a:t>discomfort</a:t>
            </a:r>
            <a:r>
              <a:rPr lang="sv-SE" sz="2000" dirty="0"/>
              <a:t>)</a:t>
            </a:r>
            <a:endParaRPr lang="sv-SE" dirty="0"/>
          </a:p>
          <a:p>
            <a:r>
              <a:rPr lang="sv-SE" dirty="0"/>
              <a:t>Short </a:t>
            </a:r>
            <a:r>
              <a:rPr lang="sv-SE" dirty="0" err="1"/>
              <a:t>withdrawal</a:t>
            </a:r>
            <a:r>
              <a:rPr lang="sv-SE" dirty="0"/>
              <a:t> </a:t>
            </a:r>
            <a:r>
              <a:rPr lang="sv-SE" dirty="0" err="1"/>
              <a:t>time</a:t>
            </a:r>
            <a:endParaRPr lang="sv-SE" dirty="0"/>
          </a:p>
          <a:p>
            <a:r>
              <a:rPr lang="sv-SE" dirty="0"/>
              <a:t>Flat and </a:t>
            </a:r>
            <a:r>
              <a:rPr lang="sv-SE" dirty="0" err="1"/>
              <a:t>depressed</a:t>
            </a:r>
            <a:r>
              <a:rPr lang="sv-SE" dirty="0"/>
              <a:t> lesions</a:t>
            </a:r>
          </a:p>
          <a:p>
            <a:r>
              <a:rPr lang="sv-SE" dirty="0"/>
              <a:t>Proximal </a:t>
            </a:r>
            <a:r>
              <a:rPr lang="sv-SE" dirty="0" err="1"/>
              <a:t>folds</a:t>
            </a:r>
            <a:r>
              <a:rPr lang="sv-SE" dirty="0"/>
              <a:t> and </a:t>
            </a:r>
            <a:r>
              <a:rPr lang="sv-SE" dirty="0" err="1"/>
              <a:t>flexures</a:t>
            </a:r>
            <a:r>
              <a:rPr lang="sv-SE" dirty="0"/>
              <a:t>. </a:t>
            </a:r>
          </a:p>
          <a:p>
            <a:pPr marL="0" indent="0">
              <a:buNone/>
            </a:pPr>
            <a:r>
              <a:rPr lang="sv-SE" sz="1600" dirty="0"/>
              <a:t>(</a:t>
            </a:r>
            <a:r>
              <a:rPr lang="sv-SE" sz="1600" dirty="0" err="1"/>
              <a:t>Gralnek</a:t>
            </a:r>
            <a:r>
              <a:rPr lang="sv-SE" sz="1600" dirty="0"/>
              <a:t> IM. 2015)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84815201-EFA6-824C-73E5-FE71806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C7C9C-FDE8-9DF8-F86C-8FC2258D8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CDEDC-A733-E9BE-BA42-8F66B3FD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000" dirty="0" err="1"/>
              <a:t>How</a:t>
            </a:r>
            <a:r>
              <a:rPr lang="sv-SE" sz="4000" dirty="0"/>
              <a:t> to </a:t>
            </a:r>
            <a:r>
              <a:rPr lang="sv-SE" sz="4000" dirty="0" err="1"/>
              <a:t>imoprove</a:t>
            </a:r>
            <a:r>
              <a:rPr lang="sv-SE" sz="4000" dirty="0"/>
              <a:t> ADR?</a:t>
            </a:r>
            <a:br>
              <a:rPr lang="sv-SE" dirty="0"/>
            </a:b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2BB3F-0943-84C9-3041-A9586159D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bowel</a:t>
            </a:r>
            <a:r>
              <a:rPr lang="sv-SE" dirty="0"/>
              <a:t> preparation </a:t>
            </a:r>
          </a:p>
          <a:p>
            <a:r>
              <a:rPr lang="en-GB" dirty="0"/>
              <a:t>High-quality colonoscopy technique</a:t>
            </a:r>
            <a:endParaRPr lang="sv-SE" dirty="0"/>
          </a:p>
          <a:p>
            <a:r>
              <a:rPr lang="en-GB" dirty="0"/>
              <a:t>New technology</a:t>
            </a:r>
          </a:p>
          <a:p>
            <a:r>
              <a:rPr lang="en-GB" dirty="0"/>
              <a:t>Other interventions</a:t>
            </a:r>
            <a:endParaRPr lang="en-SE" dirty="0"/>
          </a:p>
        </p:txBody>
      </p:sp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20D4FE0D-A0B7-8FB7-2883-2E766903D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pic>
        <p:nvPicPr>
          <p:cNvPr id="6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C196815F-1F85-4E8F-4C9F-9899E5012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5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023BF-CED0-6C1D-05B2-F6B7BD397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F0C7-12C5-CAA3-6F1B-8F78349C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High-quality colonoscopy technique</a:t>
            </a:r>
            <a:br>
              <a:rPr lang="sv-SE" dirty="0"/>
            </a:br>
            <a:endParaRPr lang="en-SE" dirty="0"/>
          </a:p>
        </p:txBody>
      </p:sp>
      <p:pic>
        <p:nvPicPr>
          <p:cNvPr id="4" name="Content Placeholder 4" descr="A drawing of a city and mountains&#10;&#10;AI-generated content may be incorrect.">
            <a:extLst>
              <a:ext uri="{FF2B5EF4-FFF2-40B4-BE49-F238E27FC236}">
                <a16:creationId xmlns:a16="http://schemas.microsoft.com/office/drawing/2014/main" id="{C8DB9A7C-4356-8A2A-695E-81ECC35F8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45881" b="15530"/>
          <a:stretch>
            <a:fillRect/>
          </a:stretch>
        </p:blipFill>
        <p:spPr>
          <a:xfrm>
            <a:off x="2793091" y="5158599"/>
            <a:ext cx="6605818" cy="1699401"/>
          </a:xfrm>
          <a:prstGeom prst="rect">
            <a:avLst/>
          </a:prstGeom>
        </p:spPr>
      </p:pic>
      <p:pic>
        <p:nvPicPr>
          <p:cNvPr id="6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16F902B9-B721-23AC-788E-41A5A9C66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1CDBFD4B-38F5-1C46-BAF9-1070074D2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1929383"/>
            <a:ext cx="10859530" cy="474326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Water-assisted colonoscopy, </a:t>
            </a:r>
            <a:r>
              <a:rPr lang="en-US" dirty="0"/>
              <a:t>WAC (WI vs WE)</a:t>
            </a:r>
          </a:p>
          <a:p>
            <a:pPr marL="457200" lvl="1" indent="0">
              <a:buNone/>
            </a:pPr>
            <a:r>
              <a:rPr lang="en-GB" dirty="0"/>
              <a:t>Absolute increase of </a:t>
            </a:r>
            <a:r>
              <a:rPr lang="sv-SE" dirty="0"/>
              <a:t>ADR (6 v 10 %)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GB" dirty="0"/>
              <a:t>Withdrawal time </a:t>
            </a:r>
            <a:r>
              <a:rPr lang="en-US" dirty="0"/>
              <a:t>WT (6 vs 9 min)</a:t>
            </a:r>
          </a:p>
          <a:p>
            <a:pPr marL="457200" lvl="1" indent="0">
              <a:buNone/>
            </a:pPr>
            <a:r>
              <a:rPr lang="en-GB" dirty="0"/>
              <a:t>Absolute increase of </a:t>
            </a:r>
            <a:r>
              <a:rPr lang="sv-SE" dirty="0"/>
              <a:t>ADR (9 %)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GB" dirty="0"/>
              <a:t>Second look in the right colon </a:t>
            </a:r>
            <a:r>
              <a:rPr lang="en-US" dirty="0"/>
              <a:t>(Retroflex vs </a:t>
            </a:r>
            <a:r>
              <a:rPr lang="en-GB" dirty="0"/>
              <a:t>Repeated forward view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GB" dirty="0"/>
              <a:t>Absolute increase of </a:t>
            </a:r>
            <a:r>
              <a:rPr lang="sv-SE" dirty="0"/>
              <a:t>ADR (10-17 %)</a:t>
            </a:r>
            <a:endParaRPr lang="en-US" dirty="0"/>
          </a:p>
          <a:p>
            <a:pPr marL="0" indent="0"/>
            <a:endParaRPr lang="en-US" dirty="0"/>
          </a:p>
          <a:p>
            <a:r>
              <a:rPr lang="en-GB" dirty="0"/>
              <a:t>Position changes</a:t>
            </a:r>
          </a:p>
          <a:p>
            <a:pPr marL="0" indent="0">
              <a:buNone/>
            </a:pPr>
            <a:r>
              <a:rPr lang="en-GB" sz="2400" dirty="0"/>
              <a:t>        Absolute increase of</a:t>
            </a:r>
            <a:r>
              <a:rPr lang="sv-SE" sz="2400" dirty="0"/>
              <a:t>  (7 %)</a:t>
            </a:r>
            <a:endParaRPr lang="sv-SE" sz="1333" dirty="0">
              <a:solidFill>
                <a:schemeClr val="accent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7E6EE1-8325-4B67-4242-75C1FF8F2248}"/>
              </a:ext>
            </a:extLst>
          </p:cNvPr>
          <p:cNvGrpSpPr/>
          <p:nvPr/>
        </p:nvGrpSpPr>
        <p:grpSpPr>
          <a:xfrm>
            <a:off x="4994031" y="4888523"/>
            <a:ext cx="2426677" cy="2022820"/>
            <a:chOff x="2315596" y="3229129"/>
            <a:chExt cx="3448911" cy="3892895"/>
          </a:xfrm>
        </p:grpSpPr>
        <p:pic>
          <p:nvPicPr>
            <p:cNvPr id="8" name="Content Placeholder 14" descr="Screen Shot 2016-10-24 at 18.57.45.png">
              <a:extLst>
                <a:ext uri="{FF2B5EF4-FFF2-40B4-BE49-F238E27FC236}">
                  <a16:creationId xmlns:a16="http://schemas.microsoft.com/office/drawing/2014/main" id="{29B2ACF7-C138-47A9-7BC4-7F7BD8388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2315596" y="3229129"/>
              <a:ext cx="3143250" cy="3892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83D051-139B-469E-DE76-096D6E174DA9}"/>
                </a:ext>
              </a:extLst>
            </p:cNvPr>
            <p:cNvSpPr txBox="1"/>
            <p:nvPr/>
          </p:nvSpPr>
          <p:spPr>
            <a:xfrm>
              <a:off x="3670192" y="5895557"/>
              <a:ext cx="669986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LL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085D5-95EF-8984-0607-F715A24EE670}"/>
                </a:ext>
              </a:extLst>
            </p:cNvPr>
            <p:cNvSpPr txBox="1"/>
            <p:nvPr/>
          </p:nvSpPr>
          <p:spPr>
            <a:xfrm>
              <a:off x="4379691" y="5780140"/>
              <a:ext cx="969236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S/RL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8F935-1B04-DEFE-44EC-EFEF88420B3A}"/>
                </a:ext>
              </a:extLst>
            </p:cNvPr>
            <p:cNvSpPr txBox="1"/>
            <p:nvPr/>
          </p:nvSpPr>
          <p:spPr>
            <a:xfrm>
              <a:off x="2460106" y="4740797"/>
              <a:ext cx="980795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S/LL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CAE4F1-060F-11A1-CF1C-B69E6575448A}"/>
                </a:ext>
              </a:extLst>
            </p:cNvPr>
            <p:cNvSpPr txBox="1"/>
            <p:nvPr/>
          </p:nvSpPr>
          <p:spPr>
            <a:xfrm>
              <a:off x="4809757" y="3650287"/>
              <a:ext cx="539170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RL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402560-54F4-4B01-CDB0-6F45A0DCA2DA}"/>
                </a:ext>
              </a:extLst>
            </p:cNvPr>
            <p:cNvSpPr txBox="1"/>
            <p:nvPr/>
          </p:nvSpPr>
          <p:spPr>
            <a:xfrm>
              <a:off x="3759482" y="4309683"/>
              <a:ext cx="539170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C5CD7-05D1-785F-9A0A-6A64273891A0}"/>
                </a:ext>
              </a:extLst>
            </p:cNvPr>
            <p:cNvSpPr txBox="1"/>
            <p:nvPr/>
          </p:nvSpPr>
          <p:spPr>
            <a:xfrm>
              <a:off x="2587818" y="4063653"/>
              <a:ext cx="766421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LL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9D50E5-728C-740C-1A7D-FE2F558DC70F}"/>
                </a:ext>
              </a:extLst>
            </p:cNvPr>
            <p:cNvSpPr txBox="1"/>
            <p:nvPr/>
          </p:nvSpPr>
          <p:spPr>
            <a:xfrm>
              <a:off x="2836541" y="5612443"/>
              <a:ext cx="766421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RL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E53471-0F77-F9B6-DCE7-2FA94161285C}"/>
                </a:ext>
              </a:extLst>
            </p:cNvPr>
            <p:cNvSpPr txBox="1"/>
            <p:nvPr/>
          </p:nvSpPr>
          <p:spPr>
            <a:xfrm>
              <a:off x="4795271" y="4736283"/>
              <a:ext cx="969236" cy="19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08107B"/>
                  </a:solidFill>
                  <a:latin typeface="Aptos" panose="02110004020202020204"/>
                </a:rPr>
                <a:t>S/RL</a:t>
              </a:r>
            </a:p>
          </p:txBody>
        </p:sp>
      </p:grpSp>
      <p:pic>
        <p:nvPicPr>
          <p:cNvPr id="7" name="högkvalite intubation 3 (1) (1)">
            <a:hlinkClick r:id="" action="ppaction://media"/>
            <a:extLst>
              <a:ext uri="{FF2B5EF4-FFF2-40B4-BE49-F238E27FC236}">
                <a16:creationId xmlns:a16="http://schemas.microsoft.com/office/drawing/2014/main" id="{EC83DD4B-BFAC-4120-7D64-3109E8668D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7322" y="1096941"/>
            <a:ext cx="4907458" cy="276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1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6E91A-1F4D-0BD1-F329-2CCFAE71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79B104-1E22-EAB5-C507-45B2435B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839" y="88470"/>
            <a:ext cx="4519949" cy="1143000"/>
          </a:xfrm>
        </p:spPr>
        <p:txBody>
          <a:bodyPr>
            <a:normAutofit fontScale="90000"/>
          </a:bodyPr>
          <a:lstStyle/>
          <a:p>
            <a:r>
              <a:rPr lang="sv-SE" sz="3600" dirty="0" err="1"/>
              <a:t>Withdrawal</a:t>
            </a:r>
            <a:r>
              <a:rPr lang="sv-SE" sz="3600" dirty="0"/>
              <a:t> </a:t>
            </a:r>
            <a:r>
              <a:rPr lang="sv-SE" sz="3600" dirty="0" err="1"/>
              <a:t>Time</a:t>
            </a:r>
            <a:r>
              <a:rPr lang="sv-SE" sz="3600" dirty="0"/>
              <a:t> and ADR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1F25F0B-8D87-D8C2-7321-CB5D49FA783E}"/>
              </a:ext>
            </a:extLst>
          </p:cNvPr>
          <p:cNvSpPr txBox="1"/>
          <p:nvPr/>
        </p:nvSpPr>
        <p:spPr>
          <a:xfrm>
            <a:off x="4166363" y="4377587"/>
            <a:ext cx="3942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Barclay,  et al. N Engl J Med 2006; 355:2533-2541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Bildobjekt 4" descr="Screen Shot 2018-03-18 at 18.48.57.png">
            <a:extLst>
              <a:ext uri="{FF2B5EF4-FFF2-40B4-BE49-F238E27FC236}">
                <a16:creationId xmlns:a16="http://schemas.microsoft.com/office/drawing/2014/main" id="{9CC5DB42-DE71-8FA2-7F8D-2F9686CE4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40" y="1250520"/>
            <a:ext cx="4530375" cy="3144613"/>
          </a:xfrm>
          <a:prstGeom prst="rect">
            <a:avLst/>
          </a:prstGeom>
        </p:spPr>
      </p:pic>
      <p:sp>
        <p:nvSpPr>
          <p:cNvPr id="8" name="Ring 7">
            <a:extLst>
              <a:ext uri="{FF2B5EF4-FFF2-40B4-BE49-F238E27FC236}">
                <a16:creationId xmlns:a16="http://schemas.microsoft.com/office/drawing/2014/main" id="{AA5EAE3A-A099-CA92-EC2F-B7166FE48280}"/>
              </a:ext>
            </a:extLst>
          </p:cNvPr>
          <p:cNvSpPr/>
          <p:nvPr/>
        </p:nvSpPr>
        <p:spPr>
          <a:xfrm>
            <a:off x="5526886" y="2473299"/>
            <a:ext cx="475126" cy="1554180"/>
          </a:xfrm>
          <a:prstGeom prst="donut">
            <a:avLst>
              <a:gd name="adj" fmla="val 0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31E0192D-5A68-32D0-2CD7-09C15FB34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3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84C19A-4B41-9184-3762-17A3FE4B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New technology</a:t>
            </a:r>
            <a:endParaRPr lang="sv-SE" sz="3600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77D5AD-A845-757C-B1D1-B7D27012D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Distal CAP,</a:t>
            </a:r>
            <a:r>
              <a:rPr lang="en-US" dirty="0"/>
              <a:t> (</a:t>
            </a:r>
            <a:r>
              <a:rPr lang="en-US" dirty="0" err="1"/>
              <a:t>EndoCap</a:t>
            </a:r>
            <a:r>
              <a:rPr lang="en-US" dirty="0"/>
              <a:t> vs </a:t>
            </a:r>
            <a:r>
              <a:rPr lang="en-US" dirty="0" err="1"/>
              <a:t>Endocuff</a:t>
            </a:r>
            <a:r>
              <a:rPr lang="en-US" dirty="0"/>
              <a:t> vs </a:t>
            </a:r>
            <a:r>
              <a:rPr lang="en-US" dirty="0" err="1"/>
              <a:t>Endorings</a:t>
            </a:r>
            <a:r>
              <a:rPr lang="en-US" dirty="0"/>
              <a:t>)</a:t>
            </a:r>
          </a:p>
          <a:p>
            <a:pPr lvl="1"/>
            <a:r>
              <a:rPr lang="en-GB" dirty="0"/>
              <a:t>Absolute increase </a:t>
            </a:r>
            <a:r>
              <a:rPr lang="sv-SE" dirty="0" err="1"/>
              <a:t>of</a:t>
            </a:r>
            <a:r>
              <a:rPr lang="sv-SE" dirty="0"/>
              <a:t> ADR (5-11 %)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IEE,</a:t>
            </a:r>
            <a:r>
              <a:rPr lang="en-US" dirty="0"/>
              <a:t>  NBI vs </a:t>
            </a:r>
            <a:r>
              <a:rPr lang="en-GB" dirty="0"/>
              <a:t>Chromoendoscopy.</a:t>
            </a:r>
            <a:r>
              <a:rPr lang="en-US" dirty="0"/>
              <a:t> vs WLI</a:t>
            </a:r>
          </a:p>
          <a:p>
            <a:pPr lvl="1"/>
            <a:r>
              <a:rPr lang="en-GB" dirty="0"/>
              <a:t>Absolute increase </a:t>
            </a:r>
            <a:r>
              <a:rPr lang="sv-SE" dirty="0" err="1"/>
              <a:t>of</a:t>
            </a:r>
            <a:r>
              <a:rPr lang="sv-SE" dirty="0"/>
              <a:t> (5-18 %)</a:t>
            </a:r>
            <a:endParaRPr lang="en-US" dirty="0"/>
          </a:p>
          <a:p>
            <a:pPr marL="0" indent="0"/>
            <a:endParaRPr lang="en-US" dirty="0"/>
          </a:p>
          <a:p>
            <a:r>
              <a:rPr lang="en-US" b="1" dirty="0"/>
              <a:t>AI/CAD (</a:t>
            </a:r>
            <a:r>
              <a:rPr lang="en-GB" dirty="0"/>
              <a:t>GI Genius (Medtronic) · CAD EYE (Fujifilm) · ENDO-AID </a:t>
            </a:r>
            <a:r>
              <a:rPr lang="en-GB" dirty="0" err="1"/>
              <a:t>CADe</a:t>
            </a:r>
            <a:r>
              <a:rPr lang="en-GB" dirty="0"/>
              <a:t> (Olympus) · Discovery (PENTAX Medical) · </a:t>
            </a:r>
            <a:r>
              <a:rPr lang="en-GB" dirty="0" err="1"/>
              <a:t>Magentiq</a:t>
            </a:r>
            <a:r>
              <a:rPr lang="en-GB" dirty="0"/>
              <a:t> Eye (</a:t>
            </a:r>
            <a:r>
              <a:rPr lang="en-GB" dirty="0" err="1"/>
              <a:t>CADe</a:t>
            </a:r>
            <a:r>
              <a:rPr lang="en-GB" dirty="0"/>
              <a:t>) · </a:t>
            </a:r>
            <a:r>
              <a:rPr lang="en-GB" dirty="0" err="1"/>
              <a:t>EndoBRAIN</a:t>
            </a:r>
            <a:r>
              <a:rPr lang="en-GB" dirty="0"/>
              <a:t> (</a:t>
            </a:r>
            <a:r>
              <a:rPr lang="en-GB" dirty="0" err="1"/>
              <a:t>CADx</a:t>
            </a:r>
            <a:r>
              <a:rPr lang="en-GB" dirty="0"/>
              <a:t>—Japan))</a:t>
            </a:r>
            <a:endParaRPr lang="en-US" b="1" dirty="0"/>
          </a:p>
          <a:p>
            <a:pPr lvl="1"/>
            <a:r>
              <a:rPr lang="en-GB" dirty="0"/>
              <a:t>Absolute increase </a:t>
            </a:r>
            <a:r>
              <a:rPr lang="sv-SE" dirty="0" err="1"/>
              <a:t>of</a:t>
            </a:r>
            <a:r>
              <a:rPr lang="sv-SE" dirty="0"/>
              <a:t> ADR (15 %)</a:t>
            </a:r>
            <a:endParaRPr lang="en-US" dirty="0"/>
          </a:p>
          <a:p>
            <a:pPr marL="0" indent="0"/>
            <a:endParaRPr lang="en-US" sz="1600" dirty="0">
              <a:solidFill>
                <a:schemeClr val="accent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333" dirty="0">
              <a:solidFill>
                <a:schemeClr val="accent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sv-SE" sz="1333" dirty="0">
              <a:solidFill>
                <a:schemeClr val="accent2"/>
              </a:solidFill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752C31-E4C1-1DEE-EB81-0CA03012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20040"/>
            <a:ext cx="6336871" cy="352269"/>
          </a:xfrm>
        </p:spPr>
        <p:txBody>
          <a:bodyPr/>
          <a:lstStyle/>
          <a:p>
            <a:pPr>
              <a:defRPr/>
            </a:pPr>
            <a:r>
              <a:rPr lang="sv-SE" sz="1333" dirty="0" err="1">
                <a:solidFill>
                  <a:srgbClr val="08107B"/>
                </a:solidFill>
              </a:rPr>
              <a:t>Aasma</a:t>
            </a:r>
            <a:r>
              <a:rPr lang="sv-SE" sz="1333" dirty="0">
                <a:solidFill>
                  <a:srgbClr val="08107B"/>
                </a:solidFill>
              </a:rPr>
              <a:t> </a:t>
            </a:r>
            <a:r>
              <a:rPr lang="sv-SE" sz="1333" dirty="0" err="1">
                <a:solidFill>
                  <a:srgbClr val="08107B"/>
                </a:solidFill>
              </a:rPr>
              <a:t>Shaukat</a:t>
            </a:r>
            <a:r>
              <a:rPr lang="sv-SE" sz="1333" dirty="0">
                <a:solidFill>
                  <a:srgbClr val="08107B"/>
                </a:solidFill>
              </a:rPr>
              <a:t>, MD, Interventions to </a:t>
            </a:r>
            <a:r>
              <a:rPr lang="sv-SE" sz="1333" dirty="0" err="1">
                <a:solidFill>
                  <a:srgbClr val="08107B"/>
                </a:solidFill>
              </a:rPr>
              <a:t>improve</a:t>
            </a:r>
            <a:r>
              <a:rPr lang="sv-SE" sz="1333" dirty="0">
                <a:solidFill>
                  <a:srgbClr val="08107B"/>
                </a:solidFill>
              </a:rPr>
              <a:t> ADRs for </a:t>
            </a:r>
            <a:r>
              <a:rPr lang="sv-SE" sz="1333" dirty="0" err="1">
                <a:solidFill>
                  <a:srgbClr val="08107B"/>
                </a:solidFill>
              </a:rPr>
              <a:t>colonoscopy</a:t>
            </a:r>
            <a:r>
              <a:rPr lang="sv-SE" sz="1333" dirty="0">
                <a:solidFill>
                  <a:srgbClr val="08107B"/>
                </a:solidFill>
              </a:rPr>
              <a:t>, GIE 2022</a:t>
            </a:r>
            <a:endParaRPr lang="sv-SE" altLang="sv-SE" sz="1333" dirty="0">
              <a:solidFill>
                <a:srgbClr val="08107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3CB98-242B-396E-F4AA-4283E5CC6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94" y="5411768"/>
            <a:ext cx="2422243" cy="1446232"/>
          </a:xfrm>
          <a:prstGeom prst="rect">
            <a:avLst/>
          </a:prstGeom>
        </p:spPr>
      </p:pic>
      <p:pic>
        <p:nvPicPr>
          <p:cNvPr id="6" name="Picture 2" descr="ENDOCUFF VISION® | Olympus America | Medical">
            <a:extLst>
              <a:ext uri="{FF2B5EF4-FFF2-40B4-BE49-F238E27FC236}">
                <a16:creationId xmlns:a16="http://schemas.microsoft.com/office/drawing/2014/main" id="{C8B6FBEA-FC81-2DDC-6CE3-145B7182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11" y="1895997"/>
            <a:ext cx="1289817" cy="9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924DD-9F65-01FB-35E6-842B7C08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437" y="1876380"/>
            <a:ext cx="977100" cy="917278"/>
          </a:xfrm>
          <a:prstGeom prst="rect">
            <a:avLst/>
          </a:prstGeom>
        </p:spPr>
      </p:pic>
      <p:pic>
        <p:nvPicPr>
          <p:cNvPr id="9" name="Content Placeholder 6" descr="A blue and black logo&#10;&#10;AI-generated content may be incorrect.">
            <a:extLst>
              <a:ext uri="{FF2B5EF4-FFF2-40B4-BE49-F238E27FC236}">
                <a16:creationId xmlns:a16="http://schemas.microsoft.com/office/drawing/2014/main" id="{9EA9F11A-B224-D2D0-810C-76A2F8A043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8201" r="-6189" b="6113"/>
          <a:stretch>
            <a:fillRect/>
          </a:stretch>
        </p:blipFill>
        <p:spPr>
          <a:xfrm>
            <a:off x="11353800" y="5989321"/>
            <a:ext cx="859551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830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A Lecture template" id="{7E4A66F1-7474-1340-ACB3-1569B81172AF}" vid="{C8739960-2FD9-7745-8B92-87E81548E5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SketchyVTI</Template>
  <TotalTime>263</TotalTime>
  <Words>509</Words>
  <Application>Microsoft Macintosh PowerPoint</Application>
  <PresentationFormat>Widescreen</PresentationFormat>
  <Paragraphs>99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Corbel</vt:lpstr>
      <vt:lpstr>SketchyVTI</vt:lpstr>
      <vt:lpstr>Withdrawal Technique and Reducing Adenoma Miss Rate </vt:lpstr>
      <vt:lpstr>Agenda</vt:lpstr>
      <vt:lpstr>PowerPoint Presentation</vt:lpstr>
      <vt:lpstr>Are we good enough at detection? </vt:lpstr>
      <vt:lpstr>Why do we miss adenomas?</vt:lpstr>
      <vt:lpstr>How to imoprove ADR? </vt:lpstr>
      <vt:lpstr>High-quality colonoscopy technique </vt:lpstr>
      <vt:lpstr>Withdrawal Time and ADR</vt:lpstr>
      <vt:lpstr>New technology</vt:lpstr>
      <vt:lpstr>Other interventions</vt:lpstr>
      <vt:lpstr>Take home message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morteza shafazand</dc:creator>
  <cp:lastModifiedBy>Office</cp:lastModifiedBy>
  <cp:revision>19</cp:revision>
  <dcterms:created xsi:type="dcterms:W3CDTF">2026-01-17T19:06:13Z</dcterms:created>
  <dcterms:modified xsi:type="dcterms:W3CDTF">2026-01-31T12:10:08Z</dcterms:modified>
</cp:coreProperties>
</file>