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9"/>
  </p:notesMasterIdLst>
  <p:sldIdLst>
    <p:sldId id="256" r:id="rId2"/>
    <p:sldId id="277" r:id="rId3"/>
    <p:sldId id="278" r:id="rId4"/>
    <p:sldId id="279" r:id="rId5"/>
    <p:sldId id="280" r:id="rId6"/>
    <p:sldId id="281" r:id="rId7"/>
    <p:sldId id="294" r:id="rId8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3"/>
    <p:restoredTop sz="94646"/>
  </p:normalViewPr>
  <p:slideViewPr>
    <p:cSldViewPr snapToGrid="0">
      <p:cViewPr varScale="1">
        <p:scale>
          <a:sx n="106" d="100"/>
          <a:sy n="106" d="100"/>
        </p:scale>
        <p:origin x="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44CFA-C652-8A46-B4B2-A6318FACEBA4}" type="datetimeFigureOut">
              <a:rPr lang="en-SE" smtClean="0"/>
              <a:t>2026-01-18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D4F7-C7B9-564C-952E-A78B0F14763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3254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1988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6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7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0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8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9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67EA5D5-0024-FF25-C090-BE2F2D5514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09" r="-1" b="-1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C335B-5695-E71E-DFEF-532ED190B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Basic Loop Formation and Simple Manoeuvres</a:t>
            </a:r>
            <a:endParaRPr lang="en-SE" sz="4400" dirty="0"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69082-0123-7EFC-3F22-BE58CE151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200" dirty="0"/>
              <a:t>Colonoscopy Without Pain</a:t>
            </a:r>
          </a:p>
          <a:p>
            <a:pPr algn="ctr"/>
            <a:r>
              <a:rPr lang="en-GB" sz="3200" dirty="0"/>
              <a:t>Dr Mohammed Adnan Khan</a:t>
            </a:r>
          </a:p>
          <a:p>
            <a:pPr algn="ctr"/>
            <a:endParaRPr lang="en-SE" sz="3200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902700 h 5416094"/>
              <a:gd name="csX1" fmla="*/ 902700 w 10515600"/>
              <a:gd name="csY1" fmla="*/ 0 h 5416094"/>
              <a:gd name="csX2" fmla="*/ 1746919 w 10515600"/>
              <a:gd name="csY2" fmla="*/ 0 h 5416094"/>
              <a:gd name="csX3" fmla="*/ 2329833 w 10515600"/>
              <a:gd name="csY3" fmla="*/ 0 h 5416094"/>
              <a:gd name="csX4" fmla="*/ 2825644 w 10515600"/>
              <a:gd name="csY4" fmla="*/ 0 h 5416094"/>
              <a:gd name="csX5" fmla="*/ 3582762 w 10515600"/>
              <a:gd name="csY5" fmla="*/ 0 h 5416094"/>
              <a:gd name="csX6" fmla="*/ 4165675 w 10515600"/>
              <a:gd name="csY6" fmla="*/ 0 h 5416094"/>
              <a:gd name="csX7" fmla="*/ 5009894 w 10515600"/>
              <a:gd name="csY7" fmla="*/ 0 h 5416094"/>
              <a:gd name="csX8" fmla="*/ 5505706 w 10515600"/>
              <a:gd name="csY8" fmla="*/ 0 h 5416094"/>
              <a:gd name="csX9" fmla="*/ 6349925 w 10515600"/>
              <a:gd name="csY9" fmla="*/ 0 h 5416094"/>
              <a:gd name="csX10" fmla="*/ 6758634 w 10515600"/>
              <a:gd name="csY10" fmla="*/ 0 h 5416094"/>
              <a:gd name="csX11" fmla="*/ 7428650 w 10515600"/>
              <a:gd name="csY11" fmla="*/ 0 h 5416094"/>
              <a:gd name="csX12" fmla="*/ 8098665 w 10515600"/>
              <a:gd name="csY12" fmla="*/ 0 h 5416094"/>
              <a:gd name="csX13" fmla="*/ 8681579 w 10515600"/>
              <a:gd name="csY13" fmla="*/ 0 h 5416094"/>
              <a:gd name="csX14" fmla="*/ 9612900 w 10515600"/>
              <a:gd name="csY14" fmla="*/ 0 h 5416094"/>
              <a:gd name="csX15" fmla="*/ 10515600 w 10515600"/>
              <a:gd name="csY15" fmla="*/ 902700 h 5416094"/>
              <a:gd name="csX16" fmla="*/ 10515600 w 10515600"/>
              <a:gd name="csY16" fmla="*/ 1504482 h 5416094"/>
              <a:gd name="csX17" fmla="*/ 10515600 w 10515600"/>
              <a:gd name="csY17" fmla="*/ 2178479 h 5416094"/>
              <a:gd name="csX18" fmla="*/ 10515600 w 10515600"/>
              <a:gd name="csY18" fmla="*/ 2780261 h 5416094"/>
              <a:gd name="csX19" fmla="*/ 10515600 w 10515600"/>
              <a:gd name="csY19" fmla="*/ 3273722 h 5416094"/>
              <a:gd name="csX20" fmla="*/ 10515600 w 10515600"/>
              <a:gd name="csY20" fmla="*/ 3803291 h 5416094"/>
              <a:gd name="csX21" fmla="*/ 10515600 w 10515600"/>
              <a:gd name="csY21" fmla="*/ 4513394 h 5416094"/>
              <a:gd name="csX22" fmla="*/ 9612900 w 10515600"/>
              <a:gd name="csY22" fmla="*/ 5416094 h 5416094"/>
              <a:gd name="csX23" fmla="*/ 9117089 w 10515600"/>
              <a:gd name="csY23" fmla="*/ 5416094 h 5416094"/>
              <a:gd name="csX24" fmla="*/ 8708379 w 10515600"/>
              <a:gd name="csY24" fmla="*/ 5416094 h 5416094"/>
              <a:gd name="csX25" fmla="*/ 8299670 w 10515600"/>
              <a:gd name="csY25" fmla="*/ 5416094 h 5416094"/>
              <a:gd name="csX26" fmla="*/ 7629654 w 10515600"/>
              <a:gd name="csY26" fmla="*/ 5416094 h 5416094"/>
              <a:gd name="csX27" fmla="*/ 7133843 w 10515600"/>
              <a:gd name="csY27" fmla="*/ 5416094 h 5416094"/>
              <a:gd name="csX28" fmla="*/ 6376726 w 10515600"/>
              <a:gd name="csY28" fmla="*/ 5416094 h 5416094"/>
              <a:gd name="csX29" fmla="*/ 5880914 w 10515600"/>
              <a:gd name="csY29" fmla="*/ 5416094 h 5416094"/>
              <a:gd name="csX30" fmla="*/ 5123797 w 10515600"/>
              <a:gd name="csY30" fmla="*/ 5416094 h 5416094"/>
              <a:gd name="csX31" fmla="*/ 4715088 w 10515600"/>
              <a:gd name="csY31" fmla="*/ 5416094 h 5416094"/>
              <a:gd name="csX32" fmla="*/ 3957970 w 10515600"/>
              <a:gd name="csY32" fmla="*/ 5416094 h 5416094"/>
              <a:gd name="csX33" fmla="*/ 3462159 w 10515600"/>
              <a:gd name="csY33" fmla="*/ 5416094 h 5416094"/>
              <a:gd name="csX34" fmla="*/ 3053449 w 10515600"/>
              <a:gd name="csY34" fmla="*/ 5416094 h 5416094"/>
              <a:gd name="csX35" fmla="*/ 2557638 w 10515600"/>
              <a:gd name="csY35" fmla="*/ 5416094 h 5416094"/>
              <a:gd name="csX36" fmla="*/ 1800521 w 10515600"/>
              <a:gd name="csY36" fmla="*/ 5416094 h 5416094"/>
              <a:gd name="csX37" fmla="*/ 902700 w 10515600"/>
              <a:gd name="csY37" fmla="*/ 5416094 h 5416094"/>
              <a:gd name="csX38" fmla="*/ 0 w 10515600"/>
              <a:gd name="csY38" fmla="*/ 4513394 h 5416094"/>
              <a:gd name="csX39" fmla="*/ 0 w 10515600"/>
              <a:gd name="csY39" fmla="*/ 3911612 h 5416094"/>
              <a:gd name="csX40" fmla="*/ 0 w 10515600"/>
              <a:gd name="csY40" fmla="*/ 3309829 h 5416094"/>
              <a:gd name="csX41" fmla="*/ 0 w 10515600"/>
              <a:gd name="csY41" fmla="*/ 2780261 h 5416094"/>
              <a:gd name="csX42" fmla="*/ 0 w 10515600"/>
              <a:gd name="csY42" fmla="*/ 2106265 h 5416094"/>
              <a:gd name="csX43" fmla="*/ 0 w 10515600"/>
              <a:gd name="csY43" fmla="*/ 1504482 h 5416094"/>
              <a:gd name="csX44" fmla="*/ 0 w 10515600"/>
              <a:gd name="csY44" fmla="*/ 90270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FA1AA-C4EA-2FC0-0F9A-F0A4CB46C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261" y="1224147"/>
            <a:ext cx="1578430" cy="15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47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E5183-3AA9-DE03-FBCB-EF474ECC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1CA1-3E92-6141-05B9-917917F1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Colonoscopy Hurts?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3B37-92A5-A486-D00B-304AED2A3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Most discomfort is due to loop formation, not insertion</a:t>
            </a:r>
          </a:p>
          <a:p>
            <a:r>
              <a:rPr lang="en-GB" dirty="0"/>
              <a:t>Loops store tension within the colon</a:t>
            </a:r>
          </a:p>
          <a:p>
            <a:r>
              <a:rPr lang="en-GB" dirty="0"/>
              <a:t>Pushing increases pain without real progress</a:t>
            </a:r>
          </a:p>
          <a:p>
            <a:r>
              <a:rPr lang="en-GB" dirty="0"/>
              <a:t>Pain is an early warning sign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7247975F-4B56-1966-B0F1-83B123D614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F62A4D7B-C30D-45C3-68B0-A7BCC25B7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7C9C-FDE8-9DF8-F86C-8FC2258D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DEDC-A733-E9BE-BA42-8F66B3FD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Loop Formation?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BB3F-0943-84C9-3041-A9586159D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Scope bends on itself instead of advancing forward</a:t>
            </a:r>
          </a:p>
          <a:p>
            <a:r>
              <a:rPr lang="en-GB" dirty="0"/>
              <a:t>Most commonly occurs in the sigmoid colon</a:t>
            </a:r>
          </a:p>
          <a:p>
            <a:r>
              <a:rPr lang="en-GB" dirty="0"/>
              <a:t>Screen movement does not always mean tip advancement</a:t>
            </a:r>
          </a:p>
          <a:p>
            <a:r>
              <a:rPr lang="en-GB" dirty="0"/>
              <a:t>Early recognition prevents pain and difficulty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20D4FE0D-A0B7-8FB7-2883-2E766903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C196815F-1F85-4E8F-4C9F-9899E5012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023BF-CED0-6C1D-05B2-F6B7BD397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F0C7-12C5-CAA3-6F1B-8F78349C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Loops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A7B2-16F7-889F-66FB-A8029DA83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Alpha (</a:t>
            </a:r>
            <a:r>
              <a:rPr lang="el-GR" dirty="0"/>
              <a:t>α) </a:t>
            </a:r>
            <a:r>
              <a:rPr lang="en-GB" dirty="0"/>
              <a:t>loop – most common, sigmoid colon</a:t>
            </a:r>
          </a:p>
          <a:p>
            <a:r>
              <a:rPr lang="en-GB" dirty="0"/>
              <a:t>N-loop – long or redundant sigmoid</a:t>
            </a:r>
          </a:p>
          <a:p>
            <a:r>
              <a:rPr lang="en-GB" dirty="0"/>
              <a:t>Transverse loop – hanging transverse colon</a:t>
            </a:r>
          </a:p>
          <a:p>
            <a:r>
              <a:rPr lang="en-GB" dirty="0"/>
              <a:t>Reverse Alpha loop (rare)</a:t>
            </a:r>
          </a:p>
          <a:p>
            <a:r>
              <a:rPr lang="en-GB" dirty="0"/>
              <a:t>Most problems start in the sigmoid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C8DB9A7C-4356-8A2A-695E-81ECC35F8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16F902B9-B721-23AC-788E-41A5A9C66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73C9-BD92-DC30-C08C-F9B72619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DCE0-C7FD-34B7-2CBC-DB726F73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Manoeuvres - basics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981F2-D92C-3097-2656-41D04907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Stop pushing when resistance or pain occurs</a:t>
            </a:r>
          </a:p>
          <a:p>
            <a:r>
              <a:rPr lang="en-GB" dirty="0"/>
              <a:t>Withdraw to straighten the scope</a:t>
            </a:r>
          </a:p>
          <a:p>
            <a:r>
              <a:rPr lang="en-GB" dirty="0"/>
              <a:t>Use torque before advancing</a:t>
            </a:r>
          </a:p>
          <a:p>
            <a:r>
              <a:rPr lang="en-GB" dirty="0"/>
              <a:t>Change patient position or apply abdominal pressure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412AD14E-702F-5718-CE0A-A2ADD0933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0A3751BC-B2C4-626A-F1BE-A58B78FA9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7D5B-F55A-A6D9-65FB-E3C106FFD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CFC4-4939-8F24-0969-BFC10974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Take-Home Message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597C-4DB3-6DBF-3586-49301993D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the patient is uncomfortable, you are probably looping.</a:t>
            </a:r>
          </a:p>
          <a:p>
            <a:pPr marL="0" indent="0">
              <a:buNone/>
            </a:pPr>
            <a:r>
              <a:rPr lang="en-GB" dirty="0"/>
              <a:t>Fix the loop -&gt; do not push through it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6FA2390A-7A7B-1C44-26BF-4787C77B1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7838FD06-14A2-6C26-5FF0-4059A6AD2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D1F158E-F1E8-3475-A352-0EBE08D5FB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rcRect t="27566" b="11857"/>
          <a:stretch>
            <a:fillRect/>
          </a:stretch>
        </p:blipFill>
        <p:spPr>
          <a:xfrm>
            <a:off x="838200" y="1929384"/>
            <a:ext cx="10515600" cy="4251960"/>
          </a:xfrm>
          <a:prstGeom prst="rect">
            <a:avLst/>
          </a:prstGeom>
          <a:noFill/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3D78E55-C28A-BE27-4370-DBD9775BA503}"/>
              </a:ext>
            </a:extLst>
          </p:cNvPr>
          <p:cNvSpPr txBox="1">
            <a:spLocks/>
          </p:cNvSpPr>
          <p:nvPr/>
        </p:nvSpPr>
        <p:spPr>
          <a:xfrm>
            <a:off x="1524000" y="1776620"/>
            <a:ext cx="9144000" cy="1225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E" sz="3200" dirty="0">
                <a:solidFill>
                  <a:schemeClr val="bg1"/>
                </a:solidFill>
                <a:latin typeface="+mj-lt"/>
              </a:rPr>
              <a:t>www.muscatendoscopyacademy.com</a:t>
            </a:r>
          </a:p>
          <a:p>
            <a:pPr algn="ctr"/>
            <a:endParaRPr lang="en-SE" sz="3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4C4811-36D4-855A-4BB4-61D22D92EF91}"/>
              </a:ext>
            </a:extLst>
          </p:cNvPr>
          <p:cNvSpPr txBox="1">
            <a:spLocks/>
          </p:cNvSpPr>
          <p:nvPr/>
        </p:nvSpPr>
        <p:spPr>
          <a:xfrm>
            <a:off x="1524000" y="173939"/>
            <a:ext cx="9144000" cy="1445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E" sz="3600" dirty="0">
                <a:solidFill>
                  <a:schemeClr val="bg1"/>
                </a:solidFill>
              </a:rPr>
              <a:t>Thank You for your attention</a:t>
            </a:r>
            <a:br>
              <a:rPr lang="en-SE" sz="3600" dirty="0">
                <a:solidFill>
                  <a:schemeClr val="bg1"/>
                </a:solidFill>
              </a:rPr>
            </a:br>
            <a:r>
              <a:rPr lang="en-SE" sz="3600" dirty="0">
                <a:solidFill>
                  <a:schemeClr val="bg1"/>
                </a:solidFill>
              </a:rPr>
              <a:t>Visit our online platform and learn more</a:t>
            </a:r>
          </a:p>
        </p:txBody>
      </p:sp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3E1FC23F-63AE-2AE0-EC27-C1C843C256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1" b="6113"/>
          <a:stretch>
            <a:fillRect/>
          </a:stretch>
        </p:blipFill>
        <p:spPr>
          <a:xfrm>
            <a:off x="5427218" y="2491209"/>
            <a:ext cx="1337564" cy="143543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0090426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A Lecture template" id="{7E4A66F1-7474-1340-ACB3-1569B81172AF}" vid="{C8739960-2FD9-7745-8B92-87E81548E5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184</Words>
  <Application>Microsoft Macintosh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Corbel</vt:lpstr>
      <vt:lpstr>SketchyVTI</vt:lpstr>
      <vt:lpstr>Basic Loop Formation and Simple Manoeuvres</vt:lpstr>
      <vt:lpstr>Why Colonoscopy Hurts?</vt:lpstr>
      <vt:lpstr>What Is Loop Formation?</vt:lpstr>
      <vt:lpstr>Common Loops</vt:lpstr>
      <vt:lpstr>Simple Manoeuvres - basics</vt:lpstr>
      <vt:lpstr>Take-Home Message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Office</cp:lastModifiedBy>
  <cp:revision>9</cp:revision>
  <dcterms:created xsi:type="dcterms:W3CDTF">2026-01-09T10:39:48Z</dcterms:created>
  <dcterms:modified xsi:type="dcterms:W3CDTF">2026-01-18T10:17:00Z</dcterms:modified>
</cp:coreProperties>
</file>